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slides/slide129.xml" ContentType="application/vnd.openxmlformats-officedocument.presentationml.slide+xml"/>
  <Override PartName="/ppt/slides/slide130.xml" ContentType="application/vnd.openxmlformats-officedocument.presentationml.slide+xml"/>
  <Override PartName="/ppt/slides/slide131.xml" ContentType="application/vnd.openxmlformats-officedocument.presentationml.slide+xml"/>
  <Override PartName="/ppt/slides/slide132.xml" ContentType="application/vnd.openxmlformats-officedocument.presentationml.slide+xml"/>
  <Override PartName="/ppt/slides/slide133.xml" ContentType="application/vnd.openxmlformats-officedocument.presentationml.slide+xml"/>
  <Override PartName="/ppt/slides/slide134.xml" ContentType="application/vnd.openxmlformats-officedocument.presentationml.slide+xml"/>
  <Override PartName="/ppt/slides/slide135.xml" ContentType="application/vnd.openxmlformats-officedocument.presentationml.slide+xml"/>
  <Override PartName="/ppt/slides/slide136.xml" ContentType="application/vnd.openxmlformats-officedocument.presentationml.slide+xml"/>
  <Override PartName="/ppt/slides/slide137.xml" ContentType="application/vnd.openxmlformats-officedocument.presentationml.slide+xml"/>
  <Override PartName="/ppt/slides/slide138.xml" ContentType="application/vnd.openxmlformats-officedocument.presentationml.slide+xml"/>
  <Override PartName="/ppt/slides/slide139.xml" ContentType="application/vnd.openxmlformats-officedocument.presentationml.slide+xml"/>
  <Override PartName="/ppt/slides/slide140.xml" ContentType="application/vnd.openxmlformats-officedocument.presentationml.slide+xml"/>
  <Override PartName="/ppt/slides/slide141.xml" ContentType="application/vnd.openxmlformats-officedocument.presentationml.slide+xml"/>
  <Override PartName="/ppt/slides/slide142.xml" ContentType="application/vnd.openxmlformats-officedocument.presentationml.slide+xml"/>
  <Override PartName="/ppt/slides/slide143.xml" ContentType="application/vnd.openxmlformats-officedocument.presentationml.slide+xml"/>
  <Override PartName="/ppt/slides/slide144.xml" ContentType="application/vnd.openxmlformats-officedocument.presentationml.slide+xml"/>
  <Override PartName="/ppt/slides/slide1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ppt/notesSlides/notesSlide71.xml" ContentType="application/vnd.openxmlformats-officedocument.presentationml.notesSlide+xml"/>
  <Override PartName="/ppt/notesSlides/notesSlide72.xml" ContentType="application/vnd.openxmlformats-officedocument.presentationml.notesSlide+xml"/>
  <Override PartName="/ppt/notesSlides/notesSlide73.xml" ContentType="application/vnd.openxmlformats-officedocument.presentationml.notesSlide+xml"/>
  <Override PartName="/ppt/notesSlides/notesSlide74.xml" ContentType="application/vnd.openxmlformats-officedocument.presentationml.notesSlide+xml"/>
  <Override PartName="/ppt/notesSlides/notesSlide75.xml" ContentType="application/vnd.openxmlformats-officedocument.presentationml.notesSlide+xml"/>
  <Override PartName="/ppt/notesSlides/notesSlide76.xml" ContentType="application/vnd.openxmlformats-officedocument.presentationml.notesSlide+xml"/>
  <Override PartName="/ppt/notesSlides/notesSlide77.xml" ContentType="application/vnd.openxmlformats-officedocument.presentationml.notesSlide+xml"/>
  <Override PartName="/ppt/notesSlides/notesSlide78.xml" ContentType="application/vnd.openxmlformats-officedocument.presentationml.notesSlide+xml"/>
  <Override PartName="/ppt/notesSlides/notesSlide79.xml" ContentType="application/vnd.openxmlformats-officedocument.presentationml.notesSlide+xml"/>
  <Override PartName="/ppt/notesSlides/notesSlide80.xml" ContentType="application/vnd.openxmlformats-officedocument.presentationml.notesSlide+xml"/>
  <Override PartName="/ppt/notesSlides/notesSlide81.xml" ContentType="application/vnd.openxmlformats-officedocument.presentationml.notesSlide+xml"/>
  <Override PartName="/ppt/notesSlides/notesSlide82.xml" ContentType="application/vnd.openxmlformats-officedocument.presentationml.notesSlide+xml"/>
  <Override PartName="/ppt/notesSlides/notesSlide83.xml" ContentType="application/vnd.openxmlformats-officedocument.presentationml.notesSlide+xml"/>
  <Override PartName="/ppt/notesSlides/notesSlide84.xml" ContentType="application/vnd.openxmlformats-officedocument.presentationml.notesSlide+xml"/>
  <Override PartName="/ppt/notesSlides/notesSlide85.xml" ContentType="application/vnd.openxmlformats-officedocument.presentationml.notesSlide+xml"/>
  <Override PartName="/ppt/notesSlides/notesSlide86.xml" ContentType="application/vnd.openxmlformats-officedocument.presentationml.notesSlide+xml"/>
  <Override PartName="/ppt/notesSlides/notesSlide87.xml" ContentType="application/vnd.openxmlformats-officedocument.presentationml.notesSlide+xml"/>
  <Override PartName="/ppt/notesSlides/notesSlide88.xml" ContentType="application/vnd.openxmlformats-officedocument.presentationml.notesSlide+xml"/>
  <Override PartName="/ppt/notesSlides/notesSlide89.xml" ContentType="application/vnd.openxmlformats-officedocument.presentationml.notesSlide+xml"/>
  <Override PartName="/ppt/notesSlides/notesSlide90.xml" ContentType="application/vnd.openxmlformats-officedocument.presentationml.notesSlide+xml"/>
  <Override PartName="/ppt/notesSlides/notesSlide91.xml" ContentType="application/vnd.openxmlformats-officedocument.presentationml.notesSlide+xml"/>
  <Override PartName="/ppt/notesSlides/notesSlide92.xml" ContentType="application/vnd.openxmlformats-officedocument.presentationml.notesSlide+xml"/>
  <Override PartName="/ppt/notesSlides/notesSlide93.xml" ContentType="application/vnd.openxmlformats-officedocument.presentationml.notesSlide+xml"/>
  <Override PartName="/ppt/notesSlides/notesSlide94.xml" ContentType="application/vnd.openxmlformats-officedocument.presentationml.notesSlide+xml"/>
  <Override PartName="/ppt/notesSlides/notesSlide95.xml" ContentType="application/vnd.openxmlformats-officedocument.presentationml.notesSlide+xml"/>
  <Override PartName="/ppt/notesSlides/notesSlide96.xml" ContentType="application/vnd.openxmlformats-officedocument.presentationml.notesSlide+xml"/>
  <Override PartName="/ppt/notesSlides/notesSlide97.xml" ContentType="application/vnd.openxmlformats-officedocument.presentationml.notesSlide+xml"/>
  <Override PartName="/ppt/notesSlides/notesSlide98.xml" ContentType="application/vnd.openxmlformats-officedocument.presentationml.notesSlide+xml"/>
  <Override PartName="/ppt/notesSlides/notesSlide99.xml" ContentType="application/vnd.openxmlformats-officedocument.presentationml.notesSlide+xml"/>
  <Override PartName="/ppt/notesSlides/notesSlide100.xml" ContentType="application/vnd.openxmlformats-officedocument.presentationml.notesSlide+xml"/>
  <Override PartName="/ppt/notesSlides/notesSlide101.xml" ContentType="application/vnd.openxmlformats-officedocument.presentationml.notesSlide+xml"/>
  <Override PartName="/ppt/notesSlides/notesSlide102.xml" ContentType="application/vnd.openxmlformats-officedocument.presentationml.notesSlide+xml"/>
  <Override PartName="/ppt/notesSlides/notesSlide103.xml" ContentType="application/vnd.openxmlformats-officedocument.presentationml.notesSlide+xml"/>
  <Override PartName="/ppt/notesSlides/notesSlide104.xml" ContentType="application/vnd.openxmlformats-officedocument.presentationml.notesSlide+xml"/>
  <Override PartName="/ppt/notesSlides/notesSlide105.xml" ContentType="application/vnd.openxmlformats-officedocument.presentationml.notesSlide+xml"/>
  <Override PartName="/ppt/notesSlides/notesSlide106.xml" ContentType="application/vnd.openxmlformats-officedocument.presentationml.notesSlide+xml"/>
  <Override PartName="/ppt/notesSlides/notesSlide107.xml" ContentType="application/vnd.openxmlformats-officedocument.presentationml.notesSlide+xml"/>
  <Override PartName="/ppt/notesSlides/notesSlide108.xml" ContentType="application/vnd.openxmlformats-officedocument.presentationml.notesSlide+xml"/>
  <Override PartName="/ppt/notesSlides/notesSlide109.xml" ContentType="application/vnd.openxmlformats-officedocument.presentationml.notesSlide+xml"/>
  <Override PartName="/ppt/notesSlides/notesSlide110.xml" ContentType="application/vnd.openxmlformats-officedocument.presentationml.notesSlide+xml"/>
  <Override PartName="/ppt/notesSlides/notesSlide111.xml" ContentType="application/vnd.openxmlformats-officedocument.presentationml.notesSlide+xml"/>
  <Override PartName="/ppt/notesSlides/notesSlide112.xml" ContentType="application/vnd.openxmlformats-officedocument.presentationml.notesSlide+xml"/>
  <Override PartName="/ppt/notesSlides/notesSlide113.xml" ContentType="application/vnd.openxmlformats-officedocument.presentationml.notesSlide+xml"/>
  <Override PartName="/ppt/notesSlides/notesSlide114.xml" ContentType="application/vnd.openxmlformats-officedocument.presentationml.notesSlide+xml"/>
  <Override PartName="/ppt/notesSlides/notesSlide115.xml" ContentType="application/vnd.openxmlformats-officedocument.presentationml.notesSlide+xml"/>
  <Override PartName="/ppt/notesSlides/notesSlide116.xml" ContentType="application/vnd.openxmlformats-officedocument.presentationml.notesSlide+xml"/>
  <Override PartName="/ppt/notesSlides/notesSlide117.xml" ContentType="application/vnd.openxmlformats-officedocument.presentationml.notesSlide+xml"/>
  <Override PartName="/ppt/notesSlides/notesSlide118.xml" ContentType="application/vnd.openxmlformats-officedocument.presentationml.notesSlide+xml"/>
  <Override PartName="/ppt/notesSlides/notesSlide119.xml" ContentType="application/vnd.openxmlformats-officedocument.presentationml.notesSlide+xml"/>
  <Override PartName="/ppt/notesSlides/notesSlide120.xml" ContentType="application/vnd.openxmlformats-officedocument.presentationml.notesSlide+xml"/>
  <Override PartName="/ppt/notesSlides/notesSlide121.xml" ContentType="application/vnd.openxmlformats-officedocument.presentationml.notesSlide+xml"/>
  <Override PartName="/ppt/notesSlides/notesSlide122.xml" ContentType="application/vnd.openxmlformats-officedocument.presentationml.notesSlide+xml"/>
  <Override PartName="/ppt/notesSlides/notesSlide123.xml" ContentType="application/vnd.openxmlformats-officedocument.presentationml.notesSlide+xml"/>
  <Override PartName="/ppt/notesSlides/notesSlide124.xml" ContentType="application/vnd.openxmlformats-officedocument.presentationml.notesSlide+xml"/>
  <Override PartName="/ppt/notesSlides/notesSlide125.xml" ContentType="application/vnd.openxmlformats-officedocument.presentationml.notesSlide+xml"/>
  <Override PartName="/ppt/notesSlides/notesSlide126.xml" ContentType="application/vnd.openxmlformats-officedocument.presentationml.notesSlide+xml"/>
  <Override PartName="/ppt/notesSlides/notesSlide127.xml" ContentType="application/vnd.openxmlformats-officedocument.presentationml.notesSlide+xml"/>
  <Override PartName="/ppt/notesSlides/notesSlide128.xml" ContentType="application/vnd.openxmlformats-officedocument.presentationml.notesSlide+xml"/>
  <Override PartName="/ppt/notesSlides/notesSlide129.xml" ContentType="application/vnd.openxmlformats-officedocument.presentationml.notesSlide+xml"/>
  <Override PartName="/ppt/notesSlides/notesSlide130.xml" ContentType="application/vnd.openxmlformats-officedocument.presentationml.notesSlide+xml"/>
  <Override PartName="/ppt/notesSlides/notesSlide131.xml" ContentType="application/vnd.openxmlformats-officedocument.presentationml.notesSlide+xml"/>
  <Override PartName="/ppt/notesSlides/notesSlide132.xml" ContentType="application/vnd.openxmlformats-officedocument.presentationml.notesSlide+xml"/>
  <Override PartName="/ppt/notesSlides/notesSlide133.xml" ContentType="application/vnd.openxmlformats-officedocument.presentationml.notesSlide+xml"/>
  <Override PartName="/ppt/notesSlides/notesSlide134.xml" ContentType="application/vnd.openxmlformats-officedocument.presentationml.notesSlide+xml"/>
  <Override PartName="/ppt/notesSlides/notesSlide135.xml" ContentType="application/vnd.openxmlformats-officedocument.presentationml.notesSlide+xml"/>
  <Override PartName="/ppt/notesSlides/notesSlide136.xml" ContentType="application/vnd.openxmlformats-officedocument.presentationml.notesSlide+xml"/>
  <Override PartName="/ppt/notesSlides/notesSlide137.xml" ContentType="application/vnd.openxmlformats-officedocument.presentationml.notesSlide+xml"/>
  <Override PartName="/ppt/notesSlides/notesSlide138.xml" ContentType="application/vnd.openxmlformats-officedocument.presentationml.notesSlide+xml"/>
  <Override PartName="/ppt/notesSlides/notesSlide139.xml" ContentType="application/vnd.openxmlformats-officedocument.presentationml.notesSlide+xml"/>
  <Override PartName="/ppt/notesSlides/notesSlide14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3" r:id="rId1"/>
  </p:sldMasterIdLst>
  <p:notesMasterIdLst>
    <p:notesMasterId r:id="rId147"/>
  </p:notesMasterIdLst>
  <p:sldIdLst>
    <p:sldId id="541" r:id="rId2"/>
    <p:sldId id="626" r:id="rId3"/>
    <p:sldId id="558" r:id="rId4"/>
    <p:sldId id="623" r:id="rId5"/>
    <p:sldId id="561" r:id="rId6"/>
    <p:sldId id="628" r:id="rId7"/>
    <p:sldId id="634" r:id="rId8"/>
    <p:sldId id="635" r:id="rId9"/>
    <p:sldId id="642" r:id="rId10"/>
    <p:sldId id="643" r:id="rId11"/>
    <p:sldId id="630" r:id="rId12"/>
    <p:sldId id="631" r:id="rId13"/>
    <p:sldId id="565" r:id="rId14"/>
    <p:sldId id="566" r:id="rId15"/>
    <p:sldId id="633" r:id="rId16"/>
    <p:sldId id="567" r:id="rId17"/>
    <p:sldId id="570" r:id="rId18"/>
    <p:sldId id="639" r:id="rId19"/>
    <p:sldId id="636" r:id="rId20"/>
    <p:sldId id="572" r:id="rId21"/>
    <p:sldId id="637" r:id="rId22"/>
    <p:sldId id="640" r:id="rId23"/>
    <p:sldId id="638" r:id="rId24"/>
    <p:sldId id="660" r:id="rId25"/>
    <p:sldId id="644" r:id="rId26"/>
    <p:sldId id="645" r:id="rId27"/>
    <p:sldId id="569" r:id="rId28"/>
    <p:sldId id="641" r:id="rId29"/>
    <p:sldId id="739" r:id="rId30"/>
    <p:sldId id="646" r:id="rId31"/>
    <p:sldId id="647" r:id="rId32"/>
    <p:sldId id="648" r:id="rId33"/>
    <p:sldId id="649" r:id="rId34"/>
    <p:sldId id="661" r:id="rId35"/>
    <p:sldId id="662" r:id="rId36"/>
    <p:sldId id="654" r:id="rId37"/>
    <p:sldId id="655" r:id="rId38"/>
    <p:sldId id="665" r:id="rId39"/>
    <p:sldId id="656" r:id="rId40"/>
    <p:sldId id="657" r:id="rId41"/>
    <p:sldId id="658" r:id="rId42"/>
    <p:sldId id="659" r:id="rId43"/>
    <p:sldId id="740" r:id="rId44"/>
    <p:sldId id="664" r:id="rId45"/>
    <p:sldId id="589" r:id="rId46"/>
    <p:sldId id="590" r:id="rId47"/>
    <p:sldId id="574" r:id="rId48"/>
    <p:sldId id="663" r:id="rId49"/>
    <p:sldId id="575" r:id="rId50"/>
    <p:sldId id="581" r:id="rId51"/>
    <p:sldId id="583" r:id="rId52"/>
    <p:sldId id="666" r:id="rId53"/>
    <p:sldId id="677" r:id="rId54"/>
    <p:sldId id="678" r:id="rId55"/>
    <p:sldId id="679" r:id="rId56"/>
    <p:sldId id="580" r:id="rId57"/>
    <p:sldId id="667" r:id="rId58"/>
    <p:sldId id="668" r:id="rId59"/>
    <p:sldId id="669" r:id="rId60"/>
    <p:sldId id="591" r:id="rId61"/>
    <p:sldId id="584" r:id="rId62"/>
    <p:sldId id="670" r:id="rId63"/>
    <p:sldId id="671" r:id="rId64"/>
    <p:sldId id="594" r:id="rId65"/>
    <p:sldId id="674" r:id="rId66"/>
    <p:sldId id="672" r:id="rId67"/>
    <p:sldId id="675" r:id="rId68"/>
    <p:sldId id="676" r:id="rId69"/>
    <p:sldId id="680" r:id="rId70"/>
    <p:sldId id="681" r:id="rId71"/>
    <p:sldId id="682" r:id="rId72"/>
    <p:sldId id="595" r:id="rId73"/>
    <p:sldId id="683" r:id="rId74"/>
    <p:sldId id="684" r:id="rId75"/>
    <p:sldId id="685" r:id="rId76"/>
    <p:sldId id="687" r:id="rId77"/>
    <p:sldId id="688" r:id="rId78"/>
    <p:sldId id="689" r:id="rId79"/>
    <p:sldId id="692" r:id="rId80"/>
    <p:sldId id="693" r:id="rId81"/>
    <p:sldId id="694" r:id="rId82"/>
    <p:sldId id="690" r:id="rId83"/>
    <p:sldId id="691" r:id="rId84"/>
    <p:sldId id="738" r:id="rId85"/>
    <p:sldId id="602" r:id="rId86"/>
    <p:sldId id="603" r:id="rId87"/>
    <p:sldId id="604" r:id="rId88"/>
    <p:sldId id="605" r:id="rId89"/>
    <p:sldId id="695" r:id="rId90"/>
    <p:sldId id="698" r:id="rId91"/>
    <p:sldId id="696" r:id="rId92"/>
    <p:sldId id="699" r:id="rId93"/>
    <p:sldId id="701" r:id="rId94"/>
    <p:sldId id="702" r:id="rId95"/>
    <p:sldId id="703" r:id="rId96"/>
    <p:sldId id="704" r:id="rId97"/>
    <p:sldId id="705" r:id="rId98"/>
    <p:sldId id="741" r:id="rId99"/>
    <p:sldId id="826" r:id="rId100"/>
    <p:sldId id="743" r:id="rId101"/>
    <p:sldId id="744" r:id="rId102"/>
    <p:sldId id="745" r:id="rId103"/>
    <p:sldId id="746" r:id="rId104"/>
    <p:sldId id="747" r:id="rId105"/>
    <p:sldId id="748" r:id="rId106"/>
    <p:sldId id="749" r:id="rId107"/>
    <p:sldId id="750" r:id="rId108"/>
    <p:sldId id="751" r:id="rId109"/>
    <p:sldId id="752" r:id="rId110"/>
    <p:sldId id="753" r:id="rId111"/>
    <p:sldId id="754" r:id="rId112"/>
    <p:sldId id="811" r:id="rId113"/>
    <p:sldId id="827" r:id="rId114"/>
    <p:sldId id="727" r:id="rId115"/>
    <p:sldId id="620" r:id="rId116"/>
    <p:sldId id="779" r:id="rId117"/>
    <p:sldId id="780" r:id="rId118"/>
    <p:sldId id="781" r:id="rId119"/>
    <p:sldId id="782" r:id="rId120"/>
    <p:sldId id="783" r:id="rId121"/>
    <p:sldId id="784" r:id="rId122"/>
    <p:sldId id="785" r:id="rId123"/>
    <p:sldId id="786" r:id="rId124"/>
    <p:sldId id="787" r:id="rId125"/>
    <p:sldId id="788" r:id="rId126"/>
    <p:sldId id="789" r:id="rId127"/>
    <p:sldId id="790" r:id="rId128"/>
    <p:sldId id="791" r:id="rId129"/>
    <p:sldId id="792" r:id="rId130"/>
    <p:sldId id="794" r:id="rId131"/>
    <p:sldId id="795" r:id="rId132"/>
    <p:sldId id="796" r:id="rId133"/>
    <p:sldId id="797" r:id="rId134"/>
    <p:sldId id="799" r:id="rId135"/>
    <p:sldId id="809" r:id="rId136"/>
    <p:sldId id="810" r:id="rId137"/>
    <p:sldId id="812" r:id="rId138"/>
    <p:sldId id="816" r:id="rId139"/>
    <p:sldId id="814" r:id="rId140"/>
    <p:sldId id="817" r:id="rId141"/>
    <p:sldId id="818" r:id="rId142"/>
    <p:sldId id="822" r:id="rId143"/>
    <p:sldId id="823" r:id="rId144"/>
    <p:sldId id="824" r:id="rId145"/>
    <p:sldId id="825" r:id="rId146"/>
  </p:sldIdLst>
  <p:sldSz cx="9144000" cy="6858000" type="screen4x3"/>
  <p:notesSz cx="7010400" cy="92964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FF"/>
    <a:srgbClr val="CCFF99"/>
    <a:srgbClr val="FFCCFF"/>
    <a:srgbClr val="CCFF66"/>
    <a:srgbClr val="FFCC99"/>
    <a:srgbClr val="FF9900"/>
    <a:srgbClr val="FFCC00"/>
    <a:srgbClr val="66FF33"/>
    <a:srgbClr val="CCFFC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182" autoAdjust="0"/>
    <p:restoredTop sz="94411" autoAdjust="0"/>
  </p:normalViewPr>
  <p:slideViewPr>
    <p:cSldViewPr>
      <p:cViewPr varScale="1">
        <p:scale>
          <a:sx n="70" d="100"/>
          <a:sy n="70" d="100"/>
        </p:scale>
        <p:origin x="540" y="5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66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63" Type="http://schemas.openxmlformats.org/officeDocument/2006/relationships/slide" Target="slides/slide62.xml"/><Relationship Id="rId84" Type="http://schemas.openxmlformats.org/officeDocument/2006/relationships/slide" Target="slides/slide83.xml"/><Relationship Id="rId138" Type="http://schemas.openxmlformats.org/officeDocument/2006/relationships/slide" Target="slides/slide137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53" Type="http://schemas.openxmlformats.org/officeDocument/2006/relationships/slide" Target="slides/slide52.xml"/><Relationship Id="rId74" Type="http://schemas.openxmlformats.org/officeDocument/2006/relationships/slide" Target="slides/slide73.xml"/><Relationship Id="rId128" Type="http://schemas.openxmlformats.org/officeDocument/2006/relationships/slide" Target="slides/slide127.xml"/><Relationship Id="rId149" Type="http://schemas.openxmlformats.org/officeDocument/2006/relationships/viewProps" Target="viewProps.xml"/><Relationship Id="rId5" Type="http://schemas.openxmlformats.org/officeDocument/2006/relationships/slide" Target="slides/slide4.xml"/><Relationship Id="rId95" Type="http://schemas.openxmlformats.org/officeDocument/2006/relationships/slide" Target="slides/slide9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113" Type="http://schemas.openxmlformats.org/officeDocument/2006/relationships/slide" Target="slides/slide112.xml"/><Relationship Id="rId118" Type="http://schemas.openxmlformats.org/officeDocument/2006/relationships/slide" Target="slides/slide117.xml"/><Relationship Id="rId134" Type="http://schemas.openxmlformats.org/officeDocument/2006/relationships/slide" Target="slides/slide133.xml"/><Relationship Id="rId139" Type="http://schemas.openxmlformats.org/officeDocument/2006/relationships/slide" Target="slides/slide138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50" Type="http://schemas.openxmlformats.org/officeDocument/2006/relationships/theme" Target="theme/theme1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24" Type="http://schemas.openxmlformats.org/officeDocument/2006/relationships/slide" Target="slides/slide123.xml"/><Relationship Id="rId129" Type="http://schemas.openxmlformats.org/officeDocument/2006/relationships/slide" Target="slides/slide128.xml"/><Relationship Id="rId54" Type="http://schemas.openxmlformats.org/officeDocument/2006/relationships/slide" Target="slides/slide53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40" Type="http://schemas.openxmlformats.org/officeDocument/2006/relationships/slide" Target="slides/slide139.xml"/><Relationship Id="rId145" Type="http://schemas.openxmlformats.org/officeDocument/2006/relationships/slide" Target="slides/slide14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49" Type="http://schemas.openxmlformats.org/officeDocument/2006/relationships/slide" Target="slides/slide48.xml"/><Relationship Id="rId114" Type="http://schemas.openxmlformats.org/officeDocument/2006/relationships/slide" Target="slides/slide113.xml"/><Relationship Id="rId119" Type="http://schemas.openxmlformats.org/officeDocument/2006/relationships/slide" Target="slides/slide118.xml"/><Relationship Id="rId44" Type="http://schemas.openxmlformats.org/officeDocument/2006/relationships/slide" Target="slides/slide43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130" Type="http://schemas.openxmlformats.org/officeDocument/2006/relationships/slide" Target="slides/slide129.xml"/><Relationship Id="rId135" Type="http://schemas.openxmlformats.org/officeDocument/2006/relationships/slide" Target="slides/slide134.xml"/><Relationship Id="rId151" Type="http://schemas.openxmlformats.org/officeDocument/2006/relationships/tableStyles" Target="tableStyles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slide" Target="slides/slide119.xml"/><Relationship Id="rId125" Type="http://schemas.openxmlformats.org/officeDocument/2006/relationships/slide" Target="slides/slide124.xml"/><Relationship Id="rId141" Type="http://schemas.openxmlformats.org/officeDocument/2006/relationships/slide" Target="slides/slide140.xml"/><Relationship Id="rId146" Type="http://schemas.openxmlformats.org/officeDocument/2006/relationships/slide" Target="slides/slide14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131" Type="http://schemas.openxmlformats.org/officeDocument/2006/relationships/slide" Target="slides/slide130.xml"/><Relationship Id="rId136" Type="http://schemas.openxmlformats.org/officeDocument/2006/relationships/slide" Target="slides/slide135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26" Type="http://schemas.openxmlformats.org/officeDocument/2006/relationships/slide" Target="slides/slide125.xml"/><Relationship Id="rId147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142" Type="http://schemas.openxmlformats.org/officeDocument/2006/relationships/slide" Target="slides/slide141.xml"/><Relationship Id="rId3" Type="http://schemas.openxmlformats.org/officeDocument/2006/relationships/slide" Target="slides/slide2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116" Type="http://schemas.openxmlformats.org/officeDocument/2006/relationships/slide" Target="slides/slide115.xml"/><Relationship Id="rId137" Type="http://schemas.openxmlformats.org/officeDocument/2006/relationships/slide" Target="slides/slide13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111" Type="http://schemas.openxmlformats.org/officeDocument/2006/relationships/slide" Target="slides/slide110.xml"/><Relationship Id="rId132" Type="http://schemas.openxmlformats.org/officeDocument/2006/relationships/slide" Target="slides/slide131.xml"/><Relationship Id="rId15" Type="http://schemas.openxmlformats.org/officeDocument/2006/relationships/slide" Target="slides/slide14.xml"/><Relationship Id="rId36" Type="http://schemas.openxmlformats.org/officeDocument/2006/relationships/slide" Target="slides/slide35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27" Type="http://schemas.openxmlformats.org/officeDocument/2006/relationships/slide" Target="slides/slide12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52" Type="http://schemas.openxmlformats.org/officeDocument/2006/relationships/slide" Target="slides/slide51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143" Type="http://schemas.openxmlformats.org/officeDocument/2006/relationships/slide" Target="slides/slide142.xml"/><Relationship Id="rId148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26" Type="http://schemas.openxmlformats.org/officeDocument/2006/relationships/slide" Target="slides/slide25.xml"/><Relationship Id="rId47" Type="http://schemas.openxmlformats.org/officeDocument/2006/relationships/slide" Target="slides/slide46.xml"/><Relationship Id="rId68" Type="http://schemas.openxmlformats.org/officeDocument/2006/relationships/slide" Target="slides/slide67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33" Type="http://schemas.openxmlformats.org/officeDocument/2006/relationships/slide" Target="slides/slide132.xml"/><Relationship Id="rId16" Type="http://schemas.openxmlformats.org/officeDocument/2006/relationships/slide" Target="slides/slide15.xml"/><Relationship Id="rId37" Type="http://schemas.openxmlformats.org/officeDocument/2006/relationships/slide" Target="slides/slide36.xml"/><Relationship Id="rId58" Type="http://schemas.openxmlformats.org/officeDocument/2006/relationships/slide" Target="slides/slide57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44" Type="http://schemas.openxmlformats.org/officeDocument/2006/relationships/slide" Target="slides/slide143.xml"/><Relationship Id="rId90" Type="http://schemas.openxmlformats.org/officeDocument/2006/relationships/slide" Target="slides/slide89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2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2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2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2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2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2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2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2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2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3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3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drawings/_rels/vmlDrawing3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drawings/_rels/vmlDrawing3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drawings/_rels/vmlDrawing3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drawings/_rels/vmlDrawing3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drawings/_rels/vmlDrawing3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drawings/_rels/vmlDrawing3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drawings/_rels/vmlDrawing3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3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4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4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4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4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4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4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drawings/_rels/vmlDrawing4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drawings/_rels/vmlDrawing4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drawings/_rels/vmlDrawing4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drawings/_rels/vmlDrawing4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drawings/_rels/vmlDrawing5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drawings/_rels/vmlDrawing5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drawings/_rels/vmlDrawing5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drawings/_rels/vmlDrawing5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drawings/_rels/vmlDrawing5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drawings/_rels/vmlDrawing5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drawings/_rels/vmlDrawing5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drawings/_rels/vmlDrawing5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drawings/_rels/vmlDrawing5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784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95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0938" y="0"/>
            <a:ext cx="303784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1100" y="696913"/>
            <a:ext cx="4648200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95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1040" y="4415790"/>
            <a:ext cx="5608320" cy="4183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095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29967"/>
            <a:ext cx="303784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95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90DF7F95-35C6-484D-923C-6A148F10F35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ＭＳ Ｐゴシック" charset="-128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7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7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_rels/notesSlide7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7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7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7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0.xml"/><Relationship Id="rId1" Type="http://schemas.openxmlformats.org/officeDocument/2006/relationships/notesMaster" Target="../notesMasters/notesMaster1.xml"/></Relationships>
</file>

<file path=ppt/notesSlides/_rels/notesSlide7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1.xml"/><Relationship Id="rId1" Type="http://schemas.openxmlformats.org/officeDocument/2006/relationships/notesMaster" Target="../notesMasters/notesMaster1.xml"/></Relationships>
</file>

<file path=ppt/notesSlides/_rels/notesSlide8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8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_rels/notesSlide8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4.xml"/><Relationship Id="rId1" Type="http://schemas.openxmlformats.org/officeDocument/2006/relationships/notesMaster" Target="../notesMasters/notesMaster1.xml"/></Relationships>
</file>

<file path=ppt/notesSlides/_rels/notesSlide8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5.xml"/><Relationship Id="rId1" Type="http://schemas.openxmlformats.org/officeDocument/2006/relationships/notesMaster" Target="../notesMasters/notesMaster1.xml"/></Relationships>
</file>

<file path=ppt/notesSlides/_rels/notesSlide8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_rels/notesSlide8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7.xml"/><Relationship Id="rId1" Type="http://schemas.openxmlformats.org/officeDocument/2006/relationships/notesMaster" Target="../notesMasters/notesMaster1.xml"/></Relationships>
</file>

<file path=ppt/notesSlides/_rels/notesSlide8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8.xml"/><Relationship Id="rId1" Type="http://schemas.openxmlformats.org/officeDocument/2006/relationships/notesMaster" Target="../notesMasters/notesMaster1.xml"/></Relationships>
</file>

<file path=ppt/notesSlides/_rels/notesSlide8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9.xml"/><Relationship Id="rId1" Type="http://schemas.openxmlformats.org/officeDocument/2006/relationships/notesMaster" Target="../notesMasters/notesMaster1.xml"/></Relationships>
</file>

<file path=ppt/notesSlides/_rels/notesSlide8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0.xml"/><Relationship Id="rId1" Type="http://schemas.openxmlformats.org/officeDocument/2006/relationships/notesMaster" Target="../notesMasters/notesMaster1.xml"/></Relationships>
</file>

<file path=ppt/notesSlides/_rels/notesSlide8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1.xml"/><Relationship Id="rId1" Type="http://schemas.openxmlformats.org/officeDocument/2006/relationships/notesMaster" Target="../notesMasters/notesMaster1.xml"/></Relationships>
</file>

<file path=ppt/notesSlides/_rels/notesSlide9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2.xml"/><Relationship Id="rId1" Type="http://schemas.openxmlformats.org/officeDocument/2006/relationships/notesMaster" Target="../notesMasters/notesMaster1.xml"/></Relationships>
</file>

<file path=ppt/notesSlides/_rels/notesSlide9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3.xml"/><Relationship Id="rId1" Type="http://schemas.openxmlformats.org/officeDocument/2006/relationships/notesMaster" Target="../notesMasters/notesMaster1.xml"/></Relationships>
</file>

<file path=ppt/notesSlides/_rels/notesSlide9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4.xml"/><Relationship Id="rId1" Type="http://schemas.openxmlformats.org/officeDocument/2006/relationships/notesMaster" Target="../notesMasters/notesMaster1.xml"/></Relationships>
</file>

<file path=ppt/notesSlides/_rels/notesSlide9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5.xml"/><Relationship Id="rId1" Type="http://schemas.openxmlformats.org/officeDocument/2006/relationships/notesMaster" Target="../notesMasters/notesMaster1.xml"/></Relationships>
</file>

<file path=ppt/notesSlides/_rels/notesSlide9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6.xml"/><Relationship Id="rId1" Type="http://schemas.openxmlformats.org/officeDocument/2006/relationships/notesMaster" Target="../notesMasters/notesMaster1.xml"/></Relationships>
</file>

<file path=ppt/notesSlides/_rels/notesSlide9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7.xml"/><Relationship Id="rId1" Type="http://schemas.openxmlformats.org/officeDocument/2006/relationships/notesMaster" Target="../notesMasters/notesMaster1.xml"/></Relationships>
</file>

<file path=ppt/notesSlides/_rels/notesSlide9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8.xml"/><Relationship Id="rId1" Type="http://schemas.openxmlformats.org/officeDocument/2006/relationships/notesMaster" Target="../notesMasters/notesMaster1.xml"/></Relationships>
</file>

<file path=ppt/notesSlides/_rels/notesSlide9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0.xml"/><Relationship Id="rId1" Type="http://schemas.openxmlformats.org/officeDocument/2006/relationships/notesMaster" Target="../notesMasters/notesMaster1.xml"/></Relationships>
</file>

<file path=ppt/notesSlides/_rels/notesSlide9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1.xml"/><Relationship Id="rId1" Type="http://schemas.openxmlformats.org/officeDocument/2006/relationships/notesMaster" Target="../notesMasters/notesMaster1.xml"/></Relationships>
</file>

<file path=ppt/notesSlides/_rels/notesSlide9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2.xml"/><Relationship Id="rId1" Type="http://schemas.openxmlformats.org/officeDocument/2006/relationships/notesMaster" Target="../notesMasters/notesMaster1.xml"/></Relationships>
</file>

<file path=ppt/notesSlides/_rels/notesSlide10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3.xml"/><Relationship Id="rId1" Type="http://schemas.openxmlformats.org/officeDocument/2006/relationships/notesMaster" Target="../notesMasters/notesMaster1.xml"/></Relationships>
</file>

<file path=ppt/notesSlides/_rels/notesSlide10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4.xml"/><Relationship Id="rId1" Type="http://schemas.openxmlformats.org/officeDocument/2006/relationships/notesMaster" Target="../notesMasters/notesMaster1.xml"/></Relationships>
</file>

<file path=ppt/notesSlides/_rels/notesSlide10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5.xml"/><Relationship Id="rId1" Type="http://schemas.openxmlformats.org/officeDocument/2006/relationships/notesMaster" Target="../notesMasters/notesMaster1.xml"/></Relationships>
</file>

<file path=ppt/notesSlides/_rels/notesSlide10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6.xml"/><Relationship Id="rId1" Type="http://schemas.openxmlformats.org/officeDocument/2006/relationships/notesMaster" Target="../notesMasters/notesMaster1.xml"/></Relationships>
</file>

<file path=ppt/notesSlides/_rels/notesSlide10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7.xml"/><Relationship Id="rId1" Type="http://schemas.openxmlformats.org/officeDocument/2006/relationships/notesMaster" Target="../notesMasters/notesMaster1.xml"/></Relationships>
</file>

<file path=ppt/notesSlides/_rels/notesSlide10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8.xml"/><Relationship Id="rId1" Type="http://schemas.openxmlformats.org/officeDocument/2006/relationships/notesMaster" Target="../notesMasters/notesMaster1.xml"/></Relationships>
</file>

<file path=ppt/notesSlides/_rels/notesSlide10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9.xml"/><Relationship Id="rId1" Type="http://schemas.openxmlformats.org/officeDocument/2006/relationships/notesMaster" Target="../notesMasters/notesMaster1.xml"/></Relationships>
</file>

<file path=ppt/notesSlides/_rels/notesSlide10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0.xml"/><Relationship Id="rId1" Type="http://schemas.openxmlformats.org/officeDocument/2006/relationships/notesMaster" Target="../notesMasters/notesMaster1.xml"/></Relationships>
</file>

<file path=ppt/notesSlides/_rels/notesSlide10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1.xml"/><Relationship Id="rId1" Type="http://schemas.openxmlformats.org/officeDocument/2006/relationships/notesMaster" Target="../notesMasters/notesMaster1.xml"/></Relationships>
</file>

<file path=ppt/notesSlides/_rels/notesSlide10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4.xml"/><Relationship Id="rId1" Type="http://schemas.openxmlformats.org/officeDocument/2006/relationships/notesMaster" Target="../notesMasters/notesMaster1.xml"/></Relationships>
</file>

<file path=ppt/notesSlides/_rels/notesSlide1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5.xml"/><Relationship Id="rId1" Type="http://schemas.openxmlformats.org/officeDocument/2006/relationships/notesMaster" Target="../notesMasters/notesMaster1.xml"/></Relationships>
</file>

<file path=ppt/notesSlides/_rels/notesSlide1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6.xml"/><Relationship Id="rId1" Type="http://schemas.openxmlformats.org/officeDocument/2006/relationships/notesMaster" Target="../notesMasters/notesMaster1.xml"/></Relationships>
</file>

<file path=ppt/notesSlides/_rels/notesSlide1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7.xml"/><Relationship Id="rId1" Type="http://schemas.openxmlformats.org/officeDocument/2006/relationships/notesMaster" Target="../notesMasters/notesMaster1.xml"/></Relationships>
</file>

<file path=ppt/notesSlides/_rels/notesSlide1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8.xml"/><Relationship Id="rId1" Type="http://schemas.openxmlformats.org/officeDocument/2006/relationships/notesMaster" Target="../notesMasters/notesMaster1.xml"/></Relationships>
</file>

<file path=ppt/notesSlides/_rels/notesSlide1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9.xml"/><Relationship Id="rId1" Type="http://schemas.openxmlformats.org/officeDocument/2006/relationships/notesMaster" Target="../notesMasters/notesMaster1.xml"/></Relationships>
</file>

<file path=ppt/notesSlides/_rels/notesSlide1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0.xml"/><Relationship Id="rId1" Type="http://schemas.openxmlformats.org/officeDocument/2006/relationships/notesMaster" Target="../notesMasters/notesMaster1.xml"/></Relationships>
</file>

<file path=ppt/notesSlides/_rels/notesSlide1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1.xml"/><Relationship Id="rId1" Type="http://schemas.openxmlformats.org/officeDocument/2006/relationships/notesMaster" Target="../notesMasters/notesMaster1.xml"/></Relationships>
</file>

<file path=ppt/notesSlides/_rels/notesSlide1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2.xml"/><Relationship Id="rId1" Type="http://schemas.openxmlformats.org/officeDocument/2006/relationships/notesMaster" Target="../notesMasters/notesMaster1.xml"/></Relationships>
</file>

<file path=ppt/notesSlides/_rels/notesSlide1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3.xml"/><Relationship Id="rId1" Type="http://schemas.openxmlformats.org/officeDocument/2006/relationships/notesMaster" Target="../notesMasters/notesMaster1.xml"/></Relationships>
</file>

<file path=ppt/notesSlides/_rels/notesSlide1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4.xml"/><Relationship Id="rId1" Type="http://schemas.openxmlformats.org/officeDocument/2006/relationships/notesMaster" Target="../notesMasters/notesMaster1.xml"/></Relationships>
</file>

<file path=ppt/notesSlides/_rels/notesSlide1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5.xml"/><Relationship Id="rId1" Type="http://schemas.openxmlformats.org/officeDocument/2006/relationships/notesMaster" Target="../notesMasters/notesMaster1.xml"/></Relationships>
</file>

<file path=ppt/notesSlides/_rels/notesSlide1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6.xml"/><Relationship Id="rId1" Type="http://schemas.openxmlformats.org/officeDocument/2006/relationships/notesMaster" Target="../notesMasters/notesMaster1.xml"/></Relationships>
</file>

<file path=ppt/notesSlides/_rels/notesSlide1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7.xml"/><Relationship Id="rId1" Type="http://schemas.openxmlformats.org/officeDocument/2006/relationships/notesMaster" Target="../notesMasters/notesMaster1.xml"/></Relationships>
</file>

<file path=ppt/notesSlides/_rels/notesSlide1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8.xml"/><Relationship Id="rId1" Type="http://schemas.openxmlformats.org/officeDocument/2006/relationships/notesMaster" Target="../notesMasters/notesMaster1.xml"/></Relationships>
</file>

<file path=ppt/notesSlides/_rels/notesSlide1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9.xml"/><Relationship Id="rId1" Type="http://schemas.openxmlformats.org/officeDocument/2006/relationships/notesMaster" Target="../notesMasters/notesMaster1.xml"/></Relationships>
</file>

<file path=ppt/notesSlides/_rels/notesSlide1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0.xml"/><Relationship Id="rId1" Type="http://schemas.openxmlformats.org/officeDocument/2006/relationships/notesMaster" Target="../notesMasters/notesMaster1.xml"/></Relationships>
</file>

<file path=ppt/notesSlides/_rels/notesSlide1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1.xml"/><Relationship Id="rId1" Type="http://schemas.openxmlformats.org/officeDocument/2006/relationships/notesMaster" Target="../notesMasters/notesMaster1.xml"/></Relationships>
</file>

<file path=ppt/notesSlides/_rels/notesSlide1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2.xml"/><Relationship Id="rId1" Type="http://schemas.openxmlformats.org/officeDocument/2006/relationships/notesMaster" Target="../notesMasters/notesMaster1.xml"/></Relationships>
</file>

<file path=ppt/notesSlides/_rels/notesSlide1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3.xml"/><Relationship Id="rId1" Type="http://schemas.openxmlformats.org/officeDocument/2006/relationships/notesMaster" Target="../notesMasters/notesMaster1.xml"/></Relationships>
</file>

<file path=ppt/notesSlides/_rels/notesSlide1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4.xml"/><Relationship Id="rId1" Type="http://schemas.openxmlformats.org/officeDocument/2006/relationships/notesMaster" Target="../notesMasters/notesMaster1.xml"/></Relationships>
</file>

<file path=ppt/notesSlides/_rels/notesSlide1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5.xml"/><Relationship Id="rId1" Type="http://schemas.openxmlformats.org/officeDocument/2006/relationships/notesMaster" Target="../notesMasters/notesMaster1.xml"/></Relationships>
</file>

<file path=ppt/notesSlides/_rels/notesSlide1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6.xml"/><Relationship Id="rId1" Type="http://schemas.openxmlformats.org/officeDocument/2006/relationships/notesMaster" Target="../notesMasters/notesMaster1.xml"/></Relationships>
</file>

<file path=ppt/notesSlides/_rels/notesSlide1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7.xml"/><Relationship Id="rId1" Type="http://schemas.openxmlformats.org/officeDocument/2006/relationships/notesMaster" Target="../notesMasters/notesMaster1.xml"/></Relationships>
</file>

<file path=ppt/notesSlides/_rels/notesSlide1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8.xml"/><Relationship Id="rId1" Type="http://schemas.openxmlformats.org/officeDocument/2006/relationships/notesMaster" Target="../notesMasters/notesMaster1.xml"/></Relationships>
</file>

<file path=ppt/notesSlides/_rels/notesSlide1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9.xml"/><Relationship Id="rId1" Type="http://schemas.openxmlformats.org/officeDocument/2006/relationships/notesMaster" Target="../notesMasters/notesMaster1.xml"/></Relationships>
</file>

<file path=ppt/notesSlides/_rels/notesSlide1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0.xml"/><Relationship Id="rId1" Type="http://schemas.openxmlformats.org/officeDocument/2006/relationships/notesMaster" Target="../notesMasters/notesMaster1.xml"/></Relationships>
</file>

<file path=ppt/notesSlides/_rels/notesSlide1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1.xml"/><Relationship Id="rId1" Type="http://schemas.openxmlformats.org/officeDocument/2006/relationships/notesMaster" Target="../notesMasters/notesMaster1.xml"/></Relationships>
</file>

<file path=ppt/notesSlides/_rels/notesSlide1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2.xml"/><Relationship Id="rId1" Type="http://schemas.openxmlformats.org/officeDocument/2006/relationships/notesMaster" Target="../notesMasters/notesMaster1.xml"/></Relationships>
</file>

<file path=ppt/notesSlides/_rels/notesSlide1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3.xml"/><Relationship Id="rId1" Type="http://schemas.openxmlformats.org/officeDocument/2006/relationships/notesMaster" Target="../notesMasters/notesMaster1.xml"/></Relationships>
</file>

<file path=ppt/notesSlides/_rels/notesSlide1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4.xml"/><Relationship Id="rId1" Type="http://schemas.openxmlformats.org/officeDocument/2006/relationships/notesMaster" Target="../notesMasters/notesMaster1.xml"/></Relationships>
</file>

<file path=ppt/notesSlides/_rels/notesSlide1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57066" indent="-291179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64717" indent="-232943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30604" indent="-232943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96491" indent="-232943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62377" indent="-23294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3028264" indent="-23294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94151" indent="-23294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960038" indent="-23294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3AC3E9B3-0984-43C0-8280-AD9406136F66}" type="slidenum">
              <a:rPr lang="en-US" altLang="en-US" smtClean="0"/>
              <a:pPr>
                <a:spcBef>
                  <a:spcPct val="0"/>
                </a:spcBef>
              </a:pPr>
              <a:t>1</a:t>
            </a:fld>
            <a:endParaRPr lang="en-US" altLang="en-US" smtClean="0"/>
          </a:p>
        </p:txBody>
      </p:sp>
      <p:sp>
        <p:nvSpPr>
          <p:cNvPr id="51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094C0FDC-44F3-4E03-8841-F88E3A312F93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4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8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95084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094C0FDC-44F3-4E03-8841-F88E3A312F93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5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8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094C0FDC-44F3-4E03-8841-F88E3A312F93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6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8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20959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CE337C3A-5133-4B2A-801A-F2DD3193F1A4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7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102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71633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CE337C3A-5133-4B2A-801A-F2DD3193F1A4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8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102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970454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CE337C3A-5133-4B2A-801A-F2DD3193F1A4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9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102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833408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CE337C3A-5133-4B2A-801A-F2DD3193F1A4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10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102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779400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094C0FDC-44F3-4E03-8841-F88E3A312F93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11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8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324468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094C0FDC-44F3-4E03-8841-F88E3A312F93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12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8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707273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FBC8E432-9F1A-4D0B-B0C6-9227F174B399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13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16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78B5BE82-EFD1-4DCF-B292-86A1E641861F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14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18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78B5BE82-EFD1-4DCF-B292-86A1E641861F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15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18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178809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1D93886A-CF97-4083-A456-C2AA600295DB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16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204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94927A1C-678C-4888-B98D-3A7FF17574DE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17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1D93886A-CF97-4083-A456-C2AA600295DB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18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204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096198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94927A1C-678C-4888-B98D-3A7FF17574DE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19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471127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B6317C28-4C37-4E95-A98C-3173ACF2F962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20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26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94927A1C-678C-4888-B98D-3A7FF17574DE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21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360748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B6317C28-4C37-4E95-A98C-3173ACF2F962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22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26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262125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94927A1C-678C-4888-B98D-3A7FF17574DE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23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610321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B6317C28-4C37-4E95-A98C-3173ACF2F962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24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26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37295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94927A1C-678C-4888-B98D-3A7FF17574DE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25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809114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94927A1C-678C-4888-B98D-3A7FF17574DE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26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513931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88E3DA60-F365-4832-870D-BDC16B5D7A03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27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88E3DA60-F365-4832-870D-BDC16B5D7A03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28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421836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BA1C409B-EB5F-4223-AE23-B21DA879A6B8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29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337627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78B5BE82-EFD1-4DCF-B292-86A1E641861F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30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18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565599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78B5BE82-EFD1-4DCF-B292-86A1E641861F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31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18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867049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1D93886A-CF97-4083-A456-C2AA600295DB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32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204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4912362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94927A1C-678C-4888-B98D-3A7FF17574DE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33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9803235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1D93886A-CF97-4083-A456-C2AA600295DB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34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204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6632552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94927A1C-678C-4888-B98D-3A7FF17574DE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35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628658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B6317C28-4C37-4E95-A98C-3173ACF2F962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36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26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842971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94927A1C-678C-4888-B98D-3A7FF17574DE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37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2274330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B6317C28-4C37-4E95-A98C-3173ACF2F962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38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26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7703574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94927A1C-678C-4888-B98D-3A7FF17574DE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39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6553331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94927A1C-678C-4888-B98D-3A7FF17574DE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40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4715501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88E3DA60-F365-4832-870D-BDC16B5D7A03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41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5357174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88E3DA60-F365-4832-870D-BDC16B5D7A03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42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0151295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BA1C409B-EB5F-4223-AE23-B21DA879A6B8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43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4948889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C1ED4A46-F6C8-42AA-A66C-A494027A6700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44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9589269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C1ED4A46-F6C8-42AA-A66C-A494027A6700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45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33D34FEF-88E2-4098-AEDD-55AE22B6EC4F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46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36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F9283785-A3C6-44EC-9E20-377BDCFA49B3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47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389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F9283785-A3C6-44EC-9E20-377BDCFA49B3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48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389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2020705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A56EAD98-B1D9-47D1-A156-E7BEC5DB5172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49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409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CA092DEF-8072-48CB-8DAC-6E2D592E823E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50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2B0F33D7-BCFD-402A-BB24-A235E9A92C4B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51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2B0F33D7-BCFD-402A-BB24-A235E9A92C4B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52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4316172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2B0F33D7-BCFD-402A-BB24-A235E9A92C4B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53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11932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2B0F33D7-BCFD-402A-BB24-A235E9A92C4B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54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0072979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2B0F33D7-BCFD-402A-BB24-A235E9A92C4B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55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2108341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7AF12B9B-849D-46F0-BEAE-E8F05EA8ACAB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56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471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7AF12B9B-849D-46F0-BEAE-E8F05EA8ACAB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57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471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3595625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C1ED4A46-F6C8-42AA-A66C-A494027A6700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58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7558321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7AF12B9B-849D-46F0-BEAE-E8F05EA8ACAB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59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471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069412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A001499B-0A90-4276-8092-26FE73F1F704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60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491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BA1C409B-EB5F-4223-AE23-B21DA879A6B8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61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BA1C409B-EB5F-4223-AE23-B21DA879A6B8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62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6624456"/>
      </p:ext>
    </p:extLst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BA1C409B-EB5F-4223-AE23-B21DA879A6B8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63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9246385"/>
      </p:ext>
    </p:extLst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957A2B1D-88A0-4E60-BFED-E600A9129E1E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64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552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BA1C409B-EB5F-4223-AE23-B21DA879A6B8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65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1266714"/>
      </p:ext>
    </p:extLst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957A2B1D-88A0-4E60-BFED-E600A9129E1E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66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552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2727167"/>
      </p:ext>
    </p:extLst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BA1C409B-EB5F-4223-AE23-B21DA879A6B8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67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9464621"/>
      </p:ext>
    </p:extLst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957A2B1D-88A0-4E60-BFED-E600A9129E1E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68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552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0676989"/>
      </p:ext>
    </p:extLst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BA1C409B-EB5F-4223-AE23-B21DA879A6B8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69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2080272"/>
      </p:ext>
    </p:extLst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BA1C409B-EB5F-4223-AE23-B21DA879A6B8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70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3511116"/>
      </p:ext>
    </p:extLst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BA1C409B-EB5F-4223-AE23-B21DA879A6B8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71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4907671"/>
      </p:ext>
    </p:extLst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0483F89-4ABC-455D-95DB-F2D36C6DED4D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72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14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BA1C409B-EB5F-4223-AE23-B21DA879A6B8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73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8636594"/>
      </p:ext>
    </p:extLst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BA1C409B-EB5F-4223-AE23-B21DA879A6B8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74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854669"/>
      </p:ext>
    </p:extLst>
  </p:cSld>
  <p:clrMapOvr>
    <a:masterClrMapping/>
  </p:clrMapOvr>
</p:notes>
</file>

<file path=ppt/notesSlides/notesSlide7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BA1C409B-EB5F-4223-AE23-B21DA879A6B8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75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6748888"/>
      </p:ext>
    </p:extLst>
  </p:cSld>
  <p:clrMapOvr>
    <a:masterClrMapping/>
  </p:clrMapOvr>
</p:notes>
</file>

<file path=ppt/notesSlides/notesSlide7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957A2B1D-88A0-4E60-BFED-E600A9129E1E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76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552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4107473"/>
      </p:ext>
    </p:extLst>
  </p:cSld>
  <p:clrMapOvr>
    <a:masterClrMapping/>
  </p:clrMapOvr>
</p:notes>
</file>

<file path=ppt/notesSlides/notesSlide7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BA1C409B-EB5F-4223-AE23-B21DA879A6B8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77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889908"/>
      </p:ext>
    </p:extLst>
  </p:cSld>
  <p:clrMapOvr>
    <a:masterClrMapping/>
  </p:clrMapOvr>
</p:notes>
</file>

<file path=ppt/notesSlides/notesSlide7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957A2B1D-88A0-4E60-BFED-E600A9129E1E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78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552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3846752"/>
      </p:ext>
    </p:extLst>
  </p:cSld>
  <p:clrMapOvr>
    <a:masterClrMapping/>
  </p:clrMapOvr>
</p:notes>
</file>

<file path=ppt/notesSlides/notesSlide7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BA1C409B-EB5F-4223-AE23-B21DA879A6B8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79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9596490"/>
      </p:ext>
    </p:extLst>
  </p:cSld>
  <p:clrMapOvr>
    <a:masterClrMapping/>
  </p:clrMapOvr>
</p:notes>
</file>

<file path=ppt/notesSlides/notesSlide7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957A2B1D-88A0-4E60-BFED-E600A9129E1E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80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552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8048066"/>
      </p:ext>
    </p:extLst>
  </p:cSld>
  <p:clrMapOvr>
    <a:masterClrMapping/>
  </p:clrMapOvr>
</p:notes>
</file>

<file path=ppt/notesSlides/notesSlide7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BA1C409B-EB5F-4223-AE23-B21DA879A6B8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81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4190724"/>
      </p:ext>
    </p:extLst>
  </p:cSld>
  <p:clrMapOvr>
    <a:masterClrMapping/>
  </p:clrMapOvr>
</p:notes>
</file>

<file path=ppt/notesSlides/notesSlide8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BA1C409B-EB5F-4223-AE23-B21DA879A6B8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82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5770299"/>
      </p:ext>
    </p:extLst>
  </p:cSld>
  <p:clrMapOvr>
    <a:masterClrMapping/>
  </p:clrMapOvr>
</p:notes>
</file>

<file path=ppt/notesSlides/notesSlide8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BA1C409B-EB5F-4223-AE23-B21DA879A6B8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83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1981266"/>
      </p:ext>
    </p:extLst>
  </p:cSld>
  <p:clrMapOvr>
    <a:masterClrMapping/>
  </p:clrMapOvr>
</p:notes>
</file>

<file path=ppt/notesSlides/notesSlide8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BA1C409B-EB5F-4223-AE23-B21DA879A6B8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84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3329760"/>
      </p:ext>
    </p:extLst>
  </p:cSld>
  <p:clrMapOvr>
    <a:masterClrMapping/>
  </p:clrMapOvr>
</p:notes>
</file>

<file path=ppt/notesSlides/notesSlide8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0483F89-4ABC-455D-95DB-F2D36C6DED4D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85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14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3705181"/>
      </p:ext>
    </p:extLst>
  </p:cSld>
  <p:clrMapOvr>
    <a:masterClrMapping/>
  </p:clrMapOvr>
</p:notes>
</file>

<file path=ppt/notesSlides/notesSlide8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0483F89-4ABC-455D-95DB-F2D36C6DED4D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86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14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7614941"/>
      </p:ext>
    </p:extLst>
  </p:cSld>
  <p:clrMapOvr>
    <a:masterClrMapping/>
  </p:clrMapOvr>
</p:notes>
</file>

<file path=ppt/notesSlides/notesSlide8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87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0508312"/>
      </p:ext>
    </p:extLst>
  </p:cSld>
  <p:clrMapOvr>
    <a:masterClrMapping/>
  </p:clrMapOvr>
</p:notes>
</file>

<file path=ppt/notesSlides/notesSlide8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88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0527018"/>
      </p:ext>
    </p:extLst>
  </p:cSld>
  <p:clrMapOvr>
    <a:masterClrMapping/>
  </p:clrMapOvr>
</p:notes>
</file>

<file path=ppt/notesSlides/notesSlide8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89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002283"/>
      </p:ext>
    </p:extLst>
  </p:cSld>
  <p:clrMapOvr>
    <a:masterClrMapping/>
  </p:clrMapOvr>
</p:notes>
</file>

<file path=ppt/notesSlides/notesSlide8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90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6070985"/>
      </p:ext>
    </p:extLst>
  </p:cSld>
  <p:clrMapOvr>
    <a:masterClrMapping/>
  </p:clrMapOvr>
</p:notes>
</file>

<file path=ppt/notesSlides/notesSlide8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91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8538410"/>
      </p:ext>
    </p:extLst>
  </p:cSld>
  <p:clrMapOvr>
    <a:masterClrMapping/>
  </p:clrMapOvr>
</p:notes>
</file>

<file path=ppt/notesSlides/notesSlide9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92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3953738"/>
      </p:ext>
    </p:extLst>
  </p:cSld>
  <p:clrMapOvr>
    <a:masterClrMapping/>
  </p:clrMapOvr>
</p:notes>
</file>

<file path=ppt/notesSlides/notesSlide9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94927A1C-678C-4888-B98D-3A7FF17574DE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93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8310286"/>
      </p:ext>
    </p:extLst>
  </p:cSld>
  <p:clrMapOvr>
    <a:masterClrMapping/>
  </p:clrMapOvr>
</p:notes>
</file>

<file path=ppt/notesSlides/notesSlide9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94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4122169"/>
      </p:ext>
    </p:extLst>
  </p:cSld>
  <p:clrMapOvr>
    <a:masterClrMapping/>
  </p:clrMapOvr>
</p:notes>
</file>

<file path=ppt/notesSlides/notesSlide9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94927A1C-678C-4888-B98D-3A7FF17574DE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95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576480"/>
      </p:ext>
    </p:extLst>
  </p:cSld>
  <p:clrMapOvr>
    <a:masterClrMapping/>
  </p:clrMapOvr>
</p:notes>
</file>

<file path=ppt/notesSlides/notesSlide9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96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0671819"/>
      </p:ext>
    </p:extLst>
  </p:cSld>
  <p:clrMapOvr>
    <a:masterClrMapping/>
  </p:clrMapOvr>
</p:notes>
</file>

<file path=ppt/notesSlides/notesSlide9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97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1902456"/>
      </p:ext>
    </p:extLst>
  </p:cSld>
  <p:clrMapOvr>
    <a:masterClrMapping/>
  </p:clrMapOvr>
</p:notes>
</file>

<file path=ppt/notesSlides/notesSlide9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BA1C409B-EB5F-4223-AE23-B21DA879A6B8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98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3899882"/>
      </p:ext>
    </p:extLst>
  </p:cSld>
  <p:clrMapOvr>
    <a:masterClrMapping/>
  </p:clrMapOvr>
</p:notes>
</file>

<file path=ppt/notesSlides/notesSlide9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100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873696"/>
      </p:ext>
    </p:extLst>
  </p:cSld>
  <p:clrMapOvr>
    <a:masterClrMapping/>
  </p:clrMapOvr>
</p:notes>
</file>

<file path=ppt/notesSlides/notesSlide9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101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406342"/>
      </p:ext>
    </p:extLst>
  </p:cSld>
  <p:clrMapOvr>
    <a:masterClrMapping/>
  </p:clrMapOvr>
</p:notes>
</file>

<file path=ppt/notesSlides/notesSlide9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102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0278546"/>
      </p:ext>
    </p:extLst>
  </p:cSld>
  <p:clrMapOvr>
    <a:masterClrMapping/>
  </p:clrMapOvr>
</p:notes>
</file>

<file path=ppt/notesSlides/notesSlide10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103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9074322"/>
      </p:ext>
    </p:extLst>
  </p:cSld>
  <p:clrMapOvr>
    <a:masterClrMapping/>
  </p:clrMapOvr>
</p:notes>
</file>

<file path=ppt/notesSlides/notesSlide10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104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6714219"/>
      </p:ext>
    </p:extLst>
  </p:cSld>
  <p:clrMapOvr>
    <a:masterClrMapping/>
  </p:clrMapOvr>
</p:notes>
</file>

<file path=ppt/notesSlides/notesSlide10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105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7213232"/>
      </p:ext>
    </p:extLst>
  </p:cSld>
  <p:clrMapOvr>
    <a:masterClrMapping/>
  </p:clrMapOvr>
</p:notes>
</file>

<file path=ppt/notesSlides/notesSlide10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106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5769557"/>
      </p:ext>
    </p:extLst>
  </p:cSld>
  <p:clrMapOvr>
    <a:masterClrMapping/>
  </p:clrMapOvr>
</p:notes>
</file>

<file path=ppt/notesSlides/notesSlide10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107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1812805"/>
      </p:ext>
    </p:extLst>
  </p:cSld>
  <p:clrMapOvr>
    <a:masterClrMapping/>
  </p:clrMapOvr>
</p:notes>
</file>

<file path=ppt/notesSlides/notesSlide10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94927A1C-678C-4888-B98D-3A7FF17574DE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108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0491596"/>
      </p:ext>
    </p:extLst>
  </p:cSld>
  <p:clrMapOvr>
    <a:masterClrMapping/>
  </p:clrMapOvr>
</p:notes>
</file>

<file path=ppt/notesSlides/notesSlide10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109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387937"/>
      </p:ext>
    </p:extLst>
  </p:cSld>
  <p:clrMapOvr>
    <a:masterClrMapping/>
  </p:clrMapOvr>
</p:notes>
</file>

<file path=ppt/notesSlides/notesSlide10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110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9017932"/>
      </p:ext>
    </p:extLst>
  </p:cSld>
  <p:clrMapOvr>
    <a:masterClrMapping/>
  </p:clrMapOvr>
</p:notes>
</file>

<file path=ppt/notesSlides/notesSlide10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BA1C409B-EB5F-4223-AE23-B21DA879A6B8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111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7078952"/>
      </p:ext>
    </p:extLst>
  </p:cSld>
  <p:clrMapOvr>
    <a:masterClrMapping/>
  </p:clrMapOvr>
</p:notes>
</file>

<file path=ppt/notesSlides/notesSlide10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114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6845962"/>
      </p:ext>
    </p:extLst>
  </p:cSld>
  <p:clrMapOvr>
    <a:masterClrMapping/>
  </p:clrMapOvr>
</p:notes>
</file>

<file path=ppt/notesSlides/notesSlide1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115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4284306"/>
      </p:ext>
    </p:extLst>
  </p:cSld>
  <p:clrMapOvr>
    <a:masterClrMapping/>
  </p:clrMapOvr>
</p:notes>
</file>

<file path=ppt/notesSlides/notesSlide1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5330F2DA-5492-4F1D-A3A0-3A9B119394B6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116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3660535"/>
      </p:ext>
    </p:extLst>
  </p:cSld>
  <p:clrMapOvr>
    <a:masterClrMapping/>
  </p:clrMapOvr>
</p:notes>
</file>

<file path=ppt/notesSlides/notesSlide1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5330F2DA-5492-4F1D-A3A0-3A9B119394B6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117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8059443"/>
      </p:ext>
    </p:extLst>
  </p:cSld>
  <p:clrMapOvr>
    <a:masterClrMapping/>
  </p:clrMapOvr>
</p:notes>
</file>

<file path=ppt/notesSlides/notesSlide1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CA092DEF-8072-48CB-8DAC-6E2D592E823E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118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2293119"/>
      </p:ext>
    </p:extLst>
  </p:cSld>
  <p:clrMapOvr>
    <a:masterClrMapping/>
  </p:clrMapOvr>
</p:notes>
</file>

<file path=ppt/notesSlides/notesSlide1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5330F2DA-5492-4F1D-A3A0-3A9B119394B6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119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8772680"/>
      </p:ext>
    </p:extLst>
  </p:cSld>
  <p:clrMapOvr>
    <a:masterClrMapping/>
  </p:clrMapOvr>
</p:notes>
</file>

<file path=ppt/notesSlides/notesSlide1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CA092DEF-8072-48CB-8DAC-6E2D592E823E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120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3749270"/>
      </p:ext>
    </p:extLst>
  </p:cSld>
  <p:clrMapOvr>
    <a:masterClrMapping/>
  </p:clrMapOvr>
</p:notes>
</file>

<file path=ppt/notesSlides/notesSlide1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5330F2DA-5492-4F1D-A3A0-3A9B119394B6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121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9954848"/>
      </p:ext>
    </p:extLst>
  </p:cSld>
  <p:clrMapOvr>
    <a:masterClrMapping/>
  </p:clrMapOvr>
</p:notes>
</file>

<file path=ppt/notesSlides/notesSlide1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CA092DEF-8072-48CB-8DAC-6E2D592E823E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122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1240416"/>
      </p:ext>
    </p:extLst>
  </p:cSld>
  <p:clrMapOvr>
    <a:masterClrMapping/>
  </p:clrMapOvr>
</p:notes>
</file>

<file path=ppt/notesSlides/notesSlide1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5330F2DA-5492-4F1D-A3A0-3A9B119394B6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123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2351035"/>
      </p:ext>
    </p:extLst>
  </p:cSld>
  <p:clrMapOvr>
    <a:masterClrMapping/>
  </p:clrMapOvr>
</p:notes>
</file>

<file path=ppt/notesSlides/notesSlide1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5330F2DA-5492-4F1D-A3A0-3A9B119394B6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124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5870521"/>
      </p:ext>
    </p:extLst>
  </p:cSld>
  <p:clrMapOvr>
    <a:masterClrMapping/>
  </p:clrMapOvr>
</p:notes>
</file>

<file path=ppt/notesSlides/notesSlide1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5330F2DA-5492-4F1D-A3A0-3A9B119394B6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125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0042933"/>
      </p:ext>
    </p:extLst>
  </p:cSld>
  <p:clrMapOvr>
    <a:masterClrMapping/>
  </p:clrMapOvr>
</p:notes>
</file>

<file path=ppt/notesSlides/notesSlide1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5330F2DA-5492-4F1D-A3A0-3A9B119394B6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126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8444651"/>
      </p:ext>
    </p:extLst>
  </p:cSld>
  <p:clrMapOvr>
    <a:masterClrMapping/>
  </p:clrMapOvr>
</p:notes>
</file>

<file path=ppt/notesSlides/notesSlide1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5330F2DA-5492-4F1D-A3A0-3A9B119394B6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127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0215669"/>
      </p:ext>
    </p:extLst>
  </p:cSld>
  <p:clrMapOvr>
    <a:masterClrMapping/>
  </p:clrMapOvr>
</p:notes>
</file>

<file path=ppt/notesSlides/notesSlide1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CA092DEF-8072-48CB-8DAC-6E2D592E823E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128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4231463"/>
      </p:ext>
    </p:extLst>
  </p:cSld>
  <p:clrMapOvr>
    <a:masterClrMapping/>
  </p:clrMapOvr>
</p:notes>
</file>

<file path=ppt/notesSlides/notesSlide1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5330F2DA-5492-4F1D-A3A0-3A9B119394B6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129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6328317"/>
      </p:ext>
    </p:extLst>
  </p:cSld>
  <p:clrMapOvr>
    <a:masterClrMapping/>
  </p:clrMapOvr>
</p:notes>
</file>

<file path=ppt/notesSlides/notesSlide1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CA092DEF-8072-48CB-8DAC-6E2D592E823E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130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6572821"/>
      </p:ext>
    </p:extLst>
  </p:cSld>
  <p:clrMapOvr>
    <a:masterClrMapping/>
  </p:clrMapOvr>
</p:notes>
</file>

<file path=ppt/notesSlides/notesSlide1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5330F2DA-5492-4F1D-A3A0-3A9B119394B6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131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7270183"/>
      </p:ext>
    </p:extLst>
  </p:cSld>
  <p:clrMapOvr>
    <a:masterClrMapping/>
  </p:clrMapOvr>
</p:notes>
</file>

<file path=ppt/notesSlides/notesSlide1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CA092DEF-8072-48CB-8DAC-6E2D592E823E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132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1952874"/>
      </p:ext>
    </p:extLst>
  </p:cSld>
  <p:clrMapOvr>
    <a:masterClrMapping/>
  </p:clrMapOvr>
</p:notes>
</file>

<file path=ppt/notesSlides/notesSlide1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5330F2DA-5492-4F1D-A3A0-3A9B119394B6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133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0467838"/>
      </p:ext>
    </p:extLst>
  </p:cSld>
  <p:clrMapOvr>
    <a:masterClrMapping/>
  </p:clrMapOvr>
</p:notes>
</file>

<file path=ppt/notesSlides/notesSlide1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5330F2DA-5492-4F1D-A3A0-3A9B119394B6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134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3891134"/>
      </p:ext>
    </p:extLst>
  </p:cSld>
  <p:clrMapOvr>
    <a:masterClrMapping/>
  </p:clrMapOvr>
</p:notes>
</file>

<file path=ppt/notesSlides/notesSlide1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5330F2DA-5492-4F1D-A3A0-3A9B119394B6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135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2987656"/>
      </p:ext>
    </p:extLst>
  </p:cSld>
  <p:clrMapOvr>
    <a:masterClrMapping/>
  </p:clrMapOvr>
</p:notes>
</file>

<file path=ppt/notesSlides/notesSlide1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5330F2DA-5492-4F1D-A3A0-3A9B119394B6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136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5898093"/>
      </p:ext>
    </p:extLst>
  </p:cSld>
  <p:clrMapOvr>
    <a:masterClrMapping/>
  </p:clrMapOvr>
</p:notes>
</file>

<file path=ppt/notesSlides/notesSlide1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5330F2DA-5492-4F1D-A3A0-3A9B119394B6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137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5402736"/>
      </p:ext>
    </p:extLst>
  </p:cSld>
  <p:clrMapOvr>
    <a:masterClrMapping/>
  </p:clrMapOvr>
</p:notes>
</file>

<file path=ppt/notesSlides/notesSlide1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CA092DEF-8072-48CB-8DAC-6E2D592E823E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138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9499612"/>
      </p:ext>
    </p:extLst>
  </p:cSld>
  <p:clrMapOvr>
    <a:masterClrMapping/>
  </p:clrMapOvr>
</p:notes>
</file>

<file path=ppt/notesSlides/notesSlide1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5330F2DA-5492-4F1D-A3A0-3A9B119394B6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139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4499909"/>
      </p:ext>
    </p:extLst>
  </p:cSld>
  <p:clrMapOvr>
    <a:masterClrMapping/>
  </p:clrMapOvr>
</p:notes>
</file>

<file path=ppt/notesSlides/notesSlide1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4927A1C-678C-4888-B98D-3A7FF17574DE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140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0300482"/>
      </p:ext>
    </p:extLst>
  </p:cSld>
  <p:clrMapOvr>
    <a:masterClrMapping/>
  </p:clrMapOvr>
</p:notes>
</file>

<file path=ppt/notesSlides/notesSlide1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31774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330F2DA-5492-4F1D-A3A0-3A9B119394B6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31774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141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0616640"/>
      </p:ext>
    </p:extLst>
  </p:cSld>
  <p:clrMapOvr>
    <a:masterClrMapping/>
  </p:clrMapOvr>
</p:notes>
</file>

<file path=ppt/notesSlides/notesSlide1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31774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A092DEF-8072-48CB-8DAC-6E2D592E823E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31774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142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603098"/>
      </p:ext>
    </p:extLst>
  </p:cSld>
  <p:clrMapOvr>
    <a:masterClrMapping/>
  </p:clrMapOvr>
</p:notes>
</file>

<file path=ppt/notesSlides/notesSlide1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31774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330F2DA-5492-4F1D-A3A0-3A9B119394B6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31774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143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0302475"/>
      </p:ext>
    </p:extLst>
  </p:cSld>
  <p:clrMapOvr>
    <a:masterClrMapping/>
  </p:clrMapOvr>
</p:notes>
</file>

<file path=ppt/notesSlides/notesSlide1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31774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330F2DA-5492-4F1D-A3A0-3A9B119394B6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31774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144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3702723"/>
      </p:ext>
    </p:extLst>
  </p:cSld>
  <p:clrMapOvr>
    <a:masterClrMapping/>
  </p:clrMapOvr>
</p:notes>
</file>

<file path=ppt/notesSlides/notesSlide1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31774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A1C409B-EB5F-4223-AE23-B21DA879A6B8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31774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145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08160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1905000"/>
            <a:ext cx="9009063" cy="1052513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5" y="1604"/>
              <a:ext cx="449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defRPr/>
                </a:pPr>
                <a:endParaRPr lang="en-US" altLang="en-US" smtClean="0">
                  <a:latin typeface="Tahoma" panose="020B060403050404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defRPr/>
                </a:pPr>
                <a:endParaRPr lang="en-US" altLang="en-US" smtClean="0">
                  <a:latin typeface="Tahoma" panose="020B0604030504040204" pitchFamily="34" charset="0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3" y="1870"/>
              <a:ext cx="466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defRPr/>
                </a:pPr>
                <a:endParaRPr lang="en-US" altLang="en-US" smtClean="0">
                  <a:latin typeface="Tahoma" panose="020B060403050404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defRPr/>
                </a:pPr>
                <a:endParaRPr lang="en-US" altLang="en-US" smtClean="0">
                  <a:latin typeface="Tahoma" panose="020B060403050404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defRPr/>
              </a:pPr>
              <a:endParaRPr lang="en-US" altLang="en-US" smtClean="0">
                <a:latin typeface="Tahoma" panose="020B060403050404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defRPr/>
              </a:pPr>
              <a:endParaRPr lang="en-US" altLang="en-US" smtClean="0">
                <a:latin typeface="Tahoma" panose="020B060403050404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defRPr/>
              </a:pPr>
              <a:endParaRPr lang="en-US" altLang="en-US" smtClean="0">
                <a:latin typeface="Tahoma" panose="020B060403050404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08556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1143000"/>
            <a:ext cx="7772400" cy="1462088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8557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3528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r>
              <a:rPr lang="en-US"/>
              <a:t>02 Jan 2011</a:t>
            </a:r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r>
              <a:rPr lang="en-US"/>
              <a:t>CS 3243 - Blind Search</a:t>
            </a:r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fld id="{1120FFE1-517F-4891-B353-BF442C8946B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139450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02 Jan 2011</a:t>
            </a: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CS 3243 - Blind Search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CB6809-C69B-4C20-AD76-DB385224543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883125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02 Jan 2011</a:t>
            </a: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CS 3243 - Blind Search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A8460D-5601-49F2-8D2B-71D273EBD7D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757342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4800" y="1524000"/>
            <a:ext cx="4248150" cy="46085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5350" y="1524000"/>
            <a:ext cx="4249738" cy="46085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02 Jan 2011</a:t>
            </a:r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CS 3243 - Blind Search</a:t>
            </a:r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C01B29-2538-4012-B630-6B9A8E80E90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925149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02 Jan 2011</a:t>
            </a:r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CS 3243 - Blind Search</a:t>
            </a:r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070612-CF2A-4632-91CC-090F5574B54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533337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02 Jan 2011</a:t>
            </a:r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CS 3243 - Blind Search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5496AE-1CE9-4A19-91C7-6F9F05E5F43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956936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02 Jan 2011</a:t>
            </a:r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CS 3243 - Blind Search</a:t>
            </a:r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700C47-CAB9-4C16-8B71-E47FCA83529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070166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02 Jan 2011</a:t>
            </a:r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CS 3243 - Blind Search</a:t>
            </a:r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D616A9-3CF9-4BB3-902B-703BF6F0FFF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979670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02 Jan 2011</a:t>
            </a:r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CS 3243 - Blind Search</a:t>
            </a:r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5176CF-F179-4182-B5EF-D27CCF38734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399011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02 Jan 2011</a:t>
            </a: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CS 3243 - Blind Search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3A313F-528E-4592-BA56-EC5210FFBAB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731826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92913" y="214313"/>
            <a:ext cx="2162175" cy="5918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214313"/>
            <a:ext cx="6335713" cy="5918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02 Jan 2011</a:t>
            </a: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CS 3243 - Blind Search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1B357F-F0DA-4A9A-8F2C-ED3B97541AF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4857471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85248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304800" y="1524000"/>
            <a:ext cx="4248150" cy="460851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5350" y="1524000"/>
            <a:ext cx="4249738" cy="460851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02 Jan 2011</a:t>
            </a:r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CS 3243 - Blind Search</a:t>
            </a:r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2757AA-EA3A-4832-A3E4-C8FD139B36E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5453643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304800" y="214313"/>
            <a:ext cx="8650288" cy="5918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02 Jan 2011</a:t>
            </a:r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CS 3243 - Blind Search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3B2082-7955-44C7-ACCF-1DE6CDCFB27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374952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ltGray">
          <a:xfrm>
            <a:off x="417513" y="533400"/>
            <a:ext cx="438150" cy="474663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defRPr/>
            </a:pPr>
            <a:endParaRPr kumimoji="1" lang="en-US" altLang="en-US" sz="2400" smtClean="0">
              <a:latin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ltGray">
          <a:xfrm>
            <a:off x="800100" y="53340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defRPr/>
            </a:pPr>
            <a:endParaRPr kumimoji="1" lang="en-US" altLang="en-US" sz="2400" smtClean="0">
              <a:latin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ltGray">
          <a:xfrm>
            <a:off x="541338" y="955675"/>
            <a:ext cx="422275" cy="474663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defRPr/>
            </a:pPr>
            <a:endParaRPr kumimoji="1" lang="en-US" altLang="en-US" sz="2400" smtClean="0">
              <a:latin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ltGray">
          <a:xfrm>
            <a:off x="911225" y="95567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defRPr/>
            </a:pPr>
            <a:endParaRPr kumimoji="1" lang="en-US" altLang="en-US" sz="2400" smtClean="0">
              <a:latin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ltGray">
          <a:xfrm>
            <a:off x="127000" y="88265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defRPr/>
            </a:pPr>
            <a:endParaRPr kumimoji="1" lang="en-US" altLang="en-US" sz="2400" smtClean="0">
              <a:latin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gray">
          <a:xfrm>
            <a:off x="762000" y="425450"/>
            <a:ext cx="31750" cy="1052513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defRPr/>
            </a:pPr>
            <a:endParaRPr kumimoji="1" lang="en-US" altLang="en-US" sz="2400" smtClean="0">
              <a:latin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gray">
          <a:xfrm>
            <a:off x="442913" y="1216025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defRPr/>
            </a:pPr>
            <a:endParaRPr kumimoji="1" lang="en-US" altLang="en-US" sz="2400" smtClean="0">
              <a:latin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50938" y="214313"/>
            <a:ext cx="7793037" cy="852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34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304800" y="1524000"/>
            <a:ext cx="8650288" cy="4608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7531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480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Tahoma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rPr lang="en-US"/>
              <a:t>02 Jan 2011</a:t>
            </a:r>
          </a:p>
        </p:txBody>
      </p:sp>
      <p:sp>
        <p:nvSpPr>
          <p:cNvPr id="107532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048000" y="6243638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Tahoma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rPr lang="en-US"/>
              <a:t>CS 3243 - Blind Search</a:t>
            </a:r>
          </a:p>
        </p:txBody>
      </p:sp>
      <p:sp>
        <p:nvSpPr>
          <p:cNvPr id="107533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latin typeface="Tahoma" panose="020B060403050404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955633B7-C393-4E3A-86BA-9140A077E14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31" r:id="rId1"/>
    <p:sldLayoutId id="2147484119" r:id="rId2"/>
    <p:sldLayoutId id="2147484120" r:id="rId3"/>
    <p:sldLayoutId id="2147484121" r:id="rId4"/>
    <p:sldLayoutId id="2147484122" r:id="rId5"/>
    <p:sldLayoutId id="2147484123" r:id="rId6"/>
    <p:sldLayoutId id="2147484124" r:id="rId7"/>
    <p:sldLayoutId id="2147484125" r:id="rId8"/>
    <p:sldLayoutId id="2147484126" r:id="rId9"/>
    <p:sldLayoutId id="2147484127" r:id="rId10"/>
    <p:sldLayoutId id="2147484128" r:id="rId11"/>
    <p:sldLayoutId id="2147484129" r:id="rId12"/>
    <p:sldLayoutId id="2147484130" r:id="rId13"/>
  </p:sldLayoutIdLst>
  <p:hf hdr="0" ft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MS PGothic" pitchFamily="34" charset="-128"/>
          <a:cs typeface="ＭＳ Ｐゴシック" charset="-128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MS PGothic" pitchFamily="34" charset="-128"/>
          <a:cs typeface="ＭＳ Ｐゴシック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MS PGothic" pitchFamily="34" charset="-128"/>
          <a:cs typeface="ＭＳ Ｐゴシック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MS PGothic" pitchFamily="34" charset="-128"/>
          <a:cs typeface="ＭＳ Ｐゴシック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MS PGothic" pitchFamily="34" charset="-128"/>
          <a:cs typeface="ＭＳ Ｐゴシック" charset="-128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anose="05000000000000000000" pitchFamily="2" charset="2"/>
        <a:buChar char="n"/>
        <a:defRPr sz="3200">
          <a:solidFill>
            <a:schemeClr val="tx1"/>
          </a:solidFill>
          <a:latin typeface="+mn-lt"/>
          <a:ea typeface="MS PGothic" pitchFamily="34" charset="-128"/>
          <a:cs typeface="ＭＳ Ｐゴシック" charset="-128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anose="05000000000000000000" pitchFamily="2" charset="2"/>
        <a:buChar char="n"/>
        <a:defRPr sz="2800">
          <a:solidFill>
            <a:schemeClr val="tx1"/>
          </a:solidFill>
          <a:latin typeface="+mn-lt"/>
          <a:ea typeface="MS PGothic" pitchFamily="34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anose="05000000000000000000" pitchFamily="2" charset="2"/>
        <a:buChar char="n"/>
        <a:defRPr sz="2400">
          <a:solidFill>
            <a:schemeClr val="tx1"/>
          </a:solidFill>
          <a:latin typeface="+mn-lt"/>
          <a:ea typeface="MS PGothic" pitchFamily="34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anose="05000000000000000000" pitchFamily="2" charset="2"/>
        <a:buChar char="n"/>
        <a:defRPr sz="2000">
          <a:solidFill>
            <a:schemeClr val="tx1"/>
          </a:solidFill>
          <a:latin typeface="+mn-lt"/>
          <a:ea typeface="MS PGothic" pitchFamily="34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anose="05000000000000000000" pitchFamily="2" charset="2"/>
        <a:buChar char="n"/>
        <a:defRPr sz="2000">
          <a:solidFill>
            <a:schemeClr val="tx1"/>
          </a:solidFill>
          <a:latin typeface="+mn-lt"/>
          <a:ea typeface="MS PGothic" pitchFamily="34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7.wmf"/><Relationship Id="rId4" Type="http://schemas.openxmlformats.org/officeDocument/2006/relationships/oleObject" Target="../embeddings/oleObject1.bin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7.wmf"/><Relationship Id="rId4" Type="http://schemas.openxmlformats.org/officeDocument/2006/relationships/oleObject" Target="../embeddings/oleObject2.bin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7.wmf"/><Relationship Id="rId4" Type="http://schemas.openxmlformats.org/officeDocument/2006/relationships/oleObject" Target="../embeddings/oleObject3.bin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2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7.wmf"/><Relationship Id="rId4" Type="http://schemas.openxmlformats.org/officeDocument/2006/relationships/oleObject" Target="../embeddings/oleObject3.bin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4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7.wmf"/><Relationship Id="rId4" Type="http://schemas.openxmlformats.org/officeDocument/2006/relationships/oleObject" Target="../embeddings/oleObject4.bin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6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7.wmf"/><Relationship Id="rId4" Type="http://schemas.openxmlformats.org/officeDocument/2006/relationships/oleObject" Target="../embeddings/oleObject4.bin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9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7.wmf"/><Relationship Id="rId4" Type="http://schemas.openxmlformats.org/officeDocument/2006/relationships/oleObject" Target="../embeddings/oleObject5.bin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0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.vml"/><Relationship Id="rId5" Type="http://schemas.openxmlformats.org/officeDocument/2006/relationships/image" Target="../media/image7.wmf"/><Relationship Id="rId4" Type="http://schemas.openxmlformats.org/officeDocument/2006/relationships/oleObject" Target="../embeddings/oleObject6.bin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5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9.vml"/><Relationship Id="rId5" Type="http://schemas.openxmlformats.org/officeDocument/2006/relationships/image" Target="../media/image8.wmf"/><Relationship Id="rId4" Type="http://schemas.openxmlformats.org/officeDocument/2006/relationships/oleObject" Target="../embeddings/oleObject7.bin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6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0.vml"/><Relationship Id="rId5" Type="http://schemas.openxmlformats.org/officeDocument/2006/relationships/image" Target="../media/image8.wmf"/><Relationship Id="rId4" Type="http://schemas.openxmlformats.org/officeDocument/2006/relationships/oleObject" Target="../embeddings/oleObject8.bin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7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1.vml"/><Relationship Id="rId5" Type="http://schemas.openxmlformats.org/officeDocument/2006/relationships/image" Target="../media/image8.wmf"/><Relationship Id="rId4" Type="http://schemas.openxmlformats.org/officeDocument/2006/relationships/oleObject" Target="../embeddings/oleObject9.bin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9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2.vml"/><Relationship Id="rId5" Type="http://schemas.openxmlformats.org/officeDocument/2006/relationships/image" Target="../media/image8.wmf"/><Relationship Id="rId4" Type="http://schemas.openxmlformats.org/officeDocument/2006/relationships/oleObject" Target="../embeddings/oleObject10.bin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1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3.vml"/><Relationship Id="rId5" Type="http://schemas.openxmlformats.org/officeDocument/2006/relationships/image" Target="../media/image8.wmf"/><Relationship Id="rId4" Type="http://schemas.openxmlformats.org/officeDocument/2006/relationships/oleObject" Target="../embeddings/oleObject10.bin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4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4.vml"/><Relationship Id="rId5" Type="http://schemas.openxmlformats.org/officeDocument/2006/relationships/image" Target="../media/image8.wmf"/><Relationship Id="rId4" Type="http://schemas.openxmlformats.org/officeDocument/2006/relationships/oleObject" Target="../embeddings/oleObject11.bin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5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5.vml"/><Relationship Id="rId5" Type="http://schemas.openxmlformats.org/officeDocument/2006/relationships/image" Target="../media/image8.wmf"/><Relationship Id="rId4" Type="http://schemas.openxmlformats.org/officeDocument/2006/relationships/oleObject" Target="../embeddings/oleObject11.bin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7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6.vml"/><Relationship Id="rId5" Type="http://schemas.openxmlformats.org/officeDocument/2006/relationships/image" Target="../media/image9.wmf"/><Relationship Id="rId4" Type="http://schemas.openxmlformats.org/officeDocument/2006/relationships/oleObject" Target="../embeddings/oleObject12.bin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9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7.vml"/><Relationship Id="rId5" Type="http://schemas.openxmlformats.org/officeDocument/2006/relationships/image" Target="../media/image10.wmf"/><Relationship Id="rId4" Type="http://schemas.openxmlformats.org/officeDocument/2006/relationships/oleObject" Target="../embeddings/oleObject13.bin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0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8.vml"/><Relationship Id="rId5" Type="http://schemas.openxmlformats.org/officeDocument/2006/relationships/image" Target="../media/image10.wmf"/><Relationship Id="rId4" Type="http://schemas.openxmlformats.org/officeDocument/2006/relationships/oleObject" Target="../embeddings/oleObject13.bin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1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9.vml"/><Relationship Id="rId5" Type="http://schemas.openxmlformats.org/officeDocument/2006/relationships/image" Target="../media/image10.wmf"/><Relationship Id="rId4" Type="http://schemas.openxmlformats.org/officeDocument/2006/relationships/oleObject" Target="../embeddings/oleObject13.bin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3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0.vml"/><Relationship Id="rId5" Type="http://schemas.openxmlformats.org/officeDocument/2006/relationships/image" Target="../media/image10.wmf"/><Relationship Id="rId4" Type="http://schemas.openxmlformats.org/officeDocument/2006/relationships/oleObject" Target="../embeddings/oleObject13.bin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5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1.vml"/><Relationship Id="rId5" Type="http://schemas.openxmlformats.org/officeDocument/2006/relationships/image" Target="../media/image10.wmf"/><Relationship Id="rId4" Type="http://schemas.openxmlformats.org/officeDocument/2006/relationships/oleObject" Target="../embeddings/oleObject13.bin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8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2.vml"/><Relationship Id="rId5" Type="http://schemas.openxmlformats.org/officeDocument/2006/relationships/image" Target="../media/image10.wmf"/><Relationship Id="rId4" Type="http://schemas.openxmlformats.org/officeDocument/2006/relationships/oleObject" Target="../embeddings/oleObject13.bin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9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3.vml"/><Relationship Id="rId5" Type="http://schemas.openxmlformats.org/officeDocument/2006/relationships/image" Target="../media/image10.wmf"/><Relationship Id="rId4" Type="http://schemas.openxmlformats.org/officeDocument/2006/relationships/oleObject" Target="../embeddings/oleObject13.bin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1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4.vml"/><Relationship Id="rId5" Type="http://schemas.openxmlformats.org/officeDocument/2006/relationships/image" Target="../media/image11.wmf"/><Relationship Id="rId4" Type="http://schemas.openxmlformats.org/officeDocument/2006/relationships/oleObject" Target="../embeddings/oleObject14.bin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2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5.vml"/><Relationship Id="rId5" Type="http://schemas.openxmlformats.org/officeDocument/2006/relationships/image" Target="../media/image11.wmf"/><Relationship Id="rId4" Type="http://schemas.openxmlformats.org/officeDocument/2006/relationships/oleObject" Target="../embeddings/oleObject15.bin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3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6.vml"/><Relationship Id="rId5" Type="http://schemas.openxmlformats.org/officeDocument/2006/relationships/image" Target="../media/image11.wmf"/><Relationship Id="rId4" Type="http://schemas.openxmlformats.org/officeDocument/2006/relationships/oleObject" Target="../embeddings/oleObject16.bin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4.xml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5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7.vml"/><Relationship Id="rId5" Type="http://schemas.openxmlformats.org/officeDocument/2006/relationships/image" Target="../media/image11.wmf"/><Relationship Id="rId4" Type="http://schemas.openxmlformats.org/officeDocument/2006/relationships/oleObject" Target="../embeddings/oleObject17.bin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6.xml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7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8.vml"/><Relationship Id="rId5" Type="http://schemas.openxmlformats.org/officeDocument/2006/relationships/image" Target="../media/image11.wmf"/><Relationship Id="rId4" Type="http://schemas.openxmlformats.org/officeDocument/2006/relationships/oleObject" Target="../embeddings/oleObject18.bin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8.xml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79.xml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0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9.vml"/><Relationship Id="rId5" Type="http://schemas.openxmlformats.org/officeDocument/2006/relationships/image" Target="../media/image11.wmf"/><Relationship Id="rId4" Type="http://schemas.openxmlformats.org/officeDocument/2006/relationships/oleObject" Target="../embeddings/oleObject19.bin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1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0.vml"/><Relationship Id="rId5" Type="http://schemas.openxmlformats.org/officeDocument/2006/relationships/image" Target="../media/image11.wmf"/><Relationship Id="rId4" Type="http://schemas.openxmlformats.org/officeDocument/2006/relationships/oleObject" Target="../embeddings/oleObject20.bin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8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3.xml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4.xml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5.xml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6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1.vml"/><Relationship Id="rId5" Type="http://schemas.openxmlformats.org/officeDocument/2006/relationships/image" Target="../media/image12.wmf"/><Relationship Id="rId4" Type="http://schemas.openxmlformats.org/officeDocument/2006/relationships/oleObject" Target="../embeddings/oleObject21.bin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7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2.vml"/><Relationship Id="rId5" Type="http://schemas.openxmlformats.org/officeDocument/2006/relationships/image" Target="../media/image12.wmf"/><Relationship Id="rId4" Type="http://schemas.openxmlformats.org/officeDocument/2006/relationships/oleObject" Target="../embeddings/oleObject22.bin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8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3.vml"/><Relationship Id="rId5" Type="http://schemas.openxmlformats.org/officeDocument/2006/relationships/image" Target="../media/image12.wmf"/><Relationship Id="rId4" Type="http://schemas.openxmlformats.org/officeDocument/2006/relationships/oleObject" Target="../embeddings/oleObject21.bin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9.xml"/><Relationship Id="rId1" Type="http://schemas.openxmlformats.org/officeDocument/2006/relationships/slideLayout" Target="../slideLayouts/slideLayout7.xml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0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4.vml"/><Relationship Id="rId5" Type="http://schemas.openxmlformats.org/officeDocument/2006/relationships/image" Target="../media/image12.wmf"/><Relationship Id="rId4" Type="http://schemas.openxmlformats.org/officeDocument/2006/relationships/oleObject" Target="../embeddings/oleObject21.bin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1.xml"/><Relationship Id="rId1" Type="http://schemas.openxmlformats.org/officeDocument/2006/relationships/slideLayout" Target="../slideLayouts/slideLayout7.xml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2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5.vml"/><Relationship Id="rId5" Type="http://schemas.openxmlformats.org/officeDocument/2006/relationships/image" Target="../media/image12.wmf"/><Relationship Id="rId4" Type="http://schemas.openxmlformats.org/officeDocument/2006/relationships/oleObject" Target="../embeddings/oleObject21.bin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3.xml"/><Relationship Id="rId1" Type="http://schemas.openxmlformats.org/officeDocument/2006/relationships/slideLayout" Target="../slideLayouts/slideLayout7.xml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4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6.vml"/><Relationship Id="rId5" Type="http://schemas.openxmlformats.org/officeDocument/2006/relationships/image" Target="../media/image12.wmf"/><Relationship Id="rId4" Type="http://schemas.openxmlformats.org/officeDocument/2006/relationships/oleObject" Target="../embeddings/oleObject21.bin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5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7.vml"/><Relationship Id="rId5" Type="http://schemas.openxmlformats.org/officeDocument/2006/relationships/image" Target="../media/image12.wmf"/><Relationship Id="rId4" Type="http://schemas.openxmlformats.org/officeDocument/2006/relationships/oleObject" Target="../embeddings/oleObject21.bin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9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7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7.xml"/><Relationship Id="rId1" Type="http://schemas.openxmlformats.org/officeDocument/2006/relationships/slideLayout" Target="../slideLayouts/slideLayout7.xml"/></Relationships>
</file>

<file path=ppt/slides/_rels/slide10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8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8.vml"/><Relationship Id="rId5" Type="http://schemas.openxmlformats.org/officeDocument/2006/relationships/image" Target="../media/image14.wmf"/><Relationship Id="rId4" Type="http://schemas.openxmlformats.org/officeDocument/2006/relationships/oleObject" Target="../embeddings/oleObject23.bin"/></Relationships>
</file>

<file path=ppt/slides/_rels/slide10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9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9.vml"/><Relationship Id="rId5" Type="http://schemas.openxmlformats.org/officeDocument/2006/relationships/image" Target="../media/image14.wmf"/><Relationship Id="rId4" Type="http://schemas.openxmlformats.org/officeDocument/2006/relationships/oleObject" Target="../embeddings/oleObject23.bin"/></Relationships>
</file>

<file path=ppt/slides/_rels/slide10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0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0.vml"/><Relationship Id="rId5" Type="http://schemas.openxmlformats.org/officeDocument/2006/relationships/image" Target="../media/image14.wmf"/><Relationship Id="rId4" Type="http://schemas.openxmlformats.org/officeDocument/2006/relationships/oleObject" Target="../embeddings/oleObject23.bin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1.xml"/><Relationship Id="rId1" Type="http://schemas.openxmlformats.org/officeDocument/2006/relationships/slideLayout" Target="../slideLayouts/slideLayout7.xml"/></Relationships>
</file>

<file path=ppt/slides/_rels/slide10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2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1.vml"/><Relationship Id="rId5" Type="http://schemas.openxmlformats.org/officeDocument/2006/relationships/image" Target="../media/image14.wmf"/><Relationship Id="rId4" Type="http://schemas.openxmlformats.org/officeDocument/2006/relationships/oleObject" Target="../embeddings/oleObject23.bin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3.xml"/><Relationship Id="rId1" Type="http://schemas.openxmlformats.org/officeDocument/2006/relationships/slideLayout" Target="../slideLayouts/slideLayout7.xml"/></Relationships>
</file>

<file path=ppt/slides/_rels/slide10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4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2.vml"/><Relationship Id="rId5" Type="http://schemas.openxmlformats.org/officeDocument/2006/relationships/image" Target="../media/image14.wmf"/><Relationship Id="rId4" Type="http://schemas.openxmlformats.org/officeDocument/2006/relationships/oleObject" Target="../embeddings/oleObject23.bin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5.xml"/><Relationship Id="rId1" Type="http://schemas.openxmlformats.org/officeDocument/2006/relationships/slideLayout" Target="../slideLayouts/slideLayout7.xml"/></Relationships>
</file>

<file path=ppt/slides/_rels/slide10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6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3.vml"/><Relationship Id="rId5" Type="http://schemas.openxmlformats.org/officeDocument/2006/relationships/image" Target="../media/image14.wmf"/><Relationship Id="rId4" Type="http://schemas.openxmlformats.org/officeDocument/2006/relationships/oleObject" Target="../embeddings/oleObject23.bin"/></Relationships>
</file>

<file path=ppt/slides/_rels/slide1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7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4.vml"/><Relationship Id="rId5" Type="http://schemas.openxmlformats.org/officeDocument/2006/relationships/image" Target="../media/image14.wmf"/><Relationship Id="rId4" Type="http://schemas.openxmlformats.org/officeDocument/2006/relationships/oleObject" Target="../embeddings/oleObject24.bin"/></Relationships>
</file>

<file path=ppt/slides/_rels/slide1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0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1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9.xml"/><Relationship Id="rId1" Type="http://schemas.openxmlformats.org/officeDocument/2006/relationships/slideLayout" Target="../slideLayouts/slideLayout7.xml"/></Relationships>
</file>

<file path=ppt/slides/_rels/slide1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0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5.vml"/><Relationship Id="rId5" Type="http://schemas.openxmlformats.org/officeDocument/2006/relationships/image" Target="../media/image15.wmf"/><Relationship Id="rId4" Type="http://schemas.openxmlformats.org/officeDocument/2006/relationships/oleObject" Target="../embeddings/oleObject25.bin"/></Relationships>
</file>

<file path=ppt/slides/_rels/slide1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1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6.vml"/><Relationship Id="rId5" Type="http://schemas.openxmlformats.org/officeDocument/2006/relationships/image" Target="../media/image15.wmf"/><Relationship Id="rId4" Type="http://schemas.openxmlformats.org/officeDocument/2006/relationships/oleObject" Target="../embeddings/oleObject25.bin"/></Relationships>
</file>

<file path=ppt/slides/_rels/slide1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2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7.vml"/><Relationship Id="rId5" Type="http://schemas.openxmlformats.org/officeDocument/2006/relationships/image" Target="../media/image15.wmf"/><Relationship Id="rId4" Type="http://schemas.openxmlformats.org/officeDocument/2006/relationships/oleObject" Target="../embeddings/oleObject25.bin"/></Relationships>
</file>

<file path=ppt/slides/_rels/slide1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3.xml"/><Relationship Id="rId1" Type="http://schemas.openxmlformats.org/officeDocument/2006/relationships/slideLayout" Target="../slideLayouts/slideLayout7.xml"/></Relationships>
</file>

<file path=ppt/slides/_rels/slide1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4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8.vml"/><Relationship Id="rId5" Type="http://schemas.openxmlformats.org/officeDocument/2006/relationships/image" Target="../media/image15.wmf"/><Relationship Id="rId4" Type="http://schemas.openxmlformats.org/officeDocument/2006/relationships/oleObject" Target="../embeddings/oleObject25.bin"/></Relationships>
</file>

<file path=ppt/slides/_rels/slide1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5.xml"/><Relationship Id="rId1" Type="http://schemas.openxmlformats.org/officeDocument/2006/relationships/slideLayout" Target="../slideLayouts/slideLayout7.xml"/></Relationships>
</file>

<file path=ppt/slides/_rels/slide1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6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9.vml"/><Relationship Id="rId5" Type="http://schemas.openxmlformats.org/officeDocument/2006/relationships/image" Target="../media/image15.wmf"/><Relationship Id="rId4" Type="http://schemas.openxmlformats.org/officeDocument/2006/relationships/oleObject" Target="../embeddings/oleObject25.bin"/></Relationships>
</file>

<file path=ppt/slides/_rels/slide1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7.xml"/><Relationship Id="rId1" Type="http://schemas.openxmlformats.org/officeDocument/2006/relationships/slideLayout" Target="../slideLayouts/slideLayout7.xml"/></Relationships>
</file>

<file path=ppt/slides/_rels/slide1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8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0.vml"/><Relationship Id="rId5" Type="http://schemas.openxmlformats.org/officeDocument/2006/relationships/image" Target="../media/image15.wmf"/><Relationship Id="rId4" Type="http://schemas.openxmlformats.org/officeDocument/2006/relationships/oleObject" Target="../embeddings/oleObject25.bin"/></Relationships>
</file>

<file path=ppt/slides/_rels/slide1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9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1.vml"/><Relationship Id="rId5" Type="http://schemas.openxmlformats.org/officeDocument/2006/relationships/image" Target="../media/image15.wmf"/><Relationship Id="rId4" Type="http://schemas.openxmlformats.org/officeDocument/2006/relationships/oleObject" Target="../embeddings/oleObject25.bin"/></Relationships>
</file>

<file path=ppt/slides/_rels/slide1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0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2.vml"/><Relationship Id="rId5" Type="http://schemas.openxmlformats.org/officeDocument/2006/relationships/image" Target="../media/image16.wmf"/><Relationship Id="rId4" Type="http://schemas.openxmlformats.org/officeDocument/2006/relationships/oleObject" Target="../embeddings/oleObject26.bin"/></Relationships>
</file>

<file path=ppt/slides/_rels/slide1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1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3.vml"/><Relationship Id="rId5" Type="http://schemas.openxmlformats.org/officeDocument/2006/relationships/image" Target="../media/image16.wmf"/><Relationship Id="rId4" Type="http://schemas.openxmlformats.org/officeDocument/2006/relationships/oleObject" Target="../embeddings/oleObject27.bin"/></Relationships>
</file>

<file path=ppt/slides/_rels/slide1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2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4.vml"/><Relationship Id="rId5" Type="http://schemas.openxmlformats.org/officeDocument/2006/relationships/image" Target="../media/image16.wmf"/><Relationship Id="rId4" Type="http://schemas.openxmlformats.org/officeDocument/2006/relationships/oleObject" Target="../embeddings/oleObject28.bin"/></Relationships>
</file>

<file path=ppt/slides/_rels/slide1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3.xml"/><Relationship Id="rId1" Type="http://schemas.openxmlformats.org/officeDocument/2006/relationships/slideLayout" Target="../slideLayouts/slideLayout7.xml"/></Relationships>
</file>

<file path=ppt/slides/_rels/slide1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4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5.vml"/><Relationship Id="rId5" Type="http://schemas.openxmlformats.org/officeDocument/2006/relationships/image" Target="../media/image16.wmf"/><Relationship Id="rId4" Type="http://schemas.openxmlformats.org/officeDocument/2006/relationships/oleObject" Target="../embeddings/oleObject28.bin"/></Relationships>
</file>

<file path=ppt/slides/_rels/slide1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5.xml"/><Relationship Id="rId1" Type="http://schemas.openxmlformats.org/officeDocument/2006/relationships/slideLayout" Target="../slideLayouts/slideLayout7.xml"/></Relationships>
</file>

<file path=ppt/slides/_rels/slide1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6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6.vml"/><Relationship Id="rId5" Type="http://schemas.openxmlformats.org/officeDocument/2006/relationships/image" Target="../media/image16.wmf"/><Relationship Id="rId4" Type="http://schemas.openxmlformats.org/officeDocument/2006/relationships/oleObject" Target="../embeddings/oleObject28.bin"/></Relationships>
</file>

<file path=ppt/slides/_rels/slide1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7.xml"/><Relationship Id="rId1" Type="http://schemas.openxmlformats.org/officeDocument/2006/relationships/slideLayout" Target="../slideLayouts/slideLayout7.xml"/></Relationships>
</file>

<file path=ppt/slides/_rels/slide13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8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7.vml"/><Relationship Id="rId5" Type="http://schemas.openxmlformats.org/officeDocument/2006/relationships/image" Target="../media/image16.wmf"/><Relationship Id="rId4" Type="http://schemas.openxmlformats.org/officeDocument/2006/relationships/oleObject" Target="../embeddings/oleObject26.bin"/></Relationships>
</file>

<file path=ppt/slides/_rels/slide13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9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8.vml"/><Relationship Id="rId5" Type="http://schemas.openxmlformats.org/officeDocument/2006/relationships/image" Target="../media/image16.wmf"/><Relationship Id="rId4" Type="http://schemas.openxmlformats.org/officeDocument/2006/relationships/oleObject" Target="../embeddings/oleObject26.bin"/></Relationships>
</file>

<file path=ppt/slides/_rels/slide1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notesSlide" Target="../notesSlides/notesSlide130.xml"/><Relationship Id="rId1" Type="http://schemas.openxmlformats.org/officeDocument/2006/relationships/slideLayout" Target="../slideLayouts/slideLayout7.xml"/></Relationships>
</file>

<file path=ppt/slides/_rels/slide1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notesSlide" Target="../notesSlides/notesSlide131.xml"/><Relationship Id="rId1" Type="http://schemas.openxmlformats.org/officeDocument/2006/relationships/slideLayout" Target="../slideLayouts/slideLayout7.xml"/></Relationships>
</file>

<file path=ppt/slides/_rels/slide1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notesSlide" Target="../notesSlides/notesSlide132.xml"/><Relationship Id="rId1" Type="http://schemas.openxmlformats.org/officeDocument/2006/relationships/slideLayout" Target="../slideLayouts/slideLayout7.xml"/></Relationships>
</file>

<file path=ppt/slides/_rels/slide1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3.xml"/><Relationship Id="rId1" Type="http://schemas.openxmlformats.org/officeDocument/2006/relationships/slideLayout" Target="../slideLayouts/slideLayout7.xml"/></Relationships>
</file>

<file path=ppt/slides/_rels/slide1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notesSlide" Target="../notesSlides/notesSlide134.xml"/><Relationship Id="rId1" Type="http://schemas.openxmlformats.org/officeDocument/2006/relationships/slideLayout" Target="../slideLayouts/slideLayout7.xml"/></Relationships>
</file>

<file path=ppt/slides/_rels/slide1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5.xml"/><Relationship Id="rId1" Type="http://schemas.openxmlformats.org/officeDocument/2006/relationships/slideLayout" Target="../slideLayouts/slideLayout7.xml"/></Relationships>
</file>

<file path=ppt/slides/_rels/slide1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notesSlide" Target="../notesSlides/notesSlide136.xml"/><Relationship Id="rId1" Type="http://schemas.openxmlformats.org/officeDocument/2006/relationships/slideLayout" Target="../slideLayouts/slideLayout7.xml"/></Relationships>
</file>

<file path=ppt/slides/_rels/slide1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7.xml"/><Relationship Id="rId1" Type="http://schemas.openxmlformats.org/officeDocument/2006/relationships/slideLayout" Target="../slideLayouts/slideLayout7.xml"/></Relationships>
</file>

<file path=ppt/slides/_rels/slide1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notesSlide" Target="../notesSlides/notesSlide138.xml"/><Relationship Id="rId1" Type="http://schemas.openxmlformats.org/officeDocument/2006/relationships/slideLayout" Target="../slideLayouts/slideLayout7.xml"/></Relationships>
</file>

<file path=ppt/slides/_rels/slide1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notesSlide" Target="../notesSlides/notesSlide139.xml"/><Relationship Id="rId1" Type="http://schemas.openxmlformats.org/officeDocument/2006/relationships/slideLayout" Target="../slideLayouts/slideLayout7.xml"/></Relationships>
</file>

<file path=ppt/slides/_rels/slide1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4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1295400" y="228600"/>
            <a:ext cx="7391400" cy="852488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sz="24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UỶ BAN NHÂN DÂN THÀNH PHỐ HỒ CHÍ MINH</a:t>
            </a:r>
            <a:br>
              <a:rPr lang="en-US" sz="24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</a:br>
            <a:r>
              <a:rPr lang="en-US" sz="24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TRƯỜNG CAO </a:t>
            </a:r>
            <a:r>
              <a:rPr lang="en-US" sz="24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ĐẲNG LÝ </a:t>
            </a:r>
            <a:r>
              <a:rPr lang="en-US" sz="24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TỰ TRỌNG TP.HCM</a:t>
            </a:r>
            <a:endParaRPr lang="en-US" sz="2800" b="1" dirty="0" smtClean="0">
              <a:latin typeface="Times New Roman" pitchFamily="18" charset="0"/>
              <a:cs typeface="Arial" charset="0"/>
            </a:endParaRPr>
          </a:p>
        </p:txBody>
      </p:sp>
      <p:sp>
        <p:nvSpPr>
          <p:cNvPr id="4099" name="Rectangle 10"/>
          <p:cNvSpPr>
            <a:spLocks noChangeArrowheads="1"/>
          </p:cNvSpPr>
          <p:nvPr/>
        </p:nvSpPr>
        <p:spPr bwMode="auto">
          <a:xfrm>
            <a:off x="381000" y="2006600"/>
            <a:ext cx="26670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b="1">
                <a:solidFill>
                  <a:schemeClr val="tx2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CHƯƠNG 2:</a:t>
            </a:r>
          </a:p>
        </p:txBody>
      </p:sp>
      <p:sp>
        <p:nvSpPr>
          <p:cNvPr id="2" name="Rectangle 1"/>
          <p:cNvSpPr/>
          <p:nvPr/>
        </p:nvSpPr>
        <p:spPr>
          <a:xfrm>
            <a:off x="304800" y="2973388"/>
            <a:ext cx="8534400" cy="13239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n-US" sz="4000" b="1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KHÔNG ĐỒNG BỘ BA PHA </a:t>
            </a:r>
            <a:endParaRPr lang="en-US" sz="4000">
              <a:solidFill>
                <a:srgbClr val="FF66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2" name="AutoShape 12"/>
          <p:cNvSpPr>
            <a:spLocks noChangeArrowheads="1"/>
          </p:cNvSpPr>
          <p:nvPr/>
        </p:nvSpPr>
        <p:spPr bwMode="ltGray">
          <a:xfrm rot="5400000" flipH="1">
            <a:off x="-2167731" y="2083593"/>
            <a:ext cx="4337050" cy="3535363"/>
          </a:xfrm>
          <a:custGeom>
            <a:avLst/>
            <a:gdLst>
              <a:gd name="G0" fmla="+- 56 0 0"/>
              <a:gd name="G1" fmla="+- 11796480 0 0"/>
              <a:gd name="G2" fmla="+- 0 0 11796480"/>
              <a:gd name="T0" fmla="*/ 0 256 1"/>
              <a:gd name="T1" fmla="*/ 180 256 1"/>
              <a:gd name="G3" fmla="+- 11796480 T0 T1"/>
              <a:gd name="T2" fmla="*/ 0 256 1"/>
              <a:gd name="T3" fmla="*/ 90 256 1"/>
              <a:gd name="G4" fmla="+- 11796480 T2 T3"/>
              <a:gd name="G5" fmla="*/ G4 2 1"/>
              <a:gd name="T4" fmla="*/ 90 256 1"/>
              <a:gd name="T5" fmla="*/ 0 256 1"/>
              <a:gd name="G6" fmla="+- 11796480 T4 T5"/>
              <a:gd name="G7" fmla="*/ G6 2 1"/>
              <a:gd name="G8" fmla="abs 11796480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56"/>
              <a:gd name="G18" fmla="*/ 56 1 2"/>
              <a:gd name="G19" fmla="+- G18 5400 0"/>
              <a:gd name="G20" fmla="cos G19 11796480"/>
              <a:gd name="G21" fmla="sin G19 11796480"/>
              <a:gd name="G22" fmla="+- G20 10800 0"/>
              <a:gd name="G23" fmla="+- G21 10800 0"/>
              <a:gd name="G24" fmla="+- 10800 0 G20"/>
              <a:gd name="G25" fmla="+- 56 10800 0"/>
              <a:gd name="G26" fmla="?: G9 G17 G25"/>
              <a:gd name="G27" fmla="?: G9 0 21600"/>
              <a:gd name="G28" fmla="cos 10800 11796480"/>
              <a:gd name="G29" fmla="sin 10800 11796480"/>
              <a:gd name="G30" fmla="sin 56 11796480"/>
              <a:gd name="G31" fmla="+- G28 10800 0"/>
              <a:gd name="G32" fmla="+- G29 10800 0"/>
              <a:gd name="G33" fmla="+- G30 10800 0"/>
              <a:gd name="G34" fmla="?: G4 0 G31"/>
              <a:gd name="G35" fmla="?: 11796480 G34 0"/>
              <a:gd name="G36" fmla="?: G6 G35 G31"/>
              <a:gd name="G37" fmla="+- 21600 0 G36"/>
              <a:gd name="G38" fmla="?: G4 0 G33"/>
              <a:gd name="G39" fmla="?: 11796480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5372 w 21600"/>
              <a:gd name="T15" fmla="*/ 10800 h 21600"/>
              <a:gd name="T16" fmla="*/ 10800 w 21600"/>
              <a:gd name="T17" fmla="*/ 10744 h 21600"/>
              <a:gd name="T18" fmla="*/ 16228 w 21600"/>
              <a:gd name="T19" fmla="*/ 10800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10744" y="10800"/>
                </a:moveTo>
                <a:cubicBezTo>
                  <a:pt x="10744" y="10769"/>
                  <a:pt x="10769" y="10744"/>
                  <a:pt x="10800" y="10744"/>
                </a:cubicBezTo>
                <a:cubicBezTo>
                  <a:pt x="10830" y="10743"/>
                  <a:pt x="10855" y="10769"/>
                  <a:pt x="10856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close/>
              </a:path>
            </a:pathLst>
          </a:custGeom>
          <a:gradFill rotWithShape="1">
            <a:gsLst>
              <a:gs pos="0">
                <a:schemeClr val="hlink">
                  <a:alpha val="56000"/>
                </a:schemeClr>
              </a:gs>
              <a:gs pos="100000">
                <a:schemeClr val="hlink">
                  <a:gamma/>
                  <a:tint val="0"/>
                  <a:invGamma/>
                  <a:alpha val="48000"/>
                </a:schemeClr>
              </a:gs>
            </a:gsLst>
            <a:lin ang="5400000" scaled="1"/>
          </a:gradFill>
          <a:ln w="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>
              <a:defRPr/>
            </a:pPr>
            <a:endParaRPr lang="en-US" b="1">
              <a:solidFill>
                <a:srgbClr val="000000"/>
              </a:solidFill>
              <a:latin typeface="Times New Roman" pitchFamily="18" charset="0"/>
              <a:cs typeface="Arial" charset="0"/>
            </a:endParaRPr>
          </a:p>
        </p:txBody>
      </p:sp>
      <p:sp>
        <p:nvSpPr>
          <p:cNvPr id="63488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752600" y="304800"/>
            <a:ext cx="6172200" cy="857250"/>
          </a:xfrm>
        </p:spPr>
        <p:txBody>
          <a:bodyPr anchor="ctr"/>
          <a:lstStyle/>
          <a:p>
            <a:pPr algn="ctr" eaLnBrk="1" hangingPunct="1">
              <a:defRPr/>
            </a:pPr>
            <a:r>
              <a:rPr lang="en-US" sz="3200" b="1" smtClean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MỤC TIÊU</a:t>
            </a:r>
            <a:endParaRPr lang="en-US" sz="3200" b="1" dirty="0" smtClean="0">
              <a:solidFill>
                <a:srgbClr val="FF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447800" y="1735992"/>
            <a:ext cx="7620000" cy="830997"/>
          </a:xfrm>
          <a:prstGeom prst="rect">
            <a:avLst/>
          </a:prstGeom>
          <a:solidFill>
            <a:srgbClr val="CCFFCC"/>
          </a:solidFill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Thiết </a:t>
            </a:r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lập được sơ đồ mạch điện </a:t>
            </a:r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cơ bản điều </a:t>
            </a:r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khiển động cơ </a:t>
            </a:r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sz="2400"/>
          </a:p>
        </p:txBody>
      </p:sp>
      <p:sp>
        <p:nvSpPr>
          <p:cNvPr id="6" name="Rectangle 5"/>
          <p:cNvSpPr/>
          <p:nvPr/>
        </p:nvSpPr>
        <p:spPr>
          <a:xfrm>
            <a:off x="1768476" y="2861529"/>
            <a:ext cx="7299324" cy="830997"/>
          </a:xfrm>
          <a:prstGeom prst="rect">
            <a:avLst/>
          </a:prstGeom>
          <a:solidFill>
            <a:srgbClr val="FFCCFF"/>
          </a:solidFill>
          <a:ln>
            <a:solidFill>
              <a:srgbClr val="FFCCFF"/>
            </a:solidFill>
          </a:ln>
        </p:spPr>
        <p:txBody>
          <a:bodyPr wrap="square">
            <a:spAutoFit/>
          </a:bodyPr>
          <a:lstStyle/>
          <a:p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Giải thích được nguyên lý làm việc mạch điện điều khiển động cơ </a:t>
            </a:r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sz="240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768476" y="3987066"/>
            <a:ext cx="7299324" cy="830997"/>
          </a:xfrm>
          <a:prstGeom prst="rect">
            <a:avLst/>
          </a:prstGeom>
          <a:solidFill>
            <a:srgbClr val="CCFF66"/>
          </a:solidFill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Tóm </a:t>
            </a:r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tắt được nguyên lý làm việc mạch điện điều khiển động cơ </a:t>
            </a:r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 pha dạng sơ đồ </a:t>
            </a:r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cây.</a:t>
            </a:r>
            <a:endParaRPr lang="en-US" sz="240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47800" y="5112603"/>
            <a:ext cx="7620000" cy="830997"/>
          </a:xfrm>
          <a:prstGeom prst="rect">
            <a:avLst/>
          </a:prstGeom>
          <a:solidFill>
            <a:srgbClr val="66FF33"/>
          </a:solidFill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 Phân </a:t>
            </a:r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tích được hư hỏng của mạch điện điều khiển động </a:t>
            </a:r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cơ KĐB </a:t>
            </a:r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sz="240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5872051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2" name="AutoShape 12"/>
          <p:cNvSpPr>
            <a:spLocks noChangeArrowheads="1"/>
          </p:cNvSpPr>
          <p:nvPr/>
        </p:nvSpPr>
        <p:spPr bwMode="ltGray">
          <a:xfrm rot="5400000" flipH="1">
            <a:off x="-2167731" y="2083593"/>
            <a:ext cx="4337050" cy="3535363"/>
          </a:xfrm>
          <a:custGeom>
            <a:avLst/>
            <a:gdLst>
              <a:gd name="G0" fmla="+- 56 0 0"/>
              <a:gd name="G1" fmla="+- 11796480 0 0"/>
              <a:gd name="G2" fmla="+- 0 0 11796480"/>
              <a:gd name="T0" fmla="*/ 0 256 1"/>
              <a:gd name="T1" fmla="*/ 180 256 1"/>
              <a:gd name="G3" fmla="+- 11796480 T0 T1"/>
              <a:gd name="T2" fmla="*/ 0 256 1"/>
              <a:gd name="T3" fmla="*/ 90 256 1"/>
              <a:gd name="G4" fmla="+- 11796480 T2 T3"/>
              <a:gd name="G5" fmla="*/ G4 2 1"/>
              <a:gd name="T4" fmla="*/ 90 256 1"/>
              <a:gd name="T5" fmla="*/ 0 256 1"/>
              <a:gd name="G6" fmla="+- 11796480 T4 T5"/>
              <a:gd name="G7" fmla="*/ G6 2 1"/>
              <a:gd name="G8" fmla="abs 11796480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56"/>
              <a:gd name="G18" fmla="*/ 56 1 2"/>
              <a:gd name="G19" fmla="+- G18 5400 0"/>
              <a:gd name="G20" fmla="cos G19 11796480"/>
              <a:gd name="G21" fmla="sin G19 11796480"/>
              <a:gd name="G22" fmla="+- G20 10800 0"/>
              <a:gd name="G23" fmla="+- G21 10800 0"/>
              <a:gd name="G24" fmla="+- 10800 0 G20"/>
              <a:gd name="G25" fmla="+- 56 10800 0"/>
              <a:gd name="G26" fmla="?: G9 G17 G25"/>
              <a:gd name="G27" fmla="?: G9 0 21600"/>
              <a:gd name="G28" fmla="cos 10800 11796480"/>
              <a:gd name="G29" fmla="sin 10800 11796480"/>
              <a:gd name="G30" fmla="sin 56 11796480"/>
              <a:gd name="G31" fmla="+- G28 10800 0"/>
              <a:gd name="G32" fmla="+- G29 10800 0"/>
              <a:gd name="G33" fmla="+- G30 10800 0"/>
              <a:gd name="G34" fmla="?: G4 0 G31"/>
              <a:gd name="G35" fmla="?: 11796480 G34 0"/>
              <a:gd name="G36" fmla="?: G6 G35 G31"/>
              <a:gd name="G37" fmla="+- 21600 0 G36"/>
              <a:gd name="G38" fmla="?: G4 0 G33"/>
              <a:gd name="G39" fmla="?: 11796480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5372 w 21600"/>
              <a:gd name="T15" fmla="*/ 10800 h 21600"/>
              <a:gd name="T16" fmla="*/ 10800 w 21600"/>
              <a:gd name="T17" fmla="*/ 10744 h 21600"/>
              <a:gd name="T18" fmla="*/ 16228 w 21600"/>
              <a:gd name="T19" fmla="*/ 10800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10744" y="10800"/>
                </a:moveTo>
                <a:cubicBezTo>
                  <a:pt x="10744" y="10769"/>
                  <a:pt x="10769" y="10744"/>
                  <a:pt x="10800" y="10744"/>
                </a:cubicBezTo>
                <a:cubicBezTo>
                  <a:pt x="10830" y="10743"/>
                  <a:pt x="10855" y="10769"/>
                  <a:pt x="10856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close/>
              </a:path>
            </a:pathLst>
          </a:custGeom>
          <a:gradFill rotWithShape="1">
            <a:gsLst>
              <a:gs pos="0">
                <a:schemeClr val="hlink">
                  <a:alpha val="56000"/>
                </a:schemeClr>
              </a:gs>
              <a:gs pos="100000">
                <a:schemeClr val="hlink">
                  <a:gamma/>
                  <a:tint val="0"/>
                  <a:invGamma/>
                  <a:alpha val="48000"/>
                </a:schemeClr>
              </a:gs>
            </a:gsLst>
            <a:lin ang="5400000" scaled="1"/>
          </a:gradFill>
          <a:ln w="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>
              <a:defRPr/>
            </a:pPr>
            <a:endParaRPr lang="en-US" b="1">
              <a:solidFill>
                <a:srgbClr val="000000"/>
              </a:solidFill>
              <a:latin typeface="Times New Roman" pitchFamily="18" charset="0"/>
              <a:cs typeface="Arial" charset="0"/>
            </a:endParaRPr>
          </a:p>
        </p:txBody>
      </p:sp>
      <p:sp>
        <p:nvSpPr>
          <p:cNvPr id="63488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752600" y="304800"/>
            <a:ext cx="6172200" cy="857250"/>
          </a:xfrm>
        </p:spPr>
        <p:txBody>
          <a:bodyPr anchor="ctr"/>
          <a:lstStyle/>
          <a:p>
            <a:pPr algn="ctr" eaLnBrk="1" hangingPunct="1">
              <a:defRPr/>
            </a:pPr>
            <a:r>
              <a:rPr lang="en-US" sz="32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NỘI DUNG</a:t>
            </a:r>
          </a:p>
        </p:txBody>
      </p:sp>
      <p:sp>
        <p:nvSpPr>
          <p:cNvPr id="6148" name="AutoShape 3" descr="Canvas"/>
          <p:cNvSpPr>
            <a:spLocks noChangeArrowheads="1"/>
          </p:cNvSpPr>
          <p:nvPr/>
        </p:nvSpPr>
        <p:spPr bwMode="gray">
          <a:xfrm>
            <a:off x="1981200" y="4132263"/>
            <a:ext cx="6858000" cy="1049337"/>
          </a:xfrm>
          <a:prstGeom prst="roundRect">
            <a:avLst>
              <a:gd name="adj" fmla="val 50000"/>
            </a:avLst>
          </a:prstGeom>
          <a:solidFill>
            <a:srgbClr val="FFCC99"/>
          </a:solidFill>
          <a:ln w="2857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KHÔNG ĐỒNG BỘ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PHA ROTOR DÂY QUẤN</a:t>
            </a:r>
          </a:p>
        </p:txBody>
      </p:sp>
      <p:sp>
        <p:nvSpPr>
          <p:cNvPr id="6149" name="AutoShape 4"/>
          <p:cNvSpPr>
            <a:spLocks noChangeArrowheads="1"/>
          </p:cNvSpPr>
          <p:nvPr/>
        </p:nvSpPr>
        <p:spPr bwMode="gray">
          <a:xfrm>
            <a:off x="1981200" y="2387600"/>
            <a:ext cx="6858000" cy="1041400"/>
          </a:xfrm>
          <a:prstGeom prst="roundRect">
            <a:avLst>
              <a:gd name="adj" fmla="val 50000"/>
            </a:avLst>
          </a:prstGeom>
          <a:solidFill>
            <a:srgbClr val="00FF00"/>
          </a:solidFill>
          <a:ln w="2857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KHÔNG ĐỒNG BỘ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PHA ROTOR LỒNG SÓC</a:t>
            </a:r>
          </a:p>
        </p:txBody>
      </p:sp>
      <p:grpSp>
        <p:nvGrpSpPr>
          <p:cNvPr id="6150" name="Group 5"/>
          <p:cNvGrpSpPr>
            <a:grpSpLocks/>
          </p:cNvGrpSpPr>
          <p:nvPr/>
        </p:nvGrpSpPr>
        <p:grpSpPr bwMode="auto">
          <a:xfrm>
            <a:off x="914400" y="4110038"/>
            <a:ext cx="1219200" cy="1049337"/>
            <a:chOff x="2078" y="1680"/>
            <a:chExt cx="1615" cy="1615"/>
          </a:xfrm>
        </p:grpSpPr>
        <p:sp>
          <p:nvSpPr>
            <p:cNvPr id="6159" name="Oval 6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6160" name="Oval 7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634888" name="Oval 8"/>
            <p:cNvSpPr>
              <a:spLocks noChangeArrowheads="1"/>
            </p:cNvSpPr>
            <p:nvPr/>
          </p:nvSpPr>
          <p:spPr bwMode="gray">
            <a:xfrm>
              <a:off x="2644" y="1841"/>
              <a:ext cx="484" cy="1295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6162" name="Oval 9"/>
            <p:cNvSpPr>
              <a:spLocks noChangeArrowheads="1"/>
            </p:cNvSpPr>
            <p:nvPr/>
          </p:nvSpPr>
          <p:spPr bwMode="gray">
            <a:xfrm>
              <a:off x="2643" y="1842"/>
              <a:ext cx="485" cy="1295"/>
            </a:xfrm>
            <a:prstGeom prst="ellipse">
              <a:avLst/>
            </a:prstGeom>
            <a:gradFill rotWithShape="1">
              <a:gsLst>
                <a:gs pos="0">
                  <a:srgbClr val="21B3E1"/>
                </a:gs>
                <a:gs pos="100000">
                  <a:srgbClr val="0F5368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634890" name="Oval 10"/>
            <p:cNvSpPr>
              <a:spLocks noChangeArrowheads="1"/>
            </p:cNvSpPr>
            <p:nvPr/>
          </p:nvSpPr>
          <p:spPr bwMode="gray">
            <a:xfrm>
              <a:off x="2337" y="1841"/>
              <a:ext cx="1096" cy="1295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6164" name="Oval 11"/>
            <p:cNvSpPr>
              <a:spLocks noChangeArrowheads="1"/>
            </p:cNvSpPr>
            <p:nvPr/>
          </p:nvSpPr>
          <p:spPr bwMode="gray">
            <a:xfrm>
              <a:off x="2337" y="1957"/>
              <a:ext cx="1097" cy="999"/>
            </a:xfrm>
            <a:prstGeom prst="ellipse">
              <a:avLst/>
            </a:prstGeom>
            <a:solidFill>
              <a:srgbClr val="FFFF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>
                  <a:solidFill>
                    <a:srgbClr val="0000CC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2.2</a:t>
              </a:r>
            </a:p>
          </p:txBody>
        </p:sp>
      </p:grpSp>
      <p:grpSp>
        <p:nvGrpSpPr>
          <p:cNvPr id="6151" name="Group 14"/>
          <p:cNvGrpSpPr>
            <a:grpSpLocks/>
          </p:cNvGrpSpPr>
          <p:nvPr/>
        </p:nvGrpSpPr>
        <p:grpSpPr bwMode="auto">
          <a:xfrm>
            <a:off x="808038" y="2292350"/>
            <a:ext cx="1219200" cy="1143000"/>
            <a:chOff x="2078" y="1680"/>
            <a:chExt cx="1615" cy="1615"/>
          </a:xfrm>
        </p:grpSpPr>
        <p:sp>
          <p:nvSpPr>
            <p:cNvPr id="6153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6154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634897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6156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634899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6158" name="Oval 20"/>
            <p:cNvSpPr>
              <a:spLocks noChangeArrowheads="1"/>
            </p:cNvSpPr>
            <p:nvPr/>
          </p:nvSpPr>
          <p:spPr bwMode="gray">
            <a:xfrm>
              <a:off x="2320" y="2003"/>
              <a:ext cx="1098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2.1</a:t>
              </a:r>
            </a:p>
          </p:txBody>
        </p:sp>
      </p:grpSp>
    </p:spTree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 animBg="1"/>
      <p:bldP spid="614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70" name="Group 14"/>
          <p:cNvGrpSpPr>
            <a:grpSpLocks/>
          </p:cNvGrpSpPr>
          <p:nvPr/>
        </p:nvGrpSpPr>
        <p:grpSpPr bwMode="auto">
          <a:xfrm>
            <a:off x="914400" y="76200"/>
            <a:ext cx="1219200" cy="1143000"/>
            <a:chOff x="2078" y="1680"/>
            <a:chExt cx="1615" cy="1615"/>
          </a:xfrm>
        </p:grpSpPr>
        <p:sp>
          <p:nvSpPr>
            <p:cNvPr id="7177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7178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1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7180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3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7182" name="Oval 20"/>
            <p:cNvSpPr>
              <a:spLocks noChangeArrowheads="1"/>
            </p:cNvSpPr>
            <p:nvPr/>
          </p:nvSpPr>
          <p:spPr bwMode="gray">
            <a:xfrm>
              <a:off x="2339" y="2003"/>
              <a:ext cx="1093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2</a:t>
              </a:r>
              <a:r>
                <a:rPr lang="en-US" altLang="en-US" sz="2400" b="1" smtClean="0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.1</a:t>
              </a:r>
              <a:endParaRPr lang="en-US" altLang="en-US" sz="2400" b="1">
                <a:solidFill>
                  <a:srgbClr val="FF33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  <p:sp>
        <p:nvSpPr>
          <p:cNvPr id="7171" name="AutoShape 4"/>
          <p:cNvSpPr>
            <a:spLocks noChangeArrowheads="1"/>
          </p:cNvSpPr>
          <p:nvPr/>
        </p:nvSpPr>
        <p:spPr bwMode="gray">
          <a:xfrm>
            <a:off x="2109788" y="146050"/>
            <a:ext cx="6796087" cy="893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KHÔNG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ĐỒNG BỘ BA PHA ROTOR LỒNG SÓC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172" name="Rectangle 15"/>
          <p:cNvSpPr>
            <a:spLocks noChangeArrowheads="1"/>
          </p:cNvSpPr>
          <p:nvPr/>
        </p:nvSpPr>
        <p:spPr bwMode="auto">
          <a:xfrm>
            <a:off x="79375" y="1447800"/>
            <a:ext cx="86836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1.1 Mạch khởi động trực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ba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pha</a:t>
            </a:r>
          </a:p>
        </p:txBody>
      </p:sp>
      <p:sp>
        <p:nvSpPr>
          <p:cNvPr id="2" name="Rectangle 1"/>
          <p:cNvSpPr/>
          <p:nvPr/>
        </p:nvSpPr>
        <p:spPr>
          <a:xfrm>
            <a:off x="1349320" y="4561946"/>
            <a:ext cx="755655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+ Dòng </a:t>
            </a:r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điện khởi động lớn I</a:t>
            </a:r>
            <a:r>
              <a:rPr lang="en-US" sz="2400" baseline="-2500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kđ </a:t>
            </a:r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 (4 </a:t>
            </a:r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</a:t>
            </a:r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7) I</a:t>
            </a:r>
            <a:r>
              <a:rPr lang="en-US" sz="2400" baseline="-2500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đmđc</a:t>
            </a:r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sẽ </a:t>
            </a:r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làm sụt áp của </a:t>
            </a:r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lưới </a:t>
            </a:r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3" name="Rectangle 2"/>
          <p:cNvSpPr/>
          <p:nvPr/>
        </p:nvSpPr>
        <p:spPr>
          <a:xfrm>
            <a:off x="914399" y="2057400"/>
            <a:ext cx="799147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 </a:t>
            </a:r>
            <a:r>
              <a:rPr lang="vi-VN" sz="2400" b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Ư</a:t>
            </a:r>
            <a:r>
              <a:rPr lang="en-US" sz="2400" b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 điểm:</a:t>
            </a:r>
            <a:endParaRPr lang="en-US" sz="2400"/>
          </a:p>
        </p:txBody>
      </p:sp>
      <p:sp>
        <p:nvSpPr>
          <p:cNvPr id="17" name="Rectangle 16"/>
          <p:cNvSpPr/>
          <p:nvPr/>
        </p:nvSpPr>
        <p:spPr>
          <a:xfrm>
            <a:off x="1340176" y="2554069"/>
            <a:ext cx="767744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+ Thời gian </a:t>
            </a:r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khởi động </a:t>
            </a:r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nhanh.</a:t>
            </a:r>
            <a:endParaRPr lang="en-US" sz="2400"/>
          </a:p>
        </p:txBody>
      </p:sp>
      <p:sp>
        <p:nvSpPr>
          <p:cNvPr id="19" name="Rectangle 18"/>
          <p:cNvSpPr/>
          <p:nvPr/>
        </p:nvSpPr>
        <p:spPr>
          <a:xfrm>
            <a:off x="1340176" y="3054687"/>
            <a:ext cx="767744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+ Moment </a:t>
            </a:r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khởi động </a:t>
            </a:r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lớn.</a:t>
            </a:r>
            <a:endParaRPr lang="en-US" sz="2400"/>
          </a:p>
        </p:txBody>
      </p:sp>
      <p:sp>
        <p:nvSpPr>
          <p:cNvPr id="20" name="Rectangle 19"/>
          <p:cNvSpPr/>
          <p:nvPr/>
        </p:nvSpPr>
        <p:spPr>
          <a:xfrm>
            <a:off x="1340176" y="3571656"/>
            <a:ext cx="734662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+ Sơ đồ </a:t>
            </a:r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mạch điện điều khiển đơn giản.</a:t>
            </a:r>
            <a:endParaRPr lang="en-US" sz="2400"/>
          </a:p>
        </p:txBody>
      </p:sp>
      <p:sp>
        <p:nvSpPr>
          <p:cNvPr id="22" name="Rectangle 21"/>
          <p:cNvSpPr/>
          <p:nvPr/>
        </p:nvSpPr>
        <p:spPr>
          <a:xfrm>
            <a:off x="914399" y="4068325"/>
            <a:ext cx="799147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 Nhược điểm:</a:t>
            </a:r>
            <a:endParaRPr lang="en-US" sz="2400"/>
          </a:p>
        </p:txBody>
      </p:sp>
      <p:sp>
        <p:nvSpPr>
          <p:cNvPr id="24" name="Rectangle 23"/>
          <p:cNvSpPr/>
          <p:nvPr/>
        </p:nvSpPr>
        <p:spPr>
          <a:xfrm>
            <a:off x="533400" y="5646003"/>
            <a:ext cx="8484223" cy="830997"/>
          </a:xfrm>
          <a:prstGeom prst="rect">
            <a:avLst/>
          </a:prstGeom>
          <a:solidFill>
            <a:srgbClr val="CCFFFF"/>
          </a:solidFill>
        </p:spPr>
        <p:txBody>
          <a:bodyPr wrap="square">
            <a:spAutoFit/>
          </a:bodyPr>
          <a:lstStyle/>
          <a:p>
            <a:r>
              <a:rPr lang="en-US" sz="2400" i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Phương pháp </a:t>
            </a:r>
            <a:r>
              <a:rPr lang="en-US" sz="2400" i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này chỉ sử dụng đối với động cơ </a:t>
            </a:r>
            <a:r>
              <a:rPr lang="en-US" sz="2400" i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 công </a:t>
            </a:r>
            <a:r>
              <a:rPr lang="en-US" sz="2400" i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suất </a:t>
            </a:r>
            <a:endParaRPr lang="en-US" sz="2400" i="1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i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2400" i="1" baseline="-2500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động </a:t>
            </a:r>
            <a:r>
              <a:rPr lang="en-US" sz="2400" i="1" baseline="-2500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2400" i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&lt; 10 % P</a:t>
            </a:r>
            <a:r>
              <a:rPr lang="en-US" sz="2400" i="1" baseline="-2500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lưới điện</a:t>
            </a:r>
            <a:r>
              <a:rPr lang="en-US" sz="2400" i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công suất của nguồn điện.</a:t>
            </a:r>
          </a:p>
        </p:txBody>
      </p:sp>
    </p:spTree>
    <p:extLst>
      <p:ext uri="{BB962C8B-B14F-4D97-AF65-F5344CB8AC3E}">
        <p14:creationId xmlns:p14="http://schemas.microsoft.com/office/powerpoint/2010/main" val="825654591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7" grpId="0"/>
      <p:bldP spid="19" grpId="0"/>
      <p:bldP spid="20" grpId="0"/>
      <p:bldP spid="22" grpId="0"/>
      <p:bldP spid="2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70" name="Group 14"/>
          <p:cNvGrpSpPr>
            <a:grpSpLocks/>
          </p:cNvGrpSpPr>
          <p:nvPr/>
        </p:nvGrpSpPr>
        <p:grpSpPr bwMode="auto">
          <a:xfrm>
            <a:off x="914400" y="76200"/>
            <a:ext cx="1219200" cy="1143000"/>
            <a:chOff x="2078" y="1680"/>
            <a:chExt cx="1615" cy="1615"/>
          </a:xfrm>
        </p:grpSpPr>
        <p:sp>
          <p:nvSpPr>
            <p:cNvPr id="7177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7178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1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7180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3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7182" name="Oval 20"/>
            <p:cNvSpPr>
              <a:spLocks noChangeArrowheads="1"/>
            </p:cNvSpPr>
            <p:nvPr/>
          </p:nvSpPr>
          <p:spPr bwMode="gray">
            <a:xfrm>
              <a:off x="2339" y="2003"/>
              <a:ext cx="1093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2</a:t>
              </a:r>
              <a:r>
                <a:rPr lang="en-US" altLang="en-US" sz="2400" b="1" smtClean="0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.1</a:t>
              </a:r>
              <a:endParaRPr lang="en-US" altLang="en-US" sz="2400" b="1">
                <a:solidFill>
                  <a:srgbClr val="FF33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  <p:sp>
        <p:nvSpPr>
          <p:cNvPr id="7171" name="AutoShape 4"/>
          <p:cNvSpPr>
            <a:spLocks noChangeArrowheads="1"/>
          </p:cNvSpPr>
          <p:nvPr/>
        </p:nvSpPr>
        <p:spPr bwMode="gray">
          <a:xfrm>
            <a:off x="2109788" y="146050"/>
            <a:ext cx="6796087" cy="893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KHÔNG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ĐỒNG BỘ BA PHA ROTOR LỒNG SÓC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172" name="Rectangle 15"/>
          <p:cNvSpPr>
            <a:spLocks noChangeArrowheads="1"/>
          </p:cNvSpPr>
          <p:nvPr/>
        </p:nvSpPr>
        <p:spPr bwMode="auto">
          <a:xfrm>
            <a:off x="79375" y="1447800"/>
            <a:ext cx="86836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1.1 Mạch khởi động trực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ba pha: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27" r="2756" b="1527"/>
          <a:stretch>
            <a:fillRect/>
          </a:stretch>
        </p:blipFill>
        <p:spPr bwMode="auto">
          <a:xfrm>
            <a:off x="2667000" y="2438400"/>
            <a:ext cx="6324600" cy="4289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174" name="Rectangle 1"/>
          <p:cNvSpPr>
            <a:spLocks noChangeArrowheads="1"/>
          </p:cNvSpPr>
          <p:nvPr/>
        </p:nvSpPr>
        <p:spPr bwMode="auto">
          <a:xfrm>
            <a:off x="66675" y="1981200"/>
            <a:ext cx="33655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Giới thiệu 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điện: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175" name="Rectangle 12"/>
          <p:cNvSpPr>
            <a:spLocks noChangeArrowheads="1"/>
          </p:cNvSpPr>
          <p:nvPr/>
        </p:nvSpPr>
        <p:spPr bwMode="auto">
          <a:xfrm>
            <a:off x="307975" y="2514600"/>
            <a:ext cx="33655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động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lực: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176" name="Rectangle 13"/>
          <p:cNvSpPr>
            <a:spLocks noChangeArrowheads="1"/>
          </p:cNvSpPr>
          <p:nvPr/>
        </p:nvSpPr>
        <p:spPr bwMode="auto">
          <a:xfrm>
            <a:off x="687387" y="3759387"/>
            <a:ext cx="2017711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CB 3 pha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Rectangle 13"/>
          <p:cNvSpPr>
            <a:spLocks noChangeArrowheads="1"/>
          </p:cNvSpPr>
          <p:nvPr/>
        </p:nvSpPr>
        <p:spPr bwMode="auto">
          <a:xfrm>
            <a:off x="687388" y="4391930"/>
            <a:ext cx="239871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ĐL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công tắc tơ K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ectangle 13"/>
          <p:cNvSpPr>
            <a:spLocks noChangeArrowheads="1"/>
          </p:cNvSpPr>
          <p:nvPr/>
        </p:nvSpPr>
        <p:spPr bwMode="auto">
          <a:xfrm>
            <a:off x="687388" y="5398960"/>
            <a:ext cx="2135642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Phần tử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đốt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nóng rơle nhiệt OL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Rectangle 13"/>
          <p:cNvSpPr>
            <a:spLocks noChangeArrowheads="1"/>
          </p:cNvSpPr>
          <p:nvPr/>
        </p:nvSpPr>
        <p:spPr bwMode="auto">
          <a:xfrm>
            <a:off x="687387" y="3126844"/>
            <a:ext cx="197961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Động cơ M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Oval 2"/>
          <p:cNvSpPr/>
          <p:nvPr/>
        </p:nvSpPr>
        <p:spPr bwMode="auto">
          <a:xfrm>
            <a:off x="2666998" y="2971800"/>
            <a:ext cx="1676402" cy="685800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2" name="Oval 21"/>
          <p:cNvSpPr/>
          <p:nvPr/>
        </p:nvSpPr>
        <p:spPr bwMode="auto">
          <a:xfrm>
            <a:off x="2560318" y="5715000"/>
            <a:ext cx="2011682" cy="98742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4" name="Oval 23"/>
          <p:cNvSpPr/>
          <p:nvPr/>
        </p:nvSpPr>
        <p:spPr bwMode="auto">
          <a:xfrm>
            <a:off x="2744785" y="3944186"/>
            <a:ext cx="1676402" cy="556377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7" name="Oval 26"/>
          <p:cNvSpPr/>
          <p:nvPr/>
        </p:nvSpPr>
        <p:spPr bwMode="auto">
          <a:xfrm>
            <a:off x="2705098" y="4907281"/>
            <a:ext cx="1676402" cy="556377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</p:spTree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"/>
                            </p:stCondLst>
                            <p:childTnLst>
                              <p:par>
                                <p:cTn id="1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5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50"/>
                            </p:stCondLst>
                            <p:childTnLst>
                              <p:par>
                                <p:cTn id="3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50"/>
                            </p:stCondLst>
                            <p:childTnLst>
                              <p:par>
                                <p:cTn id="4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750"/>
                            </p:stCondLst>
                            <p:childTnLst>
                              <p:par>
                                <p:cTn id="58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5" grpId="0"/>
      <p:bldP spid="7176" grpId="0"/>
      <p:bldP spid="15" grpId="0"/>
      <p:bldP spid="17" grpId="0"/>
      <p:bldP spid="18" grpId="0"/>
      <p:bldP spid="3" grpId="0" animBg="1"/>
      <p:bldP spid="3" grpId="1" animBg="1"/>
      <p:bldP spid="22" grpId="0" animBg="1"/>
      <p:bldP spid="22" grpId="1" animBg="1"/>
      <p:bldP spid="24" grpId="0" animBg="1"/>
      <p:bldP spid="24" grpId="1" animBg="1"/>
      <p:bldP spid="2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70" name="Group 14"/>
          <p:cNvGrpSpPr>
            <a:grpSpLocks/>
          </p:cNvGrpSpPr>
          <p:nvPr/>
        </p:nvGrpSpPr>
        <p:grpSpPr bwMode="auto">
          <a:xfrm>
            <a:off x="914400" y="76200"/>
            <a:ext cx="1219200" cy="1143000"/>
            <a:chOff x="2078" y="1680"/>
            <a:chExt cx="1615" cy="1615"/>
          </a:xfrm>
        </p:grpSpPr>
        <p:sp>
          <p:nvSpPr>
            <p:cNvPr id="7177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7178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1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7180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3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7182" name="Oval 20"/>
            <p:cNvSpPr>
              <a:spLocks noChangeArrowheads="1"/>
            </p:cNvSpPr>
            <p:nvPr/>
          </p:nvSpPr>
          <p:spPr bwMode="gray">
            <a:xfrm>
              <a:off x="2339" y="2003"/>
              <a:ext cx="1093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2</a:t>
              </a:r>
              <a:r>
                <a:rPr lang="en-US" altLang="en-US" sz="2400" b="1" smtClean="0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.1</a:t>
              </a:r>
              <a:endParaRPr lang="en-US" altLang="en-US" sz="2400" b="1">
                <a:solidFill>
                  <a:srgbClr val="FF33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  <p:sp>
        <p:nvSpPr>
          <p:cNvPr id="7171" name="AutoShape 4"/>
          <p:cNvSpPr>
            <a:spLocks noChangeArrowheads="1"/>
          </p:cNvSpPr>
          <p:nvPr/>
        </p:nvSpPr>
        <p:spPr bwMode="gray">
          <a:xfrm>
            <a:off x="2109788" y="146050"/>
            <a:ext cx="6796087" cy="893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KHÔNG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ĐỒNG BỘ BA PHA ROTOR LỒNG SÓC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172" name="Rectangle 15"/>
          <p:cNvSpPr>
            <a:spLocks noChangeArrowheads="1"/>
          </p:cNvSpPr>
          <p:nvPr/>
        </p:nvSpPr>
        <p:spPr bwMode="auto">
          <a:xfrm>
            <a:off x="79375" y="1447800"/>
            <a:ext cx="86836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1.1 Mạch khởi động trực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ba pha: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27" r="2756" b="1527"/>
          <a:stretch>
            <a:fillRect/>
          </a:stretch>
        </p:blipFill>
        <p:spPr bwMode="auto">
          <a:xfrm>
            <a:off x="2667000" y="2438400"/>
            <a:ext cx="6324600" cy="4289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174" name="Rectangle 1"/>
          <p:cNvSpPr>
            <a:spLocks noChangeArrowheads="1"/>
          </p:cNvSpPr>
          <p:nvPr/>
        </p:nvSpPr>
        <p:spPr bwMode="auto">
          <a:xfrm>
            <a:off x="66675" y="1981200"/>
            <a:ext cx="33655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Giới thiệu 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điện: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175" name="Rectangle 12"/>
          <p:cNvSpPr>
            <a:spLocks noChangeArrowheads="1"/>
          </p:cNvSpPr>
          <p:nvPr/>
        </p:nvSpPr>
        <p:spPr bwMode="auto">
          <a:xfrm>
            <a:off x="307975" y="2514600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176" name="Rectangle 13"/>
          <p:cNvSpPr>
            <a:spLocks noChangeArrowheads="1"/>
          </p:cNvSpPr>
          <p:nvPr/>
        </p:nvSpPr>
        <p:spPr bwMode="auto">
          <a:xfrm>
            <a:off x="687386" y="3695509"/>
            <a:ext cx="2017711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EM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Rectangle 13"/>
          <p:cNvSpPr>
            <a:spLocks noChangeArrowheads="1"/>
          </p:cNvSpPr>
          <p:nvPr/>
        </p:nvSpPr>
        <p:spPr bwMode="auto">
          <a:xfrm>
            <a:off x="687386" y="5783537"/>
            <a:ext cx="239871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Cuộn dây K + K(7, 9) + Start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ectangle 13"/>
          <p:cNvSpPr>
            <a:spLocks noChangeArrowheads="1"/>
          </p:cNvSpPr>
          <p:nvPr/>
        </p:nvSpPr>
        <p:spPr bwMode="auto">
          <a:xfrm>
            <a:off x="698967" y="4839402"/>
            <a:ext cx="213201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OL(3, 5)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Rectangle 13"/>
          <p:cNvSpPr>
            <a:spLocks noChangeArrowheads="1"/>
          </p:cNvSpPr>
          <p:nvPr/>
        </p:nvSpPr>
        <p:spPr bwMode="auto">
          <a:xfrm>
            <a:off x="687387" y="3126844"/>
            <a:ext cx="197961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Cầu chì F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Oval 2"/>
          <p:cNvSpPr/>
          <p:nvPr/>
        </p:nvSpPr>
        <p:spPr bwMode="auto">
          <a:xfrm>
            <a:off x="4980810" y="3308350"/>
            <a:ext cx="429389" cy="882649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2" name="Oval 21"/>
          <p:cNvSpPr/>
          <p:nvPr/>
        </p:nvSpPr>
        <p:spPr bwMode="auto">
          <a:xfrm>
            <a:off x="4267200" y="3612764"/>
            <a:ext cx="551688" cy="578236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4" name="Oval 23"/>
          <p:cNvSpPr/>
          <p:nvPr/>
        </p:nvSpPr>
        <p:spPr bwMode="auto">
          <a:xfrm>
            <a:off x="8058912" y="3590741"/>
            <a:ext cx="533400" cy="61351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7" name="Oval 26"/>
          <p:cNvSpPr/>
          <p:nvPr/>
        </p:nvSpPr>
        <p:spPr bwMode="auto">
          <a:xfrm>
            <a:off x="5562600" y="3429000"/>
            <a:ext cx="371479" cy="78460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6" name="Oval 25"/>
          <p:cNvSpPr/>
          <p:nvPr/>
        </p:nvSpPr>
        <p:spPr bwMode="auto">
          <a:xfrm>
            <a:off x="6629400" y="3384551"/>
            <a:ext cx="1295400" cy="1263649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8" name="Rectangle 13"/>
          <p:cNvSpPr>
            <a:spLocks noChangeArrowheads="1"/>
          </p:cNvSpPr>
          <p:nvPr/>
        </p:nvSpPr>
        <p:spPr bwMode="auto">
          <a:xfrm>
            <a:off x="698967" y="4264471"/>
            <a:ext cx="2017711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Stop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Oval 28"/>
          <p:cNvSpPr/>
          <p:nvPr/>
        </p:nvSpPr>
        <p:spPr bwMode="auto">
          <a:xfrm>
            <a:off x="6077335" y="3432558"/>
            <a:ext cx="427097" cy="66395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0235725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"/>
                            </p:stCondLst>
                            <p:childTnLst>
                              <p:par>
                                <p:cTn id="1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5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50"/>
                            </p:stCondLst>
                            <p:childTnLst>
                              <p:par>
                                <p:cTn id="30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750"/>
                            </p:stCondLst>
                            <p:childTnLst>
                              <p:par>
                                <p:cTn id="4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5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750"/>
                            </p:stCondLst>
                            <p:childTnLst>
                              <p:par>
                                <p:cTn id="56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00"/>
                            </p:stCondLst>
                            <p:childTnLst>
                              <p:par>
                                <p:cTn id="6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1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5" grpId="0"/>
      <p:bldP spid="7176" grpId="0"/>
      <p:bldP spid="15" grpId="0"/>
      <p:bldP spid="17" grpId="0"/>
      <p:bldP spid="18" grpId="0"/>
      <p:bldP spid="3" grpId="0" animBg="1"/>
      <p:bldP spid="3" grpId="1" animBg="1"/>
      <p:bldP spid="22" grpId="0" animBg="1"/>
      <p:bldP spid="22" grpId="1" animBg="1"/>
      <p:bldP spid="24" grpId="0" animBg="1"/>
      <p:bldP spid="27" grpId="0" animBg="1"/>
      <p:bldP spid="27" grpId="1" animBg="1"/>
      <p:bldP spid="26" grpId="0" animBg="1"/>
      <p:bldP spid="28" grpId="0"/>
      <p:bldP spid="29" grpId="0" animBg="1"/>
      <p:bldP spid="29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AutoShape 4"/>
          <p:cNvSpPr>
            <a:spLocks noChangeArrowheads="1"/>
          </p:cNvSpPr>
          <p:nvPr/>
        </p:nvSpPr>
        <p:spPr bwMode="gray">
          <a:xfrm>
            <a:off x="2109788" y="146050"/>
            <a:ext cx="6796087" cy="893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76B749"/>
              </a:buClr>
              <a:buSzPct val="60000"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ĐIỀU KHIỂN ĐỘNG CƠ KHÔNG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76B749"/>
              </a:buClr>
              <a:buSzPct val="60000"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ĐỒNG BỘ BA PHA ROTOR LỒNG SÓC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9221" name="Rectangle 1"/>
          <p:cNvSpPr>
            <a:spLocks noChangeArrowheads="1"/>
          </p:cNvSpPr>
          <p:nvPr/>
        </p:nvSpPr>
        <p:spPr bwMode="auto">
          <a:xfrm>
            <a:off x="66675" y="1981200"/>
            <a:ext cx="33655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Nguyên lý làm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việc: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75" y="2766845"/>
            <a:ext cx="5653250" cy="39415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536575" y="2438400"/>
            <a:ext cx="358143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Khởi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động</a:t>
            </a:r>
            <a:r>
              <a:rPr kumimoji="0" lang="en-US" alt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cơ M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: 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7" name="Rectangle 15"/>
          <p:cNvSpPr>
            <a:spLocks noChangeArrowheads="1"/>
          </p:cNvSpPr>
          <p:nvPr/>
        </p:nvSpPr>
        <p:spPr bwMode="auto">
          <a:xfrm>
            <a:off x="79375" y="1447800"/>
            <a:ext cx="86836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vi-V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.</a:t>
            </a: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1.1 Mạch khởi động trực tiếp động cơ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KĐB ba pha:</a:t>
            </a:r>
            <a:endParaRPr kumimoji="0" lang="en-US" alt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grpSp>
        <p:nvGrpSpPr>
          <p:cNvPr id="18" name="Group 14"/>
          <p:cNvGrpSpPr>
            <a:grpSpLocks/>
          </p:cNvGrpSpPr>
          <p:nvPr/>
        </p:nvGrpSpPr>
        <p:grpSpPr bwMode="auto">
          <a:xfrm>
            <a:off x="914400" y="76200"/>
            <a:ext cx="1219200" cy="1143000"/>
            <a:chOff x="2078" y="1680"/>
            <a:chExt cx="1615" cy="1615"/>
          </a:xfrm>
        </p:grpSpPr>
        <p:sp>
          <p:nvSpPr>
            <p:cNvPr id="19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20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22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MS PGothic" panose="020B0600070205080204" pitchFamily="34" charset="-128"/>
                <a:cs typeface="Arial" charset="0"/>
              </a:endParaRPr>
            </a:p>
          </p:txBody>
        </p:sp>
        <p:sp>
          <p:nvSpPr>
            <p:cNvPr id="24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25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MS PGothic" panose="020B0600070205080204" pitchFamily="34" charset="-128"/>
                <a:cs typeface="Arial" charset="0"/>
              </a:endParaRPr>
            </a:p>
          </p:txBody>
        </p:sp>
        <p:sp>
          <p:nvSpPr>
            <p:cNvPr id="26" name="Oval 20"/>
            <p:cNvSpPr>
              <a:spLocks noChangeArrowheads="1"/>
            </p:cNvSpPr>
            <p:nvPr/>
          </p:nvSpPr>
          <p:spPr bwMode="gray">
            <a:xfrm>
              <a:off x="2339" y="2003"/>
              <a:ext cx="1093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400" b="1" i="0" u="none" strike="noStrike" kern="1200" cap="none" spc="0" normalizeH="0" baseline="0" noProof="0">
                  <a:ln>
                    <a:noFill/>
                  </a:ln>
                  <a:solidFill>
                    <a:srgbClr val="FF33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MS PGothic" panose="020B0600070205080204" pitchFamily="34" charset="-128"/>
                  <a:cs typeface="Arial" panose="020B0604020202020204" pitchFamily="34" charset="0"/>
                </a:rPr>
                <a:t>2</a:t>
              </a:r>
              <a:r>
                <a:rPr kumimoji="0" lang="en-US" altLang="en-US" sz="2400" b="1" i="0" u="none" strike="noStrike" kern="1200" cap="none" spc="0" normalizeH="0" baseline="0" noProof="0" smtClean="0">
                  <a:ln>
                    <a:noFill/>
                  </a:ln>
                  <a:solidFill>
                    <a:srgbClr val="FF33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MS PGothic" panose="020B0600070205080204" pitchFamily="34" charset="-128"/>
                  <a:cs typeface="Arial" panose="020B0604020202020204" pitchFamily="34" charset="0"/>
                </a:rPr>
                <a:t>.1</a:t>
              </a:r>
              <a:endPara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</p:grpSp>
      <p:sp>
        <p:nvSpPr>
          <p:cNvPr id="2" name="Oval 1"/>
          <p:cNvSpPr/>
          <p:nvPr/>
        </p:nvSpPr>
        <p:spPr bwMode="auto">
          <a:xfrm>
            <a:off x="3352800" y="1905000"/>
            <a:ext cx="1900034" cy="828386"/>
          </a:xfrm>
          <a:prstGeom prst="ellipse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Đóng CB 3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 bwMode="auto">
          <a:xfrm>
            <a:off x="5725863" y="1981200"/>
            <a:ext cx="1988160" cy="71646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Ấn nút Start(7, 9) một lực đủ lớn</a:t>
            </a:r>
          </a:p>
        </p:txBody>
      </p:sp>
      <p:sp>
        <p:nvSpPr>
          <p:cNvPr id="21" name="Rectangle 20"/>
          <p:cNvSpPr/>
          <p:nvPr/>
        </p:nvSpPr>
        <p:spPr bwMode="auto">
          <a:xfrm>
            <a:off x="5679051" y="3012281"/>
            <a:ext cx="2087562" cy="67071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Start(7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9)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xúc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Rectangle 22"/>
          <p:cNvSpPr/>
          <p:nvPr/>
        </p:nvSpPr>
        <p:spPr bwMode="auto">
          <a:xfrm>
            <a:off x="5599962" y="4013697"/>
            <a:ext cx="2239962" cy="68006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Contactor K(9, N) có điện</a:t>
            </a:r>
          </a:p>
        </p:txBody>
      </p:sp>
      <p:sp>
        <p:nvSpPr>
          <p:cNvPr id="27" name="Rectangle 26"/>
          <p:cNvSpPr/>
          <p:nvPr/>
        </p:nvSpPr>
        <p:spPr bwMode="auto">
          <a:xfrm>
            <a:off x="6776013" y="5025303"/>
            <a:ext cx="1828799" cy="71072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K(7, 9)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đóng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lại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 bwMode="auto">
          <a:xfrm>
            <a:off x="2909943" y="5025304"/>
            <a:ext cx="3490857" cy="67122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K(A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A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), K(B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C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 đóng lại</a:t>
            </a:r>
          </a:p>
        </p:txBody>
      </p:sp>
      <p:sp>
        <p:nvSpPr>
          <p:cNvPr id="29" name="Rectangle 28"/>
          <p:cNvSpPr/>
          <p:nvPr/>
        </p:nvSpPr>
        <p:spPr bwMode="auto">
          <a:xfrm>
            <a:off x="3361893" y="6011140"/>
            <a:ext cx="2663826" cy="69446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được cấp điện, hoạt động</a:t>
            </a:r>
          </a:p>
        </p:txBody>
      </p:sp>
      <p:cxnSp>
        <p:nvCxnSpPr>
          <p:cNvPr id="10" name="Straight Arrow Connector 9"/>
          <p:cNvCxnSpPr/>
          <p:nvPr/>
        </p:nvCxnSpPr>
        <p:spPr bwMode="auto">
          <a:xfrm flipV="1">
            <a:off x="5235900" y="2311400"/>
            <a:ext cx="508204" cy="779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2" name="Straight Arrow Connector 31"/>
          <p:cNvCxnSpPr/>
          <p:nvPr/>
        </p:nvCxnSpPr>
        <p:spPr bwMode="auto">
          <a:xfrm>
            <a:off x="6707750" y="3706964"/>
            <a:ext cx="1" cy="31461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3" name="Straight Arrow Connector 32"/>
          <p:cNvCxnSpPr/>
          <p:nvPr/>
        </p:nvCxnSpPr>
        <p:spPr bwMode="auto">
          <a:xfrm>
            <a:off x="4686299" y="5689938"/>
            <a:ext cx="1" cy="31461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4" name="Straight Arrow Connector 33"/>
          <p:cNvCxnSpPr>
            <a:stCxn id="23" idx="2"/>
          </p:cNvCxnSpPr>
          <p:nvPr/>
        </p:nvCxnSpPr>
        <p:spPr bwMode="auto">
          <a:xfrm>
            <a:off x="6719943" y="4693758"/>
            <a:ext cx="955493" cy="31357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6" name="Straight Arrow Connector 35"/>
          <p:cNvCxnSpPr>
            <a:stCxn id="23" idx="2"/>
          </p:cNvCxnSpPr>
          <p:nvPr/>
        </p:nvCxnSpPr>
        <p:spPr bwMode="auto">
          <a:xfrm flipH="1">
            <a:off x="5099613" y="4693758"/>
            <a:ext cx="1620330" cy="33154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5" name="Straight Connector 44"/>
          <p:cNvCxnSpPr/>
          <p:nvPr/>
        </p:nvCxnSpPr>
        <p:spPr bwMode="auto">
          <a:xfrm>
            <a:off x="8610600" y="5360915"/>
            <a:ext cx="304801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54" name="Straight Arrow Connector 53"/>
          <p:cNvCxnSpPr/>
          <p:nvPr/>
        </p:nvCxnSpPr>
        <p:spPr bwMode="auto">
          <a:xfrm>
            <a:off x="6707750" y="2700817"/>
            <a:ext cx="1" cy="31461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6" name="Straight Connector 55"/>
          <p:cNvCxnSpPr/>
          <p:nvPr/>
        </p:nvCxnSpPr>
        <p:spPr bwMode="auto">
          <a:xfrm flipV="1">
            <a:off x="8909613" y="4321536"/>
            <a:ext cx="0" cy="106680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55" name="Straight Arrow Connector 54"/>
          <p:cNvCxnSpPr/>
          <p:nvPr/>
        </p:nvCxnSpPr>
        <p:spPr bwMode="auto">
          <a:xfrm flipH="1">
            <a:off x="7860804" y="4353727"/>
            <a:ext cx="1048809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/>
          </a:ln>
          <a:effectLst/>
        </p:spPr>
      </p:cxnSp>
      <p:sp>
        <p:nvSpPr>
          <p:cNvPr id="70" name="Rectangle 69"/>
          <p:cNvSpPr>
            <a:spLocks noChangeArrowheads="1"/>
          </p:cNvSpPr>
          <p:nvPr/>
        </p:nvSpPr>
        <p:spPr bwMode="auto">
          <a:xfrm>
            <a:off x="8153399" y="3974068"/>
            <a:ext cx="838201" cy="369332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kumimoji="0" lang="en-US" altLang="en-US" sz="18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Duy trì</a:t>
            </a:r>
            <a:endParaRPr kumimoji="0" lang="en-US" altLang="en-US" sz="18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6887538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"/>
                            </p:stCondLst>
                            <p:childTnLst>
                              <p:par>
                                <p:cTn id="6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 animBg="1"/>
      <p:bldP spid="4" grpId="0" animBg="1"/>
      <p:bldP spid="21" grpId="0" animBg="1"/>
      <p:bldP spid="23" grpId="0" animBg="1"/>
      <p:bldP spid="27" grpId="0" animBg="1"/>
      <p:bldP spid="28" grpId="0" animBg="1"/>
      <p:bldP spid="29" grpId="0" animBg="1"/>
      <p:bldP spid="7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AutoShape 4"/>
          <p:cNvSpPr>
            <a:spLocks noChangeArrowheads="1"/>
          </p:cNvSpPr>
          <p:nvPr/>
        </p:nvSpPr>
        <p:spPr bwMode="gray">
          <a:xfrm>
            <a:off x="2109788" y="146050"/>
            <a:ext cx="6796087" cy="893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76B749"/>
              </a:buClr>
              <a:buSzPct val="60000"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ĐIỀU KHIỂN ĐỘNG CƠ KHÔNG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76B749"/>
              </a:buClr>
              <a:buSzPct val="60000"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ĐỒNG BỘ BA PHA ROTOR LỒNG SÓC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9221" name="Rectangle 1"/>
          <p:cNvSpPr>
            <a:spLocks noChangeArrowheads="1"/>
          </p:cNvSpPr>
          <p:nvPr/>
        </p:nvSpPr>
        <p:spPr bwMode="auto">
          <a:xfrm>
            <a:off x="66675" y="1981200"/>
            <a:ext cx="33655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Nguyên lý làm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việc: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75" y="2766845"/>
            <a:ext cx="5653250" cy="39415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536575" y="2438400"/>
            <a:ext cx="292099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Dừng động</a:t>
            </a:r>
            <a:r>
              <a:rPr kumimoji="0" lang="en-US" alt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cơ M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: 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7" name="Rectangle 15"/>
          <p:cNvSpPr>
            <a:spLocks noChangeArrowheads="1"/>
          </p:cNvSpPr>
          <p:nvPr/>
        </p:nvSpPr>
        <p:spPr bwMode="auto">
          <a:xfrm>
            <a:off x="79375" y="1447800"/>
            <a:ext cx="86836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vi-V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.</a:t>
            </a: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1.1 Mạch khởi động trực tiếp động cơ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KĐB ba pha:</a:t>
            </a:r>
            <a:endParaRPr kumimoji="0" lang="en-US" alt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grpSp>
        <p:nvGrpSpPr>
          <p:cNvPr id="18" name="Group 14"/>
          <p:cNvGrpSpPr>
            <a:grpSpLocks/>
          </p:cNvGrpSpPr>
          <p:nvPr/>
        </p:nvGrpSpPr>
        <p:grpSpPr bwMode="auto">
          <a:xfrm>
            <a:off x="914400" y="76200"/>
            <a:ext cx="1219200" cy="1143000"/>
            <a:chOff x="2078" y="1680"/>
            <a:chExt cx="1615" cy="1615"/>
          </a:xfrm>
        </p:grpSpPr>
        <p:sp>
          <p:nvSpPr>
            <p:cNvPr id="19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20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22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MS PGothic" panose="020B0600070205080204" pitchFamily="34" charset="-128"/>
                <a:cs typeface="Arial" charset="0"/>
              </a:endParaRPr>
            </a:p>
          </p:txBody>
        </p:sp>
        <p:sp>
          <p:nvSpPr>
            <p:cNvPr id="24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25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MS PGothic" panose="020B0600070205080204" pitchFamily="34" charset="-128"/>
                <a:cs typeface="Arial" charset="0"/>
              </a:endParaRPr>
            </a:p>
          </p:txBody>
        </p:sp>
        <p:sp>
          <p:nvSpPr>
            <p:cNvPr id="26" name="Oval 20"/>
            <p:cNvSpPr>
              <a:spLocks noChangeArrowheads="1"/>
            </p:cNvSpPr>
            <p:nvPr/>
          </p:nvSpPr>
          <p:spPr bwMode="gray">
            <a:xfrm>
              <a:off x="2339" y="2003"/>
              <a:ext cx="1093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400" b="1" i="0" u="none" strike="noStrike" kern="1200" cap="none" spc="0" normalizeH="0" baseline="0" noProof="0">
                  <a:ln>
                    <a:noFill/>
                  </a:ln>
                  <a:solidFill>
                    <a:srgbClr val="FF33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MS PGothic" panose="020B0600070205080204" pitchFamily="34" charset="-128"/>
                  <a:cs typeface="Arial" panose="020B0604020202020204" pitchFamily="34" charset="0"/>
                </a:rPr>
                <a:t>2</a:t>
              </a:r>
              <a:r>
                <a:rPr kumimoji="0" lang="en-US" altLang="en-US" sz="2400" b="1" i="0" u="none" strike="noStrike" kern="1200" cap="none" spc="0" normalizeH="0" baseline="0" noProof="0" smtClean="0">
                  <a:ln>
                    <a:noFill/>
                  </a:ln>
                  <a:solidFill>
                    <a:srgbClr val="FF33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MS PGothic" panose="020B0600070205080204" pitchFamily="34" charset="-128"/>
                  <a:cs typeface="Arial" panose="020B0604020202020204" pitchFamily="34" charset="0"/>
                </a:rPr>
                <a:t>.1</a:t>
              </a:r>
              <a:endPara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</p:grpSp>
      <p:sp>
        <p:nvSpPr>
          <p:cNvPr id="4" name="Rectangle 3"/>
          <p:cNvSpPr/>
          <p:nvPr/>
        </p:nvSpPr>
        <p:spPr bwMode="auto">
          <a:xfrm>
            <a:off x="5725863" y="1981200"/>
            <a:ext cx="1988160" cy="71646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Ấn nút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Stop(5, 7)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một lực đủ lớn</a:t>
            </a:r>
          </a:p>
        </p:txBody>
      </p:sp>
      <p:sp>
        <p:nvSpPr>
          <p:cNvPr id="21" name="Rectangle 20"/>
          <p:cNvSpPr/>
          <p:nvPr/>
        </p:nvSpPr>
        <p:spPr bwMode="auto">
          <a:xfrm>
            <a:off x="5679051" y="3012281"/>
            <a:ext cx="2087562" cy="67071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Stop(5, 7)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Rectangle 22"/>
          <p:cNvSpPr/>
          <p:nvPr/>
        </p:nvSpPr>
        <p:spPr bwMode="auto">
          <a:xfrm>
            <a:off x="5599962" y="4013697"/>
            <a:ext cx="2239962" cy="68006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Contactor K(9, N)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mất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</a:p>
        </p:txBody>
      </p:sp>
      <p:sp>
        <p:nvSpPr>
          <p:cNvPr id="27" name="Rectangle 26"/>
          <p:cNvSpPr/>
          <p:nvPr/>
        </p:nvSpPr>
        <p:spPr bwMode="auto">
          <a:xfrm>
            <a:off x="6776013" y="5025303"/>
            <a:ext cx="1828799" cy="71072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K(7, 9)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 bwMode="auto">
          <a:xfrm>
            <a:off x="2909943" y="5025304"/>
            <a:ext cx="3490857" cy="67122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K(A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A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), K(B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C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/>
          <p:cNvSpPr/>
          <p:nvPr/>
        </p:nvSpPr>
        <p:spPr bwMode="auto">
          <a:xfrm>
            <a:off x="3361893" y="6011140"/>
            <a:ext cx="2663826" cy="69446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được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ngắt 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điện,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dừng hoạt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</a:p>
        </p:txBody>
      </p:sp>
      <p:cxnSp>
        <p:nvCxnSpPr>
          <p:cNvPr id="10" name="Straight Arrow Connector 9"/>
          <p:cNvCxnSpPr/>
          <p:nvPr/>
        </p:nvCxnSpPr>
        <p:spPr bwMode="auto">
          <a:xfrm flipV="1">
            <a:off x="5235900" y="2311400"/>
            <a:ext cx="508204" cy="779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2" name="Straight Arrow Connector 31"/>
          <p:cNvCxnSpPr/>
          <p:nvPr/>
        </p:nvCxnSpPr>
        <p:spPr bwMode="auto">
          <a:xfrm>
            <a:off x="6707750" y="3706964"/>
            <a:ext cx="1" cy="31461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3" name="Straight Arrow Connector 32"/>
          <p:cNvCxnSpPr/>
          <p:nvPr/>
        </p:nvCxnSpPr>
        <p:spPr bwMode="auto">
          <a:xfrm>
            <a:off x="4686299" y="5689938"/>
            <a:ext cx="1" cy="31461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4" name="Straight Arrow Connector 33"/>
          <p:cNvCxnSpPr>
            <a:stCxn id="23" idx="2"/>
          </p:cNvCxnSpPr>
          <p:nvPr/>
        </p:nvCxnSpPr>
        <p:spPr bwMode="auto">
          <a:xfrm>
            <a:off x="6719943" y="4693758"/>
            <a:ext cx="955493" cy="31357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6" name="Straight Arrow Connector 35"/>
          <p:cNvCxnSpPr>
            <a:stCxn id="23" idx="2"/>
          </p:cNvCxnSpPr>
          <p:nvPr/>
        </p:nvCxnSpPr>
        <p:spPr bwMode="auto">
          <a:xfrm flipH="1">
            <a:off x="5099613" y="4693758"/>
            <a:ext cx="1620330" cy="33154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5" name="Straight Connector 44"/>
          <p:cNvCxnSpPr/>
          <p:nvPr/>
        </p:nvCxnSpPr>
        <p:spPr bwMode="auto">
          <a:xfrm>
            <a:off x="8610600" y="5360915"/>
            <a:ext cx="304801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54" name="Straight Arrow Connector 53"/>
          <p:cNvCxnSpPr/>
          <p:nvPr/>
        </p:nvCxnSpPr>
        <p:spPr bwMode="auto">
          <a:xfrm>
            <a:off x="6707750" y="2700817"/>
            <a:ext cx="1" cy="31461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6" name="Straight Connector 55"/>
          <p:cNvCxnSpPr/>
          <p:nvPr/>
        </p:nvCxnSpPr>
        <p:spPr bwMode="auto">
          <a:xfrm flipV="1">
            <a:off x="8909613" y="4321536"/>
            <a:ext cx="0" cy="106680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55" name="Straight Arrow Connector 54"/>
          <p:cNvCxnSpPr/>
          <p:nvPr/>
        </p:nvCxnSpPr>
        <p:spPr bwMode="auto">
          <a:xfrm flipH="1">
            <a:off x="7860804" y="4353727"/>
            <a:ext cx="1048809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/>
          </a:ln>
          <a:effectLst/>
        </p:spPr>
      </p:cxnSp>
      <p:sp>
        <p:nvSpPr>
          <p:cNvPr id="31" name="Flowchart: Alternate Process 30"/>
          <p:cNvSpPr/>
          <p:nvPr/>
        </p:nvSpPr>
        <p:spPr bwMode="auto">
          <a:xfrm>
            <a:off x="3320787" y="1957927"/>
            <a:ext cx="1905000" cy="676688"/>
          </a:xfrm>
          <a:prstGeom prst="flowChartAlternateProcess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en-US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</a:t>
            </a:r>
            <a:r>
              <a:rPr lang="en-US" altLang="en-US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đang hoạt động</a:t>
            </a:r>
            <a:endParaRPr lang="en-US" altLang="en-US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Rectangle 34"/>
          <p:cNvSpPr>
            <a:spLocks noChangeArrowheads="1"/>
          </p:cNvSpPr>
          <p:nvPr/>
        </p:nvSpPr>
        <p:spPr bwMode="auto">
          <a:xfrm>
            <a:off x="7848599" y="3974068"/>
            <a:ext cx="1295401" cy="33855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lang="en-US" altLang="en-US" sz="16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Ngắt d</a:t>
            </a:r>
            <a:r>
              <a:rPr kumimoji="0" lang="en-US" altLang="en-US" sz="16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uy trì</a:t>
            </a:r>
            <a:endParaRPr kumimoji="0" lang="en-US" altLang="en-US" sz="16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8881576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"/>
                            </p:stCondLst>
                            <p:childTnLst>
                              <p:par>
                                <p:cTn id="6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4" grpId="0" animBg="1"/>
      <p:bldP spid="21" grpId="0" animBg="1"/>
      <p:bldP spid="23" grpId="0" animBg="1"/>
      <p:bldP spid="27" grpId="0" animBg="1"/>
      <p:bldP spid="28" grpId="0" animBg="1"/>
      <p:bldP spid="29" grpId="0" animBg="1"/>
      <p:bldP spid="31" grpId="0" animBg="1"/>
      <p:bldP spid="3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AutoShape 4"/>
          <p:cNvSpPr>
            <a:spLocks noChangeArrowheads="1"/>
          </p:cNvSpPr>
          <p:nvPr/>
        </p:nvSpPr>
        <p:spPr bwMode="gray">
          <a:xfrm>
            <a:off x="2109788" y="146050"/>
            <a:ext cx="6796087" cy="893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76B749"/>
              </a:buClr>
              <a:buSzPct val="60000"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ĐIỀU KHIỂN ĐỘNG CƠ KHÔNG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76B749"/>
              </a:buClr>
              <a:buSzPct val="60000"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ĐỒNG BỘ BA PHA ROTOR LỒNG SÓC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9221" name="Rectangle 1"/>
          <p:cNvSpPr>
            <a:spLocks noChangeArrowheads="1"/>
          </p:cNvSpPr>
          <p:nvPr/>
        </p:nvSpPr>
        <p:spPr bwMode="auto">
          <a:xfrm>
            <a:off x="66675" y="1981200"/>
            <a:ext cx="33655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Nguyên lý làm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việc: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75" y="2766845"/>
            <a:ext cx="5653250" cy="39415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536575" y="2438400"/>
            <a:ext cx="280397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Dừng khẩn</a:t>
            </a:r>
            <a:r>
              <a:rPr kumimoji="0" lang="en-US" alt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cấp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: 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7" name="Rectangle 15"/>
          <p:cNvSpPr>
            <a:spLocks noChangeArrowheads="1"/>
          </p:cNvSpPr>
          <p:nvPr/>
        </p:nvSpPr>
        <p:spPr bwMode="auto">
          <a:xfrm>
            <a:off x="79375" y="1447800"/>
            <a:ext cx="86836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vi-V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.</a:t>
            </a: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1.1 Mạch khởi động trực tiếp động cơ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KĐB ba pha:</a:t>
            </a:r>
            <a:endParaRPr kumimoji="0" lang="en-US" alt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grpSp>
        <p:nvGrpSpPr>
          <p:cNvPr id="18" name="Group 14"/>
          <p:cNvGrpSpPr>
            <a:grpSpLocks/>
          </p:cNvGrpSpPr>
          <p:nvPr/>
        </p:nvGrpSpPr>
        <p:grpSpPr bwMode="auto">
          <a:xfrm>
            <a:off x="914400" y="76200"/>
            <a:ext cx="1219200" cy="1143000"/>
            <a:chOff x="2078" y="1680"/>
            <a:chExt cx="1615" cy="1615"/>
          </a:xfrm>
        </p:grpSpPr>
        <p:sp>
          <p:nvSpPr>
            <p:cNvPr id="19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20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22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MS PGothic" panose="020B0600070205080204" pitchFamily="34" charset="-128"/>
                <a:cs typeface="Arial" charset="0"/>
              </a:endParaRPr>
            </a:p>
          </p:txBody>
        </p:sp>
        <p:sp>
          <p:nvSpPr>
            <p:cNvPr id="24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25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MS PGothic" panose="020B0600070205080204" pitchFamily="34" charset="-128"/>
                <a:cs typeface="Arial" charset="0"/>
              </a:endParaRPr>
            </a:p>
          </p:txBody>
        </p:sp>
        <p:sp>
          <p:nvSpPr>
            <p:cNvPr id="26" name="Oval 20"/>
            <p:cNvSpPr>
              <a:spLocks noChangeArrowheads="1"/>
            </p:cNvSpPr>
            <p:nvPr/>
          </p:nvSpPr>
          <p:spPr bwMode="gray">
            <a:xfrm>
              <a:off x="2339" y="2003"/>
              <a:ext cx="1093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400" b="1" i="0" u="none" strike="noStrike" kern="1200" cap="none" spc="0" normalizeH="0" baseline="0" noProof="0">
                  <a:ln>
                    <a:noFill/>
                  </a:ln>
                  <a:solidFill>
                    <a:srgbClr val="FF33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MS PGothic" panose="020B0600070205080204" pitchFamily="34" charset="-128"/>
                  <a:cs typeface="Arial" panose="020B0604020202020204" pitchFamily="34" charset="0"/>
                </a:rPr>
                <a:t>2</a:t>
              </a:r>
              <a:r>
                <a:rPr kumimoji="0" lang="en-US" altLang="en-US" sz="2400" b="1" i="0" u="none" strike="noStrike" kern="1200" cap="none" spc="0" normalizeH="0" baseline="0" noProof="0" smtClean="0">
                  <a:ln>
                    <a:noFill/>
                  </a:ln>
                  <a:solidFill>
                    <a:srgbClr val="FF33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MS PGothic" panose="020B0600070205080204" pitchFamily="34" charset="-128"/>
                  <a:cs typeface="Arial" panose="020B0604020202020204" pitchFamily="34" charset="0"/>
                </a:rPr>
                <a:t>.1</a:t>
              </a:r>
              <a:endPara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</p:grpSp>
      <p:sp>
        <p:nvSpPr>
          <p:cNvPr id="4" name="Rectangle 3"/>
          <p:cNvSpPr/>
          <p:nvPr/>
        </p:nvSpPr>
        <p:spPr bwMode="auto">
          <a:xfrm>
            <a:off x="5878263" y="1981200"/>
            <a:ext cx="1988160" cy="71646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Ấn nút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EM(1, 3)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một lực đủ lớn</a:t>
            </a:r>
          </a:p>
        </p:txBody>
      </p:sp>
      <p:sp>
        <p:nvSpPr>
          <p:cNvPr id="21" name="Rectangle 20"/>
          <p:cNvSpPr/>
          <p:nvPr/>
        </p:nvSpPr>
        <p:spPr bwMode="auto">
          <a:xfrm>
            <a:off x="5831451" y="3012281"/>
            <a:ext cx="2087562" cy="67071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EM(1, 3)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Rectangle 22"/>
          <p:cNvSpPr/>
          <p:nvPr/>
        </p:nvSpPr>
        <p:spPr bwMode="auto">
          <a:xfrm>
            <a:off x="5752362" y="4013697"/>
            <a:ext cx="2239962" cy="68006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Contactor K(9, N)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mất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</a:p>
        </p:txBody>
      </p:sp>
      <p:sp>
        <p:nvSpPr>
          <p:cNvPr id="27" name="Rectangle 26"/>
          <p:cNvSpPr/>
          <p:nvPr/>
        </p:nvSpPr>
        <p:spPr bwMode="auto">
          <a:xfrm>
            <a:off x="6928413" y="5025303"/>
            <a:ext cx="1828799" cy="71072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K(7, 9)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 bwMode="auto">
          <a:xfrm>
            <a:off x="3072384" y="5025304"/>
            <a:ext cx="3480816" cy="67122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K(A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A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), K(B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C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/>
          <p:cNvSpPr/>
          <p:nvPr/>
        </p:nvSpPr>
        <p:spPr bwMode="auto">
          <a:xfrm>
            <a:off x="3514293" y="6011140"/>
            <a:ext cx="2663826" cy="69446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được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ngắt 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điện,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dừng hoạt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</a:p>
        </p:txBody>
      </p:sp>
      <p:cxnSp>
        <p:nvCxnSpPr>
          <p:cNvPr id="10" name="Straight Arrow Connector 9"/>
          <p:cNvCxnSpPr/>
          <p:nvPr/>
        </p:nvCxnSpPr>
        <p:spPr bwMode="auto">
          <a:xfrm flipV="1">
            <a:off x="5388300" y="2311400"/>
            <a:ext cx="508204" cy="779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2" name="Straight Arrow Connector 31"/>
          <p:cNvCxnSpPr/>
          <p:nvPr/>
        </p:nvCxnSpPr>
        <p:spPr bwMode="auto">
          <a:xfrm>
            <a:off x="6860150" y="3706964"/>
            <a:ext cx="1" cy="31461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3" name="Straight Arrow Connector 32"/>
          <p:cNvCxnSpPr/>
          <p:nvPr/>
        </p:nvCxnSpPr>
        <p:spPr bwMode="auto">
          <a:xfrm>
            <a:off x="4838699" y="5689938"/>
            <a:ext cx="1" cy="31461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4" name="Straight Arrow Connector 33"/>
          <p:cNvCxnSpPr>
            <a:stCxn id="23" idx="2"/>
          </p:cNvCxnSpPr>
          <p:nvPr/>
        </p:nvCxnSpPr>
        <p:spPr bwMode="auto">
          <a:xfrm>
            <a:off x="6872343" y="4693758"/>
            <a:ext cx="955493" cy="31357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6" name="Straight Arrow Connector 35"/>
          <p:cNvCxnSpPr>
            <a:stCxn id="23" idx="2"/>
          </p:cNvCxnSpPr>
          <p:nvPr/>
        </p:nvCxnSpPr>
        <p:spPr bwMode="auto">
          <a:xfrm flipH="1">
            <a:off x="5252013" y="4693758"/>
            <a:ext cx="1620330" cy="33154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5" name="Straight Connector 44"/>
          <p:cNvCxnSpPr/>
          <p:nvPr/>
        </p:nvCxnSpPr>
        <p:spPr bwMode="auto">
          <a:xfrm>
            <a:off x="8763000" y="5360915"/>
            <a:ext cx="304801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54" name="Straight Arrow Connector 53"/>
          <p:cNvCxnSpPr/>
          <p:nvPr/>
        </p:nvCxnSpPr>
        <p:spPr bwMode="auto">
          <a:xfrm>
            <a:off x="6860150" y="2700817"/>
            <a:ext cx="1" cy="31461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6" name="Straight Connector 55"/>
          <p:cNvCxnSpPr/>
          <p:nvPr/>
        </p:nvCxnSpPr>
        <p:spPr bwMode="auto">
          <a:xfrm flipV="1">
            <a:off x="9062013" y="4321536"/>
            <a:ext cx="0" cy="936264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55" name="Straight Arrow Connector 54"/>
          <p:cNvCxnSpPr/>
          <p:nvPr/>
        </p:nvCxnSpPr>
        <p:spPr bwMode="auto">
          <a:xfrm flipH="1">
            <a:off x="8013204" y="4353727"/>
            <a:ext cx="1048809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/>
          </a:ln>
          <a:effectLst/>
        </p:spPr>
      </p:cxnSp>
      <p:sp>
        <p:nvSpPr>
          <p:cNvPr id="31" name="Flowchart: Alternate Process 30"/>
          <p:cNvSpPr/>
          <p:nvPr/>
        </p:nvSpPr>
        <p:spPr bwMode="auto">
          <a:xfrm>
            <a:off x="3124200" y="1957926"/>
            <a:ext cx="2514600" cy="1054355"/>
          </a:xfrm>
          <a:prstGeom prst="flowChartAlternateProcess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đang hoạt động, khi có sự cố cần dừng khẩn cấp</a:t>
            </a:r>
          </a:p>
        </p:txBody>
      </p:sp>
      <p:sp>
        <p:nvSpPr>
          <p:cNvPr id="35" name="Rectangle 34"/>
          <p:cNvSpPr>
            <a:spLocks noChangeArrowheads="1"/>
          </p:cNvSpPr>
          <p:nvPr/>
        </p:nvSpPr>
        <p:spPr bwMode="auto">
          <a:xfrm>
            <a:off x="7924801" y="4040148"/>
            <a:ext cx="1219200" cy="33855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lang="en-US" altLang="en-US" sz="16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Ngắt d</a:t>
            </a:r>
            <a:r>
              <a:rPr kumimoji="0" lang="en-US" altLang="en-US" sz="16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uy trì</a:t>
            </a:r>
            <a:endParaRPr kumimoji="0" lang="en-US" altLang="en-US" sz="16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687782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"/>
                            </p:stCondLst>
                            <p:childTnLst>
                              <p:par>
                                <p:cTn id="6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4" grpId="0" animBg="1"/>
      <p:bldP spid="21" grpId="0" animBg="1"/>
      <p:bldP spid="23" grpId="0" animBg="1"/>
      <p:bldP spid="27" grpId="0" animBg="1"/>
      <p:bldP spid="28" grpId="0" animBg="1"/>
      <p:bldP spid="29" grpId="0" animBg="1"/>
      <p:bldP spid="31" grpId="0" animBg="1"/>
      <p:bldP spid="3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AutoShape 4"/>
          <p:cNvSpPr>
            <a:spLocks noChangeArrowheads="1"/>
          </p:cNvSpPr>
          <p:nvPr/>
        </p:nvSpPr>
        <p:spPr bwMode="gray">
          <a:xfrm>
            <a:off x="2109788" y="146050"/>
            <a:ext cx="6796087" cy="893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76B749"/>
              </a:buClr>
              <a:buSzPct val="60000"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ĐIỀU KHIỂN ĐỘNG CƠ KHÔNG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76B749"/>
              </a:buClr>
              <a:buSzPct val="60000"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ĐỒNG BỘ BA PHA ROTOR LỒNG SÓC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9221" name="Rectangle 1"/>
          <p:cNvSpPr>
            <a:spLocks noChangeArrowheads="1"/>
          </p:cNvSpPr>
          <p:nvPr/>
        </p:nvSpPr>
        <p:spPr bwMode="auto">
          <a:xfrm>
            <a:off x="66675" y="1981200"/>
            <a:ext cx="33655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Nguyên lý làm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việc: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75" y="2766845"/>
            <a:ext cx="5653250" cy="39415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536575" y="2438400"/>
            <a:ext cx="280397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Dừng khẩn</a:t>
            </a:r>
            <a:r>
              <a:rPr kumimoji="0" lang="en-US" alt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cấp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: 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7" name="Rectangle 15"/>
          <p:cNvSpPr>
            <a:spLocks noChangeArrowheads="1"/>
          </p:cNvSpPr>
          <p:nvPr/>
        </p:nvSpPr>
        <p:spPr bwMode="auto">
          <a:xfrm>
            <a:off x="79375" y="1447800"/>
            <a:ext cx="86836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vi-V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.</a:t>
            </a: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1.1 Mạch khởi động trực tiếp động cơ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KĐB ba pha:</a:t>
            </a:r>
            <a:endParaRPr kumimoji="0" lang="en-US" alt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grpSp>
        <p:nvGrpSpPr>
          <p:cNvPr id="18" name="Group 14"/>
          <p:cNvGrpSpPr>
            <a:grpSpLocks/>
          </p:cNvGrpSpPr>
          <p:nvPr/>
        </p:nvGrpSpPr>
        <p:grpSpPr bwMode="auto">
          <a:xfrm>
            <a:off x="914400" y="76200"/>
            <a:ext cx="1219200" cy="1143000"/>
            <a:chOff x="2078" y="1680"/>
            <a:chExt cx="1615" cy="1615"/>
          </a:xfrm>
        </p:grpSpPr>
        <p:sp>
          <p:nvSpPr>
            <p:cNvPr id="19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20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22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MS PGothic" panose="020B0600070205080204" pitchFamily="34" charset="-128"/>
                <a:cs typeface="Arial" charset="0"/>
              </a:endParaRPr>
            </a:p>
          </p:txBody>
        </p:sp>
        <p:sp>
          <p:nvSpPr>
            <p:cNvPr id="24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25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MS PGothic" panose="020B0600070205080204" pitchFamily="34" charset="-128"/>
                <a:cs typeface="Arial" charset="0"/>
              </a:endParaRPr>
            </a:p>
          </p:txBody>
        </p:sp>
        <p:sp>
          <p:nvSpPr>
            <p:cNvPr id="26" name="Oval 20"/>
            <p:cNvSpPr>
              <a:spLocks noChangeArrowheads="1"/>
            </p:cNvSpPr>
            <p:nvPr/>
          </p:nvSpPr>
          <p:spPr bwMode="gray">
            <a:xfrm>
              <a:off x="2339" y="2003"/>
              <a:ext cx="1093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400" b="1" i="0" u="none" strike="noStrike" kern="1200" cap="none" spc="0" normalizeH="0" baseline="0" noProof="0">
                  <a:ln>
                    <a:noFill/>
                  </a:ln>
                  <a:solidFill>
                    <a:srgbClr val="FF33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MS PGothic" panose="020B0600070205080204" pitchFamily="34" charset="-128"/>
                  <a:cs typeface="Arial" panose="020B0604020202020204" pitchFamily="34" charset="0"/>
                </a:rPr>
                <a:t>2</a:t>
              </a:r>
              <a:r>
                <a:rPr kumimoji="0" lang="en-US" altLang="en-US" sz="2400" b="1" i="0" u="none" strike="noStrike" kern="1200" cap="none" spc="0" normalizeH="0" baseline="0" noProof="0" smtClean="0">
                  <a:ln>
                    <a:noFill/>
                  </a:ln>
                  <a:solidFill>
                    <a:srgbClr val="FF33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MS PGothic" panose="020B0600070205080204" pitchFamily="34" charset="-128"/>
                  <a:cs typeface="Arial" panose="020B0604020202020204" pitchFamily="34" charset="0"/>
                </a:rPr>
                <a:t>.1</a:t>
              </a:r>
              <a:endPara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</p:grpSp>
      <p:sp>
        <p:nvSpPr>
          <p:cNvPr id="4" name="Rectangle 3"/>
          <p:cNvSpPr/>
          <p:nvPr/>
        </p:nvSpPr>
        <p:spPr bwMode="auto">
          <a:xfrm>
            <a:off x="4260122" y="5010625"/>
            <a:ext cx="1676400" cy="67071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ận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hành lại mạch điện</a:t>
            </a:r>
          </a:p>
        </p:txBody>
      </p:sp>
      <p:sp>
        <p:nvSpPr>
          <p:cNvPr id="21" name="Rectangle 20"/>
          <p:cNvSpPr/>
          <p:nvPr/>
        </p:nvSpPr>
        <p:spPr bwMode="auto">
          <a:xfrm>
            <a:off x="6324601" y="4998747"/>
            <a:ext cx="2697162" cy="67071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oay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nút nhấn EM(1, 3) theo chiều mũi tên </a:t>
            </a:r>
          </a:p>
        </p:txBody>
      </p:sp>
      <p:sp>
        <p:nvSpPr>
          <p:cNvPr id="31" name="Flowchart: Alternate Process 30"/>
          <p:cNvSpPr/>
          <p:nvPr/>
        </p:nvSpPr>
        <p:spPr bwMode="auto">
          <a:xfrm>
            <a:off x="1805685" y="4998746"/>
            <a:ext cx="2069652" cy="792454"/>
          </a:xfrm>
          <a:prstGeom prst="flowChartAlternateProcess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Sau khi khắc phục sự cố xong</a:t>
            </a:r>
            <a:endParaRPr lang="en-US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7" name="Straight Arrow Connector 36"/>
          <p:cNvCxnSpPr/>
          <p:nvPr/>
        </p:nvCxnSpPr>
        <p:spPr bwMode="auto">
          <a:xfrm>
            <a:off x="5944989" y="5345984"/>
            <a:ext cx="384785" cy="1187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9" name="Straight Arrow Connector 38"/>
          <p:cNvCxnSpPr/>
          <p:nvPr/>
        </p:nvCxnSpPr>
        <p:spPr bwMode="auto">
          <a:xfrm>
            <a:off x="3875337" y="5374796"/>
            <a:ext cx="384785" cy="1187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pic>
        <p:nvPicPr>
          <p:cNvPr id="103430" name="Picture 6" descr="Hộp nút nhấn 1 lỗ phi 22, 25, 30 mm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728" t="20000" r="6722" b="32000"/>
          <a:stretch/>
        </p:blipFill>
        <p:spPr bwMode="auto">
          <a:xfrm>
            <a:off x="5879818" y="2108106"/>
            <a:ext cx="1435382" cy="1699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6" descr="Hộp nút nhấn 1 lỗ phi 22, 25, 30 mm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11" t="20000" r="53272" b="32000"/>
          <a:stretch/>
        </p:blipFill>
        <p:spPr bwMode="auto">
          <a:xfrm>
            <a:off x="7467601" y="2050158"/>
            <a:ext cx="1470818" cy="1759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6918984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34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4" grpId="0" animBg="1"/>
      <p:bldP spid="21" grpId="0" animBg="1"/>
      <p:bldP spid="3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70" name="Group 14"/>
          <p:cNvGrpSpPr>
            <a:grpSpLocks/>
          </p:cNvGrpSpPr>
          <p:nvPr/>
        </p:nvGrpSpPr>
        <p:grpSpPr bwMode="auto">
          <a:xfrm>
            <a:off x="914400" y="76200"/>
            <a:ext cx="1219200" cy="1143000"/>
            <a:chOff x="2078" y="1680"/>
            <a:chExt cx="1615" cy="1615"/>
          </a:xfrm>
        </p:grpSpPr>
        <p:sp>
          <p:nvSpPr>
            <p:cNvPr id="7177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7178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1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7180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3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7182" name="Oval 20"/>
            <p:cNvSpPr>
              <a:spLocks noChangeArrowheads="1"/>
            </p:cNvSpPr>
            <p:nvPr/>
          </p:nvSpPr>
          <p:spPr bwMode="gray">
            <a:xfrm>
              <a:off x="2339" y="2003"/>
              <a:ext cx="1093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2</a:t>
              </a:r>
              <a:r>
                <a:rPr lang="en-US" altLang="en-US" sz="2400" b="1" smtClean="0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.1</a:t>
              </a:r>
              <a:endParaRPr lang="en-US" altLang="en-US" sz="2400" b="1">
                <a:solidFill>
                  <a:srgbClr val="FF33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  <p:sp>
        <p:nvSpPr>
          <p:cNvPr id="7171" name="AutoShape 4"/>
          <p:cNvSpPr>
            <a:spLocks noChangeArrowheads="1"/>
          </p:cNvSpPr>
          <p:nvPr/>
        </p:nvSpPr>
        <p:spPr bwMode="gray">
          <a:xfrm>
            <a:off x="2109788" y="146050"/>
            <a:ext cx="6796087" cy="893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KHÔNG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ĐỒNG BỘ BA PHA ROTOR LỒNG SÓC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172" name="Rectangle 15"/>
          <p:cNvSpPr>
            <a:spLocks noChangeArrowheads="1"/>
          </p:cNvSpPr>
          <p:nvPr/>
        </p:nvSpPr>
        <p:spPr bwMode="auto">
          <a:xfrm>
            <a:off x="79375" y="1447800"/>
            <a:ext cx="86836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1.1 Mạch khởi động trực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ba pha: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27" r="2756" b="1527"/>
          <a:stretch>
            <a:fillRect/>
          </a:stretch>
        </p:blipFill>
        <p:spPr bwMode="auto">
          <a:xfrm>
            <a:off x="2667000" y="2438400"/>
            <a:ext cx="6324600" cy="4289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174" name="Rectangle 1"/>
          <p:cNvSpPr>
            <a:spLocks noChangeArrowheads="1"/>
          </p:cNvSpPr>
          <p:nvPr/>
        </p:nvSpPr>
        <p:spPr bwMode="auto">
          <a:xfrm>
            <a:off x="66674" y="1981200"/>
            <a:ext cx="45053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Bảo vệ mạch điện và động cơ: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175" name="Rectangle 12"/>
          <p:cNvSpPr>
            <a:spLocks noChangeArrowheads="1"/>
          </p:cNvSpPr>
          <p:nvPr/>
        </p:nvSpPr>
        <p:spPr bwMode="auto">
          <a:xfrm>
            <a:off x="307975" y="2514600"/>
            <a:ext cx="33655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động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lực: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176" name="Rectangle 13"/>
          <p:cNvSpPr>
            <a:spLocks noChangeArrowheads="1"/>
          </p:cNvSpPr>
          <p:nvPr/>
        </p:nvSpPr>
        <p:spPr bwMode="auto">
          <a:xfrm>
            <a:off x="687387" y="3124200"/>
            <a:ext cx="2017711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Bảo vệ ngắn mạch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ectangle 13"/>
          <p:cNvSpPr>
            <a:spLocks noChangeArrowheads="1"/>
          </p:cNvSpPr>
          <p:nvPr/>
        </p:nvSpPr>
        <p:spPr bwMode="auto">
          <a:xfrm>
            <a:off x="687387" y="4156040"/>
            <a:ext cx="213564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Bảo vệ quá tải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Oval 2"/>
          <p:cNvSpPr/>
          <p:nvPr/>
        </p:nvSpPr>
        <p:spPr bwMode="auto">
          <a:xfrm>
            <a:off x="2666998" y="2971800"/>
            <a:ext cx="1676402" cy="685800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7" name="Oval 26"/>
          <p:cNvSpPr/>
          <p:nvPr/>
        </p:nvSpPr>
        <p:spPr bwMode="auto">
          <a:xfrm>
            <a:off x="2705098" y="4907281"/>
            <a:ext cx="1676402" cy="556377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5" name="Oval 24"/>
          <p:cNvSpPr/>
          <p:nvPr/>
        </p:nvSpPr>
        <p:spPr bwMode="auto">
          <a:xfrm>
            <a:off x="5550568" y="3429000"/>
            <a:ext cx="381000" cy="739272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8859758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"/>
                            </p:stCondLst>
                            <p:childTnLst>
                              <p:par>
                                <p:cTn id="1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50"/>
                            </p:stCondLst>
                            <p:childTnLst>
                              <p:par>
                                <p:cTn id="3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5" grpId="0"/>
      <p:bldP spid="7176" grpId="0"/>
      <p:bldP spid="17" grpId="0"/>
      <p:bldP spid="3" grpId="0" animBg="1"/>
      <p:bldP spid="3" grpId="1" animBg="1"/>
      <p:bldP spid="27" grpId="0" animBg="1"/>
      <p:bldP spid="2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70" name="Group 14"/>
          <p:cNvGrpSpPr>
            <a:grpSpLocks/>
          </p:cNvGrpSpPr>
          <p:nvPr/>
        </p:nvGrpSpPr>
        <p:grpSpPr bwMode="auto">
          <a:xfrm>
            <a:off x="914400" y="76200"/>
            <a:ext cx="1219200" cy="1143000"/>
            <a:chOff x="2078" y="1680"/>
            <a:chExt cx="1615" cy="1615"/>
          </a:xfrm>
        </p:grpSpPr>
        <p:sp>
          <p:nvSpPr>
            <p:cNvPr id="7177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7178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1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7180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3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7182" name="Oval 20"/>
            <p:cNvSpPr>
              <a:spLocks noChangeArrowheads="1"/>
            </p:cNvSpPr>
            <p:nvPr/>
          </p:nvSpPr>
          <p:spPr bwMode="gray">
            <a:xfrm>
              <a:off x="2339" y="2003"/>
              <a:ext cx="1093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2</a:t>
              </a:r>
              <a:r>
                <a:rPr lang="en-US" altLang="en-US" sz="2400" b="1" smtClean="0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.1</a:t>
              </a:r>
              <a:endParaRPr lang="en-US" altLang="en-US" sz="2400" b="1">
                <a:solidFill>
                  <a:srgbClr val="FF33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  <p:sp>
        <p:nvSpPr>
          <p:cNvPr id="7171" name="AutoShape 4"/>
          <p:cNvSpPr>
            <a:spLocks noChangeArrowheads="1"/>
          </p:cNvSpPr>
          <p:nvPr/>
        </p:nvSpPr>
        <p:spPr bwMode="gray">
          <a:xfrm>
            <a:off x="2109788" y="146050"/>
            <a:ext cx="6796087" cy="893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KHÔNG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ĐỒNG BỘ BA PHA ROTOR LỒNG SÓC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172" name="Rectangle 15"/>
          <p:cNvSpPr>
            <a:spLocks noChangeArrowheads="1"/>
          </p:cNvSpPr>
          <p:nvPr/>
        </p:nvSpPr>
        <p:spPr bwMode="auto">
          <a:xfrm>
            <a:off x="79375" y="1447800"/>
            <a:ext cx="86836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1.1 Mạch khởi động trực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ba pha: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27" r="2756" b="1527"/>
          <a:stretch>
            <a:fillRect/>
          </a:stretch>
        </p:blipFill>
        <p:spPr bwMode="auto">
          <a:xfrm>
            <a:off x="2667000" y="2438400"/>
            <a:ext cx="6324600" cy="4289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174" name="Rectangle 1"/>
          <p:cNvSpPr>
            <a:spLocks noChangeArrowheads="1"/>
          </p:cNvSpPr>
          <p:nvPr/>
        </p:nvSpPr>
        <p:spPr bwMode="auto">
          <a:xfrm>
            <a:off x="66674" y="1981200"/>
            <a:ext cx="45053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Bảo vệ mạch điện và động cơ: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175" name="Rectangle 12"/>
          <p:cNvSpPr>
            <a:spLocks noChangeArrowheads="1"/>
          </p:cNvSpPr>
          <p:nvPr/>
        </p:nvSpPr>
        <p:spPr bwMode="auto">
          <a:xfrm>
            <a:off x="307975" y="2514600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176" name="Rectangle 13"/>
          <p:cNvSpPr>
            <a:spLocks noChangeArrowheads="1"/>
          </p:cNvSpPr>
          <p:nvPr/>
        </p:nvSpPr>
        <p:spPr bwMode="auto">
          <a:xfrm>
            <a:off x="687387" y="3124200"/>
            <a:ext cx="2017711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Bảo vệ ngắn mạch.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Oval 2"/>
          <p:cNvSpPr/>
          <p:nvPr/>
        </p:nvSpPr>
        <p:spPr bwMode="auto">
          <a:xfrm>
            <a:off x="4267199" y="3568837"/>
            <a:ext cx="609601" cy="59943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8401168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"/>
                            </p:stCondLst>
                            <p:childTnLst>
                              <p:par>
                                <p:cTn id="1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5" grpId="0"/>
      <p:bldP spid="7176" grpId="0"/>
      <p:bldP spid="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AutoShape 4"/>
          <p:cNvSpPr>
            <a:spLocks noChangeArrowheads="1"/>
          </p:cNvSpPr>
          <p:nvPr/>
        </p:nvSpPr>
        <p:spPr bwMode="gray">
          <a:xfrm>
            <a:off x="2109788" y="146050"/>
            <a:ext cx="6796087" cy="893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KHÔNG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ĐỒNG BỘ BA PHA ROTOR LỒNG SÓC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364" name="Rectangle 15"/>
          <p:cNvSpPr>
            <a:spLocks noChangeArrowheads="1"/>
          </p:cNvSpPr>
          <p:nvPr/>
        </p:nvSpPr>
        <p:spPr bwMode="auto">
          <a:xfrm>
            <a:off x="79375" y="1447800"/>
            <a:ext cx="883602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1.2 Mạch khởi động trực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pha có đảo chiều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quay: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554038" y="2357437"/>
            <a:ext cx="689133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 hai phương pháp đảo chiều quay động cơ ba </a:t>
            </a:r>
            <a:r>
              <a:rPr lang="en-US" altLang="en-US" sz="24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983852" y="3428568"/>
            <a:ext cx="785534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Áp dụng </a:t>
            </a:r>
            <a:r>
              <a:rPr lang="en-US" altLang="en-US" sz="2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 các động cơ có công suất lớn, động cơ kéo tải nặng, tải có quán tính </a:t>
            </a:r>
            <a:r>
              <a:rPr lang="en-US" altLang="en-US" sz="24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lớn.</a:t>
            </a:r>
            <a:endParaRPr lang="en-US" altLang="en-US" sz="24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auto">
          <a:xfrm>
            <a:off x="554038" y="4347502"/>
            <a:ext cx="8382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Phương pháp đảo chiều quay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trực tiếp:</a:t>
            </a:r>
            <a:endParaRPr lang="en-US" altLang="en-US" sz="2400" b="1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4" name="Group 14"/>
          <p:cNvGrpSpPr>
            <a:grpSpLocks/>
          </p:cNvGrpSpPr>
          <p:nvPr/>
        </p:nvGrpSpPr>
        <p:grpSpPr bwMode="auto">
          <a:xfrm>
            <a:off x="914400" y="76200"/>
            <a:ext cx="1219200" cy="1143000"/>
            <a:chOff x="2078" y="1680"/>
            <a:chExt cx="1615" cy="1615"/>
          </a:xfrm>
        </p:grpSpPr>
        <p:sp>
          <p:nvSpPr>
            <p:cNvPr id="18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9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0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2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4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5" name="Oval 20"/>
            <p:cNvSpPr>
              <a:spLocks noChangeArrowheads="1"/>
            </p:cNvSpPr>
            <p:nvPr/>
          </p:nvSpPr>
          <p:spPr bwMode="gray">
            <a:xfrm>
              <a:off x="2339" y="2003"/>
              <a:ext cx="1093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2</a:t>
              </a:r>
              <a:r>
                <a:rPr lang="en-US" altLang="en-US" sz="2400" b="1" smtClean="0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.1</a:t>
              </a:r>
              <a:endParaRPr lang="en-US" altLang="en-US" sz="2400" b="1">
                <a:solidFill>
                  <a:srgbClr val="FF33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533400" y="2943428"/>
            <a:ext cx="856723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Phương pháp đảo chiều quay gián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tiếp:</a:t>
            </a:r>
            <a:endParaRPr lang="en-US" altLang="en-US" sz="2400" b="1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Rectangle 22"/>
          <p:cNvSpPr>
            <a:spLocks noChangeArrowheads="1"/>
          </p:cNvSpPr>
          <p:nvPr/>
        </p:nvSpPr>
        <p:spPr bwMode="auto">
          <a:xfrm>
            <a:off x="974145" y="4884003"/>
            <a:ext cx="786505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Áp dụng </a:t>
            </a:r>
            <a:r>
              <a:rPr lang="en-US" altLang="en-US" sz="2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 các động cơ có công suất nhỏ, động cơ kéo tải nhẹ, tải có quán tính </a:t>
            </a:r>
            <a:r>
              <a:rPr lang="en-US" altLang="en-US" sz="24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nhỏ.</a:t>
            </a:r>
            <a:endParaRPr lang="en-US" altLang="en-US" sz="24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21" grpId="0"/>
      <p:bldP spid="2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AutoShape 4"/>
          <p:cNvSpPr>
            <a:spLocks noChangeArrowheads="1"/>
          </p:cNvSpPr>
          <p:nvPr/>
        </p:nvSpPr>
        <p:spPr bwMode="gray">
          <a:xfrm>
            <a:off x="2109788" y="146050"/>
            <a:ext cx="6796087" cy="893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KHÔNG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ĐỒNG BỘ BA PHA ROTOR LỒNG SÓC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1808163"/>
            <a:ext cx="5910263" cy="4973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4800600" y="5464175"/>
            <a:ext cx="4191000" cy="708025"/>
          </a:xfrm>
          <a:prstGeom prst="rect">
            <a:avLst/>
          </a:prstGeom>
          <a:solidFill>
            <a:srgbClr val="CCFFCC"/>
          </a:solidFill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i="1" kern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Mạch đảo chiều quay gián tiếp động cơ KĐB ba pha</a:t>
            </a:r>
            <a:endParaRPr lang="en-US" sz="2000" i="1" kern="0">
              <a:solidFill>
                <a:sysClr val="windowText" lastClr="000000"/>
              </a:solidFill>
            </a:endParaRPr>
          </a:p>
        </p:txBody>
      </p:sp>
      <p:sp>
        <p:nvSpPr>
          <p:cNvPr id="17415" name="Rectangle 17"/>
          <p:cNvSpPr>
            <a:spLocks noChangeArrowheads="1"/>
          </p:cNvSpPr>
          <p:nvPr/>
        </p:nvSpPr>
        <p:spPr bwMode="auto">
          <a:xfrm>
            <a:off x="66675" y="2286000"/>
            <a:ext cx="33655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Giới thiệu mạch điện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416" name="Rectangle 18"/>
          <p:cNvSpPr>
            <a:spLocks noChangeArrowheads="1"/>
          </p:cNvSpPr>
          <p:nvPr/>
        </p:nvSpPr>
        <p:spPr bwMode="auto">
          <a:xfrm>
            <a:off x="307975" y="2743200"/>
            <a:ext cx="33655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động lực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417" name="Rectangle 19"/>
          <p:cNvSpPr>
            <a:spLocks noChangeArrowheads="1"/>
          </p:cNvSpPr>
          <p:nvPr/>
        </p:nvSpPr>
        <p:spPr bwMode="auto">
          <a:xfrm>
            <a:off x="380642" y="3240151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Động cơ M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79375" y="1447800"/>
            <a:ext cx="883602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1.2 Mạch khởi động trực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pha có đảo chiều quay</a:t>
            </a:r>
          </a:p>
        </p:txBody>
      </p:sp>
      <p:grpSp>
        <p:nvGrpSpPr>
          <p:cNvPr id="17" name="Group 14"/>
          <p:cNvGrpSpPr>
            <a:grpSpLocks/>
          </p:cNvGrpSpPr>
          <p:nvPr/>
        </p:nvGrpSpPr>
        <p:grpSpPr bwMode="auto">
          <a:xfrm>
            <a:off x="914400" y="76200"/>
            <a:ext cx="1219200" cy="1143000"/>
            <a:chOff x="2078" y="1680"/>
            <a:chExt cx="1615" cy="1615"/>
          </a:xfrm>
        </p:grpSpPr>
        <p:sp>
          <p:nvSpPr>
            <p:cNvPr id="18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9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0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2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4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5" name="Oval 20"/>
            <p:cNvSpPr>
              <a:spLocks noChangeArrowheads="1"/>
            </p:cNvSpPr>
            <p:nvPr/>
          </p:nvSpPr>
          <p:spPr bwMode="gray">
            <a:xfrm>
              <a:off x="2339" y="2003"/>
              <a:ext cx="1093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2</a:t>
              </a:r>
              <a:r>
                <a:rPr lang="en-US" altLang="en-US" sz="2400" b="1" smtClean="0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.1</a:t>
              </a:r>
              <a:endParaRPr lang="en-US" altLang="en-US" sz="2400" b="1">
                <a:solidFill>
                  <a:srgbClr val="FF33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  <p:sp>
        <p:nvSpPr>
          <p:cNvPr id="3" name="Oval 2"/>
          <p:cNvSpPr/>
          <p:nvPr/>
        </p:nvSpPr>
        <p:spPr bwMode="auto">
          <a:xfrm>
            <a:off x="3200400" y="5943600"/>
            <a:ext cx="1600200" cy="914400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1" name="Rectangle 19"/>
          <p:cNvSpPr>
            <a:spLocks noChangeArrowheads="1"/>
          </p:cNvSpPr>
          <p:nvPr/>
        </p:nvSpPr>
        <p:spPr bwMode="auto">
          <a:xfrm>
            <a:off x="380642" y="3750584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CB ba pha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Oval 3"/>
          <p:cNvSpPr/>
          <p:nvPr/>
        </p:nvSpPr>
        <p:spPr bwMode="auto">
          <a:xfrm>
            <a:off x="3194304" y="2286000"/>
            <a:ext cx="1371600" cy="533400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3" name="Rectangle 13"/>
          <p:cNvSpPr>
            <a:spLocks noChangeArrowheads="1"/>
          </p:cNvSpPr>
          <p:nvPr/>
        </p:nvSpPr>
        <p:spPr bwMode="auto">
          <a:xfrm>
            <a:off x="380642" y="4191000"/>
            <a:ext cx="281366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động lực công tắc tơ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Oval 4"/>
          <p:cNvSpPr/>
          <p:nvPr/>
        </p:nvSpPr>
        <p:spPr bwMode="auto">
          <a:xfrm>
            <a:off x="3416808" y="3837432"/>
            <a:ext cx="1213104" cy="59311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6" name="Rectangle 13"/>
          <p:cNvSpPr>
            <a:spLocks noChangeArrowheads="1"/>
          </p:cNvSpPr>
          <p:nvPr/>
        </p:nvSpPr>
        <p:spPr bwMode="auto">
          <a:xfrm>
            <a:off x="374546" y="5036403"/>
            <a:ext cx="281366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động lực công tắc tơ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Oval 26"/>
          <p:cNvSpPr/>
          <p:nvPr/>
        </p:nvSpPr>
        <p:spPr bwMode="auto">
          <a:xfrm>
            <a:off x="4476686" y="3813067"/>
            <a:ext cx="1213104" cy="59311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8" name="Rectangle 13"/>
          <p:cNvSpPr>
            <a:spLocks noChangeArrowheads="1"/>
          </p:cNvSpPr>
          <p:nvPr/>
        </p:nvSpPr>
        <p:spPr bwMode="auto">
          <a:xfrm>
            <a:off x="374546" y="5950803"/>
            <a:ext cx="297825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Phần tử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đốt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nóng rơle nhiệt OL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Oval 30"/>
          <p:cNvSpPr/>
          <p:nvPr/>
        </p:nvSpPr>
        <p:spPr bwMode="auto">
          <a:xfrm>
            <a:off x="3200400" y="5210179"/>
            <a:ext cx="1318323" cy="59311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</p:spTree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9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1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7416" grpId="0"/>
      <p:bldP spid="17417" grpId="0"/>
      <p:bldP spid="3" grpId="0" animBg="1"/>
      <p:bldP spid="3" grpId="1" animBg="1"/>
      <p:bldP spid="21" grpId="0"/>
      <p:bldP spid="4" grpId="0" animBg="1"/>
      <p:bldP spid="4" grpId="1" animBg="1"/>
      <p:bldP spid="23" grpId="0"/>
      <p:bldP spid="5" grpId="0" animBg="1"/>
      <p:bldP spid="5" grpId="1" animBg="1"/>
      <p:bldP spid="26" grpId="0"/>
      <p:bldP spid="27" grpId="0" animBg="1"/>
      <p:bldP spid="27" grpId="1" animBg="1"/>
      <p:bldP spid="28" grpId="0"/>
      <p:bldP spid="3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AutoShape 4"/>
          <p:cNvSpPr>
            <a:spLocks noChangeArrowheads="1"/>
          </p:cNvSpPr>
          <p:nvPr/>
        </p:nvSpPr>
        <p:spPr bwMode="gray">
          <a:xfrm>
            <a:off x="2109788" y="146050"/>
            <a:ext cx="6796087" cy="893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KHÔNG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ĐỒNG BỘ BA PHA ROTOR LỒNG SÓC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1808163"/>
            <a:ext cx="5910263" cy="4973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4800600" y="5464175"/>
            <a:ext cx="4191000" cy="708025"/>
          </a:xfrm>
          <a:prstGeom prst="rect">
            <a:avLst/>
          </a:prstGeom>
          <a:solidFill>
            <a:srgbClr val="CCFFCC"/>
          </a:solidFill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i="1" kern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Mạch đảo chiều quay gián tiếp động cơ KĐB ba pha</a:t>
            </a:r>
            <a:endParaRPr lang="en-US" sz="2000" i="1" kern="0">
              <a:solidFill>
                <a:sysClr val="windowText" lastClr="000000"/>
              </a:solidFill>
            </a:endParaRPr>
          </a:p>
        </p:txBody>
      </p:sp>
      <p:sp>
        <p:nvSpPr>
          <p:cNvPr id="17415" name="Rectangle 17"/>
          <p:cNvSpPr>
            <a:spLocks noChangeArrowheads="1"/>
          </p:cNvSpPr>
          <p:nvPr/>
        </p:nvSpPr>
        <p:spPr bwMode="auto">
          <a:xfrm>
            <a:off x="66675" y="2286000"/>
            <a:ext cx="33655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Giới thiệu mạch điện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416" name="Rectangle 18"/>
          <p:cNvSpPr>
            <a:spLocks noChangeArrowheads="1"/>
          </p:cNvSpPr>
          <p:nvPr/>
        </p:nvSpPr>
        <p:spPr bwMode="auto">
          <a:xfrm>
            <a:off x="307975" y="2743200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417" name="Rectangle 19"/>
          <p:cNvSpPr>
            <a:spLocks noChangeArrowheads="1"/>
          </p:cNvSpPr>
          <p:nvPr/>
        </p:nvSpPr>
        <p:spPr bwMode="auto">
          <a:xfrm>
            <a:off x="380642" y="3240151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Cầu chì F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79375" y="1447800"/>
            <a:ext cx="883602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1.2 Mạch khởi động trực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pha có đảo chiều quay</a:t>
            </a:r>
          </a:p>
        </p:txBody>
      </p:sp>
      <p:grpSp>
        <p:nvGrpSpPr>
          <p:cNvPr id="17" name="Group 14"/>
          <p:cNvGrpSpPr>
            <a:grpSpLocks/>
          </p:cNvGrpSpPr>
          <p:nvPr/>
        </p:nvGrpSpPr>
        <p:grpSpPr bwMode="auto">
          <a:xfrm>
            <a:off x="914400" y="76200"/>
            <a:ext cx="1219200" cy="1143000"/>
            <a:chOff x="2078" y="1680"/>
            <a:chExt cx="1615" cy="1615"/>
          </a:xfrm>
        </p:grpSpPr>
        <p:sp>
          <p:nvSpPr>
            <p:cNvPr id="18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9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0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2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4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5" name="Oval 20"/>
            <p:cNvSpPr>
              <a:spLocks noChangeArrowheads="1"/>
            </p:cNvSpPr>
            <p:nvPr/>
          </p:nvSpPr>
          <p:spPr bwMode="gray">
            <a:xfrm>
              <a:off x="2339" y="2003"/>
              <a:ext cx="1093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2</a:t>
              </a:r>
              <a:r>
                <a:rPr lang="en-US" altLang="en-US" sz="2400" b="1" smtClean="0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.1</a:t>
              </a:r>
              <a:endParaRPr lang="en-US" altLang="en-US" sz="2400" b="1">
                <a:solidFill>
                  <a:srgbClr val="FF33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  <p:sp>
        <p:nvSpPr>
          <p:cNvPr id="3" name="Oval 2"/>
          <p:cNvSpPr/>
          <p:nvPr/>
        </p:nvSpPr>
        <p:spPr bwMode="auto">
          <a:xfrm>
            <a:off x="4518722" y="2743199"/>
            <a:ext cx="510477" cy="52853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1" name="Rectangle 19"/>
          <p:cNvSpPr>
            <a:spLocks noChangeArrowheads="1"/>
          </p:cNvSpPr>
          <p:nvPr/>
        </p:nvSpPr>
        <p:spPr bwMode="auto">
          <a:xfrm>
            <a:off x="380642" y="3805535"/>
            <a:ext cx="95953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EM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Oval 3"/>
          <p:cNvSpPr/>
          <p:nvPr/>
        </p:nvSpPr>
        <p:spPr bwMode="auto">
          <a:xfrm>
            <a:off x="5105400" y="2505457"/>
            <a:ext cx="457200" cy="698010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3" name="Rectangle 13"/>
          <p:cNvSpPr>
            <a:spLocks noChangeArrowheads="1"/>
          </p:cNvSpPr>
          <p:nvPr/>
        </p:nvSpPr>
        <p:spPr bwMode="auto">
          <a:xfrm>
            <a:off x="379118" y="4867656"/>
            <a:ext cx="274355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Cuộn dây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(7, 9) + Start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 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Oval 4"/>
          <p:cNvSpPr/>
          <p:nvPr/>
        </p:nvSpPr>
        <p:spPr bwMode="auto">
          <a:xfrm>
            <a:off x="6542619" y="2590800"/>
            <a:ext cx="1153581" cy="990600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7" name="Oval 26"/>
          <p:cNvSpPr/>
          <p:nvPr/>
        </p:nvSpPr>
        <p:spPr bwMode="auto">
          <a:xfrm>
            <a:off x="8123071" y="3801193"/>
            <a:ext cx="553147" cy="59311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8" name="Rectangle 13"/>
          <p:cNvSpPr>
            <a:spLocks noChangeArrowheads="1"/>
          </p:cNvSpPr>
          <p:nvPr/>
        </p:nvSpPr>
        <p:spPr bwMode="auto">
          <a:xfrm>
            <a:off x="379118" y="4331311"/>
            <a:ext cx="290053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OL(3, 5)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Oval 30"/>
          <p:cNvSpPr/>
          <p:nvPr/>
        </p:nvSpPr>
        <p:spPr bwMode="auto">
          <a:xfrm>
            <a:off x="5486401" y="2683486"/>
            <a:ext cx="629346" cy="59311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9" name="Rectangle 13"/>
          <p:cNvSpPr>
            <a:spLocks noChangeArrowheads="1"/>
          </p:cNvSpPr>
          <p:nvPr/>
        </p:nvSpPr>
        <p:spPr bwMode="auto">
          <a:xfrm>
            <a:off x="347694" y="5752772"/>
            <a:ext cx="274355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Cuộn dây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(7, 13) + Start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Oval 32"/>
          <p:cNvSpPr/>
          <p:nvPr/>
        </p:nvSpPr>
        <p:spPr bwMode="auto">
          <a:xfrm>
            <a:off x="8123072" y="2743199"/>
            <a:ext cx="553147" cy="59285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4" name="Oval 33"/>
          <p:cNvSpPr/>
          <p:nvPr/>
        </p:nvSpPr>
        <p:spPr bwMode="auto">
          <a:xfrm>
            <a:off x="6542618" y="3701816"/>
            <a:ext cx="1153581" cy="937577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5" name="Rectangle 19"/>
          <p:cNvSpPr>
            <a:spLocks noChangeArrowheads="1"/>
          </p:cNvSpPr>
          <p:nvPr/>
        </p:nvSpPr>
        <p:spPr bwMode="auto">
          <a:xfrm>
            <a:off x="1670050" y="3805534"/>
            <a:ext cx="16827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Stop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" name="Straight Connector 6"/>
          <p:cNvCxnSpPr/>
          <p:nvPr/>
        </p:nvCxnSpPr>
        <p:spPr bwMode="auto">
          <a:xfrm>
            <a:off x="1447800" y="3754252"/>
            <a:ext cx="0" cy="398449"/>
          </a:xfrm>
          <a:prstGeom prst="line">
            <a:avLst/>
          </a:prstGeom>
          <a:solidFill>
            <a:schemeClr val="accent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36" name="Oval 35"/>
          <p:cNvSpPr/>
          <p:nvPr/>
        </p:nvSpPr>
        <p:spPr bwMode="auto">
          <a:xfrm>
            <a:off x="5933822" y="2649203"/>
            <a:ext cx="629346" cy="59311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386654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1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3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8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3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7416" grpId="0"/>
      <p:bldP spid="17417" grpId="0"/>
      <p:bldP spid="3" grpId="0" animBg="1"/>
      <p:bldP spid="3" grpId="1" animBg="1"/>
      <p:bldP spid="21" grpId="0"/>
      <p:bldP spid="4" grpId="0" animBg="1"/>
      <p:bldP spid="4" grpId="1" animBg="1"/>
      <p:bldP spid="23" grpId="0"/>
      <p:bldP spid="5" grpId="0" animBg="1"/>
      <p:bldP spid="5" grpId="1" animBg="1"/>
      <p:bldP spid="27" grpId="0" animBg="1"/>
      <p:bldP spid="28" grpId="0"/>
      <p:bldP spid="31" grpId="0" animBg="1"/>
      <p:bldP spid="31" grpId="1" animBg="1"/>
      <p:bldP spid="29" grpId="0"/>
      <p:bldP spid="33" grpId="0" animBg="1"/>
      <p:bldP spid="33" grpId="1" animBg="1"/>
      <p:bldP spid="34" grpId="0" animBg="1"/>
      <p:bldP spid="35" grpId="0"/>
      <p:bldP spid="36" grpId="0" animBg="1"/>
      <p:bldP spid="36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AutoShape 4"/>
          <p:cNvSpPr>
            <a:spLocks noChangeArrowheads="1"/>
          </p:cNvSpPr>
          <p:nvPr/>
        </p:nvSpPr>
        <p:spPr bwMode="gray">
          <a:xfrm>
            <a:off x="2109788" y="146050"/>
            <a:ext cx="6796087" cy="893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KHÔNG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ĐỒNG BỘ BA PHA ROTOR LỒNG SÓC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1808163"/>
            <a:ext cx="5910263" cy="4973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4800600" y="5464175"/>
            <a:ext cx="4191000" cy="708025"/>
          </a:xfrm>
          <a:prstGeom prst="rect">
            <a:avLst/>
          </a:prstGeom>
          <a:solidFill>
            <a:srgbClr val="CCFFCC"/>
          </a:solidFill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i="1" kern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Mạch đảo chiều quay gián tiếp động cơ KĐB ba pha</a:t>
            </a:r>
            <a:endParaRPr lang="en-US" sz="2000" i="1" kern="0">
              <a:solidFill>
                <a:sysClr val="windowText" lastClr="000000"/>
              </a:solidFill>
            </a:endParaRPr>
          </a:p>
        </p:txBody>
      </p:sp>
      <p:sp>
        <p:nvSpPr>
          <p:cNvPr id="19463" name="Rectangle 17"/>
          <p:cNvSpPr>
            <a:spLocks noChangeArrowheads="1"/>
          </p:cNvSpPr>
          <p:nvPr/>
        </p:nvSpPr>
        <p:spPr bwMode="auto">
          <a:xfrm>
            <a:off x="66675" y="2438400"/>
            <a:ext cx="33655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việc </a:t>
            </a:r>
            <a:r>
              <a:rPr lang="en-US" altLang="en-US" sz="2400" b="1" ker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sz="2400" b="1" kern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ạch </a:t>
            </a:r>
            <a:r>
              <a:rPr lang="en-US" sz="2400" b="1" ker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đảo chiều quay gián </a:t>
            </a:r>
            <a:r>
              <a:rPr lang="en-US" sz="2400" b="1" kern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464" name="Rectangle 16"/>
          <p:cNvSpPr>
            <a:spLocks noChangeArrowheads="1"/>
          </p:cNvSpPr>
          <p:nvPr/>
        </p:nvSpPr>
        <p:spPr bwMode="auto">
          <a:xfrm>
            <a:off x="463192" y="3774682"/>
            <a:ext cx="320040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quay chiều thuận</a:t>
            </a:r>
            <a:endParaRPr lang="en-US" altLang="en-US" sz="24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79375" y="1447800"/>
            <a:ext cx="883602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1.2 Mạch khởi động trực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pha có đảo chiều quay</a:t>
            </a:r>
          </a:p>
        </p:txBody>
      </p:sp>
      <p:grpSp>
        <p:nvGrpSpPr>
          <p:cNvPr id="15" name="Group 14"/>
          <p:cNvGrpSpPr>
            <a:grpSpLocks/>
          </p:cNvGrpSpPr>
          <p:nvPr/>
        </p:nvGrpSpPr>
        <p:grpSpPr bwMode="auto">
          <a:xfrm>
            <a:off x="914400" y="76200"/>
            <a:ext cx="1219200" cy="1143000"/>
            <a:chOff x="2078" y="1680"/>
            <a:chExt cx="1615" cy="1615"/>
          </a:xfrm>
        </p:grpSpPr>
        <p:sp>
          <p:nvSpPr>
            <p:cNvPr id="17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8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9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0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2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4" name="Oval 20"/>
            <p:cNvSpPr>
              <a:spLocks noChangeArrowheads="1"/>
            </p:cNvSpPr>
            <p:nvPr/>
          </p:nvSpPr>
          <p:spPr bwMode="gray">
            <a:xfrm>
              <a:off x="2339" y="2003"/>
              <a:ext cx="1093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2</a:t>
              </a:r>
              <a:r>
                <a:rPr lang="en-US" altLang="en-US" sz="2400" b="1" smtClean="0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.1</a:t>
              </a:r>
              <a:endParaRPr lang="en-US" altLang="en-US" sz="2400" b="1">
                <a:solidFill>
                  <a:srgbClr val="FF33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</p:spTree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946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8" name="AutoShape 4"/>
          <p:cNvSpPr>
            <a:spLocks noChangeArrowheads="1"/>
          </p:cNvSpPr>
          <p:nvPr/>
        </p:nvSpPr>
        <p:spPr bwMode="gray">
          <a:xfrm>
            <a:off x="2109788" y="146050"/>
            <a:ext cx="6796087" cy="893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KHÔNG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ĐỒNG BỘ BA PHA ROTOR LỒNG SÓC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510" name="Rectangle 17"/>
          <p:cNvSpPr>
            <a:spLocks noChangeArrowheads="1"/>
          </p:cNvSpPr>
          <p:nvPr/>
        </p:nvSpPr>
        <p:spPr bwMode="auto">
          <a:xfrm>
            <a:off x="66674" y="2890837"/>
            <a:ext cx="38957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việc </a:t>
            </a:r>
            <a:r>
              <a:rPr lang="en-US" altLang="en-US" sz="2400" b="1" ker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sz="2400" b="1" ker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ạch đảo chiều quay gián </a:t>
            </a:r>
            <a:r>
              <a:rPr lang="en-US" sz="2400" b="1" kern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511" name="Rectangle 16"/>
          <p:cNvSpPr>
            <a:spLocks noChangeArrowheads="1"/>
          </p:cNvSpPr>
          <p:nvPr/>
        </p:nvSpPr>
        <p:spPr bwMode="auto">
          <a:xfrm>
            <a:off x="361534" y="3810000"/>
            <a:ext cx="320040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quay chiều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thuận</a:t>
            </a:r>
            <a:endParaRPr lang="en-US" altLang="en-US" sz="24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Rectangle 15"/>
          <p:cNvSpPr>
            <a:spLocks noChangeArrowheads="1"/>
          </p:cNvSpPr>
          <p:nvPr/>
        </p:nvSpPr>
        <p:spPr bwMode="auto">
          <a:xfrm>
            <a:off x="79375" y="1447800"/>
            <a:ext cx="883602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1.2 Mạch khởi động trực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pha có đảo chiều quay</a:t>
            </a:r>
          </a:p>
        </p:txBody>
      </p:sp>
      <p:grpSp>
        <p:nvGrpSpPr>
          <p:cNvPr id="15" name="Group 14"/>
          <p:cNvGrpSpPr>
            <a:grpSpLocks/>
          </p:cNvGrpSpPr>
          <p:nvPr/>
        </p:nvGrpSpPr>
        <p:grpSpPr bwMode="auto">
          <a:xfrm>
            <a:off x="914400" y="76200"/>
            <a:ext cx="1219200" cy="1143000"/>
            <a:chOff x="2078" y="1680"/>
            <a:chExt cx="1615" cy="1615"/>
          </a:xfrm>
        </p:grpSpPr>
        <p:sp>
          <p:nvSpPr>
            <p:cNvPr id="16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7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8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9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0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2" name="Oval 20"/>
            <p:cNvSpPr>
              <a:spLocks noChangeArrowheads="1"/>
            </p:cNvSpPr>
            <p:nvPr/>
          </p:nvSpPr>
          <p:spPr bwMode="gray">
            <a:xfrm>
              <a:off x="2339" y="2003"/>
              <a:ext cx="1093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2</a:t>
              </a:r>
              <a:r>
                <a:rPr lang="en-US" altLang="en-US" sz="2400" b="1" smtClean="0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.1</a:t>
              </a:r>
              <a:endParaRPr lang="en-US" altLang="en-US" sz="2400" b="1">
                <a:solidFill>
                  <a:srgbClr val="FF33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  <p:sp>
        <p:nvSpPr>
          <p:cNvPr id="53" name="Oval 52"/>
          <p:cNvSpPr/>
          <p:nvPr/>
        </p:nvSpPr>
        <p:spPr bwMode="auto">
          <a:xfrm>
            <a:off x="1871132" y="1905000"/>
            <a:ext cx="1900034" cy="828386"/>
          </a:xfrm>
          <a:prstGeom prst="ellipse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Đóng CB 3 pha</a:t>
            </a:r>
          </a:p>
        </p:txBody>
      </p:sp>
      <p:sp>
        <p:nvSpPr>
          <p:cNvPr id="54" name="Rectangle 53"/>
          <p:cNvSpPr/>
          <p:nvPr/>
        </p:nvSpPr>
        <p:spPr bwMode="auto">
          <a:xfrm>
            <a:off x="4244194" y="1981200"/>
            <a:ext cx="2114061" cy="63915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Ấn nút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Start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9) một lực đủ lớn</a:t>
            </a:r>
          </a:p>
        </p:txBody>
      </p:sp>
      <p:sp>
        <p:nvSpPr>
          <p:cNvPr id="55" name="Rectangle 54"/>
          <p:cNvSpPr/>
          <p:nvPr/>
        </p:nvSpPr>
        <p:spPr bwMode="auto">
          <a:xfrm>
            <a:off x="4080932" y="2868168"/>
            <a:ext cx="2321949" cy="67071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Start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9)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xúc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" name="Rectangle 55"/>
          <p:cNvSpPr/>
          <p:nvPr/>
        </p:nvSpPr>
        <p:spPr bwMode="auto">
          <a:xfrm>
            <a:off x="4121924" y="3777031"/>
            <a:ext cx="2239962" cy="68006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Contactor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(11,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N) có điện</a:t>
            </a:r>
          </a:p>
        </p:txBody>
      </p:sp>
      <p:sp>
        <p:nvSpPr>
          <p:cNvPr id="57" name="Rectangle 56"/>
          <p:cNvSpPr/>
          <p:nvPr/>
        </p:nvSpPr>
        <p:spPr bwMode="auto">
          <a:xfrm>
            <a:off x="6776013" y="5005310"/>
            <a:ext cx="1962728" cy="66536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(7, 9)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đóng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lại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" name="Rectangle 57"/>
          <p:cNvSpPr/>
          <p:nvPr/>
        </p:nvSpPr>
        <p:spPr bwMode="auto">
          <a:xfrm>
            <a:off x="3093720" y="5005310"/>
            <a:ext cx="3484118" cy="67122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A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endParaRPr lang="en-US" sz="200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C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 đóng lại</a:t>
            </a:r>
          </a:p>
        </p:txBody>
      </p:sp>
      <p:sp>
        <p:nvSpPr>
          <p:cNvPr id="59" name="Rectangle 58"/>
          <p:cNvSpPr/>
          <p:nvPr/>
        </p:nvSpPr>
        <p:spPr bwMode="auto">
          <a:xfrm>
            <a:off x="3556404" y="6011639"/>
            <a:ext cx="2663826" cy="69446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được cấp điện,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quay thuận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0" name="Straight Arrow Connector 59"/>
          <p:cNvCxnSpPr/>
          <p:nvPr/>
        </p:nvCxnSpPr>
        <p:spPr bwMode="auto">
          <a:xfrm flipV="1">
            <a:off x="3754232" y="2311400"/>
            <a:ext cx="508204" cy="779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1" name="Straight Arrow Connector 60"/>
          <p:cNvCxnSpPr>
            <a:stCxn id="55" idx="2"/>
          </p:cNvCxnSpPr>
          <p:nvPr/>
        </p:nvCxnSpPr>
        <p:spPr bwMode="auto">
          <a:xfrm flipH="1">
            <a:off x="5241905" y="3538887"/>
            <a:ext cx="2" cy="23155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2" name="Straight Arrow Connector 61"/>
          <p:cNvCxnSpPr/>
          <p:nvPr/>
        </p:nvCxnSpPr>
        <p:spPr bwMode="auto">
          <a:xfrm>
            <a:off x="4888317" y="5676532"/>
            <a:ext cx="1" cy="31461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3" name="Straight Arrow Connector 62"/>
          <p:cNvCxnSpPr>
            <a:stCxn id="56" idx="2"/>
          </p:cNvCxnSpPr>
          <p:nvPr/>
        </p:nvCxnSpPr>
        <p:spPr bwMode="auto">
          <a:xfrm>
            <a:off x="5241905" y="4457092"/>
            <a:ext cx="1998342" cy="53351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4" name="Straight Arrow Connector 63"/>
          <p:cNvCxnSpPr>
            <a:stCxn id="56" idx="2"/>
          </p:cNvCxnSpPr>
          <p:nvPr/>
        </p:nvCxnSpPr>
        <p:spPr bwMode="auto">
          <a:xfrm flipH="1">
            <a:off x="2848224" y="4457092"/>
            <a:ext cx="2393681" cy="377742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5" name="Straight Connector 64"/>
          <p:cNvCxnSpPr/>
          <p:nvPr/>
        </p:nvCxnSpPr>
        <p:spPr bwMode="auto">
          <a:xfrm>
            <a:off x="8772524" y="5334000"/>
            <a:ext cx="142876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67" name="Straight Connector 66"/>
          <p:cNvCxnSpPr/>
          <p:nvPr/>
        </p:nvCxnSpPr>
        <p:spPr bwMode="auto">
          <a:xfrm flipV="1">
            <a:off x="8896383" y="4114800"/>
            <a:ext cx="0" cy="1175191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68" name="Straight Arrow Connector 67"/>
          <p:cNvCxnSpPr/>
          <p:nvPr/>
        </p:nvCxnSpPr>
        <p:spPr bwMode="auto">
          <a:xfrm flipH="1">
            <a:off x="6402881" y="4114800"/>
            <a:ext cx="2506733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/>
          </a:ln>
          <a:effectLst/>
        </p:spPr>
      </p:cxnSp>
      <p:sp>
        <p:nvSpPr>
          <p:cNvPr id="69" name="Rectangle 68"/>
          <p:cNvSpPr/>
          <p:nvPr/>
        </p:nvSpPr>
        <p:spPr bwMode="auto">
          <a:xfrm>
            <a:off x="381000" y="4834834"/>
            <a:ext cx="2467224" cy="95636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(13, 15) hở ra ngăn cuộn dây 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có điện 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9" name="Straight Arrow Connector 78"/>
          <p:cNvCxnSpPr/>
          <p:nvPr/>
        </p:nvCxnSpPr>
        <p:spPr bwMode="auto">
          <a:xfrm>
            <a:off x="5226082" y="4462642"/>
            <a:ext cx="0" cy="54925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7" name="Straight Arrow Connector 86"/>
          <p:cNvCxnSpPr/>
          <p:nvPr/>
        </p:nvCxnSpPr>
        <p:spPr bwMode="auto">
          <a:xfrm>
            <a:off x="5245060" y="2620354"/>
            <a:ext cx="0" cy="24305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90" name="Rectangle 89"/>
          <p:cNvSpPr>
            <a:spLocks noChangeArrowheads="1"/>
          </p:cNvSpPr>
          <p:nvPr/>
        </p:nvSpPr>
        <p:spPr bwMode="auto">
          <a:xfrm>
            <a:off x="7240247" y="3758992"/>
            <a:ext cx="1295401" cy="33855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lang="en-US" altLang="en-US" sz="16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kumimoji="0" lang="en-US" altLang="en-US" sz="16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uy trì</a:t>
            </a:r>
            <a:endParaRPr kumimoji="0" lang="en-US" altLang="en-US" sz="16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"/>
                            </p:stCondLst>
                            <p:childTnLst>
                              <p:par>
                                <p:cTn id="6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9" grpId="0" animBg="1"/>
      <p:bldP spid="9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AutoShape 4"/>
          <p:cNvSpPr>
            <a:spLocks noChangeArrowheads="1"/>
          </p:cNvSpPr>
          <p:nvPr/>
        </p:nvSpPr>
        <p:spPr bwMode="gray">
          <a:xfrm>
            <a:off x="2109788" y="146050"/>
            <a:ext cx="6796087" cy="893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KHÔNG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ĐỒNG BỘ BA PHA ROTOR LỒNG SÓC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1808163"/>
            <a:ext cx="5910263" cy="4973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4800600" y="5464175"/>
            <a:ext cx="4191000" cy="708025"/>
          </a:xfrm>
          <a:prstGeom prst="rect">
            <a:avLst/>
          </a:prstGeom>
          <a:solidFill>
            <a:srgbClr val="CCFFCC"/>
          </a:solidFill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i="1" kern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Mạch đảo chiều quay gián tiếp động cơ KĐB ba pha</a:t>
            </a:r>
            <a:endParaRPr lang="en-US" sz="2000" i="1" kern="0">
              <a:solidFill>
                <a:sysClr val="windowText" lastClr="000000"/>
              </a:solidFill>
            </a:endParaRPr>
          </a:p>
        </p:txBody>
      </p:sp>
      <p:sp>
        <p:nvSpPr>
          <p:cNvPr id="19464" name="Rectangle 16"/>
          <p:cNvSpPr>
            <a:spLocks noChangeArrowheads="1"/>
          </p:cNvSpPr>
          <p:nvPr/>
        </p:nvSpPr>
        <p:spPr bwMode="auto">
          <a:xfrm>
            <a:off x="415925" y="3664803"/>
            <a:ext cx="32004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dừng quay thuận</a:t>
            </a:r>
            <a:endParaRPr lang="en-US" altLang="en-US" sz="24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79375" y="1447800"/>
            <a:ext cx="883602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1.2 Mạch khởi động trực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pha có đảo chiều quay</a:t>
            </a:r>
          </a:p>
        </p:txBody>
      </p:sp>
      <p:grpSp>
        <p:nvGrpSpPr>
          <p:cNvPr id="15" name="Group 14"/>
          <p:cNvGrpSpPr>
            <a:grpSpLocks/>
          </p:cNvGrpSpPr>
          <p:nvPr/>
        </p:nvGrpSpPr>
        <p:grpSpPr bwMode="auto">
          <a:xfrm>
            <a:off x="914400" y="76200"/>
            <a:ext cx="1219200" cy="1143000"/>
            <a:chOff x="2078" y="1680"/>
            <a:chExt cx="1615" cy="1615"/>
          </a:xfrm>
        </p:grpSpPr>
        <p:sp>
          <p:nvSpPr>
            <p:cNvPr id="17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8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9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0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2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4" name="Oval 20"/>
            <p:cNvSpPr>
              <a:spLocks noChangeArrowheads="1"/>
            </p:cNvSpPr>
            <p:nvPr/>
          </p:nvSpPr>
          <p:spPr bwMode="gray">
            <a:xfrm>
              <a:off x="2339" y="2003"/>
              <a:ext cx="1093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2</a:t>
              </a:r>
              <a:r>
                <a:rPr lang="en-US" altLang="en-US" sz="2400" b="1" smtClean="0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.1</a:t>
              </a:r>
              <a:endParaRPr lang="en-US" altLang="en-US" sz="2400" b="1">
                <a:solidFill>
                  <a:srgbClr val="FF33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  <p:sp>
        <p:nvSpPr>
          <p:cNvPr id="21" name="Rectangle 17"/>
          <p:cNvSpPr>
            <a:spLocks noChangeArrowheads="1"/>
          </p:cNvSpPr>
          <p:nvPr/>
        </p:nvSpPr>
        <p:spPr bwMode="auto">
          <a:xfrm>
            <a:off x="66675" y="2438400"/>
            <a:ext cx="3133725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việc </a:t>
            </a:r>
            <a:r>
              <a:rPr lang="en-US" altLang="en-US" sz="2400" b="1" ker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sz="2400" b="1" ker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ạch đảo chiều quay gián </a:t>
            </a:r>
            <a:r>
              <a:rPr lang="en-US" sz="2400" b="1" kern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4891698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946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8" name="AutoShape 4"/>
          <p:cNvSpPr>
            <a:spLocks noChangeArrowheads="1"/>
          </p:cNvSpPr>
          <p:nvPr/>
        </p:nvSpPr>
        <p:spPr bwMode="gray">
          <a:xfrm>
            <a:off x="2109788" y="146050"/>
            <a:ext cx="6796087" cy="893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KHÔNG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ĐỒNG BỘ BA PHA ROTOR LỒNG SÓC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511" name="Rectangle 16"/>
          <p:cNvSpPr>
            <a:spLocks noChangeArrowheads="1"/>
          </p:cNvSpPr>
          <p:nvPr/>
        </p:nvSpPr>
        <p:spPr bwMode="auto">
          <a:xfrm>
            <a:off x="415925" y="3817203"/>
            <a:ext cx="32004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dừng quay thuận</a:t>
            </a:r>
            <a:endParaRPr lang="en-US" altLang="en-US" sz="24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Rectangle 15"/>
          <p:cNvSpPr>
            <a:spLocks noChangeArrowheads="1"/>
          </p:cNvSpPr>
          <p:nvPr/>
        </p:nvSpPr>
        <p:spPr bwMode="auto">
          <a:xfrm>
            <a:off x="79375" y="1447800"/>
            <a:ext cx="883602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1.2 Mạch khởi động trực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pha có đảo chiều quay</a:t>
            </a:r>
          </a:p>
        </p:txBody>
      </p:sp>
      <p:grpSp>
        <p:nvGrpSpPr>
          <p:cNvPr id="15" name="Group 14"/>
          <p:cNvGrpSpPr>
            <a:grpSpLocks/>
          </p:cNvGrpSpPr>
          <p:nvPr/>
        </p:nvGrpSpPr>
        <p:grpSpPr bwMode="auto">
          <a:xfrm>
            <a:off x="914400" y="76200"/>
            <a:ext cx="1219200" cy="1143000"/>
            <a:chOff x="2078" y="1680"/>
            <a:chExt cx="1615" cy="1615"/>
          </a:xfrm>
        </p:grpSpPr>
        <p:sp>
          <p:nvSpPr>
            <p:cNvPr id="16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7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8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9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0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2" name="Oval 20"/>
            <p:cNvSpPr>
              <a:spLocks noChangeArrowheads="1"/>
            </p:cNvSpPr>
            <p:nvPr/>
          </p:nvSpPr>
          <p:spPr bwMode="gray">
            <a:xfrm>
              <a:off x="2339" y="2003"/>
              <a:ext cx="1093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2</a:t>
              </a:r>
              <a:r>
                <a:rPr lang="en-US" altLang="en-US" sz="2400" b="1" smtClean="0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.1</a:t>
              </a:r>
              <a:endParaRPr lang="en-US" altLang="en-US" sz="2400" b="1">
                <a:solidFill>
                  <a:srgbClr val="FF33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  <p:sp>
        <p:nvSpPr>
          <p:cNvPr id="54" name="Rectangle 53"/>
          <p:cNvSpPr/>
          <p:nvPr/>
        </p:nvSpPr>
        <p:spPr bwMode="auto">
          <a:xfrm>
            <a:off x="4244194" y="1981200"/>
            <a:ext cx="2114061" cy="63915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Ấn nút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Stop(5, 7)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một lực đủ lớn</a:t>
            </a:r>
          </a:p>
        </p:txBody>
      </p:sp>
      <p:sp>
        <p:nvSpPr>
          <p:cNvPr id="55" name="Rectangle 54"/>
          <p:cNvSpPr/>
          <p:nvPr/>
        </p:nvSpPr>
        <p:spPr bwMode="auto">
          <a:xfrm>
            <a:off x="4080932" y="2868168"/>
            <a:ext cx="2321949" cy="67071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Stop(5, 7)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" name="Rectangle 55"/>
          <p:cNvSpPr/>
          <p:nvPr/>
        </p:nvSpPr>
        <p:spPr bwMode="auto">
          <a:xfrm>
            <a:off x="4121924" y="3777031"/>
            <a:ext cx="2239962" cy="68006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Contactor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(11,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N)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mất điện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7" name="Rectangle 56"/>
          <p:cNvSpPr/>
          <p:nvPr/>
        </p:nvSpPr>
        <p:spPr bwMode="auto">
          <a:xfrm>
            <a:off x="6776013" y="5005310"/>
            <a:ext cx="1962728" cy="66536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(7, 9)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" name="Rectangle 57"/>
          <p:cNvSpPr/>
          <p:nvPr/>
        </p:nvSpPr>
        <p:spPr bwMode="auto">
          <a:xfrm>
            <a:off x="3276600" y="5005310"/>
            <a:ext cx="3187529" cy="67122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A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endParaRPr lang="en-US" sz="200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C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9" name="Rectangle 58"/>
          <p:cNvSpPr/>
          <p:nvPr/>
        </p:nvSpPr>
        <p:spPr bwMode="auto">
          <a:xfrm>
            <a:off x="3556404" y="6011639"/>
            <a:ext cx="2663826" cy="69446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được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ngắt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điện,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dừng quay thuận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0" name="Straight Arrow Connector 59"/>
          <p:cNvCxnSpPr/>
          <p:nvPr/>
        </p:nvCxnSpPr>
        <p:spPr bwMode="auto">
          <a:xfrm flipV="1">
            <a:off x="3754232" y="2311400"/>
            <a:ext cx="508204" cy="779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1" name="Straight Arrow Connector 60"/>
          <p:cNvCxnSpPr>
            <a:stCxn id="55" idx="2"/>
          </p:cNvCxnSpPr>
          <p:nvPr/>
        </p:nvCxnSpPr>
        <p:spPr bwMode="auto">
          <a:xfrm flipH="1">
            <a:off x="5241905" y="3538887"/>
            <a:ext cx="2" cy="23155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2" name="Straight Arrow Connector 61"/>
          <p:cNvCxnSpPr/>
          <p:nvPr/>
        </p:nvCxnSpPr>
        <p:spPr bwMode="auto">
          <a:xfrm>
            <a:off x="4888317" y="5676532"/>
            <a:ext cx="1" cy="31461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3" name="Straight Arrow Connector 62"/>
          <p:cNvCxnSpPr>
            <a:stCxn id="56" idx="2"/>
          </p:cNvCxnSpPr>
          <p:nvPr/>
        </p:nvCxnSpPr>
        <p:spPr bwMode="auto">
          <a:xfrm>
            <a:off x="5241905" y="4457092"/>
            <a:ext cx="1998342" cy="53351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4" name="Straight Arrow Connector 63"/>
          <p:cNvCxnSpPr>
            <a:stCxn id="56" idx="2"/>
          </p:cNvCxnSpPr>
          <p:nvPr/>
        </p:nvCxnSpPr>
        <p:spPr bwMode="auto">
          <a:xfrm flipH="1">
            <a:off x="1749425" y="4457092"/>
            <a:ext cx="3492480" cy="764672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5" name="Straight Connector 64"/>
          <p:cNvCxnSpPr/>
          <p:nvPr/>
        </p:nvCxnSpPr>
        <p:spPr bwMode="auto">
          <a:xfrm>
            <a:off x="8772524" y="5334000"/>
            <a:ext cx="142876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67" name="Straight Connector 66"/>
          <p:cNvCxnSpPr/>
          <p:nvPr/>
        </p:nvCxnSpPr>
        <p:spPr bwMode="auto">
          <a:xfrm flipV="1">
            <a:off x="8896383" y="4114800"/>
            <a:ext cx="0" cy="1175191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68" name="Straight Arrow Connector 67"/>
          <p:cNvCxnSpPr/>
          <p:nvPr/>
        </p:nvCxnSpPr>
        <p:spPr bwMode="auto">
          <a:xfrm flipH="1">
            <a:off x="6402881" y="4114800"/>
            <a:ext cx="2506733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/>
          </a:ln>
          <a:effectLst/>
        </p:spPr>
      </p:cxnSp>
      <p:sp>
        <p:nvSpPr>
          <p:cNvPr id="69" name="Rectangle 68"/>
          <p:cNvSpPr/>
          <p:nvPr/>
        </p:nvSpPr>
        <p:spPr bwMode="auto">
          <a:xfrm>
            <a:off x="342427" y="5221764"/>
            <a:ext cx="2467224" cy="69699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(13, 15) đóng lại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9" name="Straight Arrow Connector 78"/>
          <p:cNvCxnSpPr/>
          <p:nvPr/>
        </p:nvCxnSpPr>
        <p:spPr bwMode="auto">
          <a:xfrm>
            <a:off x="5226082" y="4462642"/>
            <a:ext cx="0" cy="54925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7" name="Straight Arrow Connector 86"/>
          <p:cNvCxnSpPr/>
          <p:nvPr/>
        </p:nvCxnSpPr>
        <p:spPr bwMode="auto">
          <a:xfrm>
            <a:off x="5245060" y="2620354"/>
            <a:ext cx="0" cy="24305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2" name="Flowchart: Alternate Process 1"/>
          <p:cNvSpPr/>
          <p:nvPr/>
        </p:nvSpPr>
        <p:spPr bwMode="auto">
          <a:xfrm>
            <a:off x="1447800" y="1938768"/>
            <a:ext cx="2286000" cy="713834"/>
          </a:xfrm>
          <a:prstGeom prst="flowChartAlternateProcess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đang quay thuận</a:t>
            </a:r>
          </a:p>
        </p:txBody>
      </p:sp>
      <p:sp>
        <p:nvSpPr>
          <p:cNvPr id="34" name="Rectangle 33"/>
          <p:cNvSpPr>
            <a:spLocks noChangeArrowheads="1"/>
          </p:cNvSpPr>
          <p:nvPr/>
        </p:nvSpPr>
        <p:spPr bwMode="auto">
          <a:xfrm>
            <a:off x="7438984" y="3762712"/>
            <a:ext cx="1295401" cy="33855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lang="en-US" altLang="en-US" sz="16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Ngắt d</a:t>
            </a:r>
            <a:r>
              <a:rPr kumimoji="0" lang="en-US" altLang="en-US" sz="16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uy trì</a:t>
            </a:r>
            <a:endParaRPr kumimoji="0" lang="en-US" altLang="en-US" sz="16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Rectangle 17"/>
          <p:cNvSpPr>
            <a:spLocks noChangeArrowheads="1"/>
          </p:cNvSpPr>
          <p:nvPr/>
        </p:nvSpPr>
        <p:spPr bwMode="auto">
          <a:xfrm>
            <a:off x="66674" y="2890837"/>
            <a:ext cx="38957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việc </a:t>
            </a:r>
            <a:r>
              <a:rPr lang="en-US" altLang="en-US" sz="2400" b="1" ker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sz="2400" b="1" ker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ạch đảo chiều quay gián </a:t>
            </a:r>
            <a:r>
              <a:rPr lang="en-US" sz="2400" b="1" kern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3238600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000"/>
                            </p:stCondLst>
                            <p:childTnLst>
                              <p:par>
                                <p:cTn id="5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9" grpId="0" animBg="1"/>
      <p:bldP spid="2" grpId="0" animBg="1"/>
      <p:bldP spid="3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AutoShape 4"/>
          <p:cNvSpPr>
            <a:spLocks noChangeArrowheads="1"/>
          </p:cNvSpPr>
          <p:nvPr/>
        </p:nvSpPr>
        <p:spPr bwMode="gray">
          <a:xfrm>
            <a:off x="2109788" y="146050"/>
            <a:ext cx="6796087" cy="893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KHÔNG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ĐỒNG BỘ BA PHA ROTOR LỒNG SÓC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1808163"/>
            <a:ext cx="5910263" cy="4973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4800600" y="5464175"/>
            <a:ext cx="4191000" cy="708025"/>
          </a:xfrm>
          <a:prstGeom prst="rect">
            <a:avLst/>
          </a:prstGeom>
          <a:solidFill>
            <a:srgbClr val="CCFFCC"/>
          </a:solidFill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i="1" kern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Mạch đảo chiều quay gián tiếp động cơ KĐB ba pha</a:t>
            </a:r>
            <a:endParaRPr lang="en-US" sz="2000" i="1" kern="0">
              <a:solidFill>
                <a:sysClr val="windowText" lastClr="000000"/>
              </a:solidFill>
            </a:endParaRPr>
          </a:p>
        </p:txBody>
      </p:sp>
      <p:sp>
        <p:nvSpPr>
          <p:cNvPr id="25608" name="Rectangle 16"/>
          <p:cNvSpPr>
            <a:spLocks noChangeArrowheads="1"/>
          </p:cNvSpPr>
          <p:nvPr/>
        </p:nvSpPr>
        <p:spPr bwMode="auto">
          <a:xfrm>
            <a:off x="415925" y="3741738"/>
            <a:ext cx="320040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quay chiều nghịch</a:t>
            </a:r>
            <a:endParaRPr lang="en-US" altLang="en-US" sz="24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Rectangle 15"/>
          <p:cNvSpPr>
            <a:spLocks noChangeArrowheads="1"/>
          </p:cNvSpPr>
          <p:nvPr/>
        </p:nvSpPr>
        <p:spPr bwMode="auto">
          <a:xfrm>
            <a:off x="79375" y="1447800"/>
            <a:ext cx="883602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1.2 Mạch khởi động trực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pha có đảo chiều quay</a:t>
            </a:r>
          </a:p>
        </p:txBody>
      </p:sp>
      <p:grpSp>
        <p:nvGrpSpPr>
          <p:cNvPr id="16" name="Group 14"/>
          <p:cNvGrpSpPr>
            <a:grpSpLocks/>
          </p:cNvGrpSpPr>
          <p:nvPr/>
        </p:nvGrpSpPr>
        <p:grpSpPr bwMode="auto">
          <a:xfrm>
            <a:off x="914400" y="76200"/>
            <a:ext cx="1219200" cy="1143000"/>
            <a:chOff x="2078" y="1680"/>
            <a:chExt cx="1615" cy="1615"/>
          </a:xfrm>
        </p:grpSpPr>
        <p:sp>
          <p:nvSpPr>
            <p:cNvPr id="17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8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9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0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2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4" name="Oval 20"/>
            <p:cNvSpPr>
              <a:spLocks noChangeArrowheads="1"/>
            </p:cNvSpPr>
            <p:nvPr/>
          </p:nvSpPr>
          <p:spPr bwMode="gray">
            <a:xfrm>
              <a:off x="2339" y="2003"/>
              <a:ext cx="1093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2</a:t>
              </a:r>
              <a:r>
                <a:rPr lang="en-US" altLang="en-US" sz="2400" b="1" smtClean="0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.1</a:t>
              </a:r>
              <a:endParaRPr lang="en-US" altLang="en-US" sz="2400" b="1">
                <a:solidFill>
                  <a:srgbClr val="FF33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  <p:sp>
        <p:nvSpPr>
          <p:cNvPr id="21" name="Rectangle 17"/>
          <p:cNvSpPr>
            <a:spLocks noChangeArrowheads="1"/>
          </p:cNvSpPr>
          <p:nvPr/>
        </p:nvSpPr>
        <p:spPr bwMode="auto">
          <a:xfrm>
            <a:off x="33529" y="2441349"/>
            <a:ext cx="3243072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việc </a:t>
            </a:r>
            <a:r>
              <a:rPr lang="en-US" altLang="en-US" sz="2400" b="1" ker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sz="2400" b="1" ker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ạch đảo chiều quay gián </a:t>
            </a:r>
            <a:r>
              <a:rPr lang="en-US" sz="2400" b="1" kern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8" name="AutoShape 4"/>
          <p:cNvSpPr>
            <a:spLocks noChangeArrowheads="1"/>
          </p:cNvSpPr>
          <p:nvPr/>
        </p:nvSpPr>
        <p:spPr bwMode="gray">
          <a:xfrm>
            <a:off x="2109788" y="146050"/>
            <a:ext cx="6796087" cy="893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KHÔNG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ĐỒNG BỘ BA PHA ROTOR LỒNG SÓC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511" name="Rectangle 16"/>
          <p:cNvSpPr>
            <a:spLocks noChangeArrowheads="1"/>
          </p:cNvSpPr>
          <p:nvPr/>
        </p:nvSpPr>
        <p:spPr bwMode="auto">
          <a:xfrm>
            <a:off x="415925" y="3741738"/>
            <a:ext cx="320040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quay chiều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nghịch</a:t>
            </a:r>
            <a:endParaRPr lang="en-US" altLang="en-US" sz="24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Rectangle 15"/>
          <p:cNvSpPr>
            <a:spLocks noChangeArrowheads="1"/>
          </p:cNvSpPr>
          <p:nvPr/>
        </p:nvSpPr>
        <p:spPr bwMode="auto">
          <a:xfrm>
            <a:off x="79375" y="1447800"/>
            <a:ext cx="883602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1.2 Mạch khởi động trực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pha có đảo chiều quay</a:t>
            </a:r>
          </a:p>
        </p:txBody>
      </p:sp>
      <p:grpSp>
        <p:nvGrpSpPr>
          <p:cNvPr id="15" name="Group 14"/>
          <p:cNvGrpSpPr>
            <a:grpSpLocks/>
          </p:cNvGrpSpPr>
          <p:nvPr/>
        </p:nvGrpSpPr>
        <p:grpSpPr bwMode="auto">
          <a:xfrm>
            <a:off x="914400" y="76200"/>
            <a:ext cx="1219200" cy="1143000"/>
            <a:chOff x="2078" y="1680"/>
            <a:chExt cx="1615" cy="1615"/>
          </a:xfrm>
        </p:grpSpPr>
        <p:sp>
          <p:nvSpPr>
            <p:cNvPr id="16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7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8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9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0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2" name="Oval 20"/>
            <p:cNvSpPr>
              <a:spLocks noChangeArrowheads="1"/>
            </p:cNvSpPr>
            <p:nvPr/>
          </p:nvSpPr>
          <p:spPr bwMode="gray">
            <a:xfrm>
              <a:off x="2339" y="2003"/>
              <a:ext cx="1093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2</a:t>
              </a:r>
              <a:r>
                <a:rPr lang="en-US" altLang="en-US" sz="2400" b="1" smtClean="0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.1</a:t>
              </a:r>
              <a:endParaRPr lang="en-US" altLang="en-US" sz="2400" b="1">
                <a:solidFill>
                  <a:srgbClr val="FF33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  <p:sp>
        <p:nvSpPr>
          <p:cNvPr id="53" name="Oval 52"/>
          <p:cNvSpPr/>
          <p:nvPr/>
        </p:nvSpPr>
        <p:spPr bwMode="auto">
          <a:xfrm>
            <a:off x="1871132" y="1905000"/>
            <a:ext cx="1900034" cy="828386"/>
          </a:xfrm>
          <a:prstGeom prst="ellipse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Đóng CB 3 pha</a:t>
            </a:r>
          </a:p>
        </p:txBody>
      </p:sp>
      <p:sp>
        <p:nvSpPr>
          <p:cNvPr id="54" name="Rectangle 53"/>
          <p:cNvSpPr/>
          <p:nvPr/>
        </p:nvSpPr>
        <p:spPr bwMode="auto">
          <a:xfrm>
            <a:off x="4121924" y="1981200"/>
            <a:ext cx="2280957" cy="63915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Ấn nút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Start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13)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một lực đủ lớn</a:t>
            </a:r>
          </a:p>
        </p:txBody>
      </p:sp>
      <p:sp>
        <p:nvSpPr>
          <p:cNvPr id="55" name="Rectangle 54"/>
          <p:cNvSpPr/>
          <p:nvPr/>
        </p:nvSpPr>
        <p:spPr bwMode="auto">
          <a:xfrm>
            <a:off x="4047064" y="2868168"/>
            <a:ext cx="2396068" cy="67071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Start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13) tiếp xúc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" name="Rectangle 55"/>
          <p:cNvSpPr/>
          <p:nvPr/>
        </p:nvSpPr>
        <p:spPr bwMode="auto">
          <a:xfrm>
            <a:off x="4121924" y="3777031"/>
            <a:ext cx="2239962" cy="68006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Contactor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(15,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N) có điện</a:t>
            </a:r>
          </a:p>
        </p:txBody>
      </p:sp>
      <p:sp>
        <p:nvSpPr>
          <p:cNvPr id="57" name="Rectangle 56"/>
          <p:cNvSpPr/>
          <p:nvPr/>
        </p:nvSpPr>
        <p:spPr bwMode="auto">
          <a:xfrm>
            <a:off x="6708776" y="5005310"/>
            <a:ext cx="2130424" cy="66536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(7, 13)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đóng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lại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" name="Rectangle 57"/>
          <p:cNvSpPr/>
          <p:nvPr/>
        </p:nvSpPr>
        <p:spPr bwMode="auto">
          <a:xfrm>
            <a:off x="2971800" y="5005310"/>
            <a:ext cx="3636517" cy="67122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endParaRPr lang="en-US" sz="200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 đóng lại</a:t>
            </a:r>
          </a:p>
        </p:txBody>
      </p:sp>
      <p:sp>
        <p:nvSpPr>
          <p:cNvPr id="59" name="Rectangle 58"/>
          <p:cNvSpPr/>
          <p:nvPr/>
        </p:nvSpPr>
        <p:spPr bwMode="auto">
          <a:xfrm>
            <a:off x="3556404" y="6011639"/>
            <a:ext cx="2663826" cy="69446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được cấp điện,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quay nghịch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0" name="Straight Arrow Connector 59"/>
          <p:cNvCxnSpPr>
            <a:endCxn id="54" idx="1"/>
          </p:cNvCxnSpPr>
          <p:nvPr/>
        </p:nvCxnSpPr>
        <p:spPr bwMode="auto">
          <a:xfrm flipV="1">
            <a:off x="3754232" y="2300777"/>
            <a:ext cx="367692" cy="1841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1" name="Straight Arrow Connector 60"/>
          <p:cNvCxnSpPr>
            <a:stCxn id="55" idx="2"/>
          </p:cNvCxnSpPr>
          <p:nvPr/>
        </p:nvCxnSpPr>
        <p:spPr bwMode="auto">
          <a:xfrm flipH="1">
            <a:off x="5241905" y="3538887"/>
            <a:ext cx="2" cy="23155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2" name="Straight Arrow Connector 61"/>
          <p:cNvCxnSpPr/>
          <p:nvPr/>
        </p:nvCxnSpPr>
        <p:spPr bwMode="auto">
          <a:xfrm>
            <a:off x="4888317" y="5676532"/>
            <a:ext cx="1" cy="31461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3" name="Straight Arrow Connector 62"/>
          <p:cNvCxnSpPr>
            <a:stCxn id="56" idx="2"/>
          </p:cNvCxnSpPr>
          <p:nvPr/>
        </p:nvCxnSpPr>
        <p:spPr bwMode="auto">
          <a:xfrm>
            <a:off x="5241905" y="4457092"/>
            <a:ext cx="1998342" cy="53351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4" name="Straight Arrow Connector 63"/>
          <p:cNvCxnSpPr>
            <a:stCxn id="56" idx="2"/>
          </p:cNvCxnSpPr>
          <p:nvPr/>
        </p:nvCxnSpPr>
        <p:spPr bwMode="auto">
          <a:xfrm flipH="1">
            <a:off x="2848224" y="4457092"/>
            <a:ext cx="2393681" cy="377742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5" name="Straight Connector 64"/>
          <p:cNvCxnSpPr/>
          <p:nvPr/>
        </p:nvCxnSpPr>
        <p:spPr bwMode="auto">
          <a:xfrm>
            <a:off x="8891056" y="5334000"/>
            <a:ext cx="142876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67" name="Straight Connector 66"/>
          <p:cNvCxnSpPr/>
          <p:nvPr/>
        </p:nvCxnSpPr>
        <p:spPr bwMode="auto">
          <a:xfrm flipV="1">
            <a:off x="9014915" y="4114800"/>
            <a:ext cx="0" cy="1175191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68" name="Straight Arrow Connector 67"/>
          <p:cNvCxnSpPr/>
          <p:nvPr/>
        </p:nvCxnSpPr>
        <p:spPr bwMode="auto">
          <a:xfrm flipH="1">
            <a:off x="6402881" y="4114800"/>
            <a:ext cx="2506733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/>
          </a:ln>
          <a:effectLst/>
        </p:spPr>
      </p:cxnSp>
      <p:sp>
        <p:nvSpPr>
          <p:cNvPr id="69" name="Rectangle 68"/>
          <p:cNvSpPr/>
          <p:nvPr/>
        </p:nvSpPr>
        <p:spPr bwMode="auto">
          <a:xfrm>
            <a:off x="381000" y="4834834"/>
            <a:ext cx="2467224" cy="95636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11) hở ra ngăn cuộn dây 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có điện 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9" name="Straight Arrow Connector 78"/>
          <p:cNvCxnSpPr/>
          <p:nvPr/>
        </p:nvCxnSpPr>
        <p:spPr bwMode="auto">
          <a:xfrm>
            <a:off x="5226082" y="4462642"/>
            <a:ext cx="0" cy="54925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7" name="Straight Arrow Connector 86"/>
          <p:cNvCxnSpPr/>
          <p:nvPr/>
        </p:nvCxnSpPr>
        <p:spPr bwMode="auto">
          <a:xfrm>
            <a:off x="5245060" y="2620354"/>
            <a:ext cx="0" cy="24305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32" name="Rectangle 31"/>
          <p:cNvSpPr>
            <a:spLocks noChangeArrowheads="1"/>
          </p:cNvSpPr>
          <p:nvPr/>
        </p:nvSpPr>
        <p:spPr bwMode="auto">
          <a:xfrm>
            <a:off x="7543799" y="3758992"/>
            <a:ext cx="1295401" cy="33855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lang="en-US" altLang="en-US" sz="16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kumimoji="0" lang="en-US" altLang="en-US" sz="16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uy trì</a:t>
            </a:r>
            <a:endParaRPr kumimoji="0" lang="en-US" altLang="en-US" sz="16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Rectangle 17"/>
          <p:cNvSpPr>
            <a:spLocks noChangeArrowheads="1"/>
          </p:cNvSpPr>
          <p:nvPr/>
        </p:nvSpPr>
        <p:spPr bwMode="auto">
          <a:xfrm>
            <a:off x="66674" y="2890837"/>
            <a:ext cx="38957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việc </a:t>
            </a:r>
            <a:r>
              <a:rPr lang="en-US" altLang="en-US" sz="2400" b="1" ker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sz="2400" b="1" ker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ạch đảo chiều quay gián </a:t>
            </a:r>
            <a:r>
              <a:rPr lang="en-US" sz="2400" b="1" kern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5572841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"/>
                            </p:stCondLst>
                            <p:childTnLst>
                              <p:par>
                                <p:cTn id="6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9" grpId="0" animBg="1"/>
      <p:bldP spid="3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AutoShape 4"/>
          <p:cNvSpPr>
            <a:spLocks noChangeArrowheads="1"/>
          </p:cNvSpPr>
          <p:nvPr/>
        </p:nvSpPr>
        <p:spPr bwMode="gray">
          <a:xfrm>
            <a:off x="2109788" y="146050"/>
            <a:ext cx="6796087" cy="893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KHÔNG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ĐỒNG BỘ BA PHA ROTOR LỒNG SÓC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1808163"/>
            <a:ext cx="5910263" cy="4973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4800600" y="5464175"/>
            <a:ext cx="4191000" cy="708025"/>
          </a:xfrm>
          <a:prstGeom prst="rect">
            <a:avLst/>
          </a:prstGeom>
          <a:solidFill>
            <a:srgbClr val="CCFFCC"/>
          </a:solidFill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i="1" kern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Mạch đảo chiều quay gián tiếp động cơ KĐB ba pha</a:t>
            </a:r>
            <a:endParaRPr lang="en-US" sz="2000" i="1" kern="0">
              <a:solidFill>
                <a:sysClr val="windowText" lastClr="000000"/>
              </a:solidFill>
            </a:endParaRPr>
          </a:p>
        </p:txBody>
      </p:sp>
      <p:sp>
        <p:nvSpPr>
          <p:cNvPr id="25608" name="Rectangle 16"/>
          <p:cNvSpPr>
            <a:spLocks noChangeArrowheads="1"/>
          </p:cNvSpPr>
          <p:nvPr/>
        </p:nvSpPr>
        <p:spPr bwMode="auto">
          <a:xfrm>
            <a:off x="415925" y="3741003"/>
            <a:ext cx="32004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dừng quay nghịch</a:t>
            </a:r>
            <a:endParaRPr lang="en-US" altLang="en-US" sz="24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Rectangle 15"/>
          <p:cNvSpPr>
            <a:spLocks noChangeArrowheads="1"/>
          </p:cNvSpPr>
          <p:nvPr/>
        </p:nvSpPr>
        <p:spPr bwMode="auto">
          <a:xfrm>
            <a:off x="79375" y="1447800"/>
            <a:ext cx="883602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1.2 Mạch khởi động trực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pha có đảo chiều quay</a:t>
            </a:r>
          </a:p>
        </p:txBody>
      </p:sp>
      <p:grpSp>
        <p:nvGrpSpPr>
          <p:cNvPr id="16" name="Group 14"/>
          <p:cNvGrpSpPr>
            <a:grpSpLocks/>
          </p:cNvGrpSpPr>
          <p:nvPr/>
        </p:nvGrpSpPr>
        <p:grpSpPr bwMode="auto">
          <a:xfrm>
            <a:off x="914400" y="76200"/>
            <a:ext cx="1219200" cy="1143000"/>
            <a:chOff x="2078" y="1680"/>
            <a:chExt cx="1615" cy="1615"/>
          </a:xfrm>
        </p:grpSpPr>
        <p:sp>
          <p:nvSpPr>
            <p:cNvPr id="17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8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9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0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2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4" name="Oval 20"/>
            <p:cNvSpPr>
              <a:spLocks noChangeArrowheads="1"/>
            </p:cNvSpPr>
            <p:nvPr/>
          </p:nvSpPr>
          <p:spPr bwMode="gray">
            <a:xfrm>
              <a:off x="2339" y="2003"/>
              <a:ext cx="1093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2</a:t>
              </a:r>
              <a:r>
                <a:rPr lang="en-US" altLang="en-US" sz="2400" b="1" smtClean="0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.1</a:t>
              </a:r>
              <a:endParaRPr lang="en-US" altLang="en-US" sz="2400" b="1">
                <a:solidFill>
                  <a:srgbClr val="FF33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  <p:sp>
        <p:nvSpPr>
          <p:cNvPr id="21" name="Rectangle 17"/>
          <p:cNvSpPr>
            <a:spLocks noChangeArrowheads="1"/>
          </p:cNvSpPr>
          <p:nvPr/>
        </p:nvSpPr>
        <p:spPr bwMode="auto">
          <a:xfrm>
            <a:off x="33529" y="2441349"/>
            <a:ext cx="3243072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việc </a:t>
            </a:r>
            <a:r>
              <a:rPr lang="en-US" altLang="en-US" sz="2400" b="1" ker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sz="2400" b="1" ker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ạch đảo chiều quay gián </a:t>
            </a:r>
            <a:r>
              <a:rPr lang="en-US" sz="2400" b="1" kern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9144505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8" name="AutoShape 4"/>
          <p:cNvSpPr>
            <a:spLocks noChangeArrowheads="1"/>
          </p:cNvSpPr>
          <p:nvPr/>
        </p:nvSpPr>
        <p:spPr bwMode="gray">
          <a:xfrm>
            <a:off x="2109788" y="146050"/>
            <a:ext cx="6796087" cy="893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KHÔNG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ĐỒNG BỘ BA PHA ROTOR LỒNG SÓC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Rectangle 15"/>
          <p:cNvSpPr>
            <a:spLocks noChangeArrowheads="1"/>
          </p:cNvSpPr>
          <p:nvPr/>
        </p:nvSpPr>
        <p:spPr bwMode="auto">
          <a:xfrm>
            <a:off x="79375" y="1447800"/>
            <a:ext cx="883602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1.2 Mạch khởi động trực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pha có đảo chiều quay</a:t>
            </a:r>
          </a:p>
        </p:txBody>
      </p:sp>
      <p:grpSp>
        <p:nvGrpSpPr>
          <p:cNvPr id="15" name="Group 14"/>
          <p:cNvGrpSpPr>
            <a:grpSpLocks/>
          </p:cNvGrpSpPr>
          <p:nvPr/>
        </p:nvGrpSpPr>
        <p:grpSpPr bwMode="auto">
          <a:xfrm>
            <a:off x="914400" y="76200"/>
            <a:ext cx="1219200" cy="1143000"/>
            <a:chOff x="2078" y="1680"/>
            <a:chExt cx="1615" cy="1615"/>
          </a:xfrm>
        </p:grpSpPr>
        <p:sp>
          <p:nvSpPr>
            <p:cNvPr id="16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7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8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9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0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2" name="Oval 20"/>
            <p:cNvSpPr>
              <a:spLocks noChangeArrowheads="1"/>
            </p:cNvSpPr>
            <p:nvPr/>
          </p:nvSpPr>
          <p:spPr bwMode="gray">
            <a:xfrm>
              <a:off x="2339" y="2003"/>
              <a:ext cx="1093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2</a:t>
              </a:r>
              <a:r>
                <a:rPr lang="en-US" altLang="en-US" sz="2400" b="1" smtClean="0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.1</a:t>
              </a:r>
              <a:endParaRPr lang="en-US" altLang="en-US" sz="2400" b="1">
                <a:solidFill>
                  <a:srgbClr val="FF33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  <p:sp>
        <p:nvSpPr>
          <p:cNvPr id="54" name="Rectangle 53"/>
          <p:cNvSpPr/>
          <p:nvPr/>
        </p:nvSpPr>
        <p:spPr bwMode="auto">
          <a:xfrm>
            <a:off x="4244194" y="1981200"/>
            <a:ext cx="2114061" cy="63915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Ấn nút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Stop(5, 7)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một lực đủ lớn</a:t>
            </a:r>
          </a:p>
        </p:txBody>
      </p:sp>
      <p:sp>
        <p:nvSpPr>
          <p:cNvPr id="55" name="Rectangle 54"/>
          <p:cNvSpPr/>
          <p:nvPr/>
        </p:nvSpPr>
        <p:spPr bwMode="auto">
          <a:xfrm>
            <a:off x="4080932" y="2868168"/>
            <a:ext cx="2321949" cy="67071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Stop(5, 7)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" name="Rectangle 55"/>
          <p:cNvSpPr/>
          <p:nvPr/>
        </p:nvSpPr>
        <p:spPr bwMode="auto">
          <a:xfrm>
            <a:off x="4121924" y="3777031"/>
            <a:ext cx="2239962" cy="68006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Contactor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(15,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N)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mất điện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7" name="Rectangle 56"/>
          <p:cNvSpPr/>
          <p:nvPr/>
        </p:nvSpPr>
        <p:spPr bwMode="auto">
          <a:xfrm>
            <a:off x="6776013" y="5005310"/>
            <a:ext cx="1962728" cy="66536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(7, 13)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" name="Rectangle 57"/>
          <p:cNvSpPr/>
          <p:nvPr/>
        </p:nvSpPr>
        <p:spPr bwMode="auto">
          <a:xfrm>
            <a:off x="3276600" y="5005310"/>
            <a:ext cx="3394324" cy="67122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endParaRPr lang="en-US" sz="200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9" name="Rectangle 58"/>
          <p:cNvSpPr/>
          <p:nvPr/>
        </p:nvSpPr>
        <p:spPr bwMode="auto">
          <a:xfrm>
            <a:off x="3556404" y="6011639"/>
            <a:ext cx="2663826" cy="69446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được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ngắt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điện,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dừng quay nghịch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0" name="Straight Arrow Connector 59"/>
          <p:cNvCxnSpPr/>
          <p:nvPr/>
        </p:nvCxnSpPr>
        <p:spPr bwMode="auto">
          <a:xfrm flipV="1">
            <a:off x="3754232" y="2311400"/>
            <a:ext cx="508204" cy="779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1" name="Straight Arrow Connector 60"/>
          <p:cNvCxnSpPr>
            <a:stCxn id="55" idx="2"/>
          </p:cNvCxnSpPr>
          <p:nvPr/>
        </p:nvCxnSpPr>
        <p:spPr bwMode="auto">
          <a:xfrm flipH="1">
            <a:off x="5241905" y="3538887"/>
            <a:ext cx="2" cy="23155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2" name="Straight Arrow Connector 61"/>
          <p:cNvCxnSpPr/>
          <p:nvPr/>
        </p:nvCxnSpPr>
        <p:spPr bwMode="auto">
          <a:xfrm>
            <a:off x="4888317" y="5676532"/>
            <a:ext cx="1" cy="31461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3" name="Straight Arrow Connector 62"/>
          <p:cNvCxnSpPr>
            <a:stCxn id="56" idx="2"/>
          </p:cNvCxnSpPr>
          <p:nvPr/>
        </p:nvCxnSpPr>
        <p:spPr bwMode="auto">
          <a:xfrm>
            <a:off x="5241905" y="4457092"/>
            <a:ext cx="1998342" cy="53351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4" name="Straight Arrow Connector 63"/>
          <p:cNvCxnSpPr>
            <a:stCxn id="56" idx="2"/>
          </p:cNvCxnSpPr>
          <p:nvPr/>
        </p:nvCxnSpPr>
        <p:spPr bwMode="auto">
          <a:xfrm flipH="1">
            <a:off x="1749425" y="4457092"/>
            <a:ext cx="3492480" cy="764672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5" name="Straight Connector 64"/>
          <p:cNvCxnSpPr/>
          <p:nvPr/>
        </p:nvCxnSpPr>
        <p:spPr bwMode="auto">
          <a:xfrm>
            <a:off x="8772524" y="5334000"/>
            <a:ext cx="142876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67" name="Straight Connector 66"/>
          <p:cNvCxnSpPr/>
          <p:nvPr/>
        </p:nvCxnSpPr>
        <p:spPr bwMode="auto">
          <a:xfrm flipV="1">
            <a:off x="8896383" y="4114800"/>
            <a:ext cx="0" cy="1175191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68" name="Straight Arrow Connector 67"/>
          <p:cNvCxnSpPr/>
          <p:nvPr/>
        </p:nvCxnSpPr>
        <p:spPr bwMode="auto">
          <a:xfrm flipH="1">
            <a:off x="6402881" y="4114800"/>
            <a:ext cx="2506733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/>
          </a:ln>
          <a:effectLst/>
        </p:spPr>
      </p:cxnSp>
      <p:sp>
        <p:nvSpPr>
          <p:cNvPr id="69" name="Rectangle 68"/>
          <p:cNvSpPr/>
          <p:nvPr/>
        </p:nvSpPr>
        <p:spPr bwMode="auto">
          <a:xfrm>
            <a:off x="342427" y="5221764"/>
            <a:ext cx="2467224" cy="69699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11) đóng lại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9" name="Straight Arrow Connector 78"/>
          <p:cNvCxnSpPr/>
          <p:nvPr/>
        </p:nvCxnSpPr>
        <p:spPr bwMode="auto">
          <a:xfrm>
            <a:off x="5226082" y="4462642"/>
            <a:ext cx="0" cy="54925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7" name="Straight Arrow Connector 86"/>
          <p:cNvCxnSpPr/>
          <p:nvPr/>
        </p:nvCxnSpPr>
        <p:spPr bwMode="auto">
          <a:xfrm>
            <a:off x="5245060" y="2620354"/>
            <a:ext cx="0" cy="24305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2" name="Flowchart: Alternate Process 1"/>
          <p:cNvSpPr/>
          <p:nvPr/>
        </p:nvSpPr>
        <p:spPr bwMode="auto">
          <a:xfrm>
            <a:off x="1658413" y="1938768"/>
            <a:ext cx="2075387" cy="747282"/>
          </a:xfrm>
          <a:prstGeom prst="flowChartAlternateProcess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đang quay nghịch</a:t>
            </a:r>
          </a:p>
        </p:txBody>
      </p:sp>
      <p:sp>
        <p:nvSpPr>
          <p:cNvPr id="31" name="Rectangle 30"/>
          <p:cNvSpPr>
            <a:spLocks noChangeArrowheads="1"/>
          </p:cNvSpPr>
          <p:nvPr/>
        </p:nvSpPr>
        <p:spPr bwMode="auto">
          <a:xfrm>
            <a:off x="7239000" y="3777031"/>
            <a:ext cx="1295401" cy="33855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lang="en-US" altLang="en-US" sz="16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Ngắt d</a:t>
            </a:r>
            <a:r>
              <a:rPr kumimoji="0" lang="en-US" altLang="en-US" sz="16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uy trì</a:t>
            </a:r>
            <a:endParaRPr kumimoji="0" lang="en-US" altLang="en-US" sz="16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16"/>
          <p:cNvSpPr>
            <a:spLocks noChangeArrowheads="1"/>
          </p:cNvSpPr>
          <p:nvPr/>
        </p:nvSpPr>
        <p:spPr bwMode="auto">
          <a:xfrm>
            <a:off x="415925" y="3969603"/>
            <a:ext cx="32004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dừng quay nghịch</a:t>
            </a:r>
            <a:endParaRPr lang="en-US" altLang="en-US" sz="24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Rectangle 17"/>
          <p:cNvSpPr>
            <a:spLocks noChangeArrowheads="1"/>
          </p:cNvSpPr>
          <p:nvPr/>
        </p:nvSpPr>
        <p:spPr bwMode="auto">
          <a:xfrm>
            <a:off x="33529" y="2669949"/>
            <a:ext cx="3243072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việc </a:t>
            </a:r>
            <a:r>
              <a:rPr lang="en-US" altLang="en-US" sz="2400" b="1" ker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sz="2400" b="1" ker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ạch đảo chiều quay gián </a:t>
            </a:r>
            <a:r>
              <a:rPr lang="en-US" sz="2400" b="1" kern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9679387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000"/>
                            </p:stCondLst>
                            <p:childTnLst>
                              <p:par>
                                <p:cTn id="5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9" grpId="0" animBg="1"/>
      <p:bldP spid="2" grpId="0" animBg="1"/>
      <p:bldP spid="3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AutoShape 4"/>
          <p:cNvSpPr>
            <a:spLocks noChangeArrowheads="1"/>
          </p:cNvSpPr>
          <p:nvPr/>
        </p:nvSpPr>
        <p:spPr bwMode="gray">
          <a:xfrm>
            <a:off x="2109788" y="146050"/>
            <a:ext cx="6796087" cy="893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KHÔNG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ĐỒNG BỘ BA PHA ROTOR LỒNG SÓC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1808163"/>
            <a:ext cx="5910263" cy="4973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4800600" y="5464175"/>
            <a:ext cx="4191000" cy="708025"/>
          </a:xfrm>
          <a:prstGeom prst="rect">
            <a:avLst/>
          </a:prstGeom>
          <a:solidFill>
            <a:srgbClr val="CCFFCC"/>
          </a:solidFill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i="1" kern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Mạch đảo chiều quay gián tiếp động cơ KĐB ba pha</a:t>
            </a:r>
            <a:endParaRPr lang="en-US" sz="2000" i="1" kern="0">
              <a:solidFill>
                <a:sysClr val="windowText" lastClr="000000"/>
              </a:solidFill>
            </a:endParaRPr>
          </a:p>
        </p:txBody>
      </p:sp>
      <p:sp>
        <p:nvSpPr>
          <p:cNvPr id="25608" name="Rectangle 16"/>
          <p:cNvSpPr>
            <a:spLocks noChangeArrowheads="1"/>
          </p:cNvSpPr>
          <p:nvPr/>
        </p:nvSpPr>
        <p:spPr bwMode="auto">
          <a:xfrm>
            <a:off x="415925" y="3729335"/>
            <a:ext cx="32004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Dừng khẩn cấp</a:t>
            </a:r>
            <a:endParaRPr lang="en-US" altLang="en-US" sz="24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Rectangle 15"/>
          <p:cNvSpPr>
            <a:spLocks noChangeArrowheads="1"/>
          </p:cNvSpPr>
          <p:nvPr/>
        </p:nvSpPr>
        <p:spPr bwMode="auto">
          <a:xfrm>
            <a:off x="79375" y="1447800"/>
            <a:ext cx="883602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1.2 Mạch khởi động trực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pha có đảo chiều quay</a:t>
            </a:r>
          </a:p>
        </p:txBody>
      </p:sp>
      <p:grpSp>
        <p:nvGrpSpPr>
          <p:cNvPr id="16" name="Group 14"/>
          <p:cNvGrpSpPr>
            <a:grpSpLocks/>
          </p:cNvGrpSpPr>
          <p:nvPr/>
        </p:nvGrpSpPr>
        <p:grpSpPr bwMode="auto">
          <a:xfrm>
            <a:off x="914400" y="76200"/>
            <a:ext cx="1219200" cy="1143000"/>
            <a:chOff x="2078" y="1680"/>
            <a:chExt cx="1615" cy="1615"/>
          </a:xfrm>
        </p:grpSpPr>
        <p:sp>
          <p:nvSpPr>
            <p:cNvPr id="17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8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9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0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2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4" name="Oval 20"/>
            <p:cNvSpPr>
              <a:spLocks noChangeArrowheads="1"/>
            </p:cNvSpPr>
            <p:nvPr/>
          </p:nvSpPr>
          <p:spPr bwMode="gray">
            <a:xfrm>
              <a:off x="2339" y="2003"/>
              <a:ext cx="1093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2</a:t>
              </a:r>
              <a:r>
                <a:rPr lang="en-US" altLang="en-US" sz="2400" b="1" smtClean="0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.1</a:t>
              </a:r>
              <a:endParaRPr lang="en-US" altLang="en-US" sz="2400" b="1">
                <a:solidFill>
                  <a:srgbClr val="FF33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  <p:sp>
        <p:nvSpPr>
          <p:cNvPr id="21" name="Rectangle 17"/>
          <p:cNvSpPr>
            <a:spLocks noChangeArrowheads="1"/>
          </p:cNvSpPr>
          <p:nvPr/>
        </p:nvSpPr>
        <p:spPr bwMode="auto">
          <a:xfrm>
            <a:off x="66675" y="2438400"/>
            <a:ext cx="3057526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việc </a:t>
            </a:r>
            <a:r>
              <a:rPr lang="en-US" altLang="en-US" sz="2400" b="1" ker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sz="2400" b="1" ker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ạch đảo chiều quay gián </a:t>
            </a:r>
            <a:r>
              <a:rPr lang="en-US" sz="2400" b="1" kern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8267529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8" name="AutoShape 4"/>
          <p:cNvSpPr>
            <a:spLocks noChangeArrowheads="1"/>
          </p:cNvSpPr>
          <p:nvPr/>
        </p:nvSpPr>
        <p:spPr bwMode="gray">
          <a:xfrm>
            <a:off x="2109788" y="146050"/>
            <a:ext cx="6796087" cy="893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KHÔNG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ĐỒNG BỘ BA PHA ROTOR LỒNG SÓC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511" name="Rectangle 16"/>
          <p:cNvSpPr>
            <a:spLocks noChangeArrowheads="1"/>
          </p:cNvSpPr>
          <p:nvPr/>
        </p:nvSpPr>
        <p:spPr bwMode="auto">
          <a:xfrm>
            <a:off x="415925" y="4034135"/>
            <a:ext cx="32004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Dừng khẩn cấp động cơ M:</a:t>
            </a:r>
            <a:endParaRPr lang="en-US" altLang="en-US" sz="24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Rectangle 15"/>
          <p:cNvSpPr>
            <a:spLocks noChangeArrowheads="1"/>
          </p:cNvSpPr>
          <p:nvPr/>
        </p:nvSpPr>
        <p:spPr bwMode="auto">
          <a:xfrm>
            <a:off x="79375" y="1447800"/>
            <a:ext cx="883602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1.2 Mạch khởi động trực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pha có đảo chiều quay</a:t>
            </a:r>
          </a:p>
        </p:txBody>
      </p:sp>
      <p:grpSp>
        <p:nvGrpSpPr>
          <p:cNvPr id="15" name="Group 14"/>
          <p:cNvGrpSpPr>
            <a:grpSpLocks/>
          </p:cNvGrpSpPr>
          <p:nvPr/>
        </p:nvGrpSpPr>
        <p:grpSpPr bwMode="auto">
          <a:xfrm>
            <a:off x="914400" y="76200"/>
            <a:ext cx="1219200" cy="1143000"/>
            <a:chOff x="2078" y="1680"/>
            <a:chExt cx="1615" cy="1615"/>
          </a:xfrm>
        </p:grpSpPr>
        <p:sp>
          <p:nvSpPr>
            <p:cNvPr id="16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7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8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9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0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2" name="Oval 20"/>
            <p:cNvSpPr>
              <a:spLocks noChangeArrowheads="1"/>
            </p:cNvSpPr>
            <p:nvPr/>
          </p:nvSpPr>
          <p:spPr bwMode="gray">
            <a:xfrm>
              <a:off x="2339" y="2003"/>
              <a:ext cx="1093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2</a:t>
              </a:r>
              <a:r>
                <a:rPr lang="en-US" altLang="en-US" sz="2400" b="1" smtClean="0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.1</a:t>
              </a:r>
              <a:endParaRPr lang="en-US" altLang="en-US" sz="2400" b="1">
                <a:solidFill>
                  <a:srgbClr val="FF33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  <p:sp>
        <p:nvSpPr>
          <p:cNvPr id="54" name="Rectangle 53"/>
          <p:cNvSpPr/>
          <p:nvPr/>
        </p:nvSpPr>
        <p:spPr bwMode="auto">
          <a:xfrm>
            <a:off x="4244194" y="1981200"/>
            <a:ext cx="2114061" cy="63915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Ấn nút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EM(1, 3)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một lực đủ lớn</a:t>
            </a:r>
          </a:p>
        </p:txBody>
      </p:sp>
      <p:sp>
        <p:nvSpPr>
          <p:cNvPr id="55" name="Rectangle 54"/>
          <p:cNvSpPr/>
          <p:nvPr/>
        </p:nvSpPr>
        <p:spPr bwMode="auto">
          <a:xfrm>
            <a:off x="4080932" y="2868168"/>
            <a:ext cx="2321949" cy="67071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EM(1, 3)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" name="Rectangle 55"/>
          <p:cNvSpPr/>
          <p:nvPr/>
        </p:nvSpPr>
        <p:spPr bwMode="auto">
          <a:xfrm>
            <a:off x="4121924" y="3777031"/>
            <a:ext cx="2239962" cy="68006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Contactor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(15,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N)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mất điện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7" name="Rectangle 56"/>
          <p:cNvSpPr/>
          <p:nvPr/>
        </p:nvSpPr>
        <p:spPr bwMode="auto">
          <a:xfrm>
            <a:off x="6776013" y="5005310"/>
            <a:ext cx="1962728" cy="66536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(7, 13)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" name="Rectangle 57"/>
          <p:cNvSpPr/>
          <p:nvPr/>
        </p:nvSpPr>
        <p:spPr bwMode="auto">
          <a:xfrm>
            <a:off x="3276600" y="5005310"/>
            <a:ext cx="3394324" cy="67122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endParaRPr lang="en-US" sz="200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9" name="Rectangle 58"/>
          <p:cNvSpPr/>
          <p:nvPr/>
        </p:nvSpPr>
        <p:spPr bwMode="auto">
          <a:xfrm>
            <a:off x="3556404" y="6011639"/>
            <a:ext cx="2663826" cy="69446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được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ngắt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điện,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dừng quay nghịch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0" name="Straight Arrow Connector 59"/>
          <p:cNvCxnSpPr/>
          <p:nvPr/>
        </p:nvCxnSpPr>
        <p:spPr bwMode="auto">
          <a:xfrm flipV="1">
            <a:off x="3754232" y="2311400"/>
            <a:ext cx="508204" cy="779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1" name="Straight Arrow Connector 60"/>
          <p:cNvCxnSpPr>
            <a:stCxn id="55" idx="2"/>
          </p:cNvCxnSpPr>
          <p:nvPr/>
        </p:nvCxnSpPr>
        <p:spPr bwMode="auto">
          <a:xfrm flipH="1">
            <a:off x="5241905" y="3538887"/>
            <a:ext cx="2" cy="23155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2" name="Straight Arrow Connector 61"/>
          <p:cNvCxnSpPr/>
          <p:nvPr/>
        </p:nvCxnSpPr>
        <p:spPr bwMode="auto">
          <a:xfrm>
            <a:off x="4888317" y="5676532"/>
            <a:ext cx="1" cy="31461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3" name="Straight Arrow Connector 62"/>
          <p:cNvCxnSpPr>
            <a:stCxn id="56" idx="2"/>
          </p:cNvCxnSpPr>
          <p:nvPr/>
        </p:nvCxnSpPr>
        <p:spPr bwMode="auto">
          <a:xfrm>
            <a:off x="5241905" y="4457092"/>
            <a:ext cx="1998342" cy="53351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4" name="Straight Arrow Connector 63"/>
          <p:cNvCxnSpPr>
            <a:stCxn id="56" idx="2"/>
          </p:cNvCxnSpPr>
          <p:nvPr/>
        </p:nvCxnSpPr>
        <p:spPr bwMode="auto">
          <a:xfrm flipH="1">
            <a:off x="1749425" y="4457092"/>
            <a:ext cx="3492480" cy="764672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5" name="Straight Connector 64"/>
          <p:cNvCxnSpPr/>
          <p:nvPr/>
        </p:nvCxnSpPr>
        <p:spPr bwMode="auto">
          <a:xfrm>
            <a:off x="8772524" y="5334000"/>
            <a:ext cx="142876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67" name="Straight Connector 66"/>
          <p:cNvCxnSpPr/>
          <p:nvPr/>
        </p:nvCxnSpPr>
        <p:spPr bwMode="auto">
          <a:xfrm flipV="1">
            <a:off x="8896383" y="4114800"/>
            <a:ext cx="0" cy="1175191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68" name="Straight Arrow Connector 67"/>
          <p:cNvCxnSpPr/>
          <p:nvPr/>
        </p:nvCxnSpPr>
        <p:spPr bwMode="auto">
          <a:xfrm flipH="1">
            <a:off x="6402881" y="4114800"/>
            <a:ext cx="2506733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/>
          </a:ln>
          <a:effectLst/>
        </p:spPr>
      </p:cxnSp>
      <p:sp>
        <p:nvSpPr>
          <p:cNvPr id="69" name="Rectangle 68"/>
          <p:cNvSpPr/>
          <p:nvPr/>
        </p:nvSpPr>
        <p:spPr bwMode="auto">
          <a:xfrm>
            <a:off x="342427" y="5221764"/>
            <a:ext cx="2467224" cy="69699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11) đóng lại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9" name="Straight Arrow Connector 78"/>
          <p:cNvCxnSpPr/>
          <p:nvPr/>
        </p:nvCxnSpPr>
        <p:spPr bwMode="auto">
          <a:xfrm>
            <a:off x="5226082" y="4462642"/>
            <a:ext cx="0" cy="54925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7" name="Straight Arrow Connector 86"/>
          <p:cNvCxnSpPr/>
          <p:nvPr/>
        </p:nvCxnSpPr>
        <p:spPr bwMode="auto">
          <a:xfrm>
            <a:off x="5245060" y="2620354"/>
            <a:ext cx="0" cy="24305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2" name="Flowchart: Alternate Process 1"/>
          <p:cNvSpPr/>
          <p:nvPr/>
        </p:nvSpPr>
        <p:spPr bwMode="auto">
          <a:xfrm>
            <a:off x="838201" y="1938767"/>
            <a:ext cx="2895600" cy="1019357"/>
          </a:xfrm>
          <a:prstGeom prst="flowChartAlternateProcess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Giả sử, động cơ M đang quay nghịch, khi có sự cố cần dừng khẩn cấp</a:t>
            </a:r>
          </a:p>
          <a:p>
            <a:pPr algn="ctr"/>
            <a:endParaRPr lang="en-US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Rectangle 30"/>
          <p:cNvSpPr>
            <a:spLocks noChangeArrowheads="1"/>
          </p:cNvSpPr>
          <p:nvPr/>
        </p:nvSpPr>
        <p:spPr bwMode="auto">
          <a:xfrm>
            <a:off x="7239000" y="3777031"/>
            <a:ext cx="1295401" cy="33855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lang="en-US" altLang="en-US" sz="16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Ngắt d</a:t>
            </a:r>
            <a:r>
              <a:rPr kumimoji="0" lang="en-US" altLang="en-US" sz="16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uy trì</a:t>
            </a:r>
            <a:endParaRPr kumimoji="0" lang="en-US" altLang="en-US" sz="16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17"/>
          <p:cNvSpPr>
            <a:spLocks noChangeArrowheads="1"/>
          </p:cNvSpPr>
          <p:nvPr/>
        </p:nvSpPr>
        <p:spPr bwMode="auto">
          <a:xfrm>
            <a:off x="66674" y="3131403"/>
            <a:ext cx="38957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việc </a:t>
            </a:r>
            <a:r>
              <a:rPr lang="en-US" altLang="en-US" sz="2400" b="1" ker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sz="2400" b="1" ker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ạch đảo chiều quay gián </a:t>
            </a:r>
            <a:r>
              <a:rPr lang="en-US" sz="2400" b="1" kern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5405909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000"/>
                            </p:stCondLst>
                            <p:childTnLst>
                              <p:par>
                                <p:cTn id="5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9" grpId="0" animBg="1"/>
      <p:bldP spid="2" grpId="0" animBg="1"/>
      <p:bldP spid="31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8" name="AutoShape 4"/>
          <p:cNvSpPr>
            <a:spLocks noChangeArrowheads="1"/>
          </p:cNvSpPr>
          <p:nvPr/>
        </p:nvSpPr>
        <p:spPr bwMode="gray">
          <a:xfrm>
            <a:off x="2109788" y="146050"/>
            <a:ext cx="6796087" cy="893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KHÔNG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ĐỒNG BỘ BA PHA ROTOR LỒNG SÓC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511" name="Rectangle 16"/>
          <p:cNvSpPr>
            <a:spLocks noChangeArrowheads="1"/>
          </p:cNvSpPr>
          <p:nvPr/>
        </p:nvSpPr>
        <p:spPr bwMode="auto">
          <a:xfrm>
            <a:off x="415925" y="3060701"/>
            <a:ext cx="32004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Dừng khẩn cấp</a:t>
            </a:r>
            <a:endParaRPr lang="en-US" altLang="en-US" sz="24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Rectangle 15"/>
          <p:cNvSpPr>
            <a:spLocks noChangeArrowheads="1"/>
          </p:cNvSpPr>
          <p:nvPr/>
        </p:nvSpPr>
        <p:spPr bwMode="auto">
          <a:xfrm>
            <a:off x="79375" y="1447800"/>
            <a:ext cx="883602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1.2 Mạch khởi động trực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pha có đảo chiều quay</a:t>
            </a:r>
          </a:p>
        </p:txBody>
      </p:sp>
      <p:grpSp>
        <p:nvGrpSpPr>
          <p:cNvPr id="15" name="Group 14"/>
          <p:cNvGrpSpPr>
            <a:grpSpLocks/>
          </p:cNvGrpSpPr>
          <p:nvPr/>
        </p:nvGrpSpPr>
        <p:grpSpPr bwMode="auto">
          <a:xfrm>
            <a:off x="914400" y="76200"/>
            <a:ext cx="1219200" cy="1143000"/>
            <a:chOff x="2078" y="1680"/>
            <a:chExt cx="1615" cy="1615"/>
          </a:xfrm>
        </p:grpSpPr>
        <p:sp>
          <p:nvSpPr>
            <p:cNvPr id="16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7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8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9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0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2" name="Oval 20"/>
            <p:cNvSpPr>
              <a:spLocks noChangeArrowheads="1"/>
            </p:cNvSpPr>
            <p:nvPr/>
          </p:nvSpPr>
          <p:spPr bwMode="gray">
            <a:xfrm>
              <a:off x="2339" y="2003"/>
              <a:ext cx="1093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2</a:t>
              </a:r>
              <a:r>
                <a:rPr lang="en-US" altLang="en-US" sz="2400" b="1" smtClean="0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.1</a:t>
              </a:r>
              <a:endParaRPr lang="en-US" altLang="en-US" sz="2400" b="1">
                <a:solidFill>
                  <a:srgbClr val="FF33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  <p:sp>
        <p:nvSpPr>
          <p:cNvPr id="32" name="Rectangle 31"/>
          <p:cNvSpPr/>
          <p:nvPr/>
        </p:nvSpPr>
        <p:spPr bwMode="auto">
          <a:xfrm>
            <a:off x="3902237" y="5086825"/>
            <a:ext cx="1676400" cy="67071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ận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hành lại mạch điện</a:t>
            </a:r>
          </a:p>
        </p:txBody>
      </p:sp>
      <p:sp>
        <p:nvSpPr>
          <p:cNvPr id="33" name="Rectangle 32"/>
          <p:cNvSpPr/>
          <p:nvPr/>
        </p:nvSpPr>
        <p:spPr bwMode="auto">
          <a:xfrm>
            <a:off x="5966716" y="5074947"/>
            <a:ext cx="2697162" cy="67071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oay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nút nhấn EM(1, 3) theo chiều mũi tên </a:t>
            </a:r>
          </a:p>
        </p:txBody>
      </p:sp>
      <p:sp>
        <p:nvSpPr>
          <p:cNvPr id="34" name="Flowchart: Alternate Process 33"/>
          <p:cNvSpPr/>
          <p:nvPr/>
        </p:nvSpPr>
        <p:spPr bwMode="auto">
          <a:xfrm>
            <a:off x="1447800" y="5074946"/>
            <a:ext cx="2069652" cy="792454"/>
          </a:xfrm>
          <a:prstGeom prst="flowChartAlternateProcess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Sau khi khắc phục sự cố xong</a:t>
            </a:r>
            <a:endParaRPr lang="en-US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5" name="Straight Arrow Connector 34"/>
          <p:cNvCxnSpPr/>
          <p:nvPr/>
        </p:nvCxnSpPr>
        <p:spPr bwMode="auto">
          <a:xfrm>
            <a:off x="5587104" y="5422184"/>
            <a:ext cx="384785" cy="1187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6" name="Straight Arrow Connector 35"/>
          <p:cNvCxnSpPr/>
          <p:nvPr/>
        </p:nvCxnSpPr>
        <p:spPr bwMode="auto">
          <a:xfrm>
            <a:off x="3517452" y="5450996"/>
            <a:ext cx="384785" cy="1187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21" name="Rectangle 17"/>
          <p:cNvSpPr>
            <a:spLocks noChangeArrowheads="1"/>
          </p:cNvSpPr>
          <p:nvPr/>
        </p:nvSpPr>
        <p:spPr bwMode="auto">
          <a:xfrm>
            <a:off x="6512" y="2433935"/>
            <a:ext cx="71562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việc </a:t>
            </a:r>
            <a:r>
              <a:rPr lang="en-US" altLang="en-US" sz="2400" b="1" ker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sz="2400" b="1" ker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ạch đảo chiều quay gián </a:t>
            </a:r>
            <a:r>
              <a:rPr lang="en-US" sz="2400" b="1" kern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3" name="Picture 6" descr="Hộp nút nhấn 1 lỗ phi 22, 25, 30 mm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728" t="20000" r="6722" b="32000"/>
          <a:stretch/>
        </p:blipFill>
        <p:spPr bwMode="auto">
          <a:xfrm>
            <a:off x="3505200" y="2913194"/>
            <a:ext cx="1435382" cy="1699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6" descr="Hộp nút nhấn 1 lỗ phi 22, 25, 30 mm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11" t="20000" r="53272" b="32000"/>
          <a:stretch/>
        </p:blipFill>
        <p:spPr bwMode="auto">
          <a:xfrm>
            <a:off x="5387182" y="2855246"/>
            <a:ext cx="1470818" cy="1759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4678588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3" grpId="0" animBg="1"/>
      <p:bldP spid="3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AutoShape 4"/>
          <p:cNvSpPr>
            <a:spLocks noChangeArrowheads="1"/>
          </p:cNvSpPr>
          <p:nvPr/>
        </p:nvSpPr>
        <p:spPr bwMode="gray">
          <a:xfrm>
            <a:off x="2109788" y="146050"/>
            <a:ext cx="6796087" cy="893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KHÔNG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ĐỒNG BỘ BA PHA ROTOR LỒNG SÓC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1808163"/>
            <a:ext cx="5910263" cy="4973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4800600" y="5464175"/>
            <a:ext cx="4191000" cy="708025"/>
          </a:xfrm>
          <a:prstGeom prst="rect">
            <a:avLst/>
          </a:prstGeom>
          <a:solidFill>
            <a:srgbClr val="CCFFCC"/>
          </a:solidFill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i="1" kern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Mạch đảo chiều quay gián tiếp động cơ KĐB ba pha</a:t>
            </a:r>
            <a:endParaRPr lang="en-US" sz="2000" i="1" kern="0">
              <a:solidFill>
                <a:sysClr val="windowText" lastClr="000000"/>
              </a:solidFill>
            </a:endParaRPr>
          </a:p>
        </p:txBody>
      </p:sp>
      <p:sp>
        <p:nvSpPr>
          <p:cNvPr id="31751" name="Rectangle 17"/>
          <p:cNvSpPr>
            <a:spLocks noChangeArrowheads="1"/>
          </p:cNvSpPr>
          <p:nvPr/>
        </p:nvSpPr>
        <p:spPr bwMode="auto">
          <a:xfrm>
            <a:off x="66675" y="2438400"/>
            <a:ext cx="33655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Bảo vệ mạch điện và động cơ</a:t>
            </a:r>
            <a:endParaRPr lang="en-US" altLang="en-US" sz="24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752" name="Rectangle 18"/>
          <p:cNvSpPr>
            <a:spLocks noChangeArrowheads="1"/>
          </p:cNvSpPr>
          <p:nvPr/>
        </p:nvSpPr>
        <p:spPr bwMode="auto">
          <a:xfrm>
            <a:off x="307975" y="3409950"/>
            <a:ext cx="33655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động lực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79375" y="1447800"/>
            <a:ext cx="883602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1.2 Mạch khởi động trực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pha có đảo chiều quay</a:t>
            </a:r>
          </a:p>
        </p:txBody>
      </p:sp>
      <p:grpSp>
        <p:nvGrpSpPr>
          <p:cNvPr id="17" name="Group 14"/>
          <p:cNvGrpSpPr>
            <a:grpSpLocks/>
          </p:cNvGrpSpPr>
          <p:nvPr/>
        </p:nvGrpSpPr>
        <p:grpSpPr bwMode="auto">
          <a:xfrm>
            <a:off x="914400" y="76200"/>
            <a:ext cx="1219200" cy="1143000"/>
            <a:chOff x="2078" y="1680"/>
            <a:chExt cx="1615" cy="1615"/>
          </a:xfrm>
        </p:grpSpPr>
        <p:sp>
          <p:nvSpPr>
            <p:cNvPr id="18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9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0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2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4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5" name="Oval 20"/>
            <p:cNvSpPr>
              <a:spLocks noChangeArrowheads="1"/>
            </p:cNvSpPr>
            <p:nvPr/>
          </p:nvSpPr>
          <p:spPr bwMode="gray">
            <a:xfrm>
              <a:off x="2339" y="2003"/>
              <a:ext cx="1093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2</a:t>
              </a:r>
              <a:r>
                <a:rPr lang="en-US" altLang="en-US" sz="2400" b="1" smtClean="0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.1</a:t>
              </a:r>
              <a:endParaRPr lang="en-US" altLang="en-US" sz="2400" b="1">
                <a:solidFill>
                  <a:srgbClr val="FF33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  <p:sp>
        <p:nvSpPr>
          <p:cNvPr id="28" name="Rectangle 13"/>
          <p:cNvSpPr>
            <a:spLocks noChangeArrowheads="1"/>
          </p:cNvSpPr>
          <p:nvPr/>
        </p:nvSpPr>
        <p:spPr bwMode="auto">
          <a:xfrm>
            <a:off x="687387" y="3962400"/>
            <a:ext cx="27447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Bảo vệ ngắn mạch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13"/>
          <p:cNvSpPr>
            <a:spLocks noChangeArrowheads="1"/>
          </p:cNvSpPr>
          <p:nvPr/>
        </p:nvSpPr>
        <p:spPr bwMode="auto">
          <a:xfrm>
            <a:off x="686367" y="4593736"/>
            <a:ext cx="213564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Bảo vệ quá tải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Oval 29"/>
          <p:cNvSpPr/>
          <p:nvPr/>
        </p:nvSpPr>
        <p:spPr bwMode="auto">
          <a:xfrm>
            <a:off x="3200400" y="2268728"/>
            <a:ext cx="1295400" cy="55067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1" name="Oval 30"/>
          <p:cNvSpPr/>
          <p:nvPr/>
        </p:nvSpPr>
        <p:spPr bwMode="auto">
          <a:xfrm>
            <a:off x="3200400" y="5225072"/>
            <a:ext cx="1371600" cy="556377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2" name="Oval 31"/>
          <p:cNvSpPr/>
          <p:nvPr/>
        </p:nvSpPr>
        <p:spPr bwMode="auto">
          <a:xfrm>
            <a:off x="5486400" y="2636811"/>
            <a:ext cx="609599" cy="739272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</p:spTree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1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"/>
                            </p:stCondLst>
                            <p:childTnLst>
                              <p:par>
                                <p:cTn id="2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50"/>
                            </p:stCondLst>
                            <p:childTnLst>
                              <p:par>
                                <p:cTn id="3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0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1752" grpId="0"/>
      <p:bldP spid="28" grpId="0"/>
      <p:bldP spid="29" grpId="0"/>
      <p:bldP spid="30" grpId="0" animBg="1"/>
      <p:bldP spid="30" grpId="1" animBg="1"/>
      <p:bldP spid="31" grpId="0" animBg="1"/>
      <p:bldP spid="32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AutoShape 4"/>
          <p:cNvSpPr>
            <a:spLocks noChangeArrowheads="1"/>
          </p:cNvSpPr>
          <p:nvPr/>
        </p:nvSpPr>
        <p:spPr bwMode="gray">
          <a:xfrm>
            <a:off x="2109788" y="146050"/>
            <a:ext cx="6796087" cy="893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KHÔNG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ĐỒNG BỘ BA PHA ROTOR LỒNG SÓC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1808163"/>
            <a:ext cx="5910263" cy="4973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4800600" y="5464175"/>
            <a:ext cx="4191000" cy="708025"/>
          </a:xfrm>
          <a:prstGeom prst="rect">
            <a:avLst/>
          </a:prstGeom>
          <a:solidFill>
            <a:srgbClr val="CCFFCC"/>
          </a:solidFill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i="1" kern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Mạch đảo chiều quay gián tiếp động cơ KĐB ba pha</a:t>
            </a:r>
            <a:endParaRPr lang="en-US" sz="2000" i="1" kern="0">
              <a:solidFill>
                <a:sysClr val="windowText" lastClr="000000"/>
              </a:solidFill>
            </a:endParaRPr>
          </a:p>
        </p:txBody>
      </p:sp>
      <p:sp>
        <p:nvSpPr>
          <p:cNvPr id="31751" name="Rectangle 17"/>
          <p:cNvSpPr>
            <a:spLocks noChangeArrowheads="1"/>
          </p:cNvSpPr>
          <p:nvPr/>
        </p:nvSpPr>
        <p:spPr bwMode="auto">
          <a:xfrm>
            <a:off x="66675" y="2438400"/>
            <a:ext cx="33655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Bảo vệ mạch điện và động cơ</a:t>
            </a:r>
            <a:endParaRPr lang="en-US" altLang="en-US" sz="24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752" name="Rectangle 18"/>
          <p:cNvSpPr>
            <a:spLocks noChangeArrowheads="1"/>
          </p:cNvSpPr>
          <p:nvPr/>
        </p:nvSpPr>
        <p:spPr bwMode="auto">
          <a:xfrm>
            <a:off x="307975" y="3409950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79375" y="1447800"/>
            <a:ext cx="883602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1.2 Mạch khởi động trực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pha có đảo chiều quay</a:t>
            </a:r>
          </a:p>
        </p:txBody>
      </p:sp>
      <p:grpSp>
        <p:nvGrpSpPr>
          <p:cNvPr id="17" name="Group 14"/>
          <p:cNvGrpSpPr>
            <a:grpSpLocks/>
          </p:cNvGrpSpPr>
          <p:nvPr/>
        </p:nvGrpSpPr>
        <p:grpSpPr bwMode="auto">
          <a:xfrm>
            <a:off x="914400" y="76200"/>
            <a:ext cx="1219200" cy="1143000"/>
            <a:chOff x="2078" y="1680"/>
            <a:chExt cx="1615" cy="1615"/>
          </a:xfrm>
        </p:grpSpPr>
        <p:sp>
          <p:nvSpPr>
            <p:cNvPr id="18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9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0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2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4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5" name="Oval 20"/>
            <p:cNvSpPr>
              <a:spLocks noChangeArrowheads="1"/>
            </p:cNvSpPr>
            <p:nvPr/>
          </p:nvSpPr>
          <p:spPr bwMode="gray">
            <a:xfrm>
              <a:off x="2339" y="2003"/>
              <a:ext cx="1093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2</a:t>
              </a:r>
              <a:r>
                <a:rPr lang="en-US" altLang="en-US" sz="2400" b="1" smtClean="0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.1</a:t>
              </a:r>
              <a:endParaRPr lang="en-US" altLang="en-US" sz="2400" b="1">
                <a:solidFill>
                  <a:srgbClr val="FF33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  <p:sp>
        <p:nvSpPr>
          <p:cNvPr id="21" name="Rectangle 13"/>
          <p:cNvSpPr>
            <a:spLocks noChangeArrowheads="1"/>
          </p:cNvSpPr>
          <p:nvPr/>
        </p:nvSpPr>
        <p:spPr bwMode="auto">
          <a:xfrm>
            <a:off x="463901" y="4044215"/>
            <a:ext cx="273649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Bảo vệ ngắn mạch.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Oval 22"/>
          <p:cNvSpPr/>
          <p:nvPr/>
        </p:nvSpPr>
        <p:spPr bwMode="auto">
          <a:xfrm>
            <a:off x="4505854" y="2737017"/>
            <a:ext cx="609601" cy="59943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63901" y="4655403"/>
            <a:ext cx="3020663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Khóa chéo: Tiếp điểm 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4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(9, 11) và K</a:t>
            </a:r>
            <a:r>
              <a:rPr lang="en-US" sz="24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(13, 15) </a:t>
            </a:r>
          </a:p>
        </p:txBody>
      </p:sp>
      <p:sp>
        <p:nvSpPr>
          <p:cNvPr id="28" name="Oval 27"/>
          <p:cNvSpPr/>
          <p:nvPr/>
        </p:nvSpPr>
        <p:spPr bwMode="auto">
          <a:xfrm>
            <a:off x="7626879" y="2737016"/>
            <a:ext cx="609601" cy="59943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9" name="Oval 28"/>
          <p:cNvSpPr/>
          <p:nvPr/>
        </p:nvSpPr>
        <p:spPr bwMode="auto">
          <a:xfrm>
            <a:off x="7626879" y="3795404"/>
            <a:ext cx="609601" cy="59943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0550465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1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"/>
                            </p:stCondLst>
                            <p:childTnLst>
                              <p:par>
                                <p:cTn id="2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6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1752" grpId="0"/>
      <p:bldP spid="21" grpId="0"/>
      <p:bldP spid="23" grpId="0" animBg="1"/>
      <p:bldP spid="23" grpId="1" animBg="1"/>
      <p:bldP spid="3" grpId="0"/>
      <p:bldP spid="28" grpId="0" animBg="1"/>
      <p:bldP spid="29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65659" y="609600"/>
            <a:ext cx="5449741" cy="246941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26200" y="3215166"/>
            <a:ext cx="1727200" cy="3414233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1828800" y="3131582"/>
            <a:ext cx="3429000" cy="3581400"/>
            <a:chOff x="1828800" y="3131582"/>
            <a:chExt cx="3429000" cy="3581400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828800" y="3131582"/>
              <a:ext cx="3429000" cy="3581400"/>
            </a:xfrm>
            <a:prstGeom prst="rect">
              <a:avLst/>
            </a:prstGeom>
          </p:spPr>
        </p:pic>
        <p:sp>
          <p:nvSpPr>
            <p:cNvPr id="5" name="Rectangle 4"/>
            <p:cNvSpPr/>
            <p:nvPr/>
          </p:nvSpPr>
          <p:spPr bwMode="auto">
            <a:xfrm>
              <a:off x="1828800" y="6324600"/>
              <a:ext cx="2057400" cy="388382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</a:endParaRPr>
            </a:p>
          </p:txBody>
        </p:sp>
      </p:grpSp>
      <p:sp>
        <p:nvSpPr>
          <p:cNvPr id="10" name="Rectangle 17"/>
          <p:cNvSpPr>
            <a:spLocks noChangeArrowheads="1"/>
          </p:cNvSpPr>
          <p:nvPr/>
        </p:nvSpPr>
        <p:spPr bwMode="auto">
          <a:xfrm>
            <a:off x="66675" y="1074737"/>
            <a:ext cx="33655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Bảo vệ mạch điện và động cơ</a:t>
            </a:r>
            <a:endParaRPr lang="en-US" altLang="en-US" sz="24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79375" y="84137"/>
            <a:ext cx="883602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1.2 Mạch khởi động trực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pha có đảo chiều quay</a:t>
            </a:r>
          </a:p>
        </p:txBody>
      </p:sp>
      <p:sp>
        <p:nvSpPr>
          <p:cNvPr id="13" name="Rectangle 12"/>
          <p:cNvSpPr/>
          <p:nvPr/>
        </p:nvSpPr>
        <p:spPr>
          <a:xfrm>
            <a:off x="248517" y="2140982"/>
            <a:ext cx="32004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Công tắc tơ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và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0358469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39888551"/>
              </p:ext>
            </p:extLst>
          </p:nvPr>
        </p:nvGraphicFramePr>
        <p:xfrm>
          <a:off x="3188208" y="1835150"/>
          <a:ext cx="5955792" cy="4794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573" r:id="rId4" imgW="11239500" imgH="4705350" progId="AutoCAD.Drawing.17">
                  <p:embed/>
                </p:oleObj>
              </mc:Choice>
              <mc:Fallback>
                <p:oleObj r:id="rId4" imgW="11239500" imgH="4705350" progId="AutoCAD.Drawing.17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29602" t="8253" r="38599" b="32327"/>
                      <a:stretch>
                        <a:fillRect/>
                      </a:stretch>
                    </p:blipFill>
                    <p:spPr bwMode="auto">
                      <a:xfrm>
                        <a:off x="3188208" y="1835150"/>
                        <a:ext cx="5955792" cy="47942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11" name="AutoShape 4"/>
          <p:cNvSpPr>
            <a:spLocks noChangeArrowheads="1"/>
          </p:cNvSpPr>
          <p:nvPr/>
        </p:nvSpPr>
        <p:spPr bwMode="gray">
          <a:xfrm>
            <a:off x="2109788" y="146050"/>
            <a:ext cx="6796087" cy="893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KHÔNG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ĐỒNG BỘ BA PHA ROTOR LỒNG SÓC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800600" y="5464175"/>
            <a:ext cx="4191000" cy="708025"/>
          </a:xfrm>
          <a:prstGeom prst="rect">
            <a:avLst/>
          </a:prstGeom>
          <a:solidFill>
            <a:srgbClr val="CCFFCC"/>
          </a:solidFill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i="1" kern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Mạch đảo chiều quay </a:t>
            </a:r>
            <a:r>
              <a:rPr lang="en-US" sz="2000" i="1" kern="0" smtClean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trực tiếp </a:t>
            </a:r>
            <a:r>
              <a:rPr lang="en-US" sz="2000" i="1" kern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động cơ KĐB ba pha</a:t>
            </a:r>
            <a:endParaRPr lang="en-US" sz="2000" i="1" kern="0">
              <a:solidFill>
                <a:sysClr val="windowText" lastClr="000000"/>
              </a:solidFill>
            </a:endParaRPr>
          </a:p>
        </p:txBody>
      </p:sp>
      <p:sp>
        <p:nvSpPr>
          <p:cNvPr id="17415" name="Rectangle 17"/>
          <p:cNvSpPr>
            <a:spLocks noChangeArrowheads="1"/>
          </p:cNvSpPr>
          <p:nvPr/>
        </p:nvSpPr>
        <p:spPr bwMode="auto">
          <a:xfrm>
            <a:off x="66675" y="2286000"/>
            <a:ext cx="33655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Giới thiệu mạch điện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416" name="Rectangle 18"/>
          <p:cNvSpPr>
            <a:spLocks noChangeArrowheads="1"/>
          </p:cNvSpPr>
          <p:nvPr/>
        </p:nvSpPr>
        <p:spPr bwMode="auto">
          <a:xfrm>
            <a:off x="307975" y="2743200"/>
            <a:ext cx="33655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động lực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417" name="Rectangle 19"/>
          <p:cNvSpPr>
            <a:spLocks noChangeArrowheads="1"/>
          </p:cNvSpPr>
          <p:nvPr/>
        </p:nvSpPr>
        <p:spPr bwMode="auto">
          <a:xfrm>
            <a:off x="380642" y="3240151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Động cơ M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79375" y="1447800"/>
            <a:ext cx="883602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1.2 Mạch khởi động trực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pha có đảo chiều quay</a:t>
            </a:r>
          </a:p>
        </p:txBody>
      </p:sp>
      <p:grpSp>
        <p:nvGrpSpPr>
          <p:cNvPr id="17" name="Group 14"/>
          <p:cNvGrpSpPr>
            <a:grpSpLocks/>
          </p:cNvGrpSpPr>
          <p:nvPr/>
        </p:nvGrpSpPr>
        <p:grpSpPr bwMode="auto">
          <a:xfrm>
            <a:off x="914400" y="76200"/>
            <a:ext cx="1219200" cy="1143000"/>
            <a:chOff x="2078" y="1680"/>
            <a:chExt cx="1615" cy="1615"/>
          </a:xfrm>
        </p:grpSpPr>
        <p:sp>
          <p:nvSpPr>
            <p:cNvPr id="18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9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0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2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4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5" name="Oval 20"/>
            <p:cNvSpPr>
              <a:spLocks noChangeArrowheads="1"/>
            </p:cNvSpPr>
            <p:nvPr/>
          </p:nvSpPr>
          <p:spPr bwMode="gray">
            <a:xfrm>
              <a:off x="2339" y="2003"/>
              <a:ext cx="1093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2</a:t>
              </a:r>
              <a:r>
                <a:rPr lang="en-US" altLang="en-US" sz="2400" b="1" smtClean="0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.1</a:t>
              </a:r>
              <a:endParaRPr lang="en-US" altLang="en-US" sz="2400" b="1">
                <a:solidFill>
                  <a:srgbClr val="FF33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  <p:sp>
        <p:nvSpPr>
          <p:cNvPr id="3" name="Oval 2"/>
          <p:cNvSpPr/>
          <p:nvPr/>
        </p:nvSpPr>
        <p:spPr bwMode="auto">
          <a:xfrm>
            <a:off x="3316224" y="5809488"/>
            <a:ext cx="1143000" cy="769937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1" name="Rectangle 19"/>
          <p:cNvSpPr>
            <a:spLocks noChangeArrowheads="1"/>
          </p:cNvSpPr>
          <p:nvPr/>
        </p:nvSpPr>
        <p:spPr bwMode="auto">
          <a:xfrm>
            <a:off x="380642" y="3750584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CB ba pha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Oval 3"/>
          <p:cNvSpPr/>
          <p:nvPr/>
        </p:nvSpPr>
        <p:spPr bwMode="auto">
          <a:xfrm>
            <a:off x="3194304" y="2286000"/>
            <a:ext cx="1282382" cy="533400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3" name="Rectangle 13"/>
          <p:cNvSpPr>
            <a:spLocks noChangeArrowheads="1"/>
          </p:cNvSpPr>
          <p:nvPr/>
        </p:nvSpPr>
        <p:spPr bwMode="auto">
          <a:xfrm>
            <a:off x="380642" y="4191000"/>
            <a:ext cx="281366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động lực công tắc tơ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Oval 4"/>
          <p:cNvSpPr/>
          <p:nvPr/>
        </p:nvSpPr>
        <p:spPr bwMode="auto">
          <a:xfrm>
            <a:off x="3416808" y="3837432"/>
            <a:ext cx="1059878" cy="59311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6" name="Rectangle 13"/>
          <p:cNvSpPr>
            <a:spLocks noChangeArrowheads="1"/>
          </p:cNvSpPr>
          <p:nvPr/>
        </p:nvSpPr>
        <p:spPr bwMode="auto">
          <a:xfrm>
            <a:off x="374546" y="5036403"/>
            <a:ext cx="281366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động lực công tắc tơ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Oval 26"/>
          <p:cNvSpPr/>
          <p:nvPr/>
        </p:nvSpPr>
        <p:spPr bwMode="auto">
          <a:xfrm>
            <a:off x="4449254" y="3777718"/>
            <a:ext cx="1085914" cy="59311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8" name="Rectangle 13"/>
          <p:cNvSpPr>
            <a:spLocks noChangeArrowheads="1"/>
          </p:cNvSpPr>
          <p:nvPr/>
        </p:nvSpPr>
        <p:spPr bwMode="auto">
          <a:xfrm>
            <a:off x="374546" y="5950803"/>
            <a:ext cx="297825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Phần tử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đốt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nóng rơle nhiệt OL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Oval 30"/>
          <p:cNvSpPr/>
          <p:nvPr/>
        </p:nvSpPr>
        <p:spPr bwMode="auto">
          <a:xfrm>
            <a:off x="3177477" y="5131467"/>
            <a:ext cx="1318323" cy="507333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8340785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8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7416" grpId="0"/>
      <p:bldP spid="17417" grpId="0"/>
      <p:bldP spid="3" grpId="0" animBg="1"/>
      <p:bldP spid="3" grpId="1" animBg="1"/>
      <p:bldP spid="21" grpId="0"/>
      <p:bldP spid="4" grpId="0" animBg="1"/>
      <p:bldP spid="4" grpId="1" animBg="1"/>
      <p:bldP spid="23" grpId="0"/>
      <p:bldP spid="5" grpId="0" animBg="1"/>
      <p:bldP spid="5" grpId="1" animBg="1"/>
      <p:bldP spid="26" grpId="0"/>
      <p:bldP spid="27" grpId="0" animBg="1"/>
      <p:bldP spid="27" grpId="1" animBg="1"/>
      <p:bldP spid="28" grpId="0"/>
      <p:bldP spid="31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" name="Object 2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07424703"/>
              </p:ext>
            </p:extLst>
          </p:nvPr>
        </p:nvGraphicFramePr>
        <p:xfrm>
          <a:off x="3188208" y="1835150"/>
          <a:ext cx="5955792" cy="4794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597" r:id="rId4" imgW="11239500" imgH="4705350" progId="AutoCAD.Drawing.17">
                  <p:embed/>
                </p:oleObj>
              </mc:Choice>
              <mc:Fallback>
                <p:oleObj r:id="rId4" imgW="11239500" imgH="4705350" progId="AutoCAD.Drawing.17">
                  <p:embed/>
                  <p:pic>
                    <p:nvPicPr>
                      <p:cNvPr id="7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29602" t="8253" r="38599" b="32327"/>
                      <a:stretch>
                        <a:fillRect/>
                      </a:stretch>
                    </p:blipFill>
                    <p:spPr bwMode="auto">
                      <a:xfrm>
                        <a:off x="3188208" y="1835150"/>
                        <a:ext cx="5955792" cy="47942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11" name="AutoShape 4"/>
          <p:cNvSpPr>
            <a:spLocks noChangeArrowheads="1"/>
          </p:cNvSpPr>
          <p:nvPr/>
        </p:nvSpPr>
        <p:spPr bwMode="gray">
          <a:xfrm>
            <a:off x="2109788" y="146050"/>
            <a:ext cx="6796087" cy="893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KHÔNG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ĐỒNG BỘ BA PHA ROTOR LỒNG SÓC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800600" y="5464175"/>
            <a:ext cx="4191000" cy="708025"/>
          </a:xfrm>
          <a:prstGeom prst="rect">
            <a:avLst/>
          </a:prstGeom>
          <a:solidFill>
            <a:srgbClr val="CCFFCC"/>
          </a:solidFill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i="1" kern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Mạch đảo chiều quay </a:t>
            </a:r>
            <a:r>
              <a:rPr lang="en-US" sz="2000" i="1" kern="0" smtClean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trực </a:t>
            </a:r>
            <a:r>
              <a:rPr lang="en-US" sz="2000" i="1" kern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tiếp động cơ KĐB ba pha</a:t>
            </a:r>
            <a:endParaRPr lang="en-US" sz="2000" i="1" kern="0">
              <a:solidFill>
                <a:sysClr val="windowText" lastClr="000000"/>
              </a:solidFill>
            </a:endParaRPr>
          </a:p>
        </p:txBody>
      </p:sp>
      <p:sp>
        <p:nvSpPr>
          <p:cNvPr id="17415" name="Rectangle 17"/>
          <p:cNvSpPr>
            <a:spLocks noChangeArrowheads="1"/>
          </p:cNvSpPr>
          <p:nvPr/>
        </p:nvSpPr>
        <p:spPr bwMode="auto">
          <a:xfrm>
            <a:off x="66675" y="2286000"/>
            <a:ext cx="33655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Giới thiệu mạch điện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416" name="Rectangle 18"/>
          <p:cNvSpPr>
            <a:spLocks noChangeArrowheads="1"/>
          </p:cNvSpPr>
          <p:nvPr/>
        </p:nvSpPr>
        <p:spPr bwMode="auto">
          <a:xfrm>
            <a:off x="307975" y="2743200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417" name="Rectangle 19"/>
          <p:cNvSpPr>
            <a:spLocks noChangeArrowheads="1"/>
          </p:cNvSpPr>
          <p:nvPr/>
        </p:nvSpPr>
        <p:spPr bwMode="auto">
          <a:xfrm>
            <a:off x="380642" y="3240151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Cầu chì F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79375" y="1447800"/>
            <a:ext cx="883602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1.2 Mạch khởi động trực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pha có đảo chiều quay</a:t>
            </a:r>
          </a:p>
        </p:txBody>
      </p:sp>
      <p:grpSp>
        <p:nvGrpSpPr>
          <p:cNvPr id="17" name="Group 14"/>
          <p:cNvGrpSpPr>
            <a:grpSpLocks/>
          </p:cNvGrpSpPr>
          <p:nvPr/>
        </p:nvGrpSpPr>
        <p:grpSpPr bwMode="auto">
          <a:xfrm>
            <a:off x="914400" y="76200"/>
            <a:ext cx="1219200" cy="1143000"/>
            <a:chOff x="2078" y="1680"/>
            <a:chExt cx="1615" cy="1615"/>
          </a:xfrm>
        </p:grpSpPr>
        <p:sp>
          <p:nvSpPr>
            <p:cNvPr id="18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9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0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2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4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5" name="Oval 20"/>
            <p:cNvSpPr>
              <a:spLocks noChangeArrowheads="1"/>
            </p:cNvSpPr>
            <p:nvPr/>
          </p:nvSpPr>
          <p:spPr bwMode="gray">
            <a:xfrm>
              <a:off x="2339" y="2003"/>
              <a:ext cx="1093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2</a:t>
              </a:r>
              <a:r>
                <a:rPr lang="en-US" altLang="en-US" sz="2400" b="1" smtClean="0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.1</a:t>
              </a:r>
              <a:endParaRPr lang="en-US" altLang="en-US" sz="2400" b="1">
                <a:solidFill>
                  <a:srgbClr val="FF33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  <p:sp>
        <p:nvSpPr>
          <p:cNvPr id="3" name="Oval 2"/>
          <p:cNvSpPr/>
          <p:nvPr/>
        </p:nvSpPr>
        <p:spPr bwMode="auto">
          <a:xfrm>
            <a:off x="4366323" y="2743199"/>
            <a:ext cx="510477" cy="52853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1" name="Rectangle 19"/>
          <p:cNvSpPr>
            <a:spLocks noChangeArrowheads="1"/>
          </p:cNvSpPr>
          <p:nvPr/>
        </p:nvSpPr>
        <p:spPr bwMode="auto">
          <a:xfrm>
            <a:off x="380642" y="3733801"/>
            <a:ext cx="95953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EM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Oval 3"/>
          <p:cNvSpPr/>
          <p:nvPr/>
        </p:nvSpPr>
        <p:spPr bwMode="auto">
          <a:xfrm>
            <a:off x="4953000" y="2505457"/>
            <a:ext cx="457200" cy="698010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3" name="Rectangle 13"/>
          <p:cNvSpPr>
            <a:spLocks noChangeArrowheads="1"/>
          </p:cNvSpPr>
          <p:nvPr/>
        </p:nvSpPr>
        <p:spPr bwMode="auto">
          <a:xfrm>
            <a:off x="380642" y="4832149"/>
            <a:ext cx="274355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Cuộn dây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(7, 9) + Start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 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Oval 4"/>
          <p:cNvSpPr/>
          <p:nvPr/>
        </p:nvSpPr>
        <p:spPr bwMode="auto">
          <a:xfrm>
            <a:off x="6248400" y="2590800"/>
            <a:ext cx="1153581" cy="990600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7" name="Oval 26"/>
          <p:cNvSpPr/>
          <p:nvPr/>
        </p:nvSpPr>
        <p:spPr bwMode="auto">
          <a:xfrm>
            <a:off x="8229600" y="3733800"/>
            <a:ext cx="553147" cy="59311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8" name="Rectangle 13"/>
          <p:cNvSpPr>
            <a:spLocks noChangeArrowheads="1"/>
          </p:cNvSpPr>
          <p:nvPr/>
        </p:nvSpPr>
        <p:spPr bwMode="auto">
          <a:xfrm>
            <a:off x="374546" y="4305504"/>
            <a:ext cx="297825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OL(3, 5)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Oval 30"/>
          <p:cNvSpPr/>
          <p:nvPr/>
        </p:nvSpPr>
        <p:spPr bwMode="auto">
          <a:xfrm>
            <a:off x="5343144" y="2674342"/>
            <a:ext cx="533400" cy="59311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9" name="Rectangle 13"/>
          <p:cNvSpPr>
            <a:spLocks noChangeArrowheads="1"/>
          </p:cNvSpPr>
          <p:nvPr/>
        </p:nvSpPr>
        <p:spPr bwMode="auto">
          <a:xfrm>
            <a:off x="374546" y="5764837"/>
            <a:ext cx="274355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Cuộn dây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(7, 9) + Start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Oval 32"/>
          <p:cNvSpPr/>
          <p:nvPr/>
        </p:nvSpPr>
        <p:spPr bwMode="auto">
          <a:xfrm>
            <a:off x="8229600" y="2706623"/>
            <a:ext cx="553147" cy="59285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4" name="Oval 33"/>
          <p:cNvSpPr/>
          <p:nvPr/>
        </p:nvSpPr>
        <p:spPr bwMode="auto">
          <a:xfrm>
            <a:off x="6248400" y="3701816"/>
            <a:ext cx="1153581" cy="937577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5" name="Rectangle 19"/>
          <p:cNvSpPr>
            <a:spLocks noChangeArrowheads="1"/>
          </p:cNvSpPr>
          <p:nvPr/>
        </p:nvSpPr>
        <p:spPr bwMode="auto">
          <a:xfrm>
            <a:off x="1670050" y="3733800"/>
            <a:ext cx="16827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Stop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" name="Straight Connector 6"/>
          <p:cNvCxnSpPr/>
          <p:nvPr/>
        </p:nvCxnSpPr>
        <p:spPr bwMode="auto">
          <a:xfrm>
            <a:off x="1447800" y="3754252"/>
            <a:ext cx="0" cy="398449"/>
          </a:xfrm>
          <a:prstGeom prst="line">
            <a:avLst/>
          </a:prstGeom>
          <a:solidFill>
            <a:schemeClr val="accent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36" name="Oval 35"/>
          <p:cNvSpPr/>
          <p:nvPr/>
        </p:nvSpPr>
        <p:spPr bwMode="auto">
          <a:xfrm>
            <a:off x="5810948" y="2649203"/>
            <a:ext cx="417704" cy="59311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2" name="Oval 31"/>
          <p:cNvSpPr/>
          <p:nvPr/>
        </p:nvSpPr>
        <p:spPr bwMode="auto">
          <a:xfrm>
            <a:off x="7436517" y="3695739"/>
            <a:ext cx="510477" cy="52853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7" name="Oval 36"/>
          <p:cNvSpPr/>
          <p:nvPr/>
        </p:nvSpPr>
        <p:spPr bwMode="auto">
          <a:xfrm>
            <a:off x="7401981" y="2650143"/>
            <a:ext cx="510477" cy="52853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894570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8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0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5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8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6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9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2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7416" grpId="0"/>
      <p:bldP spid="17417" grpId="0"/>
      <p:bldP spid="3" grpId="0" animBg="1"/>
      <p:bldP spid="3" grpId="1" animBg="1"/>
      <p:bldP spid="21" grpId="0"/>
      <p:bldP spid="4" grpId="0" animBg="1"/>
      <p:bldP spid="4" grpId="1" animBg="1"/>
      <p:bldP spid="23" grpId="0"/>
      <p:bldP spid="5" grpId="0" animBg="1"/>
      <p:bldP spid="5" grpId="1" animBg="1"/>
      <p:bldP spid="27" grpId="0" animBg="1"/>
      <p:bldP spid="28" grpId="0"/>
      <p:bldP spid="31" grpId="0" animBg="1"/>
      <p:bldP spid="31" grpId="1" animBg="1"/>
      <p:bldP spid="29" grpId="0"/>
      <p:bldP spid="33" grpId="0" animBg="1"/>
      <p:bldP spid="33" grpId="1" animBg="1"/>
      <p:bldP spid="34" grpId="0" animBg="1"/>
      <p:bldP spid="35" grpId="0"/>
      <p:bldP spid="36" grpId="0" animBg="1"/>
      <p:bldP spid="36" grpId="1" animBg="1"/>
      <p:bldP spid="32" grpId="0" animBg="1"/>
      <p:bldP spid="32" grpId="1" animBg="1"/>
      <p:bldP spid="37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" name="Object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25316262"/>
              </p:ext>
            </p:extLst>
          </p:nvPr>
        </p:nvGraphicFramePr>
        <p:xfrm>
          <a:off x="3188208" y="1835150"/>
          <a:ext cx="5955792" cy="4794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619" r:id="rId4" imgW="11239500" imgH="4705350" progId="AutoCAD.Drawing.17">
                  <p:embed/>
                </p:oleObj>
              </mc:Choice>
              <mc:Fallback>
                <p:oleObj r:id="rId4" imgW="11239500" imgH="4705350" progId="AutoCAD.Drawing.17">
                  <p:embed/>
                  <p:pic>
                    <p:nvPicPr>
                      <p:cNvPr id="30" name="Object 2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29602" t="8253" r="38599" b="32327"/>
                      <a:stretch>
                        <a:fillRect/>
                      </a:stretch>
                    </p:blipFill>
                    <p:spPr bwMode="auto">
                      <a:xfrm>
                        <a:off x="3188208" y="1835150"/>
                        <a:ext cx="5955792" cy="47942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459" name="AutoShape 4"/>
          <p:cNvSpPr>
            <a:spLocks noChangeArrowheads="1"/>
          </p:cNvSpPr>
          <p:nvPr/>
        </p:nvSpPr>
        <p:spPr bwMode="gray">
          <a:xfrm>
            <a:off x="2109788" y="146050"/>
            <a:ext cx="6796087" cy="893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KHÔNG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ĐỒNG BỘ BA PHA ROTOR LỒNG SÓC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800600" y="5464175"/>
            <a:ext cx="4191000" cy="708025"/>
          </a:xfrm>
          <a:prstGeom prst="rect">
            <a:avLst/>
          </a:prstGeom>
          <a:solidFill>
            <a:srgbClr val="CCFFCC"/>
          </a:solidFill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i="1" kern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Mạch đảo chiều quay </a:t>
            </a:r>
            <a:r>
              <a:rPr lang="en-US" sz="2000" i="1" kern="0" smtClean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trực tiếp </a:t>
            </a:r>
            <a:r>
              <a:rPr lang="en-US" sz="2000" i="1" kern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động cơ KĐB ba pha</a:t>
            </a:r>
            <a:endParaRPr lang="en-US" sz="2000" i="1" kern="0">
              <a:solidFill>
                <a:sysClr val="windowText" lastClr="000000"/>
              </a:solidFill>
            </a:endParaRPr>
          </a:p>
        </p:txBody>
      </p:sp>
      <p:sp>
        <p:nvSpPr>
          <p:cNvPr id="19463" name="Rectangle 17"/>
          <p:cNvSpPr>
            <a:spLocks noChangeArrowheads="1"/>
          </p:cNvSpPr>
          <p:nvPr/>
        </p:nvSpPr>
        <p:spPr bwMode="auto">
          <a:xfrm>
            <a:off x="66675" y="2438400"/>
            <a:ext cx="33655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việc </a:t>
            </a:r>
            <a:r>
              <a:rPr lang="en-US" sz="2400" b="1" ker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Mạch đảo chiều quay trực </a:t>
            </a:r>
            <a:r>
              <a:rPr lang="en-US" sz="2400" b="1" kern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464" name="Rectangle 16"/>
          <p:cNvSpPr>
            <a:spLocks noChangeArrowheads="1"/>
          </p:cNvSpPr>
          <p:nvPr/>
        </p:nvSpPr>
        <p:spPr bwMode="auto">
          <a:xfrm>
            <a:off x="415925" y="3817938"/>
            <a:ext cx="320040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quay chiều thuận</a:t>
            </a:r>
            <a:endParaRPr lang="en-US" altLang="en-US" sz="24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79375" y="1447800"/>
            <a:ext cx="883602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1.2 Mạch khởi động trực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pha có đảo chiều quay</a:t>
            </a:r>
          </a:p>
        </p:txBody>
      </p:sp>
      <p:grpSp>
        <p:nvGrpSpPr>
          <p:cNvPr id="15" name="Group 14"/>
          <p:cNvGrpSpPr>
            <a:grpSpLocks/>
          </p:cNvGrpSpPr>
          <p:nvPr/>
        </p:nvGrpSpPr>
        <p:grpSpPr bwMode="auto">
          <a:xfrm>
            <a:off x="914400" y="76200"/>
            <a:ext cx="1219200" cy="1143000"/>
            <a:chOff x="2078" y="1680"/>
            <a:chExt cx="1615" cy="1615"/>
          </a:xfrm>
        </p:grpSpPr>
        <p:sp>
          <p:nvSpPr>
            <p:cNvPr id="17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8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9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0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2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4" name="Oval 20"/>
            <p:cNvSpPr>
              <a:spLocks noChangeArrowheads="1"/>
            </p:cNvSpPr>
            <p:nvPr/>
          </p:nvSpPr>
          <p:spPr bwMode="gray">
            <a:xfrm>
              <a:off x="2339" y="2003"/>
              <a:ext cx="1093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2</a:t>
              </a:r>
              <a:r>
                <a:rPr lang="en-US" altLang="en-US" sz="2400" b="1" smtClean="0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.1</a:t>
              </a:r>
              <a:endParaRPr lang="en-US" altLang="en-US" sz="2400" b="1">
                <a:solidFill>
                  <a:srgbClr val="FF33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76304997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9464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8" name="AutoShape 4"/>
          <p:cNvSpPr>
            <a:spLocks noChangeArrowheads="1"/>
          </p:cNvSpPr>
          <p:nvPr/>
        </p:nvSpPr>
        <p:spPr bwMode="gray">
          <a:xfrm>
            <a:off x="2109788" y="146050"/>
            <a:ext cx="6796087" cy="893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KHÔNG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ĐỒNG BỘ BA PHA ROTOR LỒNG SÓC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511" name="Rectangle 16"/>
          <p:cNvSpPr>
            <a:spLocks noChangeArrowheads="1"/>
          </p:cNvSpPr>
          <p:nvPr/>
        </p:nvSpPr>
        <p:spPr bwMode="auto">
          <a:xfrm>
            <a:off x="415925" y="3886200"/>
            <a:ext cx="320040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quay chiều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thuận</a:t>
            </a:r>
            <a:endParaRPr lang="en-US" altLang="en-US" sz="24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Rectangle 15"/>
          <p:cNvSpPr>
            <a:spLocks noChangeArrowheads="1"/>
          </p:cNvSpPr>
          <p:nvPr/>
        </p:nvSpPr>
        <p:spPr bwMode="auto">
          <a:xfrm>
            <a:off x="79375" y="1447800"/>
            <a:ext cx="883602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1.2 Mạch khởi động trực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pha có đảo chiều quay</a:t>
            </a:r>
          </a:p>
        </p:txBody>
      </p:sp>
      <p:grpSp>
        <p:nvGrpSpPr>
          <p:cNvPr id="15" name="Group 14"/>
          <p:cNvGrpSpPr>
            <a:grpSpLocks/>
          </p:cNvGrpSpPr>
          <p:nvPr/>
        </p:nvGrpSpPr>
        <p:grpSpPr bwMode="auto">
          <a:xfrm>
            <a:off x="914400" y="76200"/>
            <a:ext cx="1219200" cy="1143000"/>
            <a:chOff x="2078" y="1680"/>
            <a:chExt cx="1615" cy="1615"/>
          </a:xfrm>
        </p:grpSpPr>
        <p:sp>
          <p:nvSpPr>
            <p:cNvPr id="16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7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8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9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0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2" name="Oval 20"/>
            <p:cNvSpPr>
              <a:spLocks noChangeArrowheads="1"/>
            </p:cNvSpPr>
            <p:nvPr/>
          </p:nvSpPr>
          <p:spPr bwMode="gray">
            <a:xfrm>
              <a:off x="2339" y="2003"/>
              <a:ext cx="1093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2</a:t>
              </a:r>
              <a:r>
                <a:rPr lang="en-US" altLang="en-US" sz="2400" b="1" smtClean="0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.1</a:t>
              </a:r>
              <a:endParaRPr lang="en-US" altLang="en-US" sz="2400" b="1">
                <a:solidFill>
                  <a:srgbClr val="FF33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  <p:sp>
        <p:nvSpPr>
          <p:cNvPr id="53" name="Oval 52"/>
          <p:cNvSpPr/>
          <p:nvPr/>
        </p:nvSpPr>
        <p:spPr bwMode="auto">
          <a:xfrm>
            <a:off x="1871132" y="1905000"/>
            <a:ext cx="1900034" cy="828386"/>
          </a:xfrm>
          <a:prstGeom prst="ellipse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Đóng CB 3 pha</a:t>
            </a:r>
          </a:p>
        </p:txBody>
      </p:sp>
      <p:sp>
        <p:nvSpPr>
          <p:cNvPr id="54" name="Rectangle 53"/>
          <p:cNvSpPr/>
          <p:nvPr/>
        </p:nvSpPr>
        <p:spPr bwMode="auto">
          <a:xfrm>
            <a:off x="4244194" y="1981200"/>
            <a:ext cx="2114061" cy="63915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Ấn nút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Start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một lực đủ lớn</a:t>
            </a:r>
          </a:p>
        </p:txBody>
      </p:sp>
      <p:sp>
        <p:nvSpPr>
          <p:cNvPr id="55" name="Rectangle 54"/>
          <p:cNvSpPr/>
          <p:nvPr/>
        </p:nvSpPr>
        <p:spPr bwMode="auto">
          <a:xfrm>
            <a:off x="3547532" y="3028905"/>
            <a:ext cx="2321949" cy="67071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Start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9)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xúc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" name="Rectangle 55"/>
          <p:cNvSpPr/>
          <p:nvPr/>
        </p:nvSpPr>
        <p:spPr bwMode="auto">
          <a:xfrm>
            <a:off x="3588524" y="3937768"/>
            <a:ext cx="2239962" cy="68006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Contactor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(13,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N) có điện</a:t>
            </a:r>
          </a:p>
        </p:txBody>
      </p:sp>
      <p:sp>
        <p:nvSpPr>
          <p:cNvPr id="57" name="Rectangle 56"/>
          <p:cNvSpPr/>
          <p:nvPr/>
        </p:nvSpPr>
        <p:spPr bwMode="auto">
          <a:xfrm>
            <a:off x="6699813" y="5055613"/>
            <a:ext cx="1962728" cy="66536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(7, 9)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đóng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lại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" name="Rectangle 57"/>
          <p:cNvSpPr/>
          <p:nvPr/>
        </p:nvSpPr>
        <p:spPr bwMode="auto">
          <a:xfrm>
            <a:off x="2819400" y="5055613"/>
            <a:ext cx="3636517" cy="67122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A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endParaRPr lang="en-US" sz="200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C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 đóng lại</a:t>
            </a:r>
          </a:p>
        </p:txBody>
      </p:sp>
      <p:sp>
        <p:nvSpPr>
          <p:cNvPr id="59" name="Rectangle 58"/>
          <p:cNvSpPr/>
          <p:nvPr/>
        </p:nvSpPr>
        <p:spPr bwMode="auto">
          <a:xfrm>
            <a:off x="3341397" y="6011140"/>
            <a:ext cx="2663826" cy="69446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được cấp điện,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quay thuận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0" name="Straight Arrow Connector 59"/>
          <p:cNvCxnSpPr/>
          <p:nvPr/>
        </p:nvCxnSpPr>
        <p:spPr bwMode="auto">
          <a:xfrm flipV="1">
            <a:off x="3754232" y="2311400"/>
            <a:ext cx="508204" cy="779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1" name="Straight Arrow Connector 60"/>
          <p:cNvCxnSpPr>
            <a:stCxn id="55" idx="2"/>
          </p:cNvCxnSpPr>
          <p:nvPr/>
        </p:nvCxnSpPr>
        <p:spPr bwMode="auto">
          <a:xfrm flipH="1">
            <a:off x="4708505" y="3699624"/>
            <a:ext cx="2" cy="23155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2" name="Straight Arrow Connector 61"/>
          <p:cNvCxnSpPr/>
          <p:nvPr/>
        </p:nvCxnSpPr>
        <p:spPr bwMode="auto">
          <a:xfrm>
            <a:off x="4708505" y="5715000"/>
            <a:ext cx="1" cy="31461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3" name="Straight Arrow Connector 62"/>
          <p:cNvCxnSpPr>
            <a:stCxn id="56" idx="2"/>
          </p:cNvCxnSpPr>
          <p:nvPr/>
        </p:nvCxnSpPr>
        <p:spPr bwMode="auto">
          <a:xfrm>
            <a:off x="4708505" y="4617829"/>
            <a:ext cx="2345533" cy="42308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4" name="Straight Arrow Connector 63"/>
          <p:cNvCxnSpPr>
            <a:stCxn id="56" idx="2"/>
          </p:cNvCxnSpPr>
          <p:nvPr/>
        </p:nvCxnSpPr>
        <p:spPr bwMode="auto">
          <a:xfrm flipH="1">
            <a:off x="2306913" y="4617829"/>
            <a:ext cx="2401592" cy="26730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5" name="Straight Connector 64"/>
          <p:cNvCxnSpPr/>
          <p:nvPr/>
        </p:nvCxnSpPr>
        <p:spPr bwMode="auto">
          <a:xfrm>
            <a:off x="8696324" y="5384303"/>
            <a:ext cx="142876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67" name="Straight Connector 66"/>
          <p:cNvCxnSpPr/>
          <p:nvPr/>
        </p:nvCxnSpPr>
        <p:spPr bwMode="auto">
          <a:xfrm flipV="1">
            <a:off x="8820183" y="4275538"/>
            <a:ext cx="0" cy="1108765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68" name="Straight Arrow Connector 67"/>
          <p:cNvCxnSpPr/>
          <p:nvPr/>
        </p:nvCxnSpPr>
        <p:spPr bwMode="auto">
          <a:xfrm flipH="1">
            <a:off x="5869482" y="4275537"/>
            <a:ext cx="2950701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/>
          </a:ln>
          <a:effectLst/>
        </p:spPr>
      </p:cxnSp>
      <p:sp>
        <p:nvSpPr>
          <p:cNvPr id="69" name="Rectangle 68"/>
          <p:cNvSpPr/>
          <p:nvPr/>
        </p:nvSpPr>
        <p:spPr bwMode="auto">
          <a:xfrm>
            <a:off x="152400" y="4885137"/>
            <a:ext cx="2438400" cy="95636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(17, 19) hở ra ngăn cuộn dây 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có điện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9" name="Straight Arrow Connector 78"/>
          <p:cNvCxnSpPr/>
          <p:nvPr/>
        </p:nvCxnSpPr>
        <p:spPr bwMode="auto">
          <a:xfrm>
            <a:off x="4692682" y="4623379"/>
            <a:ext cx="0" cy="372192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7" name="Straight Arrow Connector 86"/>
          <p:cNvCxnSpPr>
            <a:stCxn id="54" idx="2"/>
          </p:cNvCxnSpPr>
          <p:nvPr/>
        </p:nvCxnSpPr>
        <p:spPr bwMode="auto">
          <a:xfrm flipH="1">
            <a:off x="4572000" y="2620354"/>
            <a:ext cx="729225" cy="40196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90" name="Rectangle 89"/>
          <p:cNvSpPr>
            <a:spLocks noChangeArrowheads="1"/>
          </p:cNvSpPr>
          <p:nvPr/>
        </p:nvSpPr>
        <p:spPr bwMode="auto">
          <a:xfrm>
            <a:off x="6448034" y="4264575"/>
            <a:ext cx="1295401" cy="33855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lang="en-US" altLang="en-US" sz="16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kumimoji="0" lang="en-US" altLang="en-US" sz="16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uy trì</a:t>
            </a:r>
            <a:endParaRPr kumimoji="0" lang="en-US" altLang="en-US" sz="16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 33"/>
          <p:cNvSpPr/>
          <p:nvPr/>
        </p:nvSpPr>
        <p:spPr bwMode="auto">
          <a:xfrm>
            <a:off x="6172200" y="2877698"/>
            <a:ext cx="2758475" cy="95636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Start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(15, 17) hở ra ngăn cuộn dây 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có điện 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9" name="Straight Arrow Connector 38"/>
          <p:cNvCxnSpPr>
            <a:stCxn id="54" idx="2"/>
          </p:cNvCxnSpPr>
          <p:nvPr/>
        </p:nvCxnSpPr>
        <p:spPr bwMode="auto">
          <a:xfrm>
            <a:off x="5301225" y="2620354"/>
            <a:ext cx="1246663" cy="25241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35" name="Rectangle 17"/>
          <p:cNvSpPr>
            <a:spLocks noChangeArrowheads="1"/>
          </p:cNvSpPr>
          <p:nvPr/>
        </p:nvSpPr>
        <p:spPr bwMode="auto">
          <a:xfrm>
            <a:off x="66675" y="2762071"/>
            <a:ext cx="33655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việc </a:t>
            </a:r>
            <a:r>
              <a:rPr lang="en-US" sz="2400" b="1" ker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Mạch đảo chiều quay trực </a:t>
            </a:r>
            <a:r>
              <a:rPr lang="en-US" sz="2400" b="1" kern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6494250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000"/>
                            </p:stCondLst>
                            <p:childTnLst>
                              <p:par>
                                <p:cTn id="7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9" grpId="0" animBg="1"/>
      <p:bldP spid="90" grpId="0"/>
      <p:bldP spid="34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" name="Object 20"/>
          <p:cNvGraphicFramePr>
            <a:graphicFrameLocks noChangeAspect="1"/>
          </p:cNvGraphicFramePr>
          <p:nvPr>
            <p:extLst/>
          </p:nvPr>
        </p:nvGraphicFramePr>
        <p:xfrm>
          <a:off x="3188208" y="1835150"/>
          <a:ext cx="5955792" cy="4794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1761" r:id="rId4" imgW="11239500" imgH="4705350" progId="AutoCAD.Drawing.17">
                  <p:embed/>
                </p:oleObj>
              </mc:Choice>
              <mc:Fallback>
                <p:oleObj r:id="rId4" imgW="11239500" imgH="4705350" progId="AutoCAD.Drawing.17">
                  <p:embed/>
                  <p:pic>
                    <p:nvPicPr>
                      <p:cNvPr id="21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29602" t="8253" r="38599" b="32327"/>
                      <a:stretch>
                        <a:fillRect/>
                      </a:stretch>
                    </p:blipFill>
                    <p:spPr bwMode="auto">
                      <a:xfrm>
                        <a:off x="3188208" y="1835150"/>
                        <a:ext cx="5955792" cy="47942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459" name="AutoShape 4"/>
          <p:cNvSpPr>
            <a:spLocks noChangeArrowheads="1"/>
          </p:cNvSpPr>
          <p:nvPr/>
        </p:nvSpPr>
        <p:spPr bwMode="gray">
          <a:xfrm>
            <a:off x="2109788" y="146050"/>
            <a:ext cx="6796087" cy="893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KHÔNG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ĐỒNG BỘ BA PHA ROTOR LỒNG SÓC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800600" y="5464175"/>
            <a:ext cx="4191000" cy="708025"/>
          </a:xfrm>
          <a:prstGeom prst="rect">
            <a:avLst/>
          </a:prstGeom>
          <a:solidFill>
            <a:srgbClr val="CCFFCC"/>
          </a:solidFill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i="1" kern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Mạch đảo chiều quay </a:t>
            </a:r>
            <a:r>
              <a:rPr lang="en-US" sz="2000" i="1" kern="0" smtClean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trực tiếp </a:t>
            </a:r>
            <a:r>
              <a:rPr lang="en-US" sz="2000" i="1" kern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động cơ KĐB ba pha</a:t>
            </a:r>
            <a:endParaRPr lang="en-US" sz="2000" i="1" kern="0">
              <a:solidFill>
                <a:sysClr val="windowText" lastClr="000000"/>
              </a:solidFill>
            </a:endParaRPr>
          </a:p>
        </p:txBody>
      </p:sp>
      <p:sp>
        <p:nvSpPr>
          <p:cNvPr id="19463" name="Rectangle 17"/>
          <p:cNvSpPr>
            <a:spLocks noChangeArrowheads="1"/>
          </p:cNvSpPr>
          <p:nvPr/>
        </p:nvSpPr>
        <p:spPr bwMode="auto">
          <a:xfrm>
            <a:off x="66675" y="2438400"/>
            <a:ext cx="33655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việc </a:t>
            </a:r>
            <a:r>
              <a:rPr lang="en-US" sz="2400" b="1" ker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Mạch đảo chiều quay trực </a:t>
            </a:r>
            <a:r>
              <a:rPr lang="en-US" sz="2400" b="1" kern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464" name="Rectangle 16"/>
          <p:cNvSpPr>
            <a:spLocks noChangeArrowheads="1"/>
          </p:cNvSpPr>
          <p:nvPr/>
        </p:nvSpPr>
        <p:spPr bwMode="auto">
          <a:xfrm>
            <a:off x="415925" y="3817938"/>
            <a:ext cx="320040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quay chiều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nghịch</a:t>
            </a:r>
            <a:endParaRPr lang="en-US" altLang="en-US" sz="24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79375" y="1447800"/>
            <a:ext cx="883602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1.2 Mạch khởi động trực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pha có đảo chiều quay</a:t>
            </a:r>
          </a:p>
        </p:txBody>
      </p:sp>
      <p:grpSp>
        <p:nvGrpSpPr>
          <p:cNvPr id="15" name="Group 14"/>
          <p:cNvGrpSpPr>
            <a:grpSpLocks/>
          </p:cNvGrpSpPr>
          <p:nvPr/>
        </p:nvGrpSpPr>
        <p:grpSpPr bwMode="auto">
          <a:xfrm>
            <a:off x="914400" y="76200"/>
            <a:ext cx="1219200" cy="1143000"/>
            <a:chOff x="2078" y="1680"/>
            <a:chExt cx="1615" cy="1615"/>
          </a:xfrm>
        </p:grpSpPr>
        <p:sp>
          <p:nvSpPr>
            <p:cNvPr id="17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8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9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0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2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4" name="Oval 20"/>
            <p:cNvSpPr>
              <a:spLocks noChangeArrowheads="1"/>
            </p:cNvSpPr>
            <p:nvPr/>
          </p:nvSpPr>
          <p:spPr bwMode="gray">
            <a:xfrm>
              <a:off x="2339" y="2003"/>
              <a:ext cx="1093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2</a:t>
              </a:r>
              <a:r>
                <a:rPr lang="en-US" altLang="en-US" sz="2400" b="1" smtClean="0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.1</a:t>
              </a:r>
              <a:endParaRPr lang="en-US" altLang="en-US" sz="2400" b="1">
                <a:solidFill>
                  <a:srgbClr val="FF33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93062959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9464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7" name="Straight Arrow Connector 76"/>
          <p:cNvCxnSpPr/>
          <p:nvPr/>
        </p:nvCxnSpPr>
        <p:spPr bwMode="auto">
          <a:xfrm>
            <a:off x="7269395" y="1795660"/>
            <a:ext cx="0" cy="165949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6" name="Straight Arrow Connector 65"/>
          <p:cNvCxnSpPr/>
          <p:nvPr/>
        </p:nvCxnSpPr>
        <p:spPr bwMode="auto">
          <a:xfrm>
            <a:off x="2602818" y="2605634"/>
            <a:ext cx="1" cy="36414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6" name="Straight Arrow Connector 75"/>
          <p:cNvCxnSpPr/>
          <p:nvPr/>
        </p:nvCxnSpPr>
        <p:spPr bwMode="auto">
          <a:xfrm>
            <a:off x="6540775" y="5644705"/>
            <a:ext cx="1" cy="36414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2" name="Straight Connector 31"/>
          <p:cNvCxnSpPr/>
          <p:nvPr/>
        </p:nvCxnSpPr>
        <p:spPr bwMode="auto">
          <a:xfrm>
            <a:off x="8857371" y="5210786"/>
            <a:ext cx="195018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52" name="Straight Arrow Connector 51"/>
          <p:cNvCxnSpPr/>
          <p:nvPr/>
        </p:nvCxnSpPr>
        <p:spPr bwMode="auto">
          <a:xfrm>
            <a:off x="2602819" y="1600721"/>
            <a:ext cx="1" cy="36414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6" name="Straight Arrow Connector 45"/>
          <p:cNvCxnSpPr>
            <a:endCxn id="54" idx="1"/>
          </p:cNvCxnSpPr>
          <p:nvPr/>
        </p:nvCxnSpPr>
        <p:spPr bwMode="auto">
          <a:xfrm flipV="1">
            <a:off x="2636783" y="481554"/>
            <a:ext cx="1094202" cy="1704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54" name="Rectangle 53"/>
          <p:cNvSpPr/>
          <p:nvPr/>
        </p:nvSpPr>
        <p:spPr bwMode="auto">
          <a:xfrm>
            <a:off x="3730985" y="133285"/>
            <a:ext cx="2408182" cy="69653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Ấn nút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Start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một lực đủ lớn</a:t>
            </a:r>
          </a:p>
        </p:txBody>
      </p:sp>
      <p:sp>
        <p:nvSpPr>
          <p:cNvPr id="56" name="Rectangle 55"/>
          <p:cNvSpPr/>
          <p:nvPr/>
        </p:nvSpPr>
        <p:spPr bwMode="auto">
          <a:xfrm>
            <a:off x="5992724" y="3454013"/>
            <a:ext cx="2313076" cy="70311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K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(19, N) có điện</a:t>
            </a:r>
          </a:p>
        </p:txBody>
      </p:sp>
      <p:sp>
        <p:nvSpPr>
          <p:cNvPr id="57" name="Rectangle 56"/>
          <p:cNvSpPr/>
          <p:nvPr/>
        </p:nvSpPr>
        <p:spPr bwMode="auto">
          <a:xfrm>
            <a:off x="7682693" y="4710391"/>
            <a:ext cx="1230615" cy="97856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(7,15)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đóng lại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" name="Rectangle 57"/>
          <p:cNvSpPr/>
          <p:nvPr/>
        </p:nvSpPr>
        <p:spPr bwMode="auto">
          <a:xfrm>
            <a:off x="5076525" y="4702328"/>
            <a:ext cx="2512582" cy="98700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đóng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</a:p>
        </p:txBody>
      </p:sp>
      <p:sp>
        <p:nvSpPr>
          <p:cNvPr id="59" name="Rectangle 58"/>
          <p:cNvSpPr/>
          <p:nvPr/>
        </p:nvSpPr>
        <p:spPr bwMode="auto">
          <a:xfrm>
            <a:off x="5237827" y="6015279"/>
            <a:ext cx="2594054" cy="70396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được cấp điện,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quay nghịch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0" name="Rectangle 89"/>
          <p:cNvSpPr>
            <a:spLocks noChangeArrowheads="1"/>
          </p:cNvSpPr>
          <p:nvPr/>
        </p:nvSpPr>
        <p:spPr bwMode="auto">
          <a:xfrm>
            <a:off x="8287103" y="3505200"/>
            <a:ext cx="856897" cy="369332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lang="en-US" altLang="en-US" sz="18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kumimoji="0" lang="en-US" altLang="en-US" sz="18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uy trì</a:t>
            </a:r>
            <a:endParaRPr kumimoji="0" lang="en-US" altLang="en-US" sz="18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 33"/>
          <p:cNvSpPr/>
          <p:nvPr/>
        </p:nvSpPr>
        <p:spPr bwMode="auto">
          <a:xfrm>
            <a:off x="936660" y="1219200"/>
            <a:ext cx="3188997" cy="36713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Start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(9, 11) hở ra</a:t>
            </a:r>
          </a:p>
        </p:txBody>
      </p:sp>
      <p:sp>
        <p:nvSpPr>
          <p:cNvPr id="37" name="Rectangle 36"/>
          <p:cNvSpPr/>
          <p:nvPr/>
        </p:nvSpPr>
        <p:spPr bwMode="auto">
          <a:xfrm>
            <a:off x="5486400" y="1487181"/>
            <a:ext cx="3565989" cy="37585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Start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(7, 15) đóng lại</a:t>
            </a:r>
          </a:p>
        </p:txBody>
      </p:sp>
      <p:sp>
        <p:nvSpPr>
          <p:cNvPr id="40" name="Rectangle 39"/>
          <p:cNvSpPr/>
          <p:nvPr/>
        </p:nvSpPr>
        <p:spPr bwMode="auto">
          <a:xfrm>
            <a:off x="1425836" y="1911890"/>
            <a:ext cx="2353967" cy="67891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K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(13, N) mất điện</a:t>
            </a:r>
          </a:p>
        </p:txBody>
      </p:sp>
      <p:sp>
        <p:nvSpPr>
          <p:cNvPr id="42" name="Rectangle 41"/>
          <p:cNvSpPr/>
          <p:nvPr/>
        </p:nvSpPr>
        <p:spPr bwMode="auto">
          <a:xfrm>
            <a:off x="1578801" y="2983452"/>
            <a:ext cx="2535999" cy="99378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K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A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,B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), K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hở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ra </a:t>
            </a:r>
          </a:p>
        </p:txBody>
      </p:sp>
      <p:sp>
        <p:nvSpPr>
          <p:cNvPr id="43" name="Rectangle 42"/>
          <p:cNvSpPr/>
          <p:nvPr/>
        </p:nvSpPr>
        <p:spPr bwMode="auto">
          <a:xfrm>
            <a:off x="914400" y="4299845"/>
            <a:ext cx="2535999" cy="70396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được ngắt điện, dừng quay thuận</a:t>
            </a:r>
          </a:p>
        </p:txBody>
      </p:sp>
      <p:sp>
        <p:nvSpPr>
          <p:cNvPr id="45" name="Rectangle 44"/>
          <p:cNvSpPr/>
          <p:nvPr/>
        </p:nvSpPr>
        <p:spPr bwMode="auto">
          <a:xfrm>
            <a:off x="3581400" y="4534834"/>
            <a:ext cx="1353677" cy="97856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(11,13)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48" name="Straight Arrow Connector 47"/>
          <p:cNvCxnSpPr>
            <a:stCxn id="54" idx="2"/>
            <a:endCxn id="37" idx="0"/>
          </p:cNvCxnSpPr>
          <p:nvPr/>
        </p:nvCxnSpPr>
        <p:spPr bwMode="auto">
          <a:xfrm>
            <a:off x="4935076" y="829822"/>
            <a:ext cx="2334319" cy="65735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0" name="Straight Arrow Connector 49"/>
          <p:cNvCxnSpPr>
            <a:stCxn id="54" idx="2"/>
            <a:endCxn id="34" idx="0"/>
          </p:cNvCxnSpPr>
          <p:nvPr/>
        </p:nvCxnSpPr>
        <p:spPr bwMode="auto">
          <a:xfrm flipH="1">
            <a:off x="2531159" y="829822"/>
            <a:ext cx="2403917" cy="38937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0" name="Straight Arrow Connector 69"/>
          <p:cNvCxnSpPr/>
          <p:nvPr/>
        </p:nvCxnSpPr>
        <p:spPr bwMode="auto">
          <a:xfrm>
            <a:off x="2239791" y="3962400"/>
            <a:ext cx="1" cy="36414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1" name="Straight Arrow Connector 70"/>
          <p:cNvCxnSpPr>
            <a:stCxn id="40" idx="2"/>
            <a:endCxn id="44" idx="0"/>
          </p:cNvCxnSpPr>
          <p:nvPr/>
        </p:nvCxnSpPr>
        <p:spPr bwMode="auto">
          <a:xfrm>
            <a:off x="2602820" y="2590800"/>
            <a:ext cx="2346361" cy="51966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2" name="Straight Arrow Connector 71"/>
          <p:cNvCxnSpPr>
            <a:stCxn id="40" idx="2"/>
            <a:endCxn id="41" idx="0"/>
          </p:cNvCxnSpPr>
          <p:nvPr/>
        </p:nvCxnSpPr>
        <p:spPr bwMode="auto">
          <a:xfrm flipH="1">
            <a:off x="828041" y="2590800"/>
            <a:ext cx="1774779" cy="39265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3" name="Straight Arrow Connector 72"/>
          <p:cNvCxnSpPr/>
          <p:nvPr/>
        </p:nvCxnSpPr>
        <p:spPr bwMode="auto">
          <a:xfrm>
            <a:off x="6934200" y="4175587"/>
            <a:ext cx="0" cy="52674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4" name="Straight Arrow Connector 73"/>
          <p:cNvCxnSpPr>
            <a:endCxn id="57" idx="0"/>
          </p:cNvCxnSpPr>
          <p:nvPr/>
        </p:nvCxnSpPr>
        <p:spPr bwMode="auto">
          <a:xfrm>
            <a:off x="6934200" y="4175587"/>
            <a:ext cx="1363801" cy="53480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5" name="Straight Arrow Connector 74"/>
          <p:cNvCxnSpPr/>
          <p:nvPr/>
        </p:nvCxnSpPr>
        <p:spPr bwMode="auto">
          <a:xfrm flipH="1">
            <a:off x="4935077" y="4175587"/>
            <a:ext cx="1999126" cy="37502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8" name="Straight Arrow Connector 77"/>
          <p:cNvCxnSpPr/>
          <p:nvPr/>
        </p:nvCxnSpPr>
        <p:spPr bwMode="auto">
          <a:xfrm flipH="1" flipV="1">
            <a:off x="8305800" y="3874532"/>
            <a:ext cx="746590" cy="218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/>
          </a:ln>
          <a:effectLst/>
        </p:spPr>
      </p:cxnSp>
      <p:cxnSp>
        <p:nvCxnSpPr>
          <p:cNvPr id="82" name="Straight Connector 81"/>
          <p:cNvCxnSpPr/>
          <p:nvPr/>
        </p:nvCxnSpPr>
        <p:spPr bwMode="auto">
          <a:xfrm flipV="1">
            <a:off x="9052389" y="3863834"/>
            <a:ext cx="0" cy="1346952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86" name="Straight Arrow Connector 85"/>
          <p:cNvCxnSpPr/>
          <p:nvPr/>
        </p:nvCxnSpPr>
        <p:spPr bwMode="auto">
          <a:xfrm>
            <a:off x="56945" y="2243735"/>
            <a:ext cx="1388147" cy="919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/>
          </a:ln>
          <a:effectLst/>
        </p:spPr>
      </p:cxnSp>
      <p:cxnSp>
        <p:nvCxnSpPr>
          <p:cNvPr id="88" name="Straight Connector 87"/>
          <p:cNvCxnSpPr/>
          <p:nvPr/>
        </p:nvCxnSpPr>
        <p:spPr bwMode="auto">
          <a:xfrm>
            <a:off x="61081" y="3443834"/>
            <a:ext cx="133200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89" name="Straight Connector 88"/>
          <p:cNvCxnSpPr/>
          <p:nvPr/>
        </p:nvCxnSpPr>
        <p:spPr bwMode="auto">
          <a:xfrm flipV="1">
            <a:off x="76200" y="2218854"/>
            <a:ext cx="0" cy="1224981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92" name="Straight Connector 91"/>
          <p:cNvCxnSpPr/>
          <p:nvPr/>
        </p:nvCxnSpPr>
        <p:spPr bwMode="auto">
          <a:xfrm>
            <a:off x="5452789" y="3570848"/>
            <a:ext cx="396323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94" name="Straight Connector 93"/>
          <p:cNvCxnSpPr/>
          <p:nvPr/>
        </p:nvCxnSpPr>
        <p:spPr bwMode="auto">
          <a:xfrm flipV="1">
            <a:off x="5849112" y="2969781"/>
            <a:ext cx="0" cy="601068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98" name="Straight Connector 97"/>
          <p:cNvCxnSpPr/>
          <p:nvPr/>
        </p:nvCxnSpPr>
        <p:spPr bwMode="auto">
          <a:xfrm>
            <a:off x="5849112" y="2961131"/>
            <a:ext cx="1405042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00" name="Rectangle 99"/>
          <p:cNvSpPr>
            <a:spLocks noChangeArrowheads="1"/>
          </p:cNvSpPr>
          <p:nvPr/>
        </p:nvSpPr>
        <p:spPr bwMode="auto">
          <a:xfrm>
            <a:off x="76200" y="1883098"/>
            <a:ext cx="1346433" cy="335756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lang="en-US" altLang="en-US" sz="18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Ngắt d</a:t>
            </a:r>
            <a:r>
              <a:rPr kumimoji="0" lang="en-US" altLang="en-US" sz="18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uy trì</a:t>
            </a:r>
            <a:endParaRPr kumimoji="0" lang="en-US" altLang="en-US" sz="18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Rectangle 40"/>
          <p:cNvSpPr/>
          <p:nvPr/>
        </p:nvSpPr>
        <p:spPr bwMode="auto">
          <a:xfrm>
            <a:off x="208281" y="2983453"/>
            <a:ext cx="1239519" cy="99378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(7, 9) hở ra</a:t>
            </a:r>
          </a:p>
        </p:txBody>
      </p:sp>
      <p:sp>
        <p:nvSpPr>
          <p:cNvPr id="44" name="Rectangle 43"/>
          <p:cNvSpPr/>
          <p:nvPr/>
        </p:nvSpPr>
        <p:spPr bwMode="auto">
          <a:xfrm>
            <a:off x="4280519" y="3110467"/>
            <a:ext cx="1337324" cy="99378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(17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19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đóng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</a:p>
        </p:txBody>
      </p:sp>
      <p:sp>
        <p:nvSpPr>
          <p:cNvPr id="60" name="Rounded Rectangle 59"/>
          <p:cNvSpPr/>
          <p:nvPr/>
        </p:nvSpPr>
        <p:spPr bwMode="auto">
          <a:xfrm>
            <a:off x="457200" y="113165"/>
            <a:ext cx="2209800" cy="725035"/>
          </a:xfrm>
          <a:prstGeom prst="round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Giả sử động cơ M đang quay thuận</a:t>
            </a:r>
          </a:p>
        </p:txBody>
      </p:sp>
    </p:spTree>
    <p:extLst>
      <p:ext uri="{BB962C8B-B14F-4D97-AF65-F5344CB8AC3E}">
        <p14:creationId xmlns:p14="http://schemas.microsoft.com/office/powerpoint/2010/main" val="170216405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2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5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5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25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5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5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2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00"/>
                            </p:stCondLst>
                            <p:childTnLst>
                              <p:par>
                                <p:cTn id="7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00"/>
                            </p:stCondLst>
                            <p:childTnLst>
                              <p:par>
                                <p:cTn id="8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0" dur="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500"/>
                            </p:stCondLst>
                            <p:childTnLst>
                              <p:par>
                                <p:cTn id="10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8" dur="2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500"/>
                            </p:stCondLst>
                            <p:childTnLst>
                              <p:par>
                                <p:cTn id="11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7" dur="2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25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250"/>
                            </p:stCondLst>
                            <p:childTnLst>
                              <p:par>
                                <p:cTn id="12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2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500"/>
                            </p:stCondLst>
                            <p:childTnLst>
                              <p:par>
                                <p:cTn id="1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750"/>
                            </p:stCondLst>
                            <p:childTnLst>
                              <p:par>
                                <p:cTn id="1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25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000"/>
                            </p:stCondLst>
                            <p:childTnLst>
                              <p:par>
                                <p:cTn id="1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25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1250"/>
                            </p:stCondLst>
                            <p:childTnLst>
                              <p:par>
                                <p:cTn id="1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25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25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250"/>
                            </p:stCondLst>
                            <p:childTnLst>
                              <p:par>
                                <p:cTn id="14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1" dur="2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500"/>
                            </p:stCondLst>
                            <p:childTnLst>
                              <p:par>
                                <p:cTn id="1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2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6" grpId="0" animBg="1"/>
      <p:bldP spid="57" grpId="0" animBg="1"/>
      <p:bldP spid="58" grpId="0" animBg="1"/>
      <p:bldP spid="59" grpId="0" animBg="1"/>
      <p:bldP spid="90" grpId="0"/>
      <p:bldP spid="34" grpId="0" animBg="1"/>
      <p:bldP spid="37" grpId="0" animBg="1"/>
      <p:bldP spid="40" grpId="0" animBg="1"/>
      <p:bldP spid="42" grpId="0" animBg="1"/>
      <p:bldP spid="43" grpId="0" animBg="1"/>
      <p:bldP spid="45" grpId="0" animBg="1"/>
      <p:bldP spid="100" grpId="0"/>
      <p:bldP spid="41" grpId="0" animBg="1"/>
      <p:bldP spid="44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AutoShape 4"/>
          <p:cNvSpPr>
            <a:spLocks noChangeArrowheads="1"/>
          </p:cNvSpPr>
          <p:nvPr/>
        </p:nvSpPr>
        <p:spPr bwMode="gray">
          <a:xfrm>
            <a:off x="2109788" y="146050"/>
            <a:ext cx="6796087" cy="893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KHÔNG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ĐỒNG BỘ BA PHA ROTOR LỒNG SÓC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Rectangle 15"/>
          <p:cNvSpPr>
            <a:spLocks noChangeArrowheads="1"/>
          </p:cNvSpPr>
          <p:nvPr/>
        </p:nvSpPr>
        <p:spPr bwMode="auto">
          <a:xfrm>
            <a:off x="79375" y="1447800"/>
            <a:ext cx="883602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1.2 Mạch khởi động trực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pha có đảo chiều quay</a:t>
            </a:r>
          </a:p>
        </p:txBody>
      </p:sp>
      <p:grpSp>
        <p:nvGrpSpPr>
          <p:cNvPr id="16" name="Group 14"/>
          <p:cNvGrpSpPr>
            <a:grpSpLocks/>
          </p:cNvGrpSpPr>
          <p:nvPr/>
        </p:nvGrpSpPr>
        <p:grpSpPr bwMode="auto">
          <a:xfrm>
            <a:off x="914400" y="76200"/>
            <a:ext cx="1219200" cy="1143000"/>
            <a:chOff x="2078" y="1680"/>
            <a:chExt cx="1615" cy="1615"/>
          </a:xfrm>
        </p:grpSpPr>
        <p:sp>
          <p:nvSpPr>
            <p:cNvPr id="17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8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9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0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2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4" name="Oval 20"/>
            <p:cNvSpPr>
              <a:spLocks noChangeArrowheads="1"/>
            </p:cNvSpPr>
            <p:nvPr/>
          </p:nvSpPr>
          <p:spPr bwMode="gray">
            <a:xfrm>
              <a:off x="2339" y="2003"/>
              <a:ext cx="1093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2</a:t>
              </a:r>
              <a:r>
                <a:rPr lang="en-US" altLang="en-US" sz="2400" b="1" smtClean="0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.1</a:t>
              </a:r>
              <a:endParaRPr lang="en-US" altLang="en-US" sz="2400" b="1">
                <a:solidFill>
                  <a:srgbClr val="FF33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  <p:graphicFrame>
        <p:nvGraphicFramePr>
          <p:cNvPr id="21" name="Object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85066213"/>
              </p:ext>
            </p:extLst>
          </p:nvPr>
        </p:nvGraphicFramePr>
        <p:xfrm>
          <a:off x="3188208" y="1911350"/>
          <a:ext cx="5955792" cy="4794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692" r:id="rId4" imgW="11239500" imgH="4705350" progId="AutoCAD.Drawing.17">
                  <p:embed/>
                </p:oleObj>
              </mc:Choice>
              <mc:Fallback>
                <p:oleObj r:id="rId4" imgW="11239500" imgH="4705350" progId="AutoCAD.Drawing.17">
                  <p:embed/>
                  <p:pic>
                    <p:nvPicPr>
                      <p:cNvPr id="30" name="Object 2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29602" t="8253" r="38599" b="32327"/>
                      <a:stretch>
                        <a:fillRect/>
                      </a:stretch>
                    </p:blipFill>
                    <p:spPr bwMode="auto">
                      <a:xfrm>
                        <a:off x="3188208" y="1911350"/>
                        <a:ext cx="5955792" cy="47942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" name="Rectangle 22"/>
          <p:cNvSpPr/>
          <p:nvPr/>
        </p:nvSpPr>
        <p:spPr>
          <a:xfrm>
            <a:off x="4800600" y="5464175"/>
            <a:ext cx="4191000" cy="708025"/>
          </a:xfrm>
          <a:prstGeom prst="rect">
            <a:avLst/>
          </a:prstGeom>
          <a:solidFill>
            <a:srgbClr val="CCFFCC"/>
          </a:solidFill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i="1" kern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Mạch đảo chiều quay </a:t>
            </a:r>
            <a:r>
              <a:rPr lang="en-US" sz="2000" i="1" kern="0" smtClean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trực </a:t>
            </a:r>
            <a:r>
              <a:rPr lang="en-US" sz="2000" i="1" kern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tiếp động cơ KĐB ba pha</a:t>
            </a:r>
            <a:endParaRPr lang="en-US" sz="2000" i="1" kern="0">
              <a:solidFill>
                <a:sysClr val="windowText" lastClr="000000"/>
              </a:solidFill>
            </a:endParaRPr>
          </a:p>
        </p:txBody>
      </p:sp>
      <p:sp>
        <p:nvSpPr>
          <p:cNvPr id="25" name="Rectangle 17"/>
          <p:cNvSpPr>
            <a:spLocks noChangeArrowheads="1"/>
          </p:cNvSpPr>
          <p:nvPr/>
        </p:nvSpPr>
        <p:spPr bwMode="auto">
          <a:xfrm>
            <a:off x="66675" y="2438400"/>
            <a:ext cx="33655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việc </a:t>
            </a:r>
            <a:r>
              <a:rPr lang="en-US" sz="2400" b="1" ker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Mạch đảo chiều quay trực </a:t>
            </a:r>
            <a:r>
              <a:rPr lang="en-US" sz="2400" b="1" kern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Rectangle 16"/>
          <p:cNvSpPr>
            <a:spLocks noChangeArrowheads="1"/>
          </p:cNvSpPr>
          <p:nvPr/>
        </p:nvSpPr>
        <p:spPr bwMode="auto">
          <a:xfrm>
            <a:off x="415925" y="3817938"/>
            <a:ext cx="32004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d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ừng quay </a:t>
            </a: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chiều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nghịch</a:t>
            </a:r>
            <a:endParaRPr lang="en-US" altLang="en-US" sz="24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8680507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6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8" name="AutoShape 4"/>
          <p:cNvSpPr>
            <a:spLocks noChangeArrowheads="1"/>
          </p:cNvSpPr>
          <p:nvPr/>
        </p:nvSpPr>
        <p:spPr bwMode="gray">
          <a:xfrm>
            <a:off x="2109788" y="146050"/>
            <a:ext cx="6796087" cy="893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KHÔNG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ĐỒNG BỘ BA PHA ROTOR LỒNG SÓC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Rectangle 15"/>
          <p:cNvSpPr>
            <a:spLocks noChangeArrowheads="1"/>
          </p:cNvSpPr>
          <p:nvPr/>
        </p:nvSpPr>
        <p:spPr bwMode="auto">
          <a:xfrm>
            <a:off x="79375" y="1447800"/>
            <a:ext cx="883602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1.2 Mạch khởi động trực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pha có đảo chiều quay</a:t>
            </a:r>
          </a:p>
        </p:txBody>
      </p:sp>
      <p:grpSp>
        <p:nvGrpSpPr>
          <p:cNvPr id="15" name="Group 14"/>
          <p:cNvGrpSpPr>
            <a:grpSpLocks/>
          </p:cNvGrpSpPr>
          <p:nvPr/>
        </p:nvGrpSpPr>
        <p:grpSpPr bwMode="auto">
          <a:xfrm>
            <a:off x="914400" y="76200"/>
            <a:ext cx="1219200" cy="1143000"/>
            <a:chOff x="2078" y="1680"/>
            <a:chExt cx="1615" cy="1615"/>
          </a:xfrm>
        </p:grpSpPr>
        <p:sp>
          <p:nvSpPr>
            <p:cNvPr id="16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7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8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9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0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2" name="Oval 20"/>
            <p:cNvSpPr>
              <a:spLocks noChangeArrowheads="1"/>
            </p:cNvSpPr>
            <p:nvPr/>
          </p:nvSpPr>
          <p:spPr bwMode="gray">
            <a:xfrm>
              <a:off x="2339" y="2003"/>
              <a:ext cx="1093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2</a:t>
              </a:r>
              <a:r>
                <a:rPr lang="en-US" altLang="en-US" sz="2400" b="1" smtClean="0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.1</a:t>
              </a:r>
              <a:endParaRPr lang="en-US" altLang="en-US" sz="2400" b="1">
                <a:solidFill>
                  <a:srgbClr val="FF33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  <p:sp>
        <p:nvSpPr>
          <p:cNvPr id="54" name="Rectangle 53"/>
          <p:cNvSpPr/>
          <p:nvPr/>
        </p:nvSpPr>
        <p:spPr bwMode="auto">
          <a:xfrm>
            <a:off x="4244194" y="1981200"/>
            <a:ext cx="2114061" cy="63915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Ấn nút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Stop(5, 7)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một lực đủ lớn</a:t>
            </a:r>
          </a:p>
        </p:txBody>
      </p:sp>
      <p:sp>
        <p:nvSpPr>
          <p:cNvPr id="55" name="Rectangle 54"/>
          <p:cNvSpPr/>
          <p:nvPr/>
        </p:nvSpPr>
        <p:spPr bwMode="auto">
          <a:xfrm>
            <a:off x="4080932" y="2868168"/>
            <a:ext cx="2321949" cy="67071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Stop(5, 7)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" name="Rectangle 55"/>
          <p:cNvSpPr/>
          <p:nvPr/>
        </p:nvSpPr>
        <p:spPr bwMode="auto">
          <a:xfrm>
            <a:off x="4107814" y="3777031"/>
            <a:ext cx="2280954" cy="68006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(19,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N)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mất điện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7" name="Rectangle 56"/>
          <p:cNvSpPr/>
          <p:nvPr/>
        </p:nvSpPr>
        <p:spPr bwMode="auto">
          <a:xfrm>
            <a:off x="6776013" y="5005310"/>
            <a:ext cx="1962728" cy="66536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(7, 15)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" name="Rectangle 57"/>
          <p:cNvSpPr/>
          <p:nvPr/>
        </p:nvSpPr>
        <p:spPr bwMode="auto">
          <a:xfrm>
            <a:off x="3276600" y="5005310"/>
            <a:ext cx="3394324" cy="67122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endParaRPr lang="en-US" sz="200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9" name="Rectangle 58"/>
          <p:cNvSpPr/>
          <p:nvPr/>
        </p:nvSpPr>
        <p:spPr bwMode="auto">
          <a:xfrm>
            <a:off x="3556404" y="6011639"/>
            <a:ext cx="2663826" cy="69446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được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ngắt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điện,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dừng quay nghịch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0" name="Straight Arrow Connector 59"/>
          <p:cNvCxnSpPr/>
          <p:nvPr/>
        </p:nvCxnSpPr>
        <p:spPr bwMode="auto">
          <a:xfrm flipV="1">
            <a:off x="3754232" y="2311400"/>
            <a:ext cx="508204" cy="779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1" name="Straight Arrow Connector 60"/>
          <p:cNvCxnSpPr>
            <a:stCxn id="55" idx="2"/>
          </p:cNvCxnSpPr>
          <p:nvPr/>
        </p:nvCxnSpPr>
        <p:spPr bwMode="auto">
          <a:xfrm flipH="1">
            <a:off x="5241905" y="3538887"/>
            <a:ext cx="2" cy="23155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2" name="Straight Arrow Connector 61"/>
          <p:cNvCxnSpPr/>
          <p:nvPr/>
        </p:nvCxnSpPr>
        <p:spPr bwMode="auto">
          <a:xfrm>
            <a:off x="4888317" y="5676532"/>
            <a:ext cx="1" cy="31461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3" name="Straight Arrow Connector 62"/>
          <p:cNvCxnSpPr>
            <a:stCxn id="56" idx="2"/>
          </p:cNvCxnSpPr>
          <p:nvPr/>
        </p:nvCxnSpPr>
        <p:spPr bwMode="auto">
          <a:xfrm>
            <a:off x="5248291" y="4457092"/>
            <a:ext cx="2018838" cy="53351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4" name="Straight Arrow Connector 63"/>
          <p:cNvCxnSpPr>
            <a:stCxn id="56" idx="2"/>
          </p:cNvCxnSpPr>
          <p:nvPr/>
        </p:nvCxnSpPr>
        <p:spPr bwMode="auto">
          <a:xfrm flipH="1">
            <a:off x="1776307" y="4457092"/>
            <a:ext cx="3471984" cy="764672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5" name="Straight Connector 64"/>
          <p:cNvCxnSpPr/>
          <p:nvPr/>
        </p:nvCxnSpPr>
        <p:spPr bwMode="auto">
          <a:xfrm>
            <a:off x="8772524" y="5334000"/>
            <a:ext cx="142876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67" name="Straight Connector 66"/>
          <p:cNvCxnSpPr/>
          <p:nvPr/>
        </p:nvCxnSpPr>
        <p:spPr bwMode="auto">
          <a:xfrm flipV="1">
            <a:off x="8896383" y="4114800"/>
            <a:ext cx="0" cy="1175191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68" name="Straight Arrow Connector 67"/>
          <p:cNvCxnSpPr/>
          <p:nvPr/>
        </p:nvCxnSpPr>
        <p:spPr bwMode="auto">
          <a:xfrm flipH="1">
            <a:off x="6402881" y="4114800"/>
            <a:ext cx="2506733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/>
          </a:ln>
          <a:effectLst/>
        </p:spPr>
      </p:cxnSp>
      <p:sp>
        <p:nvSpPr>
          <p:cNvPr id="69" name="Rectangle 68"/>
          <p:cNvSpPr/>
          <p:nvPr/>
        </p:nvSpPr>
        <p:spPr bwMode="auto">
          <a:xfrm>
            <a:off x="342427" y="5221764"/>
            <a:ext cx="2467224" cy="69699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(11, 13) đóng lại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9" name="Straight Arrow Connector 78"/>
          <p:cNvCxnSpPr/>
          <p:nvPr/>
        </p:nvCxnSpPr>
        <p:spPr bwMode="auto">
          <a:xfrm>
            <a:off x="5226082" y="4462642"/>
            <a:ext cx="0" cy="54925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7" name="Straight Arrow Connector 86"/>
          <p:cNvCxnSpPr/>
          <p:nvPr/>
        </p:nvCxnSpPr>
        <p:spPr bwMode="auto">
          <a:xfrm>
            <a:off x="5245060" y="2620354"/>
            <a:ext cx="0" cy="24305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2" name="Flowchart: Alternate Process 1"/>
          <p:cNvSpPr/>
          <p:nvPr/>
        </p:nvSpPr>
        <p:spPr bwMode="auto">
          <a:xfrm>
            <a:off x="1658413" y="1938768"/>
            <a:ext cx="2075387" cy="747282"/>
          </a:xfrm>
          <a:prstGeom prst="flowChartAlternateProcess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en-US" sz="2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</a:t>
            </a:r>
            <a:r>
              <a:rPr lang="en-US" altLang="en-US" sz="2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đang </a:t>
            </a:r>
            <a:r>
              <a:rPr lang="en-US" altLang="en-US" sz="2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quay </a:t>
            </a:r>
            <a:r>
              <a:rPr lang="en-US" altLang="en-US" sz="2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nghịch</a:t>
            </a:r>
            <a:endParaRPr lang="en-US" altLang="en-US" sz="20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Rectangle 30"/>
          <p:cNvSpPr>
            <a:spLocks noChangeArrowheads="1"/>
          </p:cNvSpPr>
          <p:nvPr/>
        </p:nvSpPr>
        <p:spPr bwMode="auto">
          <a:xfrm>
            <a:off x="7239000" y="3777031"/>
            <a:ext cx="1295401" cy="33855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lang="en-US" altLang="en-US" sz="16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Ngắt d</a:t>
            </a:r>
            <a:r>
              <a:rPr kumimoji="0" lang="en-US" altLang="en-US" sz="16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uy trì</a:t>
            </a:r>
            <a:endParaRPr kumimoji="0" lang="en-US" altLang="en-US" sz="16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17"/>
          <p:cNvSpPr>
            <a:spLocks noChangeArrowheads="1"/>
          </p:cNvSpPr>
          <p:nvPr/>
        </p:nvSpPr>
        <p:spPr bwMode="auto">
          <a:xfrm>
            <a:off x="66675" y="2762071"/>
            <a:ext cx="33655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việc </a:t>
            </a:r>
            <a:r>
              <a:rPr lang="en-US" sz="2400" b="1" ker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Mạch đảo chiều quay trực </a:t>
            </a:r>
            <a:r>
              <a:rPr lang="en-US" sz="2400" b="1" kern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Rectangle 16"/>
          <p:cNvSpPr>
            <a:spLocks noChangeArrowheads="1"/>
          </p:cNvSpPr>
          <p:nvPr/>
        </p:nvSpPr>
        <p:spPr bwMode="auto">
          <a:xfrm>
            <a:off x="415925" y="4046538"/>
            <a:ext cx="32004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dừng quay  nghịch</a:t>
            </a:r>
            <a:endParaRPr lang="en-US" altLang="en-US" sz="24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4818294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9" grpId="0" animBg="1"/>
      <p:bldP spid="2" grpId="0" animBg="1"/>
      <p:bldP spid="31" grpId="0"/>
      <p:bldP spid="33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AutoShape 4"/>
          <p:cNvSpPr>
            <a:spLocks noChangeArrowheads="1"/>
          </p:cNvSpPr>
          <p:nvPr/>
        </p:nvSpPr>
        <p:spPr bwMode="gray">
          <a:xfrm>
            <a:off x="2109788" y="146050"/>
            <a:ext cx="6796087" cy="893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KHÔNG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ĐỒNG BỘ BA PHA ROTOR LỒNG SÓC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Rectangle 15"/>
          <p:cNvSpPr>
            <a:spLocks noChangeArrowheads="1"/>
          </p:cNvSpPr>
          <p:nvPr/>
        </p:nvSpPr>
        <p:spPr bwMode="auto">
          <a:xfrm>
            <a:off x="79375" y="1447800"/>
            <a:ext cx="883602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1.2 Mạch khởi động trực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pha có đảo chiều quay</a:t>
            </a:r>
          </a:p>
        </p:txBody>
      </p:sp>
      <p:grpSp>
        <p:nvGrpSpPr>
          <p:cNvPr id="16" name="Group 14"/>
          <p:cNvGrpSpPr>
            <a:grpSpLocks/>
          </p:cNvGrpSpPr>
          <p:nvPr/>
        </p:nvGrpSpPr>
        <p:grpSpPr bwMode="auto">
          <a:xfrm>
            <a:off x="914400" y="76200"/>
            <a:ext cx="1219200" cy="1143000"/>
            <a:chOff x="2078" y="1680"/>
            <a:chExt cx="1615" cy="1615"/>
          </a:xfrm>
        </p:grpSpPr>
        <p:sp>
          <p:nvSpPr>
            <p:cNvPr id="17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8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9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0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2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4" name="Oval 20"/>
            <p:cNvSpPr>
              <a:spLocks noChangeArrowheads="1"/>
            </p:cNvSpPr>
            <p:nvPr/>
          </p:nvSpPr>
          <p:spPr bwMode="gray">
            <a:xfrm>
              <a:off x="2339" y="2003"/>
              <a:ext cx="1093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2</a:t>
              </a:r>
              <a:r>
                <a:rPr lang="en-US" altLang="en-US" sz="2400" b="1" smtClean="0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.1</a:t>
              </a:r>
              <a:endParaRPr lang="en-US" altLang="en-US" sz="2400" b="1">
                <a:solidFill>
                  <a:srgbClr val="FF33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  <p:graphicFrame>
        <p:nvGraphicFramePr>
          <p:cNvPr id="21" name="Object 20"/>
          <p:cNvGraphicFramePr>
            <a:graphicFrameLocks noChangeAspect="1"/>
          </p:cNvGraphicFramePr>
          <p:nvPr>
            <p:extLst/>
          </p:nvPr>
        </p:nvGraphicFramePr>
        <p:xfrm>
          <a:off x="3188208" y="1911350"/>
          <a:ext cx="5955792" cy="4794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805" r:id="rId4" imgW="11239500" imgH="4705350" progId="AutoCAD.Drawing.17">
                  <p:embed/>
                </p:oleObj>
              </mc:Choice>
              <mc:Fallback>
                <p:oleObj r:id="rId4" imgW="11239500" imgH="4705350" progId="AutoCAD.Drawing.17">
                  <p:embed/>
                  <p:pic>
                    <p:nvPicPr>
                      <p:cNvPr id="21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29602" t="8253" r="38599" b="32327"/>
                      <a:stretch>
                        <a:fillRect/>
                      </a:stretch>
                    </p:blipFill>
                    <p:spPr bwMode="auto">
                      <a:xfrm>
                        <a:off x="3188208" y="1911350"/>
                        <a:ext cx="5955792" cy="47942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" name="Rectangle 22"/>
          <p:cNvSpPr/>
          <p:nvPr/>
        </p:nvSpPr>
        <p:spPr>
          <a:xfrm>
            <a:off x="4800600" y="5464175"/>
            <a:ext cx="4191000" cy="708025"/>
          </a:xfrm>
          <a:prstGeom prst="rect">
            <a:avLst/>
          </a:prstGeom>
          <a:solidFill>
            <a:srgbClr val="CCFFCC"/>
          </a:solidFill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i="1" kern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Mạch đảo chiều quay </a:t>
            </a:r>
            <a:r>
              <a:rPr lang="en-US" sz="2000" i="1" kern="0" smtClean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trực </a:t>
            </a:r>
            <a:r>
              <a:rPr lang="en-US" sz="2000" i="1" kern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tiếp động cơ KĐB ba pha</a:t>
            </a:r>
            <a:endParaRPr lang="en-US" sz="2000" i="1" kern="0">
              <a:solidFill>
                <a:sysClr val="windowText" lastClr="000000"/>
              </a:solidFill>
            </a:endParaRPr>
          </a:p>
        </p:txBody>
      </p:sp>
      <p:sp>
        <p:nvSpPr>
          <p:cNvPr id="25" name="Rectangle 17"/>
          <p:cNvSpPr>
            <a:spLocks noChangeArrowheads="1"/>
          </p:cNvSpPr>
          <p:nvPr/>
        </p:nvSpPr>
        <p:spPr bwMode="auto">
          <a:xfrm>
            <a:off x="66675" y="2438400"/>
            <a:ext cx="33655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việc </a:t>
            </a:r>
            <a:r>
              <a:rPr lang="en-US" sz="2400" b="1" ker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Mạch đảo chiều quay trực </a:t>
            </a:r>
            <a:r>
              <a:rPr lang="en-US" sz="2400" b="1" kern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Rectangle 16"/>
          <p:cNvSpPr>
            <a:spLocks noChangeArrowheads="1"/>
          </p:cNvSpPr>
          <p:nvPr/>
        </p:nvSpPr>
        <p:spPr bwMode="auto">
          <a:xfrm>
            <a:off x="415925" y="3817938"/>
            <a:ext cx="32004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Dừng khẩn cấp động </a:t>
            </a: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M:</a:t>
            </a:r>
            <a:endParaRPr lang="en-US" altLang="en-US" sz="24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9920987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6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8" name="AutoShape 4"/>
          <p:cNvSpPr>
            <a:spLocks noChangeArrowheads="1"/>
          </p:cNvSpPr>
          <p:nvPr/>
        </p:nvSpPr>
        <p:spPr bwMode="gray">
          <a:xfrm>
            <a:off x="2109788" y="146050"/>
            <a:ext cx="6796087" cy="893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KHÔNG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ĐỒNG BỘ BA PHA ROTOR LỒNG SÓC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510" name="Rectangle 17"/>
          <p:cNvSpPr>
            <a:spLocks noChangeArrowheads="1"/>
          </p:cNvSpPr>
          <p:nvPr/>
        </p:nvSpPr>
        <p:spPr bwMode="auto">
          <a:xfrm>
            <a:off x="66674" y="3107034"/>
            <a:ext cx="38957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việc </a:t>
            </a:r>
            <a:r>
              <a:rPr lang="en-US" sz="2400" b="1" ker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Mạch đảo chiều quay trực tiếp</a:t>
            </a: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511" name="Rectangle 16"/>
          <p:cNvSpPr>
            <a:spLocks noChangeArrowheads="1"/>
          </p:cNvSpPr>
          <p:nvPr/>
        </p:nvSpPr>
        <p:spPr bwMode="auto">
          <a:xfrm>
            <a:off x="415925" y="4045803"/>
            <a:ext cx="32004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Dừng khẩn cấp động cơ M:</a:t>
            </a:r>
            <a:endParaRPr lang="en-US" altLang="en-US" sz="24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Rectangle 15"/>
          <p:cNvSpPr>
            <a:spLocks noChangeArrowheads="1"/>
          </p:cNvSpPr>
          <p:nvPr/>
        </p:nvSpPr>
        <p:spPr bwMode="auto">
          <a:xfrm>
            <a:off x="79375" y="1447800"/>
            <a:ext cx="883602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1.2 Mạch khởi động trực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pha có đảo chiều quay</a:t>
            </a:r>
          </a:p>
        </p:txBody>
      </p:sp>
      <p:grpSp>
        <p:nvGrpSpPr>
          <p:cNvPr id="15" name="Group 14"/>
          <p:cNvGrpSpPr>
            <a:grpSpLocks/>
          </p:cNvGrpSpPr>
          <p:nvPr/>
        </p:nvGrpSpPr>
        <p:grpSpPr bwMode="auto">
          <a:xfrm>
            <a:off x="914400" y="76200"/>
            <a:ext cx="1219200" cy="1143000"/>
            <a:chOff x="2078" y="1680"/>
            <a:chExt cx="1615" cy="1615"/>
          </a:xfrm>
        </p:grpSpPr>
        <p:sp>
          <p:nvSpPr>
            <p:cNvPr id="16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7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8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9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0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2" name="Oval 20"/>
            <p:cNvSpPr>
              <a:spLocks noChangeArrowheads="1"/>
            </p:cNvSpPr>
            <p:nvPr/>
          </p:nvSpPr>
          <p:spPr bwMode="gray">
            <a:xfrm>
              <a:off x="2339" y="2003"/>
              <a:ext cx="1093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2</a:t>
              </a:r>
              <a:r>
                <a:rPr lang="en-US" altLang="en-US" sz="2400" b="1" smtClean="0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.1</a:t>
              </a:r>
              <a:endParaRPr lang="en-US" altLang="en-US" sz="2400" b="1">
                <a:solidFill>
                  <a:srgbClr val="FF33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  <p:sp>
        <p:nvSpPr>
          <p:cNvPr id="54" name="Rectangle 53"/>
          <p:cNvSpPr/>
          <p:nvPr/>
        </p:nvSpPr>
        <p:spPr bwMode="auto">
          <a:xfrm>
            <a:off x="4244194" y="1981200"/>
            <a:ext cx="2114061" cy="63915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Ấn nút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EM(1, 3)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một lực đủ lớn</a:t>
            </a:r>
          </a:p>
        </p:txBody>
      </p:sp>
      <p:sp>
        <p:nvSpPr>
          <p:cNvPr id="55" name="Rectangle 54"/>
          <p:cNvSpPr/>
          <p:nvPr/>
        </p:nvSpPr>
        <p:spPr bwMode="auto">
          <a:xfrm>
            <a:off x="4080932" y="2868168"/>
            <a:ext cx="2321949" cy="67071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EM(1, 3)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" name="Rectangle 55"/>
          <p:cNvSpPr/>
          <p:nvPr/>
        </p:nvSpPr>
        <p:spPr bwMode="auto">
          <a:xfrm>
            <a:off x="4109891" y="3777031"/>
            <a:ext cx="2280957" cy="68006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(19,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N)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mất điện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7" name="Rectangle 56"/>
          <p:cNvSpPr/>
          <p:nvPr/>
        </p:nvSpPr>
        <p:spPr bwMode="auto">
          <a:xfrm>
            <a:off x="6776013" y="5005310"/>
            <a:ext cx="1962728" cy="66536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(7, 15)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" name="Rectangle 57"/>
          <p:cNvSpPr/>
          <p:nvPr/>
        </p:nvSpPr>
        <p:spPr bwMode="auto">
          <a:xfrm>
            <a:off x="3276600" y="5005310"/>
            <a:ext cx="3394324" cy="67122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endParaRPr lang="en-US" sz="200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9" name="Rectangle 58"/>
          <p:cNvSpPr/>
          <p:nvPr/>
        </p:nvSpPr>
        <p:spPr bwMode="auto">
          <a:xfrm>
            <a:off x="3556404" y="6011639"/>
            <a:ext cx="2663826" cy="69446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được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ngắt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điện,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dừng quay nghịch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0" name="Straight Arrow Connector 59"/>
          <p:cNvCxnSpPr/>
          <p:nvPr/>
        </p:nvCxnSpPr>
        <p:spPr bwMode="auto">
          <a:xfrm flipV="1">
            <a:off x="3754232" y="2311400"/>
            <a:ext cx="508204" cy="779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1" name="Straight Arrow Connector 60"/>
          <p:cNvCxnSpPr>
            <a:stCxn id="55" idx="2"/>
          </p:cNvCxnSpPr>
          <p:nvPr/>
        </p:nvCxnSpPr>
        <p:spPr bwMode="auto">
          <a:xfrm flipH="1">
            <a:off x="5241905" y="3538887"/>
            <a:ext cx="2" cy="23155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2" name="Straight Arrow Connector 61"/>
          <p:cNvCxnSpPr/>
          <p:nvPr/>
        </p:nvCxnSpPr>
        <p:spPr bwMode="auto">
          <a:xfrm>
            <a:off x="4888317" y="5676532"/>
            <a:ext cx="1" cy="31461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3" name="Straight Arrow Connector 62"/>
          <p:cNvCxnSpPr>
            <a:stCxn id="56" idx="2"/>
          </p:cNvCxnSpPr>
          <p:nvPr/>
        </p:nvCxnSpPr>
        <p:spPr bwMode="auto">
          <a:xfrm>
            <a:off x="5250370" y="4457092"/>
            <a:ext cx="1977845" cy="53351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4" name="Straight Arrow Connector 63"/>
          <p:cNvCxnSpPr>
            <a:stCxn id="56" idx="2"/>
          </p:cNvCxnSpPr>
          <p:nvPr/>
        </p:nvCxnSpPr>
        <p:spPr bwMode="auto">
          <a:xfrm flipH="1">
            <a:off x="1737394" y="4457092"/>
            <a:ext cx="3512976" cy="764672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5" name="Straight Connector 64"/>
          <p:cNvCxnSpPr/>
          <p:nvPr/>
        </p:nvCxnSpPr>
        <p:spPr bwMode="auto">
          <a:xfrm>
            <a:off x="8772524" y="5334000"/>
            <a:ext cx="142876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67" name="Straight Connector 66"/>
          <p:cNvCxnSpPr/>
          <p:nvPr/>
        </p:nvCxnSpPr>
        <p:spPr bwMode="auto">
          <a:xfrm flipV="1">
            <a:off x="8896383" y="4114800"/>
            <a:ext cx="0" cy="1175191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68" name="Straight Arrow Connector 67"/>
          <p:cNvCxnSpPr/>
          <p:nvPr/>
        </p:nvCxnSpPr>
        <p:spPr bwMode="auto">
          <a:xfrm flipH="1">
            <a:off x="6402881" y="4114800"/>
            <a:ext cx="2506733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/>
          </a:ln>
          <a:effectLst/>
        </p:spPr>
      </p:cxnSp>
      <p:sp>
        <p:nvSpPr>
          <p:cNvPr id="69" name="Rectangle 68"/>
          <p:cNvSpPr/>
          <p:nvPr/>
        </p:nvSpPr>
        <p:spPr bwMode="auto">
          <a:xfrm>
            <a:off x="342427" y="5221764"/>
            <a:ext cx="2467224" cy="69699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(11, 13) đóng lại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9" name="Straight Arrow Connector 78"/>
          <p:cNvCxnSpPr/>
          <p:nvPr/>
        </p:nvCxnSpPr>
        <p:spPr bwMode="auto">
          <a:xfrm>
            <a:off x="5226082" y="4462642"/>
            <a:ext cx="0" cy="54925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7" name="Straight Arrow Connector 86"/>
          <p:cNvCxnSpPr/>
          <p:nvPr/>
        </p:nvCxnSpPr>
        <p:spPr bwMode="auto">
          <a:xfrm>
            <a:off x="5245060" y="2620354"/>
            <a:ext cx="0" cy="24305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2" name="Flowchart: Alternate Process 1"/>
          <p:cNvSpPr/>
          <p:nvPr/>
        </p:nvSpPr>
        <p:spPr bwMode="auto">
          <a:xfrm>
            <a:off x="914399" y="1938767"/>
            <a:ext cx="2819401" cy="1019357"/>
          </a:xfrm>
          <a:prstGeom prst="flowChartAlternateProcess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Giả sử, động cơ M đang quay nghịch, khi có sự cố cần dừng khẩn cấp</a:t>
            </a:r>
          </a:p>
          <a:p>
            <a:pPr algn="ctr"/>
            <a:endParaRPr lang="en-US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Rectangle 30"/>
          <p:cNvSpPr>
            <a:spLocks noChangeArrowheads="1"/>
          </p:cNvSpPr>
          <p:nvPr/>
        </p:nvSpPr>
        <p:spPr bwMode="auto">
          <a:xfrm>
            <a:off x="7239000" y="3777031"/>
            <a:ext cx="1295401" cy="33855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lang="en-US" altLang="en-US" sz="16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Ngắt d</a:t>
            </a:r>
            <a:r>
              <a:rPr kumimoji="0" lang="en-US" altLang="en-US" sz="16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uy trì</a:t>
            </a:r>
            <a:endParaRPr kumimoji="0" lang="en-US" altLang="en-US" sz="16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4704252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000"/>
                            </p:stCondLst>
                            <p:childTnLst>
                              <p:par>
                                <p:cTn id="5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9" grpId="0" animBg="1"/>
      <p:bldP spid="2" grpId="0" animBg="1"/>
      <p:bldP spid="31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8" name="AutoShape 4"/>
          <p:cNvSpPr>
            <a:spLocks noChangeArrowheads="1"/>
          </p:cNvSpPr>
          <p:nvPr/>
        </p:nvSpPr>
        <p:spPr bwMode="gray">
          <a:xfrm>
            <a:off x="2109788" y="146050"/>
            <a:ext cx="6796087" cy="893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KHÔNG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ĐỒNG BỘ BA PHA ROTOR LỒNG SÓC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510" name="Rectangle 17"/>
          <p:cNvSpPr>
            <a:spLocks noChangeArrowheads="1"/>
          </p:cNvSpPr>
          <p:nvPr/>
        </p:nvSpPr>
        <p:spPr bwMode="auto">
          <a:xfrm>
            <a:off x="66674" y="2438400"/>
            <a:ext cx="80867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việc </a:t>
            </a:r>
            <a:r>
              <a:rPr lang="en-US" sz="2400" b="1" ker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Mạch đảo chiều quay trực tiếp</a:t>
            </a: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511" name="Rectangle 16"/>
          <p:cNvSpPr>
            <a:spLocks noChangeArrowheads="1"/>
          </p:cNvSpPr>
          <p:nvPr/>
        </p:nvSpPr>
        <p:spPr bwMode="auto">
          <a:xfrm>
            <a:off x="415924" y="3060701"/>
            <a:ext cx="49942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Dừng khẩn cấp động cơ M:</a:t>
            </a:r>
            <a:endParaRPr lang="en-US" altLang="en-US" sz="24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Rectangle 15"/>
          <p:cNvSpPr>
            <a:spLocks noChangeArrowheads="1"/>
          </p:cNvSpPr>
          <p:nvPr/>
        </p:nvSpPr>
        <p:spPr bwMode="auto">
          <a:xfrm>
            <a:off x="79375" y="1447800"/>
            <a:ext cx="883602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1.2 Mạch khởi động trực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pha có đảo chiều quay</a:t>
            </a:r>
          </a:p>
        </p:txBody>
      </p:sp>
      <p:grpSp>
        <p:nvGrpSpPr>
          <p:cNvPr id="15" name="Group 14"/>
          <p:cNvGrpSpPr>
            <a:grpSpLocks/>
          </p:cNvGrpSpPr>
          <p:nvPr/>
        </p:nvGrpSpPr>
        <p:grpSpPr bwMode="auto">
          <a:xfrm>
            <a:off x="914400" y="76200"/>
            <a:ext cx="1219200" cy="1143000"/>
            <a:chOff x="2078" y="1680"/>
            <a:chExt cx="1615" cy="1615"/>
          </a:xfrm>
        </p:grpSpPr>
        <p:sp>
          <p:nvSpPr>
            <p:cNvPr id="16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7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8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9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0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2" name="Oval 20"/>
            <p:cNvSpPr>
              <a:spLocks noChangeArrowheads="1"/>
            </p:cNvSpPr>
            <p:nvPr/>
          </p:nvSpPr>
          <p:spPr bwMode="gray">
            <a:xfrm>
              <a:off x="2339" y="2003"/>
              <a:ext cx="1093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2</a:t>
              </a:r>
              <a:r>
                <a:rPr lang="en-US" altLang="en-US" sz="2400" b="1" smtClean="0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.1</a:t>
              </a:r>
              <a:endParaRPr lang="en-US" altLang="en-US" sz="2400" b="1">
                <a:solidFill>
                  <a:srgbClr val="FF33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  <p:sp>
        <p:nvSpPr>
          <p:cNvPr id="32" name="Rectangle 31"/>
          <p:cNvSpPr/>
          <p:nvPr/>
        </p:nvSpPr>
        <p:spPr bwMode="auto">
          <a:xfrm>
            <a:off x="3902237" y="5086825"/>
            <a:ext cx="1676400" cy="67071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ận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hành lại mạch điện</a:t>
            </a:r>
          </a:p>
        </p:txBody>
      </p:sp>
      <p:sp>
        <p:nvSpPr>
          <p:cNvPr id="33" name="Rectangle 32"/>
          <p:cNvSpPr/>
          <p:nvPr/>
        </p:nvSpPr>
        <p:spPr bwMode="auto">
          <a:xfrm>
            <a:off x="5966716" y="5074947"/>
            <a:ext cx="2697162" cy="67071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oay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nút nhấn EM(1, 3) theo chiều mũi tên </a:t>
            </a:r>
          </a:p>
        </p:txBody>
      </p:sp>
      <p:sp>
        <p:nvSpPr>
          <p:cNvPr id="34" name="Flowchart: Alternate Process 33"/>
          <p:cNvSpPr/>
          <p:nvPr/>
        </p:nvSpPr>
        <p:spPr bwMode="auto">
          <a:xfrm>
            <a:off x="1447800" y="5074946"/>
            <a:ext cx="2069652" cy="792454"/>
          </a:xfrm>
          <a:prstGeom prst="flowChartAlternateProcess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Sau khi khắc phục sự cố xong</a:t>
            </a:r>
            <a:endParaRPr lang="en-US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5" name="Straight Arrow Connector 34"/>
          <p:cNvCxnSpPr/>
          <p:nvPr/>
        </p:nvCxnSpPr>
        <p:spPr bwMode="auto">
          <a:xfrm>
            <a:off x="5587104" y="5422184"/>
            <a:ext cx="384785" cy="1187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6" name="Straight Arrow Connector 35"/>
          <p:cNvCxnSpPr/>
          <p:nvPr/>
        </p:nvCxnSpPr>
        <p:spPr bwMode="auto">
          <a:xfrm>
            <a:off x="3517452" y="5450996"/>
            <a:ext cx="384785" cy="1187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pic>
        <p:nvPicPr>
          <p:cNvPr id="21" name="Picture 6" descr="Hộp nút nhấn 1 lỗ phi 22, 25, 30 mm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728" t="20000" r="6722" b="32000"/>
          <a:stretch/>
        </p:blipFill>
        <p:spPr bwMode="auto">
          <a:xfrm>
            <a:off x="4953000" y="2915852"/>
            <a:ext cx="1435382" cy="1699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6" descr="Hộp nút nhấn 1 lỗ phi 22, 25, 30 mm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11" t="20000" r="53272" b="32000"/>
          <a:stretch/>
        </p:blipFill>
        <p:spPr bwMode="auto">
          <a:xfrm>
            <a:off x="6758782" y="2857904"/>
            <a:ext cx="1470818" cy="1759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292769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3" grpId="0" animBg="1"/>
      <p:bldP spid="34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" name="Object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58622781"/>
              </p:ext>
            </p:extLst>
          </p:nvPr>
        </p:nvGraphicFramePr>
        <p:xfrm>
          <a:off x="3188208" y="1835150"/>
          <a:ext cx="5955792" cy="4794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716" r:id="rId4" imgW="11239500" imgH="4705350" progId="AutoCAD.Drawing.17">
                  <p:embed/>
                </p:oleObj>
              </mc:Choice>
              <mc:Fallback>
                <p:oleObj r:id="rId4" imgW="11239500" imgH="4705350" progId="AutoCAD.Drawing.17">
                  <p:embed/>
                  <p:pic>
                    <p:nvPicPr>
                      <p:cNvPr id="30" name="Object 2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29602" t="8253" r="38599" b="32327"/>
                      <a:stretch>
                        <a:fillRect/>
                      </a:stretch>
                    </p:blipFill>
                    <p:spPr bwMode="auto">
                      <a:xfrm>
                        <a:off x="3188208" y="1835150"/>
                        <a:ext cx="5955792" cy="47942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747" name="AutoShape 4"/>
          <p:cNvSpPr>
            <a:spLocks noChangeArrowheads="1"/>
          </p:cNvSpPr>
          <p:nvPr/>
        </p:nvSpPr>
        <p:spPr bwMode="gray">
          <a:xfrm>
            <a:off x="2109788" y="146050"/>
            <a:ext cx="6796087" cy="893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KHÔNG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ĐỒNG BỘ BA PHA ROTOR LỒNG SÓC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751" name="Rectangle 17"/>
          <p:cNvSpPr>
            <a:spLocks noChangeArrowheads="1"/>
          </p:cNvSpPr>
          <p:nvPr/>
        </p:nvSpPr>
        <p:spPr bwMode="auto">
          <a:xfrm>
            <a:off x="66675" y="2438400"/>
            <a:ext cx="33655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Bảo vệ mạch điện và động cơ</a:t>
            </a:r>
            <a:endParaRPr lang="en-US" altLang="en-US" sz="24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752" name="Rectangle 18"/>
          <p:cNvSpPr>
            <a:spLocks noChangeArrowheads="1"/>
          </p:cNvSpPr>
          <p:nvPr/>
        </p:nvSpPr>
        <p:spPr bwMode="auto">
          <a:xfrm>
            <a:off x="307975" y="3409950"/>
            <a:ext cx="33655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động lực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79375" y="1447800"/>
            <a:ext cx="883602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1.2 Mạch khởi động trực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pha có đảo chiều quay</a:t>
            </a:r>
          </a:p>
        </p:txBody>
      </p:sp>
      <p:grpSp>
        <p:nvGrpSpPr>
          <p:cNvPr id="17" name="Group 14"/>
          <p:cNvGrpSpPr>
            <a:grpSpLocks/>
          </p:cNvGrpSpPr>
          <p:nvPr/>
        </p:nvGrpSpPr>
        <p:grpSpPr bwMode="auto">
          <a:xfrm>
            <a:off x="914400" y="76200"/>
            <a:ext cx="1219200" cy="1143000"/>
            <a:chOff x="2078" y="1680"/>
            <a:chExt cx="1615" cy="1615"/>
          </a:xfrm>
        </p:grpSpPr>
        <p:sp>
          <p:nvSpPr>
            <p:cNvPr id="18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9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0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2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4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5" name="Oval 20"/>
            <p:cNvSpPr>
              <a:spLocks noChangeArrowheads="1"/>
            </p:cNvSpPr>
            <p:nvPr/>
          </p:nvSpPr>
          <p:spPr bwMode="gray">
            <a:xfrm>
              <a:off x="2339" y="2003"/>
              <a:ext cx="1093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2</a:t>
              </a:r>
              <a:r>
                <a:rPr lang="en-US" altLang="en-US" sz="2400" b="1" smtClean="0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.1</a:t>
              </a:r>
              <a:endParaRPr lang="en-US" altLang="en-US" sz="2400" b="1">
                <a:solidFill>
                  <a:srgbClr val="FF33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  <p:sp>
        <p:nvSpPr>
          <p:cNvPr id="28" name="Rectangle 13"/>
          <p:cNvSpPr>
            <a:spLocks noChangeArrowheads="1"/>
          </p:cNvSpPr>
          <p:nvPr/>
        </p:nvSpPr>
        <p:spPr bwMode="auto">
          <a:xfrm>
            <a:off x="687387" y="3962400"/>
            <a:ext cx="2017711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Bảo vệ ngắn mạch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13"/>
          <p:cNvSpPr>
            <a:spLocks noChangeArrowheads="1"/>
          </p:cNvSpPr>
          <p:nvPr/>
        </p:nvSpPr>
        <p:spPr bwMode="auto">
          <a:xfrm>
            <a:off x="687387" y="4994240"/>
            <a:ext cx="213564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Bảo vệ quá tải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Oval 29"/>
          <p:cNvSpPr/>
          <p:nvPr/>
        </p:nvSpPr>
        <p:spPr bwMode="auto">
          <a:xfrm>
            <a:off x="3172968" y="2278063"/>
            <a:ext cx="1295400" cy="46513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1" name="Oval 30"/>
          <p:cNvSpPr/>
          <p:nvPr/>
        </p:nvSpPr>
        <p:spPr bwMode="auto">
          <a:xfrm>
            <a:off x="3124200" y="5181599"/>
            <a:ext cx="1447800" cy="38100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2" name="Oval 31"/>
          <p:cNvSpPr/>
          <p:nvPr/>
        </p:nvSpPr>
        <p:spPr bwMode="auto">
          <a:xfrm>
            <a:off x="5334000" y="2590800"/>
            <a:ext cx="609599" cy="739272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4800600" y="5464175"/>
            <a:ext cx="4191000" cy="708025"/>
          </a:xfrm>
          <a:prstGeom prst="rect">
            <a:avLst/>
          </a:prstGeom>
          <a:solidFill>
            <a:srgbClr val="CCFFCC"/>
          </a:solidFill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i="1" kern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Mạch đảo chiều quay </a:t>
            </a:r>
            <a:r>
              <a:rPr lang="en-US" sz="2000" i="1" kern="0" smtClean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trực </a:t>
            </a:r>
            <a:r>
              <a:rPr lang="en-US" sz="2000" i="1" kern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tiếp động cơ KĐB ba pha</a:t>
            </a:r>
            <a:endParaRPr lang="en-US" sz="2000" i="1" kern="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4056511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"/>
                            </p:stCondLst>
                            <p:childTnLst>
                              <p:par>
                                <p:cTn id="14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50"/>
                            </p:stCondLst>
                            <p:childTnLst>
                              <p:par>
                                <p:cTn id="2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2" grpId="0"/>
      <p:bldP spid="28" grpId="0"/>
      <p:bldP spid="29" grpId="0"/>
      <p:bldP spid="30" grpId="0" animBg="1"/>
      <p:bldP spid="30" grpId="1" animBg="1"/>
      <p:bldP spid="31" grpId="0" animBg="1"/>
      <p:bldP spid="32" grpId="0" animBg="1"/>
      <p:bldP spid="26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6" name="Object 2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05165566"/>
              </p:ext>
            </p:extLst>
          </p:nvPr>
        </p:nvGraphicFramePr>
        <p:xfrm>
          <a:off x="3188208" y="1835150"/>
          <a:ext cx="5955792" cy="4794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743" r:id="rId4" imgW="11239500" imgH="4705350" progId="AutoCAD.Drawing.17">
                  <p:embed/>
                </p:oleObj>
              </mc:Choice>
              <mc:Fallback>
                <p:oleObj r:id="rId4" imgW="11239500" imgH="4705350" progId="AutoCAD.Drawing.17">
                  <p:embed/>
                  <p:pic>
                    <p:nvPicPr>
                      <p:cNvPr id="30" name="Object 2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29602" t="8253" r="38599" b="32327"/>
                      <a:stretch>
                        <a:fillRect/>
                      </a:stretch>
                    </p:blipFill>
                    <p:spPr bwMode="auto">
                      <a:xfrm>
                        <a:off x="3188208" y="1835150"/>
                        <a:ext cx="5955792" cy="47942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" name="Rectangle 26"/>
          <p:cNvSpPr/>
          <p:nvPr/>
        </p:nvSpPr>
        <p:spPr>
          <a:xfrm>
            <a:off x="4800600" y="5464175"/>
            <a:ext cx="4191000" cy="708025"/>
          </a:xfrm>
          <a:prstGeom prst="rect">
            <a:avLst/>
          </a:prstGeom>
          <a:solidFill>
            <a:srgbClr val="CCFFCC"/>
          </a:solidFill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i="1" kern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Mạch đảo chiều quay </a:t>
            </a:r>
            <a:r>
              <a:rPr lang="en-US" sz="2000" i="1" kern="0" smtClean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trực </a:t>
            </a:r>
            <a:r>
              <a:rPr lang="en-US" sz="2000" i="1" kern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tiếp động cơ KĐB ba pha</a:t>
            </a:r>
            <a:endParaRPr lang="en-US" sz="2000" i="1" kern="0">
              <a:solidFill>
                <a:sysClr val="windowText" lastClr="000000"/>
              </a:solidFill>
            </a:endParaRPr>
          </a:p>
        </p:txBody>
      </p:sp>
      <p:sp>
        <p:nvSpPr>
          <p:cNvPr id="31747" name="AutoShape 4"/>
          <p:cNvSpPr>
            <a:spLocks noChangeArrowheads="1"/>
          </p:cNvSpPr>
          <p:nvPr/>
        </p:nvSpPr>
        <p:spPr bwMode="gray">
          <a:xfrm>
            <a:off x="2109788" y="146050"/>
            <a:ext cx="6796087" cy="893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KHÔNG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ĐỒNG BỘ BA PHA ROTOR LỒNG SÓC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751" name="Rectangle 17"/>
          <p:cNvSpPr>
            <a:spLocks noChangeArrowheads="1"/>
          </p:cNvSpPr>
          <p:nvPr/>
        </p:nvSpPr>
        <p:spPr bwMode="auto">
          <a:xfrm>
            <a:off x="66675" y="2438400"/>
            <a:ext cx="33655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Bảo vệ mạch điện và động cơ</a:t>
            </a:r>
            <a:endParaRPr lang="en-US" altLang="en-US" sz="24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752" name="Rectangle 18"/>
          <p:cNvSpPr>
            <a:spLocks noChangeArrowheads="1"/>
          </p:cNvSpPr>
          <p:nvPr/>
        </p:nvSpPr>
        <p:spPr bwMode="auto">
          <a:xfrm>
            <a:off x="307975" y="3409950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79375" y="1447800"/>
            <a:ext cx="883602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1.2 Mạch khởi động trực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pha có đảo chiều quay</a:t>
            </a:r>
          </a:p>
        </p:txBody>
      </p:sp>
      <p:grpSp>
        <p:nvGrpSpPr>
          <p:cNvPr id="17" name="Group 14"/>
          <p:cNvGrpSpPr>
            <a:grpSpLocks/>
          </p:cNvGrpSpPr>
          <p:nvPr/>
        </p:nvGrpSpPr>
        <p:grpSpPr bwMode="auto">
          <a:xfrm>
            <a:off x="914400" y="76200"/>
            <a:ext cx="1219200" cy="1143000"/>
            <a:chOff x="2078" y="1680"/>
            <a:chExt cx="1615" cy="1615"/>
          </a:xfrm>
        </p:grpSpPr>
        <p:sp>
          <p:nvSpPr>
            <p:cNvPr id="18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9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0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2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4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5" name="Oval 20"/>
            <p:cNvSpPr>
              <a:spLocks noChangeArrowheads="1"/>
            </p:cNvSpPr>
            <p:nvPr/>
          </p:nvSpPr>
          <p:spPr bwMode="gray">
            <a:xfrm>
              <a:off x="2339" y="2003"/>
              <a:ext cx="1093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2</a:t>
              </a:r>
              <a:r>
                <a:rPr lang="en-US" altLang="en-US" sz="2400" b="1" smtClean="0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.1</a:t>
              </a:r>
              <a:endParaRPr lang="en-US" altLang="en-US" sz="2400" b="1">
                <a:solidFill>
                  <a:srgbClr val="FF33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  <p:sp>
        <p:nvSpPr>
          <p:cNvPr id="21" name="Rectangle 13"/>
          <p:cNvSpPr>
            <a:spLocks noChangeArrowheads="1"/>
          </p:cNvSpPr>
          <p:nvPr/>
        </p:nvSpPr>
        <p:spPr bwMode="auto">
          <a:xfrm>
            <a:off x="457200" y="4044215"/>
            <a:ext cx="27432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Bảo vệ ngắn mạch.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Oval 22"/>
          <p:cNvSpPr/>
          <p:nvPr/>
        </p:nvSpPr>
        <p:spPr bwMode="auto">
          <a:xfrm>
            <a:off x="4343400" y="2667000"/>
            <a:ext cx="609601" cy="59943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457200" y="4724400"/>
            <a:ext cx="31242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Khóa chéo: Tiếp</a:t>
            </a:r>
          </a:p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 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(11, 13)</a:t>
            </a:r>
          </a:p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(17, 19) 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Oval 28"/>
          <p:cNvSpPr/>
          <p:nvPr/>
        </p:nvSpPr>
        <p:spPr bwMode="auto">
          <a:xfrm>
            <a:off x="7772399" y="2667000"/>
            <a:ext cx="609601" cy="59943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0" name="Oval 29"/>
          <p:cNvSpPr/>
          <p:nvPr/>
        </p:nvSpPr>
        <p:spPr bwMode="auto">
          <a:xfrm>
            <a:off x="7772399" y="3657600"/>
            <a:ext cx="609601" cy="59943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6854868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"/>
                            </p:stCondLst>
                            <p:childTnLst>
                              <p:par>
                                <p:cTn id="14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31752" grpId="0"/>
      <p:bldP spid="21" grpId="0"/>
      <p:bldP spid="23" grpId="0" animBg="1"/>
      <p:bldP spid="23" grpId="1" animBg="1"/>
      <p:bldP spid="28" grpId="0"/>
      <p:bldP spid="29" grpId="0" animBg="1"/>
      <p:bldP spid="30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65659" y="609600"/>
            <a:ext cx="5449741" cy="246941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26200" y="3215166"/>
            <a:ext cx="1727200" cy="3414233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1828800" y="3131582"/>
            <a:ext cx="3429000" cy="3581400"/>
            <a:chOff x="1828800" y="3131582"/>
            <a:chExt cx="3429000" cy="3581400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828800" y="3131582"/>
              <a:ext cx="3429000" cy="3581400"/>
            </a:xfrm>
            <a:prstGeom prst="rect">
              <a:avLst/>
            </a:prstGeom>
          </p:spPr>
        </p:pic>
        <p:sp>
          <p:nvSpPr>
            <p:cNvPr id="5" name="Rectangle 4"/>
            <p:cNvSpPr/>
            <p:nvPr/>
          </p:nvSpPr>
          <p:spPr bwMode="auto">
            <a:xfrm>
              <a:off x="1828800" y="6324600"/>
              <a:ext cx="2057400" cy="388382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</a:endParaRPr>
            </a:p>
          </p:txBody>
        </p:sp>
      </p:grpSp>
      <p:sp>
        <p:nvSpPr>
          <p:cNvPr id="10" name="Rectangle 17"/>
          <p:cNvSpPr>
            <a:spLocks noChangeArrowheads="1"/>
          </p:cNvSpPr>
          <p:nvPr/>
        </p:nvSpPr>
        <p:spPr bwMode="auto">
          <a:xfrm>
            <a:off x="66675" y="1074737"/>
            <a:ext cx="33655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Bảo vệ mạch điện và động cơ</a:t>
            </a:r>
            <a:endParaRPr lang="en-US" altLang="en-US" sz="24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79375" y="84137"/>
            <a:ext cx="883602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1.2 Mạch khởi động trực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pha có đảo chiều quay</a:t>
            </a:r>
          </a:p>
        </p:txBody>
      </p:sp>
      <p:sp>
        <p:nvSpPr>
          <p:cNvPr id="9" name="Rectangle 8"/>
          <p:cNvSpPr/>
          <p:nvPr/>
        </p:nvSpPr>
        <p:spPr>
          <a:xfrm>
            <a:off x="248517" y="2140982"/>
            <a:ext cx="32004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Công tắc tơ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và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732653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6" name="AutoShape 4"/>
          <p:cNvSpPr>
            <a:spLocks noChangeArrowheads="1"/>
          </p:cNvSpPr>
          <p:nvPr/>
        </p:nvSpPr>
        <p:spPr bwMode="gray">
          <a:xfrm>
            <a:off x="2109788" y="146050"/>
            <a:ext cx="6796087" cy="893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KHÔNG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ĐỒNG BỘ BA PHA ROTOR LỒNG SÓC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797" name="Rectangle 15"/>
          <p:cNvSpPr>
            <a:spLocks noChangeArrowheads="1"/>
          </p:cNvSpPr>
          <p:nvPr/>
        </p:nvSpPr>
        <p:spPr bwMode="auto">
          <a:xfrm>
            <a:off x="79375" y="1447800"/>
            <a:ext cx="86836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1.3 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khởi động gián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6" name="Group 14"/>
          <p:cNvGrpSpPr>
            <a:grpSpLocks/>
          </p:cNvGrpSpPr>
          <p:nvPr/>
        </p:nvGrpSpPr>
        <p:grpSpPr bwMode="auto">
          <a:xfrm>
            <a:off x="914400" y="76200"/>
            <a:ext cx="1219200" cy="1143000"/>
            <a:chOff x="2078" y="1680"/>
            <a:chExt cx="1615" cy="1615"/>
          </a:xfrm>
        </p:grpSpPr>
        <p:sp>
          <p:nvSpPr>
            <p:cNvPr id="17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8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9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0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2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4" name="Oval 20"/>
            <p:cNvSpPr>
              <a:spLocks noChangeArrowheads="1"/>
            </p:cNvSpPr>
            <p:nvPr/>
          </p:nvSpPr>
          <p:spPr bwMode="gray">
            <a:xfrm>
              <a:off x="2339" y="2003"/>
              <a:ext cx="1093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2</a:t>
              </a:r>
              <a:r>
                <a:rPr lang="en-US" altLang="en-US" sz="2400" b="1" smtClean="0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.1</a:t>
              </a:r>
              <a:endParaRPr lang="en-US" altLang="en-US" sz="2400" b="1">
                <a:solidFill>
                  <a:srgbClr val="FF33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  <p:sp>
        <p:nvSpPr>
          <p:cNvPr id="2" name="Rectangle 1"/>
          <p:cNvSpPr/>
          <p:nvPr/>
        </p:nvSpPr>
        <p:spPr>
          <a:xfrm>
            <a:off x="250610" y="2656598"/>
            <a:ext cx="868269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Nhược điểm: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moment khởi động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của động cơ giảm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sp>
        <p:nvSpPr>
          <p:cNvPr id="3" name="Rectangle 2"/>
          <p:cNvSpPr/>
          <p:nvPr/>
        </p:nvSpPr>
        <p:spPr>
          <a:xfrm>
            <a:off x="223839" y="2057400"/>
            <a:ext cx="868203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vi-VN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Ư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 điểm: giảm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dòng khởi động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của động cơ lúc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khởi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động.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03504" y="5560063"/>
            <a:ext cx="835527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 Khởi động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đổi nối Y/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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5" name="Rectangle 4"/>
          <p:cNvSpPr/>
          <p:nvPr/>
        </p:nvSpPr>
        <p:spPr>
          <a:xfrm>
            <a:off x="223839" y="3245384"/>
            <a:ext cx="868269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 phương khởi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động gián tiếp động cơ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ba pha.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09599" y="3860131"/>
            <a:ext cx="829627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 Khởi động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qua điện trở R</a:t>
            </a:r>
          </a:p>
        </p:txBody>
      </p:sp>
      <p:sp>
        <p:nvSpPr>
          <p:cNvPr id="7" name="Rectangle 6"/>
          <p:cNvSpPr/>
          <p:nvPr/>
        </p:nvSpPr>
        <p:spPr>
          <a:xfrm>
            <a:off x="603504" y="4426775"/>
            <a:ext cx="835527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 Khởi động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qua cuộn kháng L</a:t>
            </a:r>
          </a:p>
        </p:txBody>
      </p:sp>
      <p:sp>
        <p:nvSpPr>
          <p:cNvPr id="8" name="Rectangle 7"/>
          <p:cNvSpPr/>
          <p:nvPr/>
        </p:nvSpPr>
        <p:spPr>
          <a:xfrm>
            <a:off x="603504" y="4993419"/>
            <a:ext cx="835527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 Khởi động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qua máy biến áp tự ngẫu</a:t>
            </a:r>
          </a:p>
        </p:txBody>
      </p:sp>
      <p:sp>
        <p:nvSpPr>
          <p:cNvPr id="9" name="Rectangle 8"/>
          <p:cNvSpPr/>
          <p:nvPr/>
        </p:nvSpPr>
        <p:spPr>
          <a:xfrm>
            <a:off x="603504" y="6129755"/>
            <a:ext cx="834493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 Khởi động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mềm. </a:t>
            </a:r>
          </a:p>
        </p:txBody>
      </p:sp>
    </p:spTree>
    <p:extLst>
      <p:ext uri="{BB962C8B-B14F-4D97-AF65-F5344CB8AC3E}">
        <p14:creationId xmlns:p14="http://schemas.microsoft.com/office/powerpoint/2010/main" val="1650383520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6" name="AutoShape 4"/>
          <p:cNvSpPr>
            <a:spLocks noChangeArrowheads="1"/>
          </p:cNvSpPr>
          <p:nvPr/>
        </p:nvSpPr>
        <p:spPr bwMode="gray">
          <a:xfrm>
            <a:off x="2109788" y="146050"/>
            <a:ext cx="6796087" cy="893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KHÔNG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ĐỒNG BỘ BA PHA ROTOR LỒNG SÓC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797" name="Rectangle 15"/>
          <p:cNvSpPr>
            <a:spLocks noChangeArrowheads="1"/>
          </p:cNvSpPr>
          <p:nvPr/>
        </p:nvSpPr>
        <p:spPr bwMode="auto">
          <a:xfrm>
            <a:off x="79375" y="1447800"/>
            <a:ext cx="86836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1.3 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khởi động gián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798" name="Rectangle 2"/>
          <p:cNvSpPr>
            <a:spLocks noChangeArrowheads="1"/>
          </p:cNvSpPr>
          <p:nvPr/>
        </p:nvSpPr>
        <p:spPr bwMode="auto">
          <a:xfrm>
            <a:off x="79375" y="1981200"/>
            <a:ext cx="70072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2.1.3.1 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khởi động qua điện trở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799" name="Rectangle 1"/>
          <p:cNvSpPr>
            <a:spLocks noChangeArrowheads="1"/>
          </p:cNvSpPr>
          <p:nvPr/>
        </p:nvSpPr>
        <p:spPr bwMode="auto">
          <a:xfrm>
            <a:off x="223838" y="2551113"/>
            <a:ext cx="8848725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    Dùng điện trở R mắc nối tiếp với bộ dây stator của động cơ để giảm điện áp đặt vào động cơ lúc khởi động.</a:t>
            </a:r>
          </a:p>
        </p:txBody>
      </p:sp>
      <p:sp>
        <p:nvSpPr>
          <p:cNvPr id="33800" name="Rectangle 5"/>
          <p:cNvSpPr>
            <a:spLocks noChangeArrowheads="1"/>
          </p:cNvSpPr>
          <p:nvPr/>
        </p:nvSpPr>
        <p:spPr bwMode="auto">
          <a:xfrm>
            <a:off x="685800" y="3609975"/>
            <a:ext cx="8262938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-  Nếu điện áp khởi động giảm k lần thì dòng điện giảm k lần, moment giảm k</a:t>
            </a:r>
            <a:r>
              <a:rPr lang="en-US" altLang="en-US" sz="2400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 lần. </a:t>
            </a:r>
          </a:p>
        </p:txBody>
      </p:sp>
      <p:sp>
        <p:nvSpPr>
          <p:cNvPr id="33801" name="Rectangle 6"/>
          <p:cNvSpPr>
            <a:spLocks noChangeArrowheads="1"/>
          </p:cNvSpPr>
          <p:nvPr/>
        </p:nvSpPr>
        <p:spPr bwMode="auto">
          <a:xfrm>
            <a:off x="685800" y="4667250"/>
            <a:ext cx="838676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- Kết thúc quá trình khởi động điện trở R được loại ra khỏi mạch</a:t>
            </a:r>
          </a:p>
        </p:txBody>
      </p:sp>
      <p:sp>
        <p:nvSpPr>
          <p:cNvPr id="33802" name="Rectangle 7"/>
          <p:cNvSpPr>
            <a:spLocks noChangeArrowheads="1"/>
          </p:cNvSpPr>
          <p:nvPr/>
        </p:nvSpPr>
        <p:spPr bwMode="auto">
          <a:xfrm>
            <a:off x="685800" y="5356225"/>
            <a:ext cx="8386763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-  Lúc khởi động, điện trở tham gia vào mạch stator nên không ảnh hưởng đến hệ số cos </a:t>
            </a: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</a:t>
            </a: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 của lưới điện.</a:t>
            </a:r>
          </a:p>
        </p:txBody>
      </p:sp>
      <p:grpSp>
        <p:nvGrpSpPr>
          <p:cNvPr id="16" name="Group 14"/>
          <p:cNvGrpSpPr>
            <a:grpSpLocks/>
          </p:cNvGrpSpPr>
          <p:nvPr/>
        </p:nvGrpSpPr>
        <p:grpSpPr bwMode="auto">
          <a:xfrm>
            <a:off x="914400" y="76200"/>
            <a:ext cx="1219200" cy="1143000"/>
            <a:chOff x="2078" y="1680"/>
            <a:chExt cx="1615" cy="1615"/>
          </a:xfrm>
        </p:grpSpPr>
        <p:sp>
          <p:nvSpPr>
            <p:cNvPr id="17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8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9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0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2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4" name="Oval 20"/>
            <p:cNvSpPr>
              <a:spLocks noChangeArrowheads="1"/>
            </p:cNvSpPr>
            <p:nvPr/>
          </p:nvSpPr>
          <p:spPr bwMode="gray">
            <a:xfrm>
              <a:off x="2339" y="2003"/>
              <a:ext cx="1093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2</a:t>
              </a:r>
              <a:r>
                <a:rPr lang="en-US" altLang="en-US" sz="2400" b="1" smtClean="0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.1</a:t>
              </a:r>
              <a:endParaRPr lang="en-US" altLang="en-US" sz="2400" b="1">
                <a:solidFill>
                  <a:srgbClr val="FF33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</p:spTree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25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5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250"/>
                                        <p:tgtEl>
                                          <p:spTgt spid="33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338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338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33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8" grpId="0"/>
      <p:bldP spid="33799" grpId="0"/>
      <p:bldP spid="33800" grpId="0"/>
      <p:bldP spid="33801" grpId="0"/>
      <p:bldP spid="33802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4" name="AutoShape 4"/>
          <p:cNvSpPr>
            <a:spLocks noChangeArrowheads="1"/>
          </p:cNvSpPr>
          <p:nvPr/>
        </p:nvSpPr>
        <p:spPr bwMode="gray">
          <a:xfrm>
            <a:off x="2109788" y="146050"/>
            <a:ext cx="6796087" cy="893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KHÔNG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ĐỒNG BỘ BA PHA ROTOR LỒNG SÓC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846" name="Rectangle 2"/>
          <p:cNvSpPr>
            <a:spLocks noChangeArrowheads="1"/>
          </p:cNvSpPr>
          <p:nvPr/>
        </p:nvSpPr>
        <p:spPr bwMode="auto">
          <a:xfrm>
            <a:off x="79375" y="1981200"/>
            <a:ext cx="70072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2.1.3.1  Mạch khởi động qua điện trở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847" name="Rectangle 1"/>
          <p:cNvSpPr>
            <a:spLocks noChangeArrowheads="1"/>
          </p:cNvSpPr>
          <p:nvPr/>
        </p:nvSpPr>
        <p:spPr bwMode="auto">
          <a:xfrm>
            <a:off x="528638" y="2551113"/>
            <a:ext cx="701516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Nhược điểm:</a:t>
            </a:r>
          </a:p>
        </p:txBody>
      </p:sp>
      <p:sp>
        <p:nvSpPr>
          <p:cNvPr id="35848" name="Rectangle 4"/>
          <p:cNvSpPr>
            <a:spLocks noChangeArrowheads="1"/>
          </p:cNvSpPr>
          <p:nvPr/>
        </p:nvSpPr>
        <p:spPr bwMode="auto">
          <a:xfrm>
            <a:off x="381000" y="5008563"/>
            <a:ext cx="86106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  Để đảm bảo an toàn các điện trở R phải được bọc kín và cách nhiệt với môi trường bên ngoài.</a:t>
            </a:r>
          </a:p>
        </p:txBody>
      </p:sp>
      <p:sp>
        <p:nvSpPr>
          <p:cNvPr id="35849" name="Rectangle 8"/>
          <p:cNvSpPr>
            <a:spLocks noChangeArrowheads="1"/>
          </p:cNvSpPr>
          <p:nvPr/>
        </p:nvSpPr>
        <p:spPr bwMode="auto">
          <a:xfrm>
            <a:off x="679450" y="3124200"/>
            <a:ext cx="82423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-  Khi khởi động dòng điện qua điện trở R sẽ phát nhiệt trên điện trở gây tổn thất công suất.</a:t>
            </a:r>
            <a:endParaRPr lang="en-US" altLang="en-US" sz="2400"/>
          </a:p>
        </p:txBody>
      </p:sp>
      <p:sp>
        <p:nvSpPr>
          <p:cNvPr id="35850" name="Rectangle 9"/>
          <p:cNvSpPr>
            <a:spLocks noChangeArrowheads="1"/>
          </p:cNvSpPr>
          <p:nvPr/>
        </p:nvSpPr>
        <p:spPr bwMode="auto">
          <a:xfrm>
            <a:off x="679450" y="4067175"/>
            <a:ext cx="831215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-  Không an toàn cho các nhà máy đòi hỏi nghiêm ngặt về phòng cháy chữa cháy như xưởng dệt, xưởng sản xuất bông gòn….</a:t>
            </a:r>
          </a:p>
        </p:txBody>
      </p:sp>
      <p:sp>
        <p:nvSpPr>
          <p:cNvPr id="17" name="Rectangle 15"/>
          <p:cNvSpPr>
            <a:spLocks noChangeArrowheads="1"/>
          </p:cNvSpPr>
          <p:nvPr/>
        </p:nvSpPr>
        <p:spPr bwMode="auto">
          <a:xfrm>
            <a:off x="79375" y="1447800"/>
            <a:ext cx="86836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1.3 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khởi động gián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6" name="Group 14"/>
          <p:cNvGrpSpPr>
            <a:grpSpLocks/>
          </p:cNvGrpSpPr>
          <p:nvPr/>
        </p:nvGrpSpPr>
        <p:grpSpPr bwMode="auto">
          <a:xfrm>
            <a:off x="914400" y="76200"/>
            <a:ext cx="1219200" cy="1143000"/>
            <a:chOff x="2078" y="1680"/>
            <a:chExt cx="1615" cy="1615"/>
          </a:xfrm>
        </p:grpSpPr>
        <p:sp>
          <p:nvSpPr>
            <p:cNvPr id="18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9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0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2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4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5" name="Oval 20"/>
            <p:cNvSpPr>
              <a:spLocks noChangeArrowheads="1"/>
            </p:cNvSpPr>
            <p:nvPr/>
          </p:nvSpPr>
          <p:spPr bwMode="gray">
            <a:xfrm>
              <a:off x="2339" y="2003"/>
              <a:ext cx="1093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2</a:t>
              </a:r>
              <a:r>
                <a:rPr lang="en-US" altLang="en-US" sz="2400" b="1" smtClean="0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.1</a:t>
              </a:r>
              <a:endParaRPr lang="en-US" altLang="en-US" sz="2400" b="1">
                <a:solidFill>
                  <a:srgbClr val="FF33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</p:spTree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58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250"/>
                                        <p:tgtEl>
                                          <p:spTgt spid="358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500"/>
                                        <p:tgtEl>
                                          <p:spTgt spid="358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58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58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58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7" grpId="0"/>
      <p:bldP spid="35848" grpId="0"/>
      <p:bldP spid="35849" grpId="0"/>
      <p:bldP spid="35850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7891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75255201"/>
              </p:ext>
            </p:extLst>
          </p:nvPr>
        </p:nvGraphicFramePr>
        <p:xfrm>
          <a:off x="3076157" y="2275409"/>
          <a:ext cx="6067843" cy="450639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099" r:id="rId4" imgW="8934450" imgH="5429250" progId="AutoCAD.Drawing.17">
                  <p:embed/>
                </p:oleObj>
              </mc:Choice>
              <mc:Fallback>
                <p:oleObj r:id="rId4" imgW="8934450" imgH="5429250" progId="AutoCAD.Drawing.17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20828" t="31198" r="45876" b="28233"/>
                      <a:stretch>
                        <a:fillRect/>
                      </a:stretch>
                    </p:blipFill>
                    <p:spPr bwMode="auto">
                      <a:xfrm>
                        <a:off x="3076157" y="2275409"/>
                        <a:ext cx="6067843" cy="450639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7893" name="AutoShape 4"/>
          <p:cNvSpPr>
            <a:spLocks noChangeArrowheads="1"/>
          </p:cNvSpPr>
          <p:nvPr/>
        </p:nvSpPr>
        <p:spPr bwMode="gray">
          <a:xfrm>
            <a:off x="2109788" y="146050"/>
            <a:ext cx="6796087" cy="893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KHÔNG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ĐỒNG BỘ BA PHA ROTOR LỒNG SÓC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895" name="Rectangle 17"/>
          <p:cNvSpPr>
            <a:spLocks noChangeArrowheads="1"/>
          </p:cNvSpPr>
          <p:nvPr/>
        </p:nvSpPr>
        <p:spPr bwMode="auto">
          <a:xfrm>
            <a:off x="66675" y="2286000"/>
            <a:ext cx="33655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Giới thiệu 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điện: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896" name="Rectangle 18"/>
          <p:cNvSpPr>
            <a:spLocks noChangeArrowheads="1"/>
          </p:cNvSpPr>
          <p:nvPr/>
        </p:nvSpPr>
        <p:spPr bwMode="auto">
          <a:xfrm>
            <a:off x="307975" y="2743200"/>
            <a:ext cx="33655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động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lực: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898" name="Rectangle 2"/>
          <p:cNvSpPr>
            <a:spLocks noChangeArrowheads="1"/>
          </p:cNvSpPr>
          <p:nvPr/>
        </p:nvSpPr>
        <p:spPr bwMode="auto">
          <a:xfrm>
            <a:off x="79374" y="1828800"/>
            <a:ext cx="58642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2.1.3.1  Mạch khởi động qua điện trở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ectangle 15"/>
          <p:cNvSpPr>
            <a:spLocks noChangeArrowheads="1"/>
          </p:cNvSpPr>
          <p:nvPr/>
        </p:nvSpPr>
        <p:spPr bwMode="auto">
          <a:xfrm>
            <a:off x="79375" y="1371600"/>
            <a:ext cx="86836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1.3  Mạch khởi động gián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pha</a:t>
            </a:r>
          </a:p>
        </p:txBody>
      </p:sp>
      <p:grpSp>
        <p:nvGrpSpPr>
          <p:cNvPr id="16" name="Group 14"/>
          <p:cNvGrpSpPr>
            <a:grpSpLocks/>
          </p:cNvGrpSpPr>
          <p:nvPr/>
        </p:nvGrpSpPr>
        <p:grpSpPr bwMode="auto">
          <a:xfrm>
            <a:off x="914400" y="76200"/>
            <a:ext cx="1219200" cy="1143000"/>
            <a:chOff x="2078" y="1680"/>
            <a:chExt cx="1615" cy="1615"/>
          </a:xfrm>
        </p:grpSpPr>
        <p:sp>
          <p:nvSpPr>
            <p:cNvPr id="18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9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0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2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4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5" name="Oval 20"/>
            <p:cNvSpPr>
              <a:spLocks noChangeArrowheads="1"/>
            </p:cNvSpPr>
            <p:nvPr/>
          </p:nvSpPr>
          <p:spPr bwMode="gray">
            <a:xfrm>
              <a:off x="2339" y="2003"/>
              <a:ext cx="1093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2</a:t>
              </a:r>
              <a:r>
                <a:rPr lang="en-US" altLang="en-US" sz="2400" b="1" smtClean="0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.1</a:t>
              </a:r>
              <a:endParaRPr lang="en-US" altLang="en-US" sz="2400" b="1">
                <a:solidFill>
                  <a:srgbClr val="FF33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  <p:sp>
        <p:nvSpPr>
          <p:cNvPr id="34" name="Rectangle 19"/>
          <p:cNvSpPr>
            <a:spLocks noChangeArrowheads="1"/>
          </p:cNvSpPr>
          <p:nvPr/>
        </p:nvSpPr>
        <p:spPr bwMode="auto">
          <a:xfrm>
            <a:off x="158496" y="3200400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Động cơ M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Oval 34"/>
          <p:cNvSpPr/>
          <p:nvPr/>
        </p:nvSpPr>
        <p:spPr bwMode="auto">
          <a:xfrm>
            <a:off x="3505201" y="6019800"/>
            <a:ext cx="1371599" cy="77259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6" name="Rectangle 19"/>
          <p:cNvSpPr>
            <a:spLocks noChangeArrowheads="1"/>
          </p:cNvSpPr>
          <p:nvPr/>
        </p:nvSpPr>
        <p:spPr bwMode="auto">
          <a:xfrm>
            <a:off x="158496" y="3729335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CB ba pha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Oval 36"/>
          <p:cNvSpPr/>
          <p:nvPr/>
        </p:nvSpPr>
        <p:spPr bwMode="auto">
          <a:xfrm>
            <a:off x="3124200" y="2609088"/>
            <a:ext cx="1981200" cy="54780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8" name="Rectangle 13"/>
          <p:cNvSpPr>
            <a:spLocks noChangeArrowheads="1"/>
          </p:cNvSpPr>
          <p:nvPr/>
        </p:nvSpPr>
        <p:spPr bwMode="auto">
          <a:xfrm>
            <a:off x="168329" y="4796135"/>
            <a:ext cx="317071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động lực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" name="Oval 38"/>
          <p:cNvSpPr/>
          <p:nvPr/>
        </p:nvSpPr>
        <p:spPr bwMode="auto">
          <a:xfrm>
            <a:off x="3352800" y="3429000"/>
            <a:ext cx="1752600" cy="59311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40" name="Rectangle 13"/>
          <p:cNvSpPr>
            <a:spLocks noChangeArrowheads="1"/>
          </p:cNvSpPr>
          <p:nvPr/>
        </p:nvSpPr>
        <p:spPr bwMode="auto">
          <a:xfrm>
            <a:off x="152400" y="5341203"/>
            <a:ext cx="318664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động lực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Oval 40"/>
          <p:cNvSpPr/>
          <p:nvPr/>
        </p:nvSpPr>
        <p:spPr bwMode="auto">
          <a:xfrm>
            <a:off x="4953000" y="4381993"/>
            <a:ext cx="381000" cy="59311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42" name="Rectangle 13"/>
          <p:cNvSpPr>
            <a:spLocks noChangeArrowheads="1"/>
          </p:cNvSpPr>
          <p:nvPr/>
        </p:nvSpPr>
        <p:spPr bwMode="auto">
          <a:xfrm>
            <a:off x="192877" y="5867400"/>
            <a:ext cx="3146171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Phần tử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đốt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nóng rơle nhiệt OL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" name="Oval 42"/>
          <p:cNvSpPr/>
          <p:nvPr/>
        </p:nvSpPr>
        <p:spPr bwMode="auto">
          <a:xfrm>
            <a:off x="3124200" y="5334987"/>
            <a:ext cx="1905000" cy="564163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44" name="Oval 43"/>
          <p:cNvSpPr/>
          <p:nvPr/>
        </p:nvSpPr>
        <p:spPr bwMode="auto">
          <a:xfrm>
            <a:off x="4286250" y="4343400"/>
            <a:ext cx="361950" cy="59311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45" name="Oval 44"/>
          <p:cNvSpPr/>
          <p:nvPr/>
        </p:nvSpPr>
        <p:spPr bwMode="auto">
          <a:xfrm>
            <a:off x="3644901" y="4366545"/>
            <a:ext cx="393700" cy="59311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46" name="Rectangle 13"/>
          <p:cNvSpPr>
            <a:spLocks noChangeArrowheads="1"/>
          </p:cNvSpPr>
          <p:nvPr/>
        </p:nvSpPr>
        <p:spPr bwMode="auto">
          <a:xfrm>
            <a:off x="152400" y="4262735"/>
            <a:ext cx="322712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Điện trở R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" name="Oval 46"/>
          <p:cNvSpPr/>
          <p:nvPr/>
        </p:nvSpPr>
        <p:spPr bwMode="auto">
          <a:xfrm>
            <a:off x="3320153" y="4383776"/>
            <a:ext cx="393700" cy="59311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48" name="Oval 47"/>
          <p:cNvSpPr/>
          <p:nvPr/>
        </p:nvSpPr>
        <p:spPr bwMode="auto">
          <a:xfrm>
            <a:off x="3968751" y="4378936"/>
            <a:ext cx="393700" cy="59311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49" name="Oval 48"/>
          <p:cNvSpPr/>
          <p:nvPr/>
        </p:nvSpPr>
        <p:spPr bwMode="auto">
          <a:xfrm>
            <a:off x="4616450" y="4388241"/>
            <a:ext cx="393700" cy="59311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</p:spTree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78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78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78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1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4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5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7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0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3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1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6" grpId="0"/>
      <p:bldP spid="34" grpId="0"/>
      <p:bldP spid="35" grpId="0" animBg="1"/>
      <p:bldP spid="35" grpId="1" animBg="1"/>
      <p:bldP spid="36" grpId="0"/>
      <p:bldP spid="37" grpId="0" animBg="1"/>
      <p:bldP spid="37" grpId="1" animBg="1"/>
      <p:bldP spid="38" grpId="0"/>
      <p:bldP spid="39" grpId="0" animBg="1"/>
      <p:bldP spid="39" grpId="1" animBg="1"/>
      <p:bldP spid="40" grpId="0"/>
      <p:bldP spid="41" grpId="0" animBg="1"/>
      <p:bldP spid="41" grpId="1" animBg="1"/>
      <p:bldP spid="42" grpId="0"/>
      <p:bldP spid="43" grpId="0" animBg="1"/>
      <p:bldP spid="44" grpId="0" animBg="1"/>
      <p:bldP spid="44" grpId="1" animBg="1"/>
      <p:bldP spid="45" grpId="0" animBg="1"/>
      <p:bldP spid="45" grpId="1" animBg="1"/>
      <p:bldP spid="46" grpId="0"/>
      <p:bldP spid="47" grpId="0" animBg="1"/>
      <p:bldP spid="47" grpId="1" animBg="1"/>
      <p:bldP spid="48" grpId="0" animBg="1"/>
      <p:bldP spid="48" grpId="1" animBg="1"/>
      <p:bldP spid="49" grpId="0" animBg="1"/>
      <p:bldP spid="49" grpId="1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9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67777367"/>
              </p:ext>
            </p:extLst>
          </p:nvPr>
        </p:nvGraphicFramePr>
        <p:xfrm>
          <a:off x="3124200" y="2324795"/>
          <a:ext cx="6067843" cy="450639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792" r:id="rId4" imgW="8934450" imgH="5429250" progId="AutoCAD.Drawing.17">
                  <p:embed/>
                </p:oleObj>
              </mc:Choice>
              <mc:Fallback>
                <p:oleObj r:id="rId4" imgW="8934450" imgH="5429250" progId="AutoCAD.Drawing.17">
                  <p:embed/>
                  <p:pic>
                    <p:nvPicPr>
                      <p:cNvPr id="3789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20828" t="31198" r="45876" b="28233"/>
                      <a:stretch>
                        <a:fillRect/>
                      </a:stretch>
                    </p:blipFill>
                    <p:spPr bwMode="auto">
                      <a:xfrm>
                        <a:off x="3124200" y="2324795"/>
                        <a:ext cx="6067843" cy="450639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7893" name="AutoShape 4"/>
          <p:cNvSpPr>
            <a:spLocks noChangeArrowheads="1"/>
          </p:cNvSpPr>
          <p:nvPr/>
        </p:nvSpPr>
        <p:spPr bwMode="gray">
          <a:xfrm>
            <a:off x="2109788" y="146050"/>
            <a:ext cx="6796087" cy="893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KHÔNG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ĐỒNG BỘ BA PHA ROTOR LỒNG SÓC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895" name="Rectangle 17"/>
          <p:cNvSpPr>
            <a:spLocks noChangeArrowheads="1"/>
          </p:cNvSpPr>
          <p:nvPr/>
        </p:nvSpPr>
        <p:spPr bwMode="auto">
          <a:xfrm>
            <a:off x="66675" y="2362200"/>
            <a:ext cx="33655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Giới thiệu 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điện: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897" name="Rectangle 19"/>
          <p:cNvSpPr>
            <a:spLocks noChangeArrowheads="1"/>
          </p:cNvSpPr>
          <p:nvPr/>
        </p:nvSpPr>
        <p:spPr bwMode="auto">
          <a:xfrm>
            <a:off x="182519" y="2916635"/>
            <a:ext cx="33655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điều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khiển: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898" name="Rectangle 2"/>
          <p:cNvSpPr>
            <a:spLocks noChangeArrowheads="1"/>
          </p:cNvSpPr>
          <p:nvPr/>
        </p:nvSpPr>
        <p:spPr bwMode="auto">
          <a:xfrm>
            <a:off x="79374" y="1828800"/>
            <a:ext cx="68548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2.1.3.1  Mạch khởi động qua điện trở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ectangle 15"/>
          <p:cNvSpPr>
            <a:spLocks noChangeArrowheads="1"/>
          </p:cNvSpPr>
          <p:nvPr/>
        </p:nvSpPr>
        <p:spPr bwMode="auto">
          <a:xfrm>
            <a:off x="79375" y="1371600"/>
            <a:ext cx="86836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1.3  Mạch khởi động gián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pha</a:t>
            </a:r>
          </a:p>
        </p:txBody>
      </p:sp>
      <p:grpSp>
        <p:nvGrpSpPr>
          <p:cNvPr id="16" name="Group 14"/>
          <p:cNvGrpSpPr>
            <a:grpSpLocks/>
          </p:cNvGrpSpPr>
          <p:nvPr/>
        </p:nvGrpSpPr>
        <p:grpSpPr bwMode="auto">
          <a:xfrm>
            <a:off x="914400" y="76200"/>
            <a:ext cx="1219200" cy="1143000"/>
            <a:chOff x="2078" y="1680"/>
            <a:chExt cx="1615" cy="1615"/>
          </a:xfrm>
        </p:grpSpPr>
        <p:sp>
          <p:nvSpPr>
            <p:cNvPr id="18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9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0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2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4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5" name="Oval 20"/>
            <p:cNvSpPr>
              <a:spLocks noChangeArrowheads="1"/>
            </p:cNvSpPr>
            <p:nvPr/>
          </p:nvSpPr>
          <p:spPr bwMode="gray">
            <a:xfrm>
              <a:off x="2339" y="2003"/>
              <a:ext cx="1093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2</a:t>
              </a:r>
              <a:r>
                <a:rPr lang="en-US" altLang="en-US" sz="2400" b="1" smtClean="0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.1</a:t>
              </a:r>
              <a:endParaRPr lang="en-US" altLang="en-US" sz="2400" b="1">
                <a:solidFill>
                  <a:srgbClr val="FF33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  <p:sp>
        <p:nvSpPr>
          <p:cNvPr id="21" name="Rectangle 19"/>
          <p:cNvSpPr>
            <a:spLocks noChangeArrowheads="1"/>
          </p:cNvSpPr>
          <p:nvPr/>
        </p:nvSpPr>
        <p:spPr bwMode="auto">
          <a:xfrm>
            <a:off x="76326" y="3424535"/>
            <a:ext cx="297825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Cầu chì F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Oval 22"/>
          <p:cNvSpPr/>
          <p:nvPr/>
        </p:nvSpPr>
        <p:spPr bwMode="auto">
          <a:xfrm>
            <a:off x="5103130" y="3129069"/>
            <a:ext cx="422894" cy="52853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6" name="Rectangle 19"/>
          <p:cNvSpPr>
            <a:spLocks noChangeArrowheads="1"/>
          </p:cNvSpPr>
          <p:nvPr/>
        </p:nvSpPr>
        <p:spPr bwMode="auto">
          <a:xfrm>
            <a:off x="33441" y="3913633"/>
            <a:ext cx="95953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EM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Oval 26"/>
          <p:cNvSpPr/>
          <p:nvPr/>
        </p:nvSpPr>
        <p:spPr bwMode="auto">
          <a:xfrm>
            <a:off x="5486400" y="2968129"/>
            <a:ext cx="608797" cy="698010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8" name="Rectangle 13"/>
          <p:cNvSpPr>
            <a:spLocks noChangeArrowheads="1"/>
          </p:cNvSpPr>
          <p:nvPr/>
        </p:nvSpPr>
        <p:spPr bwMode="auto">
          <a:xfrm>
            <a:off x="33440" y="4906665"/>
            <a:ext cx="3332059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Cuộn dây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(7, 9) + Start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Oval 28"/>
          <p:cNvSpPr/>
          <p:nvPr/>
        </p:nvSpPr>
        <p:spPr bwMode="auto">
          <a:xfrm>
            <a:off x="6819206" y="2968129"/>
            <a:ext cx="1153581" cy="990600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0" name="Oval 29"/>
          <p:cNvSpPr/>
          <p:nvPr/>
        </p:nvSpPr>
        <p:spPr bwMode="auto">
          <a:xfrm>
            <a:off x="7696200" y="4090690"/>
            <a:ext cx="1209675" cy="59311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1" name="Rectangle 13"/>
          <p:cNvSpPr>
            <a:spLocks noChangeArrowheads="1"/>
          </p:cNvSpPr>
          <p:nvPr/>
        </p:nvSpPr>
        <p:spPr bwMode="auto">
          <a:xfrm>
            <a:off x="76326" y="4437888"/>
            <a:ext cx="297825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OL(3, 5)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Oval 31"/>
          <p:cNvSpPr/>
          <p:nvPr/>
        </p:nvSpPr>
        <p:spPr bwMode="auto">
          <a:xfrm>
            <a:off x="5903463" y="3082040"/>
            <a:ext cx="629346" cy="59311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3" name="Rectangle 13"/>
          <p:cNvSpPr>
            <a:spLocks noChangeArrowheads="1"/>
          </p:cNvSpPr>
          <p:nvPr/>
        </p:nvSpPr>
        <p:spPr bwMode="auto">
          <a:xfrm>
            <a:off x="0" y="5745389"/>
            <a:ext cx="351165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Cuộn dây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R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(9, 11)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Oval 33"/>
          <p:cNvSpPr/>
          <p:nvPr/>
        </p:nvSpPr>
        <p:spPr bwMode="auto">
          <a:xfrm>
            <a:off x="8285608" y="3135542"/>
            <a:ext cx="553147" cy="59285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6" name="Rectangle 19"/>
          <p:cNvSpPr>
            <a:spLocks noChangeArrowheads="1"/>
          </p:cNvSpPr>
          <p:nvPr/>
        </p:nvSpPr>
        <p:spPr bwMode="auto">
          <a:xfrm>
            <a:off x="1322849" y="3913632"/>
            <a:ext cx="16827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Stop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7" name="Straight Connector 36"/>
          <p:cNvCxnSpPr/>
          <p:nvPr/>
        </p:nvCxnSpPr>
        <p:spPr bwMode="auto">
          <a:xfrm>
            <a:off x="1100599" y="3906652"/>
            <a:ext cx="0" cy="398449"/>
          </a:xfrm>
          <a:prstGeom prst="line">
            <a:avLst/>
          </a:prstGeom>
          <a:solidFill>
            <a:schemeClr val="accent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38" name="Oval 37"/>
          <p:cNvSpPr/>
          <p:nvPr/>
        </p:nvSpPr>
        <p:spPr bwMode="auto">
          <a:xfrm>
            <a:off x="6324600" y="3064486"/>
            <a:ext cx="629346" cy="59311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40" name="Oval 39"/>
          <p:cNvSpPr/>
          <p:nvPr/>
        </p:nvSpPr>
        <p:spPr bwMode="auto">
          <a:xfrm>
            <a:off x="8124018" y="3690249"/>
            <a:ext cx="646822" cy="42455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41" name="Rectangle 13"/>
          <p:cNvSpPr>
            <a:spLocks noChangeArrowheads="1"/>
          </p:cNvSpPr>
          <p:nvPr/>
        </p:nvSpPr>
        <p:spPr bwMode="auto">
          <a:xfrm>
            <a:off x="36365" y="6243935"/>
            <a:ext cx="351165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Rơle thời gian R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Oval 34"/>
          <p:cNvSpPr/>
          <p:nvPr/>
        </p:nvSpPr>
        <p:spPr bwMode="auto">
          <a:xfrm>
            <a:off x="7870180" y="4099247"/>
            <a:ext cx="588020" cy="56507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1995584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0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5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0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2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5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3" grpId="0" animBg="1"/>
      <p:bldP spid="23" grpId="1" animBg="1"/>
      <p:bldP spid="26" grpId="0"/>
      <p:bldP spid="27" grpId="0" animBg="1"/>
      <p:bldP spid="27" grpId="1" animBg="1"/>
      <p:bldP spid="28" grpId="0"/>
      <p:bldP spid="29" grpId="0" animBg="1"/>
      <p:bldP spid="29" grpId="1" animBg="1"/>
      <p:bldP spid="30" grpId="0" animBg="1"/>
      <p:bldP spid="30" grpId="1" animBg="1"/>
      <p:bldP spid="31" grpId="0"/>
      <p:bldP spid="32" grpId="0" animBg="1"/>
      <p:bldP spid="32" grpId="1" animBg="1"/>
      <p:bldP spid="33" grpId="0"/>
      <p:bldP spid="34" grpId="0" animBg="1"/>
      <p:bldP spid="34" grpId="1" animBg="1"/>
      <p:bldP spid="36" grpId="0"/>
      <p:bldP spid="38" grpId="0" animBg="1"/>
      <p:bldP spid="38" grpId="1" animBg="1"/>
      <p:bldP spid="40" grpId="0" animBg="1"/>
      <p:bldP spid="41" grpId="0"/>
      <p:bldP spid="35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9" name="AutoShape 4"/>
          <p:cNvSpPr>
            <a:spLocks noChangeArrowheads="1"/>
          </p:cNvSpPr>
          <p:nvPr/>
        </p:nvSpPr>
        <p:spPr bwMode="gray">
          <a:xfrm>
            <a:off x="2109788" y="146050"/>
            <a:ext cx="6796087" cy="893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KHÔNG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ĐỒNG BỘ BA PHA ROTOR LỒNG SÓC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9940" name="Object 2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55917420"/>
              </p:ext>
            </p:extLst>
          </p:nvPr>
        </p:nvGraphicFramePr>
        <p:xfrm>
          <a:off x="2716798" y="1989660"/>
          <a:ext cx="6452603" cy="47921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141" r:id="rId4" imgW="8934450" imgH="5429250" progId="AutoCAD.Drawing.17">
                  <p:embed/>
                </p:oleObj>
              </mc:Choice>
              <mc:Fallback>
                <p:oleObj r:id="rId4" imgW="8934450" imgH="5429250" progId="AutoCAD.Drawing.17">
                  <p:embed/>
                  <p:pic>
                    <p:nvPicPr>
                      <p:cNvPr id="0" name="Object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20828" t="31198" r="45876" b="28233"/>
                      <a:stretch>
                        <a:fillRect/>
                      </a:stretch>
                    </p:blipFill>
                    <p:spPr bwMode="auto">
                      <a:xfrm>
                        <a:off x="2716798" y="1989660"/>
                        <a:ext cx="6452603" cy="479214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9942" name="Rectangle 17"/>
          <p:cNvSpPr>
            <a:spLocks noChangeArrowheads="1"/>
          </p:cNvSpPr>
          <p:nvPr/>
        </p:nvSpPr>
        <p:spPr bwMode="auto">
          <a:xfrm>
            <a:off x="66675" y="2971800"/>
            <a:ext cx="27527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việc: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943" name="Rectangle 25"/>
          <p:cNvSpPr>
            <a:spLocks noChangeArrowheads="1"/>
          </p:cNvSpPr>
          <p:nvPr/>
        </p:nvSpPr>
        <p:spPr bwMode="auto">
          <a:xfrm>
            <a:off x="79375" y="1981200"/>
            <a:ext cx="31242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2.1.3.1  Mạch khởi động qua điện trở R</a:t>
            </a:r>
          </a:p>
        </p:txBody>
      </p:sp>
      <p:sp>
        <p:nvSpPr>
          <p:cNvPr id="39944" name="Rectangle 16"/>
          <p:cNvSpPr>
            <a:spLocks noChangeArrowheads="1"/>
          </p:cNvSpPr>
          <p:nvPr/>
        </p:nvSpPr>
        <p:spPr bwMode="auto">
          <a:xfrm>
            <a:off x="415925" y="3969603"/>
            <a:ext cx="247967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Khởi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 động cơ M:</a:t>
            </a:r>
            <a:endParaRPr lang="en-US" altLang="en-US" sz="24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Rectangle 15"/>
          <p:cNvSpPr>
            <a:spLocks noChangeArrowheads="1"/>
          </p:cNvSpPr>
          <p:nvPr/>
        </p:nvSpPr>
        <p:spPr bwMode="auto">
          <a:xfrm>
            <a:off x="79375" y="1447800"/>
            <a:ext cx="86836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1.3  Mạch khởi động gián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pha</a:t>
            </a:r>
          </a:p>
        </p:txBody>
      </p:sp>
      <p:grpSp>
        <p:nvGrpSpPr>
          <p:cNvPr id="16" name="Group 14"/>
          <p:cNvGrpSpPr>
            <a:grpSpLocks/>
          </p:cNvGrpSpPr>
          <p:nvPr/>
        </p:nvGrpSpPr>
        <p:grpSpPr bwMode="auto">
          <a:xfrm>
            <a:off x="914400" y="76200"/>
            <a:ext cx="1219200" cy="1143000"/>
            <a:chOff x="2078" y="1680"/>
            <a:chExt cx="1615" cy="1615"/>
          </a:xfrm>
        </p:grpSpPr>
        <p:sp>
          <p:nvSpPr>
            <p:cNvPr id="17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8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9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0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2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4" name="Oval 20"/>
            <p:cNvSpPr>
              <a:spLocks noChangeArrowheads="1"/>
            </p:cNvSpPr>
            <p:nvPr/>
          </p:nvSpPr>
          <p:spPr bwMode="gray">
            <a:xfrm>
              <a:off x="2339" y="2003"/>
              <a:ext cx="1093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2</a:t>
              </a:r>
              <a:r>
                <a:rPr lang="en-US" altLang="en-US" sz="2400" b="1" smtClean="0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.1</a:t>
              </a:r>
              <a:endParaRPr lang="en-US" altLang="en-US" sz="2400" b="1">
                <a:solidFill>
                  <a:srgbClr val="FF33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</p:spTree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99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4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5" name="Straight Connector 34"/>
          <p:cNvCxnSpPr/>
          <p:nvPr/>
        </p:nvCxnSpPr>
        <p:spPr bwMode="auto">
          <a:xfrm>
            <a:off x="2943198" y="2655834"/>
            <a:ext cx="304800" cy="4347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9" name="Straight Arrow Connector 78"/>
          <p:cNvCxnSpPr>
            <a:endCxn id="13" idx="0"/>
          </p:cNvCxnSpPr>
          <p:nvPr/>
        </p:nvCxnSpPr>
        <p:spPr bwMode="auto">
          <a:xfrm>
            <a:off x="1810171" y="2008752"/>
            <a:ext cx="2595" cy="149644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3" name="Rectangle 2"/>
          <p:cNvSpPr/>
          <p:nvPr/>
        </p:nvSpPr>
        <p:spPr bwMode="auto">
          <a:xfrm>
            <a:off x="2795712" y="111726"/>
            <a:ext cx="4138488" cy="41515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Ấn nút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Start(7, 9)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một lực đủ lớn</a:t>
            </a:r>
          </a:p>
        </p:txBody>
      </p:sp>
      <p:sp>
        <p:nvSpPr>
          <p:cNvPr id="7" name="Rectangle 6"/>
          <p:cNvSpPr/>
          <p:nvPr/>
        </p:nvSpPr>
        <p:spPr bwMode="auto">
          <a:xfrm>
            <a:off x="2795712" y="6358968"/>
            <a:ext cx="5920535" cy="42283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Loại điện trở R, kết thúc quá trình khởi động động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cơ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 bwMode="auto">
          <a:xfrm>
            <a:off x="3270457" y="778932"/>
            <a:ext cx="3188997" cy="43730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Start(7, 9) tiếp xúc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Rectangle 12"/>
          <p:cNvSpPr/>
          <p:nvPr/>
        </p:nvSpPr>
        <p:spPr bwMode="auto">
          <a:xfrm>
            <a:off x="157584" y="3505200"/>
            <a:ext cx="3310364" cy="70336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Sau thời gian chỉnh định tiếp điểm R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11) đóng lại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Rectangle 13"/>
          <p:cNvSpPr/>
          <p:nvPr/>
        </p:nvSpPr>
        <p:spPr bwMode="auto">
          <a:xfrm>
            <a:off x="5562600" y="2311400"/>
            <a:ext cx="3505200" cy="69818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A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đóng lại 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Rectangle 14"/>
          <p:cNvSpPr/>
          <p:nvPr/>
        </p:nvSpPr>
        <p:spPr bwMode="auto">
          <a:xfrm>
            <a:off x="4572000" y="3352800"/>
            <a:ext cx="2536183" cy="70336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khởi động qua điện trở R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/>
          <p:nvPr/>
        </p:nvSpPr>
        <p:spPr bwMode="auto">
          <a:xfrm>
            <a:off x="3200400" y="2311401"/>
            <a:ext cx="2209801" cy="69321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9) đóng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</a:p>
        </p:txBody>
      </p:sp>
      <p:cxnSp>
        <p:nvCxnSpPr>
          <p:cNvPr id="29" name="Straight Arrow Connector 28"/>
          <p:cNvCxnSpPr/>
          <p:nvPr/>
        </p:nvCxnSpPr>
        <p:spPr bwMode="auto">
          <a:xfrm>
            <a:off x="4864955" y="516462"/>
            <a:ext cx="1" cy="27358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4" name="Straight Arrow Connector 33"/>
          <p:cNvCxnSpPr>
            <a:endCxn id="43" idx="1"/>
          </p:cNvCxnSpPr>
          <p:nvPr/>
        </p:nvCxnSpPr>
        <p:spPr bwMode="auto">
          <a:xfrm>
            <a:off x="2483664" y="1785973"/>
            <a:ext cx="3170649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triangle" w="med" len="med"/>
            <a:tailEnd type="triangle" w="med" len="med"/>
          </a:ln>
          <a:effectLst/>
        </p:spPr>
      </p:cxnSp>
      <p:cxnSp>
        <p:nvCxnSpPr>
          <p:cNvPr id="36" name="Straight Connector 35"/>
          <p:cNvCxnSpPr/>
          <p:nvPr/>
        </p:nvCxnSpPr>
        <p:spPr bwMode="auto">
          <a:xfrm flipV="1">
            <a:off x="2933700" y="1765300"/>
            <a:ext cx="0" cy="890534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40" name="Rectangle 39"/>
          <p:cNvSpPr>
            <a:spLocks noChangeArrowheads="1"/>
          </p:cNvSpPr>
          <p:nvPr/>
        </p:nvSpPr>
        <p:spPr bwMode="auto">
          <a:xfrm>
            <a:off x="2895600" y="1752600"/>
            <a:ext cx="815541" cy="372409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kumimoji="0" lang="en-US" altLang="en-US" sz="16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Duy trì</a:t>
            </a:r>
            <a:endParaRPr kumimoji="0" lang="en-US" altLang="en-US" sz="16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Rectangle 41"/>
          <p:cNvSpPr/>
          <p:nvPr/>
        </p:nvSpPr>
        <p:spPr bwMode="auto">
          <a:xfrm>
            <a:off x="340922" y="1560143"/>
            <a:ext cx="2142742" cy="68549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N) có điện</a:t>
            </a:r>
          </a:p>
        </p:txBody>
      </p:sp>
      <p:sp>
        <p:nvSpPr>
          <p:cNvPr id="43" name="Rectangle 42"/>
          <p:cNvSpPr/>
          <p:nvPr/>
        </p:nvSpPr>
        <p:spPr bwMode="auto">
          <a:xfrm>
            <a:off x="5654313" y="1569830"/>
            <a:ext cx="2956287" cy="43228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N) có điện</a:t>
            </a:r>
          </a:p>
        </p:txBody>
      </p:sp>
      <p:sp>
        <p:nvSpPr>
          <p:cNvPr id="47" name="Rectangle 46"/>
          <p:cNvSpPr/>
          <p:nvPr/>
        </p:nvSpPr>
        <p:spPr bwMode="auto">
          <a:xfrm>
            <a:off x="152400" y="4480724"/>
            <a:ext cx="3315548" cy="47227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(11,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N) có điện</a:t>
            </a:r>
          </a:p>
        </p:txBody>
      </p:sp>
      <p:sp>
        <p:nvSpPr>
          <p:cNvPr id="48" name="Rectangle 47"/>
          <p:cNvSpPr/>
          <p:nvPr/>
        </p:nvSpPr>
        <p:spPr bwMode="auto">
          <a:xfrm>
            <a:off x="152400" y="5226342"/>
            <a:ext cx="3662784" cy="71725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đóng lại 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49" name="Straight Arrow Connector 48"/>
          <p:cNvCxnSpPr/>
          <p:nvPr/>
        </p:nvCxnSpPr>
        <p:spPr bwMode="auto">
          <a:xfrm>
            <a:off x="4864954" y="1216233"/>
            <a:ext cx="1594498" cy="34004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5" name="Straight Arrow Connector 54"/>
          <p:cNvCxnSpPr/>
          <p:nvPr/>
        </p:nvCxnSpPr>
        <p:spPr bwMode="auto">
          <a:xfrm>
            <a:off x="7315199" y="2018123"/>
            <a:ext cx="1" cy="27358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6" name="Straight Arrow Connector 55"/>
          <p:cNvCxnSpPr/>
          <p:nvPr/>
        </p:nvCxnSpPr>
        <p:spPr bwMode="auto">
          <a:xfrm flipH="1">
            <a:off x="5105400" y="2002116"/>
            <a:ext cx="2209799" cy="30560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9" name="Straight Arrow Connector 58"/>
          <p:cNvCxnSpPr/>
          <p:nvPr/>
        </p:nvCxnSpPr>
        <p:spPr bwMode="auto">
          <a:xfrm>
            <a:off x="1810173" y="4223577"/>
            <a:ext cx="1" cy="27358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1" name="Straight Arrow Connector 60"/>
          <p:cNvCxnSpPr/>
          <p:nvPr/>
        </p:nvCxnSpPr>
        <p:spPr bwMode="auto">
          <a:xfrm>
            <a:off x="1810172" y="4951568"/>
            <a:ext cx="1" cy="27358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1984" name="Oval 41983"/>
          <p:cNvSpPr/>
          <p:nvPr/>
        </p:nvSpPr>
        <p:spPr bwMode="auto">
          <a:xfrm>
            <a:off x="2895600" y="1752600"/>
            <a:ext cx="76200" cy="81081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952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cxnSp>
        <p:nvCxnSpPr>
          <p:cNvPr id="67" name="Straight Arrow Connector 66"/>
          <p:cNvCxnSpPr>
            <a:stCxn id="9" idx="2"/>
          </p:cNvCxnSpPr>
          <p:nvPr/>
        </p:nvCxnSpPr>
        <p:spPr bwMode="auto">
          <a:xfrm flipH="1">
            <a:off x="2362200" y="1216233"/>
            <a:ext cx="2502756" cy="34004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1" name="Straight Arrow Connector 70"/>
          <p:cNvCxnSpPr/>
          <p:nvPr/>
        </p:nvCxnSpPr>
        <p:spPr bwMode="auto">
          <a:xfrm>
            <a:off x="7315199" y="3009588"/>
            <a:ext cx="0" cy="334938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2" name="Straight Arrow Connector 71"/>
          <p:cNvCxnSpPr/>
          <p:nvPr/>
        </p:nvCxnSpPr>
        <p:spPr bwMode="auto">
          <a:xfrm flipH="1">
            <a:off x="6459452" y="3004614"/>
            <a:ext cx="855748" cy="34818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6" name="Straight Arrow Connector 75"/>
          <p:cNvCxnSpPr>
            <a:endCxn id="3" idx="1"/>
          </p:cNvCxnSpPr>
          <p:nvPr/>
        </p:nvCxnSpPr>
        <p:spPr bwMode="auto">
          <a:xfrm>
            <a:off x="2057400" y="319301"/>
            <a:ext cx="738312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1" name="Straight Connector 80"/>
          <p:cNvCxnSpPr/>
          <p:nvPr/>
        </p:nvCxnSpPr>
        <p:spPr bwMode="auto">
          <a:xfrm>
            <a:off x="1810171" y="6144763"/>
            <a:ext cx="5505026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82" name="Straight Connector 81"/>
          <p:cNvCxnSpPr/>
          <p:nvPr/>
        </p:nvCxnSpPr>
        <p:spPr bwMode="auto">
          <a:xfrm flipV="1">
            <a:off x="1810171" y="5951278"/>
            <a:ext cx="0" cy="193485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41998" name="Rounded Rectangle 41997"/>
          <p:cNvSpPr/>
          <p:nvPr/>
        </p:nvSpPr>
        <p:spPr bwMode="auto">
          <a:xfrm>
            <a:off x="233784" y="78275"/>
            <a:ext cx="1828800" cy="448601"/>
          </a:xfrm>
          <a:prstGeom prst="round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Đóng CB 3pha</a:t>
            </a:r>
          </a:p>
        </p:txBody>
      </p:sp>
    </p:spTree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5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0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19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0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3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000"/>
                            </p:stCondLst>
                            <p:childTnLst>
                              <p:par>
                                <p:cTn id="7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"/>
                            </p:stCondLst>
                            <p:childTnLst>
                              <p:par>
                                <p:cTn id="8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"/>
                            </p:stCondLst>
                            <p:childTnLst>
                              <p:par>
                                <p:cTn id="9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500"/>
                            </p:stCondLst>
                            <p:childTnLst>
                              <p:par>
                                <p:cTn id="10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500"/>
                            </p:stCondLst>
                            <p:childTnLst>
                              <p:par>
                                <p:cTn id="12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9" grpId="0" animBg="1"/>
      <p:bldP spid="13" grpId="0" animBg="1"/>
      <p:bldP spid="14" grpId="0" animBg="1"/>
      <p:bldP spid="15" grpId="0" animBg="1"/>
      <p:bldP spid="16" grpId="0" animBg="1"/>
      <p:bldP spid="40" grpId="0"/>
      <p:bldP spid="42" grpId="0" animBg="1"/>
      <p:bldP spid="43" grpId="0" animBg="1"/>
      <p:bldP spid="47" grpId="0" animBg="1"/>
      <p:bldP spid="48" grpId="0" animBg="1"/>
      <p:bldP spid="41984" grpId="0" animBg="1"/>
      <p:bldP spid="41998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5" name="AutoShape 4"/>
          <p:cNvSpPr>
            <a:spLocks noChangeArrowheads="1"/>
          </p:cNvSpPr>
          <p:nvPr/>
        </p:nvSpPr>
        <p:spPr bwMode="gray">
          <a:xfrm>
            <a:off x="2109788" y="146050"/>
            <a:ext cx="6796087" cy="893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KHÔNG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ĐỒNG BỘ BA PHA ROTOR LỒNG SÓC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4036" name="Object 2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68643465"/>
              </p:ext>
            </p:extLst>
          </p:nvPr>
        </p:nvGraphicFramePr>
        <p:xfrm>
          <a:off x="2739607" y="2006600"/>
          <a:ext cx="6429793" cy="4775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234" r:id="rId4" imgW="8934450" imgH="5429250" progId="AutoCAD.Drawing.17">
                  <p:embed/>
                </p:oleObj>
              </mc:Choice>
              <mc:Fallback>
                <p:oleObj r:id="rId4" imgW="8934450" imgH="5429250" progId="AutoCAD.Drawing.17">
                  <p:embed/>
                  <p:pic>
                    <p:nvPicPr>
                      <p:cNvPr id="0" name="Object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20828" t="31198" r="45876" b="28233"/>
                      <a:stretch>
                        <a:fillRect/>
                      </a:stretch>
                    </p:blipFill>
                    <p:spPr bwMode="auto">
                      <a:xfrm>
                        <a:off x="2739607" y="2006600"/>
                        <a:ext cx="6429793" cy="4775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4037" name="Rectangle 15"/>
          <p:cNvSpPr>
            <a:spLocks noChangeArrowheads="1"/>
          </p:cNvSpPr>
          <p:nvPr/>
        </p:nvSpPr>
        <p:spPr bwMode="auto">
          <a:xfrm>
            <a:off x="79375" y="1447800"/>
            <a:ext cx="86836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1.3  Mạch khởi động gián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pha</a:t>
            </a:r>
          </a:p>
        </p:txBody>
      </p:sp>
      <p:sp>
        <p:nvSpPr>
          <p:cNvPr id="44038" name="Rectangle 17"/>
          <p:cNvSpPr>
            <a:spLocks noChangeArrowheads="1"/>
          </p:cNvSpPr>
          <p:nvPr/>
        </p:nvSpPr>
        <p:spPr bwMode="auto">
          <a:xfrm>
            <a:off x="66675" y="2971800"/>
            <a:ext cx="29813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việc: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039" name="Rectangle 25"/>
          <p:cNvSpPr>
            <a:spLocks noChangeArrowheads="1"/>
          </p:cNvSpPr>
          <p:nvPr/>
        </p:nvSpPr>
        <p:spPr bwMode="auto">
          <a:xfrm>
            <a:off x="79375" y="1981200"/>
            <a:ext cx="31242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2.1.3.1  Mạch khởi động qua điện trở R</a:t>
            </a:r>
          </a:p>
        </p:txBody>
      </p:sp>
      <p:sp>
        <p:nvSpPr>
          <p:cNvPr id="44040" name="Rectangle 16"/>
          <p:cNvSpPr>
            <a:spLocks noChangeArrowheads="1"/>
          </p:cNvSpPr>
          <p:nvPr/>
        </p:nvSpPr>
        <p:spPr bwMode="auto">
          <a:xfrm>
            <a:off x="415925" y="3893403"/>
            <a:ext cx="225107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Dừng động cơ M:</a:t>
            </a:r>
            <a:endParaRPr lang="en-US" altLang="en-US" sz="24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5" name="Group 14"/>
          <p:cNvGrpSpPr>
            <a:grpSpLocks/>
          </p:cNvGrpSpPr>
          <p:nvPr/>
        </p:nvGrpSpPr>
        <p:grpSpPr bwMode="auto">
          <a:xfrm>
            <a:off x="914400" y="76200"/>
            <a:ext cx="1219200" cy="1143000"/>
            <a:chOff x="2078" y="1680"/>
            <a:chExt cx="1615" cy="1615"/>
          </a:xfrm>
        </p:grpSpPr>
        <p:sp>
          <p:nvSpPr>
            <p:cNvPr id="16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7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8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9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0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2" name="Oval 20"/>
            <p:cNvSpPr>
              <a:spLocks noChangeArrowheads="1"/>
            </p:cNvSpPr>
            <p:nvPr/>
          </p:nvSpPr>
          <p:spPr bwMode="gray">
            <a:xfrm>
              <a:off x="2339" y="2003"/>
              <a:ext cx="1093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2</a:t>
              </a:r>
              <a:r>
                <a:rPr lang="en-US" altLang="en-US" sz="2400" b="1" smtClean="0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.1</a:t>
              </a:r>
              <a:endParaRPr lang="en-US" altLang="en-US" sz="2400" b="1">
                <a:solidFill>
                  <a:srgbClr val="FF33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</p:spTree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/>
          <p:cNvSpPr/>
          <p:nvPr/>
        </p:nvSpPr>
        <p:spPr bwMode="auto">
          <a:xfrm>
            <a:off x="3521517" y="381000"/>
            <a:ext cx="2158687" cy="68158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Ấn nút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Stop(5, 7)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một lực đủ lớn</a:t>
            </a:r>
          </a:p>
        </p:txBody>
      </p:sp>
      <p:sp>
        <p:nvSpPr>
          <p:cNvPr id="23" name="Rectangle 22"/>
          <p:cNvSpPr/>
          <p:nvPr/>
        </p:nvSpPr>
        <p:spPr bwMode="auto">
          <a:xfrm>
            <a:off x="3450336" y="1539000"/>
            <a:ext cx="2158687" cy="67071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Stop(5, 7)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Rectangle 23"/>
          <p:cNvSpPr/>
          <p:nvPr/>
        </p:nvSpPr>
        <p:spPr bwMode="auto">
          <a:xfrm>
            <a:off x="2141393" y="2809284"/>
            <a:ext cx="1363807" cy="97146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dây 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(19,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mất điện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Rectangle 24"/>
          <p:cNvSpPr/>
          <p:nvPr/>
        </p:nvSpPr>
        <p:spPr bwMode="auto">
          <a:xfrm>
            <a:off x="2895600" y="4410369"/>
            <a:ext cx="1252252" cy="100084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(7,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Rectangle 25"/>
          <p:cNvSpPr/>
          <p:nvPr/>
        </p:nvSpPr>
        <p:spPr bwMode="auto">
          <a:xfrm>
            <a:off x="142876" y="4396549"/>
            <a:ext cx="2524124" cy="101074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endParaRPr lang="en-US" sz="200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Rectangle 26"/>
          <p:cNvSpPr/>
          <p:nvPr/>
        </p:nvSpPr>
        <p:spPr bwMode="auto">
          <a:xfrm>
            <a:off x="142876" y="5934940"/>
            <a:ext cx="2524124" cy="69446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được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ngắt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điện,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dừng hoạt động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8" name="Straight Arrow Connector 27"/>
          <p:cNvCxnSpPr/>
          <p:nvPr/>
        </p:nvCxnSpPr>
        <p:spPr bwMode="auto">
          <a:xfrm flipV="1">
            <a:off x="3031555" y="753632"/>
            <a:ext cx="508204" cy="779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3" name="Straight Connector 32"/>
          <p:cNvCxnSpPr/>
          <p:nvPr/>
        </p:nvCxnSpPr>
        <p:spPr bwMode="auto">
          <a:xfrm>
            <a:off x="4157662" y="4876800"/>
            <a:ext cx="378543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34" name="Straight Connector 33"/>
          <p:cNvCxnSpPr/>
          <p:nvPr/>
        </p:nvCxnSpPr>
        <p:spPr bwMode="auto">
          <a:xfrm flipV="1">
            <a:off x="4541678" y="3322403"/>
            <a:ext cx="0" cy="1563269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36" name="Rectangle 35"/>
          <p:cNvSpPr/>
          <p:nvPr/>
        </p:nvSpPr>
        <p:spPr bwMode="auto">
          <a:xfrm>
            <a:off x="5021268" y="4409827"/>
            <a:ext cx="1303331" cy="101473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11)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7" name="Straight Arrow Connector 36"/>
          <p:cNvCxnSpPr>
            <a:stCxn id="24" idx="2"/>
            <a:endCxn id="25" idx="0"/>
          </p:cNvCxnSpPr>
          <p:nvPr/>
        </p:nvCxnSpPr>
        <p:spPr bwMode="auto">
          <a:xfrm>
            <a:off x="2823297" y="3780750"/>
            <a:ext cx="698429" cy="62961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8" name="Straight Arrow Connector 37"/>
          <p:cNvCxnSpPr/>
          <p:nvPr/>
        </p:nvCxnSpPr>
        <p:spPr bwMode="auto">
          <a:xfrm>
            <a:off x="4522383" y="1062586"/>
            <a:ext cx="0" cy="47641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39" name="Flowchart: Alternate Process 38"/>
          <p:cNvSpPr/>
          <p:nvPr/>
        </p:nvSpPr>
        <p:spPr bwMode="auto">
          <a:xfrm>
            <a:off x="935736" y="381000"/>
            <a:ext cx="2075387" cy="747282"/>
          </a:xfrm>
          <a:prstGeom prst="flowChartAlternateProcess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en-US" sz="2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</a:t>
            </a:r>
            <a:r>
              <a:rPr lang="en-US" altLang="en-US" sz="2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đang hoạt động</a:t>
            </a:r>
            <a:endParaRPr lang="en-US" altLang="en-US" sz="20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" name="Rectangle 39"/>
          <p:cNvSpPr>
            <a:spLocks noChangeArrowheads="1"/>
          </p:cNvSpPr>
          <p:nvPr/>
        </p:nvSpPr>
        <p:spPr bwMode="auto">
          <a:xfrm>
            <a:off x="3611189" y="2906228"/>
            <a:ext cx="1295401" cy="33855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lang="en-US" altLang="en-US" sz="16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Ngắt d</a:t>
            </a:r>
            <a:r>
              <a:rPr kumimoji="0" lang="en-US" altLang="en-US" sz="16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uy trì</a:t>
            </a:r>
            <a:endParaRPr kumimoji="0" lang="en-US" altLang="en-US" sz="16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Rectangle 40"/>
          <p:cNvSpPr/>
          <p:nvPr/>
        </p:nvSpPr>
        <p:spPr bwMode="auto">
          <a:xfrm>
            <a:off x="5021269" y="2809284"/>
            <a:ext cx="1303331" cy="98482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N)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mất điện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42" name="Straight Arrow Connector 41"/>
          <p:cNvCxnSpPr>
            <a:stCxn id="41" idx="1"/>
          </p:cNvCxnSpPr>
          <p:nvPr/>
        </p:nvCxnSpPr>
        <p:spPr bwMode="auto">
          <a:xfrm flipH="1">
            <a:off x="3487257" y="3301695"/>
            <a:ext cx="1534012" cy="1928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triangle" w="med" len="med"/>
            <a:tailEnd type="triangle" w="med" len="med"/>
          </a:ln>
          <a:effectLst/>
        </p:spPr>
      </p:cxnSp>
      <p:sp>
        <p:nvSpPr>
          <p:cNvPr id="43" name="Rectangle 42"/>
          <p:cNvSpPr/>
          <p:nvPr/>
        </p:nvSpPr>
        <p:spPr bwMode="auto">
          <a:xfrm>
            <a:off x="6655610" y="2809285"/>
            <a:ext cx="1595326" cy="97146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(11,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N)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mất điện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" name="Rectangle 43"/>
          <p:cNvSpPr/>
          <p:nvPr/>
        </p:nvSpPr>
        <p:spPr bwMode="auto">
          <a:xfrm>
            <a:off x="6574708" y="4410367"/>
            <a:ext cx="2438228" cy="101074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46" name="Straight Arrow Connector 45"/>
          <p:cNvCxnSpPr>
            <a:stCxn id="23" idx="2"/>
            <a:endCxn id="41" idx="0"/>
          </p:cNvCxnSpPr>
          <p:nvPr/>
        </p:nvCxnSpPr>
        <p:spPr bwMode="auto">
          <a:xfrm>
            <a:off x="4529680" y="2209719"/>
            <a:ext cx="1143255" cy="59956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1" name="Straight Arrow Connector 50"/>
          <p:cNvCxnSpPr/>
          <p:nvPr/>
        </p:nvCxnSpPr>
        <p:spPr bwMode="auto">
          <a:xfrm flipH="1">
            <a:off x="7453275" y="3768558"/>
            <a:ext cx="1" cy="64180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2" name="Straight Arrow Connector 51"/>
          <p:cNvCxnSpPr>
            <a:stCxn id="23" idx="2"/>
            <a:endCxn id="43" idx="0"/>
          </p:cNvCxnSpPr>
          <p:nvPr/>
        </p:nvCxnSpPr>
        <p:spPr bwMode="auto">
          <a:xfrm>
            <a:off x="4529680" y="2209719"/>
            <a:ext cx="2923593" cy="59956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5" name="Straight Arrow Connector 54"/>
          <p:cNvCxnSpPr>
            <a:stCxn id="23" idx="2"/>
            <a:endCxn id="24" idx="0"/>
          </p:cNvCxnSpPr>
          <p:nvPr/>
        </p:nvCxnSpPr>
        <p:spPr bwMode="auto">
          <a:xfrm flipH="1">
            <a:off x="2823297" y="2209719"/>
            <a:ext cx="1706383" cy="59956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8" name="Straight Arrow Connector 57"/>
          <p:cNvCxnSpPr>
            <a:stCxn id="41" idx="2"/>
            <a:endCxn id="36" idx="0"/>
          </p:cNvCxnSpPr>
          <p:nvPr/>
        </p:nvCxnSpPr>
        <p:spPr bwMode="auto">
          <a:xfrm flipH="1">
            <a:off x="5672934" y="3794105"/>
            <a:ext cx="1" cy="615722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6" name="Straight Arrow Connector 65"/>
          <p:cNvCxnSpPr>
            <a:stCxn id="26" idx="2"/>
          </p:cNvCxnSpPr>
          <p:nvPr/>
        </p:nvCxnSpPr>
        <p:spPr bwMode="auto">
          <a:xfrm>
            <a:off x="1404938" y="5407289"/>
            <a:ext cx="0" cy="52765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67" name="Oval 66"/>
          <p:cNvSpPr/>
          <p:nvPr/>
        </p:nvSpPr>
        <p:spPr bwMode="auto">
          <a:xfrm>
            <a:off x="4504244" y="3276894"/>
            <a:ext cx="72229" cy="76200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cxnSp>
        <p:nvCxnSpPr>
          <p:cNvPr id="78" name="Straight Arrow Connector 77"/>
          <p:cNvCxnSpPr>
            <a:stCxn id="24" idx="2"/>
          </p:cNvCxnSpPr>
          <p:nvPr/>
        </p:nvCxnSpPr>
        <p:spPr bwMode="auto">
          <a:xfrm flipH="1">
            <a:off x="1455731" y="3780750"/>
            <a:ext cx="1367566" cy="64849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</p:spTree>
    <p:extLst>
      <p:ext uri="{BB962C8B-B14F-4D97-AF65-F5344CB8AC3E}">
        <p14:creationId xmlns:p14="http://schemas.microsoft.com/office/powerpoint/2010/main" val="756943372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00"/>
                            </p:stCondLst>
                            <p:childTnLst>
                              <p:par>
                                <p:cTn id="7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00"/>
                            </p:stCondLst>
                            <p:childTnLst>
                              <p:par>
                                <p:cTn id="8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500"/>
                            </p:stCondLst>
                            <p:childTnLst>
                              <p:par>
                                <p:cTn id="9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500"/>
                            </p:stCondLst>
                            <p:childTnLst>
                              <p:par>
                                <p:cTn id="10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36" grpId="0" animBg="1"/>
      <p:bldP spid="40" grpId="0"/>
      <p:bldP spid="41" grpId="0" animBg="1"/>
      <p:bldP spid="43" grpId="0" animBg="1"/>
      <p:bldP spid="44" grpId="0" animBg="1"/>
      <p:bldP spid="67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5" name="AutoShape 4"/>
          <p:cNvSpPr>
            <a:spLocks noChangeArrowheads="1"/>
          </p:cNvSpPr>
          <p:nvPr/>
        </p:nvSpPr>
        <p:spPr bwMode="gray">
          <a:xfrm>
            <a:off x="2109788" y="146050"/>
            <a:ext cx="6796087" cy="893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KHÔNG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ĐỒNG BỘ BA PHA ROTOR LỒNG SÓC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4036" name="Object 21"/>
          <p:cNvGraphicFramePr>
            <a:graphicFrameLocks noChangeAspect="1"/>
          </p:cNvGraphicFramePr>
          <p:nvPr>
            <p:extLst/>
          </p:nvPr>
        </p:nvGraphicFramePr>
        <p:xfrm>
          <a:off x="2739607" y="2006600"/>
          <a:ext cx="6429793" cy="4775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003" r:id="rId4" imgW="8934450" imgH="5429250" progId="AutoCAD.Drawing.17">
                  <p:embed/>
                </p:oleObj>
              </mc:Choice>
              <mc:Fallback>
                <p:oleObj r:id="rId4" imgW="8934450" imgH="5429250" progId="AutoCAD.Drawing.17">
                  <p:embed/>
                  <p:pic>
                    <p:nvPicPr>
                      <p:cNvPr id="44036" name="Object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20828" t="31198" r="45876" b="28233"/>
                      <a:stretch>
                        <a:fillRect/>
                      </a:stretch>
                    </p:blipFill>
                    <p:spPr bwMode="auto">
                      <a:xfrm>
                        <a:off x="2739607" y="2006600"/>
                        <a:ext cx="6429793" cy="4775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4037" name="Rectangle 15"/>
          <p:cNvSpPr>
            <a:spLocks noChangeArrowheads="1"/>
          </p:cNvSpPr>
          <p:nvPr/>
        </p:nvSpPr>
        <p:spPr bwMode="auto">
          <a:xfrm>
            <a:off x="79375" y="1447800"/>
            <a:ext cx="86836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1.3  Mạch khởi động gián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pha</a:t>
            </a:r>
          </a:p>
        </p:txBody>
      </p:sp>
      <p:sp>
        <p:nvSpPr>
          <p:cNvPr id="44038" name="Rectangle 17"/>
          <p:cNvSpPr>
            <a:spLocks noChangeArrowheads="1"/>
          </p:cNvSpPr>
          <p:nvPr/>
        </p:nvSpPr>
        <p:spPr bwMode="auto">
          <a:xfrm>
            <a:off x="66675" y="2971800"/>
            <a:ext cx="29813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việc: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039" name="Rectangle 25"/>
          <p:cNvSpPr>
            <a:spLocks noChangeArrowheads="1"/>
          </p:cNvSpPr>
          <p:nvPr/>
        </p:nvSpPr>
        <p:spPr bwMode="auto">
          <a:xfrm>
            <a:off x="79375" y="1981200"/>
            <a:ext cx="31242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2.1.3.1  Mạch khởi động qua điện trở R</a:t>
            </a:r>
          </a:p>
        </p:txBody>
      </p:sp>
      <p:sp>
        <p:nvSpPr>
          <p:cNvPr id="44040" name="Rectangle 16"/>
          <p:cNvSpPr>
            <a:spLocks noChangeArrowheads="1"/>
          </p:cNvSpPr>
          <p:nvPr/>
        </p:nvSpPr>
        <p:spPr bwMode="auto">
          <a:xfrm>
            <a:off x="415925" y="3893403"/>
            <a:ext cx="2251075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Dừng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khẩn cấp động </a:t>
            </a: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 M:</a:t>
            </a:r>
            <a:endParaRPr lang="en-US" altLang="en-US" sz="24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5" name="Group 14"/>
          <p:cNvGrpSpPr>
            <a:grpSpLocks/>
          </p:cNvGrpSpPr>
          <p:nvPr/>
        </p:nvGrpSpPr>
        <p:grpSpPr bwMode="auto">
          <a:xfrm>
            <a:off x="914400" y="76200"/>
            <a:ext cx="1219200" cy="1143000"/>
            <a:chOff x="2078" y="1680"/>
            <a:chExt cx="1615" cy="1615"/>
          </a:xfrm>
        </p:grpSpPr>
        <p:sp>
          <p:nvSpPr>
            <p:cNvPr id="16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7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8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9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0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2" name="Oval 20"/>
            <p:cNvSpPr>
              <a:spLocks noChangeArrowheads="1"/>
            </p:cNvSpPr>
            <p:nvPr/>
          </p:nvSpPr>
          <p:spPr bwMode="gray">
            <a:xfrm>
              <a:off x="2339" y="2003"/>
              <a:ext cx="1093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2</a:t>
              </a:r>
              <a:r>
                <a:rPr lang="en-US" altLang="en-US" sz="2400" b="1" smtClean="0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.1</a:t>
              </a:r>
              <a:endParaRPr lang="en-US" altLang="en-US" sz="2400" b="1">
                <a:solidFill>
                  <a:srgbClr val="FF33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60393803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/>
          <p:cNvSpPr/>
          <p:nvPr/>
        </p:nvSpPr>
        <p:spPr bwMode="auto">
          <a:xfrm>
            <a:off x="3521517" y="381000"/>
            <a:ext cx="2158687" cy="68158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Ấn nút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EM(1, 3)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một lực đủ lớn</a:t>
            </a:r>
          </a:p>
        </p:txBody>
      </p:sp>
      <p:sp>
        <p:nvSpPr>
          <p:cNvPr id="23" name="Rectangle 22"/>
          <p:cNvSpPr/>
          <p:nvPr/>
        </p:nvSpPr>
        <p:spPr bwMode="auto">
          <a:xfrm>
            <a:off x="3450336" y="1539000"/>
            <a:ext cx="2158687" cy="67071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EM(1, 3) hở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Rectangle 23"/>
          <p:cNvSpPr/>
          <p:nvPr/>
        </p:nvSpPr>
        <p:spPr bwMode="auto">
          <a:xfrm>
            <a:off x="2141393" y="2809284"/>
            <a:ext cx="1363807" cy="97146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dây 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(19,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mất điện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Rectangle 24"/>
          <p:cNvSpPr/>
          <p:nvPr/>
        </p:nvSpPr>
        <p:spPr bwMode="auto">
          <a:xfrm>
            <a:off x="2895600" y="4410369"/>
            <a:ext cx="1252252" cy="100084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(7, 9)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Rectangle 25"/>
          <p:cNvSpPr/>
          <p:nvPr/>
        </p:nvSpPr>
        <p:spPr bwMode="auto">
          <a:xfrm>
            <a:off x="142876" y="4396549"/>
            <a:ext cx="2524124" cy="101074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endParaRPr lang="en-US" sz="200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Rectangle 26"/>
          <p:cNvSpPr/>
          <p:nvPr/>
        </p:nvSpPr>
        <p:spPr bwMode="auto">
          <a:xfrm>
            <a:off x="142876" y="5934940"/>
            <a:ext cx="2524124" cy="69446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được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ngắt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điện,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dừng hoạt động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8" name="Straight Arrow Connector 27"/>
          <p:cNvCxnSpPr/>
          <p:nvPr/>
        </p:nvCxnSpPr>
        <p:spPr bwMode="auto">
          <a:xfrm flipV="1">
            <a:off x="3031555" y="753632"/>
            <a:ext cx="508204" cy="779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3" name="Straight Connector 32"/>
          <p:cNvCxnSpPr/>
          <p:nvPr/>
        </p:nvCxnSpPr>
        <p:spPr bwMode="auto">
          <a:xfrm>
            <a:off x="4157662" y="4876800"/>
            <a:ext cx="378543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34" name="Straight Connector 33"/>
          <p:cNvCxnSpPr/>
          <p:nvPr/>
        </p:nvCxnSpPr>
        <p:spPr bwMode="auto">
          <a:xfrm flipV="1">
            <a:off x="4541678" y="3322403"/>
            <a:ext cx="0" cy="1563269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36" name="Rectangle 35"/>
          <p:cNvSpPr/>
          <p:nvPr/>
        </p:nvSpPr>
        <p:spPr bwMode="auto">
          <a:xfrm>
            <a:off x="5021268" y="4409827"/>
            <a:ext cx="1303331" cy="101473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11)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7" name="Straight Arrow Connector 36"/>
          <p:cNvCxnSpPr>
            <a:stCxn id="24" idx="2"/>
            <a:endCxn id="25" idx="0"/>
          </p:cNvCxnSpPr>
          <p:nvPr/>
        </p:nvCxnSpPr>
        <p:spPr bwMode="auto">
          <a:xfrm>
            <a:off x="2823297" y="3780750"/>
            <a:ext cx="698429" cy="62961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8" name="Straight Arrow Connector 37"/>
          <p:cNvCxnSpPr/>
          <p:nvPr/>
        </p:nvCxnSpPr>
        <p:spPr bwMode="auto">
          <a:xfrm>
            <a:off x="4522383" y="1062586"/>
            <a:ext cx="0" cy="47641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0" name="Rectangle 39"/>
          <p:cNvSpPr>
            <a:spLocks noChangeArrowheads="1"/>
          </p:cNvSpPr>
          <p:nvPr/>
        </p:nvSpPr>
        <p:spPr bwMode="auto">
          <a:xfrm>
            <a:off x="3611189" y="2906228"/>
            <a:ext cx="1295401" cy="33855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lang="en-US" altLang="en-US" sz="16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Ngắt d</a:t>
            </a:r>
            <a:r>
              <a:rPr kumimoji="0" lang="en-US" altLang="en-US" sz="16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uy trì</a:t>
            </a:r>
            <a:endParaRPr kumimoji="0" lang="en-US" altLang="en-US" sz="16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Rectangle 40"/>
          <p:cNvSpPr/>
          <p:nvPr/>
        </p:nvSpPr>
        <p:spPr bwMode="auto">
          <a:xfrm>
            <a:off x="5021269" y="2809284"/>
            <a:ext cx="1303331" cy="98482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N)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mất điện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42" name="Straight Arrow Connector 41"/>
          <p:cNvCxnSpPr>
            <a:stCxn id="41" idx="1"/>
          </p:cNvCxnSpPr>
          <p:nvPr/>
        </p:nvCxnSpPr>
        <p:spPr bwMode="auto">
          <a:xfrm flipH="1">
            <a:off x="3487257" y="3301695"/>
            <a:ext cx="1534012" cy="1928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triangle" w="med" len="med"/>
            <a:tailEnd type="triangle" w="med" len="med"/>
          </a:ln>
          <a:effectLst/>
        </p:spPr>
      </p:cxnSp>
      <p:sp>
        <p:nvSpPr>
          <p:cNvPr id="43" name="Rectangle 42"/>
          <p:cNvSpPr/>
          <p:nvPr/>
        </p:nvSpPr>
        <p:spPr bwMode="auto">
          <a:xfrm>
            <a:off x="6655610" y="2809285"/>
            <a:ext cx="1595326" cy="97146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(11,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N)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mất điện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" name="Rectangle 43"/>
          <p:cNvSpPr/>
          <p:nvPr/>
        </p:nvSpPr>
        <p:spPr bwMode="auto">
          <a:xfrm>
            <a:off x="6574708" y="4410367"/>
            <a:ext cx="2438228" cy="101074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46" name="Straight Arrow Connector 45"/>
          <p:cNvCxnSpPr>
            <a:stCxn id="23" idx="2"/>
            <a:endCxn id="41" idx="0"/>
          </p:cNvCxnSpPr>
          <p:nvPr/>
        </p:nvCxnSpPr>
        <p:spPr bwMode="auto">
          <a:xfrm>
            <a:off x="4529680" y="2209719"/>
            <a:ext cx="1143255" cy="59956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1" name="Straight Arrow Connector 50"/>
          <p:cNvCxnSpPr/>
          <p:nvPr/>
        </p:nvCxnSpPr>
        <p:spPr bwMode="auto">
          <a:xfrm flipH="1">
            <a:off x="7453275" y="3768558"/>
            <a:ext cx="1" cy="64180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2" name="Straight Arrow Connector 51"/>
          <p:cNvCxnSpPr>
            <a:stCxn id="23" idx="2"/>
            <a:endCxn id="43" idx="0"/>
          </p:cNvCxnSpPr>
          <p:nvPr/>
        </p:nvCxnSpPr>
        <p:spPr bwMode="auto">
          <a:xfrm>
            <a:off x="4529680" y="2209719"/>
            <a:ext cx="2923593" cy="59956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5" name="Straight Arrow Connector 54"/>
          <p:cNvCxnSpPr>
            <a:stCxn id="23" idx="2"/>
            <a:endCxn id="24" idx="0"/>
          </p:cNvCxnSpPr>
          <p:nvPr/>
        </p:nvCxnSpPr>
        <p:spPr bwMode="auto">
          <a:xfrm flipH="1">
            <a:off x="2823297" y="2209719"/>
            <a:ext cx="1706383" cy="59956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8" name="Straight Arrow Connector 57"/>
          <p:cNvCxnSpPr>
            <a:stCxn id="41" idx="2"/>
            <a:endCxn id="36" idx="0"/>
          </p:cNvCxnSpPr>
          <p:nvPr/>
        </p:nvCxnSpPr>
        <p:spPr bwMode="auto">
          <a:xfrm flipH="1">
            <a:off x="5672934" y="3794105"/>
            <a:ext cx="1" cy="615722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6" name="Straight Arrow Connector 65"/>
          <p:cNvCxnSpPr>
            <a:stCxn id="26" idx="2"/>
          </p:cNvCxnSpPr>
          <p:nvPr/>
        </p:nvCxnSpPr>
        <p:spPr bwMode="auto">
          <a:xfrm>
            <a:off x="1404938" y="5407289"/>
            <a:ext cx="0" cy="52765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67" name="Oval 66"/>
          <p:cNvSpPr/>
          <p:nvPr/>
        </p:nvSpPr>
        <p:spPr bwMode="auto">
          <a:xfrm>
            <a:off x="4504244" y="3276894"/>
            <a:ext cx="72229" cy="76200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cxnSp>
        <p:nvCxnSpPr>
          <p:cNvPr id="78" name="Straight Arrow Connector 77"/>
          <p:cNvCxnSpPr>
            <a:stCxn id="24" idx="2"/>
          </p:cNvCxnSpPr>
          <p:nvPr/>
        </p:nvCxnSpPr>
        <p:spPr bwMode="auto">
          <a:xfrm flipH="1">
            <a:off x="1455731" y="3780750"/>
            <a:ext cx="1367566" cy="64849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29" name="Flowchart: Alternate Process 28"/>
          <p:cNvSpPr/>
          <p:nvPr/>
        </p:nvSpPr>
        <p:spPr bwMode="auto">
          <a:xfrm>
            <a:off x="212154" y="245845"/>
            <a:ext cx="2819401" cy="1019357"/>
          </a:xfrm>
          <a:prstGeom prst="flowChartAlternateProcess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Giả sử, động cơ M đang </a:t>
            </a:r>
            <a:r>
              <a:rPr lang="en-US" alt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động,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khi có sự cố cần dừng khẩn cấp</a:t>
            </a:r>
          </a:p>
          <a:p>
            <a:pPr algn="ctr"/>
            <a:endParaRPr lang="en-US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1597395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00"/>
                            </p:stCondLst>
                            <p:childTnLst>
                              <p:par>
                                <p:cTn id="7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00"/>
                            </p:stCondLst>
                            <p:childTnLst>
                              <p:par>
                                <p:cTn id="8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500"/>
                            </p:stCondLst>
                            <p:childTnLst>
                              <p:par>
                                <p:cTn id="9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500"/>
                            </p:stCondLst>
                            <p:childTnLst>
                              <p:par>
                                <p:cTn id="10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36" grpId="0" animBg="1"/>
      <p:bldP spid="40" grpId="0"/>
      <p:bldP spid="41" grpId="0" animBg="1"/>
      <p:bldP spid="43" grpId="0" animBg="1"/>
      <p:bldP spid="44" grpId="0" animBg="1"/>
      <p:bldP spid="67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5" name="AutoShape 4"/>
          <p:cNvSpPr>
            <a:spLocks noChangeArrowheads="1"/>
          </p:cNvSpPr>
          <p:nvPr/>
        </p:nvSpPr>
        <p:spPr bwMode="gray">
          <a:xfrm>
            <a:off x="2109788" y="146050"/>
            <a:ext cx="6796087" cy="893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KHÔNG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ĐỒNG BỘ BA PHA ROTOR LỒNG SÓC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037" name="Rectangle 15"/>
          <p:cNvSpPr>
            <a:spLocks noChangeArrowheads="1"/>
          </p:cNvSpPr>
          <p:nvPr/>
        </p:nvSpPr>
        <p:spPr bwMode="auto">
          <a:xfrm>
            <a:off x="79375" y="1447800"/>
            <a:ext cx="86836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1.3  Mạch khởi động gián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pha</a:t>
            </a:r>
          </a:p>
        </p:txBody>
      </p:sp>
      <p:sp>
        <p:nvSpPr>
          <p:cNvPr id="44038" name="Rectangle 17"/>
          <p:cNvSpPr>
            <a:spLocks noChangeArrowheads="1"/>
          </p:cNvSpPr>
          <p:nvPr/>
        </p:nvSpPr>
        <p:spPr bwMode="auto">
          <a:xfrm>
            <a:off x="99259" y="2547392"/>
            <a:ext cx="732106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việc: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039" name="Rectangle 25"/>
          <p:cNvSpPr>
            <a:spLocks noChangeArrowheads="1"/>
          </p:cNvSpPr>
          <p:nvPr/>
        </p:nvSpPr>
        <p:spPr bwMode="auto">
          <a:xfrm>
            <a:off x="79374" y="1981200"/>
            <a:ext cx="85312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2.1.3.1  Mạch khởi động qua điện trở R</a:t>
            </a:r>
          </a:p>
        </p:txBody>
      </p:sp>
      <p:sp>
        <p:nvSpPr>
          <p:cNvPr id="44040" name="Rectangle 16"/>
          <p:cNvSpPr>
            <a:spLocks noChangeArrowheads="1"/>
          </p:cNvSpPr>
          <p:nvPr/>
        </p:nvSpPr>
        <p:spPr bwMode="auto">
          <a:xfrm>
            <a:off x="304800" y="3113584"/>
            <a:ext cx="43084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Dừng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khẩn cấp động </a:t>
            </a: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 M:</a:t>
            </a:r>
            <a:endParaRPr lang="en-US" altLang="en-US" sz="24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5" name="Group 14"/>
          <p:cNvGrpSpPr>
            <a:grpSpLocks/>
          </p:cNvGrpSpPr>
          <p:nvPr/>
        </p:nvGrpSpPr>
        <p:grpSpPr bwMode="auto">
          <a:xfrm>
            <a:off x="914400" y="76200"/>
            <a:ext cx="1219200" cy="1143000"/>
            <a:chOff x="2078" y="1680"/>
            <a:chExt cx="1615" cy="1615"/>
          </a:xfrm>
        </p:grpSpPr>
        <p:sp>
          <p:nvSpPr>
            <p:cNvPr id="16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7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8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9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0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2" name="Oval 20"/>
            <p:cNvSpPr>
              <a:spLocks noChangeArrowheads="1"/>
            </p:cNvSpPr>
            <p:nvPr/>
          </p:nvSpPr>
          <p:spPr bwMode="gray">
            <a:xfrm>
              <a:off x="2339" y="2003"/>
              <a:ext cx="1093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2</a:t>
              </a:r>
              <a:r>
                <a:rPr lang="en-US" altLang="en-US" sz="2400" b="1" smtClean="0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.1</a:t>
              </a:r>
              <a:endParaRPr lang="en-US" altLang="en-US" sz="2400" b="1">
                <a:solidFill>
                  <a:srgbClr val="FF33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  <p:sp>
        <p:nvSpPr>
          <p:cNvPr id="27" name="Rectangle 26"/>
          <p:cNvSpPr/>
          <p:nvPr/>
        </p:nvSpPr>
        <p:spPr bwMode="auto">
          <a:xfrm>
            <a:off x="3902237" y="5086825"/>
            <a:ext cx="1676400" cy="67071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ận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hành lại mạch điện</a:t>
            </a:r>
          </a:p>
        </p:txBody>
      </p:sp>
      <p:sp>
        <p:nvSpPr>
          <p:cNvPr id="28" name="Rectangle 27"/>
          <p:cNvSpPr/>
          <p:nvPr/>
        </p:nvSpPr>
        <p:spPr bwMode="auto">
          <a:xfrm>
            <a:off x="5966716" y="5074947"/>
            <a:ext cx="2697162" cy="67071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oay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nút nhấn EM(1, 3) theo chiều mũi tên </a:t>
            </a:r>
          </a:p>
        </p:txBody>
      </p:sp>
      <p:sp>
        <p:nvSpPr>
          <p:cNvPr id="29" name="Flowchart: Alternate Process 28"/>
          <p:cNvSpPr/>
          <p:nvPr/>
        </p:nvSpPr>
        <p:spPr bwMode="auto">
          <a:xfrm>
            <a:off x="1447800" y="5074946"/>
            <a:ext cx="2069652" cy="792454"/>
          </a:xfrm>
          <a:prstGeom prst="flowChartAlternateProcess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Sau khi khắc phục sự cố xong</a:t>
            </a:r>
            <a:endParaRPr lang="en-US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0" name="Straight Arrow Connector 29"/>
          <p:cNvCxnSpPr/>
          <p:nvPr/>
        </p:nvCxnSpPr>
        <p:spPr bwMode="auto">
          <a:xfrm>
            <a:off x="5587104" y="5422184"/>
            <a:ext cx="384785" cy="1187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1" name="Straight Arrow Connector 30"/>
          <p:cNvCxnSpPr/>
          <p:nvPr/>
        </p:nvCxnSpPr>
        <p:spPr bwMode="auto">
          <a:xfrm>
            <a:off x="3517452" y="5450996"/>
            <a:ext cx="384785" cy="1187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pic>
        <p:nvPicPr>
          <p:cNvPr id="32" name="Picture 6" descr="Hộp nút nhấn 1 lỗ phi 22, 25, 30 mm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728" t="20000" r="6722" b="32000"/>
          <a:stretch/>
        </p:blipFill>
        <p:spPr bwMode="auto">
          <a:xfrm>
            <a:off x="4953000" y="2915852"/>
            <a:ext cx="1435382" cy="1699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6" descr="Hộp nút nhấn 1 lỗ phi 22, 25, 30 mm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11" t="20000" r="53272" b="32000"/>
          <a:stretch/>
        </p:blipFill>
        <p:spPr bwMode="auto">
          <a:xfrm>
            <a:off x="6758782" y="2857904"/>
            <a:ext cx="1470818" cy="1759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719990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 animBg="1"/>
      <p:bldP spid="29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3" name="AutoShape 4"/>
          <p:cNvSpPr>
            <a:spLocks noChangeArrowheads="1"/>
          </p:cNvSpPr>
          <p:nvPr/>
        </p:nvSpPr>
        <p:spPr bwMode="gray">
          <a:xfrm>
            <a:off x="2109788" y="146050"/>
            <a:ext cx="6796087" cy="893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KHÔNG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ĐỒNG BỘ BA PHA ROTOR LỒNG SÓC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084" name="Rectangle 18"/>
          <p:cNvSpPr>
            <a:spLocks noChangeArrowheads="1"/>
          </p:cNvSpPr>
          <p:nvPr/>
        </p:nvSpPr>
        <p:spPr bwMode="auto">
          <a:xfrm>
            <a:off x="292100" y="3962400"/>
            <a:ext cx="33655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động lực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6086" name="Objec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88755021"/>
              </p:ext>
            </p:extLst>
          </p:nvPr>
        </p:nvGraphicFramePr>
        <p:xfrm>
          <a:off x="2739607" y="2006600"/>
          <a:ext cx="6429793" cy="4775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285" r:id="rId4" imgW="8934450" imgH="5429250" progId="AutoCAD.Drawing.17">
                  <p:embed/>
                </p:oleObj>
              </mc:Choice>
              <mc:Fallback>
                <p:oleObj r:id="rId4" imgW="8934450" imgH="5429250" progId="AutoCAD.Drawing.17">
                  <p:embed/>
                  <p:pic>
                    <p:nvPicPr>
                      <p:cNvPr id="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20828" t="31198" r="45876" b="28233"/>
                      <a:stretch>
                        <a:fillRect/>
                      </a:stretch>
                    </p:blipFill>
                    <p:spPr bwMode="auto">
                      <a:xfrm>
                        <a:off x="2739607" y="2006600"/>
                        <a:ext cx="6429793" cy="4775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6088" name="Rectangle 17"/>
          <p:cNvSpPr>
            <a:spLocks noChangeArrowheads="1"/>
          </p:cNvSpPr>
          <p:nvPr/>
        </p:nvSpPr>
        <p:spPr bwMode="auto">
          <a:xfrm>
            <a:off x="63500" y="2971800"/>
            <a:ext cx="2676107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Bảo vệ mạch điện và động cơ</a:t>
            </a:r>
            <a:endParaRPr lang="en-US" altLang="en-US" sz="24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089" name="Rectangle 18"/>
          <p:cNvSpPr>
            <a:spLocks noChangeArrowheads="1"/>
          </p:cNvSpPr>
          <p:nvPr/>
        </p:nvSpPr>
        <p:spPr bwMode="auto">
          <a:xfrm>
            <a:off x="76200" y="1981200"/>
            <a:ext cx="31242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2.1.3.1  Mạch khởi động qua điện trở R</a:t>
            </a:r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79375" y="1447800"/>
            <a:ext cx="86836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1.3  Mạch khởi động gián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pha</a:t>
            </a:r>
          </a:p>
        </p:txBody>
      </p:sp>
      <p:grpSp>
        <p:nvGrpSpPr>
          <p:cNvPr id="17" name="Group 14"/>
          <p:cNvGrpSpPr>
            <a:grpSpLocks/>
          </p:cNvGrpSpPr>
          <p:nvPr/>
        </p:nvGrpSpPr>
        <p:grpSpPr bwMode="auto">
          <a:xfrm>
            <a:off x="914400" y="76200"/>
            <a:ext cx="1219200" cy="1143000"/>
            <a:chOff x="2078" y="1680"/>
            <a:chExt cx="1615" cy="1615"/>
          </a:xfrm>
        </p:grpSpPr>
        <p:sp>
          <p:nvSpPr>
            <p:cNvPr id="18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9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0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2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4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5" name="Oval 20"/>
            <p:cNvSpPr>
              <a:spLocks noChangeArrowheads="1"/>
            </p:cNvSpPr>
            <p:nvPr/>
          </p:nvSpPr>
          <p:spPr bwMode="gray">
            <a:xfrm>
              <a:off x="2339" y="2003"/>
              <a:ext cx="1093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2</a:t>
              </a:r>
              <a:r>
                <a:rPr lang="en-US" altLang="en-US" sz="2400" b="1" smtClean="0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.1</a:t>
              </a:r>
              <a:endParaRPr lang="en-US" altLang="en-US" sz="2400" b="1">
                <a:solidFill>
                  <a:srgbClr val="FF33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  <p:sp>
        <p:nvSpPr>
          <p:cNvPr id="23" name="Rectangle 13"/>
          <p:cNvSpPr>
            <a:spLocks noChangeArrowheads="1"/>
          </p:cNvSpPr>
          <p:nvPr/>
        </p:nvSpPr>
        <p:spPr bwMode="auto">
          <a:xfrm>
            <a:off x="687387" y="4579203"/>
            <a:ext cx="2017711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Bảo vệ ngắn mạch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Rectangle 13"/>
          <p:cNvSpPr>
            <a:spLocks noChangeArrowheads="1"/>
          </p:cNvSpPr>
          <p:nvPr/>
        </p:nvSpPr>
        <p:spPr bwMode="auto">
          <a:xfrm>
            <a:off x="687387" y="5558135"/>
            <a:ext cx="213564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Bảo vệ quá tải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Oval 26"/>
          <p:cNvSpPr/>
          <p:nvPr/>
        </p:nvSpPr>
        <p:spPr bwMode="auto">
          <a:xfrm>
            <a:off x="2819400" y="2362201"/>
            <a:ext cx="2133600" cy="68262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8" name="Oval 27"/>
          <p:cNvSpPr/>
          <p:nvPr/>
        </p:nvSpPr>
        <p:spPr bwMode="auto">
          <a:xfrm>
            <a:off x="2743200" y="5230368"/>
            <a:ext cx="2236787" cy="685800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9" name="Oval 28"/>
          <p:cNvSpPr/>
          <p:nvPr/>
        </p:nvSpPr>
        <p:spPr bwMode="auto">
          <a:xfrm>
            <a:off x="5715000" y="2765928"/>
            <a:ext cx="609599" cy="739272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</p:spTree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6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"/>
                            </p:stCondLst>
                            <p:childTnLst>
                              <p:par>
                                <p:cTn id="14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50"/>
                            </p:stCondLst>
                            <p:childTnLst>
                              <p:par>
                                <p:cTn id="2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4" grpId="0"/>
      <p:bldP spid="23" grpId="0"/>
      <p:bldP spid="26" grpId="0"/>
      <p:bldP spid="27" grpId="0" animBg="1"/>
      <p:bldP spid="27" grpId="1" animBg="1"/>
      <p:bldP spid="28" grpId="0" animBg="1"/>
      <p:bldP spid="29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3" name="AutoShape 4"/>
          <p:cNvSpPr>
            <a:spLocks noChangeArrowheads="1"/>
          </p:cNvSpPr>
          <p:nvPr/>
        </p:nvSpPr>
        <p:spPr bwMode="gray">
          <a:xfrm>
            <a:off x="2109788" y="146050"/>
            <a:ext cx="6796087" cy="893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KHÔNG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ĐỒNG BỘ BA PHA ROTOR LỒNG SÓC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084" name="Rectangle 18"/>
          <p:cNvSpPr>
            <a:spLocks noChangeArrowheads="1"/>
          </p:cNvSpPr>
          <p:nvPr/>
        </p:nvSpPr>
        <p:spPr bwMode="auto">
          <a:xfrm>
            <a:off x="292100" y="3962400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6086" name="Objec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29307909"/>
              </p:ext>
            </p:extLst>
          </p:nvPr>
        </p:nvGraphicFramePr>
        <p:xfrm>
          <a:off x="2637005" y="1930400"/>
          <a:ext cx="6532396" cy="4851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820" r:id="rId4" imgW="8934450" imgH="5429250" progId="AutoCAD.Drawing.17">
                  <p:embed/>
                </p:oleObj>
              </mc:Choice>
              <mc:Fallback>
                <p:oleObj r:id="rId4" imgW="8934450" imgH="5429250" progId="AutoCAD.Drawing.17">
                  <p:embed/>
                  <p:pic>
                    <p:nvPicPr>
                      <p:cNvPr id="46086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20828" t="31198" r="45876" b="28233"/>
                      <a:stretch>
                        <a:fillRect/>
                      </a:stretch>
                    </p:blipFill>
                    <p:spPr bwMode="auto">
                      <a:xfrm>
                        <a:off x="2637005" y="1930400"/>
                        <a:ext cx="6532396" cy="4851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6088" name="Rectangle 17"/>
          <p:cNvSpPr>
            <a:spLocks noChangeArrowheads="1"/>
          </p:cNvSpPr>
          <p:nvPr/>
        </p:nvSpPr>
        <p:spPr bwMode="auto">
          <a:xfrm>
            <a:off x="63500" y="2971800"/>
            <a:ext cx="26797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Bảo vệ mạch điện và động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cơ:</a:t>
            </a:r>
            <a:endParaRPr lang="en-US" altLang="en-US" sz="24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089" name="Rectangle 18"/>
          <p:cNvSpPr>
            <a:spLocks noChangeArrowheads="1"/>
          </p:cNvSpPr>
          <p:nvPr/>
        </p:nvSpPr>
        <p:spPr bwMode="auto">
          <a:xfrm>
            <a:off x="76200" y="1981200"/>
            <a:ext cx="31242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2.1.3.1  Mạch khởi động qua điện trở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79375" y="1447800"/>
            <a:ext cx="86836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1.3  Mạch khởi động gián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7" name="Group 14"/>
          <p:cNvGrpSpPr>
            <a:grpSpLocks/>
          </p:cNvGrpSpPr>
          <p:nvPr/>
        </p:nvGrpSpPr>
        <p:grpSpPr bwMode="auto">
          <a:xfrm>
            <a:off x="914400" y="76200"/>
            <a:ext cx="1219200" cy="1143000"/>
            <a:chOff x="2078" y="1680"/>
            <a:chExt cx="1615" cy="1615"/>
          </a:xfrm>
        </p:grpSpPr>
        <p:sp>
          <p:nvSpPr>
            <p:cNvPr id="18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9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0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2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4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5" name="Oval 20"/>
            <p:cNvSpPr>
              <a:spLocks noChangeArrowheads="1"/>
            </p:cNvSpPr>
            <p:nvPr/>
          </p:nvSpPr>
          <p:spPr bwMode="gray">
            <a:xfrm>
              <a:off x="2339" y="2003"/>
              <a:ext cx="1093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2</a:t>
              </a:r>
              <a:r>
                <a:rPr lang="en-US" altLang="en-US" sz="2400" b="1" smtClean="0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.1</a:t>
              </a:r>
              <a:endParaRPr lang="en-US" altLang="en-US" sz="2400" b="1">
                <a:solidFill>
                  <a:srgbClr val="FF33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  <p:sp>
        <p:nvSpPr>
          <p:cNvPr id="21" name="Rectangle 13"/>
          <p:cNvSpPr>
            <a:spLocks noChangeArrowheads="1"/>
          </p:cNvSpPr>
          <p:nvPr/>
        </p:nvSpPr>
        <p:spPr bwMode="auto">
          <a:xfrm>
            <a:off x="457200" y="4567535"/>
            <a:ext cx="25146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Bảo vệ ngắn mạch.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Oval 22"/>
          <p:cNvSpPr/>
          <p:nvPr/>
        </p:nvSpPr>
        <p:spPr bwMode="auto">
          <a:xfrm>
            <a:off x="4740655" y="2807208"/>
            <a:ext cx="508001" cy="59943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0625136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6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"/>
                            </p:stCondLst>
                            <p:childTnLst>
                              <p:par>
                                <p:cTn id="14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4" grpId="0"/>
      <p:bldP spid="21" grpId="0"/>
      <p:bldP spid="23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6" name="AutoShape 4"/>
          <p:cNvSpPr>
            <a:spLocks noChangeArrowheads="1"/>
          </p:cNvSpPr>
          <p:nvPr/>
        </p:nvSpPr>
        <p:spPr bwMode="gray">
          <a:xfrm>
            <a:off x="2109788" y="146050"/>
            <a:ext cx="6796087" cy="893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KHÔNG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ĐỒNG BỘ BA PHA ROTOR LỒNG SÓC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797" name="Rectangle 15"/>
          <p:cNvSpPr>
            <a:spLocks noChangeArrowheads="1"/>
          </p:cNvSpPr>
          <p:nvPr/>
        </p:nvSpPr>
        <p:spPr bwMode="auto">
          <a:xfrm>
            <a:off x="79375" y="1447800"/>
            <a:ext cx="86836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1.3  Mạch khởi động gián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798" name="Rectangle 2"/>
          <p:cNvSpPr>
            <a:spLocks noChangeArrowheads="1"/>
          </p:cNvSpPr>
          <p:nvPr/>
        </p:nvSpPr>
        <p:spPr bwMode="auto">
          <a:xfrm>
            <a:off x="79375" y="1981200"/>
            <a:ext cx="70072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2.1.3.2 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khởi động qua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cuộn kháng.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799" name="Rectangle 1"/>
          <p:cNvSpPr>
            <a:spLocks noChangeArrowheads="1"/>
          </p:cNvSpPr>
          <p:nvPr/>
        </p:nvSpPr>
        <p:spPr bwMode="auto">
          <a:xfrm>
            <a:off x="223838" y="2551113"/>
            <a:ext cx="8848725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    Dùng </a:t>
            </a: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cuộn kháng L </a:t>
            </a: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mắc nối tiếp với bộ dây stator của động cơ để giảm điện áp đặt vào động cơ lúc khởi động.</a:t>
            </a:r>
          </a:p>
        </p:txBody>
      </p:sp>
      <p:sp>
        <p:nvSpPr>
          <p:cNvPr id="33800" name="Rectangle 5"/>
          <p:cNvSpPr>
            <a:spLocks noChangeArrowheads="1"/>
          </p:cNvSpPr>
          <p:nvPr/>
        </p:nvSpPr>
        <p:spPr bwMode="auto">
          <a:xfrm>
            <a:off x="685800" y="3609975"/>
            <a:ext cx="8262938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-  Nếu điện áp khởi động giảm k lần thì dòng điện giảm k lần, moment giảm k</a:t>
            </a:r>
            <a:r>
              <a:rPr lang="en-US" altLang="en-US" sz="2400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 lần. </a:t>
            </a:r>
          </a:p>
        </p:txBody>
      </p:sp>
      <p:sp>
        <p:nvSpPr>
          <p:cNvPr id="33801" name="Rectangle 6"/>
          <p:cNvSpPr>
            <a:spLocks noChangeArrowheads="1"/>
          </p:cNvSpPr>
          <p:nvPr/>
        </p:nvSpPr>
        <p:spPr bwMode="auto">
          <a:xfrm>
            <a:off x="685800" y="4667250"/>
            <a:ext cx="838676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- Kết thúc quá trình khởi động cuộn kháng L được loại ra khỏi mạch</a:t>
            </a:r>
          </a:p>
        </p:txBody>
      </p:sp>
      <p:sp>
        <p:nvSpPr>
          <p:cNvPr id="33802" name="Rectangle 7"/>
          <p:cNvSpPr>
            <a:spLocks noChangeArrowheads="1"/>
          </p:cNvSpPr>
          <p:nvPr/>
        </p:nvSpPr>
        <p:spPr bwMode="auto">
          <a:xfrm>
            <a:off x="685800" y="5722937"/>
            <a:ext cx="8386763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-  Lúc khởi động, cuộn kháng </a:t>
            </a: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tham </a:t>
            </a: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gia vào mạch stator nên </a:t>
            </a: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hệ </a:t>
            </a: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số cos </a:t>
            </a: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</a:t>
            </a: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 của lưới </a:t>
            </a: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điện giảm.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6" name="Group 14"/>
          <p:cNvGrpSpPr>
            <a:grpSpLocks/>
          </p:cNvGrpSpPr>
          <p:nvPr/>
        </p:nvGrpSpPr>
        <p:grpSpPr bwMode="auto">
          <a:xfrm>
            <a:off x="914400" y="76200"/>
            <a:ext cx="1219200" cy="1143000"/>
            <a:chOff x="2078" y="1680"/>
            <a:chExt cx="1615" cy="1615"/>
          </a:xfrm>
        </p:grpSpPr>
        <p:sp>
          <p:nvSpPr>
            <p:cNvPr id="17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8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9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0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2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4" name="Oval 20"/>
            <p:cNvSpPr>
              <a:spLocks noChangeArrowheads="1"/>
            </p:cNvSpPr>
            <p:nvPr/>
          </p:nvSpPr>
          <p:spPr bwMode="gray">
            <a:xfrm>
              <a:off x="2339" y="2003"/>
              <a:ext cx="1093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2</a:t>
              </a:r>
              <a:r>
                <a:rPr lang="en-US" altLang="en-US" sz="2400" b="1" smtClean="0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.1</a:t>
              </a:r>
              <a:endParaRPr lang="en-US" altLang="en-US" sz="2400" b="1">
                <a:solidFill>
                  <a:srgbClr val="FF33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15441553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25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5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250"/>
                                        <p:tgtEl>
                                          <p:spTgt spid="33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338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338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33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8" grpId="0"/>
      <p:bldP spid="33799" grpId="0"/>
      <p:bldP spid="33800" grpId="0"/>
      <p:bldP spid="33801" grpId="0"/>
      <p:bldP spid="33802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3" name="AutoShape 4"/>
          <p:cNvSpPr>
            <a:spLocks noChangeArrowheads="1"/>
          </p:cNvSpPr>
          <p:nvPr/>
        </p:nvSpPr>
        <p:spPr bwMode="gray">
          <a:xfrm>
            <a:off x="2109788" y="146050"/>
            <a:ext cx="6796087" cy="893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KHÔNG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ĐỒNG BỘ BA PHA ROTOR LỒNG SÓC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088" name="Rectangle 17"/>
          <p:cNvSpPr>
            <a:spLocks noChangeArrowheads="1"/>
          </p:cNvSpPr>
          <p:nvPr/>
        </p:nvSpPr>
        <p:spPr bwMode="auto">
          <a:xfrm>
            <a:off x="63500" y="2971800"/>
            <a:ext cx="26797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Giới thiệu mạch điện</a:t>
            </a:r>
            <a:endParaRPr lang="en-US" altLang="en-US" sz="24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089" name="Rectangle 18"/>
          <p:cNvSpPr>
            <a:spLocks noChangeArrowheads="1"/>
          </p:cNvSpPr>
          <p:nvPr/>
        </p:nvSpPr>
        <p:spPr bwMode="auto">
          <a:xfrm>
            <a:off x="76200" y="1981200"/>
            <a:ext cx="31242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2.1.3.1  Mạch khởi động qua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cuộn kháng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79375" y="1447800"/>
            <a:ext cx="86836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1.3  Mạch khởi động gián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7" name="Group 14"/>
          <p:cNvGrpSpPr>
            <a:grpSpLocks/>
          </p:cNvGrpSpPr>
          <p:nvPr/>
        </p:nvGrpSpPr>
        <p:grpSpPr bwMode="auto">
          <a:xfrm>
            <a:off x="914400" y="76200"/>
            <a:ext cx="1219200" cy="1143000"/>
            <a:chOff x="2078" y="1680"/>
            <a:chExt cx="1615" cy="1615"/>
          </a:xfrm>
        </p:grpSpPr>
        <p:sp>
          <p:nvSpPr>
            <p:cNvPr id="18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9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0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2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4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5" name="Oval 20"/>
            <p:cNvSpPr>
              <a:spLocks noChangeArrowheads="1"/>
            </p:cNvSpPr>
            <p:nvPr/>
          </p:nvSpPr>
          <p:spPr bwMode="gray">
            <a:xfrm>
              <a:off x="2339" y="2003"/>
              <a:ext cx="1093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2</a:t>
              </a:r>
              <a:r>
                <a:rPr lang="en-US" altLang="en-US" sz="2400" b="1" smtClean="0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.1</a:t>
              </a:r>
              <a:endParaRPr lang="en-US" altLang="en-US" sz="2400" b="1">
                <a:solidFill>
                  <a:srgbClr val="FF33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68363844"/>
              </p:ext>
            </p:extLst>
          </p:nvPr>
        </p:nvGraphicFramePr>
        <p:xfrm>
          <a:off x="2743201" y="1985665"/>
          <a:ext cx="6324600" cy="473954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5845" r:id="rId4" imgW="8934450" imgH="5429250" progId="AutoCAD.Drawing.17">
                  <p:embed/>
                </p:oleObj>
              </mc:Choice>
              <mc:Fallback>
                <p:oleObj r:id="rId4" imgW="8934450" imgH="5429250" progId="AutoCAD.Drawing.17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41997" t="41006" r="16753" b="8331"/>
                      <a:stretch>
                        <a:fillRect/>
                      </a:stretch>
                    </p:blipFill>
                    <p:spPr bwMode="auto">
                      <a:xfrm>
                        <a:off x="2743201" y="1985665"/>
                        <a:ext cx="6324600" cy="473954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" name="Rectangle 17"/>
          <p:cNvSpPr>
            <a:spLocks noChangeArrowheads="1"/>
          </p:cNvSpPr>
          <p:nvPr/>
        </p:nvSpPr>
        <p:spPr bwMode="auto">
          <a:xfrm>
            <a:off x="63500" y="3962400"/>
            <a:ext cx="26797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việc</a:t>
            </a:r>
            <a:endParaRPr lang="en-US" altLang="en-US" sz="24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Rectangle 17"/>
          <p:cNvSpPr>
            <a:spLocks noChangeArrowheads="1"/>
          </p:cNvSpPr>
          <p:nvPr/>
        </p:nvSpPr>
        <p:spPr bwMode="auto">
          <a:xfrm>
            <a:off x="63500" y="4953000"/>
            <a:ext cx="26797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Bảo vệ mạch điện và động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cơ:</a:t>
            </a:r>
            <a:endParaRPr lang="en-US" altLang="en-US" sz="24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17"/>
          <p:cNvSpPr>
            <a:spLocks noChangeArrowheads="1"/>
          </p:cNvSpPr>
          <p:nvPr/>
        </p:nvSpPr>
        <p:spPr bwMode="auto">
          <a:xfrm>
            <a:off x="79374" y="5783997"/>
            <a:ext cx="2892425" cy="830997"/>
          </a:xfrm>
          <a:prstGeom prst="rect">
            <a:avLst/>
          </a:prstGeom>
          <a:solidFill>
            <a:srgbClr val="CCFF66"/>
          </a:solidFill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 algn="ctr">
              <a:spcBef>
                <a:spcPct val="0"/>
              </a:spcBef>
              <a:buClrTx/>
              <a:buSzTx/>
              <a:buNone/>
            </a:pPr>
            <a:r>
              <a:rPr lang="en-US" altLang="en-US" sz="24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Tương tự mạch khởi động qua điện trở</a:t>
            </a:r>
            <a:endParaRPr lang="en-US" altLang="en-US" sz="2400" i="1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3014958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5" name="Rectangle 1"/>
          <p:cNvSpPr>
            <a:spLocks noChangeArrowheads="1"/>
          </p:cNvSpPr>
          <p:nvPr/>
        </p:nvSpPr>
        <p:spPr bwMode="auto">
          <a:xfrm>
            <a:off x="528638" y="1236334"/>
            <a:ext cx="84582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    Máy biến áp tự ngẫu mắc nối tiếp với bộ dây stator của động cơ M để </a:t>
            </a: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giảm </a:t>
            </a: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điện áp đặt vào động cơ lúc khởi động.</a:t>
            </a:r>
          </a:p>
        </p:txBody>
      </p:sp>
      <p:sp>
        <p:nvSpPr>
          <p:cNvPr id="48136" name="Rectangle 6"/>
          <p:cNvSpPr>
            <a:spLocks noChangeArrowheads="1"/>
          </p:cNvSpPr>
          <p:nvPr/>
        </p:nvSpPr>
        <p:spPr bwMode="auto">
          <a:xfrm>
            <a:off x="702056" y="2244938"/>
            <a:ext cx="8301038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-  Nếu điện áp khởi động giảm k lần thì dòng điện giảm k</a:t>
            </a:r>
            <a:r>
              <a:rPr lang="en-US" altLang="en-US" sz="2400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 lần, moment giảm k</a:t>
            </a:r>
            <a:r>
              <a:rPr lang="en-US" altLang="en-US" sz="2400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 lần.</a:t>
            </a:r>
          </a:p>
        </p:txBody>
      </p:sp>
      <p:sp>
        <p:nvSpPr>
          <p:cNvPr id="48137" name="Rectangle 7"/>
          <p:cNvSpPr>
            <a:spLocks noChangeArrowheads="1"/>
          </p:cNvSpPr>
          <p:nvPr/>
        </p:nvSpPr>
        <p:spPr bwMode="auto">
          <a:xfrm>
            <a:off x="702056" y="3336854"/>
            <a:ext cx="828478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-  Kết thúc quá trình khởi động máy biến áp tự ngẫu được loại ra khỏi mạch.</a:t>
            </a:r>
          </a:p>
        </p:txBody>
      </p:sp>
      <p:sp>
        <p:nvSpPr>
          <p:cNvPr id="48138" name="Rectangle 10"/>
          <p:cNvSpPr>
            <a:spLocks noChangeArrowheads="1"/>
          </p:cNvSpPr>
          <p:nvPr/>
        </p:nvSpPr>
        <p:spPr bwMode="auto">
          <a:xfrm>
            <a:off x="528638" y="4345367"/>
            <a:ext cx="838676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   Khi khởi động, máy biến áp tự ngẫu tham gia vào mạch stator của động cơ do đó làm hệ số cos</a:t>
            </a: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</a:t>
            </a: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 của lưới điện giảm.</a:t>
            </a:r>
          </a:p>
        </p:txBody>
      </p:sp>
      <p:sp>
        <p:nvSpPr>
          <p:cNvPr id="48139" name="Rectangle 11"/>
          <p:cNvSpPr>
            <a:spLocks noChangeArrowheads="1"/>
          </p:cNvSpPr>
          <p:nvPr/>
        </p:nvSpPr>
        <p:spPr bwMode="auto">
          <a:xfrm>
            <a:off x="528638" y="5353880"/>
            <a:ext cx="818197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   Phương pháp khởi động này được </a:t>
            </a: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dụng </a:t>
            </a: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khi cần moment khởi động lớn.</a:t>
            </a:r>
          </a:p>
        </p:txBody>
      </p:sp>
      <p:sp>
        <p:nvSpPr>
          <p:cNvPr id="21" name="Rectangle 15"/>
          <p:cNvSpPr>
            <a:spLocks noChangeArrowheads="1"/>
          </p:cNvSpPr>
          <p:nvPr/>
        </p:nvSpPr>
        <p:spPr bwMode="auto">
          <a:xfrm>
            <a:off x="39624" y="107231"/>
            <a:ext cx="887577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1.3  Mạch khởi động gián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Rectangle 2"/>
          <p:cNvSpPr>
            <a:spLocks noChangeArrowheads="1"/>
          </p:cNvSpPr>
          <p:nvPr/>
        </p:nvSpPr>
        <p:spPr bwMode="auto">
          <a:xfrm>
            <a:off x="26988" y="596328"/>
            <a:ext cx="812641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2.1.3.3 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khởi động qua máy biến áp tự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ngẫu.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8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8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1000"/>
                                        <p:tgtEl>
                                          <p:spTgt spid="48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48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81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8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8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5" grpId="0"/>
      <p:bldP spid="48136" grpId="0"/>
      <p:bldP spid="48137" grpId="0"/>
      <p:bldP spid="48138" grpId="0"/>
      <p:bldP spid="48139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1" name="Rectangle 15"/>
          <p:cNvSpPr>
            <a:spLocks noChangeArrowheads="1"/>
          </p:cNvSpPr>
          <p:nvPr/>
        </p:nvSpPr>
        <p:spPr bwMode="auto">
          <a:xfrm>
            <a:off x="-36576" y="107231"/>
            <a:ext cx="887577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1.3  Mạch khởi động gián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182" name="Rectangle 17"/>
          <p:cNvSpPr>
            <a:spLocks noChangeArrowheads="1"/>
          </p:cNvSpPr>
          <p:nvPr/>
        </p:nvSpPr>
        <p:spPr bwMode="auto">
          <a:xfrm>
            <a:off x="76592" y="1082377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Giới thiệu 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điện: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183" name="Rectangle 18"/>
          <p:cNvSpPr>
            <a:spLocks noChangeArrowheads="1"/>
          </p:cNvSpPr>
          <p:nvPr/>
        </p:nvSpPr>
        <p:spPr bwMode="auto">
          <a:xfrm>
            <a:off x="381000" y="1615893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động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lực: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185" name="Rectangle 2"/>
          <p:cNvSpPr>
            <a:spLocks noChangeArrowheads="1"/>
          </p:cNvSpPr>
          <p:nvPr/>
        </p:nvSpPr>
        <p:spPr bwMode="auto">
          <a:xfrm>
            <a:off x="-49212" y="596328"/>
            <a:ext cx="812641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2.1.3.3 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khởi động qua máy biến áp tự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ngẫu.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8" name="Object 2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63531717"/>
              </p:ext>
            </p:extLst>
          </p:nvPr>
        </p:nvGraphicFramePr>
        <p:xfrm>
          <a:off x="3442092" y="1085426"/>
          <a:ext cx="5544925" cy="571542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386" r:id="rId4" imgW="11468100" imgH="5143500" progId="AutoCAD.Drawing.17">
                  <p:embed/>
                </p:oleObj>
              </mc:Choice>
              <mc:Fallback>
                <p:oleObj r:id="rId4" imgW="11468100" imgH="5143500" progId="AutoCAD.Drawing.17">
                  <p:embed/>
                  <p:pic>
                    <p:nvPicPr>
                      <p:cNvPr id="58377" name="Object 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7440" t="21008" r="36784" b="15889"/>
                      <a:stretch>
                        <a:fillRect/>
                      </a:stretch>
                    </p:blipFill>
                    <p:spPr bwMode="auto">
                      <a:xfrm>
                        <a:off x="3442092" y="1085426"/>
                        <a:ext cx="5544925" cy="571542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Rectangle 19"/>
          <p:cNvSpPr>
            <a:spLocks noChangeArrowheads="1"/>
          </p:cNvSpPr>
          <p:nvPr/>
        </p:nvSpPr>
        <p:spPr bwMode="auto">
          <a:xfrm>
            <a:off x="245519" y="2250736"/>
            <a:ext cx="329379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Động cơ M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Oval 22"/>
          <p:cNvSpPr/>
          <p:nvPr/>
        </p:nvSpPr>
        <p:spPr bwMode="auto">
          <a:xfrm>
            <a:off x="3968750" y="6085409"/>
            <a:ext cx="831849" cy="77259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6" name="Rectangle 19"/>
          <p:cNvSpPr>
            <a:spLocks noChangeArrowheads="1"/>
          </p:cNvSpPr>
          <p:nvPr/>
        </p:nvSpPr>
        <p:spPr bwMode="auto">
          <a:xfrm>
            <a:off x="235622" y="2795804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CB ba pha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Oval 26"/>
          <p:cNvSpPr/>
          <p:nvPr/>
        </p:nvSpPr>
        <p:spPr bwMode="auto">
          <a:xfrm>
            <a:off x="3352799" y="1429634"/>
            <a:ext cx="1948553" cy="46334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8" name="Rectangle 13"/>
          <p:cNvSpPr>
            <a:spLocks noChangeArrowheads="1"/>
          </p:cNvSpPr>
          <p:nvPr/>
        </p:nvSpPr>
        <p:spPr bwMode="auto">
          <a:xfrm>
            <a:off x="265909" y="3874272"/>
            <a:ext cx="317071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động lực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Oval 28"/>
          <p:cNvSpPr/>
          <p:nvPr/>
        </p:nvSpPr>
        <p:spPr bwMode="auto">
          <a:xfrm>
            <a:off x="3525012" y="2079238"/>
            <a:ext cx="1752600" cy="51120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0" name="Rectangle 13"/>
          <p:cNvSpPr>
            <a:spLocks noChangeArrowheads="1"/>
          </p:cNvSpPr>
          <p:nvPr/>
        </p:nvSpPr>
        <p:spPr bwMode="auto">
          <a:xfrm>
            <a:off x="249980" y="4419340"/>
            <a:ext cx="318664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động lực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13"/>
          <p:cNvSpPr>
            <a:spLocks noChangeArrowheads="1"/>
          </p:cNvSpPr>
          <p:nvPr/>
        </p:nvSpPr>
        <p:spPr bwMode="auto">
          <a:xfrm>
            <a:off x="272951" y="5534424"/>
            <a:ext cx="3146171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Phần tử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đốt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nóng rơle nhiệt OL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Oval 32"/>
          <p:cNvSpPr/>
          <p:nvPr/>
        </p:nvSpPr>
        <p:spPr bwMode="auto">
          <a:xfrm>
            <a:off x="3352799" y="5491637"/>
            <a:ext cx="1984375" cy="564163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5" name="Oval 34"/>
          <p:cNvSpPr/>
          <p:nvPr/>
        </p:nvSpPr>
        <p:spPr bwMode="auto">
          <a:xfrm>
            <a:off x="5410200" y="5362418"/>
            <a:ext cx="1765299" cy="44154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6" name="Rectangle 13"/>
          <p:cNvSpPr>
            <a:spLocks noChangeArrowheads="1"/>
          </p:cNvSpPr>
          <p:nvPr/>
        </p:nvSpPr>
        <p:spPr bwMode="auto">
          <a:xfrm>
            <a:off x="249980" y="3340872"/>
            <a:ext cx="322712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Máy biến áp tự ngẩu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Oval 36"/>
          <p:cNvSpPr/>
          <p:nvPr/>
        </p:nvSpPr>
        <p:spPr bwMode="auto">
          <a:xfrm>
            <a:off x="5105400" y="4538644"/>
            <a:ext cx="2800741" cy="952993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40" name="Rectangle 13"/>
          <p:cNvSpPr>
            <a:spLocks noChangeArrowheads="1"/>
          </p:cNvSpPr>
          <p:nvPr/>
        </p:nvSpPr>
        <p:spPr bwMode="auto">
          <a:xfrm>
            <a:off x="270219" y="4946569"/>
            <a:ext cx="318664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động lực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Oval 40"/>
          <p:cNvSpPr/>
          <p:nvPr/>
        </p:nvSpPr>
        <p:spPr bwMode="auto">
          <a:xfrm>
            <a:off x="3594017" y="3465577"/>
            <a:ext cx="1752600" cy="55653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</p:spTree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6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50"/>
                            </p:stCondLst>
                            <p:childTnLst>
                              <p:par>
                                <p:cTn id="5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9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1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9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"/>
                            </p:stCondLst>
                            <p:childTnLst>
                              <p:par>
                                <p:cTn id="8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3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3" grpId="0" animBg="1"/>
      <p:bldP spid="23" grpId="1" animBg="1"/>
      <p:bldP spid="26" grpId="0"/>
      <p:bldP spid="27" grpId="0" animBg="1"/>
      <p:bldP spid="27" grpId="1" animBg="1"/>
      <p:bldP spid="28" grpId="0"/>
      <p:bldP spid="29" grpId="0" animBg="1"/>
      <p:bldP spid="29" grpId="1" animBg="1"/>
      <p:bldP spid="30" grpId="0"/>
      <p:bldP spid="32" grpId="0"/>
      <p:bldP spid="33" grpId="0" animBg="1"/>
      <p:bldP spid="35" grpId="0" animBg="1"/>
      <p:bldP spid="35" grpId="1" animBg="1"/>
      <p:bldP spid="36" grpId="0"/>
      <p:bldP spid="37" grpId="0" animBg="1"/>
      <p:bldP spid="37" grpId="1" animBg="1"/>
      <p:bldP spid="40" grpId="0"/>
      <p:bldP spid="41" grpId="0" animBg="1"/>
      <p:bldP spid="41" grpId="1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1" name="Rectangle 15"/>
          <p:cNvSpPr>
            <a:spLocks noChangeArrowheads="1"/>
          </p:cNvSpPr>
          <p:nvPr/>
        </p:nvSpPr>
        <p:spPr bwMode="auto">
          <a:xfrm>
            <a:off x="-36576" y="107231"/>
            <a:ext cx="887577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1.3  Mạch khởi động gián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182" name="Rectangle 17"/>
          <p:cNvSpPr>
            <a:spLocks noChangeArrowheads="1"/>
          </p:cNvSpPr>
          <p:nvPr/>
        </p:nvSpPr>
        <p:spPr bwMode="auto">
          <a:xfrm>
            <a:off x="76592" y="1082377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Giới thiệu 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điện: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183" name="Rectangle 18"/>
          <p:cNvSpPr>
            <a:spLocks noChangeArrowheads="1"/>
          </p:cNvSpPr>
          <p:nvPr/>
        </p:nvSpPr>
        <p:spPr bwMode="auto">
          <a:xfrm>
            <a:off x="381000" y="1615893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185" name="Rectangle 2"/>
          <p:cNvSpPr>
            <a:spLocks noChangeArrowheads="1"/>
          </p:cNvSpPr>
          <p:nvPr/>
        </p:nvSpPr>
        <p:spPr bwMode="auto">
          <a:xfrm>
            <a:off x="-49212" y="596328"/>
            <a:ext cx="812641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2.1.3.3 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khởi động qua máy biến áp tự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ngẫu.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8" name="Object 23"/>
          <p:cNvGraphicFramePr>
            <a:graphicFrameLocks noChangeAspect="1"/>
          </p:cNvGraphicFramePr>
          <p:nvPr>
            <p:extLst/>
          </p:nvPr>
        </p:nvGraphicFramePr>
        <p:xfrm>
          <a:off x="3442092" y="1085426"/>
          <a:ext cx="5544925" cy="571542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7895" r:id="rId4" imgW="11468100" imgH="5143500" progId="AutoCAD.Drawing.17">
                  <p:embed/>
                </p:oleObj>
              </mc:Choice>
              <mc:Fallback>
                <p:oleObj r:id="rId4" imgW="11468100" imgH="5143500" progId="AutoCAD.Drawing.17">
                  <p:embed/>
                  <p:pic>
                    <p:nvPicPr>
                      <p:cNvPr id="18" name="Object 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7440" t="21008" r="36784" b="15889"/>
                      <a:stretch>
                        <a:fillRect/>
                      </a:stretch>
                    </p:blipFill>
                    <p:spPr bwMode="auto">
                      <a:xfrm>
                        <a:off x="3442092" y="1085426"/>
                        <a:ext cx="5544925" cy="571542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Rectangle 19"/>
          <p:cNvSpPr>
            <a:spLocks noChangeArrowheads="1"/>
          </p:cNvSpPr>
          <p:nvPr/>
        </p:nvSpPr>
        <p:spPr bwMode="auto">
          <a:xfrm>
            <a:off x="245519" y="2250736"/>
            <a:ext cx="329379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Cầu chì F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Oval 22"/>
          <p:cNvSpPr/>
          <p:nvPr/>
        </p:nvSpPr>
        <p:spPr bwMode="auto">
          <a:xfrm>
            <a:off x="5181600" y="1766909"/>
            <a:ext cx="533400" cy="49108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6" name="Rectangle 19"/>
          <p:cNvSpPr>
            <a:spLocks noChangeArrowheads="1"/>
          </p:cNvSpPr>
          <p:nvPr/>
        </p:nvSpPr>
        <p:spPr bwMode="auto">
          <a:xfrm>
            <a:off x="235622" y="2795804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EM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Oval 26"/>
          <p:cNvSpPr/>
          <p:nvPr/>
        </p:nvSpPr>
        <p:spPr bwMode="auto">
          <a:xfrm>
            <a:off x="5562600" y="1685948"/>
            <a:ext cx="609600" cy="59090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8" name="Rectangle 13"/>
          <p:cNvSpPr>
            <a:spLocks noChangeArrowheads="1"/>
          </p:cNvSpPr>
          <p:nvPr/>
        </p:nvSpPr>
        <p:spPr bwMode="auto">
          <a:xfrm>
            <a:off x="265909" y="3874272"/>
            <a:ext cx="32734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Cuộn dây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(7, 9) + Start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Oval 28"/>
          <p:cNvSpPr/>
          <p:nvPr/>
        </p:nvSpPr>
        <p:spPr bwMode="auto">
          <a:xfrm>
            <a:off x="6884182" y="1650723"/>
            <a:ext cx="1027917" cy="940077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0" name="Rectangle 13"/>
          <p:cNvSpPr>
            <a:spLocks noChangeArrowheads="1"/>
          </p:cNvSpPr>
          <p:nvPr/>
        </p:nvSpPr>
        <p:spPr bwMode="auto">
          <a:xfrm>
            <a:off x="249980" y="4745385"/>
            <a:ext cx="3407620" cy="4196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(9, 11)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13"/>
          <p:cNvSpPr>
            <a:spLocks noChangeArrowheads="1"/>
          </p:cNvSpPr>
          <p:nvPr/>
        </p:nvSpPr>
        <p:spPr bwMode="auto">
          <a:xfrm>
            <a:off x="272951" y="5839484"/>
            <a:ext cx="314617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Rơ le thời gian R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Oval 32"/>
          <p:cNvSpPr/>
          <p:nvPr/>
        </p:nvSpPr>
        <p:spPr bwMode="auto">
          <a:xfrm>
            <a:off x="8018659" y="2276856"/>
            <a:ext cx="643876" cy="38892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5" name="Oval 34"/>
          <p:cNvSpPr/>
          <p:nvPr/>
        </p:nvSpPr>
        <p:spPr bwMode="auto">
          <a:xfrm>
            <a:off x="7848600" y="2665782"/>
            <a:ext cx="920497" cy="44154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6" name="Rectangle 13"/>
          <p:cNvSpPr>
            <a:spLocks noChangeArrowheads="1"/>
          </p:cNvSpPr>
          <p:nvPr/>
        </p:nvSpPr>
        <p:spPr bwMode="auto">
          <a:xfrm>
            <a:off x="249980" y="3340872"/>
            <a:ext cx="322712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OL(3, 5)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Oval 36"/>
          <p:cNvSpPr/>
          <p:nvPr/>
        </p:nvSpPr>
        <p:spPr bwMode="auto">
          <a:xfrm>
            <a:off x="5943599" y="1685947"/>
            <a:ext cx="559585" cy="572049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40" name="Rectangle 13"/>
          <p:cNvSpPr>
            <a:spLocks noChangeArrowheads="1"/>
          </p:cNvSpPr>
          <p:nvPr/>
        </p:nvSpPr>
        <p:spPr bwMode="auto">
          <a:xfrm>
            <a:off x="270218" y="5272614"/>
            <a:ext cx="3476281" cy="4196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+ R</a:t>
            </a:r>
            <a:r>
              <a:rPr lang="en-US" sz="24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(9,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13)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Oval 40"/>
          <p:cNvSpPr/>
          <p:nvPr/>
        </p:nvSpPr>
        <p:spPr bwMode="auto">
          <a:xfrm>
            <a:off x="7848600" y="3107329"/>
            <a:ext cx="920497" cy="51653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2" name="Rectangle 19"/>
          <p:cNvSpPr>
            <a:spLocks noChangeArrowheads="1"/>
          </p:cNvSpPr>
          <p:nvPr/>
        </p:nvSpPr>
        <p:spPr bwMode="auto">
          <a:xfrm>
            <a:off x="1322849" y="2784455"/>
            <a:ext cx="16827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Stop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4" name="Straight Connector 23"/>
          <p:cNvCxnSpPr/>
          <p:nvPr/>
        </p:nvCxnSpPr>
        <p:spPr bwMode="auto">
          <a:xfrm>
            <a:off x="1219200" y="2731755"/>
            <a:ext cx="0" cy="398449"/>
          </a:xfrm>
          <a:prstGeom prst="line">
            <a:avLst/>
          </a:prstGeom>
          <a:solidFill>
            <a:schemeClr val="accent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5" name="Oval 24"/>
          <p:cNvSpPr/>
          <p:nvPr/>
        </p:nvSpPr>
        <p:spPr bwMode="auto">
          <a:xfrm>
            <a:off x="6457188" y="1685946"/>
            <a:ext cx="447621" cy="572049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1" name="Oval 30"/>
          <p:cNvSpPr/>
          <p:nvPr/>
        </p:nvSpPr>
        <p:spPr bwMode="auto">
          <a:xfrm>
            <a:off x="8195491" y="1828800"/>
            <a:ext cx="573606" cy="448056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4" name="Oval 33"/>
          <p:cNvSpPr/>
          <p:nvPr/>
        </p:nvSpPr>
        <p:spPr bwMode="auto">
          <a:xfrm>
            <a:off x="7866552" y="2694708"/>
            <a:ext cx="532129" cy="38892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8" name="Oval 37"/>
          <p:cNvSpPr/>
          <p:nvPr/>
        </p:nvSpPr>
        <p:spPr bwMode="auto">
          <a:xfrm>
            <a:off x="7883614" y="3130204"/>
            <a:ext cx="532129" cy="38892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7193781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0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5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50"/>
                            </p:stCondLst>
                            <p:childTnLst>
                              <p:par>
                                <p:cTn id="7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1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3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1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"/>
                            </p:stCondLst>
                            <p:childTnLst>
                              <p:par>
                                <p:cTn id="10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5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3000"/>
                            </p:stCondLst>
                            <p:childTnLst>
                              <p:par>
                                <p:cTn id="10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9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3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3" grpId="0" animBg="1"/>
      <p:bldP spid="23" grpId="1" animBg="1"/>
      <p:bldP spid="26" grpId="0"/>
      <p:bldP spid="27" grpId="0" animBg="1"/>
      <p:bldP spid="27" grpId="1" animBg="1"/>
      <p:bldP spid="28" grpId="0"/>
      <p:bldP spid="29" grpId="0" animBg="1"/>
      <p:bldP spid="29" grpId="1" animBg="1"/>
      <p:bldP spid="30" grpId="0"/>
      <p:bldP spid="32" grpId="0"/>
      <p:bldP spid="33" grpId="0" animBg="1"/>
      <p:bldP spid="35" grpId="0" animBg="1"/>
      <p:bldP spid="35" grpId="1" animBg="1"/>
      <p:bldP spid="36" grpId="0"/>
      <p:bldP spid="37" grpId="0" animBg="1"/>
      <p:bldP spid="37" grpId="1" animBg="1"/>
      <p:bldP spid="40" grpId="0"/>
      <p:bldP spid="41" grpId="0" animBg="1"/>
      <p:bldP spid="41" grpId="1" animBg="1"/>
      <p:bldP spid="22" grpId="0"/>
      <p:bldP spid="25" grpId="0" animBg="1"/>
      <p:bldP spid="25" grpId="1" animBg="1"/>
      <p:bldP spid="31" grpId="0" animBg="1"/>
      <p:bldP spid="31" grpId="1" animBg="1"/>
      <p:bldP spid="34" grpId="0" animBg="1"/>
      <p:bldP spid="38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1" name="Rectangle 15"/>
          <p:cNvSpPr>
            <a:spLocks noChangeArrowheads="1"/>
          </p:cNvSpPr>
          <p:nvPr/>
        </p:nvSpPr>
        <p:spPr bwMode="auto">
          <a:xfrm>
            <a:off x="-36576" y="107231"/>
            <a:ext cx="887577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1.3  Mạch khởi động gián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182" name="Rectangle 17"/>
          <p:cNvSpPr>
            <a:spLocks noChangeArrowheads="1"/>
          </p:cNvSpPr>
          <p:nvPr/>
        </p:nvSpPr>
        <p:spPr bwMode="auto">
          <a:xfrm>
            <a:off x="76592" y="1082377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việc: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183" name="Rectangle 18"/>
          <p:cNvSpPr>
            <a:spLocks noChangeArrowheads="1"/>
          </p:cNvSpPr>
          <p:nvPr/>
        </p:nvSpPr>
        <p:spPr bwMode="auto">
          <a:xfrm>
            <a:off x="381000" y="1615893"/>
            <a:ext cx="29718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Khởi động động cơ M: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185" name="Rectangle 2"/>
          <p:cNvSpPr>
            <a:spLocks noChangeArrowheads="1"/>
          </p:cNvSpPr>
          <p:nvPr/>
        </p:nvSpPr>
        <p:spPr bwMode="auto">
          <a:xfrm>
            <a:off x="-49212" y="596328"/>
            <a:ext cx="812641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2.1.3.3 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khởi động qua máy biến áp tự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ngẫu.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8" name="Object 23"/>
          <p:cNvGraphicFramePr>
            <a:graphicFrameLocks noChangeAspect="1"/>
          </p:cNvGraphicFramePr>
          <p:nvPr>
            <p:extLst/>
          </p:nvPr>
        </p:nvGraphicFramePr>
        <p:xfrm>
          <a:off x="3442092" y="1085426"/>
          <a:ext cx="5544925" cy="571542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8915" r:id="rId4" imgW="11468100" imgH="5143500" progId="AutoCAD.Drawing.17">
                  <p:embed/>
                </p:oleObj>
              </mc:Choice>
              <mc:Fallback>
                <p:oleObj r:id="rId4" imgW="11468100" imgH="5143500" progId="AutoCAD.Drawing.17">
                  <p:embed/>
                  <p:pic>
                    <p:nvPicPr>
                      <p:cNvPr id="18" name="Object 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7440" t="21008" r="36784" b="15889"/>
                      <a:stretch>
                        <a:fillRect/>
                      </a:stretch>
                    </p:blipFill>
                    <p:spPr bwMode="auto">
                      <a:xfrm>
                        <a:off x="3442092" y="1085426"/>
                        <a:ext cx="5544925" cy="571542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09613585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3" name="Straight Arrow Connector 22"/>
          <p:cNvCxnSpPr/>
          <p:nvPr/>
        </p:nvCxnSpPr>
        <p:spPr bwMode="auto">
          <a:xfrm>
            <a:off x="1215118" y="4093547"/>
            <a:ext cx="1" cy="27358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97" name="Straight Connector 96"/>
          <p:cNvCxnSpPr/>
          <p:nvPr/>
        </p:nvCxnSpPr>
        <p:spPr bwMode="auto">
          <a:xfrm>
            <a:off x="2503442" y="2520945"/>
            <a:ext cx="604921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24" name="Straight Arrow Connector 23"/>
          <p:cNvCxnSpPr/>
          <p:nvPr/>
        </p:nvCxnSpPr>
        <p:spPr bwMode="auto">
          <a:xfrm>
            <a:off x="1200403" y="4984211"/>
            <a:ext cx="1" cy="27358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7" name="Straight Arrow Connector 86"/>
          <p:cNvCxnSpPr/>
          <p:nvPr/>
        </p:nvCxnSpPr>
        <p:spPr bwMode="auto">
          <a:xfrm>
            <a:off x="3357924" y="4203850"/>
            <a:ext cx="1" cy="27358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8" name="Straight Arrow Connector 87"/>
          <p:cNvCxnSpPr/>
          <p:nvPr/>
        </p:nvCxnSpPr>
        <p:spPr bwMode="auto">
          <a:xfrm>
            <a:off x="3343209" y="5105400"/>
            <a:ext cx="1" cy="27358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" name="Straight Arrow Connector 2"/>
          <p:cNvCxnSpPr>
            <a:endCxn id="7" idx="0"/>
          </p:cNvCxnSpPr>
          <p:nvPr/>
        </p:nvCxnSpPr>
        <p:spPr bwMode="auto">
          <a:xfrm flipH="1">
            <a:off x="1189836" y="1981200"/>
            <a:ext cx="9371" cy="119950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" name="Rectangle 3"/>
          <p:cNvSpPr/>
          <p:nvPr/>
        </p:nvSpPr>
        <p:spPr bwMode="auto">
          <a:xfrm>
            <a:off x="2582625" y="111726"/>
            <a:ext cx="4138488" cy="41515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Ấn nút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Start(7, 9)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một lực đủ lớn</a:t>
            </a:r>
          </a:p>
        </p:txBody>
      </p:sp>
      <p:sp>
        <p:nvSpPr>
          <p:cNvPr id="5" name="Rectangle 4"/>
          <p:cNvSpPr/>
          <p:nvPr/>
        </p:nvSpPr>
        <p:spPr bwMode="auto">
          <a:xfrm>
            <a:off x="2582625" y="6395660"/>
            <a:ext cx="5920535" cy="34944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Loại máy biến áp, kết thúc quá trình khởi động động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cơ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 bwMode="auto">
          <a:xfrm>
            <a:off x="3057370" y="778932"/>
            <a:ext cx="3188997" cy="43730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Start(7, 9) tiếp xúc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 bwMode="auto">
          <a:xfrm>
            <a:off x="206491" y="3180709"/>
            <a:ext cx="1966689" cy="93089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Sau thời gian chỉnh định tiếp điểm R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11) hở ra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 bwMode="auto">
          <a:xfrm>
            <a:off x="4364056" y="2084711"/>
            <a:ext cx="2294078" cy="89442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</a:p>
          <a:p>
            <a:pPr algn="ctr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, A</a:t>
            </a:r>
            <a:r>
              <a:rPr lang="en-US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,B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</a:t>
            </a:r>
          </a:p>
          <a:p>
            <a:pPr algn="ctr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đóng lại 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 bwMode="auto">
          <a:xfrm>
            <a:off x="5736603" y="3200400"/>
            <a:ext cx="2536183" cy="63942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 khởi động qua máy biến áp tự ngẩu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 bwMode="auto">
          <a:xfrm>
            <a:off x="3037152" y="2082098"/>
            <a:ext cx="1187650" cy="89703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 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9) đóng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</a:p>
        </p:txBody>
      </p:sp>
      <p:cxnSp>
        <p:nvCxnSpPr>
          <p:cNvPr id="11" name="Straight Arrow Connector 10"/>
          <p:cNvCxnSpPr/>
          <p:nvPr/>
        </p:nvCxnSpPr>
        <p:spPr bwMode="auto">
          <a:xfrm>
            <a:off x="4651868" y="516462"/>
            <a:ext cx="1" cy="27358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2" name="Straight Arrow Connector 11"/>
          <p:cNvCxnSpPr>
            <a:endCxn id="17" idx="1"/>
          </p:cNvCxnSpPr>
          <p:nvPr/>
        </p:nvCxnSpPr>
        <p:spPr bwMode="auto">
          <a:xfrm flipV="1">
            <a:off x="2149113" y="1635103"/>
            <a:ext cx="898021" cy="500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triangle" w="med" len="med"/>
            <a:tailEnd type="triangle" w="med" len="med"/>
          </a:ln>
          <a:effectLst/>
        </p:spPr>
      </p:cxnSp>
      <p:cxnSp>
        <p:nvCxnSpPr>
          <p:cNvPr id="13" name="Straight Connector 12"/>
          <p:cNvCxnSpPr/>
          <p:nvPr/>
        </p:nvCxnSpPr>
        <p:spPr bwMode="auto">
          <a:xfrm flipV="1">
            <a:off x="4663713" y="5801187"/>
            <a:ext cx="863281" cy="8798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4" name="Straight Connector 13"/>
          <p:cNvCxnSpPr/>
          <p:nvPr/>
        </p:nvCxnSpPr>
        <p:spPr bwMode="auto">
          <a:xfrm flipV="1">
            <a:off x="2524970" y="1615214"/>
            <a:ext cx="0" cy="915403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16" name="Rectangle 15"/>
          <p:cNvSpPr/>
          <p:nvPr/>
        </p:nvSpPr>
        <p:spPr bwMode="auto">
          <a:xfrm>
            <a:off x="225233" y="1453916"/>
            <a:ext cx="1947947" cy="62317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, N) có điện</a:t>
            </a:r>
          </a:p>
        </p:txBody>
      </p:sp>
      <p:sp>
        <p:nvSpPr>
          <p:cNvPr id="17" name="Rectangle 16"/>
          <p:cNvSpPr/>
          <p:nvPr/>
        </p:nvSpPr>
        <p:spPr bwMode="auto">
          <a:xfrm>
            <a:off x="3047134" y="1456472"/>
            <a:ext cx="2687534" cy="35726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, N) có điện</a:t>
            </a:r>
          </a:p>
        </p:txBody>
      </p:sp>
      <p:sp>
        <p:nvSpPr>
          <p:cNvPr id="18" name="Rectangle 17"/>
          <p:cNvSpPr/>
          <p:nvPr/>
        </p:nvSpPr>
        <p:spPr bwMode="auto">
          <a:xfrm>
            <a:off x="185771" y="4377904"/>
            <a:ext cx="2058695" cy="64267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(11,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N)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mất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</a:p>
        </p:txBody>
      </p:sp>
      <p:sp>
        <p:nvSpPr>
          <p:cNvPr id="19" name="Rectangle 18"/>
          <p:cNvSpPr/>
          <p:nvPr/>
        </p:nvSpPr>
        <p:spPr bwMode="auto">
          <a:xfrm>
            <a:off x="167913" y="5258084"/>
            <a:ext cx="2058695" cy="88065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(X, 0), 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(Y, 0), 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(Z, 0) hở ra 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0" name="Straight Arrow Connector 19"/>
          <p:cNvCxnSpPr/>
          <p:nvPr/>
        </p:nvCxnSpPr>
        <p:spPr bwMode="auto">
          <a:xfrm>
            <a:off x="4651867" y="1216233"/>
            <a:ext cx="0" cy="23016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1" name="Straight Arrow Connector 20"/>
          <p:cNvCxnSpPr>
            <a:stCxn id="6" idx="2"/>
            <a:endCxn id="38" idx="0"/>
          </p:cNvCxnSpPr>
          <p:nvPr/>
        </p:nvCxnSpPr>
        <p:spPr bwMode="auto">
          <a:xfrm>
            <a:off x="4651869" y="1216233"/>
            <a:ext cx="2709188" cy="23156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2" name="Straight Arrow Connector 21"/>
          <p:cNvCxnSpPr>
            <a:stCxn id="17" idx="2"/>
            <a:endCxn id="10" idx="0"/>
          </p:cNvCxnSpPr>
          <p:nvPr/>
        </p:nvCxnSpPr>
        <p:spPr bwMode="auto">
          <a:xfrm flipH="1">
            <a:off x="3630977" y="1813733"/>
            <a:ext cx="759924" cy="26836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25" name="Oval 24"/>
          <p:cNvSpPr/>
          <p:nvPr/>
        </p:nvSpPr>
        <p:spPr bwMode="auto">
          <a:xfrm>
            <a:off x="2486870" y="1602514"/>
            <a:ext cx="76200" cy="81081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952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cxnSp>
        <p:nvCxnSpPr>
          <p:cNvPr id="26" name="Straight Arrow Connector 25"/>
          <p:cNvCxnSpPr>
            <a:stCxn id="6" idx="2"/>
            <a:endCxn id="16" idx="0"/>
          </p:cNvCxnSpPr>
          <p:nvPr/>
        </p:nvCxnSpPr>
        <p:spPr bwMode="auto">
          <a:xfrm flipH="1">
            <a:off x="1199207" y="1216233"/>
            <a:ext cx="3452662" cy="23768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7" name="Straight Arrow Connector 26"/>
          <p:cNvCxnSpPr>
            <a:stCxn id="8" idx="2"/>
            <a:endCxn id="5" idx="0"/>
          </p:cNvCxnSpPr>
          <p:nvPr/>
        </p:nvCxnSpPr>
        <p:spPr bwMode="auto">
          <a:xfrm>
            <a:off x="5511095" y="2979136"/>
            <a:ext cx="31798" cy="341652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8" name="Straight Arrow Connector 27"/>
          <p:cNvCxnSpPr>
            <a:stCxn id="17" idx="2"/>
            <a:endCxn id="8" idx="0"/>
          </p:cNvCxnSpPr>
          <p:nvPr/>
        </p:nvCxnSpPr>
        <p:spPr bwMode="auto">
          <a:xfrm>
            <a:off x="4390901" y="1813733"/>
            <a:ext cx="1120194" cy="27097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9" name="Straight Arrow Connector 28"/>
          <p:cNvCxnSpPr>
            <a:endCxn id="4" idx="1"/>
          </p:cNvCxnSpPr>
          <p:nvPr/>
        </p:nvCxnSpPr>
        <p:spPr bwMode="auto">
          <a:xfrm>
            <a:off x="1844313" y="319301"/>
            <a:ext cx="738312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32" name="Rounded Rectangle 31"/>
          <p:cNvSpPr/>
          <p:nvPr/>
        </p:nvSpPr>
        <p:spPr bwMode="auto">
          <a:xfrm>
            <a:off x="320313" y="78275"/>
            <a:ext cx="1828800" cy="448601"/>
          </a:xfrm>
          <a:prstGeom prst="round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Đóng CB 3pha</a:t>
            </a:r>
          </a:p>
        </p:txBody>
      </p:sp>
      <p:sp>
        <p:nvSpPr>
          <p:cNvPr id="38" name="Rectangle 37"/>
          <p:cNvSpPr/>
          <p:nvPr/>
        </p:nvSpPr>
        <p:spPr bwMode="auto">
          <a:xfrm>
            <a:off x="5882913" y="1447800"/>
            <a:ext cx="2956287" cy="35726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(11,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N) có điện</a:t>
            </a:r>
          </a:p>
        </p:txBody>
      </p:sp>
      <p:cxnSp>
        <p:nvCxnSpPr>
          <p:cNvPr id="48" name="Straight Arrow Connector 47"/>
          <p:cNvCxnSpPr>
            <a:stCxn id="38" idx="2"/>
          </p:cNvCxnSpPr>
          <p:nvPr/>
        </p:nvCxnSpPr>
        <p:spPr bwMode="auto">
          <a:xfrm>
            <a:off x="7361057" y="1805061"/>
            <a:ext cx="558165" cy="26330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3" name="Straight Arrow Connector 52"/>
          <p:cNvCxnSpPr>
            <a:stCxn id="8" idx="2"/>
            <a:endCxn id="9" idx="0"/>
          </p:cNvCxnSpPr>
          <p:nvPr/>
        </p:nvCxnSpPr>
        <p:spPr bwMode="auto">
          <a:xfrm>
            <a:off x="5511095" y="2979136"/>
            <a:ext cx="1493600" cy="22126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4" name="Straight Arrow Connector 53"/>
          <p:cNvCxnSpPr>
            <a:endCxn id="9" idx="0"/>
          </p:cNvCxnSpPr>
          <p:nvPr/>
        </p:nvCxnSpPr>
        <p:spPr bwMode="auto">
          <a:xfrm flipH="1">
            <a:off x="7004695" y="2962790"/>
            <a:ext cx="914527" cy="23761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62" name="Rectangle 61"/>
          <p:cNvSpPr/>
          <p:nvPr/>
        </p:nvSpPr>
        <p:spPr bwMode="auto">
          <a:xfrm>
            <a:off x="2356004" y="3287486"/>
            <a:ext cx="1966689" cy="94203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Sau thời gian chỉnh định tiếp điểm R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13) đóng lại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3" name="Straight Arrow Connector 62"/>
          <p:cNvCxnSpPr>
            <a:stCxn id="16" idx="2"/>
            <a:endCxn id="62" idx="0"/>
          </p:cNvCxnSpPr>
          <p:nvPr/>
        </p:nvCxnSpPr>
        <p:spPr bwMode="auto">
          <a:xfrm>
            <a:off x="1199207" y="2077091"/>
            <a:ext cx="2140142" cy="121039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67" name="Rectangle 66"/>
          <p:cNvSpPr/>
          <p:nvPr/>
        </p:nvSpPr>
        <p:spPr bwMode="auto">
          <a:xfrm>
            <a:off x="2384385" y="4483877"/>
            <a:ext cx="2031827" cy="63258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(13,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N)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có điện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3" name="Rectangle 82"/>
          <p:cNvSpPr/>
          <p:nvPr/>
        </p:nvSpPr>
        <p:spPr bwMode="auto">
          <a:xfrm>
            <a:off x="2369635" y="5353975"/>
            <a:ext cx="2294078" cy="89442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</a:p>
          <a:p>
            <a:pPr algn="ctr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A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,B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</a:t>
            </a:r>
          </a:p>
          <a:p>
            <a:pPr algn="ctr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C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đóng lại 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6" name="Oval 95"/>
          <p:cNvSpPr/>
          <p:nvPr/>
        </p:nvSpPr>
        <p:spPr bwMode="auto">
          <a:xfrm>
            <a:off x="5500872" y="5765999"/>
            <a:ext cx="76200" cy="81081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99" name="Rectangle 98"/>
          <p:cNvSpPr/>
          <p:nvPr/>
        </p:nvSpPr>
        <p:spPr bwMode="auto">
          <a:xfrm>
            <a:off x="6775825" y="2090290"/>
            <a:ext cx="2058695" cy="88065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(X, 0), 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(Y, 0), 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(Z, 0) đóng lại 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Rectangle 41"/>
          <p:cNvSpPr>
            <a:spLocks noChangeArrowheads="1"/>
          </p:cNvSpPr>
          <p:nvPr/>
        </p:nvSpPr>
        <p:spPr bwMode="auto">
          <a:xfrm rot="16200000">
            <a:off x="2054076" y="1896438"/>
            <a:ext cx="1295401" cy="33855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kumimoji="0" lang="en-US" altLang="en-US" sz="16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Duy trì</a:t>
            </a:r>
            <a:endParaRPr kumimoji="0" lang="en-US" altLang="en-US" sz="16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5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00"/>
                            </p:stCondLst>
                            <p:childTnLst>
                              <p:par>
                                <p:cTn id="8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00"/>
                            </p:stCondLst>
                            <p:childTnLst>
                              <p:par>
                                <p:cTn id="9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3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500"/>
                            </p:stCondLst>
                            <p:childTnLst>
                              <p:par>
                                <p:cTn id="10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500"/>
                            </p:stCondLst>
                            <p:childTnLst>
                              <p:par>
                                <p:cTn id="11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500"/>
                            </p:stCondLst>
                            <p:childTnLst>
                              <p:par>
                                <p:cTn id="12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3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500"/>
                            </p:stCondLst>
                            <p:childTnLst>
                              <p:par>
                                <p:cTn id="13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500"/>
                            </p:stCondLst>
                            <p:childTnLst>
                              <p:par>
                                <p:cTn id="13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500"/>
                            </p:stCondLst>
                            <p:childTnLst>
                              <p:par>
                                <p:cTn id="14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500"/>
                            </p:stCondLst>
                            <p:childTnLst>
                              <p:par>
                                <p:cTn id="15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9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500"/>
                            </p:stCondLst>
                            <p:childTnLst>
                              <p:par>
                                <p:cTn id="1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1000"/>
                            </p:stCondLst>
                            <p:childTnLst>
                              <p:par>
                                <p:cTn id="17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6" grpId="0" animBg="1"/>
      <p:bldP spid="17" grpId="0" animBg="1"/>
      <p:bldP spid="18" grpId="0" animBg="1"/>
      <p:bldP spid="19" grpId="0" animBg="1"/>
      <p:bldP spid="25" grpId="0" animBg="1"/>
      <p:bldP spid="32" grpId="0" animBg="1"/>
      <p:bldP spid="38" grpId="0" animBg="1"/>
      <p:bldP spid="62" grpId="0" animBg="1"/>
      <p:bldP spid="67" grpId="0" animBg="1"/>
      <p:bldP spid="83" grpId="0" animBg="1"/>
      <p:bldP spid="96" grpId="0" animBg="1"/>
      <p:bldP spid="99" grpId="0" animBg="1"/>
      <p:bldP spid="42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1" name="Rectangle 15"/>
          <p:cNvSpPr>
            <a:spLocks noChangeArrowheads="1"/>
          </p:cNvSpPr>
          <p:nvPr/>
        </p:nvSpPr>
        <p:spPr bwMode="auto">
          <a:xfrm>
            <a:off x="-36576" y="107231"/>
            <a:ext cx="887577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1.3  Mạch khởi động gián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182" name="Rectangle 17"/>
          <p:cNvSpPr>
            <a:spLocks noChangeArrowheads="1"/>
          </p:cNvSpPr>
          <p:nvPr/>
        </p:nvSpPr>
        <p:spPr bwMode="auto">
          <a:xfrm>
            <a:off x="76592" y="1082377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việc: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183" name="Rectangle 18"/>
          <p:cNvSpPr>
            <a:spLocks noChangeArrowheads="1"/>
          </p:cNvSpPr>
          <p:nvPr/>
        </p:nvSpPr>
        <p:spPr bwMode="auto">
          <a:xfrm>
            <a:off x="381000" y="1615893"/>
            <a:ext cx="29718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Dừng động cơ M: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185" name="Rectangle 2"/>
          <p:cNvSpPr>
            <a:spLocks noChangeArrowheads="1"/>
          </p:cNvSpPr>
          <p:nvPr/>
        </p:nvSpPr>
        <p:spPr bwMode="auto">
          <a:xfrm>
            <a:off x="-49212" y="596328"/>
            <a:ext cx="812641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2.1.3.3 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khởi động qua máy biến áp tự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ngẫu.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8" name="Object 23"/>
          <p:cNvGraphicFramePr>
            <a:graphicFrameLocks noChangeAspect="1"/>
          </p:cNvGraphicFramePr>
          <p:nvPr>
            <p:extLst/>
          </p:nvPr>
        </p:nvGraphicFramePr>
        <p:xfrm>
          <a:off x="3442092" y="1085426"/>
          <a:ext cx="5544925" cy="571542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9932" r:id="rId4" imgW="11468100" imgH="5143500" progId="AutoCAD.Drawing.17">
                  <p:embed/>
                </p:oleObj>
              </mc:Choice>
              <mc:Fallback>
                <p:oleObj r:id="rId4" imgW="11468100" imgH="5143500" progId="AutoCAD.Drawing.17">
                  <p:embed/>
                  <p:pic>
                    <p:nvPicPr>
                      <p:cNvPr id="18" name="Object 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7440" t="21008" r="36784" b="15889"/>
                      <a:stretch>
                        <a:fillRect/>
                      </a:stretch>
                    </p:blipFill>
                    <p:spPr bwMode="auto">
                      <a:xfrm>
                        <a:off x="3442092" y="1085426"/>
                        <a:ext cx="5544925" cy="571542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78241344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Straight Arrow Connector 10"/>
          <p:cNvCxnSpPr/>
          <p:nvPr/>
        </p:nvCxnSpPr>
        <p:spPr bwMode="auto">
          <a:xfrm>
            <a:off x="4665544" y="786855"/>
            <a:ext cx="0" cy="43395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97" name="Straight Connector 96"/>
          <p:cNvCxnSpPr>
            <a:endCxn id="10" idx="1"/>
          </p:cNvCxnSpPr>
          <p:nvPr/>
        </p:nvCxnSpPr>
        <p:spPr bwMode="auto">
          <a:xfrm>
            <a:off x="2949047" y="4366279"/>
            <a:ext cx="295737" cy="1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87" name="Straight Arrow Connector 86"/>
          <p:cNvCxnSpPr>
            <a:endCxn id="83" idx="0"/>
          </p:cNvCxnSpPr>
          <p:nvPr/>
        </p:nvCxnSpPr>
        <p:spPr bwMode="auto">
          <a:xfrm>
            <a:off x="8317004" y="3273589"/>
            <a:ext cx="2" cy="59432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" name="Straight Arrow Connector 2"/>
          <p:cNvCxnSpPr>
            <a:stCxn id="16" idx="2"/>
            <a:endCxn id="7" idx="0"/>
          </p:cNvCxnSpPr>
          <p:nvPr/>
        </p:nvCxnSpPr>
        <p:spPr bwMode="auto">
          <a:xfrm flipH="1">
            <a:off x="739140" y="3273589"/>
            <a:ext cx="605028" cy="79423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" name="Rectangle 3"/>
          <p:cNvSpPr/>
          <p:nvPr/>
        </p:nvSpPr>
        <p:spPr bwMode="auto">
          <a:xfrm>
            <a:off x="2725137" y="348751"/>
            <a:ext cx="3828063" cy="45287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Ấn nút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Stop(5, 7)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một lực đủ lớn</a:t>
            </a:r>
          </a:p>
        </p:txBody>
      </p:sp>
      <p:sp>
        <p:nvSpPr>
          <p:cNvPr id="5" name="Rectangle 4"/>
          <p:cNvSpPr/>
          <p:nvPr/>
        </p:nvSpPr>
        <p:spPr bwMode="auto">
          <a:xfrm>
            <a:off x="3951078" y="5925312"/>
            <a:ext cx="2699658" cy="76200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Động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cơ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 được ngắt điện, dừng hoạt động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 bwMode="auto">
          <a:xfrm>
            <a:off x="3029938" y="1220811"/>
            <a:ext cx="3188997" cy="43730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Stop(5, 7)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 bwMode="auto">
          <a:xfrm>
            <a:off x="134112" y="4067822"/>
            <a:ext cx="1210056" cy="101928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R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11) đóng lại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 bwMode="auto">
          <a:xfrm>
            <a:off x="4592034" y="3867912"/>
            <a:ext cx="1400334" cy="161549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A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hở ra 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 bwMode="auto">
          <a:xfrm>
            <a:off x="3244784" y="3867912"/>
            <a:ext cx="1223584" cy="99673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 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2" name="Straight Arrow Connector 11"/>
          <p:cNvCxnSpPr>
            <a:stCxn id="16" idx="3"/>
            <a:endCxn id="17" idx="1"/>
          </p:cNvCxnSpPr>
          <p:nvPr/>
        </p:nvCxnSpPr>
        <p:spPr bwMode="auto">
          <a:xfrm>
            <a:off x="1953768" y="2748353"/>
            <a:ext cx="2091528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triangle" w="med" len="med"/>
            <a:tailEnd type="triangle" w="med" len="med"/>
          </a:ln>
          <a:effectLst/>
        </p:spPr>
      </p:cxnSp>
      <p:cxnSp>
        <p:nvCxnSpPr>
          <p:cNvPr id="14" name="Straight Connector 13"/>
          <p:cNvCxnSpPr/>
          <p:nvPr/>
        </p:nvCxnSpPr>
        <p:spPr bwMode="auto">
          <a:xfrm flipV="1">
            <a:off x="2970575" y="2723910"/>
            <a:ext cx="0" cy="1642369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16" name="Rectangle 15"/>
          <p:cNvSpPr/>
          <p:nvPr/>
        </p:nvSpPr>
        <p:spPr bwMode="auto">
          <a:xfrm>
            <a:off x="734568" y="2223116"/>
            <a:ext cx="1219200" cy="105047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N)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mất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</a:p>
        </p:txBody>
      </p:sp>
      <p:sp>
        <p:nvSpPr>
          <p:cNvPr id="17" name="Rectangle 16"/>
          <p:cNvSpPr/>
          <p:nvPr/>
        </p:nvSpPr>
        <p:spPr bwMode="auto">
          <a:xfrm>
            <a:off x="4045296" y="2223117"/>
            <a:ext cx="1175928" cy="105047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N)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mất điện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0" name="Straight Arrow Connector 19"/>
          <p:cNvCxnSpPr>
            <a:stCxn id="6" idx="2"/>
            <a:endCxn id="17" idx="0"/>
          </p:cNvCxnSpPr>
          <p:nvPr/>
        </p:nvCxnSpPr>
        <p:spPr bwMode="auto">
          <a:xfrm>
            <a:off x="4624437" y="1658112"/>
            <a:ext cx="8823" cy="56500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1" name="Straight Arrow Connector 20"/>
          <p:cNvCxnSpPr>
            <a:stCxn id="6" idx="2"/>
            <a:endCxn id="67" idx="0"/>
          </p:cNvCxnSpPr>
          <p:nvPr/>
        </p:nvCxnSpPr>
        <p:spPr bwMode="auto">
          <a:xfrm>
            <a:off x="4624437" y="1658112"/>
            <a:ext cx="3692569" cy="56500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25" name="Oval 24"/>
          <p:cNvSpPr/>
          <p:nvPr/>
        </p:nvSpPr>
        <p:spPr bwMode="auto">
          <a:xfrm>
            <a:off x="2932475" y="2711209"/>
            <a:ext cx="76200" cy="81081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952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cxnSp>
        <p:nvCxnSpPr>
          <p:cNvPr id="26" name="Straight Arrow Connector 25"/>
          <p:cNvCxnSpPr>
            <a:stCxn id="6" idx="2"/>
            <a:endCxn id="16" idx="0"/>
          </p:cNvCxnSpPr>
          <p:nvPr/>
        </p:nvCxnSpPr>
        <p:spPr bwMode="auto">
          <a:xfrm flipH="1">
            <a:off x="1344168" y="1658112"/>
            <a:ext cx="3280269" cy="56500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9" name="Straight Arrow Connector 28"/>
          <p:cNvCxnSpPr/>
          <p:nvPr/>
        </p:nvCxnSpPr>
        <p:spPr bwMode="auto">
          <a:xfrm>
            <a:off x="1986825" y="570278"/>
            <a:ext cx="738312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32" name="Rounded Rectangle 31"/>
          <p:cNvSpPr/>
          <p:nvPr/>
        </p:nvSpPr>
        <p:spPr bwMode="auto">
          <a:xfrm>
            <a:off x="292881" y="169637"/>
            <a:ext cx="1828800" cy="801283"/>
          </a:xfrm>
          <a:prstGeom prst="round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đang hoạt động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" name="Rectangle 61"/>
          <p:cNvSpPr/>
          <p:nvPr/>
        </p:nvSpPr>
        <p:spPr bwMode="auto">
          <a:xfrm>
            <a:off x="1496568" y="3867912"/>
            <a:ext cx="1219200" cy="101673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R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13)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3" name="Straight Arrow Connector 62"/>
          <p:cNvCxnSpPr>
            <a:stCxn id="16" idx="2"/>
            <a:endCxn id="62" idx="0"/>
          </p:cNvCxnSpPr>
          <p:nvPr/>
        </p:nvCxnSpPr>
        <p:spPr bwMode="auto">
          <a:xfrm>
            <a:off x="1344168" y="3273589"/>
            <a:ext cx="762000" cy="59432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67" name="Rectangle 66"/>
          <p:cNvSpPr/>
          <p:nvPr/>
        </p:nvSpPr>
        <p:spPr bwMode="auto">
          <a:xfrm>
            <a:off x="7611931" y="2223117"/>
            <a:ext cx="1410149" cy="105120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(13,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N)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mất điện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3" name="Rectangle 82"/>
          <p:cNvSpPr/>
          <p:nvPr/>
        </p:nvSpPr>
        <p:spPr bwMode="auto">
          <a:xfrm>
            <a:off x="7611931" y="3867912"/>
            <a:ext cx="1410149" cy="161549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hở ra 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Rectangle 41"/>
          <p:cNvSpPr>
            <a:spLocks noChangeArrowheads="1"/>
          </p:cNvSpPr>
          <p:nvPr/>
        </p:nvSpPr>
        <p:spPr bwMode="auto">
          <a:xfrm>
            <a:off x="2283389" y="2321229"/>
            <a:ext cx="1295401" cy="369332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lang="en-US" altLang="en-US" sz="18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Ngắt d</a:t>
            </a:r>
            <a:r>
              <a:rPr kumimoji="0" lang="en-US" altLang="en-US" sz="18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uy trì</a:t>
            </a:r>
            <a:endParaRPr kumimoji="0" lang="en-US" altLang="en-US" sz="18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85" name="Straight Arrow Connector 84"/>
          <p:cNvCxnSpPr>
            <a:stCxn id="17" idx="2"/>
            <a:endCxn id="10" idx="0"/>
          </p:cNvCxnSpPr>
          <p:nvPr/>
        </p:nvCxnSpPr>
        <p:spPr bwMode="auto">
          <a:xfrm flipH="1">
            <a:off x="3856576" y="3273589"/>
            <a:ext cx="776684" cy="59432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6" name="Straight Arrow Connector 85"/>
          <p:cNvCxnSpPr>
            <a:stCxn id="17" idx="2"/>
            <a:endCxn id="8" idx="0"/>
          </p:cNvCxnSpPr>
          <p:nvPr/>
        </p:nvCxnSpPr>
        <p:spPr bwMode="auto">
          <a:xfrm>
            <a:off x="4633260" y="3273589"/>
            <a:ext cx="658941" cy="59432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9" name="Straight Arrow Connector 88"/>
          <p:cNvCxnSpPr>
            <a:endCxn id="5" idx="0"/>
          </p:cNvCxnSpPr>
          <p:nvPr/>
        </p:nvCxnSpPr>
        <p:spPr bwMode="auto">
          <a:xfrm>
            <a:off x="5292199" y="5483407"/>
            <a:ext cx="8708" cy="44190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</p:spTree>
    <p:extLst>
      <p:ext uri="{BB962C8B-B14F-4D97-AF65-F5344CB8AC3E}">
        <p14:creationId xmlns:p14="http://schemas.microsoft.com/office/powerpoint/2010/main" val="431424991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0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"/>
                            </p:stCondLst>
                            <p:childTnLst>
                              <p:par>
                                <p:cTn id="7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00"/>
                            </p:stCondLst>
                            <p:childTnLst>
                              <p:par>
                                <p:cTn id="8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00"/>
                            </p:stCondLst>
                            <p:childTnLst>
                              <p:par>
                                <p:cTn id="9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7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500"/>
                            </p:stCondLst>
                            <p:childTnLst>
                              <p:par>
                                <p:cTn id="10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500"/>
                            </p:stCondLst>
                            <p:childTnLst>
                              <p:par>
                                <p:cTn id="1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10" grpId="0" animBg="1"/>
      <p:bldP spid="16" grpId="0" animBg="1"/>
      <p:bldP spid="17" grpId="0" animBg="1"/>
      <p:bldP spid="25" grpId="0" animBg="1"/>
      <p:bldP spid="62" grpId="0" animBg="1"/>
      <p:bldP spid="67" grpId="0" animBg="1"/>
      <p:bldP spid="83" grpId="0" animBg="1"/>
      <p:bldP spid="42" grpId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1" name="Rectangle 15"/>
          <p:cNvSpPr>
            <a:spLocks noChangeArrowheads="1"/>
          </p:cNvSpPr>
          <p:nvPr/>
        </p:nvSpPr>
        <p:spPr bwMode="auto">
          <a:xfrm>
            <a:off x="-36576" y="107231"/>
            <a:ext cx="887577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1.3  Mạch khởi động gián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182" name="Rectangle 17"/>
          <p:cNvSpPr>
            <a:spLocks noChangeArrowheads="1"/>
          </p:cNvSpPr>
          <p:nvPr/>
        </p:nvSpPr>
        <p:spPr bwMode="auto">
          <a:xfrm>
            <a:off x="76592" y="1082377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việc: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183" name="Rectangle 18"/>
          <p:cNvSpPr>
            <a:spLocks noChangeArrowheads="1"/>
          </p:cNvSpPr>
          <p:nvPr/>
        </p:nvSpPr>
        <p:spPr bwMode="auto">
          <a:xfrm>
            <a:off x="381000" y="1615893"/>
            <a:ext cx="29718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Dừng khẩn cấp  động cơ M: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185" name="Rectangle 2"/>
          <p:cNvSpPr>
            <a:spLocks noChangeArrowheads="1"/>
          </p:cNvSpPr>
          <p:nvPr/>
        </p:nvSpPr>
        <p:spPr bwMode="auto">
          <a:xfrm>
            <a:off x="-49212" y="596328"/>
            <a:ext cx="812641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2.1.3.3 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khởi động qua máy biến áp tự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ngẫu.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8" name="Object 23"/>
          <p:cNvGraphicFramePr>
            <a:graphicFrameLocks noChangeAspect="1"/>
          </p:cNvGraphicFramePr>
          <p:nvPr>
            <p:extLst/>
          </p:nvPr>
        </p:nvGraphicFramePr>
        <p:xfrm>
          <a:off x="3442092" y="1085426"/>
          <a:ext cx="5544925" cy="571542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0957" r:id="rId4" imgW="11468100" imgH="5143500" progId="AutoCAD.Drawing.17">
                  <p:embed/>
                </p:oleObj>
              </mc:Choice>
              <mc:Fallback>
                <p:oleObj r:id="rId4" imgW="11468100" imgH="5143500" progId="AutoCAD.Drawing.17">
                  <p:embed/>
                  <p:pic>
                    <p:nvPicPr>
                      <p:cNvPr id="18" name="Object 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7440" t="21008" r="36784" b="15889"/>
                      <a:stretch>
                        <a:fillRect/>
                      </a:stretch>
                    </p:blipFill>
                    <p:spPr bwMode="auto">
                      <a:xfrm>
                        <a:off x="3442092" y="1085426"/>
                        <a:ext cx="5544925" cy="571542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10576614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Straight Arrow Connector 10"/>
          <p:cNvCxnSpPr/>
          <p:nvPr/>
        </p:nvCxnSpPr>
        <p:spPr bwMode="auto">
          <a:xfrm>
            <a:off x="4665544" y="786855"/>
            <a:ext cx="0" cy="43395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97" name="Straight Connector 96"/>
          <p:cNvCxnSpPr>
            <a:endCxn id="10" idx="1"/>
          </p:cNvCxnSpPr>
          <p:nvPr/>
        </p:nvCxnSpPr>
        <p:spPr bwMode="auto">
          <a:xfrm>
            <a:off x="2949047" y="4366279"/>
            <a:ext cx="295737" cy="1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87" name="Straight Arrow Connector 86"/>
          <p:cNvCxnSpPr>
            <a:endCxn id="83" idx="0"/>
          </p:cNvCxnSpPr>
          <p:nvPr/>
        </p:nvCxnSpPr>
        <p:spPr bwMode="auto">
          <a:xfrm>
            <a:off x="8317004" y="3273589"/>
            <a:ext cx="2" cy="59432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" name="Straight Arrow Connector 2"/>
          <p:cNvCxnSpPr>
            <a:stCxn id="16" idx="2"/>
            <a:endCxn id="7" idx="0"/>
          </p:cNvCxnSpPr>
          <p:nvPr/>
        </p:nvCxnSpPr>
        <p:spPr bwMode="auto">
          <a:xfrm flipH="1">
            <a:off x="739140" y="3273589"/>
            <a:ext cx="605028" cy="79423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" name="Rectangle 3"/>
          <p:cNvSpPr/>
          <p:nvPr/>
        </p:nvSpPr>
        <p:spPr bwMode="auto">
          <a:xfrm>
            <a:off x="3589712" y="199362"/>
            <a:ext cx="2151663" cy="71503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Ấn nút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EM(1, 3)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một lực đủ lớn</a:t>
            </a:r>
          </a:p>
        </p:txBody>
      </p:sp>
      <p:sp>
        <p:nvSpPr>
          <p:cNvPr id="5" name="Rectangle 4"/>
          <p:cNvSpPr/>
          <p:nvPr/>
        </p:nvSpPr>
        <p:spPr bwMode="auto">
          <a:xfrm>
            <a:off x="3951078" y="5925312"/>
            <a:ext cx="2699658" cy="76200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Động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cơ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 được ngắt điện, dừng hoạt động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 bwMode="auto">
          <a:xfrm>
            <a:off x="3029938" y="1220811"/>
            <a:ext cx="3188997" cy="43730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EM(1, 3)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 bwMode="auto">
          <a:xfrm>
            <a:off x="134112" y="4067822"/>
            <a:ext cx="1210056" cy="101928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R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11) đóng lại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 bwMode="auto">
          <a:xfrm>
            <a:off x="4592034" y="3867912"/>
            <a:ext cx="1400334" cy="161549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A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hở ra 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 bwMode="auto">
          <a:xfrm>
            <a:off x="3244784" y="3867912"/>
            <a:ext cx="1223584" cy="99673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 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2" name="Straight Arrow Connector 11"/>
          <p:cNvCxnSpPr>
            <a:stCxn id="16" idx="3"/>
            <a:endCxn id="17" idx="1"/>
          </p:cNvCxnSpPr>
          <p:nvPr/>
        </p:nvCxnSpPr>
        <p:spPr bwMode="auto">
          <a:xfrm>
            <a:off x="1953768" y="2748353"/>
            <a:ext cx="2091528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triangle" w="med" len="med"/>
            <a:tailEnd type="triangle" w="med" len="med"/>
          </a:ln>
          <a:effectLst/>
        </p:spPr>
      </p:cxnSp>
      <p:cxnSp>
        <p:nvCxnSpPr>
          <p:cNvPr id="14" name="Straight Connector 13"/>
          <p:cNvCxnSpPr/>
          <p:nvPr/>
        </p:nvCxnSpPr>
        <p:spPr bwMode="auto">
          <a:xfrm flipV="1">
            <a:off x="2970575" y="2723910"/>
            <a:ext cx="0" cy="1642369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16" name="Rectangle 15"/>
          <p:cNvSpPr/>
          <p:nvPr/>
        </p:nvSpPr>
        <p:spPr bwMode="auto">
          <a:xfrm>
            <a:off x="734568" y="2223116"/>
            <a:ext cx="1219200" cy="105047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N)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mất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</a:p>
        </p:txBody>
      </p:sp>
      <p:sp>
        <p:nvSpPr>
          <p:cNvPr id="17" name="Rectangle 16"/>
          <p:cNvSpPr/>
          <p:nvPr/>
        </p:nvSpPr>
        <p:spPr bwMode="auto">
          <a:xfrm>
            <a:off x="4045296" y="2223117"/>
            <a:ext cx="1175928" cy="105047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N)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mất điện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0" name="Straight Arrow Connector 19"/>
          <p:cNvCxnSpPr>
            <a:stCxn id="6" idx="2"/>
            <a:endCxn id="17" idx="0"/>
          </p:cNvCxnSpPr>
          <p:nvPr/>
        </p:nvCxnSpPr>
        <p:spPr bwMode="auto">
          <a:xfrm>
            <a:off x="4624437" y="1658112"/>
            <a:ext cx="8823" cy="56500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1" name="Straight Arrow Connector 20"/>
          <p:cNvCxnSpPr>
            <a:stCxn id="6" idx="2"/>
            <a:endCxn id="67" idx="0"/>
          </p:cNvCxnSpPr>
          <p:nvPr/>
        </p:nvCxnSpPr>
        <p:spPr bwMode="auto">
          <a:xfrm>
            <a:off x="4624437" y="1658112"/>
            <a:ext cx="3692569" cy="56500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25" name="Oval 24"/>
          <p:cNvSpPr/>
          <p:nvPr/>
        </p:nvSpPr>
        <p:spPr bwMode="auto">
          <a:xfrm>
            <a:off x="2932475" y="2711209"/>
            <a:ext cx="76200" cy="81081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952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cxnSp>
        <p:nvCxnSpPr>
          <p:cNvPr id="26" name="Straight Arrow Connector 25"/>
          <p:cNvCxnSpPr>
            <a:stCxn id="6" idx="2"/>
            <a:endCxn id="16" idx="0"/>
          </p:cNvCxnSpPr>
          <p:nvPr/>
        </p:nvCxnSpPr>
        <p:spPr bwMode="auto">
          <a:xfrm flipH="1">
            <a:off x="1344168" y="1658112"/>
            <a:ext cx="3280269" cy="56500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9" name="Straight Arrow Connector 28"/>
          <p:cNvCxnSpPr/>
          <p:nvPr/>
        </p:nvCxnSpPr>
        <p:spPr bwMode="auto">
          <a:xfrm>
            <a:off x="2995488" y="570278"/>
            <a:ext cx="594224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62" name="Rectangle 61"/>
          <p:cNvSpPr/>
          <p:nvPr/>
        </p:nvSpPr>
        <p:spPr bwMode="auto">
          <a:xfrm>
            <a:off x="1496568" y="3867912"/>
            <a:ext cx="1219200" cy="101673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R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13)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3" name="Straight Arrow Connector 62"/>
          <p:cNvCxnSpPr>
            <a:stCxn id="16" idx="2"/>
            <a:endCxn id="62" idx="0"/>
          </p:cNvCxnSpPr>
          <p:nvPr/>
        </p:nvCxnSpPr>
        <p:spPr bwMode="auto">
          <a:xfrm>
            <a:off x="1344168" y="3273589"/>
            <a:ext cx="762000" cy="59432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67" name="Rectangle 66"/>
          <p:cNvSpPr/>
          <p:nvPr/>
        </p:nvSpPr>
        <p:spPr bwMode="auto">
          <a:xfrm>
            <a:off x="7611931" y="2223117"/>
            <a:ext cx="1410149" cy="105120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(13,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N)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mất điện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3" name="Rectangle 82"/>
          <p:cNvSpPr/>
          <p:nvPr/>
        </p:nvSpPr>
        <p:spPr bwMode="auto">
          <a:xfrm>
            <a:off x="7611931" y="3867912"/>
            <a:ext cx="1410149" cy="161549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hở ra 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Rectangle 41"/>
          <p:cNvSpPr>
            <a:spLocks noChangeArrowheads="1"/>
          </p:cNvSpPr>
          <p:nvPr/>
        </p:nvSpPr>
        <p:spPr bwMode="auto">
          <a:xfrm>
            <a:off x="2283389" y="2321229"/>
            <a:ext cx="1295401" cy="369332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lang="en-US" altLang="en-US" sz="18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Ngắt d</a:t>
            </a:r>
            <a:r>
              <a:rPr kumimoji="0" lang="en-US" altLang="en-US" sz="18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uy trì</a:t>
            </a:r>
            <a:endParaRPr kumimoji="0" lang="en-US" altLang="en-US" sz="18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85" name="Straight Arrow Connector 84"/>
          <p:cNvCxnSpPr>
            <a:stCxn id="17" idx="2"/>
            <a:endCxn id="10" idx="0"/>
          </p:cNvCxnSpPr>
          <p:nvPr/>
        </p:nvCxnSpPr>
        <p:spPr bwMode="auto">
          <a:xfrm flipH="1">
            <a:off x="3856576" y="3273589"/>
            <a:ext cx="776684" cy="59432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6" name="Straight Arrow Connector 85"/>
          <p:cNvCxnSpPr>
            <a:stCxn id="17" idx="2"/>
            <a:endCxn id="8" idx="0"/>
          </p:cNvCxnSpPr>
          <p:nvPr/>
        </p:nvCxnSpPr>
        <p:spPr bwMode="auto">
          <a:xfrm>
            <a:off x="4633260" y="3273589"/>
            <a:ext cx="658941" cy="59432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9" name="Straight Arrow Connector 88"/>
          <p:cNvCxnSpPr>
            <a:endCxn id="5" idx="0"/>
          </p:cNvCxnSpPr>
          <p:nvPr/>
        </p:nvCxnSpPr>
        <p:spPr bwMode="auto">
          <a:xfrm>
            <a:off x="5292199" y="5483407"/>
            <a:ext cx="8708" cy="44190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34" name="Flowchart: Alternate Process 33"/>
          <p:cNvSpPr/>
          <p:nvPr/>
        </p:nvSpPr>
        <p:spPr bwMode="auto">
          <a:xfrm>
            <a:off x="176087" y="100181"/>
            <a:ext cx="2819401" cy="1019357"/>
          </a:xfrm>
          <a:prstGeom prst="flowChartAlternateProcess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Giả sử, động cơ M đang </a:t>
            </a:r>
            <a:r>
              <a:rPr lang="en-US" alt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động,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khi có sự cố cần dừng khẩn cấp</a:t>
            </a:r>
          </a:p>
          <a:p>
            <a:pPr algn="ctr"/>
            <a:endParaRPr lang="en-US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2259844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0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"/>
                            </p:stCondLst>
                            <p:childTnLst>
                              <p:par>
                                <p:cTn id="7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00"/>
                            </p:stCondLst>
                            <p:childTnLst>
                              <p:par>
                                <p:cTn id="8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00"/>
                            </p:stCondLst>
                            <p:childTnLst>
                              <p:par>
                                <p:cTn id="9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7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500"/>
                            </p:stCondLst>
                            <p:childTnLst>
                              <p:par>
                                <p:cTn id="10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500"/>
                            </p:stCondLst>
                            <p:childTnLst>
                              <p:par>
                                <p:cTn id="1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10" grpId="0" animBg="1"/>
      <p:bldP spid="16" grpId="0" animBg="1"/>
      <p:bldP spid="17" grpId="0" animBg="1"/>
      <p:bldP spid="25" grpId="0" animBg="1"/>
      <p:bldP spid="62" grpId="0" animBg="1"/>
      <p:bldP spid="67" grpId="0" animBg="1"/>
      <p:bldP spid="83" grpId="0" animBg="1"/>
      <p:bldP spid="42" grpId="0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1" name="Rectangle 15"/>
          <p:cNvSpPr>
            <a:spLocks noChangeArrowheads="1"/>
          </p:cNvSpPr>
          <p:nvPr/>
        </p:nvSpPr>
        <p:spPr bwMode="auto">
          <a:xfrm>
            <a:off x="-36576" y="107231"/>
            <a:ext cx="887577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1.3  Mạch khởi động gián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182" name="Rectangle 17"/>
          <p:cNvSpPr>
            <a:spLocks noChangeArrowheads="1"/>
          </p:cNvSpPr>
          <p:nvPr/>
        </p:nvSpPr>
        <p:spPr bwMode="auto">
          <a:xfrm>
            <a:off x="76592" y="1082377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việc: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183" name="Rectangle 18"/>
          <p:cNvSpPr>
            <a:spLocks noChangeArrowheads="1"/>
          </p:cNvSpPr>
          <p:nvPr/>
        </p:nvSpPr>
        <p:spPr bwMode="auto">
          <a:xfrm>
            <a:off x="381000" y="1615893"/>
            <a:ext cx="51054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Dừng khẩn cấp  động cơ M: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185" name="Rectangle 2"/>
          <p:cNvSpPr>
            <a:spLocks noChangeArrowheads="1"/>
          </p:cNvSpPr>
          <p:nvPr/>
        </p:nvSpPr>
        <p:spPr bwMode="auto">
          <a:xfrm>
            <a:off x="-49212" y="596328"/>
            <a:ext cx="812641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2.1.3.3 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khởi động qua máy biến áp tự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ngẫu.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/>
          <p:cNvSpPr/>
          <p:nvPr/>
        </p:nvSpPr>
        <p:spPr bwMode="auto">
          <a:xfrm>
            <a:off x="3673637" y="4514921"/>
            <a:ext cx="1676400" cy="67071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ận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hành lại mạch điện</a:t>
            </a:r>
          </a:p>
        </p:txBody>
      </p:sp>
      <p:sp>
        <p:nvSpPr>
          <p:cNvPr id="13" name="Rectangle 12"/>
          <p:cNvSpPr/>
          <p:nvPr/>
        </p:nvSpPr>
        <p:spPr bwMode="auto">
          <a:xfrm>
            <a:off x="5738116" y="4503043"/>
            <a:ext cx="2697162" cy="67071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oay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nút nhấn EM(1, 3) theo chiều mũi tên </a:t>
            </a:r>
          </a:p>
        </p:txBody>
      </p:sp>
      <p:sp>
        <p:nvSpPr>
          <p:cNvPr id="14" name="Flowchart: Alternate Process 13"/>
          <p:cNvSpPr/>
          <p:nvPr/>
        </p:nvSpPr>
        <p:spPr bwMode="auto">
          <a:xfrm>
            <a:off x="1219200" y="4503042"/>
            <a:ext cx="2069652" cy="792454"/>
          </a:xfrm>
          <a:prstGeom prst="flowChartAlternateProcess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Sau khi khắc phục sự cố xong</a:t>
            </a:r>
            <a:endParaRPr lang="en-US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5" name="Straight Arrow Connector 14"/>
          <p:cNvCxnSpPr/>
          <p:nvPr/>
        </p:nvCxnSpPr>
        <p:spPr bwMode="auto">
          <a:xfrm>
            <a:off x="5358504" y="4850280"/>
            <a:ext cx="384785" cy="1187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6" name="Straight Arrow Connector 15"/>
          <p:cNvCxnSpPr/>
          <p:nvPr/>
        </p:nvCxnSpPr>
        <p:spPr bwMode="auto">
          <a:xfrm>
            <a:off x="3288852" y="4879092"/>
            <a:ext cx="384785" cy="1187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pic>
        <p:nvPicPr>
          <p:cNvPr id="17" name="Picture 6" descr="Hộp nút nhấn 1 lỗ phi 22, 25, 30 mm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728" t="20000" r="6722" b="32000"/>
          <a:stretch/>
        </p:blipFill>
        <p:spPr bwMode="auto">
          <a:xfrm>
            <a:off x="1636310" y="2197900"/>
            <a:ext cx="1435382" cy="1699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6" descr="Hộp nút nhấn 1 lỗ phi 22, 25, 30 mm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11" t="20000" r="53272" b="32000"/>
          <a:stretch/>
        </p:blipFill>
        <p:spPr bwMode="auto">
          <a:xfrm>
            <a:off x="3776428" y="2197900"/>
            <a:ext cx="1470818" cy="1759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9536559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1" name="Rectangle 15"/>
          <p:cNvSpPr>
            <a:spLocks noChangeArrowheads="1"/>
          </p:cNvSpPr>
          <p:nvPr/>
        </p:nvSpPr>
        <p:spPr bwMode="auto">
          <a:xfrm>
            <a:off x="-36576" y="107231"/>
            <a:ext cx="887577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1.3  Mạch khởi động gián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182" name="Rectangle 17"/>
          <p:cNvSpPr>
            <a:spLocks noChangeArrowheads="1"/>
          </p:cNvSpPr>
          <p:nvPr/>
        </p:nvSpPr>
        <p:spPr bwMode="auto">
          <a:xfrm>
            <a:off x="76592" y="1082377"/>
            <a:ext cx="33655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Bảo vệ mạch điện và động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M:</a:t>
            </a:r>
            <a:endParaRPr lang="en-US" altLang="en-US" sz="2400" b="1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185" name="Rectangle 2"/>
          <p:cNvSpPr>
            <a:spLocks noChangeArrowheads="1"/>
          </p:cNvSpPr>
          <p:nvPr/>
        </p:nvSpPr>
        <p:spPr bwMode="auto">
          <a:xfrm>
            <a:off x="-49212" y="596328"/>
            <a:ext cx="812641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2.1.3.3 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khởi động qua máy biến áp tự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ngẫu.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8" name="Object 23"/>
          <p:cNvGraphicFramePr>
            <a:graphicFrameLocks noChangeAspect="1"/>
          </p:cNvGraphicFramePr>
          <p:nvPr>
            <p:extLst/>
          </p:nvPr>
        </p:nvGraphicFramePr>
        <p:xfrm>
          <a:off x="3442092" y="1085426"/>
          <a:ext cx="5544925" cy="571542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6077" r:id="rId4" imgW="11468100" imgH="5143500" progId="AutoCAD.Drawing.17">
                  <p:embed/>
                </p:oleObj>
              </mc:Choice>
              <mc:Fallback>
                <p:oleObj r:id="rId4" imgW="11468100" imgH="5143500" progId="AutoCAD.Drawing.17">
                  <p:embed/>
                  <p:pic>
                    <p:nvPicPr>
                      <p:cNvPr id="18" name="Object 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7440" t="21008" r="36784" b="15889"/>
                      <a:stretch>
                        <a:fillRect/>
                      </a:stretch>
                    </p:blipFill>
                    <p:spPr bwMode="auto">
                      <a:xfrm>
                        <a:off x="3442092" y="1085426"/>
                        <a:ext cx="5544925" cy="571542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18"/>
          <p:cNvSpPr>
            <a:spLocks noChangeArrowheads="1"/>
          </p:cNvSpPr>
          <p:nvPr/>
        </p:nvSpPr>
        <p:spPr bwMode="auto">
          <a:xfrm>
            <a:off x="292100" y="2057400"/>
            <a:ext cx="33655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động lực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13"/>
          <p:cNvSpPr>
            <a:spLocks noChangeArrowheads="1"/>
          </p:cNvSpPr>
          <p:nvPr/>
        </p:nvSpPr>
        <p:spPr bwMode="auto">
          <a:xfrm>
            <a:off x="687387" y="2674203"/>
            <a:ext cx="2017711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Bảo vệ ngắn mạch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13"/>
          <p:cNvSpPr>
            <a:spLocks noChangeArrowheads="1"/>
          </p:cNvSpPr>
          <p:nvPr/>
        </p:nvSpPr>
        <p:spPr bwMode="auto">
          <a:xfrm>
            <a:off x="687387" y="3653135"/>
            <a:ext cx="213564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Bảo vệ quá tải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Oval 10"/>
          <p:cNvSpPr/>
          <p:nvPr/>
        </p:nvSpPr>
        <p:spPr bwMode="auto">
          <a:xfrm>
            <a:off x="3352800" y="1429511"/>
            <a:ext cx="2057400" cy="46557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12" name="Oval 11"/>
          <p:cNvSpPr/>
          <p:nvPr/>
        </p:nvSpPr>
        <p:spPr bwMode="auto">
          <a:xfrm>
            <a:off x="3276600" y="5486400"/>
            <a:ext cx="2075688" cy="685800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13" name="Oval 12"/>
          <p:cNvSpPr/>
          <p:nvPr/>
        </p:nvSpPr>
        <p:spPr bwMode="auto">
          <a:xfrm>
            <a:off x="5971032" y="1600200"/>
            <a:ext cx="566928" cy="739272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7422432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"/>
                            </p:stCondLst>
                            <p:childTnLst>
                              <p:par>
                                <p:cTn id="14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50"/>
                            </p:stCondLst>
                            <p:childTnLst>
                              <p:par>
                                <p:cTn id="2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0" grpId="0"/>
      <p:bldP spid="11" grpId="0" animBg="1"/>
      <p:bldP spid="11" grpId="1" animBg="1"/>
      <p:bldP spid="12" grpId="0" animBg="1"/>
      <p:bldP spid="13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1" name="Rectangle 15"/>
          <p:cNvSpPr>
            <a:spLocks noChangeArrowheads="1"/>
          </p:cNvSpPr>
          <p:nvPr/>
        </p:nvSpPr>
        <p:spPr bwMode="auto">
          <a:xfrm>
            <a:off x="-36576" y="107231"/>
            <a:ext cx="887577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1.3  Mạch khởi động gián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182" name="Rectangle 17"/>
          <p:cNvSpPr>
            <a:spLocks noChangeArrowheads="1"/>
          </p:cNvSpPr>
          <p:nvPr/>
        </p:nvSpPr>
        <p:spPr bwMode="auto">
          <a:xfrm>
            <a:off x="76592" y="1082377"/>
            <a:ext cx="33655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Bảo vệ mạch điện và động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M:</a:t>
            </a:r>
            <a:endParaRPr lang="en-US" altLang="en-US" sz="2400" b="1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185" name="Rectangle 2"/>
          <p:cNvSpPr>
            <a:spLocks noChangeArrowheads="1"/>
          </p:cNvSpPr>
          <p:nvPr/>
        </p:nvSpPr>
        <p:spPr bwMode="auto">
          <a:xfrm>
            <a:off x="-49212" y="596328"/>
            <a:ext cx="812641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2.1.3.3 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khởi động qua máy biến áp tự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ngẫu.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8" name="Object 23"/>
          <p:cNvGraphicFramePr>
            <a:graphicFrameLocks noChangeAspect="1"/>
          </p:cNvGraphicFramePr>
          <p:nvPr>
            <p:extLst/>
          </p:nvPr>
        </p:nvGraphicFramePr>
        <p:xfrm>
          <a:off x="3442092" y="1085426"/>
          <a:ext cx="5544925" cy="571542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7099" r:id="rId4" imgW="11468100" imgH="5143500" progId="AutoCAD.Drawing.17">
                  <p:embed/>
                </p:oleObj>
              </mc:Choice>
              <mc:Fallback>
                <p:oleObj r:id="rId4" imgW="11468100" imgH="5143500" progId="AutoCAD.Drawing.17">
                  <p:embed/>
                  <p:pic>
                    <p:nvPicPr>
                      <p:cNvPr id="18" name="Object 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7440" t="21008" r="36784" b="15889"/>
                      <a:stretch>
                        <a:fillRect/>
                      </a:stretch>
                    </p:blipFill>
                    <p:spPr bwMode="auto">
                      <a:xfrm>
                        <a:off x="3442092" y="1085426"/>
                        <a:ext cx="5544925" cy="571542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18"/>
          <p:cNvSpPr>
            <a:spLocks noChangeArrowheads="1"/>
          </p:cNvSpPr>
          <p:nvPr/>
        </p:nvSpPr>
        <p:spPr bwMode="auto">
          <a:xfrm>
            <a:off x="292100" y="2057400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13"/>
          <p:cNvSpPr>
            <a:spLocks noChangeArrowheads="1"/>
          </p:cNvSpPr>
          <p:nvPr/>
        </p:nvSpPr>
        <p:spPr bwMode="auto">
          <a:xfrm>
            <a:off x="687387" y="2674203"/>
            <a:ext cx="2017711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Bảo vệ ngắn mạch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Oval 10"/>
          <p:cNvSpPr/>
          <p:nvPr/>
        </p:nvSpPr>
        <p:spPr bwMode="auto">
          <a:xfrm>
            <a:off x="5105400" y="1798273"/>
            <a:ext cx="650124" cy="46557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1221283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 animBg="1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25" name="Rectangle 4"/>
          <p:cNvSpPr>
            <a:spLocks noChangeArrowheads="1"/>
          </p:cNvSpPr>
          <p:nvPr/>
        </p:nvSpPr>
        <p:spPr bwMode="auto">
          <a:xfrm>
            <a:off x="760412" y="1295400"/>
            <a:ext cx="800258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-  Lúc khởi động bộ dây stator của động cơ ba pha đấu </a:t>
            </a: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0426" name="Rectangle 5"/>
          <p:cNvSpPr>
            <a:spLocks noChangeArrowheads="1"/>
          </p:cNvSpPr>
          <p:nvPr/>
        </p:nvSpPr>
        <p:spPr bwMode="auto">
          <a:xfrm>
            <a:off x="739775" y="2017713"/>
            <a:ext cx="787558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-  Kết thúc khởi động bộ dây stator động cơ đấu </a:t>
            </a: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</a:t>
            </a: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2" name="Rectangle 1"/>
          <p:cNvSpPr/>
          <p:nvPr/>
        </p:nvSpPr>
        <p:spPr>
          <a:xfrm>
            <a:off x="760412" y="2740025"/>
            <a:ext cx="823118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 Khi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khởi động đổi nối Y/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: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điện áp lúc khởi động giảm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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3 lần, dòng điện giảm 3 lần, moment giảm 3 lần</a:t>
            </a:r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39624" y="107231"/>
            <a:ext cx="887577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1.3  Mạch khởi động gián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ectangle 2"/>
          <p:cNvSpPr>
            <a:spLocks noChangeArrowheads="1"/>
          </p:cNvSpPr>
          <p:nvPr/>
        </p:nvSpPr>
        <p:spPr bwMode="auto">
          <a:xfrm>
            <a:off x="26988" y="596328"/>
            <a:ext cx="812641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2.1.3.4 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khởi động đổi nối Y/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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động cơ ba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04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0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25" grpId="0"/>
      <p:bldP spid="60426" grpId="0"/>
      <p:bldP spid="2" grpId="0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" name="Object 2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31177110"/>
              </p:ext>
            </p:extLst>
          </p:nvPr>
        </p:nvGraphicFramePr>
        <p:xfrm>
          <a:off x="3422371" y="1057993"/>
          <a:ext cx="5721629" cy="580000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8125" r:id="rId4" imgW="11020425" imgH="4486275" progId="AutoCAD.Drawing.17">
                  <p:embed/>
                </p:oleObj>
              </mc:Choice>
              <mc:Fallback>
                <p:oleObj r:id="rId4" imgW="11020425" imgH="4486275" progId="AutoCAD.Drawing.17">
                  <p:embed/>
                  <p:pic>
                    <p:nvPicPr>
                      <p:cNvPr id="19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4796" t="12738" r="49933" b="48900"/>
                      <a:stretch>
                        <a:fillRect/>
                      </a:stretch>
                    </p:blipFill>
                    <p:spPr bwMode="auto">
                      <a:xfrm>
                        <a:off x="3422371" y="1057993"/>
                        <a:ext cx="5721629" cy="580000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0182" name="Rectangle 17"/>
          <p:cNvSpPr>
            <a:spLocks noChangeArrowheads="1"/>
          </p:cNvSpPr>
          <p:nvPr/>
        </p:nvSpPr>
        <p:spPr bwMode="auto">
          <a:xfrm>
            <a:off x="76592" y="1082377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Giới thiệu 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điện: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183" name="Rectangle 18"/>
          <p:cNvSpPr>
            <a:spLocks noChangeArrowheads="1"/>
          </p:cNvSpPr>
          <p:nvPr/>
        </p:nvSpPr>
        <p:spPr bwMode="auto">
          <a:xfrm>
            <a:off x="381000" y="1615893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động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lực: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Rectangle 19"/>
          <p:cNvSpPr>
            <a:spLocks noChangeArrowheads="1"/>
          </p:cNvSpPr>
          <p:nvPr/>
        </p:nvSpPr>
        <p:spPr bwMode="auto">
          <a:xfrm>
            <a:off x="245519" y="2250736"/>
            <a:ext cx="329379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Động cơ M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Oval 22"/>
          <p:cNvSpPr/>
          <p:nvPr/>
        </p:nvSpPr>
        <p:spPr bwMode="auto">
          <a:xfrm>
            <a:off x="3746501" y="3892560"/>
            <a:ext cx="1660245" cy="166015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6" name="Rectangle 19"/>
          <p:cNvSpPr>
            <a:spLocks noChangeArrowheads="1"/>
          </p:cNvSpPr>
          <p:nvPr/>
        </p:nvSpPr>
        <p:spPr bwMode="auto">
          <a:xfrm>
            <a:off x="235622" y="2795804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CB ba pha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Oval 26"/>
          <p:cNvSpPr/>
          <p:nvPr/>
        </p:nvSpPr>
        <p:spPr bwMode="auto">
          <a:xfrm>
            <a:off x="3601122" y="1371600"/>
            <a:ext cx="1736052" cy="46334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8" name="Rectangle 13"/>
          <p:cNvSpPr>
            <a:spLocks noChangeArrowheads="1"/>
          </p:cNvSpPr>
          <p:nvPr/>
        </p:nvSpPr>
        <p:spPr bwMode="auto">
          <a:xfrm>
            <a:off x="265909" y="3376251"/>
            <a:ext cx="317071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động lực K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Oval 28"/>
          <p:cNvSpPr/>
          <p:nvPr/>
        </p:nvSpPr>
        <p:spPr bwMode="auto">
          <a:xfrm>
            <a:off x="3657600" y="1981200"/>
            <a:ext cx="1752600" cy="51120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0" name="Rectangle 13"/>
          <p:cNvSpPr>
            <a:spLocks noChangeArrowheads="1"/>
          </p:cNvSpPr>
          <p:nvPr/>
        </p:nvSpPr>
        <p:spPr bwMode="auto">
          <a:xfrm>
            <a:off x="249980" y="3939607"/>
            <a:ext cx="318664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động lực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13"/>
          <p:cNvSpPr>
            <a:spLocks noChangeArrowheads="1"/>
          </p:cNvSpPr>
          <p:nvPr/>
        </p:nvSpPr>
        <p:spPr bwMode="auto">
          <a:xfrm>
            <a:off x="272951" y="5054691"/>
            <a:ext cx="3146171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Phần tử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đốt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nóng rơle nhiệt OL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Oval 32"/>
          <p:cNvSpPr/>
          <p:nvPr/>
        </p:nvSpPr>
        <p:spPr bwMode="auto">
          <a:xfrm>
            <a:off x="3558758" y="2728699"/>
            <a:ext cx="1984375" cy="564163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5" name="Oval 34"/>
          <p:cNvSpPr/>
          <p:nvPr/>
        </p:nvSpPr>
        <p:spPr bwMode="auto">
          <a:xfrm>
            <a:off x="3693973" y="6177388"/>
            <a:ext cx="1765299" cy="44154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40" name="Rectangle 13"/>
          <p:cNvSpPr>
            <a:spLocks noChangeArrowheads="1"/>
          </p:cNvSpPr>
          <p:nvPr/>
        </p:nvSpPr>
        <p:spPr bwMode="auto">
          <a:xfrm>
            <a:off x="270219" y="4466836"/>
            <a:ext cx="318664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động lực K</a:t>
            </a:r>
            <a:r>
              <a:rPr lang="el-GR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Δ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Oval 40"/>
          <p:cNvSpPr/>
          <p:nvPr/>
        </p:nvSpPr>
        <p:spPr bwMode="auto">
          <a:xfrm>
            <a:off x="5350972" y="4396475"/>
            <a:ext cx="1752600" cy="55653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39624" y="107231"/>
            <a:ext cx="887577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1.3  Mạch khởi động gián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Rectangle 2"/>
          <p:cNvSpPr>
            <a:spLocks noChangeArrowheads="1"/>
          </p:cNvSpPr>
          <p:nvPr/>
        </p:nvSpPr>
        <p:spPr bwMode="auto">
          <a:xfrm>
            <a:off x="26988" y="596328"/>
            <a:ext cx="812641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2.1.3.4 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khởi động đổi nối Y/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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động cơ ba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39041799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50"/>
                            </p:stCondLst>
                            <p:childTnLst>
                              <p:par>
                                <p:cTn id="4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9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00"/>
                            </p:stCondLst>
                            <p:childTnLst>
                              <p:par>
                                <p:cTn id="6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1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3" grpId="0" animBg="1"/>
      <p:bldP spid="23" grpId="1" animBg="1"/>
      <p:bldP spid="26" grpId="0"/>
      <p:bldP spid="27" grpId="0" animBg="1"/>
      <p:bldP spid="27" grpId="1" animBg="1"/>
      <p:bldP spid="28" grpId="0"/>
      <p:bldP spid="29" grpId="0" animBg="1"/>
      <p:bldP spid="29" grpId="1" animBg="1"/>
      <p:bldP spid="30" grpId="0"/>
      <p:bldP spid="32" grpId="0"/>
      <p:bldP spid="33" grpId="0" animBg="1"/>
      <p:bldP spid="35" grpId="0" animBg="1"/>
      <p:bldP spid="35" grpId="1" animBg="1"/>
      <p:bldP spid="40" grpId="0"/>
      <p:bldP spid="41" grpId="0" animBg="1"/>
      <p:bldP spid="41" grpId="1" animBg="1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9" name="Object 3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96878178"/>
              </p:ext>
            </p:extLst>
          </p:nvPr>
        </p:nvGraphicFramePr>
        <p:xfrm>
          <a:off x="3422371" y="1057993"/>
          <a:ext cx="5721629" cy="580000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9152" r:id="rId4" imgW="11020425" imgH="4486275" progId="AutoCAD.Drawing.17">
                  <p:embed/>
                </p:oleObj>
              </mc:Choice>
              <mc:Fallback>
                <p:oleObj r:id="rId4" imgW="11020425" imgH="4486275" progId="AutoCAD.Drawing.17">
                  <p:embed/>
                  <p:pic>
                    <p:nvPicPr>
                      <p:cNvPr id="25" name="Object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4796" t="12738" r="49933" b="48900"/>
                      <a:stretch>
                        <a:fillRect/>
                      </a:stretch>
                    </p:blipFill>
                    <p:spPr bwMode="auto">
                      <a:xfrm>
                        <a:off x="3422371" y="1057993"/>
                        <a:ext cx="5721629" cy="580000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0182" name="Rectangle 17"/>
          <p:cNvSpPr>
            <a:spLocks noChangeArrowheads="1"/>
          </p:cNvSpPr>
          <p:nvPr/>
        </p:nvSpPr>
        <p:spPr bwMode="auto">
          <a:xfrm>
            <a:off x="76592" y="1082377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Giới thiệu 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điện: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183" name="Rectangle 18"/>
          <p:cNvSpPr>
            <a:spLocks noChangeArrowheads="1"/>
          </p:cNvSpPr>
          <p:nvPr/>
        </p:nvSpPr>
        <p:spPr bwMode="auto">
          <a:xfrm>
            <a:off x="381000" y="1615893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Rectangle 19"/>
          <p:cNvSpPr>
            <a:spLocks noChangeArrowheads="1"/>
          </p:cNvSpPr>
          <p:nvPr/>
        </p:nvSpPr>
        <p:spPr bwMode="auto">
          <a:xfrm>
            <a:off x="245519" y="2250736"/>
            <a:ext cx="329379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Cầu chì F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Oval 22"/>
          <p:cNvSpPr/>
          <p:nvPr/>
        </p:nvSpPr>
        <p:spPr bwMode="auto">
          <a:xfrm>
            <a:off x="5181600" y="1676400"/>
            <a:ext cx="533400" cy="49108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6" name="Rectangle 19"/>
          <p:cNvSpPr>
            <a:spLocks noChangeArrowheads="1"/>
          </p:cNvSpPr>
          <p:nvPr/>
        </p:nvSpPr>
        <p:spPr bwMode="auto">
          <a:xfrm>
            <a:off x="235622" y="2795804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EM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Oval 26"/>
          <p:cNvSpPr/>
          <p:nvPr/>
        </p:nvSpPr>
        <p:spPr bwMode="auto">
          <a:xfrm>
            <a:off x="5594350" y="1657350"/>
            <a:ext cx="489713" cy="59090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8" name="Rectangle 13"/>
          <p:cNvSpPr>
            <a:spLocks noChangeArrowheads="1"/>
          </p:cNvSpPr>
          <p:nvPr/>
        </p:nvSpPr>
        <p:spPr bwMode="auto">
          <a:xfrm>
            <a:off x="265909" y="3874272"/>
            <a:ext cx="32734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Cuộn dây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K(7, 9) + Start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Oval 28"/>
          <p:cNvSpPr/>
          <p:nvPr/>
        </p:nvSpPr>
        <p:spPr bwMode="auto">
          <a:xfrm>
            <a:off x="6731020" y="1600201"/>
            <a:ext cx="884263" cy="838200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0" name="Rectangle 13"/>
          <p:cNvSpPr>
            <a:spLocks noChangeArrowheads="1"/>
          </p:cNvSpPr>
          <p:nvPr/>
        </p:nvSpPr>
        <p:spPr bwMode="auto">
          <a:xfrm>
            <a:off x="249979" y="4745385"/>
            <a:ext cx="349651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(9, 11)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13"/>
          <p:cNvSpPr>
            <a:spLocks noChangeArrowheads="1"/>
          </p:cNvSpPr>
          <p:nvPr/>
        </p:nvSpPr>
        <p:spPr bwMode="auto">
          <a:xfrm>
            <a:off x="272951" y="5839484"/>
            <a:ext cx="314617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Rơle thời gian R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Oval 32"/>
          <p:cNvSpPr/>
          <p:nvPr/>
        </p:nvSpPr>
        <p:spPr bwMode="auto">
          <a:xfrm>
            <a:off x="8229601" y="2200656"/>
            <a:ext cx="609600" cy="351039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5" name="Oval 34"/>
          <p:cNvSpPr/>
          <p:nvPr/>
        </p:nvSpPr>
        <p:spPr bwMode="auto">
          <a:xfrm>
            <a:off x="8477226" y="2563681"/>
            <a:ext cx="361974" cy="44154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6" name="Rectangle 13"/>
          <p:cNvSpPr>
            <a:spLocks noChangeArrowheads="1"/>
          </p:cNvSpPr>
          <p:nvPr/>
        </p:nvSpPr>
        <p:spPr bwMode="auto">
          <a:xfrm>
            <a:off x="249980" y="3340872"/>
            <a:ext cx="322712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OL(3, 5)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Oval 36"/>
          <p:cNvSpPr/>
          <p:nvPr/>
        </p:nvSpPr>
        <p:spPr bwMode="auto">
          <a:xfrm>
            <a:off x="5943600" y="1631950"/>
            <a:ext cx="466759" cy="572049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40" name="Rectangle 13"/>
          <p:cNvSpPr>
            <a:spLocks noChangeArrowheads="1"/>
          </p:cNvSpPr>
          <p:nvPr/>
        </p:nvSpPr>
        <p:spPr bwMode="auto">
          <a:xfrm>
            <a:off x="270218" y="5272614"/>
            <a:ext cx="347628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l-GR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Δ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+ R</a:t>
            </a:r>
            <a:r>
              <a:rPr lang="en-US" sz="24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(9,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15)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Oval 40"/>
          <p:cNvSpPr/>
          <p:nvPr/>
        </p:nvSpPr>
        <p:spPr bwMode="auto">
          <a:xfrm>
            <a:off x="8477226" y="2954929"/>
            <a:ext cx="361974" cy="47407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2" name="Rectangle 19"/>
          <p:cNvSpPr>
            <a:spLocks noChangeArrowheads="1"/>
          </p:cNvSpPr>
          <p:nvPr/>
        </p:nvSpPr>
        <p:spPr bwMode="auto">
          <a:xfrm>
            <a:off x="1322849" y="2784455"/>
            <a:ext cx="16827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Stop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4" name="Straight Connector 23"/>
          <p:cNvCxnSpPr/>
          <p:nvPr/>
        </p:nvCxnSpPr>
        <p:spPr bwMode="auto">
          <a:xfrm>
            <a:off x="1219200" y="2731755"/>
            <a:ext cx="0" cy="398449"/>
          </a:xfrm>
          <a:prstGeom prst="line">
            <a:avLst/>
          </a:prstGeom>
          <a:solidFill>
            <a:schemeClr val="accent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5" name="Oval 24"/>
          <p:cNvSpPr/>
          <p:nvPr/>
        </p:nvSpPr>
        <p:spPr bwMode="auto">
          <a:xfrm>
            <a:off x="6248400" y="1676400"/>
            <a:ext cx="447621" cy="572049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1" name="Oval 30"/>
          <p:cNvSpPr/>
          <p:nvPr/>
        </p:nvSpPr>
        <p:spPr bwMode="auto">
          <a:xfrm>
            <a:off x="8341794" y="1752600"/>
            <a:ext cx="573606" cy="448056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4" name="Rectangle 15"/>
          <p:cNvSpPr>
            <a:spLocks noChangeArrowheads="1"/>
          </p:cNvSpPr>
          <p:nvPr/>
        </p:nvSpPr>
        <p:spPr bwMode="auto">
          <a:xfrm>
            <a:off x="-36576" y="107231"/>
            <a:ext cx="887577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1.3  Mạch khởi động gián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Oval 41"/>
          <p:cNvSpPr/>
          <p:nvPr/>
        </p:nvSpPr>
        <p:spPr bwMode="auto">
          <a:xfrm>
            <a:off x="7598855" y="2977017"/>
            <a:ext cx="501123" cy="39179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43" name="Oval 42"/>
          <p:cNvSpPr/>
          <p:nvPr/>
        </p:nvSpPr>
        <p:spPr bwMode="auto">
          <a:xfrm>
            <a:off x="7628425" y="2590012"/>
            <a:ext cx="484464" cy="36491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44" name="Rectangle 2"/>
          <p:cNvSpPr>
            <a:spLocks noChangeArrowheads="1"/>
          </p:cNvSpPr>
          <p:nvPr/>
        </p:nvSpPr>
        <p:spPr bwMode="auto">
          <a:xfrm>
            <a:off x="26988" y="596328"/>
            <a:ext cx="812641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2.1.3.4 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khởi động đổi nối Y/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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động cơ ba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21654724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0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5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50"/>
                            </p:stCondLst>
                            <p:childTnLst>
                              <p:par>
                                <p:cTn id="7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1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750"/>
                            </p:stCondLst>
                            <p:childTnLst>
                              <p:par>
                                <p:cTn id="8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5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0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3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4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16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8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1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1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1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4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3" grpId="0" animBg="1"/>
      <p:bldP spid="23" grpId="1" animBg="1"/>
      <p:bldP spid="26" grpId="0"/>
      <p:bldP spid="27" grpId="0" animBg="1"/>
      <p:bldP spid="27" grpId="1" animBg="1"/>
      <p:bldP spid="28" grpId="0"/>
      <p:bldP spid="29" grpId="0" animBg="1"/>
      <p:bldP spid="29" grpId="1" animBg="1"/>
      <p:bldP spid="30" grpId="0"/>
      <p:bldP spid="32" grpId="0"/>
      <p:bldP spid="33" grpId="0" animBg="1"/>
      <p:bldP spid="35" grpId="0" animBg="1"/>
      <p:bldP spid="35" grpId="1" animBg="1"/>
      <p:bldP spid="36" grpId="0"/>
      <p:bldP spid="37" grpId="0" animBg="1"/>
      <p:bldP spid="37" grpId="1" animBg="1"/>
      <p:bldP spid="40" grpId="0"/>
      <p:bldP spid="41" grpId="0" animBg="1"/>
      <p:bldP spid="41" grpId="1" animBg="1"/>
      <p:bldP spid="22" grpId="0"/>
      <p:bldP spid="25" grpId="0" animBg="1"/>
      <p:bldP spid="25" grpId="1" animBg="1"/>
      <p:bldP spid="31" grpId="0" animBg="1"/>
      <p:bldP spid="31" grpId="1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" name="Object 2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99951550"/>
              </p:ext>
            </p:extLst>
          </p:nvPr>
        </p:nvGraphicFramePr>
        <p:xfrm>
          <a:off x="2971801" y="601251"/>
          <a:ext cx="6172200" cy="6256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0171" r:id="rId4" imgW="11020425" imgH="4486275" progId="AutoCAD.Drawing.17">
                  <p:embed/>
                </p:oleObj>
              </mc:Choice>
              <mc:Fallback>
                <p:oleObj r:id="rId4" imgW="11020425" imgH="4486275" progId="AutoCAD.Drawing.17">
                  <p:embed/>
                  <p:pic>
                    <p:nvPicPr>
                      <p:cNvPr id="25" name="Object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4796" t="12738" r="49933" b="48900"/>
                      <a:stretch>
                        <a:fillRect/>
                      </a:stretch>
                    </p:blipFill>
                    <p:spPr bwMode="auto">
                      <a:xfrm>
                        <a:off x="2971801" y="601251"/>
                        <a:ext cx="6172200" cy="6256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0182" name="Rectangle 17"/>
          <p:cNvSpPr>
            <a:spLocks noChangeArrowheads="1"/>
          </p:cNvSpPr>
          <p:nvPr/>
        </p:nvSpPr>
        <p:spPr bwMode="auto">
          <a:xfrm>
            <a:off x="76592" y="1912087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việc: 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183" name="Rectangle 18"/>
          <p:cNvSpPr>
            <a:spLocks noChangeArrowheads="1"/>
          </p:cNvSpPr>
          <p:nvPr/>
        </p:nvSpPr>
        <p:spPr bwMode="auto">
          <a:xfrm>
            <a:off x="381000" y="2445603"/>
            <a:ext cx="292308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Khởi động động cơ M: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39624" y="107231"/>
            <a:ext cx="887577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1.3  Mạch khởi động gián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Rectangle 2"/>
          <p:cNvSpPr>
            <a:spLocks noChangeArrowheads="1"/>
          </p:cNvSpPr>
          <p:nvPr/>
        </p:nvSpPr>
        <p:spPr bwMode="auto">
          <a:xfrm>
            <a:off x="26988" y="596328"/>
            <a:ext cx="3415104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2.1.3.4 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khởi động đổi nối Y/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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động cơ ba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71394299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3" name="Straight Arrow Connector 132"/>
          <p:cNvCxnSpPr/>
          <p:nvPr/>
        </p:nvCxnSpPr>
        <p:spPr bwMode="auto">
          <a:xfrm>
            <a:off x="3241015" y="4075590"/>
            <a:ext cx="0" cy="29486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21" name="Straight Arrow Connector 120"/>
          <p:cNvCxnSpPr/>
          <p:nvPr/>
        </p:nvCxnSpPr>
        <p:spPr bwMode="auto">
          <a:xfrm>
            <a:off x="1858579" y="6067734"/>
            <a:ext cx="0" cy="29486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3" name="Straight Arrow Connector 22"/>
          <p:cNvCxnSpPr/>
          <p:nvPr/>
        </p:nvCxnSpPr>
        <p:spPr bwMode="auto">
          <a:xfrm>
            <a:off x="1143001" y="3882784"/>
            <a:ext cx="0" cy="40114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97" name="Straight Connector 96"/>
          <p:cNvCxnSpPr/>
          <p:nvPr/>
        </p:nvCxnSpPr>
        <p:spPr bwMode="auto">
          <a:xfrm>
            <a:off x="2393816" y="2743200"/>
            <a:ext cx="315958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24" name="Straight Arrow Connector 23"/>
          <p:cNvCxnSpPr>
            <a:stCxn id="18" idx="2"/>
            <a:endCxn id="19" idx="0"/>
          </p:cNvCxnSpPr>
          <p:nvPr/>
        </p:nvCxnSpPr>
        <p:spPr bwMode="auto">
          <a:xfrm flipH="1">
            <a:off x="623703" y="4888389"/>
            <a:ext cx="487943" cy="21404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8" name="Straight Arrow Connector 87"/>
          <p:cNvCxnSpPr>
            <a:stCxn id="67" idx="2"/>
            <a:endCxn id="148" idx="0"/>
          </p:cNvCxnSpPr>
          <p:nvPr/>
        </p:nvCxnSpPr>
        <p:spPr bwMode="auto">
          <a:xfrm flipH="1">
            <a:off x="3365019" y="5201051"/>
            <a:ext cx="514908" cy="29762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" name="Straight Arrow Connector 2"/>
          <p:cNvCxnSpPr>
            <a:stCxn id="16" idx="2"/>
            <a:endCxn id="7" idx="0"/>
          </p:cNvCxnSpPr>
          <p:nvPr/>
        </p:nvCxnSpPr>
        <p:spPr bwMode="auto">
          <a:xfrm>
            <a:off x="1098371" y="2153291"/>
            <a:ext cx="4711" cy="99177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" name="Rectangle 3"/>
          <p:cNvSpPr/>
          <p:nvPr/>
        </p:nvSpPr>
        <p:spPr bwMode="auto">
          <a:xfrm>
            <a:off x="2582625" y="160485"/>
            <a:ext cx="4138488" cy="30712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Ấn nút 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Start(7, 9) </a:t>
            </a:r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một lực đủ lớn</a:t>
            </a:r>
          </a:p>
        </p:txBody>
      </p:sp>
      <p:sp>
        <p:nvSpPr>
          <p:cNvPr id="5" name="Rectangle 4"/>
          <p:cNvSpPr/>
          <p:nvPr/>
        </p:nvSpPr>
        <p:spPr bwMode="auto">
          <a:xfrm>
            <a:off x="6934200" y="5753200"/>
            <a:ext cx="2091267" cy="87620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Kết thúc khởi động ở chế độ Y, động </a:t>
            </a:r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cơ 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 làm việc ở chế độ </a:t>
            </a:r>
            <a:r>
              <a:rPr lang="el-GR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Δ</a:t>
            </a:r>
            <a:endParaRPr lang="en-US" sz="17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 bwMode="auto">
          <a:xfrm>
            <a:off x="3057370" y="739307"/>
            <a:ext cx="3188997" cy="37808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Start(7, 9) tiếp xúc</a:t>
            </a:r>
            <a:endParaRPr lang="en-US" sz="17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 bwMode="auto">
          <a:xfrm>
            <a:off x="152400" y="3145065"/>
            <a:ext cx="1901363" cy="86304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Sau thời gian chỉnh định tiếp điểm R</a:t>
            </a:r>
            <a:r>
              <a:rPr lang="en-US" sz="17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11) hở ra</a:t>
            </a:r>
            <a:endParaRPr lang="en-US" sz="17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 bwMode="auto">
          <a:xfrm>
            <a:off x="4953000" y="3489027"/>
            <a:ext cx="1828334" cy="62577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 khởi động ở chế độ Y</a:t>
            </a:r>
            <a:endParaRPr lang="en-US" sz="17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 bwMode="auto">
          <a:xfrm>
            <a:off x="2568005" y="2304762"/>
            <a:ext cx="1089595" cy="84593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 K(7</a:t>
            </a:r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9) đóng </a:t>
            </a:r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</a:p>
        </p:txBody>
      </p:sp>
      <p:cxnSp>
        <p:nvCxnSpPr>
          <p:cNvPr id="11" name="Straight Arrow Connector 10"/>
          <p:cNvCxnSpPr/>
          <p:nvPr/>
        </p:nvCxnSpPr>
        <p:spPr bwMode="auto">
          <a:xfrm>
            <a:off x="4651868" y="457193"/>
            <a:ext cx="1" cy="27358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2" name="Straight Arrow Connector 11"/>
          <p:cNvCxnSpPr>
            <a:endCxn id="17" idx="1"/>
          </p:cNvCxnSpPr>
          <p:nvPr/>
        </p:nvCxnSpPr>
        <p:spPr bwMode="auto">
          <a:xfrm>
            <a:off x="2044341" y="1711303"/>
            <a:ext cx="1002793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triangle" w="med" len="med"/>
            <a:tailEnd type="triangle" w="med" len="med"/>
          </a:ln>
          <a:effectLst/>
        </p:spPr>
      </p:cxnSp>
      <p:cxnSp>
        <p:nvCxnSpPr>
          <p:cNvPr id="14" name="Straight Connector 13"/>
          <p:cNvCxnSpPr/>
          <p:nvPr/>
        </p:nvCxnSpPr>
        <p:spPr bwMode="auto">
          <a:xfrm flipV="1">
            <a:off x="2415344" y="1691415"/>
            <a:ext cx="0" cy="1051785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19" name="Rectangle 18"/>
          <p:cNvSpPr/>
          <p:nvPr/>
        </p:nvSpPr>
        <p:spPr bwMode="auto">
          <a:xfrm>
            <a:off x="76201" y="5102433"/>
            <a:ext cx="1095004" cy="144780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K</a:t>
            </a:r>
            <a:r>
              <a:rPr lang="en-US" sz="17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sz="17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, 0), K</a:t>
            </a:r>
            <a:r>
              <a:rPr lang="en-US" sz="17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sz="17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, 0), K</a:t>
            </a:r>
            <a:r>
              <a:rPr lang="en-US" sz="17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sz="17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, 0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hở ra </a:t>
            </a:r>
            <a:endParaRPr lang="en-US" sz="17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0" name="Straight Arrow Connector 19"/>
          <p:cNvCxnSpPr/>
          <p:nvPr/>
        </p:nvCxnSpPr>
        <p:spPr bwMode="auto">
          <a:xfrm>
            <a:off x="4651867" y="1111224"/>
            <a:ext cx="1" cy="41277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2" name="Straight Arrow Connector 21"/>
          <p:cNvCxnSpPr>
            <a:stCxn id="17" idx="2"/>
            <a:endCxn id="10" idx="0"/>
          </p:cNvCxnSpPr>
          <p:nvPr/>
        </p:nvCxnSpPr>
        <p:spPr bwMode="auto">
          <a:xfrm flipH="1">
            <a:off x="3112803" y="1889933"/>
            <a:ext cx="1278098" cy="41482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25" name="Oval 24"/>
          <p:cNvSpPr/>
          <p:nvPr/>
        </p:nvSpPr>
        <p:spPr bwMode="auto">
          <a:xfrm>
            <a:off x="2377244" y="1678714"/>
            <a:ext cx="76200" cy="81081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952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7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cxnSp>
        <p:nvCxnSpPr>
          <p:cNvPr id="26" name="Straight Arrow Connector 25"/>
          <p:cNvCxnSpPr>
            <a:stCxn id="6" idx="2"/>
            <a:endCxn id="16" idx="0"/>
          </p:cNvCxnSpPr>
          <p:nvPr/>
        </p:nvCxnSpPr>
        <p:spPr bwMode="auto">
          <a:xfrm flipH="1">
            <a:off x="1098371" y="1117389"/>
            <a:ext cx="3553498" cy="41272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8" name="Straight Arrow Connector 27"/>
          <p:cNvCxnSpPr>
            <a:stCxn id="17" idx="2"/>
            <a:endCxn id="8" idx="0"/>
          </p:cNvCxnSpPr>
          <p:nvPr/>
        </p:nvCxnSpPr>
        <p:spPr bwMode="auto">
          <a:xfrm>
            <a:off x="4390901" y="1889933"/>
            <a:ext cx="365486" cy="41482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9" name="Straight Arrow Connector 28"/>
          <p:cNvCxnSpPr/>
          <p:nvPr/>
        </p:nvCxnSpPr>
        <p:spPr bwMode="auto">
          <a:xfrm>
            <a:off x="1844313" y="321731"/>
            <a:ext cx="738312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32" name="Rounded Rectangle 31"/>
          <p:cNvSpPr/>
          <p:nvPr/>
        </p:nvSpPr>
        <p:spPr bwMode="auto">
          <a:xfrm>
            <a:off x="320313" y="165356"/>
            <a:ext cx="1828800" cy="348441"/>
          </a:xfrm>
          <a:prstGeom prst="round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Đóng CB 3pha</a:t>
            </a:r>
          </a:p>
        </p:txBody>
      </p:sp>
      <p:cxnSp>
        <p:nvCxnSpPr>
          <p:cNvPr id="53" name="Straight Arrow Connector 52"/>
          <p:cNvCxnSpPr>
            <a:stCxn id="8" idx="2"/>
            <a:endCxn id="9" idx="0"/>
          </p:cNvCxnSpPr>
          <p:nvPr/>
        </p:nvCxnSpPr>
        <p:spPr bwMode="auto">
          <a:xfrm>
            <a:off x="4756387" y="3150695"/>
            <a:ext cx="1110780" cy="338332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4" name="Straight Arrow Connector 53"/>
          <p:cNvCxnSpPr>
            <a:stCxn id="99" idx="2"/>
            <a:endCxn id="9" idx="0"/>
          </p:cNvCxnSpPr>
          <p:nvPr/>
        </p:nvCxnSpPr>
        <p:spPr bwMode="auto">
          <a:xfrm flipH="1">
            <a:off x="5867167" y="3161190"/>
            <a:ext cx="1002516" cy="32783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62" name="Rectangle 61"/>
          <p:cNvSpPr/>
          <p:nvPr/>
        </p:nvSpPr>
        <p:spPr bwMode="auto">
          <a:xfrm>
            <a:off x="2147091" y="3347259"/>
            <a:ext cx="1891509" cy="86304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Sau thời gian chỉnh định tiếp điểm R</a:t>
            </a:r>
            <a:r>
              <a:rPr lang="en-US" sz="17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(9,15) đóng lại</a:t>
            </a:r>
            <a:endParaRPr lang="en-US" sz="17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3" name="Straight Arrow Connector 62"/>
          <p:cNvCxnSpPr>
            <a:stCxn id="16" idx="2"/>
          </p:cNvCxnSpPr>
          <p:nvPr/>
        </p:nvCxnSpPr>
        <p:spPr bwMode="auto">
          <a:xfrm>
            <a:off x="1098371" y="2153291"/>
            <a:ext cx="1365566" cy="119124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67" name="Rectangle 66"/>
          <p:cNvSpPr/>
          <p:nvPr/>
        </p:nvSpPr>
        <p:spPr bwMode="auto">
          <a:xfrm>
            <a:off x="2895600" y="4637311"/>
            <a:ext cx="1968653" cy="56374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l-GR" sz="17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Δ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(17, </a:t>
            </a:r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N) 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có điện</a:t>
            </a:r>
            <a:endParaRPr lang="en-US" sz="17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3" name="Rectangle 82"/>
          <p:cNvSpPr/>
          <p:nvPr/>
        </p:nvSpPr>
        <p:spPr bwMode="auto">
          <a:xfrm>
            <a:off x="4083829" y="5642686"/>
            <a:ext cx="2240771" cy="84699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 K</a:t>
            </a:r>
            <a:r>
              <a:rPr lang="el-GR" sz="17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Δ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sz="17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lang="en-US" sz="17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K</a:t>
            </a:r>
            <a:r>
              <a:rPr lang="el-GR" sz="17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l-GR" sz="17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Δ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sz="17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,C</a:t>
            </a:r>
            <a:r>
              <a:rPr lang="en-US" sz="17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K</a:t>
            </a:r>
            <a:r>
              <a:rPr lang="el-GR" sz="17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l-GR" sz="17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Δ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sz="17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A</a:t>
            </a:r>
            <a:r>
              <a:rPr lang="en-US" sz="17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đóng lại </a:t>
            </a:r>
            <a:endParaRPr lang="en-US" sz="17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6" name="Oval 95"/>
          <p:cNvSpPr/>
          <p:nvPr/>
        </p:nvSpPr>
        <p:spPr bwMode="auto">
          <a:xfrm>
            <a:off x="6595535" y="5066187"/>
            <a:ext cx="76200" cy="81081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7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99" name="Rectangle 98"/>
          <p:cNvSpPr/>
          <p:nvPr/>
        </p:nvSpPr>
        <p:spPr bwMode="auto">
          <a:xfrm>
            <a:off x="5858933" y="2295672"/>
            <a:ext cx="2021500" cy="86551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17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sz="17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0),</a:t>
            </a:r>
          </a:p>
          <a:p>
            <a:pPr algn="ctr"/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17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sz="17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0), K</a:t>
            </a:r>
            <a:r>
              <a:rPr lang="en-US" sz="17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sz="17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0) đóng lại </a:t>
            </a:r>
            <a:endParaRPr lang="en-US" sz="17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Rectangle 41"/>
          <p:cNvSpPr>
            <a:spLocks noChangeArrowheads="1"/>
          </p:cNvSpPr>
          <p:nvPr/>
        </p:nvSpPr>
        <p:spPr bwMode="auto">
          <a:xfrm rot="16200000">
            <a:off x="1578978" y="2029008"/>
            <a:ext cx="1295401" cy="33855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kumimoji="0" lang="en-US" altLang="en-US" sz="16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Duy trì</a:t>
            </a:r>
            <a:endParaRPr kumimoji="0" lang="en-US" altLang="en-US" sz="16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45" name="Straight Arrow Connector 44"/>
          <p:cNvCxnSpPr>
            <a:stCxn id="18" idx="2"/>
            <a:endCxn id="68" idx="0"/>
          </p:cNvCxnSpPr>
          <p:nvPr/>
        </p:nvCxnSpPr>
        <p:spPr bwMode="auto">
          <a:xfrm>
            <a:off x="1111646" y="4888389"/>
            <a:ext cx="737723" cy="41440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59" name="Rectangle 58"/>
          <p:cNvSpPr/>
          <p:nvPr/>
        </p:nvSpPr>
        <p:spPr bwMode="auto">
          <a:xfrm>
            <a:off x="7953246" y="2153291"/>
            <a:ext cx="1089595" cy="86644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 K</a:t>
            </a:r>
            <a:r>
              <a:rPr lang="en-US" sz="17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(15, 17) hở ra</a:t>
            </a:r>
            <a:endParaRPr lang="en-US" sz="17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8" name="Rectangle 67"/>
          <p:cNvSpPr/>
          <p:nvPr/>
        </p:nvSpPr>
        <p:spPr bwMode="auto">
          <a:xfrm>
            <a:off x="1260338" y="5302790"/>
            <a:ext cx="1178062" cy="88099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 K</a:t>
            </a:r>
            <a:r>
              <a:rPr lang="en-US" sz="17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(15, 17) đóng lại</a:t>
            </a:r>
            <a:endParaRPr lang="en-US" sz="17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0" name="Straight Arrow Connector 69"/>
          <p:cNvCxnSpPr/>
          <p:nvPr/>
        </p:nvCxnSpPr>
        <p:spPr bwMode="auto">
          <a:xfrm>
            <a:off x="2607734" y="4370456"/>
            <a:ext cx="0" cy="197521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02" name="Straight Arrow Connector 101"/>
          <p:cNvCxnSpPr/>
          <p:nvPr/>
        </p:nvCxnSpPr>
        <p:spPr bwMode="auto">
          <a:xfrm>
            <a:off x="7880433" y="5118047"/>
            <a:ext cx="0" cy="63515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104" name="Straight Arrow Connector 103"/>
          <p:cNvCxnSpPr>
            <a:stCxn id="8" idx="2"/>
          </p:cNvCxnSpPr>
          <p:nvPr/>
        </p:nvCxnSpPr>
        <p:spPr bwMode="auto">
          <a:xfrm>
            <a:off x="4756387" y="3150695"/>
            <a:ext cx="0" cy="119270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15" name="Straight Arrow Connector 114"/>
          <p:cNvCxnSpPr/>
          <p:nvPr/>
        </p:nvCxnSpPr>
        <p:spPr bwMode="auto">
          <a:xfrm flipV="1">
            <a:off x="1883979" y="6345669"/>
            <a:ext cx="723755" cy="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37" name="Straight Arrow Connector 136"/>
          <p:cNvCxnSpPr/>
          <p:nvPr/>
        </p:nvCxnSpPr>
        <p:spPr bwMode="auto">
          <a:xfrm>
            <a:off x="2607734" y="4362911"/>
            <a:ext cx="1260349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41" name="Straight Arrow Connector 140"/>
          <p:cNvCxnSpPr/>
          <p:nvPr/>
        </p:nvCxnSpPr>
        <p:spPr bwMode="auto">
          <a:xfrm>
            <a:off x="3868083" y="4362911"/>
            <a:ext cx="0" cy="27440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48" name="Rectangle 147"/>
          <p:cNvSpPr/>
          <p:nvPr/>
        </p:nvSpPr>
        <p:spPr bwMode="auto">
          <a:xfrm>
            <a:off x="2775988" y="5498676"/>
            <a:ext cx="1178062" cy="84699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 K</a:t>
            </a:r>
            <a:r>
              <a:rPr lang="el-GR" sz="17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Δ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(11, 13) hở ra</a:t>
            </a:r>
            <a:endParaRPr lang="en-US" sz="17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51" name="Straight Arrow Connector 150"/>
          <p:cNvCxnSpPr>
            <a:stCxn id="67" idx="2"/>
            <a:endCxn id="83" idx="0"/>
          </p:cNvCxnSpPr>
          <p:nvPr/>
        </p:nvCxnSpPr>
        <p:spPr bwMode="auto">
          <a:xfrm>
            <a:off x="3879927" y="5201051"/>
            <a:ext cx="1324288" cy="44163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78" name="Straight Arrow Connector 177"/>
          <p:cNvCxnSpPr>
            <a:endCxn id="99" idx="0"/>
          </p:cNvCxnSpPr>
          <p:nvPr/>
        </p:nvCxnSpPr>
        <p:spPr bwMode="auto">
          <a:xfrm flipH="1">
            <a:off x="6869683" y="1864914"/>
            <a:ext cx="491373" cy="43075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1" name="Straight Arrow Connector 20"/>
          <p:cNvCxnSpPr>
            <a:stCxn id="6" idx="2"/>
            <a:endCxn id="38" idx="0"/>
          </p:cNvCxnSpPr>
          <p:nvPr/>
        </p:nvCxnSpPr>
        <p:spPr bwMode="auto">
          <a:xfrm>
            <a:off x="4651869" y="1117389"/>
            <a:ext cx="2709188" cy="40661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8" name="Straight Arrow Connector 47"/>
          <p:cNvCxnSpPr>
            <a:stCxn id="38" idx="2"/>
            <a:endCxn id="59" idx="0"/>
          </p:cNvCxnSpPr>
          <p:nvPr/>
        </p:nvCxnSpPr>
        <p:spPr bwMode="auto">
          <a:xfrm>
            <a:off x="7361057" y="1881261"/>
            <a:ext cx="1136987" cy="27203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89" name="Straight Arrow Connector 188"/>
          <p:cNvCxnSpPr/>
          <p:nvPr/>
        </p:nvCxnSpPr>
        <p:spPr bwMode="auto">
          <a:xfrm>
            <a:off x="5208647" y="6489676"/>
            <a:ext cx="0" cy="21592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90" name="Straight Arrow Connector 189"/>
          <p:cNvCxnSpPr/>
          <p:nvPr/>
        </p:nvCxnSpPr>
        <p:spPr bwMode="auto">
          <a:xfrm>
            <a:off x="6629454" y="4322852"/>
            <a:ext cx="0" cy="238274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91" name="Straight Arrow Connector 190"/>
          <p:cNvCxnSpPr/>
          <p:nvPr/>
        </p:nvCxnSpPr>
        <p:spPr bwMode="auto">
          <a:xfrm>
            <a:off x="5204215" y="6705599"/>
            <a:ext cx="1425239" cy="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92" name="Straight Arrow Connector 191"/>
          <p:cNvCxnSpPr/>
          <p:nvPr/>
        </p:nvCxnSpPr>
        <p:spPr bwMode="auto">
          <a:xfrm>
            <a:off x="6629454" y="5105400"/>
            <a:ext cx="1260349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06" name="Straight Arrow Connector 205"/>
          <p:cNvCxnSpPr/>
          <p:nvPr/>
        </p:nvCxnSpPr>
        <p:spPr bwMode="auto">
          <a:xfrm>
            <a:off x="4729567" y="4343399"/>
            <a:ext cx="1899887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7" name="Rectangle 16"/>
          <p:cNvSpPr/>
          <p:nvPr/>
        </p:nvSpPr>
        <p:spPr bwMode="auto">
          <a:xfrm>
            <a:off x="3047134" y="1532672"/>
            <a:ext cx="2687534" cy="35726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K(9</a:t>
            </a:r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, N) có điện</a:t>
            </a:r>
          </a:p>
        </p:txBody>
      </p:sp>
      <p:sp>
        <p:nvSpPr>
          <p:cNvPr id="38" name="Rectangle 37"/>
          <p:cNvSpPr/>
          <p:nvPr/>
        </p:nvSpPr>
        <p:spPr bwMode="auto">
          <a:xfrm>
            <a:off x="5882913" y="1524000"/>
            <a:ext cx="2956287" cy="35726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17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(13, </a:t>
            </a:r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N) có điện</a:t>
            </a:r>
          </a:p>
        </p:txBody>
      </p:sp>
      <p:sp>
        <p:nvSpPr>
          <p:cNvPr id="8" name="Rectangle 7"/>
          <p:cNvSpPr/>
          <p:nvPr/>
        </p:nvSpPr>
        <p:spPr bwMode="auto">
          <a:xfrm>
            <a:off x="3734239" y="2304762"/>
            <a:ext cx="2044296" cy="84593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 K(A</a:t>
            </a:r>
            <a:r>
              <a:rPr lang="en-US" sz="17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, A</a:t>
            </a:r>
            <a:r>
              <a:rPr lang="en-US" sz="17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</a:t>
            </a:r>
          </a:p>
          <a:p>
            <a:pPr algn="ctr"/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K(B</a:t>
            </a:r>
            <a:r>
              <a:rPr lang="en-US" sz="17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lang="en-US" sz="17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K(C</a:t>
            </a:r>
            <a:r>
              <a:rPr lang="en-US" sz="17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17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đóng lại </a:t>
            </a:r>
            <a:endParaRPr lang="en-US" sz="17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Rectangle 17"/>
          <p:cNvSpPr/>
          <p:nvPr/>
        </p:nvSpPr>
        <p:spPr bwMode="auto">
          <a:xfrm>
            <a:off x="76200" y="4322852"/>
            <a:ext cx="2070891" cy="56553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17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(13, N)</a:t>
            </a:r>
          </a:p>
          <a:p>
            <a:pPr algn="ctr"/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mất </a:t>
            </a:r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</a:p>
        </p:txBody>
      </p:sp>
      <p:sp>
        <p:nvSpPr>
          <p:cNvPr id="16" name="Rectangle 15"/>
          <p:cNvSpPr/>
          <p:nvPr/>
        </p:nvSpPr>
        <p:spPr bwMode="auto">
          <a:xfrm>
            <a:off x="152400" y="1530116"/>
            <a:ext cx="1891941" cy="62317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17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</a:t>
            </a:r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, N) có điện</a:t>
            </a:r>
          </a:p>
        </p:txBody>
      </p:sp>
    </p:spTree>
    <p:extLst>
      <p:ext uri="{BB962C8B-B14F-4D97-AF65-F5344CB8AC3E}">
        <p14:creationId xmlns:p14="http://schemas.microsoft.com/office/powerpoint/2010/main" val="3350392951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5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00"/>
                            </p:stCondLst>
                            <p:childTnLst>
                              <p:par>
                                <p:cTn id="8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00"/>
                            </p:stCondLst>
                            <p:childTnLst>
                              <p:par>
                                <p:cTn id="9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3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500"/>
                            </p:stCondLst>
                            <p:childTnLst>
                              <p:par>
                                <p:cTn id="10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2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500"/>
                            </p:stCondLst>
                            <p:childTnLst>
                              <p:par>
                                <p:cTn id="11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500"/>
                            </p:stCondLst>
                            <p:childTnLst>
                              <p:par>
                                <p:cTn id="12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500"/>
                            </p:stCondLst>
                            <p:childTnLst>
                              <p:par>
                                <p:cTn id="13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2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500"/>
                            </p:stCondLst>
                            <p:childTnLst>
                              <p:par>
                                <p:cTn id="13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500"/>
                            </p:stCondLst>
                            <p:childTnLst>
                              <p:par>
                                <p:cTn id="14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500"/>
                            </p:stCondLst>
                            <p:childTnLst>
                              <p:par>
                                <p:cTn id="15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9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10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1000"/>
                            </p:stCondLst>
                            <p:childTnLst>
                              <p:par>
                                <p:cTn id="1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1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1500"/>
                            </p:stCondLst>
                            <p:childTnLst>
                              <p:par>
                                <p:cTn id="1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2500"/>
                            </p:stCondLst>
                            <p:childTnLst>
                              <p:par>
                                <p:cTn id="1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3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3000"/>
                            </p:stCondLst>
                            <p:childTnLst>
                              <p:par>
                                <p:cTn id="18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3" fill="hold">
                            <p:stCondLst>
                              <p:cond delay="500"/>
                            </p:stCondLst>
                            <p:childTnLst>
                              <p:par>
                                <p:cTn id="19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6" dur="1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1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2" fill="hold">
                            <p:stCondLst>
                              <p:cond delay="500"/>
                            </p:stCondLst>
                            <p:childTnLst>
                              <p:par>
                                <p:cTn id="20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5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6" fill="hold">
                      <p:stCondLst>
                        <p:cond delay="indefinite"/>
                      </p:stCondLst>
                      <p:childTnLst>
                        <p:par>
                          <p:cTn id="207" fill="hold">
                            <p:stCondLst>
                              <p:cond delay="0"/>
                            </p:stCondLst>
                            <p:childTnLst>
                              <p:par>
                                <p:cTn id="20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0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3" dur="5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4" fill="hold">
                            <p:stCondLst>
                              <p:cond delay="500"/>
                            </p:stCondLst>
                            <p:childTnLst>
                              <p:par>
                                <p:cTn id="2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5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8" fill="hold">
                            <p:stCondLst>
                              <p:cond delay="1000"/>
                            </p:stCondLst>
                            <p:childTnLst>
                              <p:par>
                                <p:cTn id="2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1" dur="5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5" dur="5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9" dur="5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0" fill="hold">
                            <p:stCondLst>
                              <p:cond delay="2500"/>
                            </p:stCondLst>
                            <p:childTnLst>
                              <p:par>
                                <p:cTn id="2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3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4" fill="hold">
                            <p:stCondLst>
                              <p:cond delay="3000"/>
                            </p:stCondLst>
                            <p:childTnLst>
                              <p:par>
                                <p:cTn id="2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8" fill="hold">
                            <p:stCondLst>
                              <p:cond delay="3500"/>
                            </p:stCondLst>
                            <p:childTnLst>
                              <p:par>
                                <p:cTn id="23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9" grpId="0" animBg="1"/>
      <p:bldP spid="10" grpId="0" animBg="1"/>
      <p:bldP spid="19" grpId="0" animBg="1"/>
      <p:bldP spid="25" grpId="0" animBg="1"/>
      <p:bldP spid="32" grpId="0" animBg="1"/>
      <p:bldP spid="62" grpId="0" animBg="1"/>
      <p:bldP spid="67" grpId="0" animBg="1"/>
      <p:bldP spid="83" grpId="0" animBg="1"/>
      <p:bldP spid="96" grpId="0" animBg="1"/>
      <p:bldP spid="99" grpId="0" animBg="1"/>
      <p:bldP spid="42" grpId="0"/>
      <p:bldP spid="59" grpId="0" animBg="1"/>
      <p:bldP spid="68" grpId="0" animBg="1"/>
      <p:bldP spid="148" grpId="0" animBg="1"/>
      <p:bldP spid="17" grpId="0" animBg="1"/>
      <p:bldP spid="38" grpId="0" animBg="1"/>
      <p:bldP spid="8" grpId="0" animBg="1"/>
      <p:bldP spid="18" grpId="0" animBg="1"/>
      <p:bldP spid="16" grpId="0" animBg="1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" name="Object 24"/>
          <p:cNvGraphicFramePr>
            <a:graphicFrameLocks noChangeAspect="1"/>
          </p:cNvGraphicFramePr>
          <p:nvPr>
            <p:extLst/>
          </p:nvPr>
        </p:nvGraphicFramePr>
        <p:xfrm>
          <a:off x="2971801" y="601251"/>
          <a:ext cx="6172200" cy="6256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1193" r:id="rId4" imgW="11020425" imgH="4486275" progId="AutoCAD.Drawing.17">
                  <p:embed/>
                </p:oleObj>
              </mc:Choice>
              <mc:Fallback>
                <p:oleObj r:id="rId4" imgW="11020425" imgH="4486275" progId="AutoCAD.Drawing.17">
                  <p:embed/>
                  <p:pic>
                    <p:nvPicPr>
                      <p:cNvPr id="25" name="Object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4796" t="12738" r="49933" b="48900"/>
                      <a:stretch>
                        <a:fillRect/>
                      </a:stretch>
                    </p:blipFill>
                    <p:spPr bwMode="auto">
                      <a:xfrm>
                        <a:off x="2971801" y="601251"/>
                        <a:ext cx="6172200" cy="6256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0182" name="Rectangle 17"/>
          <p:cNvSpPr>
            <a:spLocks noChangeArrowheads="1"/>
          </p:cNvSpPr>
          <p:nvPr/>
        </p:nvSpPr>
        <p:spPr bwMode="auto">
          <a:xfrm>
            <a:off x="76592" y="1912087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việc: 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183" name="Rectangle 18"/>
          <p:cNvSpPr>
            <a:spLocks noChangeArrowheads="1"/>
          </p:cNvSpPr>
          <p:nvPr/>
        </p:nvSpPr>
        <p:spPr bwMode="auto">
          <a:xfrm>
            <a:off x="381000" y="2445603"/>
            <a:ext cx="29230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Dừng động cơ M: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39624" y="107231"/>
            <a:ext cx="887577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1.3  Mạch khởi động gián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Rectangle 2"/>
          <p:cNvSpPr>
            <a:spLocks noChangeArrowheads="1"/>
          </p:cNvSpPr>
          <p:nvPr/>
        </p:nvSpPr>
        <p:spPr bwMode="auto">
          <a:xfrm>
            <a:off x="26988" y="596328"/>
            <a:ext cx="3415104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2.1.3.4 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khởi động đổi nối Y/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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động cơ ba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40722195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8" name="Straight Arrow Connector 87"/>
          <p:cNvCxnSpPr>
            <a:stCxn id="67" idx="2"/>
            <a:endCxn id="148" idx="0"/>
          </p:cNvCxnSpPr>
          <p:nvPr/>
        </p:nvCxnSpPr>
        <p:spPr bwMode="auto">
          <a:xfrm flipH="1">
            <a:off x="6798953" y="3031069"/>
            <a:ext cx="749188" cy="97859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" name="Straight Arrow Connector 2"/>
          <p:cNvCxnSpPr>
            <a:stCxn id="16" idx="2"/>
            <a:endCxn id="7" idx="0"/>
          </p:cNvCxnSpPr>
          <p:nvPr/>
        </p:nvCxnSpPr>
        <p:spPr bwMode="auto">
          <a:xfrm flipH="1">
            <a:off x="762000" y="3031069"/>
            <a:ext cx="503256" cy="93526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0" name="Straight Arrow Connector 19"/>
          <p:cNvCxnSpPr>
            <a:stCxn id="6" idx="2"/>
            <a:endCxn id="17" idx="0"/>
          </p:cNvCxnSpPr>
          <p:nvPr/>
        </p:nvCxnSpPr>
        <p:spPr bwMode="auto">
          <a:xfrm>
            <a:off x="4651869" y="1507069"/>
            <a:ext cx="3412" cy="53340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2" name="Straight Arrow Connector 21"/>
          <p:cNvCxnSpPr>
            <a:stCxn id="17" idx="2"/>
            <a:endCxn id="10" idx="0"/>
          </p:cNvCxnSpPr>
          <p:nvPr/>
        </p:nvCxnSpPr>
        <p:spPr bwMode="auto">
          <a:xfrm flipH="1">
            <a:off x="3833328" y="3031069"/>
            <a:ext cx="821953" cy="65963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6" name="Straight Arrow Connector 25"/>
          <p:cNvCxnSpPr>
            <a:stCxn id="6" idx="2"/>
            <a:endCxn id="16" idx="0"/>
          </p:cNvCxnSpPr>
          <p:nvPr/>
        </p:nvCxnSpPr>
        <p:spPr bwMode="auto">
          <a:xfrm flipH="1">
            <a:off x="1265256" y="1507069"/>
            <a:ext cx="3386613" cy="53951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8" name="Straight Arrow Connector 27"/>
          <p:cNvCxnSpPr>
            <a:stCxn id="17" idx="2"/>
            <a:endCxn id="8" idx="0"/>
          </p:cNvCxnSpPr>
          <p:nvPr/>
        </p:nvCxnSpPr>
        <p:spPr bwMode="auto">
          <a:xfrm>
            <a:off x="4655281" y="3031069"/>
            <a:ext cx="654024" cy="65963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3" name="Straight Arrow Connector 62"/>
          <p:cNvCxnSpPr>
            <a:stCxn id="16" idx="2"/>
            <a:endCxn id="62" idx="0"/>
          </p:cNvCxnSpPr>
          <p:nvPr/>
        </p:nvCxnSpPr>
        <p:spPr bwMode="auto">
          <a:xfrm>
            <a:off x="1265256" y="3031069"/>
            <a:ext cx="868980" cy="63175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51" name="Straight Arrow Connector 150"/>
          <p:cNvCxnSpPr>
            <a:stCxn id="67" idx="2"/>
            <a:endCxn id="83" idx="0"/>
          </p:cNvCxnSpPr>
          <p:nvPr/>
        </p:nvCxnSpPr>
        <p:spPr bwMode="auto">
          <a:xfrm>
            <a:off x="7548141" y="3031069"/>
            <a:ext cx="745847" cy="65686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1" name="Straight Arrow Connector 20"/>
          <p:cNvCxnSpPr>
            <a:stCxn id="6" idx="2"/>
            <a:endCxn id="67" idx="0"/>
          </p:cNvCxnSpPr>
          <p:nvPr/>
        </p:nvCxnSpPr>
        <p:spPr bwMode="auto">
          <a:xfrm>
            <a:off x="4651869" y="1507069"/>
            <a:ext cx="2896272" cy="53340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97" name="Straight Connector 96"/>
          <p:cNvCxnSpPr/>
          <p:nvPr/>
        </p:nvCxnSpPr>
        <p:spPr bwMode="auto">
          <a:xfrm>
            <a:off x="2957993" y="4223683"/>
            <a:ext cx="315958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4" name="Rectangle 3"/>
          <p:cNvSpPr/>
          <p:nvPr/>
        </p:nvSpPr>
        <p:spPr bwMode="auto">
          <a:xfrm>
            <a:off x="2582625" y="330201"/>
            <a:ext cx="4138488" cy="42950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Ấn nút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Stop(5, 7)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một lực đủ lớn</a:t>
            </a:r>
          </a:p>
        </p:txBody>
      </p:sp>
      <p:sp>
        <p:nvSpPr>
          <p:cNvPr id="5" name="Rectangle 4"/>
          <p:cNvSpPr/>
          <p:nvPr/>
        </p:nvSpPr>
        <p:spPr bwMode="auto">
          <a:xfrm>
            <a:off x="3784380" y="5867400"/>
            <a:ext cx="3065153" cy="69998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được ngắt điện, dừng hoạt động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 bwMode="auto">
          <a:xfrm>
            <a:off x="3057370" y="1128987"/>
            <a:ext cx="3188997" cy="37808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Stop(5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7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 bwMode="auto">
          <a:xfrm>
            <a:off x="152400" y="3966333"/>
            <a:ext cx="1219200" cy="104593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R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11) đóng lại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 bwMode="auto">
          <a:xfrm>
            <a:off x="4575660" y="3690706"/>
            <a:ext cx="1467290" cy="162636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A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ở ra 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 bwMode="auto">
          <a:xfrm>
            <a:off x="3212330" y="3690706"/>
            <a:ext cx="1241995" cy="101676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 K(7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1" name="Straight Arrow Connector 10"/>
          <p:cNvCxnSpPr>
            <a:stCxn id="4" idx="2"/>
            <a:endCxn id="6" idx="0"/>
          </p:cNvCxnSpPr>
          <p:nvPr/>
        </p:nvCxnSpPr>
        <p:spPr bwMode="auto">
          <a:xfrm>
            <a:off x="4651869" y="759704"/>
            <a:ext cx="0" cy="36928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2" name="Straight Arrow Connector 11"/>
          <p:cNvCxnSpPr/>
          <p:nvPr/>
        </p:nvCxnSpPr>
        <p:spPr bwMode="auto">
          <a:xfrm>
            <a:off x="1920911" y="2429788"/>
            <a:ext cx="1690400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triangle" w="med" len="med"/>
            <a:tailEnd type="triangle" w="med" len="med"/>
          </a:ln>
          <a:effectLst/>
        </p:spPr>
      </p:cxnSp>
      <p:cxnSp>
        <p:nvCxnSpPr>
          <p:cNvPr id="14" name="Straight Connector 13"/>
          <p:cNvCxnSpPr>
            <a:endCxn id="25" idx="0"/>
          </p:cNvCxnSpPr>
          <p:nvPr/>
        </p:nvCxnSpPr>
        <p:spPr bwMode="auto">
          <a:xfrm flipV="1">
            <a:off x="2979521" y="2397199"/>
            <a:ext cx="0" cy="1826485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16" name="Rectangle 15"/>
          <p:cNvSpPr/>
          <p:nvPr/>
        </p:nvSpPr>
        <p:spPr bwMode="auto">
          <a:xfrm>
            <a:off x="609600" y="2046585"/>
            <a:ext cx="1311311" cy="98448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N)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mất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</a:p>
        </p:txBody>
      </p:sp>
      <p:sp>
        <p:nvSpPr>
          <p:cNvPr id="17" name="Rectangle 16"/>
          <p:cNvSpPr/>
          <p:nvPr/>
        </p:nvSpPr>
        <p:spPr bwMode="auto">
          <a:xfrm>
            <a:off x="3604550" y="2040469"/>
            <a:ext cx="2101462" cy="99060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K(9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N)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mất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</a:p>
        </p:txBody>
      </p:sp>
      <p:sp>
        <p:nvSpPr>
          <p:cNvPr id="25" name="Oval 24"/>
          <p:cNvSpPr/>
          <p:nvPr/>
        </p:nvSpPr>
        <p:spPr bwMode="auto">
          <a:xfrm>
            <a:off x="2941421" y="2397199"/>
            <a:ext cx="76200" cy="81081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cxnSp>
        <p:nvCxnSpPr>
          <p:cNvPr id="29" name="Straight Arrow Connector 28"/>
          <p:cNvCxnSpPr>
            <a:stCxn id="32" idx="3"/>
            <a:endCxn id="4" idx="1"/>
          </p:cNvCxnSpPr>
          <p:nvPr/>
        </p:nvCxnSpPr>
        <p:spPr bwMode="auto">
          <a:xfrm flipV="1">
            <a:off x="2149113" y="544953"/>
            <a:ext cx="433512" cy="214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32" name="Rounded Rectangle 31"/>
          <p:cNvSpPr/>
          <p:nvPr/>
        </p:nvSpPr>
        <p:spPr bwMode="auto">
          <a:xfrm>
            <a:off x="320313" y="165356"/>
            <a:ext cx="1828800" cy="763480"/>
          </a:xfrm>
          <a:prstGeom prst="round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đang hoạt động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" name="Rectangle 61"/>
          <p:cNvSpPr/>
          <p:nvPr/>
        </p:nvSpPr>
        <p:spPr bwMode="auto">
          <a:xfrm>
            <a:off x="1525272" y="3662826"/>
            <a:ext cx="1217928" cy="104464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R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(9,15)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7" name="Rectangle 66"/>
          <p:cNvSpPr/>
          <p:nvPr/>
        </p:nvSpPr>
        <p:spPr bwMode="auto">
          <a:xfrm>
            <a:off x="6400800" y="2040469"/>
            <a:ext cx="2294681" cy="99060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l-GR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Δ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(17,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N)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mất điện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3" name="Rectangle 82"/>
          <p:cNvSpPr/>
          <p:nvPr/>
        </p:nvSpPr>
        <p:spPr bwMode="auto">
          <a:xfrm>
            <a:off x="7573225" y="3687932"/>
            <a:ext cx="1441526" cy="172226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l-GR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Δ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l-GR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Δ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l-GR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l-GR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Δ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hở ra 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Rectangle 41"/>
          <p:cNvSpPr>
            <a:spLocks noChangeArrowheads="1"/>
          </p:cNvSpPr>
          <p:nvPr/>
        </p:nvSpPr>
        <p:spPr bwMode="auto">
          <a:xfrm rot="16200000">
            <a:off x="1999555" y="2891093"/>
            <a:ext cx="1582601" cy="33855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kumimoji="0" lang="en-US" altLang="en-US" sz="16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Ngắt duy trì</a:t>
            </a:r>
            <a:endParaRPr kumimoji="0" lang="en-US" altLang="en-US" sz="16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02" name="Straight Arrow Connector 101"/>
          <p:cNvCxnSpPr>
            <a:stCxn id="8" idx="2"/>
            <a:endCxn id="5" idx="0"/>
          </p:cNvCxnSpPr>
          <p:nvPr/>
        </p:nvCxnSpPr>
        <p:spPr bwMode="auto">
          <a:xfrm>
            <a:off x="5309305" y="5317069"/>
            <a:ext cx="7652" cy="55033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sp>
        <p:nvSpPr>
          <p:cNvPr id="148" name="Rectangle 147"/>
          <p:cNvSpPr/>
          <p:nvPr/>
        </p:nvSpPr>
        <p:spPr bwMode="auto">
          <a:xfrm>
            <a:off x="6160206" y="4009663"/>
            <a:ext cx="1277494" cy="101953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 K</a:t>
            </a:r>
            <a:r>
              <a:rPr lang="el-GR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Δ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(11, 13) đóng lại 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0256916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00"/>
                            </p:stCondLst>
                            <p:childTnLst>
                              <p:par>
                                <p:cTn id="8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00"/>
                            </p:stCondLst>
                            <p:childTnLst>
                              <p:par>
                                <p:cTn id="9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3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500"/>
                            </p:stCondLst>
                            <p:childTnLst>
                              <p:par>
                                <p:cTn id="10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2" dur="1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500"/>
                            </p:stCondLst>
                            <p:childTnLst>
                              <p:par>
                                <p:cTn id="10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1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500"/>
                            </p:stCondLst>
                            <p:childTnLst>
                              <p:par>
                                <p:cTn id="11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500"/>
                            </p:stCondLst>
                            <p:childTnLst>
                              <p:par>
                                <p:cTn id="12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10" grpId="0" animBg="1"/>
      <p:bldP spid="16" grpId="0" animBg="1"/>
      <p:bldP spid="17" grpId="0" animBg="1"/>
      <p:bldP spid="25" grpId="0" animBg="1"/>
      <p:bldP spid="32" grpId="0" animBg="1"/>
      <p:bldP spid="62" grpId="0" animBg="1"/>
      <p:bldP spid="67" grpId="0" animBg="1"/>
      <p:bldP spid="83" grpId="0" animBg="1"/>
      <p:bldP spid="42" grpId="0"/>
      <p:bldP spid="148" grpId="0" animBg="1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" name="Object 24"/>
          <p:cNvGraphicFramePr>
            <a:graphicFrameLocks noChangeAspect="1"/>
          </p:cNvGraphicFramePr>
          <p:nvPr>
            <p:extLst/>
          </p:nvPr>
        </p:nvGraphicFramePr>
        <p:xfrm>
          <a:off x="2971801" y="601251"/>
          <a:ext cx="6172200" cy="6256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4264" r:id="rId4" imgW="11020425" imgH="4486275" progId="AutoCAD.Drawing.17">
                  <p:embed/>
                </p:oleObj>
              </mc:Choice>
              <mc:Fallback>
                <p:oleObj r:id="rId4" imgW="11020425" imgH="4486275" progId="AutoCAD.Drawing.17">
                  <p:embed/>
                  <p:pic>
                    <p:nvPicPr>
                      <p:cNvPr id="25" name="Object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4796" t="12738" r="49933" b="48900"/>
                      <a:stretch>
                        <a:fillRect/>
                      </a:stretch>
                    </p:blipFill>
                    <p:spPr bwMode="auto">
                      <a:xfrm>
                        <a:off x="2971801" y="601251"/>
                        <a:ext cx="6172200" cy="6256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0182" name="Rectangle 17"/>
          <p:cNvSpPr>
            <a:spLocks noChangeArrowheads="1"/>
          </p:cNvSpPr>
          <p:nvPr/>
        </p:nvSpPr>
        <p:spPr bwMode="auto">
          <a:xfrm>
            <a:off x="76592" y="1912087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việc: 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183" name="Rectangle 18"/>
          <p:cNvSpPr>
            <a:spLocks noChangeArrowheads="1"/>
          </p:cNvSpPr>
          <p:nvPr/>
        </p:nvSpPr>
        <p:spPr bwMode="auto">
          <a:xfrm>
            <a:off x="381000" y="2445603"/>
            <a:ext cx="292308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Dừng khẩn cấp động cơ M: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39624" y="107231"/>
            <a:ext cx="887577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1.3  Mạch khởi động gián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Rectangle 2"/>
          <p:cNvSpPr>
            <a:spLocks noChangeArrowheads="1"/>
          </p:cNvSpPr>
          <p:nvPr/>
        </p:nvSpPr>
        <p:spPr bwMode="auto">
          <a:xfrm>
            <a:off x="26988" y="596328"/>
            <a:ext cx="3415104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2.1.3.4 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khởi động đổi nối Y/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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động cơ ba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400135730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2" name="Straight Arrow Connector 21"/>
          <p:cNvCxnSpPr>
            <a:stCxn id="17" idx="2"/>
            <a:endCxn id="10" idx="0"/>
          </p:cNvCxnSpPr>
          <p:nvPr/>
        </p:nvCxnSpPr>
        <p:spPr bwMode="auto">
          <a:xfrm flipH="1">
            <a:off x="3833328" y="3326909"/>
            <a:ext cx="821953" cy="50201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8" name="Straight Arrow Connector 27"/>
          <p:cNvCxnSpPr>
            <a:stCxn id="17" idx="2"/>
            <a:endCxn id="8" idx="0"/>
          </p:cNvCxnSpPr>
          <p:nvPr/>
        </p:nvCxnSpPr>
        <p:spPr bwMode="auto">
          <a:xfrm>
            <a:off x="4655281" y="3326909"/>
            <a:ext cx="654024" cy="50201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0" name="Straight Arrow Connector 19"/>
          <p:cNvCxnSpPr>
            <a:stCxn id="6" idx="2"/>
            <a:endCxn id="17" idx="0"/>
          </p:cNvCxnSpPr>
          <p:nvPr/>
        </p:nvCxnSpPr>
        <p:spPr bwMode="auto">
          <a:xfrm>
            <a:off x="4651869" y="1802909"/>
            <a:ext cx="3412" cy="53340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6" name="Straight Arrow Connector 25"/>
          <p:cNvCxnSpPr>
            <a:stCxn id="6" idx="2"/>
            <a:endCxn id="16" idx="0"/>
          </p:cNvCxnSpPr>
          <p:nvPr/>
        </p:nvCxnSpPr>
        <p:spPr bwMode="auto">
          <a:xfrm flipH="1">
            <a:off x="1265256" y="1802909"/>
            <a:ext cx="3386613" cy="53951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1" name="Straight Arrow Connector 20"/>
          <p:cNvCxnSpPr>
            <a:stCxn id="6" idx="2"/>
            <a:endCxn id="67" idx="0"/>
          </p:cNvCxnSpPr>
          <p:nvPr/>
        </p:nvCxnSpPr>
        <p:spPr bwMode="auto">
          <a:xfrm>
            <a:off x="4651869" y="1802909"/>
            <a:ext cx="3116191" cy="53340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51" name="Straight Arrow Connector 150"/>
          <p:cNvCxnSpPr>
            <a:stCxn id="67" idx="2"/>
            <a:endCxn id="83" idx="0"/>
          </p:cNvCxnSpPr>
          <p:nvPr/>
        </p:nvCxnSpPr>
        <p:spPr bwMode="auto">
          <a:xfrm>
            <a:off x="7768060" y="3326909"/>
            <a:ext cx="525928" cy="49923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" name="Straight Arrow Connector 2"/>
          <p:cNvCxnSpPr>
            <a:stCxn id="16" idx="2"/>
            <a:endCxn id="7" idx="0"/>
          </p:cNvCxnSpPr>
          <p:nvPr/>
        </p:nvCxnSpPr>
        <p:spPr bwMode="auto">
          <a:xfrm flipH="1">
            <a:off x="762000" y="3326909"/>
            <a:ext cx="503256" cy="77763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3" name="Straight Arrow Connector 62"/>
          <p:cNvCxnSpPr>
            <a:stCxn id="16" idx="2"/>
            <a:endCxn id="62" idx="0"/>
          </p:cNvCxnSpPr>
          <p:nvPr/>
        </p:nvCxnSpPr>
        <p:spPr bwMode="auto">
          <a:xfrm>
            <a:off x="1265256" y="3326909"/>
            <a:ext cx="868980" cy="47413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97" name="Straight Connector 96"/>
          <p:cNvCxnSpPr/>
          <p:nvPr/>
        </p:nvCxnSpPr>
        <p:spPr bwMode="auto">
          <a:xfrm>
            <a:off x="2957993" y="4361897"/>
            <a:ext cx="315958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88" name="Straight Arrow Connector 87"/>
          <p:cNvCxnSpPr>
            <a:stCxn id="67" idx="2"/>
            <a:endCxn id="148" idx="0"/>
          </p:cNvCxnSpPr>
          <p:nvPr/>
        </p:nvCxnSpPr>
        <p:spPr bwMode="auto">
          <a:xfrm flipH="1">
            <a:off x="6798953" y="3326909"/>
            <a:ext cx="969107" cy="75895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" name="Rectangle 3"/>
          <p:cNvSpPr/>
          <p:nvPr/>
        </p:nvSpPr>
        <p:spPr bwMode="auto">
          <a:xfrm>
            <a:off x="3479802" y="372040"/>
            <a:ext cx="2339050" cy="71121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Ấn nút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EM(1, 3)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một lực đủ lớn</a:t>
            </a:r>
          </a:p>
        </p:txBody>
      </p:sp>
      <p:sp>
        <p:nvSpPr>
          <p:cNvPr id="5" name="Rectangle 4"/>
          <p:cNvSpPr/>
          <p:nvPr/>
        </p:nvSpPr>
        <p:spPr bwMode="auto">
          <a:xfrm>
            <a:off x="3784380" y="6005614"/>
            <a:ext cx="3065153" cy="69998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được ngắt điện, dừng hoạt động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 bwMode="auto">
          <a:xfrm>
            <a:off x="3057370" y="1424827"/>
            <a:ext cx="3188997" cy="37808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EM(1, 3)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 bwMode="auto">
          <a:xfrm>
            <a:off x="152400" y="4104547"/>
            <a:ext cx="1219200" cy="104593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R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11) đóng lại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 bwMode="auto">
          <a:xfrm>
            <a:off x="4575660" y="3828920"/>
            <a:ext cx="1467290" cy="162636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A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ở ra 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 bwMode="auto">
          <a:xfrm>
            <a:off x="3212330" y="3828920"/>
            <a:ext cx="1241995" cy="101676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 K(7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1" name="Straight Arrow Connector 10"/>
          <p:cNvCxnSpPr>
            <a:stCxn id="4" idx="2"/>
            <a:endCxn id="6" idx="0"/>
          </p:cNvCxnSpPr>
          <p:nvPr/>
        </p:nvCxnSpPr>
        <p:spPr bwMode="auto">
          <a:xfrm>
            <a:off x="4649327" y="1083253"/>
            <a:ext cx="2542" cy="34157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2" name="Straight Arrow Connector 11"/>
          <p:cNvCxnSpPr/>
          <p:nvPr/>
        </p:nvCxnSpPr>
        <p:spPr bwMode="auto">
          <a:xfrm>
            <a:off x="1920911" y="2725628"/>
            <a:ext cx="1690400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triangle" w="med" len="med"/>
            <a:tailEnd type="triangle" w="med" len="med"/>
          </a:ln>
          <a:effectLst/>
        </p:spPr>
      </p:cxnSp>
      <p:cxnSp>
        <p:nvCxnSpPr>
          <p:cNvPr id="14" name="Straight Connector 13"/>
          <p:cNvCxnSpPr/>
          <p:nvPr/>
        </p:nvCxnSpPr>
        <p:spPr bwMode="auto">
          <a:xfrm flipV="1">
            <a:off x="2957993" y="2693039"/>
            <a:ext cx="0" cy="1668858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16" name="Rectangle 15"/>
          <p:cNvSpPr/>
          <p:nvPr/>
        </p:nvSpPr>
        <p:spPr bwMode="auto">
          <a:xfrm>
            <a:off x="609600" y="2342425"/>
            <a:ext cx="1311311" cy="98448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N)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mất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</a:p>
        </p:txBody>
      </p:sp>
      <p:sp>
        <p:nvSpPr>
          <p:cNvPr id="17" name="Rectangle 16"/>
          <p:cNvSpPr/>
          <p:nvPr/>
        </p:nvSpPr>
        <p:spPr bwMode="auto">
          <a:xfrm>
            <a:off x="3604550" y="2336309"/>
            <a:ext cx="2101462" cy="99060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K(9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N)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mất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</a:p>
        </p:txBody>
      </p:sp>
      <p:sp>
        <p:nvSpPr>
          <p:cNvPr id="25" name="Oval 24"/>
          <p:cNvSpPr/>
          <p:nvPr/>
        </p:nvSpPr>
        <p:spPr bwMode="auto">
          <a:xfrm>
            <a:off x="2941421" y="2693039"/>
            <a:ext cx="76200" cy="81081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cxnSp>
        <p:nvCxnSpPr>
          <p:cNvPr id="29" name="Straight Arrow Connector 28"/>
          <p:cNvCxnSpPr/>
          <p:nvPr/>
        </p:nvCxnSpPr>
        <p:spPr bwMode="auto">
          <a:xfrm flipV="1">
            <a:off x="3071688" y="715662"/>
            <a:ext cx="433512" cy="214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62" name="Rectangle 61"/>
          <p:cNvSpPr/>
          <p:nvPr/>
        </p:nvSpPr>
        <p:spPr bwMode="auto">
          <a:xfrm>
            <a:off x="1525272" y="3801040"/>
            <a:ext cx="1217928" cy="104464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R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15)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7" name="Rectangle 66"/>
          <p:cNvSpPr/>
          <p:nvPr/>
        </p:nvSpPr>
        <p:spPr bwMode="auto">
          <a:xfrm>
            <a:off x="6620719" y="2336309"/>
            <a:ext cx="2294681" cy="99060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l-GR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Δ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(17,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N)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mất điện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3" name="Rectangle 82"/>
          <p:cNvSpPr/>
          <p:nvPr/>
        </p:nvSpPr>
        <p:spPr bwMode="auto">
          <a:xfrm>
            <a:off x="7573225" y="3826146"/>
            <a:ext cx="1441526" cy="178153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l-GR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Δ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l-GR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Δ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l-GR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l-GR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Δ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hở ra 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Rectangle 41"/>
          <p:cNvSpPr>
            <a:spLocks noChangeArrowheads="1"/>
          </p:cNvSpPr>
          <p:nvPr/>
        </p:nvSpPr>
        <p:spPr bwMode="auto">
          <a:xfrm>
            <a:off x="2018537" y="2354485"/>
            <a:ext cx="1582601" cy="33855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kumimoji="0" lang="en-US" altLang="en-US" sz="16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Ngắt duy trì</a:t>
            </a:r>
            <a:endParaRPr kumimoji="0" lang="en-US" altLang="en-US" sz="16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02" name="Straight Arrow Connector 101"/>
          <p:cNvCxnSpPr>
            <a:stCxn id="8" idx="2"/>
            <a:endCxn id="5" idx="0"/>
          </p:cNvCxnSpPr>
          <p:nvPr/>
        </p:nvCxnSpPr>
        <p:spPr bwMode="auto">
          <a:xfrm>
            <a:off x="5309305" y="5455283"/>
            <a:ext cx="7652" cy="55033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sp>
        <p:nvSpPr>
          <p:cNvPr id="148" name="Rectangle 147"/>
          <p:cNvSpPr/>
          <p:nvPr/>
        </p:nvSpPr>
        <p:spPr bwMode="auto">
          <a:xfrm>
            <a:off x="6160206" y="4085863"/>
            <a:ext cx="1277494" cy="101953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 K</a:t>
            </a:r>
            <a:r>
              <a:rPr lang="el-GR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Δ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(11, 13) đóng lại 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Flowchart: Alternate Process 32"/>
          <p:cNvSpPr/>
          <p:nvPr/>
        </p:nvSpPr>
        <p:spPr bwMode="auto">
          <a:xfrm>
            <a:off x="252287" y="219640"/>
            <a:ext cx="2819401" cy="1019357"/>
          </a:xfrm>
          <a:prstGeom prst="flowChartAlternateProcess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Giả sử, động cơ M đang </a:t>
            </a:r>
            <a:r>
              <a:rPr lang="en-US" alt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động,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khi có sự cố cần dừng khẩn cấp</a:t>
            </a:r>
          </a:p>
          <a:p>
            <a:pPr algn="ctr"/>
            <a:endParaRPr lang="en-US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1412520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5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0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"/>
                            </p:stCondLst>
                            <p:childTnLst>
                              <p:par>
                                <p:cTn id="7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00"/>
                            </p:stCondLst>
                            <p:childTnLst>
                              <p:par>
                                <p:cTn id="8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8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00"/>
                            </p:stCondLst>
                            <p:childTnLst>
                              <p:par>
                                <p:cTn id="9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7" dur="1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500"/>
                            </p:stCondLst>
                            <p:childTnLst>
                              <p:par>
                                <p:cTn id="10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6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500"/>
                            </p:stCondLst>
                            <p:childTnLst>
                              <p:par>
                                <p:cTn id="11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500"/>
                            </p:stCondLst>
                            <p:childTnLst>
                              <p:par>
                                <p:cTn id="12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10" grpId="0" animBg="1"/>
      <p:bldP spid="16" grpId="0" animBg="1"/>
      <p:bldP spid="17" grpId="0" animBg="1"/>
      <p:bldP spid="25" grpId="0" animBg="1"/>
      <p:bldP spid="62" grpId="0" animBg="1"/>
      <p:bldP spid="67" grpId="0" animBg="1"/>
      <p:bldP spid="83" grpId="0" animBg="1"/>
      <p:bldP spid="42" grpId="0"/>
      <p:bldP spid="148" grpId="0" animBg="1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2" name="Rectangle 17"/>
          <p:cNvSpPr>
            <a:spLocks noChangeArrowheads="1"/>
          </p:cNvSpPr>
          <p:nvPr/>
        </p:nvSpPr>
        <p:spPr bwMode="auto">
          <a:xfrm>
            <a:off x="76592" y="1138419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việc: 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183" name="Rectangle 18"/>
          <p:cNvSpPr>
            <a:spLocks noChangeArrowheads="1"/>
          </p:cNvSpPr>
          <p:nvPr/>
        </p:nvSpPr>
        <p:spPr bwMode="auto">
          <a:xfrm>
            <a:off x="381000" y="1671935"/>
            <a:ext cx="4953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Dừng khẩn cấp động cơ M: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39624" y="107231"/>
            <a:ext cx="887577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1.3  Mạch khởi động gián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Rectangle 2"/>
          <p:cNvSpPr>
            <a:spLocks noChangeArrowheads="1"/>
          </p:cNvSpPr>
          <p:nvPr/>
        </p:nvSpPr>
        <p:spPr bwMode="auto">
          <a:xfrm>
            <a:off x="26988" y="596328"/>
            <a:ext cx="713581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2.1.3.4 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khởi động đổi nối Y/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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động cơ ba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7" name="Rectangle 6"/>
          <p:cNvSpPr/>
          <p:nvPr/>
        </p:nvSpPr>
        <p:spPr bwMode="auto">
          <a:xfrm>
            <a:off x="3673637" y="4514921"/>
            <a:ext cx="1676400" cy="67071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ận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hành lại mạch điện</a:t>
            </a:r>
          </a:p>
        </p:txBody>
      </p:sp>
      <p:sp>
        <p:nvSpPr>
          <p:cNvPr id="8" name="Rectangle 7"/>
          <p:cNvSpPr/>
          <p:nvPr/>
        </p:nvSpPr>
        <p:spPr bwMode="auto">
          <a:xfrm>
            <a:off x="5738116" y="4503043"/>
            <a:ext cx="2697162" cy="67071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oay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nút nhấn EM(1, 3) theo chiều mũi tên </a:t>
            </a:r>
          </a:p>
        </p:txBody>
      </p:sp>
      <p:sp>
        <p:nvSpPr>
          <p:cNvPr id="9" name="Flowchart: Alternate Process 8"/>
          <p:cNvSpPr/>
          <p:nvPr/>
        </p:nvSpPr>
        <p:spPr bwMode="auto">
          <a:xfrm>
            <a:off x="1219200" y="4503042"/>
            <a:ext cx="2069652" cy="792454"/>
          </a:xfrm>
          <a:prstGeom prst="flowChartAlternateProcess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Sau khi khắc phục sự cố xong</a:t>
            </a:r>
            <a:endParaRPr lang="en-US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0" name="Straight Arrow Connector 9"/>
          <p:cNvCxnSpPr/>
          <p:nvPr/>
        </p:nvCxnSpPr>
        <p:spPr bwMode="auto">
          <a:xfrm>
            <a:off x="5358504" y="4850280"/>
            <a:ext cx="384785" cy="1187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1" name="Straight Arrow Connector 10"/>
          <p:cNvCxnSpPr/>
          <p:nvPr/>
        </p:nvCxnSpPr>
        <p:spPr bwMode="auto">
          <a:xfrm>
            <a:off x="3288852" y="4879092"/>
            <a:ext cx="384785" cy="1187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pic>
        <p:nvPicPr>
          <p:cNvPr id="12" name="Picture 6" descr="Hộp nút nhấn 1 lỗ phi 22, 25, 30 mm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728" t="20000" r="6722" b="32000"/>
          <a:stretch/>
        </p:blipFill>
        <p:spPr bwMode="auto">
          <a:xfrm>
            <a:off x="1636310" y="2197900"/>
            <a:ext cx="1435382" cy="1699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6" descr="Hộp nút nhấn 1 lỗ phi 22, 25, 30 mm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11" t="20000" r="53272" b="32000"/>
          <a:stretch/>
        </p:blipFill>
        <p:spPr bwMode="auto">
          <a:xfrm>
            <a:off x="3776428" y="2197900"/>
            <a:ext cx="1470818" cy="1759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4084341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" name="Object 24"/>
          <p:cNvGraphicFramePr>
            <a:graphicFrameLocks noChangeAspect="1"/>
          </p:cNvGraphicFramePr>
          <p:nvPr>
            <p:extLst/>
          </p:nvPr>
        </p:nvGraphicFramePr>
        <p:xfrm>
          <a:off x="2971801" y="601251"/>
          <a:ext cx="6172200" cy="6256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2217" r:id="rId4" imgW="11020425" imgH="4486275" progId="AutoCAD.Drawing.17">
                  <p:embed/>
                </p:oleObj>
              </mc:Choice>
              <mc:Fallback>
                <p:oleObj r:id="rId4" imgW="11020425" imgH="4486275" progId="AutoCAD.Drawing.17">
                  <p:embed/>
                  <p:pic>
                    <p:nvPicPr>
                      <p:cNvPr id="25" name="Object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4796" t="12738" r="49933" b="48900"/>
                      <a:stretch>
                        <a:fillRect/>
                      </a:stretch>
                    </p:blipFill>
                    <p:spPr bwMode="auto">
                      <a:xfrm>
                        <a:off x="2971801" y="601251"/>
                        <a:ext cx="6172200" cy="6256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0182" name="Rectangle 17"/>
          <p:cNvSpPr>
            <a:spLocks noChangeArrowheads="1"/>
          </p:cNvSpPr>
          <p:nvPr/>
        </p:nvSpPr>
        <p:spPr bwMode="auto">
          <a:xfrm>
            <a:off x="76592" y="1912087"/>
            <a:ext cx="33655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Bảo vệ mạch điện và động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39624" y="107231"/>
            <a:ext cx="887577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1.3  Mạch khởi động gián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Rectangle 2"/>
          <p:cNvSpPr>
            <a:spLocks noChangeArrowheads="1"/>
          </p:cNvSpPr>
          <p:nvPr/>
        </p:nvSpPr>
        <p:spPr bwMode="auto">
          <a:xfrm>
            <a:off x="26988" y="596328"/>
            <a:ext cx="3415104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2.1.3.4 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khởi động đổi nối Y/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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động cơ ba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7" name="Rectangle 18"/>
          <p:cNvSpPr>
            <a:spLocks noChangeArrowheads="1"/>
          </p:cNvSpPr>
          <p:nvPr/>
        </p:nvSpPr>
        <p:spPr bwMode="auto">
          <a:xfrm>
            <a:off x="292100" y="2895600"/>
            <a:ext cx="33655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động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lực: 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13"/>
          <p:cNvSpPr>
            <a:spLocks noChangeArrowheads="1"/>
          </p:cNvSpPr>
          <p:nvPr/>
        </p:nvSpPr>
        <p:spPr bwMode="auto">
          <a:xfrm>
            <a:off x="687387" y="3512403"/>
            <a:ext cx="266541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Bảo vệ ngắn mạch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13"/>
          <p:cNvSpPr>
            <a:spLocks noChangeArrowheads="1"/>
          </p:cNvSpPr>
          <p:nvPr/>
        </p:nvSpPr>
        <p:spPr bwMode="auto">
          <a:xfrm>
            <a:off x="687387" y="4191000"/>
            <a:ext cx="213564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Bảo vệ quá tải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Oval 9"/>
          <p:cNvSpPr/>
          <p:nvPr/>
        </p:nvSpPr>
        <p:spPr bwMode="auto">
          <a:xfrm>
            <a:off x="3200400" y="973666"/>
            <a:ext cx="1828800" cy="46557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11" name="Oval 10"/>
          <p:cNvSpPr/>
          <p:nvPr/>
        </p:nvSpPr>
        <p:spPr bwMode="auto">
          <a:xfrm>
            <a:off x="3080227" y="2396272"/>
            <a:ext cx="2075688" cy="65172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12" name="Oval 11"/>
          <p:cNvSpPr/>
          <p:nvPr/>
        </p:nvSpPr>
        <p:spPr bwMode="auto">
          <a:xfrm>
            <a:off x="5709572" y="1206453"/>
            <a:ext cx="479222" cy="59020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2896412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"/>
                            </p:stCondLst>
                            <p:childTnLst>
                              <p:par>
                                <p:cTn id="14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50"/>
                            </p:stCondLst>
                            <p:childTnLst>
                              <p:par>
                                <p:cTn id="2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 animBg="1"/>
      <p:bldP spid="10" grpId="1" animBg="1"/>
      <p:bldP spid="11" grpId="0" animBg="1"/>
      <p:bldP spid="12" grpId="0" animBg="1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" name="Object 24"/>
          <p:cNvGraphicFramePr>
            <a:graphicFrameLocks noChangeAspect="1"/>
          </p:cNvGraphicFramePr>
          <p:nvPr>
            <p:extLst/>
          </p:nvPr>
        </p:nvGraphicFramePr>
        <p:xfrm>
          <a:off x="2971801" y="601251"/>
          <a:ext cx="6172200" cy="6256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246" r:id="rId4" imgW="11020425" imgH="4486275" progId="AutoCAD.Drawing.17">
                  <p:embed/>
                </p:oleObj>
              </mc:Choice>
              <mc:Fallback>
                <p:oleObj r:id="rId4" imgW="11020425" imgH="4486275" progId="AutoCAD.Drawing.17">
                  <p:embed/>
                  <p:pic>
                    <p:nvPicPr>
                      <p:cNvPr id="25" name="Object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4796" t="12738" r="49933" b="48900"/>
                      <a:stretch>
                        <a:fillRect/>
                      </a:stretch>
                    </p:blipFill>
                    <p:spPr bwMode="auto">
                      <a:xfrm>
                        <a:off x="2971801" y="601251"/>
                        <a:ext cx="6172200" cy="6256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0182" name="Rectangle 17"/>
          <p:cNvSpPr>
            <a:spLocks noChangeArrowheads="1"/>
          </p:cNvSpPr>
          <p:nvPr/>
        </p:nvSpPr>
        <p:spPr bwMode="auto">
          <a:xfrm>
            <a:off x="76592" y="1912087"/>
            <a:ext cx="33655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Bảo vệ mạch điện và động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39624" y="107231"/>
            <a:ext cx="887577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1.3  Mạch khởi động gián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Rectangle 2"/>
          <p:cNvSpPr>
            <a:spLocks noChangeArrowheads="1"/>
          </p:cNvSpPr>
          <p:nvPr/>
        </p:nvSpPr>
        <p:spPr bwMode="auto">
          <a:xfrm>
            <a:off x="26988" y="596328"/>
            <a:ext cx="3415104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2.1.3.4 Mạch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khởi động đổi nối Y/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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động cơ ba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7" name="Rectangle 18"/>
          <p:cNvSpPr>
            <a:spLocks noChangeArrowheads="1"/>
          </p:cNvSpPr>
          <p:nvPr/>
        </p:nvSpPr>
        <p:spPr bwMode="auto">
          <a:xfrm>
            <a:off x="292100" y="2895600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13"/>
          <p:cNvSpPr>
            <a:spLocks noChangeArrowheads="1"/>
          </p:cNvSpPr>
          <p:nvPr/>
        </p:nvSpPr>
        <p:spPr bwMode="auto">
          <a:xfrm>
            <a:off x="687387" y="3512403"/>
            <a:ext cx="266541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Bảo vệ ngắn mạch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Oval 11"/>
          <p:cNvSpPr/>
          <p:nvPr/>
        </p:nvSpPr>
        <p:spPr bwMode="auto">
          <a:xfrm>
            <a:off x="4930978" y="1295400"/>
            <a:ext cx="555422" cy="59020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687387" y="4144446"/>
            <a:ext cx="31242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Khóa chéo: Tiếp</a:t>
            </a:r>
          </a:p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  K</a:t>
            </a:r>
            <a:r>
              <a:rPr lang="el-GR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Δ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(11, 13)</a:t>
            </a:r>
          </a:p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(15, 17) 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Oval 20"/>
          <p:cNvSpPr/>
          <p:nvPr/>
        </p:nvSpPr>
        <p:spPr bwMode="auto">
          <a:xfrm>
            <a:off x="7781544" y="2161032"/>
            <a:ext cx="685802" cy="457200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3" name="Oval 22"/>
          <p:cNvSpPr/>
          <p:nvPr/>
        </p:nvSpPr>
        <p:spPr bwMode="auto">
          <a:xfrm>
            <a:off x="7749159" y="2621485"/>
            <a:ext cx="712471" cy="484427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2887347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2" grpId="0" animBg="1"/>
      <p:bldP spid="20" grpId="0"/>
      <p:bldP spid="21" grpId="0" animBg="1"/>
      <p:bldP spid="23" grpId="0" animBg="1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2" name="Rectangle 17"/>
          <p:cNvSpPr>
            <a:spLocks noChangeArrowheads="1"/>
          </p:cNvSpPr>
          <p:nvPr/>
        </p:nvSpPr>
        <p:spPr bwMode="auto">
          <a:xfrm>
            <a:off x="76592" y="1912087"/>
            <a:ext cx="33655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Bảo vệ mạch điện và động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39624" y="107231"/>
            <a:ext cx="887577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1.3  Mạch khởi động gián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Rectangle 2"/>
          <p:cNvSpPr>
            <a:spLocks noChangeArrowheads="1"/>
          </p:cNvSpPr>
          <p:nvPr/>
        </p:nvSpPr>
        <p:spPr bwMode="auto">
          <a:xfrm>
            <a:off x="26988" y="596328"/>
            <a:ext cx="3415104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2.1.3.4 Mạch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khởi động đổi nối Y/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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động cơ ba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65659" y="609600"/>
            <a:ext cx="5449741" cy="246941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26200" y="3367567"/>
            <a:ext cx="1727200" cy="3414233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2209800" y="3283983"/>
            <a:ext cx="3048000" cy="3497817"/>
            <a:chOff x="1828800" y="3131582"/>
            <a:chExt cx="3429000" cy="3581400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828800" y="3131582"/>
              <a:ext cx="3429000" cy="3581400"/>
            </a:xfrm>
            <a:prstGeom prst="rect">
              <a:avLst/>
            </a:prstGeom>
          </p:spPr>
        </p:pic>
        <p:sp>
          <p:nvSpPr>
            <p:cNvPr id="5" name="Rectangle 4"/>
            <p:cNvSpPr/>
            <p:nvPr/>
          </p:nvSpPr>
          <p:spPr bwMode="auto">
            <a:xfrm>
              <a:off x="1828800" y="6324600"/>
              <a:ext cx="2057400" cy="388382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</a:endParaRPr>
            </a:p>
          </p:txBody>
        </p:sp>
      </p:grpSp>
      <p:sp>
        <p:nvSpPr>
          <p:cNvPr id="26" name="Rectangle 25"/>
          <p:cNvSpPr/>
          <p:nvPr/>
        </p:nvSpPr>
        <p:spPr>
          <a:xfrm>
            <a:off x="228600" y="2795652"/>
            <a:ext cx="32004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Công tắc tơ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và K</a:t>
            </a:r>
            <a:r>
              <a:rPr lang="el-GR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Δ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2852249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95072" y="1069714"/>
            <a:ext cx="872032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Động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cơ dùng trong hệ thống truyền động điện trong quá trình hoạt động cũng có những thời điểm cần dừng nhanh và chính xác</a:t>
            </a:r>
          </a:p>
        </p:txBody>
      </p:sp>
      <p:sp>
        <p:nvSpPr>
          <p:cNvPr id="3" name="Rectangle 2"/>
          <p:cNvSpPr/>
          <p:nvPr/>
        </p:nvSpPr>
        <p:spPr>
          <a:xfrm>
            <a:off x="195072" y="3137322"/>
            <a:ext cx="87630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Các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hệ thống truyền động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điện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có bộ phận hãm như thang máy, cần trục, cẩu trục, hệ thống băng tải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……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95072" y="2103518"/>
            <a:ext cx="870204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Để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dừng nhanh và chính xác đòi hỏi liên kết với kết cấu động cơ có bộ phận hãm. </a:t>
            </a:r>
          </a:p>
        </p:txBody>
      </p:sp>
      <p:sp>
        <p:nvSpPr>
          <p:cNvPr id="21" name="Rectangle 15"/>
          <p:cNvSpPr>
            <a:spLocks noChangeArrowheads="1"/>
          </p:cNvSpPr>
          <p:nvPr/>
        </p:nvSpPr>
        <p:spPr bwMode="auto">
          <a:xfrm>
            <a:off x="76200" y="35910"/>
            <a:ext cx="89154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1.4 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điều khiển động cơ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pha rotor lồng sóc dừng có chế độ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hãm.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331331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40755" y="4034135"/>
            <a:ext cx="780382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 Hãm bằng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cơ cấu cơ khí điều khiển bằng nam châm điện</a:t>
            </a:r>
          </a:p>
        </p:txBody>
      </p:sp>
      <p:sp>
        <p:nvSpPr>
          <p:cNvPr id="6" name="Rectangle 5"/>
          <p:cNvSpPr/>
          <p:nvPr/>
        </p:nvSpPr>
        <p:spPr>
          <a:xfrm>
            <a:off x="228600" y="990600"/>
            <a:ext cx="67056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Các các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phương pháp hãm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thường sử dụng sau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</p:txBody>
      </p:sp>
      <p:sp>
        <p:nvSpPr>
          <p:cNvPr id="7" name="Rectangle 6"/>
          <p:cNvSpPr/>
          <p:nvPr/>
        </p:nvSpPr>
        <p:spPr>
          <a:xfrm>
            <a:off x="740755" y="1583312"/>
            <a:ext cx="364886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 Hãm động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</a:p>
        </p:txBody>
      </p:sp>
      <p:sp>
        <p:nvSpPr>
          <p:cNvPr id="8" name="Rectangle 7"/>
          <p:cNvSpPr/>
          <p:nvPr/>
        </p:nvSpPr>
        <p:spPr>
          <a:xfrm>
            <a:off x="740755" y="2196508"/>
            <a:ext cx="261670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 Hãm ngược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740755" y="2809704"/>
            <a:ext cx="204089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 Hãm tái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</a:p>
        </p:txBody>
      </p:sp>
      <p:sp>
        <p:nvSpPr>
          <p:cNvPr id="10" name="Rectangle 9"/>
          <p:cNvSpPr/>
          <p:nvPr/>
        </p:nvSpPr>
        <p:spPr>
          <a:xfrm>
            <a:off x="740755" y="3422900"/>
            <a:ext cx="392434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 Hãm bằng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ly hợp điện từ</a:t>
            </a:r>
          </a:p>
        </p:txBody>
      </p:sp>
      <p:sp>
        <p:nvSpPr>
          <p:cNvPr id="21" name="Rectangle 15"/>
          <p:cNvSpPr>
            <a:spLocks noChangeArrowheads="1"/>
          </p:cNvSpPr>
          <p:nvPr/>
        </p:nvSpPr>
        <p:spPr bwMode="auto">
          <a:xfrm>
            <a:off x="76200" y="35910"/>
            <a:ext cx="89154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1.4 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điều khiển động cơ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pha rotor lồng sóc dừng có chế độ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hãm.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1659283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  <p:bldP spid="9" grpId="0"/>
      <p:bldP spid="10" grpId="0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68300" y="1468062"/>
            <a:ext cx="86106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 Hãm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động năng thực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hiện khi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ba pha đang hoạt động, ngắt nguồn điện xoay chiều ba pha sau đó đưa điện một chiều vào bộ dây stator động cơ ba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33401" y="4830228"/>
            <a:ext cx="35052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Chú ý: Điện áp </a:t>
            </a:r>
            <a:r>
              <a:rPr lang="en-US" sz="2400" i="1">
                <a:latin typeface="Times New Roman" panose="02020603050405020304" pitchFamily="18" charset="0"/>
                <a:cs typeface="Times New Roman" panose="02020603050405020304" pitchFamily="18" charset="0"/>
              </a:rPr>
              <a:t>lúc </a:t>
            </a:r>
            <a:r>
              <a:rPr lang="en-US" sz="2400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hãm:</a:t>
            </a:r>
            <a:endParaRPr lang="en-US" sz="2400" i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65760" y="3793194"/>
            <a:ext cx="872286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 Khuyết điểm: Không sử dụng đối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có công suất lớn hay động cơ mang tải có quán tính lớn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vì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thời gian hãm lâu, lực hãm nhỏ.</a:t>
            </a:r>
          </a:p>
        </p:txBody>
      </p:sp>
      <p:sp>
        <p:nvSpPr>
          <p:cNvPr id="6" name="Rectangle 5"/>
          <p:cNvSpPr/>
          <p:nvPr/>
        </p:nvSpPr>
        <p:spPr>
          <a:xfrm>
            <a:off x="368300" y="2815294"/>
            <a:ext cx="85979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 Ưu điểm: Sơ đồ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mạch điện đơn giản,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ứng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dụng cho các động cơ có công suất trung bình và nhỏ.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3962400" y="4648200"/>
                <a:ext cx="3124200" cy="786177"/>
              </a:xfrm>
              <a:prstGeom prst="rect">
                <a:avLst/>
              </a:prstGeom>
              <a:solidFill>
                <a:srgbClr val="CCFF99"/>
              </a:solidFill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𝐷𝐶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=(</m:t>
                      </m:r>
                      <m:f>
                        <m:f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6</m:t>
                          </m:r>
                        </m:den>
                      </m:f>
                      <m:r>
                        <a:rPr lang="en-US" sz="2400" i="0">
                          <a:latin typeface="Cambria Math" panose="02040503050406030204" pitchFamily="18" charset="0"/>
                        </a:rPr>
                        <m:t>÷</m:t>
                      </m:r>
                      <m:f>
                        <m:f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5</m:t>
                          </m:r>
                        </m:den>
                      </m:f>
                      <m:r>
                        <a:rPr lang="en-US" sz="2400" i="0">
                          <a:latin typeface="Cambria Math" panose="02040503050406030204" pitchFamily="18" charset="0"/>
                        </a:rPr>
                        <m:t>)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đ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𝑚</m:t>
                          </m:r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đ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𝑐</m:t>
                          </m:r>
                        </m:sub>
                      </m:sSub>
                    </m:oMath>
                  </m:oMathPara>
                </a14:m>
                <a:endParaRPr lang="en-US" sz="2400"/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62400" y="4648200"/>
                <a:ext cx="3124200" cy="786177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Rectangle 2"/>
          <p:cNvSpPr>
            <a:spLocks noChangeArrowheads="1"/>
          </p:cNvSpPr>
          <p:nvPr/>
        </p:nvSpPr>
        <p:spPr bwMode="auto">
          <a:xfrm>
            <a:off x="76198" y="854715"/>
            <a:ext cx="807720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2.1.4.1  Mạch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hãm động năng động cơ ba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15"/>
          <p:cNvSpPr>
            <a:spLocks noChangeArrowheads="1"/>
          </p:cNvSpPr>
          <p:nvPr/>
        </p:nvSpPr>
        <p:spPr bwMode="auto">
          <a:xfrm>
            <a:off x="76200" y="35910"/>
            <a:ext cx="89027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1.4 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điều khiển động cơ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pha rotor lồng sóc dừng có chế độ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hãm.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1923738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 animBg="1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70" name="Rectangle 17"/>
          <p:cNvSpPr>
            <a:spLocks noChangeArrowheads="1"/>
          </p:cNvSpPr>
          <p:nvPr/>
        </p:nvSpPr>
        <p:spPr bwMode="auto">
          <a:xfrm>
            <a:off x="-76200" y="2057400"/>
            <a:ext cx="347263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Giới thiệu 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471" name="Rectangle 18"/>
          <p:cNvSpPr>
            <a:spLocks noChangeArrowheads="1"/>
          </p:cNvSpPr>
          <p:nvPr/>
        </p:nvSpPr>
        <p:spPr bwMode="auto">
          <a:xfrm>
            <a:off x="0" y="2534005"/>
            <a:ext cx="33655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động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lực: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473" name="Rectangle 2"/>
          <p:cNvSpPr>
            <a:spLocks noChangeArrowheads="1"/>
          </p:cNvSpPr>
          <p:nvPr/>
        </p:nvSpPr>
        <p:spPr bwMode="auto">
          <a:xfrm>
            <a:off x="76199" y="854715"/>
            <a:ext cx="2743202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2.1.4.1  Mạch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hãm động năng động cơ ba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Rectangle 15"/>
          <p:cNvSpPr>
            <a:spLocks noChangeArrowheads="1"/>
          </p:cNvSpPr>
          <p:nvPr/>
        </p:nvSpPr>
        <p:spPr bwMode="auto">
          <a:xfrm>
            <a:off x="76200" y="35910"/>
            <a:ext cx="89154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1.4 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điều khiển động cơ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pha rotor lồng sóc dừng có chế độ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hãm.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59114019"/>
              </p:ext>
            </p:extLst>
          </p:nvPr>
        </p:nvGraphicFramePr>
        <p:xfrm>
          <a:off x="2819400" y="470303"/>
          <a:ext cx="6324600" cy="638769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7232" r:id="rId4" imgW="10306050" imgH="3771900" progId="AutoCAD.Drawing.17">
                  <p:embed/>
                </p:oleObj>
              </mc:Choice>
              <mc:Fallback>
                <p:oleObj r:id="rId4" imgW="10306050" imgH="3771900" progId="AutoCAD.Drawing.17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6819" t="49059" r="52959" b="20389"/>
                      <a:stretch>
                        <a:fillRect/>
                      </a:stretch>
                    </p:blipFill>
                    <p:spPr bwMode="auto">
                      <a:xfrm>
                        <a:off x="2819400" y="470303"/>
                        <a:ext cx="6324600" cy="638769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9"/>
          <p:cNvSpPr>
            <a:spLocks noChangeArrowheads="1"/>
          </p:cNvSpPr>
          <p:nvPr/>
        </p:nvSpPr>
        <p:spPr bwMode="auto">
          <a:xfrm>
            <a:off x="76201" y="3028536"/>
            <a:ext cx="32199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Động cơ M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Oval 9"/>
          <p:cNvSpPr/>
          <p:nvPr/>
        </p:nvSpPr>
        <p:spPr bwMode="auto">
          <a:xfrm>
            <a:off x="3391691" y="6058068"/>
            <a:ext cx="1000478" cy="830412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11" name="Rectangle 19"/>
          <p:cNvSpPr>
            <a:spLocks noChangeArrowheads="1"/>
          </p:cNvSpPr>
          <p:nvPr/>
        </p:nvSpPr>
        <p:spPr bwMode="auto">
          <a:xfrm>
            <a:off x="76200" y="3525024"/>
            <a:ext cx="335759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CB ba pha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Oval 11"/>
          <p:cNvSpPr/>
          <p:nvPr/>
        </p:nvSpPr>
        <p:spPr bwMode="auto">
          <a:xfrm>
            <a:off x="2819399" y="841248"/>
            <a:ext cx="1981201" cy="498510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13" name="Rectangle 13"/>
          <p:cNvSpPr>
            <a:spLocks noChangeArrowheads="1"/>
          </p:cNvSpPr>
          <p:nvPr/>
        </p:nvSpPr>
        <p:spPr bwMode="auto">
          <a:xfrm>
            <a:off x="76201" y="4021512"/>
            <a:ext cx="335759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động lực K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/>
          <p:cNvSpPr/>
          <p:nvPr/>
        </p:nvSpPr>
        <p:spPr bwMode="auto">
          <a:xfrm>
            <a:off x="3038474" y="3173232"/>
            <a:ext cx="1838325" cy="55518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15" name="Rectangle 13"/>
          <p:cNvSpPr>
            <a:spLocks noChangeArrowheads="1"/>
          </p:cNvSpPr>
          <p:nvPr/>
        </p:nvSpPr>
        <p:spPr bwMode="auto">
          <a:xfrm>
            <a:off x="76200" y="4572000"/>
            <a:ext cx="321998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động lực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ectangle 13"/>
          <p:cNvSpPr>
            <a:spLocks noChangeArrowheads="1"/>
          </p:cNvSpPr>
          <p:nvPr/>
        </p:nvSpPr>
        <p:spPr bwMode="auto">
          <a:xfrm>
            <a:off x="76201" y="6027003"/>
            <a:ext cx="263806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Phần tử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đốt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nóng rơle nhiệt OL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Oval 16"/>
          <p:cNvSpPr/>
          <p:nvPr/>
        </p:nvSpPr>
        <p:spPr bwMode="auto">
          <a:xfrm>
            <a:off x="2667000" y="5375548"/>
            <a:ext cx="2259469" cy="682519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18" name="Oval 17"/>
          <p:cNvSpPr/>
          <p:nvPr/>
        </p:nvSpPr>
        <p:spPr bwMode="auto">
          <a:xfrm>
            <a:off x="4935613" y="4971553"/>
            <a:ext cx="621859" cy="44154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2" name="Oval 21"/>
          <p:cNvSpPr/>
          <p:nvPr/>
        </p:nvSpPr>
        <p:spPr bwMode="auto">
          <a:xfrm>
            <a:off x="4913862" y="3600870"/>
            <a:ext cx="621859" cy="44154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3" name="Oval 22"/>
          <p:cNvSpPr/>
          <p:nvPr/>
        </p:nvSpPr>
        <p:spPr bwMode="auto">
          <a:xfrm>
            <a:off x="5715000" y="2477682"/>
            <a:ext cx="621859" cy="44154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0" name="Rectangle 13"/>
          <p:cNvSpPr>
            <a:spLocks noChangeArrowheads="1"/>
          </p:cNvSpPr>
          <p:nvPr/>
        </p:nvSpPr>
        <p:spPr bwMode="auto">
          <a:xfrm>
            <a:off x="76200" y="5105400"/>
            <a:ext cx="321998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Máy biến áp MBA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Oval 20"/>
          <p:cNvSpPr/>
          <p:nvPr/>
        </p:nvSpPr>
        <p:spPr bwMode="auto">
          <a:xfrm>
            <a:off x="5557473" y="3016989"/>
            <a:ext cx="1605328" cy="55518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4" name="Rectangle 13"/>
          <p:cNvSpPr>
            <a:spLocks noChangeArrowheads="1"/>
          </p:cNvSpPr>
          <p:nvPr/>
        </p:nvSpPr>
        <p:spPr bwMode="auto">
          <a:xfrm>
            <a:off x="80772" y="5558135"/>
            <a:ext cx="321998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Cầu diod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Oval 24"/>
          <p:cNvSpPr/>
          <p:nvPr/>
        </p:nvSpPr>
        <p:spPr bwMode="auto">
          <a:xfrm>
            <a:off x="5662609" y="3669929"/>
            <a:ext cx="1657719" cy="1705619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024692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50"/>
                            </p:stCondLst>
                            <p:childTnLst>
                              <p:par>
                                <p:cTn id="4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750"/>
                            </p:stCondLst>
                            <p:childTnLst>
                              <p:par>
                                <p:cTn id="4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750"/>
                            </p:stCondLst>
                            <p:childTnLst>
                              <p:par>
                                <p:cTn id="5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000"/>
                            </p:stCondLst>
                            <p:childTnLst>
                              <p:par>
                                <p:cTn id="9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 animBg="1"/>
      <p:bldP spid="10" grpId="1" animBg="1"/>
      <p:bldP spid="11" grpId="0"/>
      <p:bldP spid="12" grpId="0" animBg="1"/>
      <p:bldP spid="12" grpId="1" animBg="1"/>
      <p:bldP spid="13" grpId="0"/>
      <p:bldP spid="14" grpId="0" animBg="1"/>
      <p:bldP spid="14" grpId="1" animBg="1"/>
      <p:bldP spid="15" grpId="0"/>
      <p:bldP spid="16" grpId="0"/>
      <p:bldP spid="17" grpId="0" animBg="1"/>
      <p:bldP spid="18" grpId="0" animBg="1"/>
      <p:bldP spid="18" grpId="1" animBg="1"/>
      <p:bldP spid="22" grpId="0" animBg="1"/>
      <p:bldP spid="22" grpId="1" animBg="1"/>
      <p:bldP spid="23" grpId="0" animBg="1"/>
      <p:bldP spid="23" grpId="1" animBg="1"/>
      <p:bldP spid="20" grpId="0"/>
      <p:bldP spid="21" grpId="0" animBg="1"/>
      <p:bldP spid="21" grpId="1" animBg="1"/>
      <p:bldP spid="24" grpId="0"/>
      <p:bldP spid="25" grpId="0" animBg="1"/>
      <p:bldP spid="25" grpId="1" animBg="1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70" name="Rectangle 17"/>
          <p:cNvSpPr>
            <a:spLocks noChangeArrowheads="1"/>
          </p:cNvSpPr>
          <p:nvPr/>
        </p:nvSpPr>
        <p:spPr bwMode="auto">
          <a:xfrm>
            <a:off x="-76200" y="2057400"/>
            <a:ext cx="347263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Giới thiệu 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471" name="Rectangle 18"/>
          <p:cNvSpPr>
            <a:spLocks noChangeArrowheads="1"/>
          </p:cNvSpPr>
          <p:nvPr/>
        </p:nvSpPr>
        <p:spPr bwMode="auto">
          <a:xfrm>
            <a:off x="0" y="2534005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473" name="Rectangle 2"/>
          <p:cNvSpPr>
            <a:spLocks noChangeArrowheads="1"/>
          </p:cNvSpPr>
          <p:nvPr/>
        </p:nvSpPr>
        <p:spPr bwMode="auto">
          <a:xfrm>
            <a:off x="76199" y="854715"/>
            <a:ext cx="2743202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2.1.4.1  Mạch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hãm động năng động cơ ba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Rectangle 15"/>
          <p:cNvSpPr>
            <a:spLocks noChangeArrowheads="1"/>
          </p:cNvSpPr>
          <p:nvPr/>
        </p:nvSpPr>
        <p:spPr bwMode="auto">
          <a:xfrm>
            <a:off x="76200" y="35910"/>
            <a:ext cx="89154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1.4 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điều khiển động cơ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pha rotor lồng sóc dừng có chế độ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hãm.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/>
          </p:nvPr>
        </p:nvGraphicFramePr>
        <p:xfrm>
          <a:off x="2819400" y="470303"/>
          <a:ext cx="6324600" cy="638769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5287" r:id="rId4" imgW="10306050" imgH="3771900" progId="AutoCAD.Drawing.17">
                  <p:embed/>
                </p:oleObj>
              </mc:Choice>
              <mc:Fallback>
                <p:oleObj r:id="rId4" imgW="10306050" imgH="3771900" progId="AutoCAD.Drawing.17">
                  <p:embed/>
                  <p:pic>
                    <p:nvPicPr>
                      <p:cNvPr id="3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6819" t="49059" r="52959" b="20389"/>
                      <a:stretch>
                        <a:fillRect/>
                      </a:stretch>
                    </p:blipFill>
                    <p:spPr bwMode="auto">
                      <a:xfrm>
                        <a:off x="2819400" y="470303"/>
                        <a:ext cx="6324600" cy="638769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86097" y="3036187"/>
            <a:ext cx="329379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Cầu chì F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Oval 20"/>
          <p:cNvSpPr/>
          <p:nvPr/>
        </p:nvSpPr>
        <p:spPr bwMode="auto">
          <a:xfrm>
            <a:off x="4724400" y="1242651"/>
            <a:ext cx="533400" cy="49108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3" name="Rectangle 19"/>
          <p:cNvSpPr>
            <a:spLocks noChangeArrowheads="1"/>
          </p:cNvSpPr>
          <p:nvPr/>
        </p:nvSpPr>
        <p:spPr bwMode="auto">
          <a:xfrm>
            <a:off x="76200" y="3581255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EM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Oval 23"/>
          <p:cNvSpPr/>
          <p:nvPr/>
        </p:nvSpPr>
        <p:spPr bwMode="auto">
          <a:xfrm>
            <a:off x="5217090" y="1143000"/>
            <a:ext cx="671646" cy="59090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5" name="Rectangle 13"/>
          <p:cNvSpPr>
            <a:spLocks noChangeArrowheads="1"/>
          </p:cNvSpPr>
          <p:nvPr/>
        </p:nvSpPr>
        <p:spPr bwMode="auto">
          <a:xfrm>
            <a:off x="106487" y="4514088"/>
            <a:ext cx="255349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Cuộn dây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K(7, 9) + Start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Oval 25"/>
          <p:cNvSpPr/>
          <p:nvPr/>
        </p:nvSpPr>
        <p:spPr bwMode="auto">
          <a:xfrm>
            <a:off x="6731020" y="1143000"/>
            <a:ext cx="1110558" cy="861652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7" name="Rectangle 13"/>
          <p:cNvSpPr>
            <a:spLocks noChangeArrowheads="1"/>
          </p:cNvSpPr>
          <p:nvPr/>
        </p:nvSpPr>
        <p:spPr bwMode="auto">
          <a:xfrm>
            <a:off x="90558" y="5345085"/>
            <a:ext cx="310984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(5, 17) + Stop(5, 13) 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13"/>
          <p:cNvSpPr>
            <a:spLocks noChangeArrowheads="1"/>
          </p:cNvSpPr>
          <p:nvPr/>
        </p:nvSpPr>
        <p:spPr bwMode="auto">
          <a:xfrm>
            <a:off x="90841" y="6183285"/>
            <a:ext cx="355973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Rơle thời gian R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 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Oval 28"/>
          <p:cNvSpPr/>
          <p:nvPr/>
        </p:nvSpPr>
        <p:spPr bwMode="auto">
          <a:xfrm>
            <a:off x="8229600" y="2534005"/>
            <a:ext cx="724391" cy="46166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0" name="Oval 29"/>
          <p:cNvSpPr/>
          <p:nvPr/>
        </p:nvSpPr>
        <p:spPr bwMode="auto">
          <a:xfrm>
            <a:off x="8344391" y="1914451"/>
            <a:ext cx="384959" cy="50566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1" name="Rectangle 13"/>
          <p:cNvSpPr>
            <a:spLocks noChangeArrowheads="1"/>
          </p:cNvSpPr>
          <p:nvPr/>
        </p:nvSpPr>
        <p:spPr bwMode="auto">
          <a:xfrm>
            <a:off x="90558" y="4056888"/>
            <a:ext cx="322712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OL(3, 5)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Oval 31"/>
          <p:cNvSpPr/>
          <p:nvPr/>
        </p:nvSpPr>
        <p:spPr bwMode="auto">
          <a:xfrm>
            <a:off x="5705856" y="1198201"/>
            <a:ext cx="595448" cy="572049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5" name="Rectangle 19"/>
          <p:cNvSpPr>
            <a:spLocks noChangeArrowheads="1"/>
          </p:cNvSpPr>
          <p:nvPr/>
        </p:nvSpPr>
        <p:spPr bwMode="auto">
          <a:xfrm>
            <a:off x="1163427" y="3569906"/>
            <a:ext cx="16827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Stop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6" name="Straight Connector 35"/>
          <p:cNvCxnSpPr/>
          <p:nvPr/>
        </p:nvCxnSpPr>
        <p:spPr bwMode="auto">
          <a:xfrm>
            <a:off x="1059778" y="3517206"/>
            <a:ext cx="0" cy="398449"/>
          </a:xfrm>
          <a:prstGeom prst="line">
            <a:avLst/>
          </a:prstGeom>
          <a:solidFill>
            <a:schemeClr val="accent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37" name="Oval 36"/>
          <p:cNvSpPr/>
          <p:nvPr/>
        </p:nvSpPr>
        <p:spPr bwMode="auto">
          <a:xfrm>
            <a:off x="6228207" y="1143000"/>
            <a:ext cx="502811" cy="1277112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8" name="Oval 37"/>
          <p:cNvSpPr/>
          <p:nvPr/>
        </p:nvSpPr>
        <p:spPr bwMode="auto">
          <a:xfrm>
            <a:off x="8229600" y="1318851"/>
            <a:ext cx="573606" cy="448056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9" name="Oval 38"/>
          <p:cNvSpPr/>
          <p:nvPr/>
        </p:nvSpPr>
        <p:spPr bwMode="auto">
          <a:xfrm>
            <a:off x="5965571" y="1914451"/>
            <a:ext cx="1121029" cy="571049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41" name="Oval 40"/>
          <p:cNvSpPr/>
          <p:nvPr/>
        </p:nvSpPr>
        <p:spPr bwMode="auto">
          <a:xfrm>
            <a:off x="7516317" y="1958447"/>
            <a:ext cx="484684" cy="46166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4554054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0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5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50"/>
                            </p:stCondLst>
                            <p:childTnLst>
                              <p:par>
                                <p:cTn id="7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4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5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"/>
                            </p:stCondLst>
                            <p:childTnLst>
                              <p:par>
                                <p:cTn id="9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9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2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 animBg="1"/>
      <p:bldP spid="21" grpId="1" animBg="1"/>
      <p:bldP spid="23" grpId="0"/>
      <p:bldP spid="24" grpId="0" animBg="1"/>
      <p:bldP spid="24" grpId="1" animBg="1"/>
      <p:bldP spid="25" grpId="0"/>
      <p:bldP spid="26" grpId="0" animBg="1"/>
      <p:bldP spid="26" grpId="1" animBg="1"/>
      <p:bldP spid="27" grpId="0"/>
      <p:bldP spid="28" grpId="0"/>
      <p:bldP spid="29" grpId="0" animBg="1"/>
      <p:bldP spid="30" grpId="0" animBg="1"/>
      <p:bldP spid="30" grpId="1" animBg="1"/>
      <p:bldP spid="31" grpId="0"/>
      <p:bldP spid="32" grpId="0" animBg="1"/>
      <p:bldP spid="32" grpId="1" animBg="1"/>
      <p:bldP spid="35" grpId="0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1" grpId="0" animBg="1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70" name="Rectangle 17"/>
          <p:cNvSpPr>
            <a:spLocks noChangeArrowheads="1"/>
          </p:cNvSpPr>
          <p:nvPr/>
        </p:nvSpPr>
        <p:spPr bwMode="auto">
          <a:xfrm>
            <a:off x="-76200" y="2057400"/>
            <a:ext cx="347263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việc: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471" name="Rectangle 18"/>
          <p:cNvSpPr>
            <a:spLocks noChangeArrowheads="1"/>
          </p:cNvSpPr>
          <p:nvPr/>
        </p:nvSpPr>
        <p:spPr bwMode="auto">
          <a:xfrm>
            <a:off x="0" y="2534005"/>
            <a:ext cx="33655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Khởi động động cơ M: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473" name="Rectangle 2"/>
          <p:cNvSpPr>
            <a:spLocks noChangeArrowheads="1"/>
          </p:cNvSpPr>
          <p:nvPr/>
        </p:nvSpPr>
        <p:spPr bwMode="auto">
          <a:xfrm>
            <a:off x="76199" y="854715"/>
            <a:ext cx="2743202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2.1.4.1  Mạch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hãm động năng động cơ ba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Rectangle 15"/>
          <p:cNvSpPr>
            <a:spLocks noChangeArrowheads="1"/>
          </p:cNvSpPr>
          <p:nvPr/>
        </p:nvSpPr>
        <p:spPr bwMode="auto">
          <a:xfrm>
            <a:off x="76200" y="35910"/>
            <a:ext cx="89154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1.4 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điều khiển động cơ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pha rotor lồng sóc dừng có chế độ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hãm.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/>
          </p:nvPr>
        </p:nvGraphicFramePr>
        <p:xfrm>
          <a:off x="2819400" y="470303"/>
          <a:ext cx="6324600" cy="638769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6303" r:id="rId4" imgW="10306050" imgH="3771900" progId="AutoCAD.Drawing.17">
                  <p:embed/>
                </p:oleObj>
              </mc:Choice>
              <mc:Fallback>
                <p:oleObj r:id="rId4" imgW="10306050" imgH="3771900" progId="AutoCAD.Drawing.17">
                  <p:embed/>
                  <p:pic>
                    <p:nvPicPr>
                      <p:cNvPr id="3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6819" t="49059" r="52959" b="20389"/>
                      <a:stretch>
                        <a:fillRect/>
                      </a:stretch>
                    </p:blipFill>
                    <p:spPr bwMode="auto">
                      <a:xfrm>
                        <a:off x="2819400" y="470303"/>
                        <a:ext cx="6324600" cy="638769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57130865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Oval 32"/>
          <p:cNvSpPr/>
          <p:nvPr/>
        </p:nvSpPr>
        <p:spPr bwMode="auto">
          <a:xfrm>
            <a:off x="1276645" y="454575"/>
            <a:ext cx="1900034" cy="888842"/>
          </a:xfrm>
          <a:prstGeom prst="ellipse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Đóng CB 3 pha</a:t>
            </a:r>
          </a:p>
        </p:txBody>
      </p:sp>
      <p:sp>
        <p:nvSpPr>
          <p:cNvPr id="34" name="Rectangle 33"/>
          <p:cNvSpPr/>
          <p:nvPr/>
        </p:nvSpPr>
        <p:spPr bwMode="auto">
          <a:xfrm>
            <a:off x="3649707" y="530775"/>
            <a:ext cx="2114061" cy="68580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Ấn nút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Start(7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9) một lực đủ lớn</a:t>
            </a:r>
          </a:p>
        </p:txBody>
      </p:sp>
      <p:sp>
        <p:nvSpPr>
          <p:cNvPr id="40" name="Rectangle 39"/>
          <p:cNvSpPr/>
          <p:nvPr/>
        </p:nvSpPr>
        <p:spPr bwMode="auto">
          <a:xfrm>
            <a:off x="3547532" y="1685899"/>
            <a:ext cx="2321949" cy="67071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Start(7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9)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xúc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Rectangle 41"/>
          <p:cNvSpPr/>
          <p:nvPr/>
        </p:nvSpPr>
        <p:spPr bwMode="auto">
          <a:xfrm>
            <a:off x="3581400" y="2862129"/>
            <a:ext cx="2239962" cy="68006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Contactor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K(11,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N) có điện</a:t>
            </a:r>
          </a:p>
        </p:txBody>
      </p:sp>
      <p:sp>
        <p:nvSpPr>
          <p:cNvPr id="43" name="Rectangle 42"/>
          <p:cNvSpPr/>
          <p:nvPr/>
        </p:nvSpPr>
        <p:spPr bwMode="auto">
          <a:xfrm>
            <a:off x="6699813" y="3943160"/>
            <a:ext cx="1962728" cy="71101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K(7, 9)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đóng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lại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" name="Rectangle 43"/>
          <p:cNvSpPr/>
          <p:nvPr/>
        </p:nvSpPr>
        <p:spPr bwMode="auto">
          <a:xfrm>
            <a:off x="2819400" y="3943160"/>
            <a:ext cx="3636517" cy="71687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A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endParaRPr lang="en-US" sz="200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C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 đóng lại</a:t>
            </a:r>
          </a:p>
        </p:txBody>
      </p:sp>
      <p:sp>
        <p:nvSpPr>
          <p:cNvPr id="45" name="Rectangle 44"/>
          <p:cNvSpPr/>
          <p:nvPr/>
        </p:nvSpPr>
        <p:spPr bwMode="auto">
          <a:xfrm>
            <a:off x="3341397" y="4944340"/>
            <a:ext cx="2663826" cy="69446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được cấp điện,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46" name="Straight Arrow Connector 45"/>
          <p:cNvCxnSpPr/>
          <p:nvPr/>
        </p:nvCxnSpPr>
        <p:spPr bwMode="auto">
          <a:xfrm flipV="1">
            <a:off x="3159745" y="860976"/>
            <a:ext cx="508204" cy="779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7" name="Straight Arrow Connector 46"/>
          <p:cNvCxnSpPr>
            <a:stCxn id="40" idx="2"/>
            <a:endCxn id="42" idx="0"/>
          </p:cNvCxnSpPr>
          <p:nvPr/>
        </p:nvCxnSpPr>
        <p:spPr bwMode="auto">
          <a:xfrm flipH="1">
            <a:off x="4701381" y="2356618"/>
            <a:ext cx="7126" cy="50551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8" name="Straight Arrow Connector 47"/>
          <p:cNvCxnSpPr/>
          <p:nvPr/>
        </p:nvCxnSpPr>
        <p:spPr bwMode="auto">
          <a:xfrm>
            <a:off x="4708505" y="4648200"/>
            <a:ext cx="1" cy="31461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9" name="Straight Arrow Connector 48"/>
          <p:cNvCxnSpPr>
            <a:stCxn id="42" idx="2"/>
            <a:endCxn id="43" idx="0"/>
          </p:cNvCxnSpPr>
          <p:nvPr/>
        </p:nvCxnSpPr>
        <p:spPr bwMode="auto">
          <a:xfrm>
            <a:off x="4701381" y="3542190"/>
            <a:ext cx="2979796" cy="40097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0" name="Straight Arrow Connector 49"/>
          <p:cNvCxnSpPr>
            <a:stCxn id="42" idx="2"/>
            <a:endCxn id="54" idx="0"/>
          </p:cNvCxnSpPr>
          <p:nvPr/>
        </p:nvCxnSpPr>
        <p:spPr bwMode="auto">
          <a:xfrm flipH="1">
            <a:off x="1371600" y="3542190"/>
            <a:ext cx="3329781" cy="27614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1" name="Straight Connector 50"/>
          <p:cNvCxnSpPr/>
          <p:nvPr/>
        </p:nvCxnSpPr>
        <p:spPr bwMode="auto">
          <a:xfrm>
            <a:off x="8696324" y="4317503"/>
            <a:ext cx="142876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52" name="Straight Connector 51"/>
          <p:cNvCxnSpPr/>
          <p:nvPr/>
        </p:nvCxnSpPr>
        <p:spPr bwMode="auto">
          <a:xfrm flipV="1">
            <a:off x="8820183" y="3208738"/>
            <a:ext cx="0" cy="1108765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53" name="Straight Arrow Connector 52"/>
          <p:cNvCxnSpPr/>
          <p:nvPr/>
        </p:nvCxnSpPr>
        <p:spPr bwMode="auto">
          <a:xfrm flipH="1">
            <a:off x="5869482" y="3208737"/>
            <a:ext cx="2950701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/>
          </a:ln>
          <a:effectLst/>
        </p:spPr>
      </p:cxnSp>
      <p:sp>
        <p:nvSpPr>
          <p:cNvPr id="54" name="Rectangle 53"/>
          <p:cNvSpPr/>
          <p:nvPr/>
        </p:nvSpPr>
        <p:spPr bwMode="auto">
          <a:xfrm>
            <a:off x="152400" y="3818336"/>
            <a:ext cx="2438400" cy="105846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K(13, 15) hở ra ngăn cuộn dây 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có điện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5" name="Straight Arrow Connector 54"/>
          <p:cNvCxnSpPr/>
          <p:nvPr/>
        </p:nvCxnSpPr>
        <p:spPr bwMode="auto">
          <a:xfrm>
            <a:off x="4692682" y="3556579"/>
            <a:ext cx="0" cy="372192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6" name="Straight Arrow Connector 55"/>
          <p:cNvCxnSpPr>
            <a:stCxn id="34" idx="2"/>
            <a:endCxn id="40" idx="0"/>
          </p:cNvCxnSpPr>
          <p:nvPr/>
        </p:nvCxnSpPr>
        <p:spPr bwMode="auto">
          <a:xfrm>
            <a:off x="4706738" y="1216575"/>
            <a:ext cx="1769" cy="46932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57" name="Rectangle 56"/>
          <p:cNvSpPr>
            <a:spLocks noChangeArrowheads="1"/>
          </p:cNvSpPr>
          <p:nvPr/>
        </p:nvSpPr>
        <p:spPr bwMode="auto">
          <a:xfrm>
            <a:off x="6659217" y="2780127"/>
            <a:ext cx="1295401" cy="33855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lang="en-US" altLang="en-US" sz="16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kumimoji="0" lang="en-US" altLang="en-US" sz="16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uy trì</a:t>
            </a:r>
            <a:endParaRPr kumimoji="0" lang="en-US" altLang="en-US" sz="16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8550967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"/>
                            </p:stCondLst>
                            <p:childTnLst>
                              <p:par>
                                <p:cTn id="6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4" grpId="0" animBg="1"/>
      <p:bldP spid="40" grpId="0" animBg="1"/>
      <p:bldP spid="42" grpId="0" animBg="1"/>
      <p:bldP spid="43" grpId="0" animBg="1"/>
      <p:bldP spid="44" grpId="0" animBg="1"/>
      <p:bldP spid="45" grpId="0" animBg="1"/>
      <p:bldP spid="54" grpId="0" animBg="1"/>
      <p:bldP spid="57" grpId="0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70" name="Rectangle 17"/>
          <p:cNvSpPr>
            <a:spLocks noChangeArrowheads="1"/>
          </p:cNvSpPr>
          <p:nvPr/>
        </p:nvSpPr>
        <p:spPr bwMode="auto">
          <a:xfrm>
            <a:off x="-76200" y="2057400"/>
            <a:ext cx="347263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việc: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471" name="Rectangle 18"/>
          <p:cNvSpPr>
            <a:spLocks noChangeArrowheads="1"/>
          </p:cNvSpPr>
          <p:nvPr/>
        </p:nvSpPr>
        <p:spPr bwMode="auto">
          <a:xfrm>
            <a:off x="0" y="2534005"/>
            <a:ext cx="31242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Dừng hãm động năng động cơ M: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473" name="Rectangle 2"/>
          <p:cNvSpPr>
            <a:spLocks noChangeArrowheads="1"/>
          </p:cNvSpPr>
          <p:nvPr/>
        </p:nvSpPr>
        <p:spPr bwMode="auto">
          <a:xfrm>
            <a:off x="76199" y="854715"/>
            <a:ext cx="2743202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2.1.4.1  Mạch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hãm động năng động cơ ba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Rectangle 15"/>
          <p:cNvSpPr>
            <a:spLocks noChangeArrowheads="1"/>
          </p:cNvSpPr>
          <p:nvPr/>
        </p:nvSpPr>
        <p:spPr bwMode="auto">
          <a:xfrm>
            <a:off x="76200" y="35910"/>
            <a:ext cx="89154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1.4 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điều khiển động cơ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pha rotor lồng sóc dừng có chế độ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hãm.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/>
          </p:nvPr>
        </p:nvGraphicFramePr>
        <p:xfrm>
          <a:off x="2819400" y="470303"/>
          <a:ext cx="6324600" cy="638769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7326" r:id="rId4" imgW="10306050" imgH="3771900" progId="AutoCAD.Drawing.17">
                  <p:embed/>
                </p:oleObj>
              </mc:Choice>
              <mc:Fallback>
                <p:oleObj r:id="rId4" imgW="10306050" imgH="3771900" progId="AutoCAD.Drawing.17">
                  <p:embed/>
                  <p:pic>
                    <p:nvPicPr>
                      <p:cNvPr id="3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6819" t="49059" r="52959" b="20389"/>
                      <a:stretch>
                        <a:fillRect/>
                      </a:stretch>
                    </p:blipFill>
                    <p:spPr bwMode="auto">
                      <a:xfrm>
                        <a:off x="2819400" y="470303"/>
                        <a:ext cx="6324600" cy="638769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87616276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8" name="Straight Arrow Connector 47"/>
          <p:cNvCxnSpPr>
            <a:stCxn id="54" idx="2"/>
            <a:endCxn id="37" idx="0"/>
          </p:cNvCxnSpPr>
          <p:nvPr/>
        </p:nvCxnSpPr>
        <p:spPr bwMode="auto">
          <a:xfrm>
            <a:off x="5294492" y="510308"/>
            <a:ext cx="1923248" cy="49881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0" name="Straight Arrow Connector 49"/>
          <p:cNvCxnSpPr>
            <a:stCxn id="54" idx="2"/>
            <a:endCxn id="34" idx="0"/>
          </p:cNvCxnSpPr>
          <p:nvPr/>
        </p:nvCxnSpPr>
        <p:spPr bwMode="auto">
          <a:xfrm flipH="1">
            <a:off x="2626807" y="510308"/>
            <a:ext cx="2667685" cy="251692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14" name="Straight Arrow Connector 213"/>
          <p:cNvCxnSpPr>
            <a:stCxn id="59" idx="2"/>
            <a:endCxn id="140" idx="0"/>
          </p:cNvCxnSpPr>
          <p:nvPr/>
        </p:nvCxnSpPr>
        <p:spPr bwMode="auto">
          <a:xfrm>
            <a:off x="2360573" y="5943600"/>
            <a:ext cx="2494160" cy="50640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28" name="Straight Arrow Connector 227"/>
          <p:cNvCxnSpPr>
            <a:stCxn id="137" idx="2"/>
            <a:endCxn id="227" idx="0"/>
          </p:cNvCxnSpPr>
          <p:nvPr/>
        </p:nvCxnSpPr>
        <p:spPr bwMode="auto">
          <a:xfrm flipH="1">
            <a:off x="5178800" y="5009057"/>
            <a:ext cx="2590470" cy="32494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11" name="Straight Arrow Connector 210"/>
          <p:cNvCxnSpPr>
            <a:stCxn id="139" idx="2"/>
            <a:endCxn id="140" idx="0"/>
          </p:cNvCxnSpPr>
          <p:nvPr/>
        </p:nvCxnSpPr>
        <p:spPr bwMode="auto">
          <a:xfrm flipH="1">
            <a:off x="4854733" y="6138997"/>
            <a:ext cx="2036203" cy="31100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75" name="Straight Arrow Connector 174"/>
          <p:cNvCxnSpPr>
            <a:stCxn id="58" idx="2"/>
            <a:endCxn id="59" idx="0"/>
          </p:cNvCxnSpPr>
          <p:nvPr/>
        </p:nvCxnSpPr>
        <p:spPr bwMode="auto">
          <a:xfrm flipH="1">
            <a:off x="2360573" y="4781363"/>
            <a:ext cx="1521423" cy="55374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78" name="Straight Arrow Connector 177"/>
          <p:cNvCxnSpPr>
            <a:stCxn id="63" idx="2"/>
            <a:endCxn id="59" idx="0"/>
          </p:cNvCxnSpPr>
          <p:nvPr/>
        </p:nvCxnSpPr>
        <p:spPr bwMode="auto">
          <a:xfrm>
            <a:off x="796569" y="4952999"/>
            <a:ext cx="1564004" cy="38210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73" name="Straight Arrow Connector 172"/>
          <p:cNvCxnSpPr/>
          <p:nvPr/>
        </p:nvCxnSpPr>
        <p:spPr bwMode="auto">
          <a:xfrm>
            <a:off x="5741738" y="2868189"/>
            <a:ext cx="2039175" cy="34432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7" name="Straight Arrow Connector 76"/>
          <p:cNvCxnSpPr>
            <a:stCxn id="37" idx="2"/>
          </p:cNvCxnSpPr>
          <p:nvPr/>
        </p:nvCxnSpPr>
        <p:spPr bwMode="auto">
          <a:xfrm>
            <a:off x="7217740" y="1361235"/>
            <a:ext cx="0" cy="153155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6" name="Straight Arrow Connector 65"/>
          <p:cNvCxnSpPr>
            <a:stCxn id="40" idx="2"/>
            <a:endCxn id="42" idx="0"/>
          </p:cNvCxnSpPr>
          <p:nvPr/>
        </p:nvCxnSpPr>
        <p:spPr bwMode="auto">
          <a:xfrm flipH="1">
            <a:off x="2363756" y="1637195"/>
            <a:ext cx="263051" cy="26780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6" name="Straight Arrow Connector 75"/>
          <p:cNvCxnSpPr>
            <a:stCxn id="91" idx="2"/>
            <a:endCxn id="128" idx="0"/>
          </p:cNvCxnSpPr>
          <p:nvPr/>
        </p:nvCxnSpPr>
        <p:spPr bwMode="auto">
          <a:xfrm>
            <a:off x="7767028" y="3588690"/>
            <a:ext cx="0" cy="22131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2" name="Straight Connector 31"/>
          <p:cNvCxnSpPr/>
          <p:nvPr/>
        </p:nvCxnSpPr>
        <p:spPr bwMode="auto">
          <a:xfrm>
            <a:off x="5867400" y="3786239"/>
            <a:ext cx="381000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52" name="Straight Arrow Connector 51"/>
          <p:cNvCxnSpPr>
            <a:stCxn id="34" idx="2"/>
            <a:endCxn id="40" idx="0"/>
          </p:cNvCxnSpPr>
          <p:nvPr/>
        </p:nvCxnSpPr>
        <p:spPr bwMode="auto">
          <a:xfrm>
            <a:off x="2626807" y="1084535"/>
            <a:ext cx="0" cy="23988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6" name="Straight Arrow Connector 45"/>
          <p:cNvCxnSpPr>
            <a:stCxn id="60" idx="3"/>
            <a:endCxn id="54" idx="1"/>
          </p:cNvCxnSpPr>
          <p:nvPr/>
        </p:nvCxnSpPr>
        <p:spPr bwMode="auto">
          <a:xfrm flipV="1">
            <a:off x="3048000" y="321797"/>
            <a:ext cx="682984" cy="1756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54" name="Rectangle 53"/>
          <p:cNvSpPr/>
          <p:nvPr/>
        </p:nvSpPr>
        <p:spPr bwMode="auto">
          <a:xfrm>
            <a:off x="3730984" y="133286"/>
            <a:ext cx="3127015" cy="37702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Ấn nút 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Stop một </a:t>
            </a:r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lực đủ lớn</a:t>
            </a:r>
          </a:p>
        </p:txBody>
      </p:sp>
      <p:sp>
        <p:nvSpPr>
          <p:cNvPr id="57" name="Rectangle 56"/>
          <p:cNvSpPr/>
          <p:nvPr/>
        </p:nvSpPr>
        <p:spPr bwMode="auto">
          <a:xfrm>
            <a:off x="5071873" y="3985557"/>
            <a:ext cx="1021080" cy="79580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</a:t>
            </a:r>
          </a:p>
          <a:p>
            <a:pPr algn="ctr"/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(5, 13)</a:t>
            </a:r>
          </a:p>
          <a:p>
            <a:pPr algn="ctr"/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đóng lại</a:t>
            </a:r>
            <a:endParaRPr 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" name="Rectangle 57"/>
          <p:cNvSpPr/>
          <p:nvPr/>
        </p:nvSpPr>
        <p:spPr bwMode="auto">
          <a:xfrm>
            <a:off x="2761672" y="3977495"/>
            <a:ext cx="2240648" cy="80386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</a:t>
            </a:r>
          </a:p>
          <a:p>
            <a:pPr algn="ctr"/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C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K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algn="ctr"/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đóng </a:t>
            </a:r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</a:p>
        </p:txBody>
      </p:sp>
      <p:sp>
        <p:nvSpPr>
          <p:cNvPr id="59" name="Rectangle 58"/>
          <p:cNvSpPr/>
          <p:nvPr/>
        </p:nvSpPr>
        <p:spPr bwMode="auto">
          <a:xfrm>
            <a:off x="1063546" y="5335104"/>
            <a:ext cx="2594054" cy="60849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được cấp 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điện DC, hãm động năng</a:t>
            </a:r>
            <a:endParaRPr 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0" name="Rectangle 89"/>
          <p:cNvSpPr>
            <a:spLocks noChangeArrowheads="1"/>
          </p:cNvSpPr>
          <p:nvPr/>
        </p:nvSpPr>
        <p:spPr bwMode="auto">
          <a:xfrm>
            <a:off x="5391503" y="3014246"/>
            <a:ext cx="856897" cy="33855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lang="en-US" altLang="en-US" sz="16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kumimoji="0" lang="en-US" altLang="en-US" sz="16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uy trì</a:t>
            </a:r>
            <a:endParaRPr kumimoji="0" lang="en-US" altLang="en-US" sz="16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 33"/>
          <p:cNvSpPr/>
          <p:nvPr/>
        </p:nvSpPr>
        <p:spPr bwMode="auto">
          <a:xfrm>
            <a:off x="1275295" y="762000"/>
            <a:ext cx="2703024" cy="32253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Stop(5, 7) </a:t>
            </a:r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hở ra</a:t>
            </a:r>
          </a:p>
        </p:txBody>
      </p:sp>
      <p:sp>
        <p:nvSpPr>
          <p:cNvPr id="37" name="Rectangle 36"/>
          <p:cNvSpPr/>
          <p:nvPr/>
        </p:nvSpPr>
        <p:spPr bwMode="auto">
          <a:xfrm>
            <a:off x="5715000" y="1009127"/>
            <a:ext cx="3005480" cy="35210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Stop(5, 13) </a:t>
            </a:r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đóng lại</a:t>
            </a:r>
          </a:p>
        </p:txBody>
      </p:sp>
      <p:sp>
        <p:nvSpPr>
          <p:cNvPr id="43" name="Rectangle 42"/>
          <p:cNvSpPr/>
          <p:nvPr/>
        </p:nvSpPr>
        <p:spPr bwMode="auto">
          <a:xfrm>
            <a:off x="69139" y="3124199"/>
            <a:ext cx="1454861" cy="54898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ngắt </a:t>
            </a:r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điện, 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dừng</a:t>
            </a:r>
            <a:endParaRPr 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" name="Rectangle 44"/>
          <p:cNvSpPr/>
          <p:nvPr/>
        </p:nvSpPr>
        <p:spPr bwMode="auto">
          <a:xfrm>
            <a:off x="1676400" y="3810000"/>
            <a:ext cx="1018221" cy="81632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</a:t>
            </a:r>
          </a:p>
          <a:p>
            <a:pPr algn="ctr"/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(9, 11)</a:t>
            </a:r>
          </a:p>
          <a:p>
            <a:pPr algn="ctr"/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hở ra</a:t>
            </a:r>
            <a:endParaRPr 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0" name="Straight Arrow Connector 69"/>
          <p:cNvCxnSpPr>
            <a:stCxn id="42" idx="2"/>
            <a:endCxn id="43" idx="0"/>
          </p:cNvCxnSpPr>
          <p:nvPr/>
        </p:nvCxnSpPr>
        <p:spPr bwMode="auto">
          <a:xfrm flipH="1">
            <a:off x="796570" y="2700752"/>
            <a:ext cx="1567186" cy="42344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1" name="Straight Arrow Connector 70"/>
          <p:cNvCxnSpPr>
            <a:stCxn id="40" idx="2"/>
            <a:endCxn id="44" idx="0"/>
          </p:cNvCxnSpPr>
          <p:nvPr/>
        </p:nvCxnSpPr>
        <p:spPr bwMode="auto">
          <a:xfrm>
            <a:off x="2626807" y="1637195"/>
            <a:ext cx="1759809" cy="39482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2" name="Straight Arrow Connector 71"/>
          <p:cNvCxnSpPr>
            <a:stCxn id="40" idx="2"/>
            <a:endCxn id="41" idx="0"/>
          </p:cNvCxnSpPr>
          <p:nvPr/>
        </p:nvCxnSpPr>
        <p:spPr bwMode="auto">
          <a:xfrm flipH="1">
            <a:off x="741789" y="1637195"/>
            <a:ext cx="1885018" cy="26780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3" name="Straight Arrow Connector 72"/>
          <p:cNvCxnSpPr>
            <a:stCxn id="56" idx="2"/>
            <a:endCxn id="58" idx="0"/>
          </p:cNvCxnSpPr>
          <p:nvPr/>
        </p:nvCxnSpPr>
        <p:spPr bwMode="auto">
          <a:xfrm flipH="1">
            <a:off x="3881996" y="3588689"/>
            <a:ext cx="71260" cy="38880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4" name="Straight Arrow Connector 73"/>
          <p:cNvCxnSpPr>
            <a:stCxn id="56" idx="2"/>
            <a:endCxn id="57" idx="0"/>
          </p:cNvCxnSpPr>
          <p:nvPr/>
        </p:nvCxnSpPr>
        <p:spPr bwMode="auto">
          <a:xfrm>
            <a:off x="3953256" y="3588689"/>
            <a:ext cx="1629157" cy="39686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5" name="Straight Arrow Connector 74"/>
          <p:cNvCxnSpPr>
            <a:stCxn id="56" idx="2"/>
            <a:endCxn id="45" idx="0"/>
          </p:cNvCxnSpPr>
          <p:nvPr/>
        </p:nvCxnSpPr>
        <p:spPr bwMode="auto">
          <a:xfrm flipH="1">
            <a:off x="2185511" y="3588689"/>
            <a:ext cx="1767745" cy="22131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8" name="Straight Arrow Connector 77"/>
          <p:cNvCxnSpPr>
            <a:stCxn id="91" idx="1"/>
            <a:endCxn id="56" idx="3"/>
          </p:cNvCxnSpPr>
          <p:nvPr/>
        </p:nvCxnSpPr>
        <p:spPr bwMode="auto">
          <a:xfrm flipH="1" flipV="1">
            <a:off x="5218176" y="3394545"/>
            <a:ext cx="1248079" cy="253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triangle" w="med" len="med"/>
            <a:tailEnd type="triangle" w="med" len="med"/>
          </a:ln>
          <a:effectLst/>
        </p:spPr>
      </p:cxnSp>
      <p:cxnSp>
        <p:nvCxnSpPr>
          <p:cNvPr id="82" name="Straight Connector 81"/>
          <p:cNvCxnSpPr/>
          <p:nvPr/>
        </p:nvCxnSpPr>
        <p:spPr bwMode="auto">
          <a:xfrm flipV="1">
            <a:off x="5867400" y="3394545"/>
            <a:ext cx="0" cy="378402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86" name="Straight Arrow Connector 85"/>
          <p:cNvCxnSpPr/>
          <p:nvPr/>
        </p:nvCxnSpPr>
        <p:spPr bwMode="auto">
          <a:xfrm flipV="1">
            <a:off x="76199" y="1481552"/>
            <a:ext cx="1121665" cy="685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/>
          </a:ln>
          <a:effectLst/>
        </p:spPr>
      </p:cxnSp>
      <p:cxnSp>
        <p:nvCxnSpPr>
          <p:cNvPr id="88" name="Straight Connector 87"/>
          <p:cNvCxnSpPr/>
          <p:nvPr/>
        </p:nvCxnSpPr>
        <p:spPr bwMode="auto">
          <a:xfrm>
            <a:off x="61081" y="2365381"/>
            <a:ext cx="133200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89" name="Straight Connector 88"/>
          <p:cNvCxnSpPr/>
          <p:nvPr/>
        </p:nvCxnSpPr>
        <p:spPr bwMode="auto">
          <a:xfrm flipH="1" flipV="1">
            <a:off x="76200" y="1488409"/>
            <a:ext cx="1" cy="797592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100" name="Rectangle 99"/>
          <p:cNvSpPr>
            <a:spLocks noChangeArrowheads="1"/>
          </p:cNvSpPr>
          <p:nvPr/>
        </p:nvSpPr>
        <p:spPr bwMode="auto">
          <a:xfrm>
            <a:off x="0" y="1109246"/>
            <a:ext cx="1199096" cy="33855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lang="en-US" altLang="en-US" sz="16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Ngắt d</a:t>
            </a:r>
            <a:r>
              <a:rPr kumimoji="0" lang="en-US" altLang="en-US" sz="16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uy trì</a:t>
            </a:r>
            <a:endParaRPr kumimoji="0" lang="en-US" altLang="en-US" sz="16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Rectangle 40"/>
          <p:cNvSpPr/>
          <p:nvPr/>
        </p:nvSpPr>
        <p:spPr bwMode="auto">
          <a:xfrm>
            <a:off x="208282" y="1905001"/>
            <a:ext cx="1067013" cy="79575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K(7</a:t>
            </a:r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, 9) hở ra</a:t>
            </a:r>
          </a:p>
        </p:txBody>
      </p:sp>
      <p:sp>
        <p:nvSpPr>
          <p:cNvPr id="44" name="Rectangle 43"/>
          <p:cNvSpPr/>
          <p:nvPr/>
        </p:nvSpPr>
        <p:spPr bwMode="auto">
          <a:xfrm>
            <a:off x="3439232" y="2032015"/>
            <a:ext cx="1894768" cy="67172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 K(13, 15) đóng </a:t>
            </a:r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</a:p>
        </p:txBody>
      </p:sp>
      <p:sp>
        <p:nvSpPr>
          <p:cNvPr id="60" name="Rounded Rectangle 59"/>
          <p:cNvSpPr/>
          <p:nvPr/>
        </p:nvSpPr>
        <p:spPr bwMode="auto">
          <a:xfrm>
            <a:off x="457200" y="133286"/>
            <a:ext cx="2590800" cy="412152"/>
          </a:xfrm>
          <a:prstGeom prst="round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</a:t>
            </a:r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M đang 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</a:t>
            </a:r>
            <a:endParaRPr 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3" name="Rectangle 62"/>
          <p:cNvSpPr/>
          <p:nvPr/>
        </p:nvSpPr>
        <p:spPr bwMode="auto">
          <a:xfrm>
            <a:off x="69137" y="4096630"/>
            <a:ext cx="1454863" cy="85636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Rotor động </a:t>
            </a:r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cơ 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 còn quay theo quán tính</a:t>
            </a:r>
            <a:endParaRPr 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1" name="Rectangle 90"/>
          <p:cNvSpPr/>
          <p:nvPr/>
        </p:nvSpPr>
        <p:spPr bwMode="auto">
          <a:xfrm>
            <a:off x="6466255" y="3205466"/>
            <a:ext cx="2601545" cy="38322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(17, </a:t>
            </a:r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N) có điện</a:t>
            </a:r>
          </a:p>
        </p:txBody>
      </p:sp>
      <p:sp>
        <p:nvSpPr>
          <p:cNvPr id="42" name="Rectangle 41"/>
          <p:cNvSpPr/>
          <p:nvPr/>
        </p:nvSpPr>
        <p:spPr bwMode="auto">
          <a:xfrm>
            <a:off x="1371600" y="1905000"/>
            <a:ext cx="1984311" cy="79575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K(A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16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</a:t>
            </a:r>
            <a:endParaRPr 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K(B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K(C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algn="ctr"/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hở </a:t>
            </a:r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ra </a:t>
            </a:r>
          </a:p>
        </p:txBody>
      </p:sp>
      <p:sp>
        <p:nvSpPr>
          <p:cNvPr id="128" name="Rectangle 127"/>
          <p:cNvSpPr/>
          <p:nvPr/>
        </p:nvSpPr>
        <p:spPr bwMode="auto">
          <a:xfrm>
            <a:off x="6466255" y="3810000"/>
            <a:ext cx="2601545" cy="56464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Sau thời gian chỉnh định, tiếp điểm R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(15, 17) hở ra</a:t>
            </a:r>
            <a:endParaRPr 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9" name="Rectangle 138"/>
          <p:cNvSpPr/>
          <p:nvPr/>
        </p:nvSpPr>
        <p:spPr bwMode="auto">
          <a:xfrm>
            <a:off x="5791200" y="5334001"/>
            <a:ext cx="2199472" cy="80499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K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C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K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hở ra</a:t>
            </a:r>
            <a:endParaRPr 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0" name="Rectangle 139"/>
          <p:cNvSpPr/>
          <p:nvPr/>
        </p:nvSpPr>
        <p:spPr bwMode="auto">
          <a:xfrm>
            <a:off x="2057400" y="6450004"/>
            <a:ext cx="5594666" cy="33179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Ngắt nguồn DC ra khởi động </a:t>
            </a:r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cơ 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M, kết thúc hãm động năng</a:t>
            </a:r>
            <a:endParaRPr 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51" name="Straight Arrow Connector 150"/>
          <p:cNvCxnSpPr>
            <a:stCxn id="44" idx="2"/>
          </p:cNvCxnSpPr>
          <p:nvPr/>
        </p:nvCxnSpPr>
        <p:spPr bwMode="auto">
          <a:xfrm>
            <a:off x="4386616" y="2703737"/>
            <a:ext cx="0" cy="17114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70" name="Straight Arrow Connector 169"/>
          <p:cNvCxnSpPr>
            <a:endCxn id="56" idx="0"/>
          </p:cNvCxnSpPr>
          <p:nvPr/>
        </p:nvCxnSpPr>
        <p:spPr bwMode="auto">
          <a:xfrm flipH="1">
            <a:off x="3953256" y="2877268"/>
            <a:ext cx="1814254" cy="323132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48" name="Straight Connector 147"/>
          <p:cNvCxnSpPr/>
          <p:nvPr/>
        </p:nvCxnSpPr>
        <p:spPr bwMode="auto">
          <a:xfrm>
            <a:off x="4386616" y="2869869"/>
            <a:ext cx="2831124" cy="15772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82" name="Straight Connector 181"/>
          <p:cNvCxnSpPr/>
          <p:nvPr/>
        </p:nvCxnSpPr>
        <p:spPr bwMode="auto">
          <a:xfrm flipV="1">
            <a:off x="6273798" y="3761599"/>
            <a:ext cx="0" cy="119140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184" name="Straight Connector 183"/>
          <p:cNvCxnSpPr/>
          <p:nvPr/>
        </p:nvCxnSpPr>
        <p:spPr bwMode="auto">
          <a:xfrm flipV="1">
            <a:off x="5582413" y="4724400"/>
            <a:ext cx="0" cy="247837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187" name="Straight Connector 186"/>
          <p:cNvCxnSpPr/>
          <p:nvPr/>
        </p:nvCxnSpPr>
        <p:spPr bwMode="auto">
          <a:xfrm>
            <a:off x="5585196" y="5029200"/>
            <a:ext cx="688602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193" name="Oval 192"/>
          <p:cNvSpPr/>
          <p:nvPr/>
        </p:nvSpPr>
        <p:spPr bwMode="auto">
          <a:xfrm>
            <a:off x="5820838" y="3349081"/>
            <a:ext cx="95095" cy="95315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952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194" name="Oval 193"/>
          <p:cNvSpPr/>
          <p:nvPr/>
        </p:nvSpPr>
        <p:spPr bwMode="auto">
          <a:xfrm>
            <a:off x="5729089" y="2832063"/>
            <a:ext cx="95095" cy="95315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952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cxnSp>
        <p:nvCxnSpPr>
          <p:cNvPr id="196" name="Straight Arrow Connector 195"/>
          <p:cNvCxnSpPr>
            <a:stCxn id="128" idx="2"/>
            <a:endCxn id="137" idx="0"/>
          </p:cNvCxnSpPr>
          <p:nvPr/>
        </p:nvCxnSpPr>
        <p:spPr bwMode="auto">
          <a:xfrm>
            <a:off x="7767028" y="4374646"/>
            <a:ext cx="2242" cy="246122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02" name="Straight Arrow Connector 201"/>
          <p:cNvCxnSpPr>
            <a:stCxn id="137" idx="2"/>
            <a:endCxn id="139" idx="0"/>
          </p:cNvCxnSpPr>
          <p:nvPr/>
        </p:nvCxnSpPr>
        <p:spPr bwMode="auto">
          <a:xfrm flipH="1">
            <a:off x="6890936" y="5009057"/>
            <a:ext cx="878334" cy="32494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17" name="Straight Arrow Connector 216"/>
          <p:cNvCxnSpPr>
            <a:stCxn id="43" idx="2"/>
            <a:endCxn id="63" idx="0"/>
          </p:cNvCxnSpPr>
          <p:nvPr/>
        </p:nvCxnSpPr>
        <p:spPr bwMode="auto">
          <a:xfrm flipH="1">
            <a:off x="796569" y="3673182"/>
            <a:ext cx="1" cy="42344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227" name="Rectangle 226"/>
          <p:cNvSpPr/>
          <p:nvPr/>
        </p:nvSpPr>
        <p:spPr bwMode="auto">
          <a:xfrm>
            <a:off x="4648200" y="5334000"/>
            <a:ext cx="1061200" cy="80499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K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(5, 13) hở ra</a:t>
            </a:r>
            <a:endParaRPr 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" name="Rectangle 39"/>
          <p:cNvSpPr/>
          <p:nvPr/>
        </p:nvSpPr>
        <p:spPr bwMode="auto">
          <a:xfrm>
            <a:off x="1197864" y="1324424"/>
            <a:ext cx="2857886" cy="31277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K(11, </a:t>
            </a:r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N) mất điện</a:t>
            </a:r>
          </a:p>
        </p:txBody>
      </p:sp>
      <p:sp>
        <p:nvSpPr>
          <p:cNvPr id="56" name="Rectangle 55"/>
          <p:cNvSpPr/>
          <p:nvPr/>
        </p:nvSpPr>
        <p:spPr bwMode="auto">
          <a:xfrm>
            <a:off x="2688335" y="3200400"/>
            <a:ext cx="2529841" cy="38828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(17, </a:t>
            </a:r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N) có điện</a:t>
            </a:r>
          </a:p>
        </p:txBody>
      </p:sp>
      <p:sp>
        <p:nvSpPr>
          <p:cNvPr id="79" name="Rectangle 78"/>
          <p:cNvSpPr/>
          <p:nvPr/>
        </p:nvSpPr>
        <p:spPr bwMode="auto">
          <a:xfrm>
            <a:off x="8058573" y="5484035"/>
            <a:ext cx="1018221" cy="81632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</a:t>
            </a:r>
          </a:p>
          <a:p>
            <a:pPr algn="ctr"/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(9, 11)</a:t>
            </a:r>
          </a:p>
          <a:p>
            <a:pPr algn="ctr"/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đóng lại</a:t>
            </a:r>
            <a:endParaRPr 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80" name="Straight Arrow Connector 79"/>
          <p:cNvCxnSpPr>
            <a:stCxn id="137" idx="2"/>
            <a:endCxn id="79" idx="0"/>
          </p:cNvCxnSpPr>
          <p:nvPr/>
        </p:nvCxnSpPr>
        <p:spPr bwMode="auto">
          <a:xfrm>
            <a:off x="7769270" y="5009057"/>
            <a:ext cx="798414" cy="47497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37" name="Rectangle 136"/>
          <p:cNvSpPr/>
          <p:nvPr/>
        </p:nvSpPr>
        <p:spPr bwMode="auto">
          <a:xfrm>
            <a:off x="6454776" y="4620768"/>
            <a:ext cx="2628987" cy="38828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(17, </a:t>
            </a:r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N) 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mất </a:t>
            </a:r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</a:p>
        </p:txBody>
      </p:sp>
    </p:spTree>
    <p:extLst>
      <p:ext uri="{BB962C8B-B14F-4D97-AF65-F5344CB8AC3E}">
        <p14:creationId xmlns:p14="http://schemas.microsoft.com/office/powerpoint/2010/main" val="2484505386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2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5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5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25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5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5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2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00"/>
                            </p:stCondLst>
                            <p:childTnLst>
                              <p:par>
                                <p:cTn id="7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00"/>
                            </p:stCondLst>
                            <p:childTnLst>
                              <p:par>
                                <p:cTn id="8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0" dur="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25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250"/>
                            </p:stCondLst>
                            <p:childTnLst>
                              <p:par>
                                <p:cTn id="9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9" dur="2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50"/>
                            </p:stCondLst>
                            <p:childTnLst>
                              <p:par>
                                <p:cTn id="10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25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750"/>
                            </p:stCondLst>
                            <p:childTnLst>
                              <p:par>
                                <p:cTn id="1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2250"/>
                            </p:stCondLst>
                            <p:childTnLst>
                              <p:par>
                                <p:cTn id="12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9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500"/>
                            </p:stCondLst>
                            <p:childTnLst>
                              <p:par>
                                <p:cTn id="13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8" dur="2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25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250"/>
                            </p:stCondLst>
                            <p:childTnLst>
                              <p:par>
                                <p:cTn id="1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7" dur="2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500"/>
                            </p:stCondLst>
                            <p:childTnLst>
                              <p:par>
                                <p:cTn id="1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25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750"/>
                            </p:stCondLst>
                            <p:childTnLst>
                              <p:par>
                                <p:cTn id="1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25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1000"/>
                            </p:stCondLst>
                            <p:childTnLst>
                              <p:par>
                                <p:cTn id="1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25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1250"/>
                            </p:stCondLst>
                            <p:childTnLst>
                              <p:par>
                                <p:cTn id="1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1500"/>
                            </p:stCondLst>
                            <p:childTnLst>
                              <p:par>
                                <p:cTn id="1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25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1750"/>
                            </p:stCondLst>
                            <p:childTnLst>
                              <p:par>
                                <p:cTn id="1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1" dur="5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2250"/>
                            </p:stCondLst>
                            <p:childTnLst>
                              <p:par>
                                <p:cTn id="1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25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25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0" fill="hold">
                      <p:stCondLst>
                        <p:cond delay="indefinite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25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250"/>
                            </p:stCondLst>
                            <p:childTnLst>
                              <p:par>
                                <p:cTn id="18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8" dur="2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3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6" dur="5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7" fill="hold">
                            <p:stCondLst>
                              <p:cond delay="500"/>
                            </p:stCondLst>
                            <p:childTnLst>
                              <p:par>
                                <p:cTn id="1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>
                      <p:stCondLst>
                        <p:cond delay="indefinite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5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500"/>
                            </p:stCondLst>
                            <p:childTnLst>
                              <p:par>
                                <p:cTn id="20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9" dur="25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0" fill="hold">
                      <p:stCondLst>
                        <p:cond delay="indefinite"/>
                      </p:stCondLst>
                      <p:childTnLst>
                        <p:par>
                          <p:cTn id="211" fill="hold">
                            <p:stCondLst>
                              <p:cond delay="0"/>
                            </p:stCondLst>
                            <p:childTnLst>
                              <p:par>
                                <p:cTn id="2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4" dur="5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5" fill="hold">
                            <p:stCondLst>
                              <p:cond delay="500"/>
                            </p:stCondLst>
                            <p:childTnLst>
                              <p:par>
                                <p:cTn id="2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8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9" fill="hold">
                      <p:stCondLst>
                        <p:cond delay="indefinite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3" dur="50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500"/>
                            </p:stCondLst>
                            <p:childTnLst>
                              <p:par>
                                <p:cTn id="2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7" dur="25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8" fill="hold">
                      <p:stCondLst>
                        <p:cond delay="indefinite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2" dur="5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3" fill="hold">
                            <p:stCondLst>
                              <p:cond delay="500"/>
                            </p:stCondLst>
                            <p:childTnLst>
                              <p:par>
                                <p:cTn id="23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6" dur="25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7" fill="hold">
                      <p:stCondLst>
                        <p:cond delay="indefinite"/>
                      </p:stCondLst>
                      <p:childTnLst>
                        <p:par>
                          <p:cTn id="238" fill="hold">
                            <p:stCondLst>
                              <p:cond delay="0"/>
                            </p:stCondLst>
                            <p:childTnLst>
                              <p:par>
                                <p:cTn id="2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2" fill="hold">
                            <p:stCondLst>
                              <p:cond delay="500"/>
                            </p:stCondLst>
                            <p:childTnLst>
                              <p:par>
                                <p:cTn id="24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5" dur="25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6" fill="hold">
                      <p:stCondLst>
                        <p:cond delay="indefinite"/>
                      </p:stCondLst>
                      <p:childTnLst>
                        <p:par>
                          <p:cTn id="247" fill="hold">
                            <p:stCondLst>
                              <p:cond delay="0"/>
                            </p:stCondLst>
                            <p:childTnLst>
                              <p:par>
                                <p:cTn id="2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0" dur="5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3" dur="50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4" fill="hold">
                            <p:stCondLst>
                              <p:cond delay="500"/>
                            </p:stCondLst>
                            <p:childTnLst>
                              <p:par>
                                <p:cTn id="2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7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7" grpId="0" animBg="1"/>
      <p:bldP spid="58" grpId="0" animBg="1"/>
      <p:bldP spid="59" grpId="0" animBg="1"/>
      <p:bldP spid="90" grpId="0"/>
      <p:bldP spid="34" grpId="0" animBg="1"/>
      <p:bldP spid="37" grpId="0" animBg="1"/>
      <p:bldP spid="43" grpId="0" animBg="1"/>
      <p:bldP spid="45" grpId="0" animBg="1"/>
      <p:bldP spid="100" grpId="0"/>
      <p:bldP spid="41" grpId="0" animBg="1"/>
      <p:bldP spid="44" grpId="0" animBg="1"/>
      <p:bldP spid="63" grpId="0" animBg="1"/>
      <p:bldP spid="91" grpId="0" animBg="1"/>
      <p:bldP spid="42" grpId="0" animBg="1"/>
      <p:bldP spid="128" grpId="0" animBg="1"/>
      <p:bldP spid="139" grpId="0" animBg="1"/>
      <p:bldP spid="140" grpId="0" animBg="1"/>
      <p:bldP spid="193" grpId="0" animBg="1"/>
      <p:bldP spid="194" grpId="0" animBg="1"/>
      <p:bldP spid="227" grpId="0" animBg="1"/>
      <p:bldP spid="40" grpId="0" animBg="1"/>
      <p:bldP spid="56" grpId="0" animBg="1"/>
      <p:bldP spid="79" grpId="0" animBg="1"/>
      <p:bldP spid="137" grpId="0" animBg="1"/>
    </p:bld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70" name="Rectangle 17"/>
          <p:cNvSpPr>
            <a:spLocks noChangeArrowheads="1"/>
          </p:cNvSpPr>
          <p:nvPr/>
        </p:nvSpPr>
        <p:spPr bwMode="auto">
          <a:xfrm>
            <a:off x="-76200" y="2057400"/>
            <a:ext cx="347263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việc: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471" name="Rectangle 18"/>
          <p:cNvSpPr>
            <a:spLocks noChangeArrowheads="1"/>
          </p:cNvSpPr>
          <p:nvPr/>
        </p:nvSpPr>
        <p:spPr bwMode="auto">
          <a:xfrm>
            <a:off x="0" y="2534005"/>
            <a:ext cx="31242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Dừng khẩn cấp động cơ M: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473" name="Rectangle 2"/>
          <p:cNvSpPr>
            <a:spLocks noChangeArrowheads="1"/>
          </p:cNvSpPr>
          <p:nvPr/>
        </p:nvSpPr>
        <p:spPr bwMode="auto">
          <a:xfrm>
            <a:off x="76199" y="854715"/>
            <a:ext cx="2743202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2.1.4.1  Mạch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hãm động năng động cơ ba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Rectangle 15"/>
          <p:cNvSpPr>
            <a:spLocks noChangeArrowheads="1"/>
          </p:cNvSpPr>
          <p:nvPr/>
        </p:nvSpPr>
        <p:spPr bwMode="auto">
          <a:xfrm>
            <a:off x="76200" y="35910"/>
            <a:ext cx="89154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1.4 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điều khiển động cơ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pha rotor lồng sóc dừng có chế độ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hãm.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/>
          </p:nvPr>
        </p:nvGraphicFramePr>
        <p:xfrm>
          <a:off x="2819400" y="470303"/>
          <a:ext cx="6324600" cy="638769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8348" r:id="rId4" imgW="10306050" imgH="3771900" progId="AutoCAD.Drawing.17">
                  <p:embed/>
                </p:oleObj>
              </mc:Choice>
              <mc:Fallback>
                <p:oleObj r:id="rId4" imgW="10306050" imgH="3771900" progId="AutoCAD.Drawing.17">
                  <p:embed/>
                  <p:pic>
                    <p:nvPicPr>
                      <p:cNvPr id="3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6819" t="49059" r="52959" b="20389"/>
                      <a:stretch>
                        <a:fillRect/>
                      </a:stretch>
                    </p:blipFill>
                    <p:spPr bwMode="auto">
                      <a:xfrm>
                        <a:off x="2819400" y="470303"/>
                        <a:ext cx="6324600" cy="638769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77238264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0" name="Straight Arrow Connector 49"/>
          <p:cNvCxnSpPr>
            <a:stCxn id="54" idx="2"/>
            <a:endCxn id="34" idx="0"/>
          </p:cNvCxnSpPr>
          <p:nvPr/>
        </p:nvCxnSpPr>
        <p:spPr bwMode="auto">
          <a:xfrm>
            <a:off x="5251371" y="853158"/>
            <a:ext cx="0" cy="43248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6" name="Straight Arrow Connector 65"/>
          <p:cNvCxnSpPr>
            <a:stCxn id="40" idx="2"/>
            <a:endCxn id="42" idx="0"/>
          </p:cNvCxnSpPr>
          <p:nvPr/>
        </p:nvCxnSpPr>
        <p:spPr bwMode="auto">
          <a:xfrm>
            <a:off x="5251371" y="2550678"/>
            <a:ext cx="4797" cy="56376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2" name="Straight Arrow Connector 51"/>
          <p:cNvCxnSpPr>
            <a:stCxn id="34" idx="2"/>
            <a:endCxn id="40" idx="0"/>
          </p:cNvCxnSpPr>
          <p:nvPr/>
        </p:nvCxnSpPr>
        <p:spPr bwMode="auto">
          <a:xfrm>
            <a:off x="5251371" y="1676610"/>
            <a:ext cx="0" cy="44723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6" name="Straight Arrow Connector 45"/>
          <p:cNvCxnSpPr>
            <a:endCxn id="54" idx="1"/>
          </p:cNvCxnSpPr>
          <p:nvPr/>
        </p:nvCxnSpPr>
        <p:spPr bwMode="auto">
          <a:xfrm flipV="1">
            <a:off x="2852479" y="664647"/>
            <a:ext cx="682984" cy="1756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54" name="Rectangle 53"/>
          <p:cNvSpPr/>
          <p:nvPr/>
        </p:nvSpPr>
        <p:spPr bwMode="auto">
          <a:xfrm>
            <a:off x="3535463" y="476136"/>
            <a:ext cx="3431816" cy="37702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Ấn nút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EM(1, 3) một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lực đủ lớn</a:t>
            </a:r>
          </a:p>
        </p:txBody>
      </p:sp>
      <p:sp>
        <p:nvSpPr>
          <p:cNvPr id="34" name="Rectangle 33"/>
          <p:cNvSpPr/>
          <p:nvPr/>
        </p:nvSpPr>
        <p:spPr bwMode="auto">
          <a:xfrm>
            <a:off x="3535463" y="1285646"/>
            <a:ext cx="3431816" cy="39096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EM(1 ,3)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hở ra</a:t>
            </a:r>
          </a:p>
        </p:txBody>
      </p:sp>
      <p:sp>
        <p:nvSpPr>
          <p:cNvPr id="43" name="Rectangle 42"/>
          <p:cNvSpPr/>
          <p:nvPr/>
        </p:nvSpPr>
        <p:spPr bwMode="auto">
          <a:xfrm>
            <a:off x="3706151" y="4553102"/>
            <a:ext cx="3124417" cy="44850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ngắt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điện,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dừng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0" name="Straight Arrow Connector 69"/>
          <p:cNvCxnSpPr>
            <a:stCxn id="42" idx="2"/>
            <a:endCxn id="43" idx="0"/>
          </p:cNvCxnSpPr>
          <p:nvPr/>
        </p:nvCxnSpPr>
        <p:spPr bwMode="auto">
          <a:xfrm>
            <a:off x="5256168" y="4114801"/>
            <a:ext cx="12192" cy="43830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1" name="Straight Arrow Connector 70"/>
          <p:cNvCxnSpPr>
            <a:stCxn id="40" idx="2"/>
            <a:endCxn id="44" idx="0"/>
          </p:cNvCxnSpPr>
          <p:nvPr/>
        </p:nvCxnSpPr>
        <p:spPr bwMode="auto">
          <a:xfrm>
            <a:off x="5251371" y="2550678"/>
            <a:ext cx="2651869" cy="690782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2" name="Straight Arrow Connector 71"/>
          <p:cNvCxnSpPr>
            <a:stCxn id="40" idx="2"/>
            <a:endCxn id="41" idx="0"/>
          </p:cNvCxnSpPr>
          <p:nvPr/>
        </p:nvCxnSpPr>
        <p:spPr bwMode="auto">
          <a:xfrm flipH="1">
            <a:off x="2752795" y="2550678"/>
            <a:ext cx="2498576" cy="56376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6" name="Straight Arrow Connector 85"/>
          <p:cNvCxnSpPr>
            <a:endCxn id="40" idx="1"/>
          </p:cNvCxnSpPr>
          <p:nvPr/>
        </p:nvCxnSpPr>
        <p:spPr bwMode="auto">
          <a:xfrm>
            <a:off x="1813681" y="2337262"/>
            <a:ext cx="1721782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/>
          </a:ln>
          <a:effectLst/>
        </p:spPr>
      </p:cxnSp>
      <p:cxnSp>
        <p:nvCxnSpPr>
          <p:cNvPr id="88" name="Straight Connector 87"/>
          <p:cNvCxnSpPr/>
          <p:nvPr/>
        </p:nvCxnSpPr>
        <p:spPr bwMode="auto">
          <a:xfrm>
            <a:off x="1813681" y="3574826"/>
            <a:ext cx="133200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89" name="Straight Connector 88"/>
          <p:cNvCxnSpPr/>
          <p:nvPr/>
        </p:nvCxnSpPr>
        <p:spPr bwMode="auto">
          <a:xfrm flipH="1" flipV="1">
            <a:off x="1752600" y="2315667"/>
            <a:ext cx="1" cy="1257017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100" name="Rectangle 99"/>
          <p:cNvSpPr>
            <a:spLocks noChangeArrowheads="1"/>
          </p:cNvSpPr>
          <p:nvPr/>
        </p:nvSpPr>
        <p:spPr bwMode="auto">
          <a:xfrm>
            <a:off x="1638299" y="1844410"/>
            <a:ext cx="1971839" cy="40011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lang="en-US" altLang="en-US" sz="20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Ngắt d</a:t>
            </a:r>
            <a:r>
              <a:rPr kumimoji="0" lang="en-US" altLang="en-US" sz="20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uy trì</a:t>
            </a:r>
            <a:endParaRPr kumimoji="0" lang="en-US" altLang="en-US" sz="20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Rectangle 40"/>
          <p:cNvSpPr/>
          <p:nvPr/>
        </p:nvSpPr>
        <p:spPr bwMode="auto">
          <a:xfrm>
            <a:off x="1960882" y="3114446"/>
            <a:ext cx="1583826" cy="79575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K(7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9) hở ra</a:t>
            </a:r>
          </a:p>
        </p:txBody>
      </p:sp>
      <p:sp>
        <p:nvSpPr>
          <p:cNvPr id="44" name="Rectangle 43"/>
          <p:cNvSpPr/>
          <p:nvPr/>
        </p:nvSpPr>
        <p:spPr bwMode="auto">
          <a:xfrm>
            <a:off x="7052366" y="3241460"/>
            <a:ext cx="1701747" cy="102574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 K(13, 15) đóng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</a:p>
        </p:txBody>
      </p:sp>
      <p:sp>
        <p:nvSpPr>
          <p:cNvPr id="42" name="Rectangle 41"/>
          <p:cNvSpPr/>
          <p:nvPr/>
        </p:nvSpPr>
        <p:spPr bwMode="auto">
          <a:xfrm>
            <a:off x="3888625" y="3114447"/>
            <a:ext cx="2735085" cy="100035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K(B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hở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ra </a:t>
            </a:r>
          </a:p>
        </p:txBody>
      </p:sp>
      <p:sp>
        <p:nvSpPr>
          <p:cNvPr id="40" name="Rectangle 39"/>
          <p:cNvSpPr/>
          <p:nvPr/>
        </p:nvSpPr>
        <p:spPr bwMode="auto">
          <a:xfrm>
            <a:off x="3535463" y="2123846"/>
            <a:ext cx="3431816" cy="42683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K(11,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N) mất điện</a:t>
            </a:r>
          </a:p>
        </p:txBody>
      </p:sp>
      <p:sp>
        <p:nvSpPr>
          <p:cNvPr id="64" name="Flowchart: Alternate Process 63"/>
          <p:cNvSpPr/>
          <p:nvPr/>
        </p:nvSpPr>
        <p:spPr bwMode="auto">
          <a:xfrm>
            <a:off x="228599" y="152400"/>
            <a:ext cx="2819401" cy="1019357"/>
          </a:xfrm>
          <a:prstGeom prst="flowChartAlternateProcess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Giả sử, động cơ M đang </a:t>
            </a:r>
            <a:r>
              <a:rPr lang="en-US" alt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động,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khi có sự cố cần dừng khẩn cấp</a:t>
            </a:r>
          </a:p>
          <a:p>
            <a:pPr algn="ctr"/>
            <a:endParaRPr lang="en-US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" name="Rectangle 50"/>
          <p:cNvSpPr/>
          <p:nvPr/>
        </p:nvSpPr>
        <p:spPr bwMode="auto">
          <a:xfrm>
            <a:off x="3673637" y="5498279"/>
            <a:ext cx="1676400" cy="750121"/>
          </a:xfrm>
          <a:prstGeom prst="rect">
            <a:avLst/>
          </a:prstGeom>
          <a:solidFill>
            <a:srgbClr val="FFCC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ận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hành lại mạch điện</a:t>
            </a:r>
          </a:p>
        </p:txBody>
      </p:sp>
      <p:sp>
        <p:nvSpPr>
          <p:cNvPr id="53" name="Rectangle 52"/>
          <p:cNvSpPr/>
          <p:nvPr/>
        </p:nvSpPr>
        <p:spPr bwMode="auto">
          <a:xfrm>
            <a:off x="5738116" y="5486401"/>
            <a:ext cx="2697162" cy="761999"/>
          </a:xfrm>
          <a:prstGeom prst="rect">
            <a:avLst/>
          </a:prstGeom>
          <a:solidFill>
            <a:srgbClr val="FFCC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oay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nút nhấn EM(1, 3) theo chiều mũi tên </a:t>
            </a:r>
          </a:p>
        </p:txBody>
      </p:sp>
      <p:sp>
        <p:nvSpPr>
          <p:cNvPr id="55" name="Flowchart: Alternate Process 54"/>
          <p:cNvSpPr/>
          <p:nvPr/>
        </p:nvSpPr>
        <p:spPr bwMode="auto">
          <a:xfrm>
            <a:off x="1219200" y="5486400"/>
            <a:ext cx="2069652" cy="762000"/>
          </a:xfrm>
          <a:prstGeom prst="flowChartAlternateProcess">
            <a:avLst/>
          </a:prstGeom>
          <a:solidFill>
            <a:srgbClr val="FFCC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Sau khi khắc phục sự cố xong</a:t>
            </a:r>
            <a:endParaRPr lang="en-US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6" name="Straight Arrow Connector 55"/>
          <p:cNvCxnSpPr/>
          <p:nvPr/>
        </p:nvCxnSpPr>
        <p:spPr bwMode="auto">
          <a:xfrm>
            <a:off x="5358504" y="5833638"/>
            <a:ext cx="384785" cy="1187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7" name="Straight Arrow Connector 56"/>
          <p:cNvCxnSpPr/>
          <p:nvPr/>
        </p:nvCxnSpPr>
        <p:spPr bwMode="auto">
          <a:xfrm>
            <a:off x="3288852" y="5862450"/>
            <a:ext cx="384785" cy="1187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</p:spTree>
    <p:extLst>
      <p:ext uri="{BB962C8B-B14F-4D97-AF65-F5344CB8AC3E}">
        <p14:creationId xmlns:p14="http://schemas.microsoft.com/office/powerpoint/2010/main" val="2553845706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2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75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5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5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25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5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5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3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00"/>
                            </p:stCondLst>
                            <p:childTnLst>
                              <p:par>
                                <p:cTn id="7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1" dur="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2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34" grpId="0" animBg="1"/>
      <p:bldP spid="43" grpId="0" animBg="1"/>
      <p:bldP spid="100" grpId="0"/>
      <p:bldP spid="41" grpId="0" animBg="1"/>
      <p:bldP spid="44" grpId="0" animBg="1"/>
      <p:bldP spid="42" grpId="0" animBg="1"/>
      <p:bldP spid="40" grpId="0" animBg="1"/>
      <p:bldP spid="51" grpId="0" animBg="1"/>
      <p:bldP spid="53" grpId="0" animBg="1"/>
      <p:bldP spid="55" grpId="0" animBg="1"/>
    </p:bld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70" name="Rectangle 17"/>
          <p:cNvSpPr>
            <a:spLocks noChangeArrowheads="1"/>
          </p:cNvSpPr>
          <p:nvPr/>
        </p:nvSpPr>
        <p:spPr bwMode="auto">
          <a:xfrm>
            <a:off x="-76200" y="2057400"/>
            <a:ext cx="347263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Bảo vệ mạch điện và động cơ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473" name="Rectangle 2"/>
          <p:cNvSpPr>
            <a:spLocks noChangeArrowheads="1"/>
          </p:cNvSpPr>
          <p:nvPr/>
        </p:nvSpPr>
        <p:spPr bwMode="auto">
          <a:xfrm>
            <a:off x="76199" y="854715"/>
            <a:ext cx="2743202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2.1.4.1  Mạch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hãm động năng động cơ ba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Rectangle 15"/>
          <p:cNvSpPr>
            <a:spLocks noChangeArrowheads="1"/>
          </p:cNvSpPr>
          <p:nvPr/>
        </p:nvSpPr>
        <p:spPr bwMode="auto">
          <a:xfrm>
            <a:off x="76200" y="35910"/>
            <a:ext cx="89154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1.4 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điều khiển động cơ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pha rotor lồng sóc dừng có chế độ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hãm.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/>
          </p:nvPr>
        </p:nvGraphicFramePr>
        <p:xfrm>
          <a:off x="2819400" y="470303"/>
          <a:ext cx="6324600" cy="638769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9371" r:id="rId4" imgW="10306050" imgH="3771900" progId="AutoCAD.Drawing.17">
                  <p:embed/>
                </p:oleObj>
              </mc:Choice>
              <mc:Fallback>
                <p:oleObj r:id="rId4" imgW="10306050" imgH="3771900" progId="AutoCAD.Drawing.17">
                  <p:embed/>
                  <p:pic>
                    <p:nvPicPr>
                      <p:cNvPr id="3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6819" t="49059" r="52959" b="20389"/>
                      <a:stretch>
                        <a:fillRect/>
                      </a:stretch>
                    </p:blipFill>
                    <p:spPr bwMode="auto">
                      <a:xfrm>
                        <a:off x="2819400" y="470303"/>
                        <a:ext cx="6324600" cy="638769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13"/>
          <p:cNvSpPr>
            <a:spLocks noChangeArrowheads="1"/>
          </p:cNvSpPr>
          <p:nvPr/>
        </p:nvSpPr>
        <p:spPr bwMode="auto">
          <a:xfrm>
            <a:off x="381000" y="3512403"/>
            <a:ext cx="266541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Bảo vệ ngắn mạch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13"/>
          <p:cNvSpPr>
            <a:spLocks noChangeArrowheads="1"/>
          </p:cNvSpPr>
          <p:nvPr/>
        </p:nvSpPr>
        <p:spPr bwMode="auto">
          <a:xfrm>
            <a:off x="381000" y="4191000"/>
            <a:ext cx="213564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Bảo vệ quá tải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Oval 8"/>
          <p:cNvSpPr/>
          <p:nvPr/>
        </p:nvSpPr>
        <p:spPr bwMode="auto">
          <a:xfrm>
            <a:off x="2743200" y="788351"/>
            <a:ext cx="2057400" cy="638553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10" name="Oval 9"/>
          <p:cNvSpPr/>
          <p:nvPr/>
        </p:nvSpPr>
        <p:spPr bwMode="auto">
          <a:xfrm>
            <a:off x="2743200" y="5410200"/>
            <a:ext cx="2151887" cy="65172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11" name="Oval 10"/>
          <p:cNvSpPr/>
          <p:nvPr/>
        </p:nvSpPr>
        <p:spPr bwMode="auto">
          <a:xfrm>
            <a:off x="5715002" y="1165873"/>
            <a:ext cx="609598" cy="59020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12" name="Rectangle 18"/>
          <p:cNvSpPr>
            <a:spLocks noChangeArrowheads="1"/>
          </p:cNvSpPr>
          <p:nvPr/>
        </p:nvSpPr>
        <p:spPr bwMode="auto">
          <a:xfrm>
            <a:off x="152400" y="2967335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động lực: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4773526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"/>
                            </p:stCondLst>
                            <p:childTnLst>
                              <p:par>
                                <p:cTn id="14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50"/>
                            </p:stCondLst>
                            <p:childTnLst>
                              <p:par>
                                <p:cTn id="2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 animBg="1"/>
      <p:bldP spid="9" grpId="1" animBg="1"/>
      <p:bldP spid="10" grpId="0" animBg="1"/>
      <p:bldP spid="11" grpId="0" animBg="1"/>
      <p:bldP spid="12" grpId="0"/>
    </p:bld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70" name="Rectangle 17"/>
          <p:cNvSpPr>
            <a:spLocks noChangeArrowheads="1"/>
          </p:cNvSpPr>
          <p:nvPr/>
        </p:nvSpPr>
        <p:spPr bwMode="auto">
          <a:xfrm>
            <a:off x="-76200" y="2057400"/>
            <a:ext cx="347263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Bảo vệ mạch điện và động cơ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473" name="Rectangle 2"/>
          <p:cNvSpPr>
            <a:spLocks noChangeArrowheads="1"/>
          </p:cNvSpPr>
          <p:nvPr/>
        </p:nvSpPr>
        <p:spPr bwMode="auto">
          <a:xfrm>
            <a:off x="76199" y="854715"/>
            <a:ext cx="2743202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2.1.4.1  Mạch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hãm động năng động cơ ba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Rectangle 15"/>
          <p:cNvSpPr>
            <a:spLocks noChangeArrowheads="1"/>
          </p:cNvSpPr>
          <p:nvPr/>
        </p:nvSpPr>
        <p:spPr bwMode="auto">
          <a:xfrm>
            <a:off x="76200" y="35910"/>
            <a:ext cx="89154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1.4 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điều khiển động cơ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pha rotor lồng sóc dừng có chế độ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hãm.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/>
          </p:nvPr>
        </p:nvGraphicFramePr>
        <p:xfrm>
          <a:off x="2819400" y="470303"/>
          <a:ext cx="6324600" cy="638769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0397" r:id="rId4" imgW="10306050" imgH="3771900" progId="AutoCAD.Drawing.17">
                  <p:embed/>
                </p:oleObj>
              </mc:Choice>
              <mc:Fallback>
                <p:oleObj r:id="rId4" imgW="10306050" imgH="3771900" progId="AutoCAD.Drawing.17">
                  <p:embed/>
                  <p:pic>
                    <p:nvPicPr>
                      <p:cNvPr id="3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6819" t="49059" r="52959" b="20389"/>
                      <a:stretch>
                        <a:fillRect/>
                      </a:stretch>
                    </p:blipFill>
                    <p:spPr bwMode="auto">
                      <a:xfrm>
                        <a:off x="2819400" y="470303"/>
                        <a:ext cx="6324600" cy="638769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13"/>
          <p:cNvSpPr>
            <a:spLocks noChangeArrowheads="1"/>
          </p:cNvSpPr>
          <p:nvPr/>
        </p:nvSpPr>
        <p:spPr bwMode="auto">
          <a:xfrm>
            <a:off x="381000" y="3507938"/>
            <a:ext cx="266541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Bảo vệ ngắn mạch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Oval 8"/>
          <p:cNvSpPr/>
          <p:nvPr/>
        </p:nvSpPr>
        <p:spPr bwMode="auto">
          <a:xfrm>
            <a:off x="4823553" y="1204723"/>
            <a:ext cx="457200" cy="638553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12" name="Rectangle 18"/>
          <p:cNvSpPr>
            <a:spLocks noChangeArrowheads="1"/>
          </p:cNvSpPr>
          <p:nvPr/>
        </p:nvSpPr>
        <p:spPr bwMode="auto">
          <a:xfrm>
            <a:off x="152400" y="2967335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381001" y="4144446"/>
            <a:ext cx="25908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Khóa chéo: Tiếp</a:t>
            </a:r>
          </a:p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 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(9, 11)</a:t>
            </a:r>
          </a:p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 K(13, 15) 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/>
          <p:cNvSpPr/>
          <p:nvPr/>
        </p:nvSpPr>
        <p:spPr bwMode="auto">
          <a:xfrm>
            <a:off x="7543800" y="1295400"/>
            <a:ext cx="905458" cy="457200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15" name="Oval 14"/>
          <p:cNvSpPr/>
          <p:nvPr/>
        </p:nvSpPr>
        <p:spPr bwMode="auto">
          <a:xfrm>
            <a:off x="6705600" y="1877773"/>
            <a:ext cx="858542" cy="484427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7388521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"/>
                            </p:stCondLst>
                            <p:childTnLst>
                              <p:par>
                                <p:cTn id="14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 animBg="1"/>
      <p:bldP spid="9" grpId="1" animBg="1"/>
      <p:bldP spid="12" grpId="0"/>
      <p:bldP spid="13" grpId="0"/>
      <p:bldP spid="14" grpId="0" animBg="1"/>
      <p:bldP spid="15" grpId="0" animBg="1"/>
    </p:bld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65659" y="609600"/>
            <a:ext cx="5449741" cy="246941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26200" y="3291367"/>
            <a:ext cx="1727200" cy="3414233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2286000" y="3352801"/>
            <a:ext cx="2971800" cy="3352799"/>
            <a:chOff x="1828800" y="3131582"/>
            <a:chExt cx="3429000" cy="3581400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828800" y="3131582"/>
              <a:ext cx="3429000" cy="3581400"/>
            </a:xfrm>
            <a:prstGeom prst="rect">
              <a:avLst/>
            </a:prstGeom>
          </p:spPr>
        </p:pic>
        <p:sp>
          <p:nvSpPr>
            <p:cNvPr id="5" name="Rectangle 4"/>
            <p:cNvSpPr/>
            <p:nvPr/>
          </p:nvSpPr>
          <p:spPr bwMode="auto">
            <a:xfrm>
              <a:off x="1828800" y="6324600"/>
              <a:ext cx="2057400" cy="388382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</a:endParaRPr>
            </a:p>
          </p:txBody>
        </p:sp>
      </p:grpSp>
      <p:sp>
        <p:nvSpPr>
          <p:cNvPr id="9" name="Rectangle 17"/>
          <p:cNvSpPr>
            <a:spLocks noChangeArrowheads="1"/>
          </p:cNvSpPr>
          <p:nvPr/>
        </p:nvSpPr>
        <p:spPr bwMode="auto">
          <a:xfrm>
            <a:off x="-76200" y="2057400"/>
            <a:ext cx="347263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Bảo vệ mạch điện và động cơ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76199" y="854715"/>
            <a:ext cx="2743202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2.1.4.1  Mạch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hãm động năng động cơ ba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Rectangle 15"/>
          <p:cNvSpPr>
            <a:spLocks noChangeArrowheads="1"/>
          </p:cNvSpPr>
          <p:nvPr/>
        </p:nvSpPr>
        <p:spPr bwMode="auto">
          <a:xfrm>
            <a:off x="76200" y="35910"/>
            <a:ext cx="89154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1.4 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điều khiển động cơ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pha rotor lồng sóc dừng có chế độ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hãm.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258285" y="2873849"/>
            <a:ext cx="32004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Công tắc tơ K và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6163177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02 Jan 2011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1700C47-CAB9-4C16-8B71-E47FCA835298}" type="slidenum">
              <a:rPr lang="en-US" altLang="en-US" smtClean="0"/>
              <a:pPr>
                <a:defRPr/>
              </a:pPr>
              <a:t>99</a:t>
            </a:fld>
            <a:endParaRPr lang="en-US" alt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" y="23899"/>
            <a:ext cx="8744649" cy="6148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8656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81000" y="1477160"/>
            <a:ext cx="86106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-  Hãm ngược thực hiện khi ngắt nguồn điện xoay chiều ba pha sau đó cấp nguồn điện xoay chiều ba pha có đảo thứ tự 2 pha vào bộ dây stator động cơ ba pha.</a:t>
            </a:r>
          </a:p>
        </p:txBody>
      </p:sp>
      <p:sp>
        <p:nvSpPr>
          <p:cNvPr id="5" name="Rectangle 4"/>
          <p:cNvSpPr/>
          <p:nvPr/>
        </p:nvSpPr>
        <p:spPr>
          <a:xfrm>
            <a:off x="374904" y="4590990"/>
            <a:ext cx="86868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 Khuyết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điểm: dòng điện hãm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của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lớn, đối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với động cơ công suất lớn mang tải có quán tính lớn khi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hãm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ngược có thể làm xoắn gãy trục động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cơ. 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65760" y="3881735"/>
            <a:ext cx="861314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-  Ưu điểm: thời gian hãm nhanh. </a:t>
            </a:r>
          </a:p>
        </p:txBody>
      </p:sp>
      <p:sp>
        <p:nvSpPr>
          <p:cNvPr id="2" name="Rectangle 1"/>
          <p:cNvSpPr/>
          <p:nvPr/>
        </p:nvSpPr>
        <p:spPr>
          <a:xfrm>
            <a:off x="371856" y="2838269"/>
            <a:ext cx="852487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Dùng rơle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tốc độ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(R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KT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lắp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đồng trục với động cơ ba pha, quay cùng trục với động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cơ để kiểm tra tốc độ quay của động cơ.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Rectangle 2"/>
          <p:cNvSpPr>
            <a:spLocks noChangeArrowheads="1"/>
          </p:cNvSpPr>
          <p:nvPr/>
        </p:nvSpPr>
        <p:spPr bwMode="auto">
          <a:xfrm>
            <a:off x="76199" y="854715"/>
            <a:ext cx="769620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2.1.4.2 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hãm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ngược động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cơ ba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Rectangle 15"/>
          <p:cNvSpPr>
            <a:spLocks noChangeArrowheads="1"/>
          </p:cNvSpPr>
          <p:nvPr/>
        </p:nvSpPr>
        <p:spPr bwMode="auto">
          <a:xfrm>
            <a:off x="76200" y="35910"/>
            <a:ext cx="891539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1.4 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điều khiển động cơ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pha rotor lồng sóc dừng có chế độ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hãm.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3361568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2" grpId="0"/>
    </p:bld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70" name="Rectangle 17"/>
          <p:cNvSpPr>
            <a:spLocks noChangeArrowheads="1"/>
          </p:cNvSpPr>
          <p:nvPr/>
        </p:nvSpPr>
        <p:spPr bwMode="auto">
          <a:xfrm>
            <a:off x="76198" y="1325111"/>
            <a:ext cx="2782826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Giới thiệu 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điện: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471" name="Rectangle 18"/>
          <p:cNvSpPr>
            <a:spLocks noChangeArrowheads="1"/>
          </p:cNvSpPr>
          <p:nvPr/>
        </p:nvSpPr>
        <p:spPr bwMode="auto">
          <a:xfrm>
            <a:off x="228601" y="2140803"/>
            <a:ext cx="28194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động lực: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/>
          </p:nvPr>
        </p:nvGraphicFramePr>
        <p:xfrm>
          <a:off x="2859024" y="1447800"/>
          <a:ext cx="6248400" cy="530223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928" r:id="rId4" imgW="11020425" imgH="4486275" progId="AutoCAD.Drawing.17">
                  <p:embed/>
                </p:oleObj>
              </mc:Choice>
              <mc:Fallback>
                <p:oleObj r:id="rId4" imgW="11020425" imgH="4486275" progId="AutoCAD.Drawing.17">
                  <p:embed/>
                  <p:pic>
                    <p:nvPicPr>
                      <p:cNvPr id="3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0338" t="11548" r="35820" b="17776"/>
                      <a:stretch>
                        <a:fillRect/>
                      </a:stretch>
                    </p:blipFill>
                    <p:spPr bwMode="auto">
                      <a:xfrm>
                        <a:off x="2859024" y="1447800"/>
                        <a:ext cx="6248400" cy="530223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Rectangle 2"/>
          <p:cNvSpPr>
            <a:spLocks noChangeArrowheads="1"/>
          </p:cNvSpPr>
          <p:nvPr/>
        </p:nvSpPr>
        <p:spPr bwMode="auto">
          <a:xfrm>
            <a:off x="76198" y="854715"/>
            <a:ext cx="678180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2.1.4.2 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hãm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ngược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ba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Rectangle 15"/>
          <p:cNvSpPr>
            <a:spLocks noChangeArrowheads="1"/>
          </p:cNvSpPr>
          <p:nvPr/>
        </p:nvSpPr>
        <p:spPr bwMode="auto">
          <a:xfrm>
            <a:off x="76200" y="35910"/>
            <a:ext cx="89154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1.4 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điều khiển động cơ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pha rotor lồng sóc dừng có chế độ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hãm.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Rectangle 19"/>
          <p:cNvSpPr>
            <a:spLocks noChangeArrowheads="1"/>
          </p:cNvSpPr>
          <p:nvPr/>
        </p:nvSpPr>
        <p:spPr bwMode="auto">
          <a:xfrm>
            <a:off x="220980" y="3204865"/>
            <a:ext cx="278053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CB 3 pha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Oval 28"/>
          <p:cNvSpPr/>
          <p:nvPr/>
        </p:nvSpPr>
        <p:spPr bwMode="auto">
          <a:xfrm>
            <a:off x="2743200" y="1922039"/>
            <a:ext cx="1539241" cy="533400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0" name="Rectangle 13"/>
          <p:cNvSpPr>
            <a:spLocks noChangeArrowheads="1"/>
          </p:cNvSpPr>
          <p:nvPr/>
        </p:nvSpPr>
        <p:spPr bwMode="auto">
          <a:xfrm>
            <a:off x="238626" y="3672245"/>
            <a:ext cx="2846831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động lực công tắc tơ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Oval 30"/>
          <p:cNvSpPr/>
          <p:nvPr/>
        </p:nvSpPr>
        <p:spPr bwMode="auto">
          <a:xfrm>
            <a:off x="3071622" y="3675086"/>
            <a:ext cx="1213104" cy="52000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2" name="Rectangle 13"/>
          <p:cNvSpPr>
            <a:spLocks noChangeArrowheads="1"/>
          </p:cNvSpPr>
          <p:nvPr/>
        </p:nvSpPr>
        <p:spPr bwMode="auto">
          <a:xfrm>
            <a:off x="220980" y="4500195"/>
            <a:ext cx="278053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động lực công tắc tơ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Oval 32"/>
          <p:cNvSpPr/>
          <p:nvPr/>
        </p:nvSpPr>
        <p:spPr bwMode="auto">
          <a:xfrm>
            <a:off x="4248086" y="3663656"/>
            <a:ext cx="1213104" cy="539052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4" name="Rectangle 13"/>
          <p:cNvSpPr>
            <a:spLocks noChangeArrowheads="1"/>
          </p:cNvSpPr>
          <p:nvPr/>
        </p:nvSpPr>
        <p:spPr bwMode="auto">
          <a:xfrm>
            <a:off x="249054" y="5331192"/>
            <a:ext cx="28575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Phần tử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đốt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nóng rơle nhiệt OL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Oval 34"/>
          <p:cNvSpPr/>
          <p:nvPr/>
        </p:nvSpPr>
        <p:spPr bwMode="auto">
          <a:xfrm>
            <a:off x="2777490" y="5121886"/>
            <a:ext cx="1546923" cy="59311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6" name="Rectangle 13"/>
          <p:cNvSpPr>
            <a:spLocks noChangeArrowheads="1"/>
          </p:cNvSpPr>
          <p:nvPr/>
        </p:nvSpPr>
        <p:spPr bwMode="auto">
          <a:xfrm>
            <a:off x="287536" y="6162189"/>
            <a:ext cx="296229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Rơle tốc độ R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KT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Oval 36"/>
          <p:cNvSpPr/>
          <p:nvPr/>
        </p:nvSpPr>
        <p:spPr bwMode="auto">
          <a:xfrm>
            <a:off x="5109844" y="5570843"/>
            <a:ext cx="702692" cy="59311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17" name="Rectangle 19"/>
          <p:cNvSpPr>
            <a:spLocks noChangeArrowheads="1"/>
          </p:cNvSpPr>
          <p:nvPr/>
        </p:nvSpPr>
        <p:spPr bwMode="auto">
          <a:xfrm>
            <a:off x="220980" y="2743200"/>
            <a:ext cx="278053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Động cơ M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Oval 17"/>
          <p:cNvSpPr/>
          <p:nvPr/>
        </p:nvSpPr>
        <p:spPr bwMode="auto">
          <a:xfrm>
            <a:off x="3106554" y="5829700"/>
            <a:ext cx="1008246" cy="990600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6821605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6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8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0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9" grpId="0" animBg="1"/>
      <p:bldP spid="29" grpId="1" animBg="1"/>
      <p:bldP spid="30" grpId="0"/>
      <p:bldP spid="31" grpId="0" animBg="1"/>
      <p:bldP spid="31" grpId="1" animBg="1"/>
      <p:bldP spid="32" grpId="0"/>
      <p:bldP spid="33" grpId="0" animBg="1"/>
      <p:bldP spid="33" grpId="1" animBg="1"/>
      <p:bldP spid="34" grpId="0"/>
      <p:bldP spid="35" grpId="0" animBg="1"/>
      <p:bldP spid="35" grpId="1" animBg="1"/>
      <p:bldP spid="36" grpId="0"/>
      <p:bldP spid="37" grpId="0" animBg="1"/>
      <p:bldP spid="17" grpId="0"/>
      <p:bldP spid="18" grpId="0" animBg="1"/>
      <p:bldP spid="18" grpId="1" animBg="1"/>
    </p:bld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70" name="Rectangle 17"/>
          <p:cNvSpPr>
            <a:spLocks noChangeArrowheads="1"/>
          </p:cNvSpPr>
          <p:nvPr/>
        </p:nvSpPr>
        <p:spPr bwMode="auto">
          <a:xfrm>
            <a:off x="76198" y="1325111"/>
            <a:ext cx="2782826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Giới thiệu 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điện: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471" name="Rectangle 18"/>
          <p:cNvSpPr>
            <a:spLocks noChangeArrowheads="1"/>
          </p:cNvSpPr>
          <p:nvPr/>
        </p:nvSpPr>
        <p:spPr bwMode="auto">
          <a:xfrm>
            <a:off x="228601" y="2140803"/>
            <a:ext cx="28194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/>
          </p:nvPr>
        </p:nvGraphicFramePr>
        <p:xfrm>
          <a:off x="2667000" y="1295400"/>
          <a:ext cx="6392983" cy="54249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951" r:id="rId4" imgW="11020425" imgH="4486275" progId="AutoCAD.Drawing.17">
                  <p:embed/>
                </p:oleObj>
              </mc:Choice>
              <mc:Fallback>
                <p:oleObj r:id="rId4" imgW="11020425" imgH="4486275" progId="AutoCAD.Drawing.17">
                  <p:embed/>
                  <p:pic>
                    <p:nvPicPr>
                      <p:cNvPr id="3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0338" t="11548" r="35820" b="17776"/>
                      <a:stretch>
                        <a:fillRect/>
                      </a:stretch>
                    </p:blipFill>
                    <p:spPr bwMode="auto">
                      <a:xfrm>
                        <a:off x="2667000" y="1295400"/>
                        <a:ext cx="6392983" cy="542492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Rectangle 2"/>
          <p:cNvSpPr>
            <a:spLocks noChangeArrowheads="1"/>
          </p:cNvSpPr>
          <p:nvPr/>
        </p:nvSpPr>
        <p:spPr bwMode="auto">
          <a:xfrm>
            <a:off x="76198" y="854715"/>
            <a:ext cx="678180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2.1.4.2 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hãm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ngược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ba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Rectangle 15"/>
          <p:cNvSpPr>
            <a:spLocks noChangeArrowheads="1"/>
          </p:cNvSpPr>
          <p:nvPr/>
        </p:nvSpPr>
        <p:spPr bwMode="auto">
          <a:xfrm>
            <a:off x="76200" y="35910"/>
            <a:ext cx="89154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1.4 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điều khiển động cơ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pha rotor lồng sóc dừng có chế độ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hãm.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" name="Rectangle 37"/>
          <p:cNvSpPr>
            <a:spLocks noChangeArrowheads="1"/>
          </p:cNvSpPr>
          <p:nvPr/>
        </p:nvSpPr>
        <p:spPr bwMode="auto">
          <a:xfrm>
            <a:off x="86097" y="2667000"/>
            <a:ext cx="329379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Cầu chì F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" name="Oval 38"/>
          <p:cNvSpPr/>
          <p:nvPr/>
        </p:nvSpPr>
        <p:spPr bwMode="auto">
          <a:xfrm>
            <a:off x="4114800" y="2322576"/>
            <a:ext cx="533400" cy="49108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40" name="Rectangle 19"/>
          <p:cNvSpPr>
            <a:spLocks noChangeArrowheads="1"/>
          </p:cNvSpPr>
          <p:nvPr/>
        </p:nvSpPr>
        <p:spPr bwMode="auto">
          <a:xfrm>
            <a:off x="76200" y="3212068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EM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Oval 40"/>
          <p:cNvSpPr/>
          <p:nvPr/>
        </p:nvSpPr>
        <p:spPr bwMode="auto">
          <a:xfrm>
            <a:off x="4590288" y="2115312"/>
            <a:ext cx="790650" cy="619683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42" name="Rectangle 13"/>
          <p:cNvSpPr>
            <a:spLocks noChangeArrowheads="1"/>
          </p:cNvSpPr>
          <p:nvPr/>
        </p:nvSpPr>
        <p:spPr bwMode="auto">
          <a:xfrm>
            <a:off x="83724" y="4383253"/>
            <a:ext cx="278911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Cuộn dây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(7, 9) + Start(7, 9) 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" name="Oval 42"/>
          <p:cNvSpPr/>
          <p:nvPr/>
        </p:nvSpPr>
        <p:spPr bwMode="auto">
          <a:xfrm>
            <a:off x="6297168" y="2156108"/>
            <a:ext cx="1327965" cy="1044292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44" name="Rectangle 13"/>
          <p:cNvSpPr>
            <a:spLocks noChangeArrowheads="1"/>
          </p:cNvSpPr>
          <p:nvPr/>
        </p:nvSpPr>
        <p:spPr bwMode="auto">
          <a:xfrm>
            <a:off x="66863" y="5363528"/>
            <a:ext cx="295744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R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KT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(5, 13) + Stop 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" name="Oval 46"/>
          <p:cNvSpPr/>
          <p:nvPr/>
        </p:nvSpPr>
        <p:spPr bwMode="auto">
          <a:xfrm>
            <a:off x="7924800" y="3505200"/>
            <a:ext cx="699748" cy="50566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48" name="Rectangle 13"/>
          <p:cNvSpPr>
            <a:spLocks noChangeArrowheads="1"/>
          </p:cNvSpPr>
          <p:nvPr/>
        </p:nvSpPr>
        <p:spPr bwMode="auto">
          <a:xfrm>
            <a:off x="69911" y="3772310"/>
            <a:ext cx="322712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OL(3, 5)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9" name="Oval 48"/>
          <p:cNvSpPr/>
          <p:nvPr/>
        </p:nvSpPr>
        <p:spPr bwMode="auto">
          <a:xfrm>
            <a:off x="5181600" y="2209800"/>
            <a:ext cx="620647" cy="572049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50" name="Rectangle 19"/>
          <p:cNvSpPr>
            <a:spLocks noChangeArrowheads="1"/>
          </p:cNvSpPr>
          <p:nvPr/>
        </p:nvSpPr>
        <p:spPr bwMode="auto">
          <a:xfrm>
            <a:off x="1163427" y="3200719"/>
            <a:ext cx="16827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Stop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1" name="Straight Connector 50"/>
          <p:cNvCxnSpPr/>
          <p:nvPr/>
        </p:nvCxnSpPr>
        <p:spPr bwMode="auto">
          <a:xfrm>
            <a:off x="1059778" y="3148019"/>
            <a:ext cx="0" cy="398449"/>
          </a:xfrm>
          <a:prstGeom prst="line">
            <a:avLst/>
          </a:prstGeom>
          <a:solidFill>
            <a:schemeClr val="accent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52" name="Oval 51"/>
          <p:cNvSpPr/>
          <p:nvPr/>
        </p:nvSpPr>
        <p:spPr bwMode="auto">
          <a:xfrm>
            <a:off x="5754624" y="2209800"/>
            <a:ext cx="502811" cy="542712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53" name="Oval 52"/>
          <p:cNvSpPr/>
          <p:nvPr/>
        </p:nvSpPr>
        <p:spPr bwMode="auto">
          <a:xfrm>
            <a:off x="7938601" y="2294138"/>
            <a:ext cx="780927" cy="51611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54" name="Oval 53"/>
          <p:cNvSpPr/>
          <p:nvPr/>
        </p:nvSpPr>
        <p:spPr bwMode="auto">
          <a:xfrm>
            <a:off x="6705600" y="3460347"/>
            <a:ext cx="609600" cy="571049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6138134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0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2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5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50"/>
                            </p:stCondLst>
                            <p:childTnLst>
                              <p:par>
                                <p:cTn id="7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1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4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9" grpId="0" animBg="1"/>
      <p:bldP spid="39" grpId="1" animBg="1"/>
      <p:bldP spid="40" grpId="0"/>
      <p:bldP spid="41" grpId="0" animBg="1"/>
      <p:bldP spid="41" grpId="1" animBg="1"/>
      <p:bldP spid="42" grpId="0"/>
      <p:bldP spid="43" grpId="0" animBg="1"/>
      <p:bldP spid="43" grpId="1" animBg="1"/>
      <p:bldP spid="44" grpId="0"/>
      <p:bldP spid="47" grpId="0" animBg="1"/>
      <p:bldP spid="48" grpId="0"/>
      <p:bldP spid="49" grpId="0" animBg="1"/>
      <p:bldP spid="49" grpId="1" animBg="1"/>
      <p:bldP spid="50" grpId="0"/>
      <p:bldP spid="52" grpId="0" animBg="1"/>
      <p:bldP spid="52" grpId="1" animBg="1"/>
      <p:bldP spid="52" grpId="2" animBg="1"/>
      <p:bldP spid="53" grpId="0" animBg="1"/>
      <p:bldP spid="53" grpId="1" animBg="1"/>
      <p:bldP spid="54" grpId="0" animBg="1"/>
    </p:bld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70" name="Rectangle 17"/>
          <p:cNvSpPr>
            <a:spLocks noChangeArrowheads="1"/>
          </p:cNvSpPr>
          <p:nvPr/>
        </p:nvSpPr>
        <p:spPr bwMode="auto">
          <a:xfrm>
            <a:off x="76198" y="1325111"/>
            <a:ext cx="2782826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việc: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/>
          </p:nvPr>
        </p:nvGraphicFramePr>
        <p:xfrm>
          <a:off x="2667000" y="1295400"/>
          <a:ext cx="6392983" cy="54249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5975" r:id="rId4" imgW="11020425" imgH="4486275" progId="AutoCAD.Drawing.17">
                  <p:embed/>
                </p:oleObj>
              </mc:Choice>
              <mc:Fallback>
                <p:oleObj r:id="rId4" imgW="11020425" imgH="4486275" progId="AutoCAD.Drawing.17">
                  <p:embed/>
                  <p:pic>
                    <p:nvPicPr>
                      <p:cNvPr id="3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0338" t="11548" r="35820" b="17776"/>
                      <a:stretch>
                        <a:fillRect/>
                      </a:stretch>
                    </p:blipFill>
                    <p:spPr bwMode="auto">
                      <a:xfrm>
                        <a:off x="2667000" y="1295400"/>
                        <a:ext cx="6392983" cy="542492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Rectangle 2"/>
          <p:cNvSpPr>
            <a:spLocks noChangeArrowheads="1"/>
          </p:cNvSpPr>
          <p:nvPr/>
        </p:nvSpPr>
        <p:spPr bwMode="auto">
          <a:xfrm>
            <a:off x="76198" y="854715"/>
            <a:ext cx="678180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2.1.4.2 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hãm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ngược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ba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Rectangle 15"/>
          <p:cNvSpPr>
            <a:spLocks noChangeArrowheads="1"/>
          </p:cNvSpPr>
          <p:nvPr/>
        </p:nvSpPr>
        <p:spPr bwMode="auto">
          <a:xfrm>
            <a:off x="76200" y="35910"/>
            <a:ext cx="89154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1.4 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điều khiển động cơ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pha rotor lồng sóc dừng có chế độ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hãm.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Rectangle 17"/>
          <p:cNvSpPr>
            <a:spLocks noChangeArrowheads="1"/>
          </p:cNvSpPr>
          <p:nvPr/>
        </p:nvSpPr>
        <p:spPr bwMode="auto">
          <a:xfrm>
            <a:off x="228600" y="2286000"/>
            <a:ext cx="2782826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Khởi động động cơ M: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0098332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Oval 32"/>
          <p:cNvSpPr/>
          <p:nvPr/>
        </p:nvSpPr>
        <p:spPr bwMode="auto">
          <a:xfrm>
            <a:off x="1276645" y="304800"/>
            <a:ext cx="1900034" cy="888842"/>
          </a:xfrm>
          <a:prstGeom prst="ellipse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Đóng CB 3 pha</a:t>
            </a:r>
          </a:p>
        </p:txBody>
      </p:sp>
      <p:sp>
        <p:nvSpPr>
          <p:cNvPr id="34" name="Rectangle 33"/>
          <p:cNvSpPr/>
          <p:nvPr/>
        </p:nvSpPr>
        <p:spPr bwMode="auto">
          <a:xfrm>
            <a:off x="3649707" y="381000"/>
            <a:ext cx="2114061" cy="68580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Ấn nút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Start(7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9) một lực đủ lớn</a:t>
            </a:r>
          </a:p>
        </p:txBody>
      </p:sp>
      <p:sp>
        <p:nvSpPr>
          <p:cNvPr id="40" name="Rectangle 39"/>
          <p:cNvSpPr/>
          <p:nvPr/>
        </p:nvSpPr>
        <p:spPr bwMode="auto">
          <a:xfrm>
            <a:off x="3538388" y="1371600"/>
            <a:ext cx="2321949" cy="74691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Start(7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9)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xúc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Rectangle 41"/>
          <p:cNvSpPr/>
          <p:nvPr/>
        </p:nvSpPr>
        <p:spPr bwMode="auto">
          <a:xfrm>
            <a:off x="3474721" y="2477786"/>
            <a:ext cx="2450591" cy="71687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công tắc tơ 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(11,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N) có điện</a:t>
            </a:r>
          </a:p>
        </p:txBody>
      </p:sp>
      <p:sp>
        <p:nvSpPr>
          <p:cNvPr id="43" name="Rectangle 42"/>
          <p:cNvSpPr/>
          <p:nvPr/>
        </p:nvSpPr>
        <p:spPr bwMode="auto">
          <a:xfrm>
            <a:off x="6699813" y="3584448"/>
            <a:ext cx="1962728" cy="72219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(7, 9)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đóng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lại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" name="Rectangle 43"/>
          <p:cNvSpPr/>
          <p:nvPr/>
        </p:nvSpPr>
        <p:spPr bwMode="auto">
          <a:xfrm>
            <a:off x="2819400" y="3575304"/>
            <a:ext cx="3636517" cy="73720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A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endParaRPr lang="en-US" sz="200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C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 đóng lại</a:t>
            </a:r>
          </a:p>
        </p:txBody>
      </p:sp>
      <p:sp>
        <p:nvSpPr>
          <p:cNvPr id="45" name="Rectangle 44"/>
          <p:cNvSpPr/>
          <p:nvPr/>
        </p:nvSpPr>
        <p:spPr bwMode="auto">
          <a:xfrm>
            <a:off x="3368829" y="4737291"/>
            <a:ext cx="2663826" cy="69446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được cấp điện,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46" name="Straight Arrow Connector 45"/>
          <p:cNvCxnSpPr/>
          <p:nvPr/>
        </p:nvCxnSpPr>
        <p:spPr bwMode="auto">
          <a:xfrm flipV="1">
            <a:off x="3159745" y="711201"/>
            <a:ext cx="508204" cy="779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7" name="Straight Arrow Connector 46"/>
          <p:cNvCxnSpPr>
            <a:stCxn id="40" idx="2"/>
            <a:endCxn id="42" idx="0"/>
          </p:cNvCxnSpPr>
          <p:nvPr/>
        </p:nvCxnSpPr>
        <p:spPr bwMode="auto">
          <a:xfrm>
            <a:off x="4699363" y="2118519"/>
            <a:ext cx="654" cy="35926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8" name="Straight Arrow Connector 47"/>
          <p:cNvCxnSpPr/>
          <p:nvPr/>
        </p:nvCxnSpPr>
        <p:spPr bwMode="auto">
          <a:xfrm>
            <a:off x="4708505" y="4300671"/>
            <a:ext cx="0" cy="43662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9" name="Straight Arrow Connector 48"/>
          <p:cNvCxnSpPr>
            <a:stCxn id="42" idx="2"/>
            <a:endCxn id="43" idx="0"/>
          </p:cNvCxnSpPr>
          <p:nvPr/>
        </p:nvCxnSpPr>
        <p:spPr bwMode="auto">
          <a:xfrm>
            <a:off x="4700017" y="3194661"/>
            <a:ext cx="2981160" cy="38978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0" name="Straight Arrow Connector 49"/>
          <p:cNvCxnSpPr>
            <a:stCxn id="42" idx="2"/>
          </p:cNvCxnSpPr>
          <p:nvPr/>
        </p:nvCxnSpPr>
        <p:spPr bwMode="auto">
          <a:xfrm flipH="1">
            <a:off x="2299789" y="3194661"/>
            <a:ext cx="2401592" cy="26730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1" name="Straight Connector 50"/>
          <p:cNvCxnSpPr/>
          <p:nvPr/>
        </p:nvCxnSpPr>
        <p:spPr bwMode="auto">
          <a:xfrm>
            <a:off x="8696324" y="3969974"/>
            <a:ext cx="142876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52" name="Straight Connector 51"/>
          <p:cNvCxnSpPr/>
          <p:nvPr/>
        </p:nvCxnSpPr>
        <p:spPr bwMode="auto">
          <a:xfrm flipV="1">
            <a:off x="8820183" y="2804663"/>
            <a:ext cx="19017" cy="1165312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53" name="Straight Arrow Connector 52"/>
          <p:cNvCxnSpPr>
            <a:endCxn id="42" idx="3"/>
          </p:cNvCxnSpPr>
          <p:nvPr/>
        </p:nvCxnSpPr>
        <p:spPr bwMode="auto">
          <a:xfrm flipH="1">
            <a:off x="5925312" y="2807208"/>
            <a:ext cx="2916936" cy="2901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/>
          </a:ln>
          <a:effectLst/>
        </p:spPr>
      </p:cxnSp>
      <p:sp>
        <p:nvSpPr>
          <p:cNvPr id="54" name="Rectangle 53"/>
          <p:cNvSpPr/>
          <p:nvPr/>
        </p:nvSpPr>
        <p:spPr bwMode="auto">
          <a:xfrm>
            <a:off x="152400" y="3470808"/>
            <a:ext cx="2438400" cy="102499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(13, 15) hở ra ngăn cuộn dây 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có điện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5" name="Straight Arrow Connector 54"/>
          <p:cNvCxnSpPr/>
          <p:nvPr/>
        </p:nvCxnSpPr>
        <p:spPr bwMode="auto">
          <a:xfrm>
            <a:off x="4692682" y="3209050"/>
            <a:ext cx="0" cy="372192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6" name="Straight Arrow Connector 55"/>
          <p:cNvCxnSpPr>
            <a:stCxn id="34" idx="2"/>
            <a:endCxn id="40" idx="0"/>
          </p:cNvCxnSpPr>
          <p:nvPr/>
        </p:nvCxnSpPr>
        <p:spPr bwMode="auto">
          <a:xfrm flipH="1">
            <a:off x="4699363" y="1066800"/>
            <a:ext cx="7375" cy="30480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57" name="Rectangle 56"/>
          <p:cNvSpPr>
            <a:spLocks noChangeArrowheads="1"/>
          </p:cNvSpPr>
          <p:nvPr/>
        </p:nvSpPr>
        <p:spPr bwMode="auto">
          <a:xfrm>
            <a:off x="6934200" y="2466109"/>
            <a:ext cx="1295401" cy="33855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lang="en-US" altLang="en-US" sz="16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kumimoji="0" lang="en-US" altLang="en-US" sz="16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uy trì</a:t>
            </a:r>
            <a:endParaRPr kumimoji="0" lang="en-US" altLang="en-US" sz="16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Rectangle 21"/>
          <p:cNvSpPr/>
          <p:nvPr/>
        </p:nvSpPr>
        <p:spPr bwMode="auto">
          <a:xfrm>
            <a:off x="2674969" y="5813386"/>
            <a:ext cx="4106831" cy="73981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Khi tốc độ rotor ≥ 15% tốc độ định mức thì tiếp điểm R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KT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(5, 13) đóng lại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3" name="Straight Arrow Connector 22"/>
          <p:cNvCxnSpPr/>
          <p:nvPr/>
        </p:nvCxnSpPr>
        <p:spPr bwMode="auto">
          <a:xfrm>
            <a:off x="4706737" y="5456099"/>
            <a:ext cx="1" cy="31461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</p:spTree>
    <p:extLst>
      <p:ext uri="{BB962C8B-B14F-4D97-AF65-F5344CB8AC3E}">
        <p14:creationId xmlns:p14="http://schemas.microsoft.com/office/powerpoint/2010/main" val="1977370880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"/>
                            </p:stCondLst>
                            <p:childTnLst>
                              <p:par>
                                <p:cTn id="6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4" grpId="0" animBg="1"/>
      <p:bldP spid="40" grpId="0" animBg="1"/>
      <p:bldP spid="42" grpId="0" animBg="1"/>
      <p:bldP spid="43" grpId="0" animBg="1"/>
      <p:bldP spid="44" grpId="0" animBg="1"/>
      <p:bldP spid="45" grpId="0" animBg="1"/>
      <p:bldP spid="54" grpId="0" animBg="1"/>
      <p:bldP spid="57" grpId="0"/>
      <p:bldP spid="22" grpId="0" animBg="1"/>
    </p:bld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70" name="Rectangle 17"/>
          <p:cNvSpPr>
            <a:spLocks noChangeArrowheads="1"/>
          </p:cNvSpPr>
          <p:nvPr/>
        </p:nvSpPr>
        <p:spPr bwMode="auto">
          <a:xfrm>
            <a:off x="76198" y="1325111"/>
            <a:ext cx="2782826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việc: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/>
          </p:nvPr>
        </p:nvGraphicFramePr>
        <p:xfrm>
          <a:off x="2667000" y="1295400"/>
          <a:ext cx="6392983" cy="54249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6999" r:id="rId4" imgW="11020425" imgH="4486275" progId="AutoCAD.Drawing.17">
                  <p:embed/>
                </p:oleObj>
              </mc:Choice>
              <mc:Fallback>
                <p:oleObj r:id="rId4" imgW="11020425" imgH="4486275" progId="AutoCAD.Drawing.17">
                  <p:embed/>
                  <p:pic>
                    <p:nvPicPr>
                      <p:cNvPr id="3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0338" t="11548" r="35820" b="17776"/>
                      <a:stretch>
                        <a:fillRect/>
                      </a:stretch>
                    </p:blipFill>
                    <p:spPr bwMode="auto">
                      <a:xfrm>
                        <a:off x="2667000" y="1295400"/>
                        <a:ext cx="6392983" cy="542492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Rectangle 2"/>
          <p:cNvSpPr>
            <a:spLocks noChangeArrowheads="1"/>
          </p:cNvSpPr>
          <p:nvPr/>
        </p:nvSpPr>
        <p:spPr bwMode="auto">
          <a:xfrm>
            <a:off x="76198" y="854715"/>
            <a:ext cx="678180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2.1.4.2 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hãm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ngược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ba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Rectangle 15"/>
          <p:cNvSpPr>
            <a:spLocks noChangeArrowheads="1"/>
          </p:cNvSpPr>
          <p:nvPr/>
        </p:nvSpPr>
        <p:spPr bwMode="auto">
          <a:xfrm>
            <a:off x="76200" y="35910"/>
            <a:ext cx="89154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1.4 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điều khiển động cơ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pha rotor lồng sóc dừng có chế độ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hãm.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Rectangle 17"/>
          <p:cNvSpPr>
            <a:spLocks noChangeArrowheads="1"/>
          </p:cNvSpPr>
          <p:nvPr/>
        </p:nvSpPr>
        <p:spPr bwMode="auto">
          <a:xfrm>
            <a:off x="228600" y="2286000"/>
            <a:ext cx="27432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Dừng hãm ngược động cơ M: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3324022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6" name="Straight Arrow Connector 85"/>
          <p:cNvCxnSpPr>
            <a:stCxn id="36" idx="2"/>
            <a:endCxn id="65" idx="0"/>
          </p:cNvCxnSpPr>
          <p:nvPr/>
        </p:nvCxnSpPr>
        <p:spPr bwMode="auto">
          <a:xfrm flipH="1">
            <a:off x="4631529" y="3045190"/>
            <a:ext cx="2479668" cy="26215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0" name="Straight Arrow Connector 79"/>
          <p:cNvCxnSpPr>
            <a:stCxn id="54" idx="2"/>
            <a:endCxn id="36" idx="0"/>
          </p:cNvCxnSpPr>
          <p:nvPr/>
        </p:nvCxnSpPr>
        <p:spPr bwMode="auto">
          <a:xfrm>
            <a:off x="5867400" y="2438400"/>
            <a:ext cx="1243797" cy="26517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34" name="Rectangle 33"/>
          <p:cNvSpPr/>
          <p:nvPr/>
        </p:nvSpPr>
        <p:spPr bwMode="auto">
          <a:xfrm>
            <a:off x="3113809" y="35903"/>
            <a:ext cx="2840182" cy="61462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Ấn nút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Stop(5, 7)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một lực đủ lớn</a:t>
            </a:r>
          </a:p>
        </p:txBody>
      </p:sp>
      <p:sp>
        <p:nvSpPr>
          <p:cNvPr id="43" name="Rectangle 42"/>
          <p:cNvSpPr/>
          <p:nvPr/>
        </p:nvSpPr>
        <p:spPr bwMode="auto">
          <a:xfrm>
            <a:off x="155195" y="1761744"/>
            <a:ext cx="1586367" cy="59550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(7, 9) hở ra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" name="Rectangle 43"/>
          <p:cNvSpPr/>
          <p:nvPr/>
        </p:nvSpPr>
        <p:spPr bwMode="auto">
          <a:xfrm>
            <a:off x="1836124" y="1752600"/>
            <a:ext cx="2945985" cy="60464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, A</a:t>
            </a:r>
            <a:r>
              <a:rPr lang="en-US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endParaRPr lang="en-US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, C</a:t>
            </a:r>
            <a:r>
              <a:rPr lang="en-US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hở ra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" name="Rectangle 44"/>
          <p:cNvSpPr/>
          <p:nvPr/>
        </p:nvSpPr>
        <p:spPr bwMode="auto">
          <a:xfrm>
            <a:off x="2198950" y="2590165"/>
            <a:ext cx="2220650" cy="61962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được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ngắt điện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dừng hoạt động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46" name="Straight Arrow Connector 45"/>
          <p:cNvCxnSpPr>
            <a:stCxn id="24" idx="3"/>
            <a:endCxn id="34" idx="1"/>
          </p:cNvCxnSpPr>
          <p:nvPr/>
        </p:nvCxnSpPr>
        <p:spPr bwMode="auto">
          <a:xfrm>
            <a:off x="2613322" y="341560"/>
            <a:ext cx="500487" cy="165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8" name="Straight Arrow Connector 47"/>
          <p:cNvCxnSpPr>
            <a:stCxn id="44" idx="2"/>
            <a:endCxn id="45" idx="0"/>
          </p:cNvCxnSpPr>
          <p:nvPr/>
        </p:nvCxnSpPr>
        <p:spPr bwMode="auto">
          <a:xfrm>
            <a:off x="3309117" y="2357245"/>
            <a:ext cx="158" cy="23292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9" name="Straight Arrow Connector 48"/>
          <p:cNvCxnSpPr>
            <a:stCxn id="42" idx="2"/>
            <a:endCxn id="54" idx="0"/>
          </p:cNvCxnSpPr>
          <p:nvPr/>
        </p:nvCxnSpPr>
        <p:spPr bwMode="auto">
          <a:xfrm>
            <a:off x="3522578" y="1371600"/>
            <a:ext cx="2344822" cy="45720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0" name="Straight Arrow Connector 49"/>
          <p:cNvCxnSpPr>
            <a:stCxn id="42" idx="2"/>
            <a:endCxn id="43" idx="0"/>
          </p:cNvCxnSpPr>
          <p:nvPr/>
        </p:nvCxnSpPr>
        <p:spPr bwMode="auto">
          <a:xfrm flipH="1">
            <a:off x="948379" y="1371600"/>
            <a:ext cx="2574199" cy="39014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1" name="Straight Connector 50"/>
          <p:cNvCxnSpPr/>
          <p:nvPr/>
        </p:nvCxnSpPr>
        <p:spPr bwMode="auto">
          <a:xfrm>
            <a:off x="152400" y="2057400"/>
            <a:ext cx="159685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52" name="Straight Connector 51"/>
          <p:cNvCxnSpPr/>
          <p:nvPr/>
        </p:nvCxnSpPr>
        <p:spPr bwMode="auto">
          <a:xfrm flipV="1">
            <a:off x="152400" y="1057656"/>
            <a:ext cx="0" cy="997266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53" name="Straight Arrow Connector 52"/>
          <p:cNvCxnSpPr>
            <a:endCxn id="42" idx="1"/>
          </p:cNvCxnSpPr>
          <p:nvPr/>
        </p:nvCxnSpPr>
        <p:spPr bwMode="auto">
          <a:xfrm flipV="1">
            <a:off x="152400" y="1066800"/>
            <a:ext cx="1829729" cy="2165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/>
          </a:ln>
          <a:effectLst/>
        </p:spPr>
      </p:cxnSp>
      <p:sp>
        <p:nvSpPr>
          <p:cNvPr id="54" name="Rectangle 53"/>
          <p:cNvSpPr/>
          <p:nvPr/>
        </p:nvSpPr>
        <p:spPr bwMode="auto">
          <a:xfrm>
            <a:off x="4876800" y="1828800"/>
            <a:ext cx="1981200" cy="60960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(13, 15) đóng lại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5" name="Straight Arrow Connector 54"/>
          <p:cNvCxnSpPr>
            <a:stCxn id="42" idx="2"/>
            <a:endCxn id="44" idx="0"/>
          </p:cNvCxnSpPr>
          <p:nvPr/>
        </p:nvCxnSpPr>
        <p:spPr bwMode="auto">
          <a:xfrm flipH="1">
            <a:off x="3309117" y="1371600"/>
            <a:ext cx="213461" cy="38100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6" name="Straight Arrow Connector 55"/>
          <p:cNvCxnSpPr>
            <a:stCxn id="34" idx="2"/>
            <a:endCxn id="42" idx="0"/>
          </p:cNvCxnSpPr>
          <p:nvPr/>
        </p:nvCxnSpPr>
        <p:spPr bwMode="auto">
          <a:xfrm flipH="1">
            <a:off x="3522578" y="650531"/>
            <a:ext cx="1011322" cy="11146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57" name="Rectangle 56"/>
          <p:cNvSpPr>
            <a:spLocks noChangeArrowheads="1"/>
          </p:cNvSpPr>
          <p:nvPr/>
        </p:nvSpPr>
        <p:spPr bwMode="auto">
          <a:xfrm>
            <a:off x="487512" y="702460"/>
            <a:ext cx="1295401" cy="369332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lang="en-US" altLang="en-US" sz="18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Ngắt d</a:t>
            </a:r>
            <a:r>
              <a:rPr kumimoji="0" lang="en-US" altLang="en-US" sz="18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uy trì</a:t>
            </a:r>
            <a:endParaRPr kumimoji="0" lang="en-US" altLang="en-US" sz="18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Rounded Rectangle 23"/>
          <p:cNvSpPr/>
          <p:nvPr/>
        </p:nvSpPr>
        <p:spPr bwMode="auto">
          <a:xfrm>
            <a:off x="76200" y="577"/>
            <a:ext cx="2537122" cy="681965"/>
          </a:xfrm>
          <a:prstGeom prst="round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M đang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Rounded Rectangle 34"/>
          <p:cNvSpPr/>
          <p:nvPr/>
        </p:nvSpPr>
        <p:spPr bwMode="auto">
          <a:xfrm>
            <a:off x="6172200" y="80035"/>
            <a:ext cx="2900591" cy="681965"/>
          </a:xfrm>
          <a:prstGeom prst="round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KT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(5, 13)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đang đóng 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" name="Rectangle 35"/>
          <p:cNvSpPr/>
          <p:nvPr/>
        </p:nvSpPr>
        <p:spPr bwMode="auto">
          <a:xfrm>
            <a:off x="5611794" y="2703576"/>
            <a:ext cx="2998806" cy="34161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(15,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N)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có điện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Rectangle 36"/>
          <p:cNvSpPr/>
          <p:nvPr/>
        </p:nvSpPr>
        <p:spPr bwMode="auto">
          <a:xfrm>
            <a:off x="5582208" y="3370827"/>
            <a:ext cx="3061467" cy="65505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endParaRPr lang="en-US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đóng lại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" name="Rectangle 57"/>
          <p:cNvSpPr/>
          <p:nvPr/>
        </p:nvSpPr>
        <p:spPr bwMode="auto">
          <a:xfrm>
            <a:off x="4800600" y="4257090"/>
            <a:ext cx="4240339" cy="59837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Lực điện từ trong Rotor động cơ M ngược chiều quay trước đó, động cơ M hãm ngược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/>
          <p:cNvSpPr/>
          <p:nvPr/>
        </p:nvSpPr>
        <p:spPr bwMode="auto">
          <a:xfrm>
            <a:off x="4419600" y="6074664"/>
            <a:ext cx="4664373" cy="59837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hở ra, kết thúc quá trinh hãm ngược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5" name="Rectangle 64"/>
          <p:cNvSpPr/>
          <p:nvPr/>
        </p:nvSpPr>
        <p:spPr bwMode="auto">
          <a:xfrm>
            <a:off x="3810000" y="3307349"/>
            <a:ext cx="1643057" cy="65505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11) hở ra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7" name="Straight Arrow Connector 76"/>
          <p:cNvCxnSpPr>
            <a:stCxn id="35" idx="2"/>
            <a:endCxn id="36" idx="0"/>
          </p:cNvCxnSpPr>
          <p:nvPr/>
        </p:nvCxnSpPr>
        <p:spPr bwMode="auto">
          <a:xfrm flipH="1">
            <a:off x="7111197" y="762000"/>
            <a:ext cx="511299" cy="194157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3" name="Straight Arrow Connector 82"/>
          <p:cNvCxnSpPr>
            <a:stCxn id="36" idx="2"/>
            <a:endCxn id="37" idx="0"/>
          </p:cNvCxnSpPr>
          <p:nvPr/>
        </p:nvCxnSpPr>
        <p:spPr bwMode="auto">
          <a:xfrm>
            <a:off x="7111197" y="3045190"/>
            <a:ext cx="1745" cy="32563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90" name="Straight Arrow Connector 89"/>
          <p:cNvCxnSpPr>
            <a:stCxn id="37" idx="2"/>
          </p:cNvCxnSpPr>
          <p:nvPr/>
        </p:nvCxnSpPr>
        <p:spPr bwMode="auto">
          <a:xfrm flipH="1">
            <a:off x="7111197" y="4025879"/>
            <a:ext cx="1745" cy="23121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93" name="Straight Arrow Connector 92"/>
          <p:cNvCxnSpPr>
            <a:stCxn id="58" idx="2"/>
            <a:endCxn id="59" idx="0"/>
          </p:cNvCxnSpPr>
          <p:nvPr/>
        </p:nvCxnSpPr>
        <p:spPr bwMode="auto">
          <a:xfrm>
            <a:off x="6920770" y="4855464"/>
            <a:ext cx="239" cy="261162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96" name="Straight Arrow Connector 95"/>
          <p:cNvCxnSpPr>
            <a:stCxn id="59" idx="2"/>
          </p:cNvCxnSpPr>
          <p:nvPr/>
        </p:nvCxnSpPr>
        <p:spPr bwMode="auto">
          <a:xfrm flipH="1">
            <a:off x="6920770" y="5715000"/>
            <a:ext cx="239" cy="35966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18" name="Rectangle 117"/>
          <p:cNvSpPr/>
          <p:nvPr/>
        </p:nvSpPr>
        <p:spPr bwMode="auto">
          <a:xfrm>
            <a:off x="2286000" y="6139377"/>
            <a:ext cx="1906905" cy="65505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11) đóng lại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19" name="Straight Arrow Connector 118"/>
          <p:cNvCxnSpPr>
            <a:stCxn id="59" idx="2"/>
            <a:endCxn id="118" idx="0"/>
          </p:cNvCxnSpPr>
          <p:nvPr/>
        </p:nvCxnSpPr>
        <p:spPr bwMode="auto">
          <a:xfrm flipH="1">
            <a:off x="3239453" y="5715000"/>
            <a:ext cx="3681556" cy="42437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2" name="Rectangle 41"/>
          <p:cNvSpPr/>
          <p:nvPr/>
        </p:nvSpPr>
        <p:spPr bwMode="auto">
          <a:xfrm>
            <a:off x="1982129" y="762000"/>
            <a:ext cx="3080898" cy="60960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Stop(5, 7) hở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ra, Cuộn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dây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(11,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N)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mất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</a:p>
        </p:txBody>
      </p:sp>
      <p:sp>
        <p:nvSpPr>
          <p:cNvPr id="59" name="Rectangle 58"/>
          <p:cNvSpPr/>
          <p:nvPr/>
        </p:nvSpPr>
        <p:spPr bwMode="auto">
          <a:xfrm>
            <a:off x="4993582" y="5116626"/>
            <a:ext cx="3854854" cy="59837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Khi n</a:t>
            </a:r>
            <a:r>
              <a:rPr lang="en-US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≤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15% n</a:t>
            </a:r>
            <a:r>
              <a:rPr lang="en-US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đm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 thì tiếp điểm R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KT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(5, 13) hở ra,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K</a:t>
            </a:r>
            <a:r>
              <a:rPr lang="en-US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(15, N)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mất điện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8123334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75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75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50"/>
                            </p:stCondLst>
                            <p:childTnLst>
                              <p:par>
                                <p:cTn id="8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5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500"/>
                            </p:stCondLst>
                            <p:childTnLst>
                              <p:par>
                                <p:cTn id="10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500"/>
                            </p:stCondLst>
                            <p:childTnLst>
                              <p:par>
                                <p:cTn id="1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500"/>
                            </p:stCondLst>
                            <p:childTnLst>
                              <p:par>
                                <p:cTn id="1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43" grpId="0" animBg="1"/>
      <p:bldP spid="44" grpId="0" animBg="1"/>
      <p:bldP spid="45" grpId="0" animBg="1"/>
      <p:bldP spid="54" grpId="0" animBg="1"/>
      <p:bldP spid="57" grpId="0"/>
      <p:bldP spid="36" grpId="0" animBg="1"/>
      <p:bldP spid="37" grpId="0" animBg="1"/>
      <p:bldP spid="58" grpId="0" animBg="1"/>
      <p:bldP spid="29" grpId="0" animBg="1"/>
      <p:bldP spid="65" grpId="0" animBg="1"/>
      <p:bldP spid="118" grpId="0" animBg="1"/>
      <p:bldP spid="42" grpId="0" animBg="1"/>
      <p:bldP spid="59" grpId="0" animBg="1"/>
    </p:bld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70" name="Rectangle 17"/>
          <p:cNvSpPr>
            <a:spLocks noChangeArrowheads="1"/>
          </p:cNvSpPr>
          <p:nvPr/>
        </p:nvSpPr>
        <p:spPr bwMode="auto">
          <a:xfrm>
            <a:off x="76198" y="1325111"/>
            <a:ext cx="2782826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việc: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/>
          </p:nvPr>
        </p:nvGraphicFramePr>
        <p:xfrm>
          <a:off x="2667000" y="1295400"/>
          <a:ext cx="6392983" cy="54249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8022" r:id="rId4" imgW="11020425" imgH="4486275" progId="AutoCAD.Drawing.17">
                  <p:embed/>
                </p:oleObj>
              </mc:Choice>
              <mc:Fallback>
                <p:oleObj r:id="rId4" imgW="11020425" imgH="4486275" progId="AutoCAD.Drawing.17">
                  <p:embed/>
                  <p:pic>
                    <p:nvPicPr>
                      <p:cNvPr id="3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0338" t="11548" r="35820" b="17776"/>
                      <a:stretch>
                        <a:fillRect/>
                      </a:stretch>
                    </p:blipFill>
                    <p:spPr bwMode="auto">
                      <a:xfrm>
                        <a:off x="2667000" y="1295400"/>
                        <a:ext cx="6392983" cy="542492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Rectangle 2"/>
          <p:cNvSpPr>
            <a:spLocks noChangeArrowheads="1"/>
          </p:cNvSpPr>
          <p:nvPr/>
        </p:nvSpPr>
        <p:spPr bwMode="auto">
          <a:xfrm>
            <a:off x="76198" y="854715"/>
            <a:ext cx="678180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2.1.4.2 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hãm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ngược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ba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Rectangle 15"/>
          <p:cNvSpPr>
            <a:spLocks noChangeArrowheads="1"/>
          </p:cNvSpPr>
          <p:nvPr/>
        </p:nvSpPr>
        <p:spPr bwMode="auto">
          <a:xfrm>
            <a:off x="76200" y="35910"/>
            <a:ext cx="89154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1.4 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điều khiển động cơ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pha rotor lồng sóc dừng có chế độ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hãm.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Rectangle 17"/>
          <p:cNvSpPr>
            <a:spLocks noChangeArrowheads="1"/>
          </p:cNvSpPr>
          <p:nvPr/>
        </p:nvSpPr>
        <p:spPr bwMode="auto">
          <a:xfrm>
            <a:off x="228600" y="2286000"/>
            <a:ext cx="27432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Dừng khần cấp động cơ M: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8873751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0" name="Straight Arrow Connector 49"/>
          <p:cNvCxnSpPr>
            <a:stCxn id="54" idx="2"/>
            <a:endCxn id="34" idx="0"/>
          </p:cNvCxnSpPr>
          <p:nvPr/>
        </p:nvCxnSpPr>
        <p:spPr bwMode="auto">
          <a:xfrm>
            <a:off x="5251371" y="853158"/>
            <a:ext cx="0" cy="43248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6" name="Straight Arrow Connector 65"/>
          <p:cNvCxnSpPr>
            <a:stCxn id="40" idx="2"/>
            <a:endCxn id="42" idx="0"/>
          </p:cNvCxnSpPr>
          <p:nvPr/>
        </p:nvCxnSpPr>
        <p:spPr bwMode="auto">
          <a:xfrm flipH="1">
            <a:off x="4621127" y="2550678"/>
            <a:ext cx="630244" cy="43670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2" name="Straight Arrow Connector 51"/>
          <p:cNvCxnSpPr>
            <a:stCxn id="34" idx="2"/>
            <a:endCxn id="40" idx="0"/>
          </p:cNvCxnSpPr>
          <p:nvPr/>
        </p:nvCxnSpPr>
        <p:spPr bwMode="auto">
          <a:xfrm>
            <a:off x="5251371" y="1676610"/>
            <a:ext cx="0" cy="44723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6" name="Straight Arrow Connector 45"/>
          <p:cNvCxnSpPr>
            <a:endCxn id="54" idx="1"/>
          </p:cNvCxnSpPr>
          <p:nvPr/>
        </p:nvCxnSpPr>
        <p:spPr bwMode="auto">
          <a:xfrm flipV="1">
            <a:off x="2852479" y="664647"/>
            <a:ext cx="682984" cy="1756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54" name="Rectangle 53"/>
          <p:cNvSpPr/>
          <p:nvPr/>
        </p:nvSpPr>
        <p:spPr bwMode="auto">
          <a:xfrm>
            <a:off x="3535463" y="476136"/>
            <a:ext cx="3431816" cy="37702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Ấn nút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EM(1, 3) một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lực đủ lớn</a:t>
            </a:r>
          </a:p>
        </p:txBody>
      </p:sp>
      <p:sp>
        <p:nvSpPr>
          <p:cNvPr id="34" name="Rectangle 33"/>
          <p:cNvSpPr/>
          <p:nvPr/>
        </p:nvSpPr>
        <p:spPr bwMode="auto">
          <a:xfrm>
            <a:off x="3535463" y="1285646"/>
            <a:ext cx="3431816" cy="39096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EM(1, 3)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hở ra</a:t>
            </a:r>
          </a:p>
        </p:txBody>
      </p:sp>
      <p:sp>
        <p:nvSpPr>
          <p:cNvPr id="43" name="Rectangle 42"/>
          <p:cNvSpPr/>
          <p:nvPr/>
        </p:nvSpPr>
        <p:spPr bwMode="auto">
          <a:xfrm>
            <a:off x="3063963" y="4114800"/>
            <a:ext cx="3124417" cy="44850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ngắt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điện,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dừng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0" name="Straight Arrow Connector 69"/>
          <p:cNvCxnSpPr>
            <a:stCxn id="42" idx="2"/>
            <a:endCxn id="43" idx="0"/>
          </p:cNvCxnSpPr>
          <p:nvPr/>
        </p:nvCxnSpPr>
        <p:spPr bwMode="auto">
          <a:xfrm>
            <a:off x="4621127" y="3783133"/>
            <a:ext cx="5045" cy="33166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1" name="Straight Arrow Connector 70"/>
          <p:cNvCxnSpPr>
            <a:stCxn id="40" idx="2"/>
            <a:endCxn id="44" idx="0"/>
          </p:cNvCxnSpPr>
          <p:nvPr/>
        </p:nvCxnSpPr>
        <p:spPr bwMode="auto">
          <a:xfrm>
            <a:off x="5251371" y="2550678"/>
            <a:ext cx="2580276" cy="54813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2" name="Straight Arrow Connector 71"/>
          <p:cNvCxnSpPr>
            <a:stCxn id="40" idx="2"/>
            <a:endCxn id="41" idx="0"/>
          </p:cNvCxnSpPr>
          <p:nvPr/>
        </p:nvCxnSpPr>
        <p:spPr bwMode="auto">
          <a:xfrm flipH="1">
            <a:off x="1785505" y="2550678"/>
            <a:ext cx="3465866" cy="421122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6" name="Straight Arrow Connector 85"/>
          <p:cNvCxnSpPr>
            <a:endCxn id="40" idx="1"/>
          </p:cNvCxnSpPr>
          <p:nvPr/>
        </p:nvCxnSpPr>
        <p:spPr bwMode="auto">
          <a:xfrm>
            <a:off x="685800" y="2315668"/>
            <a:ext cx="2849663" cy="2159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/>
          </a:ln>
          <a:effectLst/>
        </p:spPr>
      </p:cxnSp>
      <p:cxnSp>
        <p:nvCxnSpPr>
          <p:cNvPr id="88" name="Straight Connector 87"/>
          <p:cNvCxnSpPr/>
          <p:nvPr/>
        </p:nvCxnSpPr>
        <p:spPr bwMode="auto">
          <a:xfrm>
            <a:off x="705000" y="3352800"/>
            <a:ext cx="133200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89" name="Straight Connector 88"/>
          <p:cNvCxnSpPr/>
          <p:nvPr/>
        </p:nvCxnSpPr>
        <p:spPr bwMode="auto">
          <a:xfrm flipH="1" flipV="1">
            <a:off x="685800" y="2315668"/>
            <a:ext cx="1118" cy="1037132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100" name="Rectangle 99"/>
          <p:cNvSpPr>
            <a:spLocks noChangeArrowheads="1"/>
          </p:cNvSpPr>
          <p:nvPr/>
        </p:nvSpPr>
        <p:spPr bwMode="auto">
          <a:xfrm>
            <a:off x="1638299" y="1844410"/>
            <a:ext cx="1971839" cy="40011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lang="en-US" altLang="en-US" sz="20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Ngắt d</a:t>
            </a:r>
            <a:r>
              <a:rPr kumimoji="0" lang="en-US" altLang="en-US" sz="20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uy trì</a:t>
            </a:r>
            <a:endParaRPr kumimoji="0" lang="en-US" altLang="en-US" sz="20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Rectangle 40"/>
          <p:cNvSpPr/>
          <p:nvPr/>
        </p:nvSpPr>
        <p:spPr bwMode="auto">
          <a:xfrm>
            <a:off x="914400" y="2971800"/>
            <a:ext cx="1742209" cy="79575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9) hở ra</a:t>
            </a:r>
          </a:p>
        </p:txBody>
      </p:sp>
      <p:sp>
        <p:nvSpPr>
          <p:cNvPr id="44" name="Rectangle 43"/>
          <p:cNvSpPr/>
          <p:nvPr/>
        </p:nvSpPr>
        <p:spPr bwMode="auto">
          <a:xfrm>
            <a:off x="6553200" y="3098814"/>
            <a:ext cx="2556894" cy="67172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 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(13, 15) đóng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</a:p>
        </p:txBody>
      </p:sp>
      <p:sp>
        <p:nvSpPr>
          <p:cNvPr id="42" name="Rectangle 41"/>
          <p:cNvSpPr/>
          <p:nvPr/>
        </p:nvSpPr>
        <p:spPr bwMode="auto">
          <a:xfrm>
            <a:off x="2800928" y="2987381"/>
            <a:ext cx="3640397" cy="79575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hở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ra </a:t>
            </a:r>
          </a:p>
        </p:txBody>
      </p:sp>
      <p:sp>
        <p:nvSpPr>
          <p:cNvPr id="40" name="Rectangle 39"/>
          <p:cNvSpPr/>
          <p:nvPr/>
        </p:nvSpPr>
        <p:spPr bwMode="auto">
          <a:xfrm>
            <a:off x="3535463" y="2123846"/>
            <a:ext cx="3431816" cy="42683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(11,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N) mất điện</a:t>
            </a:r>
          </a:p>
        </p:txBody>
      </p:sp>
      <p:sp>
        <p:nvSpPr>
          <p:cNvPr id="64" name="Flowchart: Alternate Process 63"/>
          <p:cNvSpPr/>
          <p:nvPr/>
        </p:nvSpPr>
        <p:spPr bwMode="auto">
          <a:xfrm>
            <a:off x="228599" y="152400"/>
            <a:ext cx="2819401" cy="1019357"/>
          </a:xfrm>
          <a:prstGeom prst="flowChartAlternateProcess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Giả sử, động cơ M đang </a:t>
            </a:r>
            <a:r>
              <a:rPr lang="en-US" alt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động,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khi có sự cố cần dừng khẩn cấp</a:t>
            </a:r>
          </a:p>
          <a:p>
            <a:pPr algn="ctr"/>
            <a:endParaRPr lang="en-US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" name="Rectangle 50"/>
          <p:cNvSpPr/>
          <p:nvPr/>
        </p:nvSpPr>
        <p:spPr bwMode="auto">
          <a:xfrm>
            <a:off x="3673637" y="5879279"/>
            <a:ext cx="1676400" cy="670719"/>
          </a:xfrm>
          <a:prstGeom prst="rect">
            <a:avLst/>
          </a:prstGeom>
          <a:solidFill>
            <a:srgbClr val="FFCC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ận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hành lại mạch điện</a:t>
            </a:r>
          </a:p>
        </p:txBody>
      </p:sp>
      <p:sp>
        <p:nvSpPr>
          <p:cNvPr id="53" name="Rectangle 52"/>
          <p:cNvSpPr/>
          <p:nvPr/>
        </p:nvSpPr>
        <p:spPr bwMode="auto">
          <a:xfrm>
            <a:off x="5738116" y="5867401"/>
            <a:ext cx="2697162" cy="670719"/>
          </a:xfrm>
          <a:prstGeom prst="rect">
            <a:avLst/>
          </a:prstGeom>
          <a:solidFill>
            <a:srgbClr val="FFCC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oay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nút nhấn EM(1, 3) theo chiều mũi tên </a:t>
            </a:r>
          </a:p>
        </p:txBody>
      </p:sp>
      <p:sp>
        <p:nvSpPr>
          <p:cNvPr id="55" name="Flowchart: Alternate Process 54"/>
          <p:cNvSpPr/>
          <p:nvPr/>
        </p:nvSpPr>
        <p:spPr bwMode="auto">
          <a:xfrm>
            <a:off x="1219200" y="5867400"/>
            <a:ext cx="2069652" cy="792454"/>
          </a:xfrm>
          <a:prstGeom prst="flowChartAlternateProcess">
            <a:avLst/>
          </a:prstGeom>
          <a:solidFill>
            <a:srgbClr val="FFCC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Sau khi khắc phục sự cố xong</a:t>
            </a:r>
            <a:endParaRPr lang="en-US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6" name="Straight Arrow Connector 55"/>
          <p:cNvCxnSpPr/>
          <p:nvPr/>
        </p:nvCxnSpPr>
        <p:spPr bwMode="auto">
          <a:xfrm>
            <a:off x="5358504" y="6214638"/>
            <a:ext cx="384785" cy="1187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7" name="Straight Arrow Connector 56"/>
          <p:cNvCxnSpPr/>
          <p:nvPr/>
        </p:nvCxnSpPr>
        <p:spPr bwMode="auto">
          <a:xfrm>
            <a:off x="3288852" y="6243450"/>
            <a:ext cx="384785" cy="1187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28" name="Rectangle 27"/>
          <p:cNvSpPr/>
          <p:nvPr/>
        </p:nvSpPr>
        <p:spPr bwMode="auto">
          <a:xfrm>
            <a:off x="2350652" y="4874835"/>
            <a:ext cx="4495800" cy="73981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Khi n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 ≤ 15% n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đm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 thì tiếp điểm R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KT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(5, 13) hở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9" name="Straight Arrow Connector 28"/>
          <p:cNvCxnSpPr/>
          <p:nvPr/>
        </p:nvCxnSpPr>
        <p:spPr bwMode="auto">
          <a:xfrm>
            <a:off x="4648200" y="4572269"/>
            <a:ext cx="1" cy="31461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</p:spTree>
    <p:extLst>
      <p:ext uri="{BB962C8B-B14F-4D97-AF65-F5344CB8AC3E}">
        <p14:creationId xmlns:p14="http://schemas.microsoft.com/office/powerpoint/2010/main" val="1970464442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2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75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5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5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25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5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5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3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00"/>
                            </p:stCondLst>
                            <p:childTnLst>
                              <p:par>
                                <p:cTn id="7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1" dur="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2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34" grpId="0" animBg="1"/>
      <p:bldP spid="43" grpId="0" animBg="1"/>
      <p:bldP spid="100" grpId="0"/>
      <p:bldP spid="41" grpId="0" animBg="1"/>
      <p:bldP spid="44" grpId="0" animBg="1"/>
      <p:bldP spid="42" grpId="0" animBg="1"/>
      <p:bldP spid="40" grpId="0" animBg="1"/>
      <p:bldP spid="51" grpId="0" animBg="1"/>
      <p:bldP spid="53" grpId="0" animBg="1"/>
      <p:bldP spid="55" grpId="0" animBg="1"/>
      <p:bldP spid="28" grpId="0" animBg="1"/>
    </p:bld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Object 12"/>
          <p:cNvGraphicFramePr>
            <a:graphicFrameLocks noChangeAspect="1"/>
          </p:cNvGraphicFramePr>
          <p:nvPr>
            <p:extLst/>
          </p:nvPr>
        </p:nvGraphicFramePr>
        <p:xfrm>
          <a:off x="2667000" y="1295400"/>
          <a:ext cx="6392983" cy="54249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9047" r:id="rId4" imgW="11020425" imgH="4486275" progId="AutoCAD.Drawing.17">
                  <p:embed/>
                </p:oleObj>
              </mc:Choice>
              <mc:Fallback>
                <p:oleObj r:id="rId4" imgW="11020425" imgH="4486275" progId="AutoCAD.Drawing.17">
                  <p:embed/>
                  <p:pic>
                    <p:nvPicPr>
                      <p:cNvPr id="13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0338" t="11548" r="35820" b="17776"/>
                      <a:stretch>
                        <a:fillRect/>
                      </a:stretch>
                    </p:blipFill>
                    <p:spPr bwMode="auto">
                      <a:xfrm>
                        <a:off x="2667000" y="1295400"/>
                        <a:ext cx="6392983" cy="542492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2470" name="Rectangle 17"/>
          <p:cNvSpPr>
            <a:spLocks noChangeArrowheads="1"/>
          </p:cNvSpPr>
          <p:nvPr/>
        </p:nvSpPr>
        <p:spPr bwMode="auto">
          <a:xfrm>
            <a:off x="0" y="1447800"/>
            <a:ext cx="28194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Bảo vệ mạch điện và động cơ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Rectangle 15"/>
          <p:cNvSpPr>
            <a:spLocks noChangeArrowheads="1"/>
          </p:cNvSpPr>
          <p:nvPr/>
        </p:nvSpPr>
        <p:spPr bwMode="auto">
          <a:xfrm>
            <a:off x="76200" y="35910"/>
            <a:ext cx="89154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1.4 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điều khiển động cơ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pha rotor lồng sóc dừng có chế độ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hãm.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13"/>
          <p:cNvSpPr>
            <a:spLocks noChangeArrowheads="1"/>
          </p:cNvSpPr>
          <p:nvPr/>
        </p:nvSpPr>
        <p:spPr bwMode="auto">
          <a:xfrm>
            <a:off x="381000" y="3050738"/>
            <a:ext cx="266541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Bảo vệ ngắn mạch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13"/>
          <p:cNvSpPr>
            <a:spLocks noChangeArrowheads="1"/>
          </p:cNvSpPr>
          <p:nvPr/>
        </p:nvSpPr>
        <p:spPr bwMode="auto">
          <a:xfrm>
            <a:off x="381000" y="3729335"/>
            <a:ext cx="213564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Bảo vệ quá tải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Oval 8"/>
          <p:cNvSpPr/>
          <p:nvPr/>
        </p:nvSpPr>
        <p:spPr bwMode="auto">
          <a:xfrm>
            <a:off x="2590800" y="1734531"/>
            <a:ext cx="1524004" cy="638553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10" name="Oval 9"/>
          <p:cNvSpPr/>
          <p:nvPr/>
        </p:nvSpPr>
        <p:spPr bwMode="auto">
          <a:xfrm>
            <a:off x="2590799" y="5034708"/>
            <a:ext cx="1676401" cy="604092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11" name="Oval 10"/>
          <p:cNvSpPr/>
          <p:nvPr/>
        </p:nvSpPr>
        <p:spPr bwMode="auto">
          <a:xfrm>
            <a:off x="5105400" y="2206561"/>
            <a:ext cx="762000" cy="59020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12" name="Rectangle 18"/>
          <p:cNvSpPr>
            <a:spLocks noChangeArrowheads="1"/>
          </p:cNvSpPr>
          <p:nvPr/>
        </p:nvSpPr>
        <p:spPr bwMode="auto">
          <a:xfrm>
            <a:off x="152400" y="2438400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động lực: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Rectangle 2"/>
          <p:cNvSpPr>
            <a:spLocks noChangeArrowheads="1"/>
          </p:cNvSpPr>
          <p:nvPr/>
        </p:nvSpPr>
        <p:spPr bwMode="auto">
          <a:xfrm>
            <a:off x="76198" y="854715"/>
            <a:ext cx="678180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2.1.4.2 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hãm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ngược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ba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8887035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"/>
                            </p:stCondLst>
                            <p:childTnLst>
                              <p:par>
                                <p:cTn id="14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50"/>
                            </p:stCondLst>
                            <p:childTnLst>
                              <p:par>
                                <p:cTn id="2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 animBg="1"/>
      <p:bldP spid="9" grpId="1" animBg="1"/>
      <p:bldP spid="10" grpId="0" animBg="1"/>
      <p:bldP spid="11" grpId="0" animBg="1"/>
      <p:bldP spid="12" grpId="0"/>
    </p:bld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" name="Object 15"/>
          <p:cNvGraphicFramePr>
            <a:graphicFrameLocks noChangeAspect="1"/>
          </p:cNvGraphicFramePr>
          <p:nvPr>
            <p:extLst/>
          </p:nvPr>
        </p:nvGraphicFramePr>
        <p:xfrm>
          <a:off x="2667000" y="1295400"/>
          <a:ext cx="6392983" cy="54249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0071" r:id="rId4" imgW="11020425" imgH="4486275" progId="AutoCAD.Drawing.17">
                  <p:embed/>
                </p:oleObj>
              </mc:Choice>
              <mc:Fallback>
                <p:oleObj r:id="rId4" imgW="11020425" imgH="4486275" progId="AutoCAD.Drawing.17">
                  <p:embed/>
                  <p:pic>
                    <p:nvPicPr>
                      <p:cNvPr id="16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0338" t="11548" r="35820" b="17776"/>
                      <a:stretch>
                        <a:fillRect/>
                      </a:stretch>
                    </p:blipFill>
                    <p:spPr bwMode="auto">
                      <a:xfrm>
                        <a:off x="2667000" y="1295400"/>
                        <a:ext cx="6392983" cy="542492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2470" name="Rectangle 17"/>
          <p:cNvSpPr>
            <a:spLocks noChangeArrowheads="1"/>
          </p:cNvSpPr>
          <p:nvPr/>
        </p:nvSpPr>
        <p:spPr bwMode="auto">
          <a:xfrm>
            <a:off x="-76200" y="1447800"/>
            <a:ext cx="32004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Bảo vệ mạch điện và động cơ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Rectangle 15"/>
          <p:cNvSpPr>
            <a:spLocks noChangeArrowheads="1"/>
          </p:cNvSpPr>
          <p:nvPr/>
        </p:nvSpPr>
        <p:spPr bwMode="auto">
          <a:xfrm>
            <a:off x="76200" y="35910"/>
            <a:ext cx="89154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1.4 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điều khiển động cơ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pha rotor lồng sóc dừng có chế độ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hãm.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13"/>
          <p:cNvSpPr>
            <a:spLocks noChangeArrowheads="1"/>
          </p:cNvSpPr>
          <p:nvPr/>
        </p:nvSpPr>
        <p:spPr bwMode="auto">
          <a:xfrm>
            <a:off x="381000" y="3167349"/>
            <a:ext cx="266541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Bảo vệ ngắn mạch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Oval 8"/>
          <p:cNvSpPr/>
          <p:nvPr/>
        </p:nvSpPr>
        <p:spPr bwMode="auto">
          <a:xfrm>
            <a:off x="3962400" y="2230578"/>
            <a:ext cx="682124" cy="638553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12" name="Rectangle 18"/>
          <p:cNvSpPr>
            <a:spLocks noChangeArrowheads="1"/>
          </p:cNvSpPr>
          <p:nvPr/>
        </p:nvSpPr>
        <p:spPr bwMode="auto">
          <a:xfrm>
            <a:off x="152400" y="2514600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381001" y="3803857"/>
            <a:ext cx="25908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Khóa chéo: Tiếp</a:t>
            </a:r>
          </a:p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 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(9, 11)</a:t>
            </a:r>
          </a:p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(13, 15) 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/>
          <p:cNvSpPr/>
          <p:nvPr/>
        </p:nvSpPr>
        <p:spPr bwMode="auto">
          <a:xfrm>
            <a:off x="7235326" y="2230578"/>
            <a:ext cx="1014616" cy="547876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15" name="Oval 14"/>
          <p:cNvSpPr/>
          <p:nvPr/>
        </p:nvSpPr>
        <p:spPr bwMode="auto">
          <a:xfrm>
            <a:off x="7239000" y="3490382"/>
            <a:ext cx="1010942" cy="484427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17" name="Rectangle 2"/>
          <p:cNvSpPr>
            <a:spLocks noChangeArrowheads="1"/>
          </p:cNvSpPr>
          <p:nvPr/>
        </p:nvSpPr>
        <p:spPr bwMode="auto">
          <a:xfrm>
            <a:off x="76198" y="854715"/>
            <a:ext cx="678180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2.1.4.1  Mạch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hãm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ngược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ba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243466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"/>
                            </p:stCondLst>
                            <p:childTnLst>
                              <p:par>
                                <p:cTn id="14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 animBg="1"/>
      <p:bldP spid="9" grpId="1" animBg="1"/>
      <p:bldP spid="12" grpId="0"/>
      <p:bldP spid="13" grpId="0"/>
      <p:bldP spid="14" grpId="0" animBg="1"/>
      <p:bldP spid="15" grpId="0" animBg="1"/>
    </p:bld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65659" y="609600"/>
            <a:ext cx="5449741" cy="246941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26200" y="3215166"/>
            <a:ext cx="1727200" cy="3414233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1828800" y="3131582"/>
            <a:ext cx="3429000" cy="3581400"/>
            <a:chOff x="1828800" y="3131582"/>
            <a:chExt cx="3429000" cy="3581400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828800" y="3131582"/>
              <a:ext cx="3429000" cy="3581400"/>
            </a:xfrm>
            <a:prstGeom prst="rect">
              <a:avLst/>
            </a:prstGeom>
          </p:spPr>
        </p:pic>
        <p:sp>
          <p:nvSpPr>
            <p:cNvPr id="5" name="Rectangle 4"/>
            <p:cNvSpPr/>
            <p:nvPr/>
          </p:nvSpPr>
          <p:spPr bwMode="auto">
            <a:xfrm>
              <a:off x="1828800" y="6324600"/>
              <a:ext cx="2057400" cy="388382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</a:endParaRPr>
            </a:p>
          </p:txBody>
        </p:sp>
      </p:grpSp>
      <p:sp>
        <p:nvSpPr>
          <p:cNvPr id="14" name="Rectangle 13"/>
          <p:cNvSpPr/>
          <p:nvPr/>
        </p:nvSpPr>
        <p:spPr>
          <a:xfrm>
            <a:off x="228600" y="2590800"/>
            <a:ext cx="32004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Công tắc tơ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và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7"/>
          <p:cNvSpPr>
            <a:spLocks noChangeArrowheads="1"/>
          </p:cNvSpPr>
          <p:nvPr/>
        </p:nvSpPr>
        <p:spPr bwMode="auto">
          <a:xfrm>
            <a:off x="-76200" y="1676400"/>
            <a:ext cx="32004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Bảo vệ mạch điện và động cơ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Rectangle 15"/>
          <p:cNvSpPr>
            <a:spLocks noChangeArrowheads="1"/>
          </p:cNvSpPr>
          <p:nvPr/>
        </p:nvSpPr>
        <p:spPr bwMode="auto">
          <a:xfrm>
            <a:off x="76200" y="35910"/>
            <a:ext cx="89154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1.4 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điều khiển động cơ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pha rotor lồng sóc dừng có chế độ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hãm.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Rectangle 2"/>
          <p:cNvSpPr>
            <a:spLocks noChangeArrowheads="1"/>
          </p:cNvSpPr>
          <p:nvPr/>
        </p:nvSpPr>
        <p:spPr bwMode="auto">
          <a:xfrm>
            <a:off x="76198" y="854715"/>
            <a:ext cx="3313261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2.1.4.1  Mạch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hãm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ngược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ba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7092203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1689080"/>
            <a:ext cx="83058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86690" algn="just">
              <a:lnSpc>
                <a:spcPct val="150000"/>
              </a:lnSpc>
              <a:spcAft>
                <a:spcPts val="0"/>
              </a:spcAft>
            </a:pPr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</a:rPr>
              <a:t>Vẽ hình và trình bày nguyên lý làm việc của mạch điện điều khiển hai động cơ hoạt động theo yêu cầu: </a:t>
            </a:r>
          </a:p>
          <a:p>
            <a:pPr lvl="0" algn="just">
              <a:lnSpc>
                <a:spcPct val="150000"/>
              </a:lnSpc>
              <a:spcAft>
                <a:spcPts val="0"/>
              </a:spcAft>
              <a:tabLst>
                <a:tab pos="540385" algn="l"/>
              </a:tabLst>
            </a:pPr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-  Chạy</a:t>
            </a:r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Nhấn nút </a:t>
            </a:r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</a:rPr>
              <a:t>Start</a:t>
            </a:r>
            <a:r>
              <a:rPr lang="en-US" sz="2400" baseline="-2500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</a:rPr>
              <a:t> động cơ Đ</a:t>
            </a:r>
            <a:r>
              <a:rPr lang="en-US" sz="2400" baseline="-2500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</a:rPr>
              <a:t> chạy, sau khi động cơ Đ</a:t>
            </a:r>
            <a:r>
              <a:rPr lang="en-US" sz="2400" baseline="-2500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</a:rPr>
              <a:t> đã chạy, nhấn nút </a:t>
            </a:r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Start</a:t>
            </a:r>
            <a:r>
              <a:rPr lang="en-US" sz="2400" baseline="-250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 </a:t>
            </a:r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động </a:t>
            </a:r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</a:rPr>
              <a:t>cơ Đ</a:t>
            </a:r>
            <a:r>
              <a:rPr lang="en-US" sz="2400" baseline="-2500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</a:rPr>
              <a:t> chạy.</a:t>
            </a:r>
          </a:p>
          <a:p>
            <a:pPr lvl="0" algn="just">
              <a:lnSpc>
                <a:spcPct val="150000"/>
              </a:lnSpc>
              <a:spcAft>
                <a:spcPts val="0"/>
              </a:spcAft>
              <a:tabLst>
                <a:tab pos="540385" algn="l"/>
              </a:tabLst>
            </a:pPr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-  Dừng</a:t>
            </a:r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Nhấn nút Stop</a:t>
            </a:r>
            <a:r>
              <a:rPr lang="en-US" sz="2400" baseline="-250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</a:rPr>
              <a:t>động cơ </a:t>
            </a:r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Đ</a:t>
            </a:r>
            <a:r>
              <a:rPr lang="en-US" sz="2400" baseline="-250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</a:rPr>
              <a:t>dừng, sau khi động cơ </a:t>
            </a:r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Đ</a:t>
            </a:r>
            <a:r>
              <a:rPr lang="en-US" sz="2400" baseline="-250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</a:rPr>
              <a:t>đã dừng, nhấn nút </a:t>
            </a:r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Stop</a:t>
            </a:r>
            <a:r>
              <a:rPr lang="en-US" sz="2400" baseline="-250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 </a:t>
            </a:r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</a:rPr>
              <a:t>động cơ </a:t>
            </a:r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Đ</a:t>
            </a:r>
            <a:r>
              <a:rPr lang="en-US" sz="2400" baseline="-250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</a:rPr>
              <a:t>dừng.</a:t>
            </a:r>
            <a:endParaRPr lang="en-US" sz="240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Rectangle 15"/>
          <p:cNvSpPr>
            <a:spLocks noChangeArrowheads="1"/>
          </p:cNvSpPr>
          <p:nvPr/>
        </p:nvSpPr>
        <p:spPr bwMode="auto">
          <a:xfrm>
            <a:off x="1752600" y="1003280"/>
            <a:ext cx="579119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n-US" sz="28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KIỂM TRA ĐỊNH KỲ (HỆ SỐ 2)</a:t>
            </a:r>
            <a:endParaRPr lang="en-US" sz="28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2976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1689080"/>
            <a:ext cx="83058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86690" algn="just">
              <a:lnSpc>
                <a:spcPct val="150000"/>
              </a:lnSpc>
              <a:spcAft>
                <a:spcPts val="0"/>
              </a:spcAft>
            </a:pPr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</a:rPr>
              <a:t>Vẽ hình và trình bày nguyên lý làm việc của mạch điện điều khiển hai động cơ hoạt động theo yêu cầu: </a:t>
            </a:r>
          </a:p>
          <a:p>
            <a:pPr lvl="0" algn="just">
              <a:lnSpc>
                <a:spcPct val="150000"/>
              </a:lnSpc>
              <a:spcAft>
                <a:spcPts val="0"/>
              </a:spcAft>
              <a:tabLst>
                <a:tab pos="540385" algn="l"/>
              </a:tabLst>
            </a:pPr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-  Chạy</a:t>
            </a:r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Nhấn nút Start </a:t>
            </a:r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</a:rPr>
              <a:t>động cơ Đ</a:t>
            </a:r>
            <a:r>
              <a:rPr lang="en-US" sz="2400" baseline="-2500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</a:rPr>
              <a:t> chạy, sau </a:t>
            </a:r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5 giây động </a:t>
            </a:r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</a:rPr>
              <a:t>cơ Đ</a:t>
            </a:r>
            <a:r>
              <a:rPr lang="en-US" sz="2400" baseline="-2500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tự chạy</a:t>
            </a:r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lvl="0" algn="just">
              <a:lnSpc>
                <a:spcPct val="150000"/>
              </a:lnSpc>
              <a:spcAft>
                <a:spcPts val="0"/>
              </a:spcAft>
              <a:tabLst>
                <a:tab pos="540385" algn="l"/>
              </a:tabLst>
            </a:pPr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-  Dừng</a:t>
            </a:r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Nhấn nút Stop </a:t>
            </a:r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</a:rPr>
              <a:t>động cơ </a:t>
            </a:r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Đ</a:t>
            </a:r>
            <a:r>
              <a:rPr lang="en-US" sz="2400" baseline="-250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</a:rPr>
              <a:t>dừng, sau </a:t>
            </a:r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5 giây động </a:t>
            </a:r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</a:rPr>
              <a:t>cơ </a:t>
            </a:r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Đ</a:t>
            </a:r>
            <a:r>
              <a:rPr lang="en-US" sz="2400" baseline="-250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tự dừng</a:t>
            </a:r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sz="240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Rectangle 15"/>
          <p:cNvSpPr>
            <a:spLocks noChangeArrowheads="1"/>
          </p:cNvSpPr>
          <p:nvPr/>
        </p:nvSpPr>
        <p:spPr bwMode="auto">
          <a:xfrm>
            <a:off x="1752600" y="1003280"/>
            <a:ext cx="579119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n-US" sz="28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KIỂM TRA ĐỊNH KỲ (HỆ SỐ 2)</a:t>
            </a:r>
            <a:endParaRPr lang="en-US" sz="28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496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8" name="AutoShape 4"/>
          <p:cNvSpPr>
            <a:spLocks noChangeArrowheads="1"/>
          </p:cNvSpPr>
          <p:nvPr/>
        </p:nvSpPr>
        <p:spPr bwMode="gray">
          <a:xfrm>
            <a:off x="2109788" y="146050"/>
            <a:ext cx="6796087" cy="893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KHÔNG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ĐỒNG BỘ BA PHA ROTOR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DÂY QUẤN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6" name="Group 14"/>
          <p:cNvGrpSpPr>
            <a:grpSpLocks/>
          </p:cNvGrpSpPr>
          <p:nvPr/>
        </p:nvGrpSpPr>
        <p:grpSpPr bwMode="auto">
          <a:xfrm>
            <a:off x="914400" y="76200"/>
            <a:ext cx="1219200" cy="1143000"/>
            <a:chOff x="2078" y="1680"/>
            <a:chExt cx="1615" cy="1615"/>
          </a:xfrm>
        </p:grpSpPr>
        <p:sp>
          <p:nvSpPr>
            <p:cNvPr id="17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8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0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2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4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5" name="Oval 20"/>
            <p:cNvSpPr>
              <a:spLocks noChangeArrowheads="1"/>
            </p:cNvSpPr>
            <p:nvPr/>
          </p:nvSpPr>
          <p:spPr bwMode="gray">
            <a:xfrm>
              <a:off x="2339" y="2003"/>
              <a:ext cx="1093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 smtClean="0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2.2</a:t>
              </a:r>
              <a:endParaRPr lang="en-US" altLang="en-US" sz="2400" b="1">
                <a:solidFill>
                  <a:srgbClr val="FF33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  <p:sp>
        <p:nvSpPr>
          <p:cNvPr id="4" name="Rectangle 3"/>
          <p:cNvSpPr/>
          <p:nvPr/>
        </p:nvSpPr>
        <p:spPr>
          <a:xfrm>
            <a:off x="381000" y="2191814"/>
            <a:ext cx="86106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 Động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cơ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ba pha rotor dây quấn có đặc điểm dòng điện khởi động có thể khống chế I</a:t>
            </a:r>
            <a:r>
              <a:rPr lang="en-US" sz="24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kđ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 = (2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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 2,5)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đm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93031" y="3360003"/>
            <a:ext cx="8512843" cy="830997"/>
          </a:xfrm>
          <a:prstGeom prst="rect">
            <a:avLst/>
          </a:prstGeom>
          <a:solidFill>
            <a:srgbClr val="CCFF99"/>
          </a:solidFill>
          <a:ln>
            <a:noFill/>
          </a:ln>
          <a:extLst/>
        </p:spPr>
        <p:txBody>
          <a:bodyPr wrap="square">
            <a:spAutoFit/>
          </a:bodyPr>
          <a:lstStyle/>
          <a:p>
            <a:r>
              <a:rPr lang="en-US" sz="2400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 Chú ý: </a:t>
            </a:r>
            <a:r>
              <a:rPr lang="en-US" sz="2400" i="1">
                <a:latin typeface="Times New Roman" panose="02020603050405020304" pitchFamily="18" charset="0"/>
                <a:cs typeface="Times New Roman" panose="02020603050405020304" pitchFamily="18" charset="0"/>
              </a:rPr>
              <a:t>Khi đấu dây vận hành </a:t>
            </a:r>
            <a:r>
              <a:rPr lang="en-US" sz="2400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số </a:t>
            </a:r>
            <a:r>
              <a:rPr lang="en-US" sz="2400" i="1">
                <a:latin typeface="Times New Roman" panose="02020603050405020304" pitchFamily="18" charset="0"/>
                <a:cs typeface="Times New Roman" panose="02020603050405020304" pitchFamily="18" charset="0"/>
              </a:rPr>
              <a:t>đôi cực p của bộ dây stator phải bằng số đôi cực của bộ dây rotor của động cơ. </a:t>
            </a:r>
          </a:p>
        </p:txBody>
      </p:sp>
    </p:spTree>
    <p:extLst>
      <p:ext uri="{BB962C8B-B14F-4D97-AF65-F5344CB8AC3E}">
        <p14:creationId xmlns:p14="http://schemas.microsoft.com/office/powerpoint/2010/main" val="3439169664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 animBg="1"/>
    </p:bld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5"/>
          <p:cNvSpPr>
            <a:spLocks noChangeArrowheads="1"/>
          </p:cNvSpPr>
          <p:nvPr/>
        </p:nvSpPr>
        <p:spPr bwMode="auto">
          <a:xfrm>
            <a:off x="66674" y="0"/>
            <a:ext cx="88487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 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khởi động động cơ ba pha rotor dây quấn theo nguyên tắc thời gian</a:t>
            </a:r>
          </a:p>
        </p:txBody>
      </p:sp>
      <p:sp>
        <p:nvSpPr>
          <p:cNvPr id="21" name="Rectangle 17"/>
          <p:cNvSpPr>
            <a:spLocks noChangeArrowheads="1"/>
          </p:cNvSpPr>
          <p:nvPr/>
        </p:nvSpPr>
        <p:spPr bwMode="auto">
          <a:xfrm>
            <a:off x="66675" y="838200"/>
            <a:ext cx="33655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Giới thiệu mạch điện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Rectangle 18"/>
          <p:cNvSpPr>
            <a:spLocks noChangeArrowheads="1"/>
          </p:cNvSpPr>
          <p:nvPr/>
        </p:nvSpPr>
        <p:spPr bwMode="auto">
          <a:xfrm>
            <a:off x="228600" y="1300163"/>
            <a:ext cx="33655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động lực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10308840"/>
              </p:ext>
            </p:extLst>
          </p:nvPr>
        </p:nvGraphicFramePr>
        <p:xfrm>
          <a:off x="3094699" y="838200"/>
          <a:ext cx="5962096" cy="59740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0529" r:id="rId4" imgW="9182100" imgH="4838700" progId="AutoCAD.Drawing.17">
                  <p:embed/>
                </p:oleObj>
              </mc:Choice>
              <mc:Fallback>
                <p:oleObj r:id="rId4" imgW="9182100" imgH="4838700" progId="AutoCAD.Drawing.17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26642" t="31995" r="41531" b="7326"/>
                      <a:stretch>
                        <a:fillRect/>
                      </a:stretch>
                    </p:blipFill>
                    <p:spPr bwMode="auto">
                      <a:xfrm>
                        <a:off x="3094699" y="838200"/>
                        <a:ext cx="5962096" cy="597408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Rectangle 19"/>
          <p:cNvSpPr>
            <a:spLocks noChangeArrowheads="1"/>
          </p:cNvSpPr>
          <p:nvPr/>
        </p:nvSpPr>
        <p:spPr bwMode="auto">
          <a:xfrm>
            <a:off x="82296" y="1886712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Động cơ M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Oval 26"/>
          <p:cNvSpPr/>
          <p:nvPr/>
        </p:nvSpPr>
        <p:spPr bwMode="auto">
          <a:xfrm>
            <a:off x="3790053" y="3705360"/>
            <a:ext cx="902597" cy="848352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8" name="Rectangle 19"/>
          <p:cNvSpPr>
            <a:spLocks noChangeArrowheads="1"/>
          </p:cNvSpPr>
          <p:nvPr/>
        </p:nvSpPr>
        <p:spPr bwMode="auto">
          <a:xfrm>
            <a:off x="82296" y="2415647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CB ba pha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Oval 28"/>
          <p:cNvSpPr/>
          <p:nvPr/>
        </p:nvSpPr>
        <p:spPr bwMode="auto">
          <a:xfrm>
            <a:off x="3191575" y="1154110"/>
            <a:ext cx="1981200" cy="602589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0" name="Rectangle 13"/>
          <p:cNvSpPr>
            <a:spLocks noChangeArrowheads="1"/>
          </p:cNvSpPr>
          <p:nvPr/>
        </p:nvSpPr>
        <p:spPr bwMode="auto">
          <a:xfrm>
            <a:off x="92129" y="2955288"/>
            <a:ext cx="317071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động lực K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Oval 30"/>
          <p:cNvSpPr/>
          <p:nvPr/>
        </p:nvSpPr>
        <p:spPr bwMode="auto">
          <a:xfrm>
            <a:off x="3341370" y="2095900"/>
            <a:ext cx="1927860" cy="65242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2" name="Rectangle 13"/>
          <p:cNvSpPr>
            <a:spLocks noChangeArrowheads="1"/>
          </p:cNvSpPr>
          <p:nvPr/>
        </p:nvSpPr>
        <p:spPr bwMode="auto">
          <a:xfrm>
            <a:off x="76200" y="3500356"/>
            <a:ext cx="318664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động lực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 13"/>
          <p:cNvSpPr>
            <a:spLocks noChangeArrowheads="1"/>
          </p:cNvSpPr>
          <p:nvPr/>
        </p:nvSpPr>
        <p:spPr bwMode="auto">
          <a:xfrm>
            <a:off x="116708" y="5107171"/>
            <a:ext cx="3146171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Phần tử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đốt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nóng rơle nhiệt OL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Oval 34"/>
          <p:cNvSpPr/>
          <p:nvPr/>
        </p:nvSpPr>
        <p:spPr bwMode="auto">
          <a:xfrm>
            <a:off x="3133198" y="3000675"/>
            <a:ext cx="2174531" cy="633743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6" name="Oval 35"/>
          <p:cNvSpPr/>
          <p:nvPr/>
        </p:nvSpPr>
        <p:spPr bwMode="auto">
          <a:xfrm>
            <a:off x="4422229" y="5581672"/>
            <a:ext cx="329045" cy="53919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7" name="Oval 36"/>
          <p:cNvSpPr/>
          <p:nvPr/>
        </p:nvSpPr>
        <p:spPr bwMode="auto">
          <a:xfrm>
            <a:off x="3726962" y="5581672"/>
            <a:ext cx="349338" cy="53919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8" name="Rectangle 13"/>
          <p:cNvSpPr>
            <a:spLocks noChangeArrowheads="1"/>
          </p:cNvSpPr>
          <p:nvPr/>
        </p:nvSpPr>
        <p:spPr bwMode="auto">
          <a:xfrm>
            <a:off x="66674" y="4578236"/>
            <a:ext cx="322712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Điện trở R1, R2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Rectangle 13"/>
          <p:cNvSpPr>
            <a:spLocks noChangeArrowheads="1"/>
          </p:cNvSpPr>
          <p:nvPr/>
        </p:nvSpPr>
        <p:spPr bwMode="auto">
          <a:xfrm>
            <a:off x="76200" y="4029291"/>
            <a:ext cx="318664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động lực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" name="Oval 42"/>
          <p:cNvSpPr/>
          <p:nvPr/>
        </p:nvSpPr>
        <p:spPr bwMode="auto">
          <a:xfrm>
            <a:off x="4402787" y="4618980"/>
            <a:ext cx="329045" cy="53919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44" name="Oval 43"/>
          <p:cNvSpPr/>
          <p:nvPr/>
        </p:nvSpPr>
        <p:spPr bwMode="auto">
          <a:xfrm>
            <a:off x="3707520" y="4618980"/>
            <a:ext cx="349338" cy="53919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47" name="Oval 46"/>
          <p:cNvSpPr/>
          <p:nvPr/>
        </p:nvSpPr>
        <p:spPr bwMode="auto">
          <a:xfrm>
            <a:off x="2971800" y="4948519"/>
            <a:ext cx="2438399" cy="766476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48" name="Oval 47"/>
          <p:cNvSpPr/>
          <p:nvPr/>
        </p:nvSpPr>
        <p:spPr bwMode="auto">
          <a:xfrm>
            <a:off x="3022151" y="5940976"/>
            <a:ext cx="2438399" cy="766476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9005470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6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9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4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7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2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5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0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27" grpId="0" animBg="1"/>
      <p:bldP spid="27" grpId="1" animBg="1"/>
      <p:bldP spid="28" grpId="0"/>
      <p:bldP spid="29" grpId="0" animBg="1"/>
      <p:bldP spid="29" grpId="1" animBg="1"/>
      <p:bldP spid="30" grpId="0"/>
      <p:bldP spid="31" grpId="0" animBg="1"/>
      <p:bldP spid="31" grpId="1" animBg="1"/>
      <p:bldP spid="32" grpId="0"/>
      <p:bldP spid="34" grpId="0"/>
      <p:bldP spid="35" grpId="0" animBg="1"/>
      <p:bldP spid="36" grpId="0" animBg="1"/>
      <p:bldP spid="36" grpId="1" animBg="1"/>
      <p:bldP spid="37" grpId="0" animBg="1"/>
      <p:bldP spid="37" grpId="1" animBg="1"/>
      <p:bldP spid="38" grpId="0"/>
      <p:bldP spid="42" grpId="0"/>
      <p:bldP spid="43" grpId="0" animBg="1"/>
      <p:bldP spid="43" grpId="1" animBg="1"/>
      <p:bldP spid="44" grpId="0" animBg="1"/>
      <p:bldP spid="44" grpId="1" animBg="1"/>
      <p:bldP spid="47" grpId="0" animBg="1"/>
      <p:bldP spid="47" grpId="1" animBg="1"/>
      <p:bldP spid="48" grpId="0" animBg="1"/>
      <p:bldP spid="48" grpId="1" animBg="1"/>
    </p:bld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5"/>
          <p:cNvSpPr>
            <a:spLocks noChangeArrowheads="1"/>
          </p:cNvSpPr>
          <p:nvPr/>
        </p:nvSpPr>
        <p:spPr bwMode="auto">
          <a:xfrm>
            <a:off x="66674" y="0"/>
            <a:ext cx="88487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vi-V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.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2.1 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khởi động động cơ ba pha rotor dây quấn theo nguyên tắc thời gian</a:t>
            </a:r>
          </a:p>
        </p:txBody>
      </p:sp>
      <p:sp>
        <p:nvSpPr>
          <p:cNvPr id="21" name="Rectangle 17"/>
          <p:cNvSpPr>
            <a:spLocks noChangeArrowheads="1"/>
          </p:cNvSpPr>
          <p:nvPr/>
        </p:nvSpPr>
        <p:spPr bwMode="auto">
          <a:xfrm>
            <a:off x="66675" y="838200"/>
            <a:ext cx="33655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Giới thiệu mạch điện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3" name="Rectangle 18"/>
          <p:cNvSpPr>
            <a:spLocks noChangeArrowheads="1"/>
          </p:cNvSpPr>
          <p:nvPr/>
        </p:nvSpPr>
        <p:spPr bwMode="auto">
          <a:xfrm>
            <a:off x="228600" y="1300163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điều</a:t>
            </a:r>
            <a:r>
              <a:rPr kumimoji="0" lang="en-US" alt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khiển: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/>
          </p:nvPr>
        </p:nvGraphicFramePr>
        <p:xfrm>
          <a:off x="3094699" y="838200"/>
          <a:ext cx="5962096" cy="59740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6421" r:id="rId4" imgW="9182100" imgH="4838700" progId="AutoCAD.Drawing.17">
                  <p:embed/>
                </p:oleObj>
              </mc:Choice>
              <mc:Fallback>
                <p:oleObj r:id="rId4" imgW="9182100" imgH="4838700" progId="AutoCAD.Drawing.17">
                  <p:embed/>
                  <p:pic>
                    <p:nvPicPr>
                      <p:cNvPr id="7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26642" t="31995" r="41531" b="7326"/>
                      <a:stretch>
                        <a:fillRect/>
                      </a:stretch>
                    </p:blipFill>
                    <p:spPr bwMode="auto">
                      <a:xfrm>
                        <a:off x="3094699" y="838200"/>
                        <a:ext cx="5962096" cy="597408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" name="Rectangle 19"/>
          <p:cNvSpPr>
            <a:spLocks noChangeArrowheads="1"/>
          </p:cNvSpPr>
          <p:nvPr/>
        </p:nvSpPr>
        <p:spPr bwMode="auto">
          <a:xfrm>
            <a:off x="172523" y="1836990"/>
            <a:ext cx="297825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Cầu chì F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Oval 24"/>
          <p:cNvSpPr/>
          <p:nvPr/>
        </p:nvSpPr>
        <p:spPr bwMode="auto">
          <a:xfrm>
            <a:off x="5188855" y="1608740"/>
            <a:ext cx="422894" cy="52853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6" name="Rectangle 19"/>
          <p:cNvSpPr>
            <a:spLocks noChangeArrowheads="1"/>
          </p:cNvSpPr>
          <p:nvPr/>
        </p:nvSpPr>
        <p:spPr bwMode="auto">
          <a:xfrm>
            <a:off x="119167" y="2335537"/>
            <a:ext cx="95953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EM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Oval 32"/>
          <p:cNvSpPr/>
          <p:nvPr/>
        </p:nvSpPr>
        <p:spPr bwMode="auto">
          <a:xfrm>
            <a:off x="5560935" y="1492540"/>
            <a:ext cx="669677" cy="698010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9" name="Rectangle 13"/>
          <p:cNvSpPr>
            <a:spLocks noChangeArrowheads="1"/>
          </p:cNvSpPr>
          <p:nvPr/>
        </p:nvSpPr>
        <p:spPr bwMode="auto">
          <a:xfrm>
            <a:off x="119167" y="3291688"/>
            <a:ext cx="260119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Cuộn dây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K(7, 9) + Start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" name="Oval 39"/>
          <p:cNvSpPr/>
          <p:nvPr/>
        </p:nvSpPr>
        <p:spPr bwMode="auto">
          <a:xfrm>
            <a:off x="6960661" y="1537855"/>
            <a:ext cx="1268939" cy="90054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41" name="Oval 40"/>
          <p:cNvSpPr/>
          <p:nvPr/>
        </p:nvSpPr>
        <p:spPr bwMode="auto">
          <a:xfrm>
            <a:off x="8224044" y="3505277"/>
            <a:ext cx="466383" cy="59311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45" name="Rectangle 13"/>
          <p:cNvSpPr>
            <a:spLocks noChangeArrowheads="1"/>
          </p:cNvSpPr>
          <p:nvPr/>
        </p:nvSpPr>
        <p:spPr bwMode="auto">
          <a:xfrm>
            <a:off x="119167" y="2830023"/>
            <a:ext cx="305305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OL(3, 5)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Oval 45"/>
          <p:cNvSpPr/>
          <p:nvPr/>
        </p:nvSpPr>
        <p:spPr bwMode="auto">
          <a:xfrm>
            <a:off x="6019800" y="1561711"/>
            <a:ext cx="629346" cy="59311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49" name="Rectangle 13"/>
          <p:cNvSpPr>
            <a:spLocks noChangeArrowheads="1"/>
          </p:cNvSpPr>
          <p:nvPr/>
        </p:nvSpPr>
        <p:spPr bwMode="auto">
          <a:xfrm>
            <a:off x="119167" y="4136306"/>
            <a:ext cx="299202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Cuộn dây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R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Th1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(7, 15)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" name="Oval 49"/>
          <p:cNvSpPr/>
          <p:nvPr/>
        </p:nvSpPr>
        <p:spPr bwMode="auto">
          <a:xfrm>
            <a:off x="8219975" y="1615213"/>
            <a:ext cx="457146" cy="59285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51" name="Rectangle 19"/>
          <p:cNvSpPr>
            <a:spLocks noChangeArrowheads="1"/>
          </p:cNvSpPr>
          <p:nvPr/>
        </p:nvSpPr>
        <p:spPr bwMode="auto">
          <a:xfrm>
            <a:off x="1408575" y="2335536"/>
            <a:ext cx="16827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Stop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2" name="Straight Connector 51"/>
          <p:cNvCxnSpPr/>
          <p:nvPr/>
        </p:nvCxnSpPr>
        <p:spPr bwMode="auto">
          <a:xfrm>
            <a:off x="1186325" y="2328556"/>
            <a:ext cx="0" cy="398449"/>
          </a:xfrm>
          <a:prstGeom prst="line">
            <a:avLst/>
          </a:prstGeom>
          <a:solidFill>
            <a:schemeClr val="accent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53" name="Oval 52"/>
          <p:cNvSpPr/>
          <p:nvPr/>
        </p:nvSpPr>
        <p:spPr bwMode="auto">
          <a:xfrm>
            <a:off x="6410325" y="1544157"/>
            <a:ext cx="629346" cy="59311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54" name="Oval 53"/>
          <p:cNvSpPr/>
          <p:nvPr/>
        </p:nvSpPr>
        <p:spPr bwMode="auto">
          <a:xfrm>
            <a:off x="8246798" y="4203124"/>
            <a:ext cx="401625" cy="56507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55" name="Rectangle 13"/>
          <p:cNvSpPr>
            <a:spLocks noChangeArrowheads="1"/>
          </p:cNvSpPr>
          <p:nvPr/>
        </p:nvSpPr>
        <p:spPr bwMode="auto">
          <a:xfrm>
            <a:off x="151081" y="4969394"/>
            <a:ext cx="262111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Cuộn dây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R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Th2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(7, 17)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" name="Oval 55"/>
          <p:cNvSpPr/>
          <p:nvPr/>
        </p:nvSpPr>
        <p:spPr bwMode="auto">
          <a:xfrm>
            <a:off x="7575880" y="3505277"/>
            <a:ext cx="466383" cy="59311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57" name="Rectangle 13"/>
          <p:cNvSpPr>
            <a:spLocks noChangeArrowheads="1"/>
          </p:cNvSpPr>
          <p:nvPr/>
        </p:nvSpPr>
        <p:spPr bwMode="auto">
          <a:xfrm>
            <a:off x="119167" y="5799828"/>
            <a:ext cx="277643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Rơle thời gian R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Th1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" name="Oval 57"/>
          <p:cNvSpPr/>
          <p:nvPr/>
        </p:nvSpPr>
        <p:spPr bwMode="auto">
          <a:xfrm>
            <a:off x="7543800" y="4225060"/>
            <a:ext cx="485967" cy="56507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59" name="Rectangle 13"/>
          <p:cNvSpPr>
            <a:spLocks noChangeArrowheads="1"/>
          </p:cNvSpPr>
          <p:nvPr/>
        </p:nvSpPr>
        <p:spPr bwMode="auto">
          <a:xfrm>
            <a:off x="119166" y="6268696"/>
            <a:ext cx="277643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Rơle thời gian R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Th2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0" name="Oval 59"/>
          <p:cNvSpPr/>
          <p:nvPr/>
        </p:nvSpPr>
        <p:spPr bwMode="auto">
          <a:xfrm>
            <a:off x="7967393" y="2371825"/>
            <a:ext cx="689906" cy="474783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61" name="Oval 60"/>
          <p:cNvSpPr/>
          <p:nvPr/>
        </p:nvSpPr>
        <p:spPr bwMode="auto">
          <a:xfrm>
            <a:off x="7967393" y="2900663"/>
            <a:ext cx="689906" cy="474783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8" name="Oval 27"/>
          <p:cNvSpPr/>
          <p:nvPr/>
        </p:nvSpPr>
        <p:spPr bwMode="auto">
          <a:xfrm>
            <a:off x="7354870" y="2394946"/>
            <a:ext cx="377806" cy="445423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0246606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0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2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5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8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6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9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4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7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5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2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21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5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500"/>
                            </p:stCondLst>
                            <p:childTnLst>
                              <p:par>
                                <p:cTn id="1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0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21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3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 animBg="1"/>
      <p:bldP spid="25" grpId="1" animBg="1"/>
      <p:bldP spid="26" grpId="0"/>
      <p:bldP spid="33" grpId="0" animBg="1"/>
      <p:bldP spid="33" grpId="1" animBg="1"/>
      <p:bldP spid="39" grpId="0"/>
      <p:bldP spid="40" grpId="0" animBg="1"/>
      <p:bldP spid="40" grpId="1" animBg="1"/>
      <p:bldP spid="41" grpId="0" animBg="1"/>
      <p:bldP spid="41" grpId="1" animBg="1"/>
      <p:bldP spid="45" grpId="0"/>
      <p:bldP spid="46" grpId="0" animBg="1"/>
      <p:bldP spid="46" grpId="1" animBg="1"/>
      <p:bldP spid="49" grpId="0"/>
      <p:bldP spid="50" grpId="0" animBg="1"/>
      <p:bldP spid="50" grpId="1" animBg="1"/>
      <p:bldP spid="51" grpId="0"/>
      <p:bldP spid="53" grpId="0" animBg="1"/>
      <p:bldP spid="53" grpId="1" animBg="1"/>
      <p:bldP spid="54" grpId="0" animBg="1"/>
      <p:bldP spid="54" grpId="1" animBg="1"/>
      <p:bldP spid="55" grpId="0"/>
      <p:bldP spid="56" grpId="0" animBg="1"/>
      <p:bldP spid="56" grpId="1" animBg="1"/>
      <p:bldP spid="56" grpId="2" animBg="1"/>
      <p:bldP spid="56" grpId="3" animBg="1"/>
      <p:bldP spid="57" grpId="0"/>
      <p:bldP spid="58" grpId="0" animBg="1"/>
      <p:bldP spid="58" grpId="1" animBg="1"/>
      <p:bldP spid="58" grpId="2" animBg="1"/>
      <p:bldP spid="59" grpId="0"/>
      <p:bldP spid="60" grpId="0" animBg="1"/>
      <p:bldP spid="60" grpId="1" animBg="1"/>
      <p:bldP spid="61" grpId="0" animBg="1"/>
      <p:bldP spid="28" grpId="0" animBg="1"/>
      <p:bldP spid="28" grpId="1" animBg="1"/>
    </p:bldLst>
  </p:timing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5"/>
          <p:cNvSpPr>
            <a:spLocks noChangeArrowheads="1"/>
          </p:cNvSpPr>
          <p:nvPr/>
        </p:nvSpPr>
        <p:spPr bwMode="auto">
          <a:xfrm>
            <a:off x="66674" y="0"/>
            <a:ext cx="88487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vi-V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.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2.1 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khởi động động cơ ba pha rotor dây quấn theo nguyên tắc thời gian</a:t>
            </a:r>
          </a:p>
        </p:txBody>
      </p:sp>
      <p:sp>
        <p:nvSpPr>
          <p:cNvPr id="21" name="Rectangle 17"/>
          <p:cNvSpPr>
            <a:spLocks noChangeArrowheads="1"/>
          </p:cNvSpPr>
          <p:nvPr/>
        </p:nvSpPr>
        <p:spPr bwMode="auto">
          <a:xfrm>
            <a:off x="66675" y="838200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việc: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3" name="Rectangle 18"/>
          <p:cNvSpPr>
            <a:spLocks noChangeArrowheads="1"/>
          </p:cNvSpPr>
          <p:nvPr/>
        </p:nvSpPr>
        <p:spPr bwMode="auto">
          <a:xfrm>
            <a:off x="228600" y="1300163"/>
            <a:ext cx="29718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Khởi động</a:t>
            </a:r>
            <a:r>
              <a:rPr kumimoji="0" lang="en-US" alt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động cơ M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/>
          </p:nvPr>
        </p:nvGraphicFramePr>
        <p:xfrm>
          <a:off x="3094699" y="838200"/>
          <a:ext cx="5962096" cy="59740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7440" r:id="rId4" imgW="9182100" imgH="4838700" progId="AutoCAD.Drawing.17">
                  <p:embed/>
                </p:oleObj>
              </mc:Choice>
              <mc:Fallback>
                <p:oleObj r:id="rId4" imgW="9182100" imgH="4838700" progId="AutoCAD.Drawing.17">
                  <p:embed/>
                  <p:pic>
                    <p:nvPicPr>
                      <p:cNvPr id="7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26642" t="31995" r="41531" b="7326"/>
                      <a:stretch>
                        <a:fillRect/>
                      </a:stretch>
                    </p:blipFill>
                    <p:spPr bwMode="auto">
                      <a:xfrm>
                        <a:off x="3094699" y="838200"/>
                        <a:ext cx="5962096" cy="597408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98158925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5" name="Straight Connector 34"/>
          <p:cNvCxnSpPr/>
          <p:nvPr/>
        </p:nvCxnSpPr>
        <p:spPr bwMode="auto">
          <a:xfrm>
            <a:off x="210023" y="1931205"/>
            <a:ext cx="304800" cy="4347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3" name="Rectangle 2"/>
          <p:cNvSpPr/>
          <p:nvPr/>
        </p:nvSpPr>
        <p:spPr bwMode="auto">
          <a:xfrm>
            <a:off x="2249647" y="91795"/>
            <a:ext cx="3109307" cy="31190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Ấn nút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Start(7, 9)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một lực đủ lớn</a:t>
            </a:r>
          </a:p>
        </p:txBody>
      </p:sp>
      <p:sp>
        <p:nvSpPr>
          <p:cNvPr id="7" name="Rectangle 6"/>
          <p:cNvSpPr/>
          <p:nvPr/>
        </p:nvSpPr>
        <p:spPr bwMode="auto">
          <a:xfrm>
            <a:off x="768350" y="6481552"/>
            <a:ext cx="4448186" cy="30104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Loại R2, kết thúc quá trình khởi động động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cơ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 bwMode="auto">
          <a:xfrm>
            <a:off x="2486532" y="581850"/>
            <a:ext cx="2635535" cy="29868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Start(7, 9) tiếp xúc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3" name="Rectangle 12"/>
          <p:cNvSpPr/>
          <p:nvPr/>
        </p:nvSpPr>
        <p:spPr bwMode="auto">
          <a:xfrm>
            <a:off x="5743953" y="2819400"/>
            <a:ext cx="3009422" cy="30745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Sau thời gian, R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(7, 15) đóng lại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4" name="Rectangle 13"/>
          <p:cNvSpPr/>
          <p:nvPr/>
        </p:nvSpPr>
        <p:spPr bwMode="auto">
          <a:xfrm>
            <a:off x="2354755" y="1540934"/>
            <a:ext cx="2899089" cy="57701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K(A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A</a:t>
            </a:r>
            <a:r>
              <a:rPr kumimoji="0" lang="en-US" sz="1600" b="0" i="0" u="none" strike="noStrike" kern="1200" cap="none" spc="0" normalizeH="0" baseline="-2500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K(B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đóng lại 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5" name="Rectangle 14"/>
          <p:cNvSpPr/>
          <p:nvPr/>
        </p:nvSpPr>
        <p:spPr bwMode="auto">
          <a:xfrm>
            <a:off x="1042530" y="2311401"/>
            <a:ext cx="4215270" cy="30479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cơ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 khởi động qua 2 cấp điện trở R1, R2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/>
          <p:nvPr/>
        </p:nvSpPr>
        <p:spPr bwMode="auto">
          <a:xfrm>
            <a:off x="381000" y="1541166"/>
            <a:ext cx="1847430" cy="57290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K(7, 9) đóng lại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29" name="Straight Arrow Connector 28"/>
          <p:cNvCxnSpPr>
            <a:stCxn id="3" idx="2"/>
            <a:endCxn id="9" idx="0"/>
          </p:cNvCxnSpPr>
          <p:nvPr/>
        </p:nvCxnSpPr>
        <p:spPr bwMode="auto">
          <a:xfrm flipH="1">
            <a:off x="3804300" y="403703"/>
            <a:ext cx="1" cy="178147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4" name="Straight Arrow Connector 33"/>
          <p:cNvCxnSpPr>
            <a:endCxn id="43" idx="1"/>
          </p:cNvCxnSpPr>
          <p:nvPr/>
        </p:nvCxnSpPr>
        <p:spPr bwMode="auto">
          <a:xfrm>
            <a:off x="210023" y="1219023"/>
            <a:ext cx="2276509" cy="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36" name="Straight Connector 35"/>
          <p:cNvCxnSpPr/>
          <p:nvPr/>
        </p:nvCxnSpPr>
        <p:spPr bwMode="auto">
          <a:xfrm flipV="1">
            <a:off x="200525" y="1219200"/>
            <a:ext cx="9498" cy="674201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40" name="Rectangle 39"/>
          <p:cNvSpPr>
            <a:spLocks noChangeArrowheads="1"/>
          </p:cNvSpPr>
          <p:nvPr/>
        </p:nvSpPr>
        <p:spPr bwMode="auto">
          <a:xfrm>
            <a:off x="316577" y="838200"/>
            <a:ext cx="1588423" cy="33855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6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Duy trì</a:t>
            </a:r>
            <a:endParaRPr kumimoji="0" lang="en-US" altLang="en-US" sz="1600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2" name="Rectangle 41"/>
          <p:cNvSpPr/>
          <p:nvPr/>
        </p:nvSpPr>
        <p:spPr bwMode="auto">
          <a:xfrm>
            <a:off x="5905312" y="2311402"/>
            <a:ext cx="2676142" cy="30479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R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(11,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có điện</a:t>
            </a:r>
          </a:p>
        </p:txBody>
      </p:sp>
      <p:sp>
        <p:nvSpPr>
          <p:cNvPr id="43" name="Rectangle 42"/>
          <p:cNvSpPr/>
          <p:nvPr/>
        </p:nvSpPr>
        <p:spPr bwMode="auto">
          <a:xfrm>
            <a:off x="2486532" y="1071394"/>
            <a:ext cx="2635535" cy="29525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K(9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N) có điện</a:t>
            </a:r>
          </a:p>
        </p:txBody>
      </p:sp>
      <p:sp>
        <p:nvSpPr>
          <p:cNvPr id="47" name="Rectangle 46"/>
          <p:cNvSpPr/>
          <p:nvPr/>
        </p:nvSpPr>
        <p:spPr bwMode="auto">
          <a:xfrm>
            <a:off x="5743953" y="3311069"/>
            <a:ext cx="2997235" cy="31079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(15,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có điện</a:t>
            </a:r>
          </a:p>
        </p:txBody>
      </p:sp>
      <p:cxnSp>
        <p:nvCxnSpPr>
          <p:cNvPr id="49" name="Straight Arrow Connector 48"/>
          <p:cNvCxnSpPr>
            <a:stCxn id="9" idx="2"/>
            <a:endCxn id="43" idx="0"/>
          </p:cNvCxnSpPr>
          <p:nvPr/>
        </p:nvCxnSpPr>
        <p:spPr bwMode="auto">
          <a:xfrm>
            <a:off x="3804300" y="880532"/>
            <a:ext cx="0" cy="190862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5" name="Straight Arrow Connector 54"/>
          <p:cNvCxnSpPr>
            <a:stCxn id="43" idx="2"/>
            <a:endCxn id="14" idx="0"/>
          </p:cNvCxnSpPr>
          <p:nvPr/>
        </p:nvCxnSpPr>
        <p:spPr bwMode="auto">
          <a:xfrm>
            <a:off x="3804300" y="1366651"/>
            <a:ext cx="0" cy="17428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6" name="Straight Arrow Connector 55"/>
          <p:cNvCxnSpPr>
            <a:stCxn id="43" idx="2"/>
            <a:endCxn id="16" idx="0"/>
          </p:cNvCxnSpPr>
          <p:nvPr/>
        </p:nvCxnSpPr>
        <p:spPr bwMode="auto">
          <a:xfrm flipH="1">
            <a:off x="1304715" y="1366651"/>
            <a:ext cx="2499585" cy="174515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9" name="Straight Arrow Connector 58"/>
          <p:cNvCxnSpPr>
            <a:stCxn id="50" idx="2"/>
            <a:endCxn id="42" idx="0"/>
          </p:cNvCxnSpPr>
          <p:nvPr/>
        </p:nvCxnSpPr>
        <p:spPr bwMode="auto">
          <a:xfrm>
            <a:off x="7239039" y="2120006"/>
            <a:ext cx="4344" cy="19139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2" name="Straight Arrow Connector 71"/>
          <p:cNvCxnSpPr>
            <a:stCxn id="14" idx="2"/>
          </p:cNvCxnSpPr>
          <p:nvPr/>
        </p:nvCxnSpPr>
        <p:spPr bwMode="auto">
          <a:xfrm>
            <a:off x="3804300" y="2117949"/>
            <a:ext cx="0" cy="21022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6" name="Straight Arrow Connector 75"/>
          <p:cNvCxnSpPr>
            <a:stCxn id="41998" idx="3"/>
            <a:endCxn id="3" idx="1"/>
          </p:cNvCxnSpPr>
          <p:nvPr/>
        </p:nvCxnSpPr>
        <p:spPr bwMode="auto">
          <a:xfrm flipV="1">
            <a:off x="1914625" y="247749"/>
            <a:ext cx="335022" cy="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1998" name="Rounded Rectangle 41997"/>
          <p:cNvSpPr/>
          <p:nvPr/>
        </p:nvSpPr>
        <p:spPr bwMode="auto">
          <a:xfrm>
            <a:off x="85825" y="76200"/>
            <a:ext cx="1828800" cy="343100"/>
          </a:xfrm>
          <a:prstGeom prst="round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Đóng CB 3pha</a:t>
            </a:r>
          </a:p>
        </p:txBody>
      </p:sp>
      <p:sp>
        <p:nvSpPr>
          <p:cNvPr id="50" name="Rectangle 49"/>
          <p:cNvSpPr/>
          <p:nvPr/>
        </p:nvSpPr>
        <p:spPr bwMode="auto">
          <a:xfrm>
            <a:off x="6315324" y="1547101"/>
            <a:ext cx="1847430" cy="57290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K(7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11) đóng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lại</a:t>
            </a:r>
          </a:p>
        </p:txBody>
      </p:sp>
      <p:cxnSp>
        <p:nvCxnSpPr>
          <p:cNvPr id="51" name="Straight Arrow Connector 50"/>
          <p:cNvCxnSpPr>
            <a:stCxn id="43" idx="2"/>
            <a:endCxn id="50" idx="0"/>
          </p:cNvCxnSpPr>
          <p:nvPr/>
        </p:nvCxnSpPr>
        <p:spPr bwMode="auto">
          <a:xfrm>
            <a:off x="3804300" y="1366651"/>
            <a:ext cx="3434739" cy="18045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0" name="Straight Arrow Connector 79"/>
          <p:cNvCxnSpPr>
            <a:stCxn id="42" idx="2"/>
            <a:endCxn id="13" idx="0"/>
          </p:cNvCxnSpPr>
          <p:nvPr/>
        </p:nvCxnSpPr>
        <p:spPr bwMode="auto">
          <a:xfrm>
            <a:off x="7243383" y="2616200"/>
            <a:ext cx="5281" cy="20320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3" name="Straight Arrow Connector 82"/>
          <p:cNvCxnSpPr>
            <a:stCxn id="13" idx="2"/>
            <a:endCxn id="47" idx="0"/>
          </p:cNvCxnSpPr>
          <p:nvPr/>
        </p:nvCxnSpPr>
        <p:spPr bwMode="auto">
          <a:xfrm flipH="1">
            <a:off x="7242571" y="3126859"/>
            <a:ext cx="6093" cy="18421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90" name="Rectangle 89"/>
          <p:cNvSpPr/>
          <p:nvPr/>
        </p:nvSpPr>
        <p:spPr bwMode="auto">
          <a:xfrm>
            <a:off x="5943600" y="3788789"/>
            <a:ext cx="2590800" cy="31545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(7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13) đóng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lại</a:t>
            </a:r>
          </a:p>
        </p:txBody>
      </p:sp>
      <p:sp>
        <p:nvSpPr>
          <p:cNvPr id="91" name="Rectangle 90"/>
          <p:cNvSpPr/>
          <p:nvPr/>
        </p:nvSpPr>
        <p:spPr bwMode="auto">
          <a:xfrm>
            <a:off x="2133600" y="3788789"/>
            <a:ext cx="3662784" cy="31545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(A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5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5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5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5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đóng lại 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95" name="Rectangle 94"/>
          <p:cNvSpPr/>
          <p:nvPr/>
        </p:nvSpPr>
        <p:spPr bwMode="auto">
          <a:xfrm>
            <a:off x="1306213" y="4806896"/>
            <a:ext cx="3341987" cy="31240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Loại R1, động cơ </a:t>
            </a:r>
            <a:r>
              <a:rPr lang="en-US" sz="16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khởi động qua</a:t>
            </a:r>
            <a:r>
              <a:rPr kumimoji="0" lang="en-US" sz="16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R2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00" name="Rectangle 99"/>
          <p:cNvSpPr/>
          <p:nvPr/>
        </p:nvSpPr>
        <p:spPr bwMode="auto">
          <a:xfrm>
            <a:off x="5715000" y="4836339"/>
            <a:ext cx="3048000" cy="32481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Sau thời gian, R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(7, 17) đóng lại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01" name="Rectangle 100"/>
          <p:cNvSpPr/>
          <p:nvPr/>
        </p:nvSpPr>
        <p:spPr bwMode="auto">
          <a:xfrm>
            <a:off x="5943600" y="4302940"/>
            <a:ext cx="2590800" cy="30745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R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(13,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có điện</a:t>
            </a:r>
          </a:p>
        </p:txBody>
      </p:sp>
      <p:sp>
        <p:nvSpPr>
          <p:cNvPr id="102" name="Rectangle 101"/>
          <p:cNvSpPr/>
          <p:nvPr/>
        </p:nvSpPr>
        <p:spPr bwMode="auto">
          <a:xfrm>
            <a:off x="6006840" y="5369738"/>
            <a:ext cx="2477054" cy="30745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(17,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có điện</a:t>
            </a:r>
          </a:p>
        </p:txBody>
      </p:sp>
      <p:cxnSp>
        <p:nvCxnSpPr>
          <p:cNvPr id="103" name="Straight Arrow Connector 102"/>
          <p:cNvCxnSpPr>
            <a:stCxn id="90" idx="2"/>
            <a:endCxn id="101" idx="0"/>
          </p:cNvCxnSpPr>
          <p:nvPr/>
        </p:nvCxnSpPr>
        <p:spPr bwMode="auto">
          <a:xfrm>
            <a:off x="7239000" y="4104247"/>
            <a:ext cx="0" cy="19869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04" name="Straight Arrow Connector 103"/>
          <p:cNvCxnSpPr>
            <a:stCxn id="100" idx="2"/>
            <a:endCxn id="102" idx="0"/>
          </p:cNvCxnSpPr>
          <p:nvPr/>
        </p:nvCxnSpPr>
        <p:spPr bwMode="auto">
          <a:xfrm>
            <a:off x="7239000" y="5161158"/>
            <a:ext cx="6367" cy="20858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05" name="Rectangle 104"/>
          <p:cNvSpPr/>
          <p:nvPr/>
        </p:nvSpPr>
        <p:spPr bwMode="auto">
          <a:xfrm>
            <a:off x="5410200" y="5862345"/>
            <a:ext cx="3662784" cy="34700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(A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đóng lại 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120" name="Straight Arrow Connector 119"/>
          <p:cNvCxnSpPr>
            <a:stCxn id="47" idx="2"/>
            <a:endCxn id="90" idx="0"/>
          </p:cNvCxnSpPr>
          <p:nvPr/>
        </p:nvCxnSpPr>
        <p:spPr bwMode="auto">
          <a:xfrm flipH="1">
            <a:off x="7239000" y="3621861"/>
            <a:ext cx="3571" cy="16692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23" name="Straight Arrow Connector 122"/>
          <p:cNvCxnSpPr>
            <a:stCxn id="47" idx="2"/>
            <a:endCxn id="91" idx="0"/>
          </p:cNvCxnSpPr>
          <p:nvPr/>
        </p:nvCxnSpPr>
        <p:spPr bwMode="auto">
          <a:xfrm flipH="1">
            <a:off x="3964992" y="3621861"/>
            <a:ext cx="3277579" cy="16692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5" name="Straight Arrow Connector 44"/>
          <p:cNvCxnSpPr>
            <a:stCxn id="101" idx="2"/>
            <a:endCxn id="100" idx="0"/>
          </p:cNvCxnSpPr>
          <p:nvPr/>
        </p:nvCxnSpPr>
        <p:spPr bwMode="auto">
          <a:xfrm>
            <a:off x="7239000" y="4610398"/>
            <a:ext cx="0" cy="22594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2" name="Straight Arrow Connector 51"/>
          <p:cNvCxnSpPr>
            <a:stCxn id="102" idx="2"/>
            <a:endCxn id="105" idx="0"/>
          </p:cNvCxnSpPr>
          <p:nvPr/>
        </p:nvCxnSpPr>
        <p:spPr bwMode="auto">
          <a:xfrm flipH="1">
            <a:off x="7241592" y="5677197"/>
            <a:ext cx="3775" cy="18514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3" name="Straight Arrow Connector 52"/>
          <p:cNvCxnSpPr>
            <a:stCxn id="15" idx="2"/>
          </p:cNvCxnSpPr>
          <p:nvPr/>
        </p:nvCxnSpPr>
        <p:spPr bwMode="auto">
          <a:xfrm flipH="1">
            <a:off x="1905000" y="2616200"/>
            <a:ext cx="1245165" cy="221482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57" name="Straight Arrow Connector 56"/>
          <p:cNvCxnSpPr/>
          <p:nvPr/>
        </p:nvCxnSpPr>
        <p:spPr bwMode="auto">
          <a:xfrm>
            <a:off x="1914625" y="2851876"/>
            <a:ext cx="0" cy="150821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2" name="Straight Arrow Connector 61"/>
          <p:cNvCxnSpPr>
            <a:stCxn id="91" idx="2"/>
          </p:cNvCxnSpPr>
          <p:nvPr/>
        </p:nvCxnSpPr>
        <p:spPr bwMode="auto">
          <a:xfrm>
            <a:off x="3964992" y="4104247"/>
            <a:ext cx="0" cy="294142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5" name="Straight Arrow Connector 64"/>
          <p:cNvCxnSpPr/>
          <p:nvPr/>
        </p:nvCxnSpPr>
        <p:spPr bwMode="auto">
          <a:xfrm flipH="1" flipV="1">
            <a:off x="1910503" y="4360089"/>
            <a:ext cx="2054489" cy="23087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0" name="Straight Arrow Connector 69"/>
          <p:cNvCxnSpPr>
            <a:endCxn id="95" idx="0"/>
          </p:cNvCxnSpPr>
          <p:nvPr/>
        </p:nvCxnSpPr>
        <p:spPr bwMode="auto">
          <a:xfrm>
            <a:off x="2977206" y="4371632"/>
            <a:ext cx="1" cy="43526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4" name="Straight Arrow Connector 73"/>
          <p:cNvCxnSpPr>
            <a:stCxn id="95" idx="2"/>
            <a:endCxn id="7" idx="0"/>
          </p:cNvCxnSpPr>
          <p:nvPr/>
        </p:nvCxnSpPr>
        <p:spPr bwMode="auto">
          <a:xfrm>
            <a:off x="2977207" y="5119304"/>
            <a:ext cx="15236" cy="136224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8" name="Straight Arrow Connector 77"/>
          <p:cNvCxnSpPr/>
          <p:nvPr/>
        </p:nvCxnSpPr>
        <p:spPr bwMode="auto">
          <a:xfrm flipH="1" flipV="1">
            <a:off x="2984825" y="6310367"/>
            <a:ext cx="4256767" cy="2155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82" name="Straight Arrow Connector 81"/>
          <p:cNvCxnSpPr/>
          <p:nvPr/>
        </p:nvCxnSpPr>
        <p:spPr bwMode="auto">
          <a:xfrm>
            <a:off x="7235242" y="6209349"/>
            <a:ext cx="0" cy="11525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63" name="Oval 62"/>
          <p:cNvSpPr/>
          <p:nvPr/>
        </p:nvSpPr>
        <p:spPr bwMode="auto">
          <a:xfrm>
            <a:off x="2931668" y="4335281"/>
            <a:ext cx="80264" cy="78887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952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85" name="Oval 84"/>
          <p:cNvSpPr/>
          <p:nvPr/>
        </p:nvSpPr>
        <p:spPr bwMode="auto">
          <a:xfrm>
            <a:off x="2952311" y="6266872"/>
            <a:ext cx="80264" cy="78887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952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2001069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50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"/>
                            </p:stCondLst>
                            <p:childTnLst>
                              <p:par>
                                <p:cTn id="6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2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00"/>
                            </p:stCondLst>
                            <p:childTnLst>
                              <p:par>
                                <p:cTn id="7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00"/>
                            </p:stCondLst>
                            <p:childTnLst>
                              <p:par>
                                <p:cTn id="8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500"/>
                            </p:stCondLst>
                            <p:childTnLst>
                              <p:par>
                                <p:cTn id="10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500"/>
                            </p:stCondLst>
                            <p:childTnLst>
                              <p:par>
                                <p:cTn id="10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500"/>
                            </p:stCondLst>
                            <p:childTnLst>
                              <p:par>
                                <p:cTn id="11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0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500"/>
                            </p:stCondLst>
                            <p:childTnLst>
                              <p:par>
                                <p:cTn id="12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9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500"/>
                            </p:stCondLst>
                            <p:childTnLst>
                              <p:par>
                                <p:cTn id="1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1000"/>
                            </p:stCondLst>
                            <p:childTnLst>
                              <p:par>
                                <p:cTn id="1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1500"/>
                            </p:stCondLst>
                            <p:childTnLst>
                              <p:par>
                                <p:cTn id="1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2000"/>
                            </p:stCondLst>
                            <p:childTnLst>
                              <p:par>
                                <p:cTn id="1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7" dur="1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5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500"/>
                            </p:stCondLst>
                            <p:childTnLst>
                              <p:par>
                                <p:cTn id="17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4" dur="1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500"/>
                            </p:stCondLst>
                            <p:childTnLst>
                              <p:par>
                                <p:cTn id="18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3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500"/>
                            </p:stCondLst>
                            <p:childTnLst>
                              <p:par>
                                <p:cTn id="19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2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7" fill="hold">
                            <p:stCondLst>
                              <p:cond delay="500"/>
                            </p:stCondLst>
                            <p:childTnLst>
                              <p:par>
                                <p:cTn id="20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9" grpId="0" animBg="1"/>
      <p:bldP spid="13" grpId="0" animBg="1"/>
      <p:bldP spid="14" grpId="0" animBg="1"/>
      <p:bldP spid="15" grpId="0" animBg="1"/>
      <p:bldP spid="16" grpId="0" animBg="1"/>
      <p:bldP spid="40" grpId="0"/>
      <p:bldP spid="42" grpId="0" animBg="1"/>
      <p:bldP spid="43" grpId="0" animBg="1"/>
      <p:bldP spid="47" grpId="0" animBg="1"/>
      <p:bldP spid="41998" grpId="0" animBg="1"/>
      <p:bldP spid="50" grpId="0" animBg="1"/>
      <p:bldP spid="90" grpId="0" animBg="1"/>
      <p:bldP spid="91" grpId="0" animBg="1"/>
      <p:bldP spid="95" grpId="0" animBg="1"/>
      <p:bldP spid="100" grpId="0" animBg="1"/>
      <p:bldP spid="101" grpId="0" animBg="1"/>
      <p:bldP spid="102" grpId="0" animBg="1"/>
      <p:bldP spid="105" grpId="0" animBg="1"/>
      <p:bldP spid="63" grpId="0" animBg="1"/>
      <p:bldP spid="85" grpId="0" animBg="1"/>
    </p:bldLst>
  </p:timing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5"/>
          <p:cNvSpPr>
            <a:spLocks noChangeArrowheads="1"/>
          </p:cNvSpPr>
          <p:nvPr/>
        </p:nvSpPr>
        <p:spPr bwMode="auto">
          <a:xfrm>
            <a:off x="66674" y="0"/>
            <a:ext cx="88487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vi-V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.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2.1 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khởi động động cơ ba pha rotor dây quấn theo nguyên tắc thời gian</a:t>
            </a:r>
          </a:p>
        </p:txBody>
      </p:sp>
      <p:sp>
        <p:nvSpPr>
          <p:cNvPr id="21" name="Rectangle 17"/>
          <p:cNvSpPr>
            <a:spLocks noChangeArrowheads="1"/>
          </p:cNvSpPr>
          <p:nvPr/>
        </p:nvSpPr>
        <p:spPr bwMode="auto">
          <a:xfrm>
            <a:off x="66675" y="838200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Nguyên lý làm việc: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3" name="Rectangle 18"/>
          <p:cNvSpPr>
            <a:spLocks noChangeArrowheads="1"/>
          </p:cNvSpPr>
          <p:nvPr/>
        </p:nvSpPr>
        <p:spPr bwMode="auto">
          <a:xfrm>
            <a:off x="228600" y="1300163"/>
            <a:ext cx="29718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Dừng động cơ M: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/>
          </p:nvPr>
        </p:nvGraphicFramePr>
        <p:xfrm>
          <a:off x="3094699" y="838200"/>
          <a:ext cx="5962096" cy="59740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8457" r:id="rId4" imgW="9182100" imgH="4838700" progId="AutoCAD.Drawing.17">
                  <p:embed/>
                </p:oleObj>
              </mc:Choice>
              <mc:Fallback>
                <p:oleObj r:id="rId4" imgW="9182100" imgH="4838700" progId="AutoCAD.Drawing.17">
                  <p:embed/>
                  <p:pic>
                    <p:nvPicPr>
                      <p:cNvPr id="7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26642" t="31995" r="41531" b="7326"/>
                      <a:stretch>
                        <a:fillRect/>
                      </a:stretch>
                    </p:blipFill>
                    <p:spPr bwMode="auto">
                      <a:xfrm>
                        <a:off x="3094699" y="838200"/>
                        <a:ext cx="5962096" cy="597408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96415135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5" name="Straight Connector 34"/>
          <p:cNvCxnSpPr>
            <a:endCxn id="16" idx="1"/>
          </p:cNvCxnSpPr>
          <p:nvPr/>
        </p:nvCxnSpPr>
        <p:spPr bwMode="auto">
          <a:xfrm>
            <a:off x="106172" y="3624208"/>
            <a:ext cx="193604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3" name="Rectangle 2"/>
          <p:cNvSpPr/>
          <p:nvPr/>
        </p:nvSpPr>
        <p:spPr bwMode="auto">
          <a:xfrm>
            <a:off x="3520093" y="343806"/>
            <a:ext cx="3109307" cy="37740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Ấn nút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Stop(5, 7)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một lực đủ lớn</a:t>
            </a:r>
          </a:p>
        </p:txBody>
      </p:sp>
      <p:sp>
        <p:nvSpPr>
          <p:cNvPr id="9" name="Rectangle 8"/>
          <p:cNvSpPr/>
          <p:nvPr/>
        </p:nvSpPr>
        <p:spPr bwMode="auto">
          <a:xfrm>
            <a:off x="3756978" y="1007689"/>
            <a:ext cx="2635535" cy="36140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Stop(5, 7) hở</a:t>
            </a:r>
            <a:r>
              <a:rPr kumimoji="0" lang="en-US" sz="16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3" name="Rectangle 12"/>
          <p:cNvSpPr/>
          <p:nvPr/>
        </p:nvSpPr>
        <p:spPr bwMode="auto">
          <a:xfrm>
            <a:off x="3427672" y="2980984"/>
            <a:ext cx="1054784" cy="128599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</a:t>
            </a:r>
            <a:r>
              <a:rPr kumimoji="0" lang="en-US" sz="16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R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(7, 15) hở</a:t>
            </a:r>
            <a:r>
              <a:rPr kumimoji="0" lang="en-US" sz="16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4" name="Rectangle 13"/>
          <p:cNvSpPr/>
          <p:nvPr/>
        </p:nvSpPr>
        <p:spPr bwMode="auto">
          <a:xfrm>
            <a:off x="1224577" y="2980983"/>
            <a:ext cx="1117723" cy="128621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K(A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A</a:t>
            </a:r>
            <a:r>
              <a:rPr kumimoji="0" lang="en-US" sz="1600" b="0" i="0" u="none" strike="noStrike" kern="1200" cap="none" spc="0" normalizeH="0" baseline="-2500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K(B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hở</a:t>
            </a:r>
            <a:r>
              <a:rPr kumimoji="0" lang="en-US" sz="16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ra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/>
          <p:nvPr/>
        </p:nvSpPr>
        <p:spPr bwMode="auto">
          <a:xfrm>
            <a:off x="299776" y="2981215"/>
            <a:ext cx="843224" cy="128598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K(7, 9) hở</a:t>
            </a:r>
            <a:r>
              <a:rPr kumimoji="0" lang="en-US" sz="16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29" name="Straight Arrow Connector 28"/>
          <p:cNvCxnSpPr>
            <a:stCxn id="3" idx="2"/>
            <a:endCxn id="9" idx="0"/>
          </p:cNvCxnSpPr>
          <p:nvPr/>
        </p:nvCxnSpPr>
        <p:spPr bwMode="auto">
          <a:xfrm flipH="1">
            <a:off x="5074746" y="721215"/>
            <a:ext cx="1" cy="28647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4" name="Straight Arrow Connector 33"/>
          <p:cNvCxnSpPr>
            <a:endCxn id="43" idx="1"/>
          </p:cNvCxnSpPr>
          <p:nvPr/>
        </p:nvCxnSpPr>
        <p:spPr bwMode="auto">
          <a:xfrm>
            <a:off x="79914" y="2295226"/>
            <a:ext cx="1195468" cy="3152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36" name="Straight Connector 35"/>
          <p:cNvCxnSpPr/>
          <p:nvPr/>
        </p:nvCxnSpPr>
        <p:spPr bwMode="auto">
          <a:xfrm flipV="1">
            <a:off x="79250" y="2286000"/>
            <a:ext cx="13308" cy="1328981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40" name="Rectangle 39"/>
          <p:cNvSpPr>
            <a:spLocks noChangeArrowheads="1"/>
          </p:cNvSpPr>
          <p:nvPr/>
        </p:nvSpPr>
        <p:spPr bwMode="auto">
          <a:xfrm>
            <a:off x="76200" y="1920886"/>
            <a:ext cx="1193405" cy="33855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6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Ngắt duy trì</a:t>
            </a:r>
            <a:endParaRPr kumimoji="0" lang="en-US" altLang="en-US" sz="1600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2" name="Rectangle 41"/>
          <p:cNvSpPr/>
          <p:nvPr/>
        </p:nvSpPr>
        <p:spPr bwMode="auto">
          <a:xfrm>
            <a:off x="3412066" y="1897248"/>
            <a:ext cx="1090228" cy="79595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R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(11,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mất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</a:p>
        </p:txBody>
      </p:sp>
      <p:sp>
        <p:nvSpPr>
          <p:cNvPr id="43" name="Rectangle 42"/>
          <p:cNvSpPr/>
          <p:nvPr/>
        </p:nvSpPr>
        <p:spPr bwMode="auto">
          <a:xfrm>
            <a:off x="1275382" y="1897248"/>
            <a:ext cx="1016112" cy="80225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K(9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N)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mất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</a:p>
        </p:txBody>
      </p:sp>
      <p:sp>
        <p:nvSpPr>
          <p:cNvPr id="47" name="Rectangle 46"/>
          <p:cNvSpPr/>
          <p:nvPr/>
        </p:nvSpPr>
        <p:spPr bwMode="auto">
          <a:xfrm>
            <a:off x="6340887" y="1897248"/>
            <a:ext cx="1050513" cy="80273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(15,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mất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</a:p>
        </p:txBody>
      </p:sp>
      <p:cxnSp>
        <p:nvCxnSpPr>
          <p:cNvPr id="49" name="Straight Arrow Connector 48"/>
          <p:cNvCxnSpPr>
            <a:stCxn id="9" idx="2"/>
            <a:endCxn id="43" idx="0"/>
          </p:cNvCxnSpPr>
          <p:nvPr/>
        </p:nvCxnSpPr>
        <p:spPr bwMode="auto">
          <a:xfrm flipH="1">
            <a:off x="1783438" y="1369094"/>
            <a:ext cx="3291308" cy="52815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5" name="Straight Arrow Connector 54"/>
          <p:cNvCxnSpPr>
            <a:stCxn id="43" idx="2"/>
            <a:endCxn id="14" idx="0"/>
          </p:cNvCxnSpPr>
          <p:nvPr/>
        </p:nvCxnSpPr>
        <p:spPr bwMode="auto">
          <a:xfrm>
            <a:off x="1783438" y="2699507"/>
            <a:ext cx="1" cy="28147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6" name="Straight Arrow Connector 55"/>
          <p:cNvCxnSpPr>
            <a:stCxn id="43" idx="2"/>
            <a:endCxn id="16" idx="0"/>
          </p:cNvCxnSpPr>
          <p:nvPr/>
        </p:nvCxnSpPr>
        <p:spPr bwMode="auto">
          <a:xfrm flipH="1">
            <a:off x="721388" y="2699507"/>
            <a:ext cx="1062050" cy="28170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9" name="Straight Arrow Connector 58"/>
          <p:cNvCxnSpPr>
            <a:stCxn id="9" idx="2"/>
            <a:endCxn id="42" idx="0"/>
          </p:cNvCxnSpPr>
          <p:nvPr/>
        </p:nvCxnSpPr>
        <p:spPr bwMode="auto">
          <a:xfrm flipH="1">
            <a:off x="3957180" y="1369094"/>
            <a:ext cx="1117566" cy="52815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6" name="Straight Arrow Connector 75"/>
          <p:cNvCxnSpPr>
            <a:stCxn id="41998" idx="3"/>
            <a:endCxn id="3" idx="1"/>
          </p:cNvCxnSpPr>
          <p:nvPr/>
        </p:nvCxnSpPr>
        <p:spPr bwMode="auto">
          <a:xfrm flipV="1">
            <a:off x="3185071" y="532510"/>
            <a:ext cx="335022" cy="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1998" name="Rounded Rectangle 41997"/>
          <p:cNvSpPr/>
          <p:nvPr/>
        </p:nvSpPr>
        <p:spPr bwMode="auto">
          <a:xfrm>
            <a:off x="685800" y="343806"/>
            <a:ext cx="2514512" cy="377410"/>
          </a:xfrm>
          <a:prstGeom prst="round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 algn="ctr">
              <a:defRPr/>
            </a:pP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 cơ </a:t>
            </a:r>
            <a:r>
              <a:rPr lang="en-US" sz="16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 </a:t>
            </a: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đang hoạt động</a:t>
            </a:r>
          </a:p>
        </p:txBody>
      </p:sp>
      <p:sp>
        <p:nvSpPr>
          <p:cNvPr id="50" name="Rectangle 49"/>
          <p:cNvSpPr/>
          <p:nvPr/>
        </p:nvSpPr>
        <p:spPr bwMode="auto">
          <a:xfrm>
            <a:off x="2433390" y="2980983"/>
            <a:ext cx="878740" cy="128621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K(7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11) hở</a:t>
            </a:r>
            <a:r>
              <a:rPr kumimoji="0" lang="en-US" sz="16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51" name="Straight Arrow Connector 50"/>
          <p:cNvCxnSpPr>
            <a:stCxn id="43" idx="2"/>
            <a:endCxn id="50" idx="0"/>
          </p:cNvCxnSpPr>
          <p:nvPr/>
        </p:nvCxnSpPr>
        <p:spPr bwMode="auto">
          <a:xfrm>
            <a:off x="1783438" y="2699507"/>
            <a:ext cx="1089322" cy="28147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0" name="Straight Arrow Connector 79"/>
          <p:cNvCxnSpPr>
            <a:stCxn id="42" idx="2"/>
            <a:endCxn id="13" idx="0"/>
          </p:cNvCxnSpPr>
          <p:nvPr/>
        </p:nvCxnSpPr>
        <p:spPr bwMode="auto">
          <a:xfrm flipH="1">
            <a:off x="3955064" y="2693205"/>
            <a:ext cx="2116" cy="287779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3" name="Straight Arrow Connector 82"/>
          <p:cNvCxnSpPr>
            <a:stCxn id="9" idx="2"/>
            <a:endCxn id="47" idx="0"/>
          </p:cNvCxnSpPr>
          <p:nvPr/>
        </p:nvCxnSpPr>
        <p:spPr bwMode="auto">
          <a:xfrm>
            <a:off x="5074746" y="1369094"/>
            <a:ext cx="1791398" cy="52815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90" name="Rectangle 89"/>
          <p:cNvSpPr/>
          <p:nvPr/>
        </p:nvSpPr>
        <p:spPr bwMode="auto">
          <a:xfrm>
            <a:off x="6910723" y="2980983"/>
            <a:ext cx="998865" cy="128599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(7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13) hở</a:t>
            </a:r>
            <a:r>
              <a:rPr kumimoji="0" lang="en-US" sz="16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91" name="Rectangle 90"/>
          <p:cNvSpPr/>
          <p:nvPr/>
        </p:nvSpPr>
        <p:spPr bwMode="auto">
          <a:xfrm>
            <a:off x="5726946" y="2980983"/>
            <a:ext cx="1116749" cy="128621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(A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5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5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5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5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hở</a:t>
            </a:r>
            <a:r>
              <a:rPr kumimoji="0" lang="en-US" sz="16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ra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95" name="Rectangle 94"/>
          <p:cNvSpPr/>
          <p:nvPr/>
        </p:nvSpPr>
        <p:spPr bwMode="auto">
          <a:xfrm>
            <a:off x="1224577" y="4576206"/>
            <a:ext cx="1117723" cy="106259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cơ M mất</a:t>
            </a:r>
            <a:r>
              <a:rPr kumimoji="0" lang="en-US" sz="16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điện, dừng hoạt động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00" name="Rectangle 99"/>
          <p:cNvSpPr/>
          <p:nvPr/>
        </p:nvSpPr>
        <p:spPr bwMode="auto">
          <a:xfrm>
            <a:off x="4555066" y="2980983"/>
            <a:ext cx="1085766" cy="128599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</a:t>
            </a:r>
            <a:r>
              <a:rPr kumimoji="0" lang="en-US" sz="16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R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(7, 17) hở</a:t>
            </a:r>
            <a:r>
              <a:rPr kumimoji="0" lang="en-US" sz="16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01" name="Rectangle 100"/>
          <p:cNvSpPr/>
          <p:nvPr/>
        </p:nvSpPr>
        <p:spPr bwMode="auto">
          <a:xfrm>
            <a:off x="4555066" y="1897248"/>
            <a:ext cx="1085766" cy="79595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R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(13,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</a:t>
            </a:r>
            <a:r>
              <a:rPr lang="en-US" sz="16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mất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02" name="Rectangle 101"/>
          <p:cNvSpPr/>
          <p:nvPr/>
        </p:nvSpPr>
        <p:spPr bwMode="auto">
          <a:xfrm>
            <a:off x="7991886" y="1897248"/>
            <a:ext cx="1050513" cy="79595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(17,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mất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</a:p>
        </p:txBody>
      </p:sp>
      <p:cxnSp>
        <p:nvCxnSpPr>
          <p:cNvPr id="103" name="Straight Arrow Connector 102"/>
          <p:cNvCxnSpPr>
            <a:stCxn id="102" idx="2"/>
            <a:endCxn id="105" idx="0"/>
          </p:cNvCxnSpPr>
          <p:nvPr/>
        </p:nvCxnSpPr>
        <p:spPr bwMode="auto">
          <a:xfrm flipH="1">
            <a:off x="8514950" y="2693204"/>
            <a:ext cx="2193" cy="287779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04" name="Straight Arrow Connector 103"/>
          <p:cNvCxnSpPr>
            <a:stCxn id="14" idx="2"/>
            <a:endCxn id="95" idx="0"/>
          </p:cNvCxnSpPr>
          <p:nvPr/>
        </p:nvCxnSpPr>
        <p:spPr bwMode="auto">
          <a:xfrm>
            <a:off x="1783439" y="4267200"/>
            <a:ext cx="0" cy="30900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05" name="Rectangle 104"/>
          <p:cNvSpPr/>
          <p:nvPr/>
        </p:nvSpPr>
        <p:spPr bwMode="auto">
          <a:xfrm>
            <a:off x="7962100" y="2980983"/>
            <a:ext cx="1105700" cy="128599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(A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hở</a:t>
            </a:r>
            <a:r>
              <a:rPr kumimoji="0" lang="en-US" sz="16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120" name="Straight Arrow Connector 119"/>
          <p:cNvCxnSpPr>
            <a:stCxn id="9" idx="2"/>
            <a:endCxn id="101" idx="0"/>
          </p:cNvCxnSpPr>
          <p:nvPr/>
        </p:nvCxnSpPr>
        <p:spPr bwMode="auto">
          <a:xfrm>
            <a:off x="5074746" y="1369094"/>
            <a:ext cx="23203" cy="52815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23" name="Straight Arrow Connector 122"/>
          <p:cNvCxnSpPr>
            <a:stCxn id="47" idx="2"/>
            <a:endCxn id="91" idx="0"/>
          </p:cNvCxnSpPr>
          <p:nvPr/>
        </p:nvCxnSpPr>
        <p:spPr bwMode="auto">
          <a:xfrm flipH="1">
            <a:off x="6285321" y="2699979"/>
            <a:ext cx="580823" cy="28100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5" name="Straight Arrow Connector 44"/>
          <p:cNvCxnSpPr>
            <a:stCxn id="101" idx="2"/>
            <a:endCxn id="100" idx="0"/>
          </p:cNvCxnSpPr>
          <p:nvPr/>
        </p:nvCxnSpPr>
        <p:spPr bwMode="auto">
          <a:xfrm>
            <a:off x="5097949" y="2693204"/>
            <a:ext cx="0" cy="287779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2" name="Straight Arrow Connector 51"/>
          <p:cNvCxnSpPr>
            <a:stCxn id="91" idx="2"/>
            <a:endCxn id="112" idx="0"/>
          </p:cNvCxnSpPr>
          <p:nvPr/>
        </p:nvCxnSpPr>
        <p:spPr bwMode="auto">
          <a:xfrm>
            <a:off x="6285321" y="4267200"/>
            <a:ext cx="0" cy="309005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12" name="Rectangle 111"/>
          <p:cNvSpPr/>
          <p:nvPr/>
        </p:nvSpPr>
        <p:spPr bwMode="auto">
          <a:xfrm>
            <a:off x="5726946" y="4576205"/>
            <a:ext cx="1116749" cy="106259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Đưa</a:t>
            </a:r>
            <a:r>
              <a:rPr kumimoji="0" lang="en-US" sz="16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điện trở R1 trở lại mạch khởi động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13" name="Rectangle 112"/>
          <p:cNvSpPr/>
          <p:nvPr/>
        </p:nvSpPr>
        <p:spPr bwMode="auto">
          <a:xfrm>
            <a:off x="7962100" y="4576205"/>
            <a:ext cx="1105700" cy="106259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Đưa</a:t>
            </a:r>
            <a:r>
              <a:rPr kumimoji="0" lang="en-US" sz="16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điện trở R2 trở lại mạch khởi động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119" name="Straight Arrow Connector 118"/>
          <p:cNvCxnSpPr>
            <a:stCxn id="105" idx="2"/>
            <a:endCxn id="113" idx="0"/>
          </p:cNvCxnSpPr>
          <p:nvPr/>
        </p:nvCxnSpPr>
        <p:spPr bwMode="auto">
          <a:xfrm>
            <a:off x="8514950" y="4266982"/>
            <a:ext cx="0" cy="30922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26" name="Straight Arrow Connector 125"/>
          <p:cNvCxnSpPr>
            <a:stCxn id="9" idx="2"/>
            <a:endCxn id="102" idx="0"/>
          </p:cNvCxnSpPr>
          <p:nvPr/>
        </p:nvCxnSpPr>
        <p:spPr bwMode="auto">
          <a:xfrm>
            <a:off x="5074746" y="1369094"/>
            <a:ext cx="3442397" cy="52815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29" name="Straight Arrow Connector 128"/>
          <p:cNvCxnSpPr>
            <a:stCxn id="47" idx="2"/>
            <a:endCxn id="90" idx="0"/>
          </p:cNvCxnSpPr>
          <p:nvPr/>
        </p:nvCxnSpPr>
        <p:spPr bwMode="auto">
          <a:xfrm>
            <a:off x="6866144" y="2699979"/>
            <a:ext cx="544012" cy="28100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</p:spTree>
    <p:extLst>
      <p:ext uri="{BB962C8B-B14F-4D97-AF65-F5344CB8AC3E}">
        <p14:creationId xmlns:p14="http://schemas.microsoft.com/office/powerpoint/2010/main" val="1561673002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500"/>
                            </p:stCondLst>
                            <p:childTnLst>
                              <p:par>
                                <p:cTn id="4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500"/>
                            </p:stCondLst>
                            <p:childTnLst>
                              <p:par>
                                <p:cTn id="5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0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500"/>
                            </p:stCondLst>
                            <p:childTnLst>
                              <p:par>
                                <p:cTn id="6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"/>
                            </p:stCondLst>
                            <p:childTnLst>
                              <p:par>
                                <p:cTn id="7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5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500"/>
                            </p:stCondLst>
                            <p:childTnLst>
                              <p:par>
                                <p:cTn id="8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500"/>
                            </p:stCondLst>
                            <p:childTnLst>
                              <p:par>
                                <p:cTn id="9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0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5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00"/>
                            </p:stCondLst>
                            <p:childTnLst>
                              <p:par>
                                <p:cTn id="10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500"/>
                            </p:stCondLst>
                            <p:childTnLst>
                              <p:par>
                                <p:cTn id="11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8" dur="1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500"/>
                            </p:stCondLst>
                            <p:childTnLst>
                              <p:par>
                                <p:cTn id="12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500"/>
                            </p:stCondLst>
                            <p:childTnLst>
                              <p:par>
                                <p:cTn id="13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6" dur="1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500"/>
                            </p:stCondLst>
                            <p:childTnLst>
                              <p:par>
                                <p:cTn id="14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5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500"/>
                            </p:stCondLst>
                            <p:childTnLst>
                              <p:par>
                                <p:cTn id="15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4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500"/>
                            </p:stCondLst>
                            <p:childTnLst>
                              <p:par>
                                <p:cTn id="16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3" dur="1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500"/>
                            </p:stCondLst>
                            <p:childTnLst>
                              <p:par>
                                <p:cTn id="17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2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500"/>
                            </p:stCondLst>
                            <p:childTnLst>
                              <p:par>
                                <p:cTn id="17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1" dur="1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3" grpId="0" animBg="1"/>
      <p:bldP spid="14" grpId="0" animBg="1"/>
      <p:bldP spid="16" grpId="0" animBg="1"/>
      <p:bldP spid="40" grpId="0"/>
      <p:bldP spid="42" grpId="0" animBg="1"/>
      <p:bldP spid="43" grpId="0" animBg="1"/>
      <p:bldP spid="47" grpId="0" animBg="1"/>
      <p:bldP spid="41998" grpId="0" animBg="1"/>
      <p:bldP spid="50" grpId="0" animBg="1"/>
      <p:bldP spid="90" grpId="0" animBg="1"/>
      <p:bldP spid="91" grpId="0" animBg="1"/>
      <p:bldP spid="95" grpId="0" animBg="1"/>
      <p:bldP spid="100" grpId="0" animBg="1"/>
      <p:bldP spid="101" grpId="0" animBg="1"/>
      <p:bldP spid="102" grpId="0" animBg="1"/>
      <p:bldP spid="105" grpId="0" animBg="1"/>
      <p:bldP spid="112" grpId="0" animBg="1"/>
      <p:bldP spid="113" grpId="0" animBg="1"/>
    </p:bldLst>
  </p:timing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5"/>
          <p:cNvSpPr>
            <a:spLocks noChangeArrowheads="1"/>
          </p:cNvSpPr>
          <p:nvPr/>
        </p:nvSpPr>
        <p:spPr bwMode="auto">
          <a:xfrm>
            <a:off x="66674" y="0"/>
            <a:ext cx="88487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vi-V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.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2.1 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khởi động động cơ ba pha rotor dây quấn theo nguyên tắc thời gian</a:t>
            </a:r>
          </a:p>
        </p:txBody>
      </p:sp>
      <p:sp>
        <p:nvSpPr>
          <p:cNvPr id="21" name="Rectangle 17"/>
          <p:cNvSpPr>
            <a:spLocks noChangeArrowheads="1"/>
          </p:cNvSpPr>
          <p:nvPr/>
        </p:nvSpPr>
        <p:spPr bwMode="auto">
          <a:xfrm>
            <a:off x="66675" y="838200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Nguyên lý làm việc: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3" name="Rectangle 18"/>
          <p:cNvSpPr>
            <a:spLocks noChangeArrowheads="1"/>
          </p:cNvSpPr>
          <p:nvPr/>
        </p:nvSpPr>
        <p:spPr bwMode="auto">
          <a:xfrm>
            <a:off x="228600" y="1300163"/>
            <a:ext cx="29718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Dừng khẩn</a:t>
            </a:r>
            <a:r>
              <a:rPr kumimoji="0" lang="en-US" alt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cấp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cơ M: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/>
          </p:nvPr>
        </p:nvGraphicFramePr>
        <p:xfrm>
          <a:off x="3094699" y="838200"/>
          <a:ext cx="5962096" cy="59740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9480" r:id="rId4" imgW="9182100" imgH="4838700" progId="AutoCAD.Drawing.17">
                  <p:embed/>
                </p:oleObj>
              </mc:Choice>
              <mc:Fallback>
                <p:oleObj r:id="rId4" imgW="9182100" imgH="4838700" progId="AutoCAD.Drawing.17">
                  <p:embed/>
                  <p:pic>
                    <p:nvPicPr>
                      <p:cNvPr id="7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26642" t="31995" r="41531" b="7326"/>
                      <a:stretch>
                        <a:fillRect/>
                      </a:stretch>
                    </p:blipFill>
                    <p:spPr bwMode="auto">
                      <a:xfrm>
                        <a:off x="3094699" y="838200"/>
                        <a:ext cx="5962096" cy="597408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05319610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5" name="Straight Connector 34"/>
          <p:cNvCxnSpPr>
            <a:endCxn id="16" idx="1"/>
          </p:cNvCxnSpPr>
          <p:nvPr/>
        </p:nvCxnSpPr>
        <p:spPr bwMode="auto">
          <a:xfrm>
            <a:off x="84664" y="3624208"/>
            <a:ext cx="138912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3" name="Rectangle 2"/>
          <p:cNvSpPr/>
          <p:nvPr/>
        </p:nvSpPr>
        <p:spPr bwMode="auto">
          <a:xfrm>
            <a:off x="3520093" y="343806"/>
            <a:ext cx="3109307" cy="37740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Ấn nút </a:t>
            </a:r>
            <a:r>
              <a:rPr lang="en-US" sz="16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(3, 5)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một lực đủ lớn</a:t>
            </a:r>
          </a:p>
        </p:txBody>
      </p:sp>
      <p:sp>
        <p:nvSpPr>
          <p:cNvPr id="9" name="Rectangle 8"/>
          <p:cNvSpPr/>
          <p:nvPr/>
        </p:nvSpPr>
        <p:spPr bwMode="auto">
          <a:xfrm>
            <a:off x="3756978" y="1007689"/>
            <a:ext cx="2635535" cy="36140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EM(3, 5) hở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3" name="Rectangle 12"/>
          <p:cNvSpPr/>
          <p:nvPr/>
        </p:nvSpPr>
        <p:spPr bwMode="auto">
          <a:xfrm>
            <a:off x="3427672" y="2980984"/>
            <a:ext cx="1054784" cy="128599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R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(7, 15) hở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4" name="Rectangle 13"/>
          <p:cNvSpPr/>
          <p:nvPr/>
        </p:nvSpPr>
        <p:spPr bwMode="auto">
          <a:xfrm>
            <a:off x="1224577" y="2980983"/>
            <a:ext cx="1117723" cy="128621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K(A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A</a:t>
            </a:r>
            <a:r>
              <a:rPr kumimoji="0" lang="en-US" sz="1600" b="0" i="0" u="none" strike="noStrike" kern="1200" cap="none" spc="0" normalizeH="0" baseline="-2500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K(B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hở ra 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/>
          <p:nvPr/>
        </p:nvSpPr>
        <p:spPr bwMode="auto">
          <a:xfrm>
            <a:off x="223576" y="2981215"/>
            <a:ext cx="939426" cy="128598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(7, 9) hở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29" name="Straight Arrow Connector 28"/>
          <p:cNvCxnSpPr>
            <a:stCxn id="3" idx="2"/>
            <a:endCxn id="9" idx="0"/>
          </p:cNvCxnSpPr>
          <p:nvPr/>
        </p:nvCxnSpPr>
        <p:spPr bwMode="auto">
          <a:xfrm flipH="1">
            <a:off x="5074746" y="721215"/>
            <a:ext cx="1" cy="28647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4" name="Straight Arrow Connector 33"/>
          <p:cNvCxnSpPr>
            <a:endCxn id="43" idx="1"/>
          </p:cNvCxnSpPr>
          <p:nvPr/>
        </p:nvCxnSpPr>
        <p:spPr bwMode="auto">
          <a:xfrm>
            <a:off x="79914" y="2295226"/>
            <a:ext cx="1195468" cy="3152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36" name="Straight Connector 35"/>
          <p:cNvCxnSpPr/>
          <p:nvPr/>
        </p:nvCxnSpPr>
        <p:spPr bwMode="auto">
          <a:xfrm flipV="1">
            <a:off x="79250" y="2295227"/>
            <a:ext cx="13308" cy="1328981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40" name="Rectangle 39"/>
          <p:cNvSpPr>
            <a:spLocks noChangeArrowheads="1"/>
          </p:cNvSpPr>
          <p:nvPr/>
        </p:nvSpPr>
        <p:spPr bwMode="auto">
          <a:xfrm>
            <a:off x="76200" y="1920886"/>
            <a:ext cx="1193405" cy="33855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6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Ngắt duy trì</a:t>
            </a:r>
            <a:endParaRPr kumimoji="0" lang="en-US" altLang="en-US" sz="1600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2" name="Rectangle 41"/>
          <p:cNvSpPr/>
          <p:nvPr/>
        </p:nvSpPr>
        <p:spPr bwMode="auto">
          <a:xfrm>
            <a:off x="3412066" y="1897248"/>
            <a:ext cx="1090228" cy="79595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R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(11,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mất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</a:p>
        </p:txBody>
      </p:sp>
      <p:sp>
        <p:nvSpPr>
          <p:cNvPr id="43" name="Rectangle 42"/>
          <p:cNvSpPr/>
          <p:nvPr/>
        </p:nvSpPr>
        <p:spPr bwMode="auto">
          <a:xfrm>
            <a:off x="1275382" y="1897248"/>
            <a:ext cx="1016112" cy="80225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K(9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N)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mất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</a:p>
        </p:txBody>
      </p:sp>
      <p:sp>
        <p:nvSpPr>
          <p:cNvPr id="47" name="Rectangle 46"/>
          <p:cNvSpPr/>
          <p:nvPr/>
        </p:nvSpPr>
        <p:spPr bwMode="auto">
          <a:xfrm>
            <a:off x="6340887" y="1897248"/>
            <a:ext cx="1050513" cy="80273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(15,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mất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</a:p>
        </p:txBody>
      </p:sp>
      <p:cxnSp>
        <p:nvCxnSpPr>
          <p:cNvPr id="49" name="Straight Arrow Connector 48"/>
          <p:cNvCxnSpPr>
            <a:stCxn id="9" idx="2"/>
            <a:endCxn id="43" idx="0"/>
          </p:cNvCxnSpPr>
          <p:nvPr/>
        </p:nvCxnSpPr>
        <p:spPr bwMode="auto">
          <a:xfrm flipH="1">
            <a:off x="1783438" y="1369094"/>
            <a:ext cx="3291308" cy="52815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5" name="Straight Arrow Connector 54"/>
          <p:cNvCxnSpPr>
            <a:stCxn id="43" idx="2"/>
            <a:endCxn id="14" idx="0"/>
          </p:cNvCxnSpPr>
          <p:nvPr/>
        </p:nvCxnSpPr>
        <p:spPr bwMode="auto">
          <a:xfrm>
            <a:off x="1783438" y="2699507"/>
            <a:ext cx="1" cy="28147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6" name="Straight Arrow Connector 55"/>
          <p:cNvCxnSpPr>
            <a:stCxn id="43" idx="2"/>
            <a:endCxn id="16" idx="0"/>
          </p:cNvCxnSpPr>
          <p:nvPr/>
        </p:nvCxnSpPr>
        <p:spPr bwMode="auto">
          <a:xfrm flipH="1">
            <a:off x="693289" y="2699507"/>
            <a:ext cx="1090149" cy="28170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9" name="Straight Arrow Connector 58"/>
          <p:cNvCxnSpPr>
            <a:stCxn id="9" idx="2"/>
            <a:endCxn id="42" idx="0"/>
          </p:cNvCxnSpPr>
          <p:nvPr/>
        </p:nvCxnSpPr>
        <p:spPr bwMode="auto">
          <a:xfrm flipH="1">
            <a:off x="3957180" y="1369094"/>
            <a:ext cx="1117566" cy="52815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6" name="Straight Arrow Connector 75"/>
          <p:cNvCxnSpPr>
            <a:stCxn id="41998" idx="3"/>
            <a:endCxn id="3" idx="1"/>
          </p:cNvCxnSpPr>
          <p:nvPr/>
        </p:nvCxnSpPr>
        <p:spPr bwMode="auto">
          <a:xfrm flipV="1">
            <a:off x="3185071" y="532510"/>
            <a:ext cx="335022" cy="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1998" name="Rounded Rectangle 41997"/>
          <p:cNvSpPr/>
          <p:nvPr/>
        </p:nvSpPr>
        <p:spPr bwMode="auto">
          <a:xfrm>
            <a:off x="228600" y="228600"/>
            <a:ext cx="3042559" cy="607823"/>
          </a:xfrm>
          <a:prstGeom prst="round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cơ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đang hoạt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động, </a:t>
            </a:r>
            <a:r>
              <a:rPr lang="en-US" alt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khi có sự cố cần dừng khẩn </a:t>
            </a:r>
            <a:r>
              <a:rPr lang="en-US" alt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cấp</a:t>
            </a:r>
            <a:endParaRPr 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" name="Rectangle 49"/>
          <p:cNvSpPr/>
          <p:nvPr/>
        </p:nvSpPr>
        <p:spPr bwMode="auto">
          <a:xfrm>
            <a:off x="2403874" y="2980983"/>
            <a:ext cx="958455" cy="128621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(7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11) hở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51" name="Straight Arrow Connector 50"/>
          <p:cNvCxnSpPr>
            <a:stCxn id="43" idx="2"/>
            <a:endCxn id="50" idx="0"/>
          </p:cNvCxnSpPr>
          <p:nvPr/>
        </p:nvCxnSpPr>
        <p:spPr bwMode="auto">
          <a:xfrm>
            <a:off x="1783438" y="2699507"/>
            <a:ext cx="1099664" cy="28147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0" name="Straight Arrow Connector 79"/>
          <p:cNvCxnSpPr>
            <a:stCxn id="42" idx="2"/>
            <a:endCxn id="13" idx="0"/>
          </p:cNvCxnSpPr>
          <p:nvPr/>
        </p:nvCxnSpPr>
        <p:spPr bwMode="auto">
          <a:xfrm flipH="1">
            <a:off x="3955064" y="2693205"/>
            <a:ext cx="2116" cy="287779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3" name="Straight Arrow Connector 82"/>
          <p:cNvCxnSpPr>
            <a:stCxn id="9" idx="2"/>
            <a:endCxn id="47" idx="0"/>
          </p:cNvCxnSpPr>
          <p:nvPr/>
        </p:nvCxnSpPr>
        <p:spPr bwMode="auto">
          <a:xfrm>
            <a:off x="5074746" y="1369094"/>
            <a:ext cx="1791398" cy="52815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90" name="Rectangle 89"/>
          <p:cNvSpPr/>
          <p:nvPr/>
        </p:nvSpPr>
        <p:spPr bwMode="auto">
          <a:xfrm>
            <a:off x="6910723" y="2980983"/>
            <a:ext cx="998865" cy="128599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(7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13) hở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91" name="Rectangle 90"/>
          <p:cNvSpPr/>
          <p:nvPr/>
        </p:nvSpPr>
        <p:spPr bwMode="auto">
          <a:xfrm>
            <a:off x="5726946" y="2980983"/>
            <a:ext cx="1116749" cy="128621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(A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5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5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5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5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hở ra 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95" name="Rectangle 94"/>
          <p:cNvSpPr/>
          <p:nvPr/>
        </p:nvSpPr>
        <p:spPr bwMode="auto">
          <a:xfrm>
            <a:off x="1224577" y="4576206"/>
            <a:ext cx="1117723" cy="106259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cơ M mất điện, dừng hoạt động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00" name="Rectangle 99"/>
          <p:cNvSpPr/>
          <p:nvPr/>
        </p:nvSpPr>
        <p:spPr bwMode="auto">
          <a:xfrm>
            <a:off x="4555066" y="2980983"/>
            <a:ext cx="1085766" cy="128599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R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(7, 17) hở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01" name="Rectangle 100"/>
          <p:cNvSpPr/>
          <p:nvPr/>
        </p:nvSpPr>
        <p:spPr bwMode="auto">
          <a:xfrm>
            <a:off x="4555066" y="1897248"/>
            <a:ext cx="1085766" cy="79595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R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(13,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mất điện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02" name="Rectangle 101"/>
          <p:cNvSpPr/>
          <p:nvPr/>
        </p:nvSpPr>
        <p:spPr bwMode="auto">
          <a:xfrm>
            <a:off x="7991886" y="1897248"/>
            <a:ext cx="1050513" cy="79595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(17,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mất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</a:p>
        </p:txBody>
      </p:sp>
      <p:cxnSp>
        <p:nvCxnSpPr>
          <p:cNvPr id="103" name="Straight Arrow Connector 102"/>
          <p:cNvCxnSpPr>
            <a:stCxn id="102" idx="2"/>
            <a:endCxn id="105" idx="0"/>
          </p:cNvCxnSpPr>
          <p:nvPr/>
        </p:nvCxnSpPr>
        <p:spPr bwMode="auto">
          <a:xfrm flipH="1">
            <a:off x="8514950" y="2693204"/>
            <a:ext cx="2193" cy="287779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04" name="Straight Arrow Connector 103"/>
          <p:cNvCxnSpPr>
            <a:stCxn id="14" idx="2"/>
            <a:endCxn id="95" idx="0"/>
          </p:cNvCxnSpPr>
          <p:nvPr/>
        </p:nvCxnSpPr>
        <p:spPr bwMode="auto">
          <a:xfrm>
            <a:off x="1783439" y="4267200"/>
            <a:ext cx="0" cy="30900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05" name="Rectangle 104"/>
          <p:cNvSpPr/>
          <p:nvPr/>
        </p:nvSpPr>
        <p:spPr bwMode="auto">
          <a:xfrm>
            <a:off x="7962100" y="2980983"/>
            <a:ext cx="1105700" cy="128599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(A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hở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120" name="Straight Arrow Connector 119"/>
          <p:cNvCxnSpPr>
            <a:stCxn id="9" idx="2"/>
            <a:endCxn id="101" idx="0"/>
          </p:cNvCxnSpPr>
          <p:nvPr/>
        </p:nvCxnSpPr>
        <p:spPr bwMode="auto">
          <a:xfrm>
            <a:off x="5074746" y="1369094"/>
            <a:ext cx="23203" cy="52815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23" name="Straight Arrow Connector 122"/>
          <p:cNvCxnSpPr>
            <a:stCxn id="47" idx="2"/>
            <a:endCxn id="91" idx="0"/>
          </p:cNvCxnSpPr>
          <p:nvPr/>
        </p:nvCxnSpPr>
        <p:spPr bwMode="auto">
          <a:xfrm flipH="1">
            <a:off x="6285321" y="2699979"/>
            <a:ext cx="580823" cy="28100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5" name="Straight Arrow Connector 44"/>
          <p:cNvCxnSpPr>
            <a:stCxn id="101" idx="2"/>
            <a:endCxn id="100" idx="0"/>
          </p:cNvCxnSpPr>
          <p:nvPr/>
        </p:nvCxnSpPr>
        <p:spPr bwMode="auto">
          <a:xfrm>
            <a:off x="5097949" y="2693204"/>
            <a:ext cx="0" cy="287779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2" name="Straight Arrow Connector 51"/>
          <p:cNvCxnSpPr>
            <a:stCxn id="91" idx="2"/>
            <a:endCxn id="112" idx="0"/>
          </p:cNvCxnSpPr>
          <p:nvPr/>
        </p:nvCxnSpPr>
        <p:spPr bwMode="auto">
          <a:xfrm>
            <a:off x="6285321" y="4267200"/>
            <a:ext cx="0" cy="309005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12" name="Rectangle 111"/>
          <p:cNvSpPr/>
          <p:nvPr/>
        </p:nvSpPr>
        <p:spPr bwMode="auto">
          <a:xfrm>
            <a:off x="5726946" y="4576205"/>
            <a:ext cx="1116749" cy="106259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Đưa điện trở R1 trở lại mạch khởi động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13" name="Rectangle 112"/>
          <p:cNvSpPr/>
          <p:nvPr/>
        </p:nvSpPr>
        <p:spPr bwMode="auto">
          <a:xfrm>
            <a:off x="7962100" y="4576205"/>
            <a:ext cx="1105700" cy="106259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Đưa điện trở R2 trở lại mạch khởi động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119" name="Straight Arrow Connector 118"/>
          <p:cNvCxnSpPr>
            <a:stCxn id="105" idx="2"/>
            <a:endCxn id="113" idx="0"/>
          </p:cNvCxnSpPr>
          <p:nvPr/>
        </p:nvCxnSpPr>
        <p:spPr bwMode="auto">
          <a:xfrm>
            <a:off x="8514950" y="4266982"/>
            <a:ext cx="0" cy="30922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26" name="Straight Arrow Connector 125"/>
          <p:cNvCxnSpPr>
            <a:stCxn id="9" idx="2"/>
            <a:endCxn id="102" idx="0"/>
          </p:cNvCxnSpPr>
          <p:nvPr/>
        </p:nvCxnSpPr>
        <p:spPr bwMode="auto">
          <a:xfrm>
            <a:off x="5074746" y="1369094"/>
            <a:ext cx="3442397" cy="52815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29" name="Straight Arrow Connector 128"/>
          <p:cNvCxnSpPr>
            <a:stCxn id="47" idx="2"/>
            <a:endCxn id="90" idx="0"/>
          </p:cNvCxnSpPr>
          <p:nvPr/>
        </p:nvCxnSpPr>
        <p:spPr bwMode="auto">
          <a:xfrm>
            <a:off x="6866144" y="2699979"/>
            <a:ext cx="544012" cy="28100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</p:spTree>
    <p:extLst>
      <p:ext uri="{BB962C8B-B14F-4D97-AF65-F5344CB8AC3E}">
        <p14:creationId xmlns:p14="http://schemas.microsoft.com/office/powerpoint/2010/main" val="462405941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500"/>
                            </p:stCondLst>
                            <p:childTnLst>
                              <p:par>
                                <p:cTn id="4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500"/>
                            </p:stCondLst>
                            <p:childTnLst>
                              <p:par>
                                <p:cTn id="5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0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500"/>
                            </p:stCondLst>
                            <p:childTnLst>
                              <p:par>
                                <p:cTn id="6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"/>
                            </p:stCondLst>
                            <p:childTnLst>
                              <p:par>
                                <p:cTn id="7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5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500"/>
                            </p:stCondLst>
                            <p:childTnLst>
                              <p:par>
                                <p:cTn id="8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500"/>
                            </p:stCondLst>
                            <p:childTnLst>
                              <p:par>
                                <p:cTn id="9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0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5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00"/>
                            </p:stCondLst>
                            <p:childTnLst>
                              <p:par>
                                <p:cTn id="10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500"/>
                            </p:stCondLst>
                            <p:childTnLst>
                              <p:par>
                                <p:cTn id="11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8" dur="1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500"/>
                            </p:stCondLst>
                            <p:childTnLst>
                              <p:par>
                                <p:cTn id="12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500"/>
                            </p:stCondLst>
                            <p:childTnLst>
                              <p:par>
                                <p:cTn id="13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6" dur="1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500"/>
                            </p:stCondLst>
                            <p:childTnLst>
                              <p:par>
                                <p:cTn id="14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5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500"/>
                            </p:stCondLst>
                            <p:childTnLst>
                              <p:par>
                                <p:cTn id="15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4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500"/>
                            </p:stCondLst>
                            <p:childTnLst>
                              <p:par>
                                <p:cTn id="16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3" dur="1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500"/>
                            </p:stCondLst>
                            <p:childTnLst>
                              <p:par>
                                <p:cTn id="17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2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500"/>
                            </p:stCondLst>
                            <p:childTnLst>
                              <p:par>
                                <p:cTn id="17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1" dur="1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3" grpId="0" animBg="1"/>
      <p:bldP spid="14" grpId="0" animBg="1"/>
      <p:bldP spid="16" grpId="0" animBg="1"/>
      <p:bldP spid="40" grpId="0"/>
      <p:bldP spid="42" grpId="0" animBg="1"/>
      <p:bldP spid="43" grpId="0" animBg="1"/>
      <p:bldP spid="47" grpId="0" animBg="1"/>
      <p:bldP spid="41998" grpId="0" animBg="1"/>
      <p:bldP spid="50" grpId="0" animBg="1"/>
      <p:bldP spid="90" grpId="0" animBg="1"/>
      <p:bldP spid="91" grpId="0" animBg="1"/>
      <p:bldP spid="95" grpId="0" animBg="1"/>
      <p:bldP spid="100" grpId="0" animBg="1"/>
      <p:bldP spid="101" grpId="0" animBg="1"/>
      <p:bldP spid="102" grpId="0" animBg="1"/>
      <p:bldP spid="105" grpId="0" animBg="1"/>
      <p:bldP spid="112" grpId="0" animBg="1"/>
      <p:bldP spid="113" grpId="0" animBg="1"/>
    </p:bldLst>
  </p:timing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5"/>
          <p:cNvSpPr>
            <a:spLocks noChangeArrowheads="1"/>
          </p:cNvSpPr>
          <p:nvPr/>
        </p:nvSpPr>
        <p:spPr bwMode="auto">
          <a:xfrm>
            <a:off x="66674" y="0"/>
            <a:ext cx="88487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vi-V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.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2.1 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khởi động động cơ ba pha rotor dây quấn theo nguyên tắc thời gian</a:t>
            </a:r>
          </a:p>
        </p:txBody>
      </p:sp>
      <p:sp>
        <p:nvSpPr>
          <p:cNvPr id="21" name="Rectangle 17"/>
          <p:cNvSpPr>
            <a:spLocks noChangeArrowheads="1"/>
          </p:cNvSpPr>
          <p:nvPr/>
        </p:nvSpPr>
        <p:spPr bwMode="auto">
          <a:xfrm>
            <a:off x="66675" y="838200"/>
            <a:ext cx="33655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Bảo vệ</a:t>
            </a:r>
            <a:r>
              <a:rPr kumimoji="0" lang="en-US" alt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mạch điện và động cơ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3" name="Rectangle 18"/>
          <p:cNvSpPr>
            <a:spLocks noChangeArrowheads="1"/>
          </p:cNvSpPr>
          <p:nvPr/>
        </p:nvSpPr>
        <p:spPr bwMode="auto">
          <a:xfrm>
            <a:off x="228600" y="1752600"/>
            <a:ext cx="33655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động lực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11594668"/>
              </p:ext>
            </p:extLst>
          </p:nvPr>
        </p:nvGraphicFramePr>
        <p:xfrm>
          <a:off x="3094699" y="762000"/>
          <a:ext cx="5962096" cy="59740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0505" r:id="rId4" imgW="9182100" imgH="4838700" progId="AutoCAD.Drawing.17">
                  <p:embed/>
                </p:oleObj>
              </mc:Choice>
              <mc:Fallback>
                <p:oleObj r:id="rId4" imgW="9182100" imgH="4838700" progId="AutoCAD.Drawing.17">
                  <p:embed/>
                  <p:pic>
                    <p:nvPicPr>
                      <p:cNvPr id="7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26642" t="31995" r="41531" b="7326"/>
                      <a:stretch>
                        <a:fillRect/>
                      </a:stretch>
                    </p:blipFill>
                    <p:spPr bwMode="auto">
                      <a:xfrm>
                        <a:off x="3094699" y="762000"/>
                        <a:ext cx="5962096" cy="597408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" name="Rectangle 19"/>
          <p:cNvSpPr>
            <a:spLocks noChangeArrowheads="1"/>
          </p:cNvSpPr>
          <p:nvPr/>
        </p:nvSpPr>
        <p:spPr bwMode="auto">
          <a:xfrm>
            <a:off x="228600" y="2415647"/>
            <a:ext cx="321919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lv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Bảo vệ ngắn mạch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9" name="Oval 28"/>
          <p:cNvSpPr/>
          <p:nvPr/>
        </p:nvSpPr>
        <p:spPr bwMode="auto">
          <a:xfrm>
            <a:off x="3191575" y="1077910"/>
            <a:ext cx="1981200" cy="602589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4" name="Rectangle 13"/>
          <p:cNvSpPr>
            <a:spLocks noChangeArrowheads="1"/>
          </p:cNvSpPr>
          <p:nvPr/>
        </p:nvSpPr>
        <p:spPr bwMode="auto">
          <a:xfrm>
            <a:off x="228600" y="2971800"/>
            <a:ext cx="303427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Bảo</a:t>
            </a:r>
            <a:r>
              <a:rPr kumimoji="0" lang="en-US" sz="24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vệ quá tải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5" name="Oval 34"/>
          <p:cNvSpPr/>
          <p:nvPr/>
        </p:nvSpPr>
        <p:spPr bwMode="auto">
          <a:xfrm>
            <a:off x="3133198" y="2924475"/>
            <a:ext cx="2174531" cy="633743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44" name="Oval 43"/>
          <p:cNvSpPr/>
          <p:nvPr/>
        </p:nvSpPr>
        <p:spPr bwMode="auto">
          <a:xfrm>
            <a:off x="6028267" y="1515533"/>
            <a:ext cx="602324" cy="53919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86570981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 animBg="1"/>
      <p:bldP spid="29" grpId="1" animBg="1"/>
      <p:bldP spid="34" grpId="0"/>
      <p:bldP spid="35" grpId="0" animBg="1"/>
      <p:bldP spid="44" grpId="0" animBg="1"/>
    </p:bldLst>
  </p:timing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5"/>
          <p:cNvSpPr>
            <a:spLocks noChangeArrowheads="1"/>
          </p:cNvSpPr>
          <p:nvPr/>
        </p:nvSpPr>
        <p:spPr bwMode="auto">
          <a:xfrm>
            <a:off x="66674" y="0"/>
            <a:ext cx="88487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vi-V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.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2.1 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khởi động động cơ ba pha rotor dây quấn theo nguyên tắc thời gian</a:t>
            </a:r>
          </a:p>
        </p:txBody>
      </p:sp>
      <p:sp>
        <p:nvSpPr>
          <p:cNvPr id="21" name="Rectangle 17"/>
          <p:cNvSpPr>
            <a:spLocks noChangeArrowheads="1"/>
          </p:cNvSpPr>
          <p:nvPr/>
        </p:nvSpPr>
        <p:spPr bwMode="auto">
          <a:xfrm>
            <a:off x="66675" y="838200"/>
            <a:ext cx="33655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Bảo vệ mạch điện và động cơ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3" name="Rectangle 18"/>
          <p:cNvSpPr>
            <a:spLocks noChangeArrowheads="1"/>
          </p:cNvSpPr>
          <p:nvPr/>
        </p:nvSpPr>
        <p:spPr bwMode="auto">
          <a:xfrm>
            <a:off x="228600" y="1752600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điều</a:t>
            </a:r>
            <a:r>
              <a:rPr kumimoji="0" lang="en-US" alt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khiển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90634703"/>
              </p:ext>
            </p:extLst>
          </p:nvPr>
        </p:nvGraphicFramePr>
        <p:xfrm>
          <a:off x="3094699" y="762000"/>
          <a:ext cx="5962096" cy="59740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599" r:id="rId4" imgW="9182100" imgH="4838700" progId="AutoCAD.Drawing.17">
                  <p:embed/>
                </p:oleObj>
              </mc:Choice>
              <mc:Fallback>
                <p:oleObj r:id="rId4" imgW="9182100" imgH="4838700" progId="AutoCAD.Drawing.17">
                  <p:embed/>
                  <p:pic>
                    <p:nvPicPr>
                      <p:cNvPr id="7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26642" t="31995" r="41531" b="7326"/>
                      <a:stretch>
                        <a:fillRect/>
                      </a:stretch>
                    </p:blipFill>
                    <p:spPr bwMode="auto">
                      <a:xfrm>
                        <a:off x="3094699" y="762000"/>
                        <a:ext cx="5962096" cy="597408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" name="Rectangle 19"/>
          <p:cNvSpPr>
            <a:spLocks noChangeArrowheads="1"/>
          </p:cNvSpPr>
          <p:nvPr/>
        </p:nvSpPr>
        <p:spPr bwMode="auto">
          <a:xfrm>
            <a:off x="381000" y="2415647"/>
            <a:ext cx="306679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Bảo vệ ngắn mạch</a:t>
            </a:r>
          </a:p>
        </p:txBody>
      </p:sp>
      <p:sp>
        <p:nvSpPr>
          <p:cNvPr id="44" name="Oval 43"/>
          <p:cNvSpPr/>
          <p:nvPr/>
        </p:nvSpPr>
        <p:spPr bwMode="auto">
          <a:xfrm>
            <a:off x="5184209" y="1611785"/>
            <a:ext cx="411395" cy="44561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05576420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44" grpId="0" animBg="1"/>
    </p:bldLst>
  </p:timing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63072880"/>
              </p:ext>
            </p:extLst>
          </p:nvPr>
        </p:nvGraphicFramePr>
        <p:xfrm>
          <a:off x="3726962" y="392243"/>
          <a:ext cx="5340838" cy="638010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3580" r:id="rId4" imgW="11410950" imgH="4762500" progId="AutoCAD.Drawing.17">
                  <p:embed/>
                </p:oleObj>
              </mc:Choice>
              <mc:Fallback>
                <p:oleObj r:id="rId4" imgW="11410950" imgH="4762500" progId="AutoCAD.Drawing.17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41386" t="10368" r="44254" b="48145"/>
                      <a:stretch>
                        <a:fillRect/>
                      </a:stretch>
                    </p:blipFill>
                    <p:spPr bwMode="auto">
                      <a:xfrm>
                        <a:off x="3726962" y="392243"/>
                        <a:ext cx="5340838" cy="638010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Rectangle 15"/>
          <p:cNvSpPr>
            <a:spLocks noChangeArrowheads="1"/>
          </p:cNvSpPr>
          <p:nvPr/>
        </p:nvSpPr>
        <p:spPr bwMode="auto">
          <a:xfrm>
            <a:off x="66674" y="0"/>
            <a:ext cx="88487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vi-V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.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2.2 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khởi động động cơ ba pha rotor dây quấn theo nguyên tắc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dòng</a:t>
            </a:r>
            <a:r>
              <a:rPr kumimoji="0" 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điện</a:t>
            </a:r>
            <a:endParaRPr kumimoji="0" 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1" name="Rectangle 17"/>
          <p:cNvSpPr>
            <a:spLocks noChangeArrowheads="1"/>
          </p:cNvSpPr>
          <p:nvPr/>
        </p:nvSpPr>
        <p:spPr bwMode="auto">
          <a:xfrm>
            <a:off x="66675" y="838200"/>
            <a:ext cx="33655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Giới thiệu mạch điện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3" name="Rectangle 18"/>
          <p:cNvSpPr>
            <a:spLocks noChangeArrowheads="1"/>
          </p:cNvSpPr>
          <p:nvPr/>
        </p:nvSpPr>
        <p:spPr bwMode="auto">
          <a:xfrm>
            <a:off x="228600" y="1300163"/>
            <a:ext cx="33655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động lực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5" name="Rectangle 19"/>
          <p:cNvSpPr>
            <a:spLocks noChangeArrowheads="1"/>
          </p:cNvSpPr>
          <p:nvPr/>
        </p:nvSpPr>
        <p:spPr bwMode="auto">
          <a:xfrm>
            <a:off x="284761" y="1886712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Động cơ M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7" name="Oval 26"/>
          <p:cNvSpPr/>
          <p:nvPr/>
        </p:nvSpPr>
        <p:spPr bwMode="auto">
          <a:xfrm>
            <a:off x="4387086" y="2972778"/>
            <a:ext cx="820543" cy="771229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28" name="Rectangle 19"/>
          <p:cNvSpPr>
            <a:spLocks noChangeArrowheads="1"/>
          </p:cNvSpPr>
          <p:nvPr/>
        </p:nvSpPr>
        <p:spPr bwMode="auto">
          <a:xfrm>
            <a:off x="284761" y="2415647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CB ba pha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9" name="Oval 28"/>
          <p:cNvSpPr/>
          <p:nvPr/>
        </p:nvSpPr>
        <p:spPr bwMode="auto">
          <a:xfrm>
            <a:off x="3832999" y="728947"/>
            <a:ext cx="1801091" cy="498007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0" name="Rectangle 13"/>
          <p:cNvSpPr>
            <a:spLocks noChangeArrowheads="1"/>
          </p:cNvSpPr>
          <p:nvPr/>
        </p:nvSpPr>
        <p:spPr bwMode="auto">
          <a:xfrm>
            <a:off x="294594" y="2955288"/>
            <a:ext cx="317071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Tiếp điểm động lực K</a:t>
            </a:r>
            <a:endParaRPr kumimoji="0" lang="en-US" altLang="en-US" sz="24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1" name="Oval 30"/>
          <p:cNvSpPr/>
          <p:nvPr/>
        </p:nvSpPr>
        <p:spPr bwMode="auto">
          <a:xfrm>
            <a:off x="3950970" y="1550960"/>
            <a:ext cx="1752600" cy="539196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2" name="Rectangle 13"/>
          <p:cNvSpPr>
            <a:spLocks noChangeArrowheads="1"/>
          </p:cNvSpPr>
          <p:nvPr/>
        </p:nvSpPr>
        <p:spPr bwMode="auto">
          <a:xfrm>
            <a:off x="278665" y="3500356"/>
            <a:ext cx="318664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Tiếp điểm động lực K</a:t>
            </a:r>
            <a:r>
              <a:rPr kumimoji="0" lang="en-US" sz="2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endParaRPr kumimoji="0" lang="en-US" altLang="en-US" sz="24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4" name="Rectangle 13"/>
          <p:cNvSpPr>
            <a:spLocks noChangeArrowheads="1"/>
          </p:cNvSpPr>
          <p:nvPr/>
        </p:nvSpPr>
        <p:spPr bwMode="auto">
          <a:xfrm>
            <a:off x="278665" y="5107171"/>
            <a:ext cx="360753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Rơ</a:t>
            </a:r>
            <a:r>
              <a:rPr kumimoji="0" lang="en-US" sz="24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le dòng điện RI</a:t>
            </a:r>
            <a:r>
              <a:rPr kumimoji="0" lang="en-US" sz="2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24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RI</a:t>
            </a:r>
            <a:r>
              <a:rPr kumimoji="0" lang="en-US" sz="2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endParaRPr kumimoji="0" lang="en-US" altLang="en-US" sz="24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5" name="Oval 34"/>
          <p:cNvSpPr/>
          <p:nvPr/>
        </p:nvSpPr>
        <p:spPr bwMode="auto">
          <a:xfrm>
            <a:off x="3782567" y="2371845"/>
            <a:ext cx="1976846" cy="52375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6" name="Oval 35"/>
          <p:cNvSpPr/>
          <p:nvPr/>
        </p:nvSpPr>
        <p:spPr bwMode="auto">
          <a:xfrm>
            <a:off x="4953167" y="5114544"/>
            <a:ext cx="481756" cy="53919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7" name="Oval 36"/>
          <p:cNvSpPr/>
          <p:nvPr/>
        </p:nvSpPr>
        <p:spPr bwMode="auto">
          <a:xfrm>
            <a:off x="4289768" y="5123688"/>
            <a:ext cx="511466" cy="53919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8" name="Rectangle 13"/>
          <p:cNvSpPr>
            <a:spLocks noChangeArrowheads="1"/>
          </p:cNvSpPr>
          <p:nvPr/>
        </p:nvSpPr>
        <p:spPr bwMode="auto">
          <a:xfrm>
            <a:off x="269139" y="4578236"/>
            <a:ext cx="322712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Điện trở R1, R2</a:t>
            </a:r>
            <a:endParaRPr kumimoji="0" lang="en-US" altLang="en-US" sz="24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2" name="Rectangle 13"/>
          <p:cNvSpPr>
            <a:spLocks noChangeArrowheads="1"/>
          </p:cNvSpPr>
          <p:nvPr/>
        </p:nvSpPr>
        <p:spPr bwMode="auto">
          <a:xfrm>
            <a:off x="278665" y="4029291"/>
            <a:ext cx="318664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Tiếp điểm động lực K</a:t>
            </a:r>
            <a:r>
              <a:rPr kumimoji="0" lang="en-US" sz="2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endParaRPr kumimoji="0" lang="en-US" altLang="en-US" sz="24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3" name="Oval 42"/>
          <p:cNvSpPr/>
          <p:nvPr/>
        </p:nvSpPr>
        <p:spPr bwMode="auto">
          <a:xfrm>
            <a:off x="4904683" y="3761232"/>
            <a:ext cx="529588" cy="53919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44" name="Oval 43"/>
          <p:cNvSpPr/>
          <p:nvPr/>
        </p:nvSpPr>
        <p:spPr bwMode="auto">
          <a:xfrm>
            <a:off x="4285143" y="3761232"/>
            <a:ext cx="540003" cy="53919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47" name="Oval 46"/>
          <p:cNvSpPr/>
          <p:nvPr/>
        </p:nvSpPr>
        <p:spPr bwMode="auto">
          <a:xfrm>
            <a:off x="3661757" y="4638513"/>
            <a:ext cx="2216726" cy="63345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48" name="Oval 47"/>
          <p:cNvSpPr/>
          <p:nvPr/>
        </p:nvSpPr>
        <p:spPr bwMode="auto">
          <a:xfrm>
            <a:off x="3661757" y="5950120"/>
            <a:ext cx="2216726" cy="68842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25" name="Rectangle 13"/>
          <p:cNvSpPr>
            <a:spLocks noChangeArrowheads="1"/>
          </p:cNvSpPr>
          <p:nvPr/>
        </p:nvSpPr>
        <p:spPr bwMode="auto">
          <a:xfrm>
            <a:off x="278666" y="5636106"/>
            <a:ext cx="31836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Phần tử </a:t>
            </a: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đốt </a:t>
            </a: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nóng rơle nhiệt OL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6" name="Oval 25"/>
          <p:cNvSpPr/>
          <p:nvPr/>
        </p:nvSpPr>
        <p:spPr bwMode="auto">
          <a:xfrm>
            <a:off x="5105400" y="4182826"/>
            <a:ext cx="838376" cy="57613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3" name="Oval 32"/>
          <p:cNvSpPr/>
          <p:nvPr/>
        </p:nvSpPr>
        <p:spPr bwMode="auto">
          <a:xfrm>
            <a:off x="5105400" y="5492624"/>
            <a:ext cx="838288" cy="57613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78246701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6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9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4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7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2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5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0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3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8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27" grpId="0" animBg="1"/>
      <p:bldP spid="27" grpId="1" animBg="1"/>
      <p:bldP spid="28" grpId="0"/>
      <p:bldP spid="29" grpId="0" animBg="1"/>
      <p:bldP spid="29" grpId="1" animBg="1"/>
      <p:bldP spid="30" grpId="0"/>
      <p:bldP spid="31" grpId="0" animBg="1"/>
      <p:bldP spid="31" grpId="1" animBg="1"/>
      <p:bldP spid="32" grpId="0"/>
      <p:bldP spid="34" grpId="0"/>
      <p:bldP spid="35" grpId="0" animBg="1"/>
      <p:bldP spid="36" grpId="0" animBg="1"/>
      <p:bldP spid="36" grpId="1" animBg="1"/>
      <p:bldP spid="37" grpId="0" animBg="1"/>
      <p:bldP spid="37" grpId="1" animBg="1"/>
      <p:bldP spid="38" grpId="0"/>
      <p:bldP spid="42" grpId="0"/>
      <p:bldP spid="43" grpId="0" animBg="1"/>
      <p:bldP spid="43" grpId="1" animBg="1"/>
      <p:bldP spid="44" grpId="0" animBg="1"/>
      <p:bldP spid="44" grpId="1" animBg="1"/>
      <p:bldP spid="47" grpId="0" animBg="1"/>
      <p:bldP spid="47" grpId="1" animBg="1"/>
      <p:bldP spid="48" grpId="0" animBg="1"/>
      <p:bldP spid="48" grpId="1" animBg="1"/>
      <p:bldP spid="25" grpId="0"/>
      <p:bldP spid="26" grpId="0" animBg="1"/>
      <p:bldP spid="26" grpId="1" animBg="1"/>
      <p:bldP spid="33" grpId="0" animBg="1"/>
      <p:bldP spid="33" grpId="1" animBg="1"/>
    </p:bldLst>
  </p:timing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8" name="Object 2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05666746"/>
              </p:ext>
            </p:extLst>
          </p:nvPr>
        </p:nvGraphicFramePr>
        <p:xfrm>
          <a:off x="3730098" y="381000"/>
          <a:ext cx="5340838" cy="638010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2555" r:id="rId4" imgW="11410950" imgH="4762500" progId="AutoCAD.Drawing.17">
                  <p:embed/>
                </p:oleObj>
              </mc:Choice>
              <mc:Fallback>
                <p:oleObj r:id="rId4" imgW="11410950" imgH="4762500" progId="AutoCAD.Drawing.17">
                  <p:embed/>
                  <p:pic>
                    <p:nvPicPr>
                      <p:cNvPr id="3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41386" t="10368" r="44254" b="48145"/>
                      <a:stretch>
                        <a:fillRect/>
                      </a:stretch>
                    </p:blipFill>
                    <p:spPr bwMode="auto">
                      <a:xfrm>
                        <a:off x="3730098" y="381000"/>
                        <a:ext cx="5340838" cy="638010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Rectangle 15"/>
          <p:cNvSpPr>
            <a:spLocks noChangeArrowheads="1"/>
          </p:cNvSpPr>
          <p:nvPr/>
        </p:nvSpPr>
        <p:spPr bwMode="auto">
          <a:xfrm>
            <a:off x="66674" y="0"/>
            <a:ext cx="88487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vi-V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.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2.2 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khởi động động cơ ba pha rotor dây quấn theo nguyên tắc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dòng</a:t>
            </a:r>
            <a:r>
              <a:rPr kumimoji="0" 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điện</a:t>
            </a:r>
            <a:endParaRPr kumimoji="0" 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1" name="Rectangle 17"/>
          <p:cNvSpPr>
            <a:spLocks noChangeArrowheads="1"/>
          </p:cNvSpPr>
          <p:nvPr/>
        </p:nvSpPr>
        <p:spPr bwMode="auto">
          <a:xfrm>
            <a:off x="66675" y="838200"/>
            <a:ext cx="33655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Giới thiệu mạch điện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3" name="Rectangle 18"/>
          <p:cNvSpPr>
            <a:spLocks noChangeArrowheads="1"/>
          </p:cNvSpPr>
          <p:nvPr/>
        </p:nvSpPr>
        <p:spPr bwMode="auto">
          <a:xfrm>
            <a:off x="228600" y="1300163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điều khiển: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4" name="Rectangle 19"/>
          <p:cNvSpPr>
            <a:spLocks noChangeArrowheads="1"/>
          </p:cNvSpPr>
          <p:nvPr/>
        </p:nvSpPr>
        <p:spPr bwMode="auto">
          <a:xfrm>
            <a:off x="172523" y="1836990"/>
            <a:ext cx="297825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Cầu chì F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5" name="Oval 24"/>
          <p:cNvSpPr/>
          <p:nvPr/>
        </p:nvSpPr>
        <p:spPr bwMode="auto">
          <a:xfrm>
            <a:off x="5596906" y="1130824"/>
            <a:ext cx="422894" cy="480483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26" name="Rectangle 19"/>
          <p:cNvSpPr>
            <a:spLocks noChangeArrowheads="1"/>
          </p:cNvSpPr>
          <p:nvPr/>
        </p:nvSpPr>
        <p:spPr bwMode="auto">
          <a:xfrm>
            <a:off x="119167" y="2335537"/>
            <a:ext cx="95953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EM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3" name="Oval 32"/>
          <p:cNvSpPr/>
          <p:nvPr/>
        </p:nvSpPr>
        <p:spPr bwMode="auto">
          <a:xfrm>
            <a:off x="5990163" y="1008888"/>
            <a:ext cx="608797" cy="57686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9" name="Rectangle 13"/>
          <p:cNvSpPr>
            <a:spLocks noChangeArrowheads="1"/>
          </p:cNvSpPr>
          <p:nvPr/>
        </p:nvSpPr>
        <p:spPr bwMode="auto">
          <a:xfrm>
            <a:off x="119166" y="3291688"/>
            <a:ext cx="400782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Cuộn dây K</a:t>
            </a:r>
            <a:r>
              <a:rPr kumimoji="0" lang="en-US" sz="2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+ tiếp</a:t>
            </a:r>
            <a:r>
              <a:rPr kumimoji="0" lang="en-US" sz="24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điểm phụ </a:t>
            </a: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 + Start</a:t>
            </a:r>
            <a:endParaRPr kumimoji="0" lang="en-US" altLang="en-US" sz="24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0" name="Oval 39"/>
          <p:cNvSpPr/>
          <p:nvPr/>
        </p:nvSpPr>
        <p:spPr bwMode="auto">
          <a:xfrm>
            <a:off x="7352427" y="1004455"/>
            <a:ext cx="953373" cy="90054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41" name="Oval 40"/>
          <p:cNvSpPr/>
          <p:nvPr/>
        </p:nvSpPr>
        <p:spPr bwMode="auto">
          <a:xfrm>
            <a:off x="8366584" y="2472526"/>
            <a:ext cx="423985" cy="44561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45" name="Rectangle 13"/>
          <p:cNvSpPr>
            <a:spLocks noChangeArrowheads="1"/>
          </p:cNvSpPr>
          <p:nvPr/>
        </p:nvSpPr>
        <p:spPr bwMode="auto">
          <a:xfrm>
            <a:off x="119167" y="2830023"/>
            <a:ext cx="305305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Tiếp điểm OL(3, 5)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6" name="Oval 45"/>
          <p:cNvSpPr/>
          <p:nvPr/>
        </p:nvSpPr>
        <p:spPr bwMode="auto">
          <a:xfrm>
            <a:off x="6400517" y="1032339"/>
            <a:ext cx="572133" cy="59311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49" name="Rectangle 13"/>
          <p:cNvSpPr>
            <a:spLocks noChangeArrowheads="1"/>
          </p:cNvSpPr>
          <p:nvPr/>
        </p:nvSpPr>
        <p:spPr bwMode="auto">
          <a:xfrm>
            <a:off x="118874" y="4141556"/>
            <a:ext cx="369083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lvl="0"/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Cuộn dây K</a:t>
            </a:r>
            <a:r>
              <a:rPr kumimoji="0" lang="en-US" sz="2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 </a:t>
            </a: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+ K</a:t>
            </a:r>
            <a:r>
              <a:rPr kumimoji="0" lang="en-US" sz="2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lang="en-US" sz="24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(13</a:t>
            </a:r>
            <a:r>
              <a:rPr lang="en-US" sz="2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15) + RI</a:t>
            </a:r>
            <a:r>
              <a:rPr lang="en-US" sz="2400" baseline="-25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(13, 15)</a:t>
            </a:r>
            <a:endParaRPr kumimoji="0" lang="en-US" altLang="en-US" sz="24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50" name="Oval 49"/>
          <p:cNvSpPr/>
          <p:nvPr/>
        </p:nvSpPr>
        <p:spPr bwMode="auto">
          <a:xfrm>
            <a:off x="8368748" y="1113273"/>
            <a:ext cx="457146" cy="59285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51" name="Rectangle 19"/>
          <p:cNvSpPr>
            <a:spLocks noChangeArrowheads="1"/>
          </p:cNvSpPr>
          <p:nvPr/>
        </p:nvSpPr>
        <p:spPr bwMode="auto">
          <a:xfrm>
            <a:off x="1408575" y="2335536"/>
            <a:ext cx="16827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Stop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52" name="Straight Connector 51"/>
          <p:cNvCxnSpPr/>
          <p:nvPr/>
        </p:nvCxnSpPr>
        <p:spPr bwMode="auto">
          <a:xfrm>
            <a:off x="1186325" y="2328556"/>
            <a:ext cx="0" cy="398449"/>
          </a:xfrm>
          <a:prstGeom prst="line">
            <a:avLst/>
          </a:prstGeom>
          <a:solidFill>
            <a:schemeClr val="accent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53" name="Oval 52"/>
          <p:cNvSpPr/>
          <p:nvPr/>
        </p:nvSpPr>
        <p:spPr bwMode="auto">
          <a:xfrm>
            <a:off x="6781800" y="1042217"/>
            <a:ext cx="472837" cy="59311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55" name="Rectangle 13"/>
          <p:cNvSpPr>
            <a:spLocks noChangeArrowheads="1"/>
          </p:cNvSpPr>
          <p:nvPr/>
        </p:nvSpPr>
        <p:spPr bwMode="auto">
          <a:xfrm>
            <a:off x="172523" y="5036403"/>
            <a:ext cx="373512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Cuộn dây K</a:t>
            </a:r>
            <a:r>
              <a:rPr kumimoji="0" lang="en-US" sz="2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 </a:t>
            </a:r>
            <a:r>
              <a:rPr lang="en-US" sz="2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4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4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(15</a:t>
            </a:r>
            <a:r>
              <a:rPr lang="en-US" sz="2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17)</a:t>
            </a:r>
            <a:endParaRPr lang="en-US" altLang="en-US" sz="2400" baseline="-250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+ RI</a:t>
            </a:r>
            <a:r>
              <a:rPr kumimoji="0" lang="en-US" sz="2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(15, 17)</a:t>
            </a:r>
            <a:endParaRPr kumimoji="0" lang="en-US" altLang="en-US" sz="24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56" name="Oval 55"/>
          <p:cNvSpPr/>
          <p:nvPr/>
        </p:nvSpPr>
        <p:spPr bwMode="auto">
          <a:xfrm>
            <a:off x="7181088" y="2429256"/>
            <a:ext cx="908848" cy="65242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58" name="Oval 57"/>
          <p:cNvSpPr/>
          <p:nvPr/>
        </p:nvSpPr>
        <p:spPr bwMode="auto">
          <a:xfrm>
            <a:off x="7705885" y="3033189"/>
            <a:ext cx="1136362" cy="651347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33695594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0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2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5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0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3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8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21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1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 animBg="1"/>
      <p:bldP spid="25" grpId="1" animBg="1"/>
      <p:bldP spid="26" grpId="0"/>
      <p:bldP spid="33" grpId="0" animBg="1"/>
      <p:bldP spid="33" grpId="1" animBg="1"/>
      <p:bldP spid="39" grpId="0"/>
      <p:bldP spid="40" grpId="0" animBg="1"/>
      <p:bldP spid="40" grpId="1" animBg="1"/>
      <p:bldP spid="41" grpId="0" animBg="1"/>
      <p:bldP spid="41" grpId="1" animBg="1"/>
      <p:bldP spid="45" grpId="0"/>
      <p:bldP spid="46" grpId="0" animBg="1"/>
      <p:bldP spid="46" grpId="1" animBg="1"/>
      <p:bldP spid="49" grpId="0"/>
      <p:bldP spid="50" grpId="0" animBg="1"/>
      <p:bldP spid="50" grpId="1" animBg="1"/>
      <p:bldP spid="51" grpId="0"/>
      <p:bldP spid="53" grpId="0" animBg="1"/>
      <p:bldP spid="53" grpId="1" animBg="1"/>
      <p:bldP spid="55" grpId="0"/>
      <p:bldP spid="56" grpId="0" animBg="1"/>
      <p:bldP spid="56" grpId="1" animBg="1"/>
      <p:bldP spid="58" grpId="0" animBg="1"/>
      <p:bldP spid="58" grpId="2" animBg="1"/>
    </p:bldLst>
  </p:timing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5"/>
          <p:cNvSpPr>
            <a:spLocks noChangeArrowheads="1"/>
          </p:cNvSpPr>
          <p:nvPr/>
        </p:nvSpPr>
        <p:spPr bwMode="auto">
          <a:xfrm>
            <a:off x="66674" y="0"/>
            <a:ext cx="88487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vi-V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.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2.2 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khởi động động cơ ba pha rotor dây quấn theo nguyên tắc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dòng</a:t>
            </a:r>
            <a:r>
              <a:rPr kumimoji="0" 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điện</a:t>
            </a:r>
            <a:endParaRPr kumimoji="0" 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1" name="Rectangle 17"/>
          <p:cNvSpPr>
            <a:spLocks noChangeArrowheads="1"/>
          </p:cNvSpPr>
          <p:nvPr/>
        </p:nvSpPr>
        <p:spPr bwMode="auto">
          <a:xfrm>
            <a:off x="66675" y="838200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Nguyên lý làm việc: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3" name="Rectangle 18"/>
          <p:cNvSpPr>
            <a:spLocks noChangeArrowheads="1"/>
          </p:cNvSpPr>
          <p:nvPr/>
        </p:nvSpPr>
        <p:spPr bwMode="auto">
          <a:xfrm>
            <a:off x="228600" y="1300163"/>
            <a:ext cx="29718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Khởi động động cơ M: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58922736"/>
              </p:ext>
            </p:extLst>
          </p:nvPr>
        </p:nvGraphicFramePr>
        <p:xfrm>
          <a:off x="3730098" y="381000"/>
          <a:ext cx="5340838" cy="638010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624" r:id="rId4" imgW="11410950" imgH="4762500" progId="AutoCAD.Drawing.17">
                  <p:embed/>
                </p:oleObj>
              </mc:Choice>
              <mc:Fallback>
                <p:oleObj r:id="rId4" imgW="11410950" imgH="4762500" progId="AutoCAD.Drawing.17">
                  <p:embed/>
                  <p:pic>
                    <p:nvPicPr>
                      <p:cNvPr id="28" name="Object 2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41386" t="10368" r="44254" b="48145"/>
                      <a:stretch>
                        <a:fillRect/>
                      </a:stretch>
                    </p:blipFill>
                    <p:spPr bwMode="auto">
                      <a:xfrm>
                        <a:off x="3730098" y="381000"/>
                        <a:ext cx="5340838" cy="638010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99970693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5" name="Straight Connector 34"/>
          <p:cNvCxnSpPr>
            <a:endCxn id="16" idx="1"/>
          </p:cNvCxnSpPr>
          <p:nvPr/>
        </p:nvCxnSpPr>
        <p:spPr bwMode="auto">
          <a:xfrm>
            <a:off x="234794" y="1588861"/>
            <a:ext cx="120616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3" name="Rectangle 2"/>
          <p:cNvSpPr/>
          <p:nvPr/>
        </p:nvSpPr>
        <p:spPr bwMode="auto">
          <a:xfrm>
            <a:off x="3072037" y="76200"/>
            <a:ext cx="3109307" cy="28355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Ấn nút 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Start(7, 9)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một lực đủ lớn</a:t>
            </a:r>
          </a:p>
        </p:txBody>
      </p:sp>
      <p:sp>
        <p:nvSpPr>
          <p:cNvPr id="7" name="Rectangle 6"/>
          <p:cNvSpPr/>
          <p:nvPr/>
        </p:nvSpPr>
        <p:spPr bwMode="auto">
          <a:xfrm>
            <a:off x="1390911" y="6481552"/>
            <a:ext cx="4043805" cy="30104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Loại R2, kết thúc quá trình khởi động động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cơ 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 bwMode="auto">
          <a:xfrm>
            <a:off x="3308922" y="533400"/>
            <a:ext cx="2635535" cy="27152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Start(7, 9) tiếp xúc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3" name="Rectangle 12"/>
          <p:cNvSpPr/>
          <p:nvPr/>
        </p:nvSpPr>
        <p:spPr bwMode="auto">
          <a:xfrm>
            <a:off x="6625661" y="2388214"/>
            <a:ext cx="2363584" cy="28792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</a:t>
            </a:r>
            <a:r>
              <a:rPr kumimoji="0" lang="en-US" sz="14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R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tr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(7, 13) đóng lại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4" name="Rectangle 13"/>
          <p:cNvSpPr/>
          <p:nvPr/>
        </p:nvSpPr>
        <p:spPr bwMode="auto">
          <a:xfrm>
            <a:off x="2694512" y="1456092"/>
            <a:ext cx="3858688" cy="26918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K(A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A</a:t>
            </a:r>
            <a:r>
              <a:rPr kumimoji="0" lang="en-US" sz="1400" b="0" i="0" u="none" strike="noStrike" kern="1200" cap="none" spc="0" normalizeH="0" baseline="-2500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K(B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B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K(C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đóng lại 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5" name="Rectangle 14"/>
          <p:cNvSpPr/>
          <p:nvPr/>
        </p:nvSpPr>
        <p:spPr bwMode="auto">
          <a:xfrm>
            <a:off x="1042530" y="1914422"/>
            <a:ext cx="4215270" cy="27709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cơ 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 khởi động qua 2 cấp điện trở R1, R2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/>
          <p:nvPr/>
        </p:nvSpPr>
        <p:spPr bwMode="auto">
          <a:xfrm>
            <a:off x="355410" y="1455228"/>
            <a:ext cx="2235390" cy="26726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K(7, 9) đóng lại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29" name="Straight Arrow Connector 28"/>
          <p:cNvCxnSpPr>
            <a:stCxn id="3" idx="2"/>
            <a:endCxn id="9" idx="0"/>
          </p:cNvCxnSpPr>
          <p:nvPr/>
        </p:nvCxnSpPr>
        <p:spPr bwMode="auto">
          <a:xfrm flipH="1">
            <a:off x="4626690" y="359753"/>
            <a:ext cx="1" cy="173647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4" name="Straight Arrow Connector 33"/>
          <p:cNvCxnSpPr>
            <a:endCxn id="43" idx="1"/>
          </p:cNvCxnSpPr>
          <p:nvPr/>
        </p:nvCxnSpPr>
        <p:spPr bwMode="auto">
          <a:xfrm flipV="1">
            <a:off x="228600" y="1124808"/>
            <a:ext cx="3080322" cy="21169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36" name="Straight Connector 35"/>
          <p:cNvCxnSpPr/>
          <p:nvPr/>
        </p:nvCxnSpPr>
        <p:spPr bwMode="auto">
          <a:xfrm flipH="1" flipV="1">
            <a:off x="228094" y="1130737"/>
            <a:ext cx="6166" cy="471309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40" name="Rectangle 39"/>
          <p:cNvSpPr>
            <a:spLocks noChangeArrowheads="1"/>
          </p:cNvSpPr>
          <p:nvPr/>
        </p:nvSpPr>
        <p:spPr bwMode="auto">
          <a:xfrm>
            <a:off x="359654" y="838418"/>
            <a:ext cx="1588423" cy="30777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4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Duy trì</a:t>
            </a:r>
            <a:endParaRPr kumimoji="0" lang="en-US" altLang="en-US" sz="1400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2" name="Rectangle 41"/>
          <p:cNvSpPr/>
          <p:nvPr/>
        </p:nvSpPr>
        <p:spPr bwMode="auto">
          <a:xfrm>
            <a:off x="6658774" y="1911096"/>
            <a:ext cx="2294311" cy="28041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R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tr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(11,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có điện</a:t>
            </a:r>
          </a:p>
        </p:txBody>
      </p:sp>
      <p:sp>
        <p:nvSpPr>
          <p:cNvPr id="43" name="Rectangle 42"/>
          <p:cNvSpPr/>
          <p:nvPr/>
        </p:nvSpPr>
        <p:spPr bwMode="auto">
          <a:xfrm>
            <a:off x="3308922" y="990600"/>
            <a:ext cx="2635535" cy="26841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K(9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N) có điện</a:t>
            </a:r>
          </a:p>
        </p:txBody>
      </p:sp>
      <p:sp>
        <p:nvSpPr>
          <p:cNvPr id="47" name="Rectangle 46"/>
          <p:cNvSpPr/>
          <p:nvPr/>
        </p:nvSpPr>
        <p:spPr bwMode="auto">
          <a:xfrm>
            <a:off x="3488778" y="3837443"/>
            <a:ext cx="2251867" cy="28253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(15,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có điện</a:t>
            </a:r>
          </a:p>
        </p:txBody>
      </p:sp>
      <p:cxnSp>
        <p:nvCxnSpPr>
          <p:cNvPr id="49" name="Straight Arrow Connector 48"/>
          <p:cNvCxnSpPr>
            <a:stCxn id="9" idx="2"/>
            <a:endCxn id="43" idx="0"/>
          </p:cNvCxnSpPr>
          <p:nvPr/>
        </p:nvCxnSpPr>
        <p:spPr bwMode="auto">
          <a:xfrm>
            <a:off x="4626690" y="804929"/>
            <a:ext cx="0" cy="18567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5" name="Straight Arrow Connector 54"/>
          <p:cNvCxnSpPr>
            <a:stCxn id="43" idx="2"/>
            <a:endCxn id="14" idx="0"/>
          </p:cNvCxnSpPr>
          <p:nvPr/>
        </p:nvCxnSpPr>
        <p:spPr bwMode="auto">
          <a:xfrm flipH="1">
            <a:off x="4623856" y="1259015"/>
            <a:ext cx="2834" cy="197077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6" name="Straight Arrow Connector 55"/>
          <p:cNvCxnSpPr>
            <a:stCxn id="43" idx="2"/>
            <a:endCxn id="16" idx="0"/>
          </p:cNvCxnSpPr>
          <p:nvPr/>
        </p:nvCxnSpPr>
        <p:spPr bwMode="auto">
          <a:xfrm flipH="1">
            <a:off x="1473105" y="1259015"/>
            <a:ext cx="3153585" cy="19621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9" name="Straight Arrow Connector 58"/>
          <p:cNvCxnSpPr>
            <a:stCxn id="50" idx="2"/>
            <a:endCxn id="42" idx="0"/>
          </p:cNvCxnSpPr>
          <p:nvPr/>
        </p:nvCxnSpPr>
        <p:spPr bwMode="auto">
          <a:xfrm>
            <a:off x="7797705" y="1741791"/>
            <a:ext cx="8225" cy="169305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2" name="Straight Arrow Connector 71"/>
          <p:cNvCxnSpPr>
            <a:stCxn id="14" idx="2"/>
            <a:endCxn id="15" idx="0"/>
          </p:cNvCxnSpPr>
          <p:nvPr/>
        </p:nvCxnSpPr>
        <p:spPr bwMode="auto">
          <a:xfrm flipH="1">
            <a:off x="3150165" y="1725274"/>
            <a:ext cx="1473691" cy="18914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6" name="Straight Arrow Connector 75"/>
          <p:cNvCxnSpPr>
            <a:stCxn id="41998" idx="3"/>
            <a:endCxn id="3" idx="1"/>
          </p:cNvCxnSpPr>
          <p:nvPr/>
        </p:nvCxnSpPr>
        <p:spPr bwMode="auto">
          <a:xfrm>
            <a:off x="2209800" y="217977"/>
            <a:ext cx="862237" cy="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1998" name="Rounded Rectangle 41997"/>
          <p:cNvSpPr/>
          <p:nvPr/>
        </p:nvSpPr>
        <p:spPr bwMode="auto">
          <a:xfrm>
            <a:off x="381000" y="46427"/>
            <a:ext cx="1828800" cy="343100"/>
          </a:xfrm>
          <a:prstGeom prst="round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Đóng CB 3pha</a:t>
            </a:r>
          </a:p>
        </p:txBody>
      </p:sp>
      <p:sp>
        <p:nvSpPr>
          <p:cNvPr id="50" name="Rectangle 49"/>
          <p:cNvSpPr/>
          <p:nvPr/>
        </p:nvSpPr>
        <p:spPr bwMode="auto">
          <a:xfrm>
            <a:off x="6680010" y="1447800"/>
            <a:ext cx="2235390" cy="29399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K(7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11) đóng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lại</a:t>
            </a:r>
          </a:p>
        </p:txBody>
      </p:sp>
      <p:cxnSp>
        <p:nvCxnSpPr>
          <p:cNvPr id="51" name="Straight Arrow Connector 50"/>
          <p:cNvCxnSpPr>
            <a:stCxn id="43" idx="2"/>
            <a:endCxn id="50" idx="0"/>
          </p:cNvCxnSpPr>
          <p:nvPr/>
        </p:nvCxnSpPr>
        <p:spPr bwMode="auto">
          <a:xfrm>
            <a:off x="4626690" y="1259015"/>
            <a:ext cx="3171015" cy="188785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0" name="Straight Arrow Connector 79"/>
          <p:cNvCxnSpPr>
            <a:stCxn id="42" idx="2"/>
            <a:endCxn id="13" idx="0"/>
          </p:cNvCxnSpPr>
          <p:nvPr/>
        </p:nvCxnSpPr>
        <p:spPr bwMode="auto">
          <a:xfrm>
            <a:off x="7805930" y="2191512"/>
            <a:ext cx="1523" cy="196702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90" name="Rectangle 89"/>
          <p:cNvSpPr/>
          <p:nvPr/>
        </p:nvSpPr>
        <p:spPr bwMode="auto">
          <a:xfrm>
            <a:off x="5169824" y="4312132"/>
            <a:ext cx="2355273" cy="29274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K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(13, 15) đóng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lại</a:t>
            </a:r>
          </a:p>
        </p:txBody>
      </p:sp>
      <p:sp>
        <p:nvSpPr>
          <p:cNvPr id="91" name="Rectangle 90"/>
          <p:cNvSpPr/>
          <p:nvPr/>
        </p:nvSpPr>
        <p:spPr bwMode="auto">
          <a:xfrm>
            <a:off x="1298436" y="4318101"/>
            <a:ext cx="3329805" cy="28678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(A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5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B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5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K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(B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5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C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6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đóng lại 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95" name="Rectangle 94"/>
          <p:cNvSpPr/>
          <p:nvPr/>
        </p:nvSpPr>
        <p:spPr bwMode="auto">
          <a:xfrm>
            <a:off x="390830" y="4885584"/>
            <a:ext cx="3038170" cy="28400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Loại R1, động cơ 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 khởi động qua R2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02" name="Rectangle 101"/>
          <p:cNvSpPr/>
          <p:nvPr/>
        </p:nvSpPr>
        <p:spPr bwMode="auto">
          <a:xfrm>
            <a:off x="5410200" y="5475902"/>
            <a:ext cx="2477054" cy="27950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(17,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có điện</a:t>
            </a:r>
          </a:p>
        </p:txBody>
      </p:sp>
      <p:sp>
        <p:nvSpPr>
          <p:cNvPr id="105" name="Rectangle 104"/>
          <p:cNvSpPr/>
          <p:nvPr/>
        </p:nvSpPr>
        <p:spPr bwMode="auto">
          <a:xfrm>
            <a:off x="3124200" y="5937559"/>
            <a:ext cx="3329805" cy="28955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(A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B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K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(B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C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đóng lại 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52" name="Straight Arrow Connector 51"/>
          <p:cNvCxnSpPr>
            <a:stCxn id="102" idx="2"/>
            <a:endCxn id="105" idx="0"/>
          </p:cNvCxnSpPr>
          <p:nvPr/>
        </p:nvCxnSpPr>
        <p:spPr bwMode="auto">
          <a:xfrm flipH="1">
            <a:off x="4789103" y="5755410"/>
            <a:ext cx="1859624" cy="182149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3" name="Straight Arrow Connector 52"/>
          <p:cNvCxnSpPr>
            <a:stCxn id="15" idx="2"/>
          </p:cNvCxnSpPr>
          <p:nvPr/>
        </p:nvCxnSpPr>
        <p:spPr bwMode="auto">
          <a:xfrm flipH="1">
            <a:off x="1051098" y="2191512"/>
            <a:ext cx="2099067" cy="398397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54" name="Rectangle 53"/>
          <p:cNvSpPr/>
          <p:nvPr/>
        </p:nvSpPr>
        <p:spPr bwMode="auto">
          <a:xfrm>
            <a:off x="3340926" y="2362200"/>
            <a:ext cx="2261023" cy="28792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I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kđ rotor</a:t>
            </a:r>
            <a:r>
              <a:rPr kumimoji="0" lang="en-US" sz="14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&gt; I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tđ</a:t>
            </a:r>
            <a:r>
              <a:rPr kumimoji="0" lang="en-US" sz="14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của RI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4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RI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endParaRPr kumimoji="0" lang="en-US" sz="14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58" name="Rectangle 57"/>
          <p:cNvSpPr/>
          <p:nvPr/>
        </p:nvSpPr>
        <p:spPr bwMode="auto">
          <a:xfrm>
            <a:off x="2909886" y="2843507"/>
            <a:ext cx="3128202" cy="27511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RI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4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(13, 15), RI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4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(15, 17) hở ra</a:t>
            </a:r>
            <a:endParaRPr kumimoji="0" lang="en-US" sz="1400" b="0" i="0" u="none" strike="noStrike" kern="1200" cap="none" spc="0" normalizeH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60" name="Rectangle 59"/>
          <p:cNvSpPr/>
          <p:nvPr/>
        </p:nvSpPr>
        <p:spPr bwMode="auto">
          <a:xfrm>
            <a:off x="2151460" y="3217331"/>
            <a:ext cx="4929189" cy="296234"/>
          </a:xfrm>
          <a:prstGeom prst="rect">
            <a:avLst/>
          </a:prstGeom>
          <a:solidFill>
            <a:srgbClr val="CCFF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 algn="ctr">
              <a:defRPr/>
            </a:pP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Sau thời</a:t>
            </a:r>
            <a:r>
              <a:rPr kumimoji="0" lang="en-US" sz="14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gian 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kđ rotor</a:t>
            </a:r>
            <a:r>
              <a:rPr kumimoji="0" lang="en-US" sz="14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noProof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&lt;</a:t>
            </a:r>
            <a:r>
              <a:rPr kumimoji="0" lang="en-US" sz="14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I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tđ</a:t>
            </a:r>
            <a:r>
              <a:rPr kumimoji="0" lang="en-US" sz="14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của RI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14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tiếp </a:t>
            </a:r>
            <a:r>
              <a:rPr lang="en-US" sz="1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điểm RI</a:t>
            </a:r>
            <a:r>
              <a:rPr lang="en-US" sz="1400" baseline="-25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1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(13, </a:t>
            </a:r>
            <a:r>
              <a:rPr lang="en-US" sz="14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15) đóng lại</a:t>
            </a:r>
            <a:endParaRPr kumimoji="0" lang="en-US" sz="14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1" name="Rectangle 70"/>
          <p:cNvSpPr/>
          <p:nvPr/>
        </p:nvSpPr>
        <p:spPr bwMode="auto">
          <a:xfrm>
            <a:off x="6454004" y="4694739"/>
            <a:ext cx="2613795" cy="495427"/>
          </a:xfrm>
          <a:prstGeom prst="rect">
            <a:avLst/>
          </a:prstGeom>
          <a:solidFill>
            <a:srgbClr val="CCFF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 algn="ctr">
              <a:defRPr/>
            </a:pP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Sau thời</a:t>
            </a:r>
            <a:r>
              <a:rPr kumimoji="0" lang="en-US" sz="14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gian 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kđ rotor</a:t>
            </a:r>
            <a:r>
              <a:rPr kumimoji="0" lang="en-US" sz="14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noProof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&lt;</a:t>
            </a:r>
            <a:r>
              <a:rPr kumimoji="0" lang="en-US" sz="14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I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tđ</a:t>
            </a:r>
            <a:r>
              <a:rPr kumimoji="0" lang="en-US" sz="14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của RI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14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tiếp </a:t>
            </a:r>
            <a:r>
              <a:rPr lang="en-US" sz="1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điểm </a:t>
            </a:r>
            <a:r>
              <a:rPr lang="en-US" sz="14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</a:t>
            </a:r>
            <a:r>
              <a:rPr lang="en-US" sz="14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14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(15, 17) đóng lại</a:t>
            </a:r>
            <a:endParaRPr kumimoji="0" lang="en-US" sz="14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6" name="Rectangle 105"/>
          <p:cNvSpPr/>
          <p:nvPr/>
        </p:nvSpPr>
        <p:spPr bwMode="auto">
          <a:xfrm>
            <a:off x="6553200" y="5934363"/>
            <a:ext cx="2355273" cy="29274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K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(15, 17) đóng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lại</a:t>
            </a:r>
          </a:p>
        </p:txBody>
      </p:sp>
      <p:cxnSp>
        <p:nvCxnSpPr>
          <p:cNvPr id="108" name="Straight Arrow Connector 107"/>
          <p:cNvCxnSpPr>
            <a:stCxn id="15" idx="2"/>
            <a:endCxn id="54" idx="0"/>
          </p:cNvCxnSpPr>
          <p:nvPr/>
        </p:nvCxnSpPr>
        <p:spPr bwMode="auto">
          <a:xfrm>
            <a:off x="3150165" y="2191512"/>
            <a:ext cx="1321273" cy="17068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11" name="Straight Arrow Connector 110"/>
          <p:cNvCxnSpPr>
            <a:stCxn id="54" idx="2"/>
            <a:endCxn id="58" idx="0"/>
          </p:cNvCxnSpPr>
          <p:nvPr/>
        </p:nvCxnSpPr>
        <p:spPr bwMode="auto">
          <a:xfrm>
            <a:off x="4471438" y="2650129"/>
            <a:ext cx="2549" cy="19337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14" name="Straight Arrow Connector 113"/>
          <p:cNvCxnSpPr>
            <a:endCxn id="47" idx="0"/>
          </p:cNvCxnSpPr>
          <p:nvPr/>
        </p:nvCxnSpPr>
        <p:spPr bwMode="auto">
          <a:xfrm>
            <a:off x="4612862" y="3629466"/>
            <a:ext cx="1850" cy="207977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17" name="Straight Arrow Connector 116"/>
          <p:cNvCxnSpPr>
            <a:stCxn id="47" idx="2"/>
            <a:endCxn id="90" idx="0"/>
          </p:cNvCxnSpPr>
          <p:nvPr/>
        </p:nvCxnSpPr>
        <p:spPr bwMode="auto">
          <a:xfrm>
            <a:off x="4614712" y="4119981"/>
            <a:ext cx="1732749" cy="19215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21" name="Straight Arrow Connector 120"/>
          <p:cNvCxnSpPr>
            <a:stCxn id="47" idx="2"/>
            <a:endCxn id="91" idx="0"/>
          </p:cNvCxnSpPr>
          <p:nvPr/>
        </p:nvCxnSpPr>
        <p:spPr bwMode="auto">
          <a:xfrm flipH="1">
            <a:off x="2963339" y="4119981"/>
            <a:ext cx="1651373" cy="19812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24" name="Straight Connector 123"/>
          <p:cNvCxnSpPr/>
          <p:nvPr/>
        </p:nvCxnSpPr>
        <p:spPr bwMode="auto">
          <a:xfrm>
            <a:off x="7525097" y="4471066"/>
            <a:ext cx="120616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25" name="Straight Arrow Connector 124"/>
          <p:cNvCxnSpPr>
            <a:endCxn id="47" idx="3"/>
          </p:cNvCxnSpPr>
          <p:nvPr/>
        </p:nvCxnSpPr>
        <p:spPr bwMode="auto">
          <a:xfrm flipH="1" flipV="1">
            <a:off x="5740645" y="3978712"/>
            <a:ext cx="1929069" cy="7455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126" name="Straight Connector 125"/>
          <p:cNvCxnSpPr/>
          <p:nvPr/>
        </p:nvCxnSpPr>
        <p:spPr bwMode="auto">
          <a:xfrm flipH="1" flipV="1">
            <a:off x="7669714" y="3999757"/>
            <a:ext cx="6166" cy="471309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127" name="Rectangle 126"/>
          <p:cNvSpPr>
            <a:spLocks noChangeArrowheads="1"/>
          </p:cNvSpPr>
          <p:nvPr/>
        </p:nvSpPr>
        <p:spPr bwMode="auto">
          <a:xfrm>
            <a:off x="5944457" y="3691566"/>
            <a:ext cx="1588423" cy="25436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4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Duy trì</a:t>
            </a:r>
            <a:endParaRPr kumimoji="0" lang="en-US" altLang="en-US" sz="1400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130" name="Straight Arrow Connector 129"/>
          <p:cNvCxnSpPr/>
          <p:nvPr/>
        </p:nvCxnSpPr>
        <p:spPr bwMode="auto">
          <a:xfrm flipH="1">
            <a:off x="1050970" y="2576205"/>
            <a:ext cx="5208" cy="2137169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34" name="Straight Arrow Connector 133"/>
          <p:cNvCxnSpPr/>
          <p:nvPr/>
        </p:nvCxnSpPr>
        <p:spPr bwMode="auto">
          <a:xfrm flipH="1" flipV="1">
            <a:off x="1050970" y="4720644"/>
            <a:ext cx="1912368" cy="3312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36" name="Straight Arrow Connector 135"/>
          <p:cNvCxnSpPr>
            <a:stCxn id="91" idx="2"/>
          </p:cNvCxnSpPr>
          <p:nvPr/>
        </p:nvCxnSpPr>
        <p:spPr bwMode="auto">
          <a:xfrm>
            <a:off x="2963339" y="4604881"/>
            <a:ext cx="0" cy="11178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41" name="Straight Arrow Connector 140"/>
          <p:cNvCxnSpPr/>
          <p:nvPr/>
        </p:nvCxnSpPr>
        <p:spPr bwMode="auto">
          <a:xfrm flipH="1">
            <a:off x="1914625" y="4720644"/>
            <a:ext cx="3309" cy="164722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45" name="Straight Arrow Connector 144"/>
          <p:cNvCxnSpPr/>
          <p:nvPr/>
        </p:nvCxnSpPr>
        <p:spPr bwMode="auto">
          <a:xfrm flipH="1">
            <a:off x="4614711" y="3629466"/>
            <a:ext cx="3190893" cy="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46" name="Straight Arrow Connector 145"/>
          <p:cNvCxnSpPr>
            <a:endCxn id="13" idx="2"/>
          </p:cNvCxnSpPr>
          <p:nvPr/>
        </p:nvCxnSpPr>
        <p:spPr bwMode="auto">
          <a:xfrm flipV="1">
            <a:off x="7807453" y="2676143"/>
            <a:ext cx="0" cy="95332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55" name="Straight Arrow Connector 154"/>
          <p:cNvCxnSpPr/>
          <p:nvPr/>
        </p:nvCxnSpPr>
        <p:spPr bwMode="auto">
          <a:xfrm>
            <a:off x="4610751" y="3505200"/>
            <a:ext cx="0" cy="11178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42003" name="Oval 42002"/>
          <p:cNvSpPr/>
          <p:nvPr/>
        </p:nvSpPr>
        <p:spPr bwMode="auto">
          <a:xfrm>
            <a:off x="1888580" y="4693041"/>
            <a:ext cx="58756" cy="61114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1905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157" name="Oval 156"/>
          <p:cNvSpPr/>
          <p:nvPr/>
        </p:nvSpPr>
        <p:spPr bwMode="auto">
          <a:xfrm>
            <a:off x="4585567" y="3599615"/>
            <a:ext cx="58756" cy="61114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1905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cxnSp>
        <p:nvCxnSpPr>
          <p:cNvPr id="158" name="Straight Arrow Connector 157"/>
          <p:cNvCxnSpPr>
            <a:stCxn id="95" idx="2"/>
          </p:cNvCxnSpPr>
          <p:nvPr/>
        </p:nvCxnSpPr>
        <p:spPr bwMode="auto">
          <a:xfrm>
            <a:off x="1909915" y="5169591"/>
            <a:ext cx="6884" cy="115373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59" name="Straight Arrow Connector 158"/>
          <p:cNvCxnSpPr/>
          <p:nvPr/>
        </p:nvCxnSpPr>
        <p:spPr bwMode="auto">
          <a:xfrm flipH="1" flipV="1">
            <a:off x="1916799" y="6303522"/>
            <a:ext cx="2872305" cy="25715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60" name="Straight Arrow Connector 159"/>
          <p:cNvCxnSpPr>
            <a:stCxn id="105" idx="2"/>
          </p:cNvCxnSpPr>
          <p:nvPr/>
        </p:nvCxnSpPr>
        <p:spPr bwMode="auto">
          <a:xfrm>
            <a:off x="4789103" y="6227112"/>
            <a:ext cx="0" cy="9881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61" name="Straight Arrow Connector 160"/>
          <p:cNvCxnSpPr/>
          <p:nvPr/>
        </p:nvCxnSpPr>
        <p:spPr bwMode="auto">
          <a:xfrm flipH="1">
            <a:off x="3405104" y="6325925"/>
            <a:ext cx="3309" cy="164722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62" name="Oval 161"/>
          <p:cNvSpPr/>
          <p:nvPr/>
        </p:nvSpPr>
        <p:spPr bwMode="auto">
          <a:xfrm>
            <a:off x="3379059" y="6285623"/>
            <a:ext cx="58756" cy="61114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1905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cxnSp>
        <p:nvCxnSpPr>
          <p:cNvPr id="171" name="Straight Arrow Connector 170"/>
          <p:cNvCxnSpPr>
            <a:stCxn id="102" idx="2"/>
            <a:endCxn id="106" idx="0"/>
          </p:cNvCxnSpPr>
          <p:nvPr/>
        </p:nvCxnSpPr>
        <p:spPr bwMode="auto">
          <a:xfrm>
            <a:off x="6648727" y="5755410"/>
            <a:ext cx="1082110" cy="17895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74" name="Straight Connector 173"/>
          <p:cNvCxnSpPr/>
          <p:nvPr/>
        </p:nvCxnSpPr>
        <p:spPr bwMode="auto">
          <a:xfrm>
            <a:off x="8915357" y="6075281"/>
            <a:ext cx="120616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75" name="Straight Arrow Connector 174"/>
          <p:cNvCxnSpPr>
            <a:endCxn id="102" idx="3"/>
          </p:cNvCxnSpPr>
          <p:nvPr/>
        </p:nvCxnSpPr>
        <p:spPr bwMode="auto">
          <a:xfrm flipH="1">
            <a:off x="7887254" y="5603972"/>
            <a:ext cx="1155786" cy="1168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176" name="Straight Connector 175"/>
          <p:cNvCxnSpPr/>
          <p:nvPr/>
        </p:nvCxnSpPr>
        <p:spPr bwMode="auto">
          <a:xfrm flipH="1" flipV="1">
            <a:off x="9043040" y="5603972"/>
            <a:ext cx="6166" cy="471309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177" name="Rectangle 176"/>
          <p:cNvSpPr>
            <a:spLocks noChangeArrowheads="1"/>
          </p:cNvSpPr>
          <p:nvPr/>
        </p:nvSpPr>
        <p:spPr bwMode="auto">
          <a:xfrm>
            <a:off x="7635847" y="5335480"/>
            <a:ext cx="1588423" cy="25436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4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Duy trì</a:t>
            </a:r>
            <a:endParaRPr kumimoji="0" lang="en-US" altLang="en-US" sz="1400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180" name="Straight Arrow Connector 179"/>
          <p:cNvCxnSpPr/>
          <p:nvPr/>
        </p:nvCxnSpPr>
        <p:spPr bwMode="auto">
          <a:xfrm flipH="1">
            <a:off x="5795361" y="4854617"/>
            <a:ext cx="1" cy="45866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81" name="Straight Arrow Connector 180"/>
          <p:cNvCxnSpPr/>
          <p:nvPr/>
        </p:nvCxnSpPr>
        <p:spPr bwMode="auto">
          <a:xfrm flipH="1">
            <a:off x="5784826" y="5313643"/>
            <a:ext cx="1938204" cy="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82" name="Straight Arrow Connector 181"/>
          <p:cNvCxnSpPr/>
          <p:nvPr/>
        </p:nvCxnSpPr>
        <p:spPr bwMode="auto">
          <a:xfrm>
            <a:off x="7723031" y="5194568"/>
            <a:ext cx="0" cy="11178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83" name="Straight Arrow Connector 182"/>
          <p:cNvCxnSpPr/>
          <p:nvPr/>
        </p:nvCxnSpPr>
        <p:spPr bwMode="auto">
          <a:xfrm flipH="1">
            <a:off x="6674317" y="5342081"/>
            <a:ext cx="3309" cy="164722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84" name="Oval 183"/>
          <p:cNvSpPr/>
          <p:nvPr/>
        </p:nvSpPr>
        <p:spPr bwMode="auto">
          <a:xfrm>
            <a:off x="6648272" y="5282728"/>
            <a:ext cx="58756" cy="61114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1905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cxnSp>
        <p:nvCxnSpPr>
          <p:cNvPr id="195" name="Straight Arrow Connector 194"/>
          <p:cNvCxnSpPr>
            <a:stCxn id="90" idx="2"/>
          </p:cNvCxnSpPr>
          <p:nvPr/>
        </p:nvCxnSpPr>
        <p:spPr bwMode="auto">
          <a:xfrm flipH="1">
            <a:off x="5807087" y="4604881"/>
            <a:ext cx="540374" cy="25525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  <p:extLst>
      <p:ext uri="{BB962C8B-B14F-4D97-AF65-F5344CB8AC3E}">
        <p14:creationId xmlns:p14="http://schemas.microsoft.com/office/powerpoint/2010/main" val="3019503183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50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"/>
                            </p:stCondLst>
                            <p:childTnLst>
                              <p:par>
                                <p:cTn id="6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2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00"/>
                            </p:stCondLst>
                            <p:childTnLst>
                              <p:par>
                                <p:cTn id="7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00"/>
                            </p:stCondLst>
                            <p:childTnLst>
                              <p:par>
                                <p:cTn id="8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00"/>
                            </p:stCondLst>
                            <p:childTnLst>
                              <p:par>
                                <p:cTn id="9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4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500"/>
                            </p:stCondLst>
                            <p:childTnLst>
                              <p:par>
                                <p:cTn id="10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3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500"/>
                            </p:stCondLst>
                            <p:childTnLst>
                              <p:par>
                                <p:cTn id="11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5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500"/>
                            </p:stCondLst>
                            <p:childTnLst>
                              <p:par>
                                <p:cTn id="1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1000"/>
                            </p:stCondLst>
                            <p:childTnLst>
                              <p:par>
                                <p:cTn id="1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1500"/>
                            </p:stCondLst>
                            <p:childTnLst>
                              <p:par>
                                <p:cTn id="1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2000"/>
                            </p:stCondLst>
                            <p:childTnLst>
                              <p:par>
                                <p:cTn id="14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500"/>
                            </p:stCondLst>
                            <p:childTnLst>
                              <p:par>
                                <p:cTn id="15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8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1500"/>
                            </p:stCondLst>
                            <p:childTnLst>
                              <p:par>
                                <p:cTn id="1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2000"/>
                            </p:stCondLst>
                            <p:childTnLst>
                              <p:par>
                                <p:cTn id="1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2500"/>
                            </p:stCondLst>
                            <p:childTnLst>
                              <p:par>
                                <p:cTn id="16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3000"/>
                            </p:stCondLst>
                            <p:childTnLst>
                              <p:par>
                                <p:cTn id="1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4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500"/>
                            </p:stCondLst>
                            <p:childTnLst>
                              <p:par>
                                <p:cTn id="18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500"/>
                            </p:stCondLst>
                            <p:childTnLst>
                              <p:par>
                                <p:cTn id="1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2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5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6" fill="hold">
                            <p:stCondLst>
                              <p:cond delay="1000"/>
                            </p:stCondLst>
                            <p:childTnLst>
                              <p:par>
                                <p:cTn id="19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9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1500"/>
                            </p:stCondLst>
                            <p:childTnLst>
                              <p:par>
                                <p:cTn id="2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3" dur="500"/>
                                        <p:tgtEl>
                                          <p:spTgt spid="420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4" fill="hold">
                            <p:stCondLst>
                              <p:cond delay="2000"/>
                            </p:stCondLst>
                            <p:childTnLst>
                              <p:par>
                                <p:cTn id="20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7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2500"/>
                            </p:stCondLst>
                            <p:childTnLst>
                              <p:par>
                                <p:cTn id="20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1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2" fill="hold">
                      <p:stCondLst>
                        <p:cond delay="indefinite"/>
                      </p:stCondLst>
                      <p:childTnLst>
                        <p:par>
                          <p:cTn id="213" fill="hold">
                            <p:stCondLst>
                              <p:cond delay="0"/>
                            </p:stCondLst>
                            <p:childTnLst>
                              <p:par>
                                <p:cTn id="21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7" fill="hold">
                      <p:stCondLst>
                        <p:cond delay="indefinite"/>
                      </p:stCondLst>
                      <p:childTnLst>
                        <p:par>
                          <p:cTn id="218" fill="hold">
                            <p:stCondLst>
                              <p:cond delay="0"/>
                            </p:stCondLst>
                            <p:childTnLst>
                              <p:par>
                                <p:cTn id="2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1" dur="5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2" fill="hold">
                            <p:stCondLst>
                              <p:cond delay="500"/>
                            </p:stCondLst>
                            <p:childTnLst>
                              <p:par>
                                <p:cTn id="2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5" dur="5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9" dur="5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0" fill="hold">
                            <p:stCondLst>
                              <p:cond delay="1500"/>
                            </p:stCondLst>
                            <p:childTnLst>
                              <p:par>
                                <p:cTn id="2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3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4" fill="hold">
                            <p:stCondLst>
                              <p:cond delay="2000"/>
                            </p:stCondLst>
                            <p:childTnLst>
                              <p:par>
                                <p:cTn id="2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7" dur="5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8" fill="hold">
                            <p:stCondLst>
                              <p:cond delay="2500"/>
                            </p:stCondLst>
                            <p:childTnLst>
                              <p:par>
                                <p:cTn id="2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1" dur="5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2" fill="hold">
                            <p:stCondLst>
                              <p:cond delay="3000"/>
                            </p:stCondLst>
                            <p:childTnLst>
                              <p:par>
                                <p:cTn id="24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5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6" fill="hold">
                      <p:stCondLst>
                        <p:cond delay="indefinite"/>
                      </p:stCondLst>
                      <p:childTnLst>
                        <p:par>
                          <p:cTn id="247" fill="hold">
                            <p:stCondLst>
                              <p:cond delay="0"/>
                            </p:stCondLst>
                            <p:childTnLst>
                              <p:par>
                                <p:cTn id="2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0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1" fill="hold">
                            <p:stCondLst>
                              <p:cond delay="500"/>
                            </p:stCondLst>
                            <p:childTnLst>
                              <p:par>
                                <p:cTn id="25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4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5" fill="hold">
                            <p:stCondLst>
                              <p:cond delay="1000"/>
                            </p:stCondLst>
                            <p:childTnLst>
                              <p:par>
                                <p:cTn id="2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8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9" fill="hold">
                            <p:stCondLst>
                              <p:cond delay="1500"/>
                            </p:stCondLst>
                            <p:childTnLst>
                              <p:par>
                                <p:cTn id="2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2" dur="5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3" fill="hold">
                            <p:stCondLst>
                              <p:cond delay="2000"/>
                            </p:stCondLst>
                            <p:childTnLst>
                              <p:par>
                                <p:cTn id="2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6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7" fill="hold">
                            <p:stCondLst>
                              <p:cond delay="2500"/>
                            </p:stCondLst>
                            <p:childTnLst>
                              <p:par>
                                <p:cTn id="2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0" dur="5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1" fill="hold">
                      <p:stCondLst>
                        <p:cond delay="indefinite"/>
                      </p:stCondLst>
                      <p:childTnLst>
                        <p:par>
                          <p:cTn id="272" fill="hold">
                            <p:stCondLst>
                              <p:cond delay="0"/>
                            </p:stCondLst>
                            <p:childTnLst>
                              <p:par>
                                <p:cTn id="27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6" fill="hold">
                            <p:stCondLst>
                              <p:cond delay="500"/>
                            </p:stCondLst>
                            <p:childTnLst>
                              <p:par>
                                <p:cTn id="27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9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0" fill="hold">
                      <p:stCondLst>
                        <p:cond delay="indefinite"/>
                      </p:stCondLst>
                      <p:childTnLst>
                        <p:par>
                          <p:cTn id="281" fill="hold">
                            <p:stCondLst>
                              <p:cond delay="0"/>
                            </p:stCondLst>
                            <p:childTnLst>
                              <p:par>
                                <p:cTn id="28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4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5" fill="hold">
                            <p:stCondLst>
                              <p:cond delay="500"/>
                            </p:stCondLst>
                            <p:childTnLst>
                              <p:par>
                                <p:cTn id="28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8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9" fill="hold">
                            <p:stCondLst>
                              <p:cond delay="1000"/>
                            </p:stCondLst>
                            <p:childTnLst>
                              <p:par>
                                <p:cTn id="2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2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3" fill="hold">
                            <p:stCondLst>
                              <p:cond delay="1500"/>
                            </p:stCondLst>
                            <p:childTnLst>
                              <p:par>
                                <p:cTn id="2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6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7" fill="hold">
                            <p:stCondLst>
                              <p:cond delay="2000"/>
                            </p:stCondLst>
                            <p:childTnLst>
                              <p:par>
                                <p:cTn id="29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0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1" fill="hold">
                            <p:stCondLst>
                              <p:cond delay="2500"/>
                            </p:stCondLst>
                            <p:childTnLst>
                              <p:par>
                                <p:cTn id="30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9" grpId="0" animBg="1"/>
      <p:bldP spid="13" grpId="0" animBg="1"/>
      <p:bldP spid="14" grpId="0" animBg="1"/>
      <p:bldP spid="15" grpId="0" animBg="1"/>
      <p:bldP spid="16" grpId="0" animBg="1"/>
      <p:bldP spid="40" grpId="0"/>
      <p:bldP spid="42" grpId="0" animBg="1"/>
      <p:bldP spid="43" grpId="0" animBg="1"/>
      <p:bldP spid="47" grpId="0" animBg="1"/>
      <p:bldP spid="41998" grpId="0" animBg="1"/>
      <p:bldP spid="50" grpId="0" animBg="1"/>
      <p:bldP spid="90" grpId="0" animBg="1"/>
      <p:bldP spid="91" grpId="0" animBg="1"/>
      <p:bldP spid="95" grpId="0" animBg="1"/>
      <p:bldP spid="102" grpId="0" animBg="1"/>
      <p:bldP spid="105" grpId="0" animBg="1"/>
      <p:bldP spid="54" grpId="0" animBg="1"/>
      <p:bldP spid="58" grpId="0" animBg="1"/>
      <p:bldP spid="60" grpId="0" animBg="1"/>
      <p:bldP spid="71" grpId="0" animBg="1"/>
      <p:bldP spid="106" grpId="0" animBg="1"/>
      <p:bldP spid="127" grpId="0"/>
      <p:bldP spid="42003" grpId="0" animBg="1"/>
      <p:bldP spid="157" grpId="0" animBg="1"/>
      <p:bldP spid="162" grpId="0" animBg="1"/>
      <p:bldP spid="177" grpId="0"/>
      <p:bldP spid="184" grpId="0" animBg="1"/>
    </p:bldLst>
  </p:timing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5"/>
          <p:cNvSpPr>
            <a:spLocks noChangeArrowheads="1"/>
          </p:cNvSpPr>
          <p:nvPr/>
        </p:nvSpPr>
        <p:spPr bwMode="auto">
          <a:xfrm>
            <a:off x="66674" y="0"/>
            <a:ext cx="88487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lvl="0" algn="just">
              <a:spcBef>
                <a:spcPts val="600"/>
              </a:spcBef>
              <a:spcAft>
                <a:spcPts val="600"/>
              </a:spcAft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vi-V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.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2.2 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khởi động động cơ ba pha rotor dây quấn theo nguyên tắc </a:t>
            </a:r>
            <a:r>
              <a:rPr 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dòng điện</a:t>
            </a:r>
            <a:endParaRPr kumimoji="0" 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1" name="Rectangle 17"/>
          <p:cNvSpPr>
            <a:spLocks noChangeArrowheads="1"/>
          </p:cNvSpPr>
          <p:nvPr/>
        </p:nvSpPr>
        <p:spPr bwMode="auto">
          <a:xfrm>
            <a:off x="66675" y="838200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Nguyên lý làm việc: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3" name="Rectangle 18"/>
          <p:cNvSpPr>
            <a:spLocks noChangeArrowheads="1"/>
          </p:cNvSpPr>
          <p:nvPr/>
        </p:nvSpPr>
        <p:spPr bwMode="auto">
          <a:xfrm>
            <a:off x="228600" y="1300163"/>
            <a:ext cx="29718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Dừng động cơ M: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/>
          </p:nvPr>
        </p:nvGraphicFramePr>
        <p:xfrm>
          <a:off x="3730098" y="381000"/>
          <a:ext cx="5340838" cy="638010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6645" r:id="rId4" imgW="11410950" imgH="4762500" progId="AutoCAD.Drawing.17">
                  <p:embed/>
                </p:oleObj>
              </mc:Choice>
              <mc:Fallback>
                <p:oleObj r:id="rId4" imgW="11410950" imgH="4762500" progId="AutoCAD.Drawing.17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41386" t="10368" r="44254" b="48145"/>
                      <a:stretch>
                        <a:fillRect/>
                      </a:stretch>
                    </p:blipFill>
                    <p:spPr bwMode="auto">
                      <a:xfrm>
                        <a:off x="3730098" y="381000"/>
                        <a:ext cx="5340838" cy="638010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13882640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5" name="Straight Connector 34"/>
          <p:cNvCxnSpPr>
            <a:endCxn id="16" idx="1"/>
          </p:cNvCxnSpPr>
          <p:nvPr/>
        </p:nvCxnSpPr>
        <p:spPr bwMode="auto">
          <a:xfrm>
            <a:off x="146986" y="3624208"/>
            <a:ext cx="152790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3" name="Rectangle 2"/>
          <p:cNvSpPr/>
          <p:nvPr/>
        </p:nvSpPr>
        <p:spPr bwMode="auto">
          <a:xfrm>
            <a:off x="3520093" y="343806"/>
            <a:ext cx="3109307" cy="37740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Ấn nút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Stop(5, 7)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một lực đủ lớn</a:t>
            </a:r>
          </a:p>
        </p:txBody>
      </p:sp>
      <p:sp>
        <p:nvSpPr>
          <p:cNvPr id="9" name="Rectangle 8"/>
          <p:cNvSpPr/>
          <p:nvPr/>
        </p:nvSpPr>
        <p:spPr bwMode="auto">
          <a:xfrm>
            <a:off x="3756978" y="1007689"/>
            <a:ext cx="2635535" cy="36140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Stop(5, 7) hở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3" name="Rectangle 12"/>
          <p:cNvSpPr/>
          <p:nvPr/>
        </p:nvSpPr>
        <p:spPr bwMode="auto">
          <a:xfrm>
            <a:off x="3427672" y="2980984"/>
            <a:ext cx="1054784" cy="128599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R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tr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(7, 13) hở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4" name="Rectangle 13"/>
          <p:cNvSpPr/>
          <p:nvPr/>
        </p:nvSpPr>
        <p:spPr bwMode="auto">
          <a:xfrm>
            <a:off x="1224577" y="2980983"/>
            <a:ext cx="1117723" cy="128621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K(A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A</a:t>
            </a:r>
            <a:r>
              <a:rPr kumimoji="0" lang="en-US" sz="1600" b="0" i="0" u="none" strike="noStrike" kern="1200" cap="none" spc="0" normalizeH="0" baseline="-2500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K(B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hở ra 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/>
          <p:nvPr/>
        </p:nvSpPr>
        <p:spPr bwMode="auto">
          <a:xfrm>
            <a:off x="299776" y="2981215"/>
            <a:ext cx="843224" cy="128598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K(7, 9) hở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29" name="Straight Arrow Connector 28"/>
          <p:cNvCxnSpPr>
            <a:stCxn id="3" idx="2"/>
            <a:endCxn id="9" idx="0"/>
          </p:cNvCxnSpPr>
          <p:nvPr/>
        </p:nvCxnSpPr>
        <p:spPr bwMode="auto">
          <a:xfrm flipH="1">
            <a:off x="5074746" y="721215"/>
            <a:ext cx="1" cy="28647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4" name="Straight Arrow Connector 33"/>
          <p:cNvCxnSpPr>
            <a:endCxn id="43" idx="1"/>
          </p:cNvCxnSpPr>
          <p:nvPr/>
        </p:nvCxnSpPr>
        <p:spPr bwMode="auto">
          <a:xfrm>
            <a:off x="160294" y="2298378"/>
            <a:ext cx="1115088" cy="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36" name="Straight Connector 35"/>
          <p:cNvCxnSpPr/>
          <p:nvPr/>
        </p:nvCxnSpPr>
        <p:spPr bwMode="auto">
          <a:xfrm flipV="1">
            <a:off x="146986" y="2286000"/>
            <a:ext cx="13308" cy="1328981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40" name="Rectangle 39"/>
          <p:cNvSpPr>
            <a:spLocks noChangeArrowheads="1"/>
          </p:cNvSpPr>
          <p:nvPr/>
        </p:nvSpPr>
        <p:spPr bwMode="auto">
          <a:xfrm>
            <a:off x="76200" y="1920886"/>
            <a:ext cx="1193405" cy="33855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6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Ngắt duy trì</a:t>
            </a:r>
            <a:endParaRPr kumimoji="0" lang="en-US" altLang="en-US" sz="1600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2" name="Rectangle 41"/>
          <p:cNvSpPr/>
          <p:nvPr/>
        </p:nvSpPr>
        <p:spPr bwMode="auto">
          <a:xfrm>
            <a:off x="3412066" y="1897248"/>
            <a:ext cx="1090228" cy="79595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R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tr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(11,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mất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</a:p>
        </p:txBody>
      </p:sp>
      <p:sp>
        <p:nvSpPr>
          <p:cNvPr id="43" name="Rectangle 42"/>
          <p:cNvSpPr/>
          <p:nvPr/>
        </p:nvSpPr>
        <p:spPr bwMode="auto">
          <a:xfrm>
            <a:off x="1275382" y="1897248"/>
            <a:ext cx="1016112" cy="80225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K(9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N)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mất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</a:p>
        </p:txBody>
      </p:sp>
      <p:sp>
        <p:nvSpPr>
          <p:cNvPr id="47" name="Rectangle 46"/>
          <p:cNvSpPr/>
          <p:nvPr/>
        </p:nvSpPr>
        <p:spPr bwMode="auto">
          <a:xfrm>
            <a:off x="5185938" y="1897248"/>
            <a:ext cx="1050513" cy="80273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(15,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mất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</a:p>
        </p:txBody>
      </p:sp>
      <p:cxnSp>
        <p:nvCxnSpPr>
          <p:cNvPr id="49" name="Straight Arrow Connector 48"/>
          <p:cNvCxnSpPr>
            <a:stCxn id="9" idx="2"/>
            <a:endCxn id="43" idx="0"/>
          </p:cNvCxnSpPr>
          <p:nvPr/>
        </p:nvCxnSpPr>
        <p:spPr bwMode="auto">
          <a:xfrm flipH="1">
            <a:off x="1783438" y="1369094"/>
            <a:ext cx="3291308" cy="52815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5" name="Straight Arrow Connector 54"/>
          <p:cNvCxnSpPr>
            <a:stCxn id="43" idx="2"/>
            <a:endCxn id="14" idx="0"/>
          </p:cNvCxnSpPr>
          <p:nvPr/>
        </p:nvCxnSpPr>
        <p:spPr bwMode="auto">
          <a:xfrm>
            <a:off x="1783438" y="2699507"/>
            <a:ext cx="1" cy="28147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6" name="Straight Arrow Connector 55"/>
          <p:cNvCxnSpPr>
            <a:stCxn id="43" idx="2"/>
            <a:endCxn id="16" idx="0"/>
          </p:cNvCxnSpPr>
          <p:nvPr/>
        </p:nvCxnSpPr>
        <p:spPr bwMode="auto">
          <a:xfrm flipH="1">
            <a:off x="721388" y="2699507"/>
            <a:ext cx="1062050" cy="28170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9" name="Straight Arrow Connector 58"/>
          <p:cNvCxnSpPr>
            <a:stCxn id="9" idx="2"/>
            <a:endCxn id="42" idx="0"/>
          </p:cNvCxnSpPr>
          <p:nvPr/>
        </p:nvCxnSpPr>
        <p:spPr bwMode="auto">
          <a:xfrm flipH="1">
            <a:off x="3957180" y="1369094"/>
            <a:ext cx="1117566" cy="52815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6" name="Straight Arrow Connector 75"/>
          <p:cNvCxnSpPr>
            <a:stCxn id="41998" idx="3"/>
            <a:endCxn id="3" idx="1"/>
          </p:cNvCxnSpPr>
          <p:nvPr/>
        </p:nvCxnSpPr>
        <p:spPr bwMode="auto">
          <a:xfrm flipV="1">
            <a:off x="3185071" y="532510"/>
            <a:ext cx="335022" cy="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1998" name="Rounded Rectangle 41997"/>
          <p:cNvSpPr/>
          <p:nvPr/>
        </p:nvSpPr>
        <p:spPr bwMode="auto">
          <a:xfrm>
            <a:off x="685800" y="343806"/>
            <a:ext cx="2514512" cy="377410"/>
          </a:xfrm>
          <a:prstGeom prst="round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cơ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đang hoạt động</a:t>
            </a:r>
          </a:p>
        </p:txBody>
      </p:sp>
      <p:sp>
        <p:nvSpPr>
          <p:cNvPr id="50" name="Rectangle 49"/>
          <p:cNvSpPr/>
          <p:nvPr/>
        </p:nvSpPr>
        <p:spPr bwMode="auto">
          <a:xfrm>
            <a:off x="2433390" y="2980983"/>
            <a:ext cx="878740" cy="128621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K(7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11) hở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51" name="Straight Arrow Connector 50"/>
          <p:cNvCxnSpPr>
            <a:stCxn id="43" idx="2"/>
            <a:endCxn id="50" idx="0"/>
          </p:cNvCxnSpPr>
          <p:nvPr/>
        </p:nvCxnSpPr>
        <p:spPr bwMode="auto">
          <a:xfrm>
            <a:off x="1783438" y="2699507"/>
            <a:ext cx="1089322" cy="28147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0" name="Straight Arrow Connector 79"/>
          <p:cNvCxnSpPr>
            <a:stCxn id="42" idx="2"/>
            <a:endCxn id="13" idx="0"/>
          </p:cNvCxnSpPr>
          <p:nvPr/>
        </p:nvCxnSpPr>
        <p:spPr bwMode="auto">
          <a:xfrm flipH="1">
            <a:off x="3955064" y="2693205"/>
            <a:ext cx="2116" cy="287779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3" name="Straight Arrow Connector 82"/>
          <p:cNvCxnSpPr>
            <a:stCxn id="9" idx="2"/>
            <a:endCxn id="47" idx="0"/>
          </p:cNvCxnSpPr>
          <p:nvPr/>
        </p:nvCxnSpPr>
        <p:spPr bwMode="auto">
          <a:xfrm>
            <a:off x="5074746" y="1369094"/>
            <a:ext cx="636449" cy="52815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90" name="Rectangle 89"/>
          <p:cNvSpPr/>
          <p:nvPr/>
        </p:nvSpPr>
        <p:spPr bwMode="auto">
          <a:xfrm>
            <a:off x="5755774" y="2980983"/>
            <a:ext cx="1052283" cy="128599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(13, 15) hở ra 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91" name="Rectangle 90"/>
          <p:cNvSpPr/>
          <p:nvPr/>
        </p:nvSpPr>
        <p:spPr bwMode="auto">
          <a:xfrm>
            <a:off x="4571997" y="2980983"/>
            <a:ext cx="1116749" cy="128621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(A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5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5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5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6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hở ra 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95" name="Rectangle 94"/>
          <p:cNvSpPr/>
          <p:nvPr/>
        </p:nvSpPr>
        <p:spPr bwMode="auto">
          <a:xfrm>
            <a:off x="694374" y="4576206"/>
            <a:ext cx="2178128" cy="60539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cơ M mất điện, dừng hoạt động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02" name="Rectangle 101"/>
          <p:cNvSpPr/>
          <p:nvPr/>
        </p:nvSpPr>
        <p:spPr bwMode="auto">
          <a:xfrm>
            <a:off x="7483887" y="1897248"/>
            <a:ext cx="1050513" cy="79595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(17,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mất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</a:p>
        </p:txBody>
      </p:sp>
      <p:cxnSp>
        <p:nvCxnSpPr>
          <p:cNvPr id="103" name="Straight Arrow Connector 102"/>
          <p:cNvCxnSpPr>
            <a:stCxn id="102" idx="2"/>
            <a:endCxn id="105" idx="0"/>
          </p:cNvCxnSpPr>
          <p:nvPr/>
        </p:nvCxnSpPr>
        <p:spPr bwMode="auto">
          <a:xfrm flipH="1">
            <a:off x="7419317" y="2693204"/>
            <a:ext cx="589827" cy="287779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04" name="Straight Arrow Connector 103"/>
          <p:cNvCxnSpPr>
            <a:stCxn id="14" idx="2"/>
            <a:endCxn id="95" idx="0"/>
          </p:cNvCxnSpPr>
          <p:nvPr/>
        </p:nvCxnSpPr>
        <p:spPr bwMode="auto">
          <a:xfrm>
            <a:off x="1783439" y="4267200"/>
            <a:ext cx="0" cy="30900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05" name="Rectangle 104"/>
          <p:cNvSpPr/>
          <p:nvPr/>
        </p:nvSpPr>
        <p:spPr bwMode="auto">
          <a:xfrm>
            <a:off x="6866467" y="2980983"/>
            <a:ext cx="1105700" cy="128599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(A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hở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123" name="Straight Arrow Connector 122"/>
          <p:cNvCxnSpPr>
            <a:stCxn id="47" idx="2"/>
            <a:endCxn id="91" idx="0"/>
          </p:cNvCxnSpPr>
          <p:nvPr/>
        </p:nvCxnSpPr>
        <p:spPr bwMode="auto">
          <a:xfrm flipH="1">
            <a:off x="5130372" y="2699979"/>
            <a:ext cx="580823" cy="28100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2" name="Straight Arrow Connector 51"/>
          <p:cNvCxnSpPr>
            <a:stCxn id="91" idx="2"/>
            <a:endCxn id="112" idx="0"/>
          </p:cNvCxnSpPr>
          <p:nvPr/>
        </p:nvCxnSpPr>
        <p:spPr bwMode="auto">
          <a:xfrm>
            <a:off x="5130372" y="4267200"/>
            <a:ext cx="0" cy="309005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12" name="Rectangle 111"/>
          <p:cNvSpPr/>
          <p:nvPr/>
        </p:nvSpPr>
        <p:spPr bwMode="auto">
          <a:xfrm>
            <a:off x="4231104" y="4576205"/>
            <a:ext cx="1798535" cy="60539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Đưa điện trở R1 trở lại mạch khởi động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13" name="Rectangle 112"/>
          <p:cNvSpPr/>
          <p:nvPr/>
        </p:nvSpPr>
        <p:spPr bwMode="auto">
          <a:xfrm>
            <a:off x="6439909" y="4576205"/>
            <a:ext cx="1958816" cy="60539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Đưa điện trở R2 trở lại mạch khởi động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119" name="Straight Arrow Connector 118"/>
          <p:cNvCxnSpPr>
            <a:stCxn id="105" idx="2"/>
            <a:endCxn id="113" idx="0"/>
          </p:cNvCxnSpPr>
          <p:nvPr/>
        </p:nvCxnSpPr>
        <p:spPr bwMode="auto">
          <a:xfrm>
            <a:off x="7419317" y="4266982"/>
            <a:ext cx="0" cy="30922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26" name="Straight Arrow Connector 125"/>
          <p:cNvCxnSpPr>
            <a:stCxn id="9" idx="2"/>
            <a:endCxn id="102" idx="0"/>
          </p:cNvCxnSpPr>
          <p:nvPr/>
        </p:nvCxnSpPr>
        <p:spPr bwMode="auto">
          <a:xfrm>
            <a:off x="5074746" y="1369094"/>
            <a:ext cx="2934398" cy="52815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29" name="Straight Arrow Connector 128"/>
          <p:cNvCxnSpPr>
            <a:stCxn id="47" idx="2"/>
            <a:endCxn id="90" idx="0"/>
          </p:cNvCxnSpPr>
          <p:nvPr/>
        </p:nvCxnSpPr>
        <p:spPr bwMode="auto">
          <a:xfrm>
            <a:off x="5711195" y="2699979"/>
            <a:ext cx="544012" cy="28100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4" name="Rectangle 43"/>
          <p:cNvSpPr/>
          <p:nvPr/>
        </p:nvSpPr>
        <p:spPr bwMode="auto">
          <a:xfrm>
            <a:off x="8037887" y="2989232"/>
            <a:ext cx="1052283" cy="128599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 algn="ctr"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(15, </a:t>
            </a:r>
            <a:r>
              <a:rPr lang="en-US" sz="16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17) </a:t>
            </a: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hở ra ngắt duy trì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46" name="Straight Arrow Connector 45"/>
          <p:cNvCxnSpPr>
            <a:stCxn id="102" idx="2"/>
            <a:endCxn id="44" idx="0"/>
          </p:cNvCxnSpPr>
          <p:nvPr/>
        </p:nvCxnSpPr>
        <p:spPr bwMode="auto">
          <a:xfrm>
            <a:off x="8009144" y="2693204"/>
            <a:ext cx="554885" cy="29602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53" name="Rectangle 52"/>
          <p:cNvSpPr/>
          <p:nvPr/>
        </p:nvSpPr>
        <p:spPr bwMode="auto">
          <a:xfrm>
            <a:off x="333892" y="5486400"/>
            <a:ext cx="2899090" cy="60522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I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rotor</a:t>
            </a:r>
            <a:r>
              <a:rPr kumimoji="0" lang="en-US" sz="16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= 0, tiếp điểm RI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(13, 15), RI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(15, 17) đóng lại</a:t>
            </a:r>
            <a:endParaRPr kumimoji="0" lang="en-US" sz="1600" b="0" i="0" u="none" strike="noStrike" kern="1200" cap="none" spc="0" normalizeH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54" name="Straight Arrow Connector 53"/>
          <p:cNvCxnSpPr>
            <a:stCxn id="95" idx="2"/>
            <a:endCxn id="53" idx="0"/>
          </p:cNvCxnSpPr>
          <p:nvPr/>
        </p:nvCxnSpPr>
        <p:spPr bwMode="auto">
          <a:xfrm flipH="1">
            <a:off x="1783437" y="5181600"/>
            <a:ext cx="1" cy="30480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</p:spTree>
    <p:extLst>
      <p:ext uri="{BB962C8B-B14F-4D97-AF65-F5344CB8AC3E}">
        <p14:creationId xmlns:p14="http://schemas.microsoft.com/office/powerpoint/2010/main" val="3381415897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500"/>
                            </p:stCondLst>
                            <p:childTnLst>
                              <p:par>
                                <p:cTn id="4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500"/>
                            </p:stCondLst>
                            <p:childTnLst>
                              <p:par>
                                <p:cTn id="5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"/>
                            </p:stCondLst>
                            <p:childTnLst>
                              <p:par>
                                <p:cTn id="6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5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0"/>
                            </p:stCondLst>
                            <p:childTnLst>
                              <p:par>
                                <p:cTn id="9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00"/>
                            </p:stCondLst>
                            <p:childTnLst>
                              <p:par>
                                <p:cTn id="9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500"/>
                            </p:stCondLst>
                            <p:childTnLst>
                              <p:par>
                                <p:cTn id="10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500"/>
                            </p:stCondLst>
                            <p:childTnLst>
                              <p:par>
                                <p:cTn id="11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500"/>
                            </p:stCondLst>
                            <p:childTnLst>
                              <p:par>
                                <p:cTn id="12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500"/>
                            </p:stCondLst>
                            <p:childTnLst>
                              <p:par>
                                <p:cTn id="13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500"/>
                            </p:stCondLst>
                            <p:childTnLst>
                              <p:par>
                                <p:cTn id="14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6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500"/>
                            </p:stCondLst>
                            <p:childTnLst>
                              <p:par>
                                <p:cTn id="15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5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500"/>
                            </p:stCondLst>
                            <p:childTnLst>
                              <p:par>
                                <p:cTn id="16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500"/>
                            </p:stCondLst>
                            <p:childTnLst>
                              <p:par>
                                <p:cTn id="17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3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500"/>
                            </p:stCondLst>
                            <p:childTnLst>
                              <p:par>
                                <p:cTn id="18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2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3" grpId="0" animBg="1"/>
      <p:bldP spid="14" grpId="0" animBg="1"/>
      <p:bldP spid="16" grpId="0" animBg="1"/>
      <p:bldP spid="40" grpId="0"/>
      <p:bldP spid="42" grpId="0" animBg="1"/>
      <p:bldP spid="43" grpId="0" animBg="1"/>
      <p:bldP spid="47" grpId="0" animBg="1"/>
      <p:bldP spid="41998" grpId="0" animBg="1"/>
      <p:bldP spid="50" grpId="0" animBg="1"/>
      <p:bldP spid="90" grpId="0" animBg="1"/>
      <p:bldP spid="91" grpId="0" animBg="1"/>
      <p:bldP spid="95" grpId="0" animBg="1"/>
      <p:bldP spid="102" grpId="0" animBg="1"/>
      <p:bldP spid="105" grpId="0" animBg="1"/>
      <p:bldP spid="112" grpId="0" animBg="1"/>
      <p:bldP spid="113" grpId="0" animBg="1"/>
      <p:bldP spid="44" grpId="0" animBg="1"/>
      <p:bldP spid="53" grpId="0" animBg="1"/>
    </p:bldLst>
  </p:timing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5"/>
          <p:cNvSpPr>
            <a:spLocks noChangeArrowheads="1"/>
          </p:cNvSpPr>
          <p:nvPr/>
        </p:nvSpPr>
        <p:spPr bwMode="auto">
          <a:xfrm>
            <a:off x="66674" y="0"/>
            <a:ext cx="88487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lvl="0" algn="just">
              <a:spcBef>
                <a:spcPts val="600"/>
              </a:spcBef>
              <a:spcAft>
                <a:spcPts val="600"/>
              </a:spcAft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vi-V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.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2.2 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khởi động động cơ ba pha rotor dây quấn theo nguyên tắc </a:t>
            </a:r>
            <a:r>
              <a:rPr 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dòng điện</a:t>
            </a:r>
            <a:endParaRPr kumimoji="0" 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1" name="Rectangle 17"/>
          <p:cNvSpPr>
            <a:spLocks noChangeArrowheads="1"/>
          </p:cNvSpPr>
          <p:nvPr/>
        </p:nvSpPr>
        <p:spPr bwMode="auto">
          <a:xfrm>
            <a:off x="66675" y="838200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Nguyên lý làm việc: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3" name="Rectangle 18"/>
          <p:cNvSpPr>
            <a:spLocks noChangeArrowheads="1"/>
          </p:cNvSpPr>
          <p:nvPr/>
        </p:nvSpPr>
        <p:spPr bwMode="auto">
          <a:xfrm>
            <a:off x="228600" y="1300163"/>
            <a:ext cx="350149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Dừng khẩn</a:t>
            </a:r>
            <a:r>
              <a:rPr kumimoji="0" lang="en-US" alt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cấp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cơ M: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/>
          </p:nvPr>
        </p:nvGraphicFramePr>
        <p:xfrm>
          <a:off x="3730098" y="381000"/>
          <a:ext cx="5340838" cy="638010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7667" r:id="rId4" imgW="11410950" imgH="4762500" progId="AutoCAD.Drawing.17">
                  <p:embed/>
                </p:oleObj>
              </mc:Choice>
              <mc:Fallback>
                <p:oleObj r:id="rId4" imgW="11410950" imgH="4762500" progId="AutoCAD.Drawing.17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41386" t="10368" r="44254" b="48145"/>
                      <a:stretch>
                        <a:fillRect/>
                      </a:stretch>
                    </p:blipFill>
                    <p:spPr bwMode="auto">
                      <a:xfrm>
                        <a:off x="3730098" y="381000"/>
                        <a:ext cx="5340838" cy="638010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3661392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5" name="Straight Connector 34"/>
          <p:cNvCxnSpPr>
            <a:endCxn id="16" idx="1"/>
          </p:cNvCxnSpPr>
          <p:nvPr/>
        </p:nvCxnSpPr>
        <p:spPr bwMode="auto">
          <a:xfrm>
            <a:off x="146986" y="3624208"/>
            <a:ext cx="152790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3" name="Rectangle 2"/>
          <p:cNvSpPr/>
          <p:nvPr/>
        </p:nvSpPr>
        <p:spPr bwMode="auto">
          <a:xfrm>
            <a:off x="3520093" y="343806"/>
            <a:ext cx="3109307" cy="37740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Ấn nút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EM(3, 5)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một lực đủ lớn</a:t>
            </a:r>
          </a:p>
        </p:txBody>
      </p:sp>
      <p:sp>
        <p:nvSpPr>
          <p:cNvPr id="9" name="Rectangle 8"/>
          <p:cNvSpPr/>
          <p:nvPr/>
        </p:nvSpPr>
        <p:spPr bwMode="auto">
          <a:xfrm>
            <a:off x="3756978" y="1007689"/>
            <a:ext cx="2635535" cy="36140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 algn="ctr"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EM(3, 5) hở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3" name="Rectangle 12"/>
          <p:cNvSpPr/>
          <p:nvPr/>
        </p:nvSpPr>
        <p:spPr bwMode="auto">
          <a:xfrm>
            <a:off x="3427672" y="2980984"/>
            <a:ext cx="1054784" cy="128599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R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tr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(7, 13) hở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4" name="Rectangle 13"/>
          <p:cNvSpPr/>
          <p:nvPr/>
        </p:nvSpPr>
        <p:spPr bwMode="auto">
          <a:xfrm>
            <a:off x="1224577" y="2980983"/>
            <a:ext cx="1117723" cy="128621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K(A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A</a:t>
            </a:r>
            <a:r>
              <a:rPr kumimoji="0" lang="en-US" sz="1600" b="0" i="0" u="none" strike="noStrike" kern="1200" cap="none" spc="0" normalizeH="0" baseline="-2500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K(B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hở ra 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/>
          <p:nvPr/>
        </p:nvSpPr>
        <p:spPr bwMode="auto">
          <a:xfrm>
            <a:off x="299776" y="2981215"/>
            <a:ext cx="843224" cy="128598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K(7, 9) hở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29" name="Straight Arrow Connector 28"/>
          <p:cNvCxnSpPr>
            <a:stCxn id="3" idx="2"/>
            <a:endCxn id="9" idx="0"/>
          </p:cNvCxnSpPr>
          <p:nvPr/>
        </p:nvCxnSpPr>
        <p:spPr bwMode="auto">
          <a:xfrm flipH="1">
            <a:off x="5074746" y="721215"/>
            <a:ext cx="1" cy="28647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4" name="Straight Arrow Connector 33"/>
          <p:cNvCxnSpPr>
            <a:endCxn id="43" idx="1"/>
          </p:cNvCxnSpPr>
          <p:nvPr/>
        </p:nvCxnSpPr>
        <p:spPr bwMode="auto">
          <a:xfrm>
            <a:off x="160294" y="2298378"/>
            <a:ext cx="1115088" cy="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36" name="Straight Connector 35"/>
          <p:cNvCxnSpPr/>
          <p:nvPr/>
        </p:nvCxnSpPr>
        <p:spPr bwMode="auto">
          <a:xfrm flipV="1">
            <a:off x="146986" y="2286000"/>
            <a:ext cx="13308" cy="1328981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40" name="Rectangle 39"/>
          <p:cNvSpPr>
            <a:spLocks noChangeArrowheads="1"/>
          </p:cNvSpPr>
          <p:nvPr/>
        </p:nvSpPr>
        <p:spPr bwMode="auto">
          <a:xfrm>
            <a:off x="76200" y="1920886"/>
            <a:ext cx="1193405" cy="33855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6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Ngắt duy trì</a:t>
            </a:r>
            <a:endParaRPr kumimoji="0" lang="en-US" altLang="en-US" sz="1600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2" name="Rectangle 41"/>
          <p:cNvSpPr/>
          <p:nvPr/>
        </p:nvSpPr>
        <p:spPr bwMode="auto">
          <a:xfrm>
            <a:off x="3412066" y="1897248"/>
            <a:ext cx="1090228" cy="79595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R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tr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(11,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mất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</a:p>
        </p:txBody>
      </p:sp>
      <p:sp>
        <p:nvSpPr>
          <p:cNvPr id="43" name="Rectangle 42"/>
          <p:cNvSpPr/>
          <p:nvPr/>
        </p:nvSpPr>
        <p:spPr bwMode="auto">
          <a:xfrm>
            <a:off x="1275382" y="1897248"/>
            <a:ext cx="1016112" cy="80225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K(9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N)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mất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</a:p>
        </p:txBody>
      </p:sp>
      <p:sp>
        <p:nvSpPr>
          <p:cNvPr id="47" name="Rectangle 46"/>
          <p:cNvSpPr/>
          <p:nvPr/>
        </p:nvSpPr>
        <p:spPr bwMode="auto">
          <a:xfrm>
            <a:off x="5185938" y="1897248"/>
            <a:ext cx="1050513" cy="80273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(15,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mất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</a:p>
        </p:txBody>
      </p:sp>
      <p:cxnSp>
        <p:nvCxnSpPr>
          <p:cNvPr id="49" name="Straight Arrow Connector 48"/>
          <p:cNvCxnSpPr>
            <a:stCxn id="9" idx="2"/>
            <a:endCxn id="43" idx="0"/>
          </p:cNvCxnSpPr>
          <p:nvPr/>
        </p:nvCxnSpPr>
        <p:spPr bwMode="auto">
          <a:xfrm flipH="1">
            <a:off x="1783438" y="1369094"/>
            <a:ext cx="3291308" cy="52815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5" name="Straight Arrow Connector 54"/>
          <p:cNvCxnSpPr>
            <a:stCxn id="43" idx="2"/>
            <a:endCxn id="14" idx="0"/>
          </p:cNvCxnSpPr>
          <p:nvPr/>
        </p:nvCxnSpPr>
        <p:spPr bwMode="auto">
          <a:xfrm>
            <a:off x="1783438" y="2699507"/>
            <a:ext cx="1" cy="28147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6" name="Straight Arrow Connector 55"/>
          <p:cNvCxnSpPr>
            <a:stCxn id="43" idx="2"/>
            <a:endCxn id="16" idx="0"/>
          </p:cNvCxnSpPr>
          <p:nvPr/>
        </p:nvCxnSpPr>
        <p:spPr bwMode="auto">
          <a:xfrm flipH="1">
            <a:off x="721388" y="2699507"/>
            <a:ext cx="1062050" cy="28170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9" name="Straight Arrow Connector 58"/>
          <p:cNvCxnSpPr>
            <a:stCxn id="9" idx="2"/>
            <a:endCxn id="42" idx="0"/>
          </p:cNvCxnSpPr>
          <p:nvPr/>
        </p:nvCxnSpPr>
        <p:spPr bwMode="auto">
          <a:xfrm flipH="1">
            <a:off x="3957180" y="1369094"/>
            <a:ext cx="1117566" cy="52815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6" name="Straight Arrow Connector 75"/>
          <p:cNvCxnSpPr>
            <a:stCxn id="41998" idx="3"/>
            <a:endCxn id="3" idx="1"/>
          </p:cNvCxnSpPr>
          <p:nvPr/>
        </p:nvCxnSpPr>
        <p:spPr bwMode="auto">
          <a:xfrm flipV="1">
            <a:off x="3185071" y="532510"/>
            <a:ext cx="335022" cy="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1998" name="Rounded Rectangle 41997"/>
          <p:cNvSpPr/>
          <p:nvPr/>
        </p:nvSpPr>
        <p:spPr bwMode="auto">
          <a:xfrm>
            <a:off x="220133" y="228600"/>
            <a:ext cx="3042559" cy="607823"/>
          </a:xfrm>
          <a:prstGeom prst="round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>
              <a:defRPr/>
            </a:pP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đang hoạt động, </a:t>
            </a:r>
            <a:r>
              <a:rPr lang="en-US" alt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khi có sự cố cần dừng khẩn cấp</a:t>
            </a:r>
            <a:endParaRPr 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" name="Rectangle 49"/>
          <p:cNvSpPr/>
          <p:nvPr/>
        </p:nvSpPr>
        <p:spPr bwMode="auto">
          <a:xfrm>
            <a:off x="2433390" y="2980983"/>
            <a:ext cx="878740" cy="128621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K(7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11) hở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51" name="Straight Arrow Connector 50"/>
          <p:cNvCxnSpPr>
            <a:stCxn id="43" idx="2"/>
            <a:endCxn id="50" idx="0"/>
          </p:cNvCxnSpPr>
          <p:nvPr/>
        </p:nvCxnSpPr>
        <p:spPr bwMode="auto">
          <a:xfrm>
            <a:off x="1783438" y="2699507"/>
            <a:ext cx="1089322" cy="28147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0" name="Straight Arrow Connector 79"/>
          <p:cNvCxnSpPr>
            <a:stCxn id="42" idx="2"/>
            <a:endCxn id="13" idx="0"/>
          </p:cNvCxnSpPr>
          <p:nvPr/>
        </p:nvCxnSpPr>
        <p:spPr bwMode="auto">
          <a:xfrm flipH="1">
            <a:off x="3955064" y="2693205"/>
            <a:ext cx="2116" cy="287779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3" name="Straight Arrow Connector 82"/>
          <p:cNvCxnSpPr>
            <a:stCxn id="9" idx="2"/>
            <a:endCxn id="47" idx="0"/>
          </p:cNvCxnSpPr>
          <p:nvPr/>
        </p:nvCxnSpPr>
        <p:spPr bwMode="auto">
          <a:xfrm>
            <a:off x="5074746" y="1369094"/>
            <a:ext cx="636449" cy="52815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90" name="Rectangle 89"/>
          <p:cNvSpPr/>
          <p:nvPr/>
        </p:nvSpPr>
        <p:spPr bwMode="auto">
          <a:xfrm>
            <a:off x="5755774" y="2980983"/>
            <a:ext cx="1052283" cy="128599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(13, 15) hở ra ngắt duy trì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91" name="Rectangle 90"/>
          <p:cNvSpPr/>
          <p:nvPr/>
        </p:nvSpPr>
        <p:spPr bwMode="auto">
          <a:xfrm>
            <a:off x="4571997" y="2980983"/>
            <a:ext cx="1116749" cy="128621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(A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5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5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5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6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hở ra 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95" name="Rectangle 94"/>
          <p:cNvSpPr/>
          <p:nvPr/>
        </p:nvSpPr>
        <p:spPr bwMode="auto">
          <a:xfrm>
            <a:off x="694374" y="4576206"/>
            <a:ext cx="2178128" cy="60539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cơ M mất điện, dừng hoạt động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02" name="Rectangle 101"/>
          <p:cNvSpPr/>
          <p:nvPr/>
        </p:nvSpPr>
        <p:spPr bwMode="auto">
          <a:xfrm>
            <a:off x="7483887" y="1897248"/>
            <a:ext cx="1050513" cy="79595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(17,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mất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</a:p>
        </p:txBody>
      </p:sp>
      <p:cxnSp>
        <p:nvCxnSpPr>
          <p:cNvPr id="103" name="Straight Arrow Connector 102"/>
          <p:cNvCxnSpPr>
            <a:stCxn id="102" idx="2"/>
            <a:endCxn id="105" idx="0"/>
          </p:cNvCxnSpPr>
          <p:nvPr/>
        </p:nvCxnSpPr>
        <p:spPr bwMode="auto">
          <a:xfrm flipH="1">
            <a:off x="7419317" y="2693204"/>
            <a:ext cx="589827" cy="287779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04" name="Straight Arrow Connector 103"/>
          <p:cNvCxnSpPr>
            <a:stCxn id="14" idx="2"/>
            <a:endCxn id="95" idx="0"/>
          </p:cNvCxnSpPr>
          <p:nvPr/>
        </p:nvCxnSpPr>
        <p:spPr bwMode="auto">
          <a:xfrm>
            <a:off x="1783439" y="4267200"/>
            <a:ext cx="0" cy="30900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05" name="Rectangle 104"/>
          <p:cNvSpPr/>
          <p:nvPr/>
        </p:nvSpPr>
        <p:spPr bwMode="auto">
          <a:xfrm>
            <a:off x="6866467" y="2980983"/>
            <a:ext cx="1105700" cy="128599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(A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hở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123" name="Straight Arrow Connector 122"/>
          <p:cNvCxnSpPr>
            <a:stCxn id="47" idx="2"/>
            <a:endCxn id="91" idx="0"/>
          </p:cNvCxnSpPr>
          <p:nvPr/>
        </p:nvCxnSpPr>
        <p:spPr bwMode="auto">
          <a:xfrm flipH="1">
            <a:off x="5130372" y="2699979"/>
            <a:ext cx="580823" cy="28100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2" name="Straight Arrow Connector 51"/>
          <p:cNvCxnSpPr>
            <a:stCxn id="91" idx="2"/>
            <a:endCxn id="112" idx="0"/>
          </p:cNvCxnSpPr>
          <p:nvPr/>
        </p:nvCxnSpPr>
        <p:spPr bwMode="auto">
          <a:xfrm>
            <a:off x="5130372" y="4267200"/>
            <a:ext cx="0" cy="309005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12" name="Rectangle 111"/>
          <p:cNvSpPr/>
          <p:nvPr/>
        </p:nvSpPr>
        <p:spPr bwMode="auto">
          <a:xfrm>
            <a:off x="4231104" y="4576205"/>
            <a:ext cx="1798535" cy="60539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Đưa điện trở R1 trở lại mạch khởi động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13" name="Rectangle 112"/>
          <p:cNvSpPr/>
          <p:nvPr/>
        </p:nvSpPr>
        <p:spPr bwMode="auto">
          <a:xfrm>
            <a:off x="6439909" y="4576205"/>
            <a:ext cx="1958816" cy="60539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Đưa điện trở R2 trở lại mạch khởi động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119" name="Straight Arrow Connector 118"/>
          <p:cNvCxnSpPr>
            <a:stCxn id="105" idx="2"/>
            <a:endCxn id="113" idx="0"/>
          </p:cNvCxnSpPr>
          <p:nvPr/>
        </p:nvCxnSpPr>
        <p:spPr bwMode="auto">
          <a:xfrm>
            <a:off x="7419317" y="4266982"/>
            <a:ext cx="0" cy="30922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26" name="Straight Arrow Connector 125"/>
          <p:cNvCxnSpPr>
            <a:stCxn id="9" idx="2"/>
            <a:endCxn id="102" idx="0"/>
          </p:cNvCxnSpPr>
          <p:nvPr/>
        </p:nvCxnSpPr>
        <p:spPr bwMode="auto">
          <a:xfrm>
            <a:off x="5074746" y="1369094"/>
            <a:ext cx="2934398" cy="52815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29" name="Straight Arrow Connector 128"/>
          <p:cNvCxnSpPr>
            <a:stCxn id="47" idx="2"/>
            <a:endCxn id="90" idx="0"/>
          </p:cNvCxnSpPr>
          <p:nvPr/>
        </p:nvCxnSpPr>
        <p:spPr bwMode="auto">
          <a:xfrm>
            <a:off x="5711195" y="2699979"/>
            <a:ext cx="544012" cy="28100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4" name="Rectangle 43"/>
          <p:cNvSpPr/>
          <p:nvPr/>
        </p:nvSpPr>
        <p:spPr bwMode="auto">
          <a:xfrm>
            <a:off x="8037887" y="2989232"/>
            <a:ext cx="1052283" cy="128599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(15,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17)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hở ra ngắt duy trì</a:t>
            </a:r>
          </a:p>
        </p:txBody>
      </p:sp>
      <p:cxnSp>
        <p:nvCxnSpPr>
          <p:cNvPr id="46" name="Straight Arrow Connector 45"/>
          <p:cNvCxnSpPr>
            <a:stCxn id="102" idx="2"/>
            <a:endCxn id="44" idx="0"/>
          </p:cNvCxnSpPr>
          <p:nvPr/>
        </p:nvCxnSpPr>
        <p:spPr bwMode="auto">
          <a:xfrm>
            <a:off x="8009144" y="2693204"/>
            <a:ext cx="554885" cy="29602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53" name="Rectangle 52"/>
          <p:cNvSpPr/>
          <p:nvPr/>
        </p:nvSpPr>
        <p:spPr bwMode="auto">
          <a:xfrm>
            <a:off x="333892" y="5486400"/>
            <a:ext cx="2899090" cy="60522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I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rotor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= 0, tiếp điểm RI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(13, 15), RI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(15, 17) đóng lại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54" name="Straight Arrow Connector 53"/>
          <p:cNvCxnSpPr>
            <a:stCxn id="95" idx="2"/>
            <a:endCxn id="53" idx="0"/>
          </p:cNvCxnSpPr>
          <p:nvPr/>
        </p:nvCxnSpPr>
        <p:spPr bwMode="auto">
          <a:xfrm flipH="1">
            <a:off x="1783437" y="5181600"/>
            <a:ext cx="1" cy="30480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</p:spTree>
    <p:extLst>
      <p:ext uri="{BB962C8B-B14F-4D97-AF65-F5344CB8AC3E}">
        <p14:creationId xmlns:p14="http://schemas.microsoft.com/office/powerpoint/2010/main" val="196638664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500"/>
                            </p:stCondLst>
                            <p:childTnLst>
                              <p:par>
                                <p:cTn id="4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500"/>
                            </p:stCondLst>
                            <p:childTnLst>
                              <p:par>
                                <p:cTn id="5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"/>
                            </p:stCondLst>
                            <p:childTnLst>
                              <p:par>
                                <p:cTn id="6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5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0"/>
                            </p:stCondLst>
                            <p:childTnLst>
                              <p:par>
                                <p:cTn id="9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00"/>
                            </p:stCondLst>
                            <p:childTnLst>
                              <p:par>
                                <p:cTn id="9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500"/>
                            </p:stCondLst>
                            <p:childTnLst>
                              <p:par>
                                <p:cTn id="10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500"/>
                            </p:stCondLst>
                            <p:childTnLst>
                              <p:par>
                                <p:cTn id="11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500"/>
                            </p:stCondLst>
                            <p:childTnLst>
                              <p:par>
                                <p:cTn id="12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500"/>
                            </p:stCondLst>
                            <p:childTnLst>
                              <p:par>
                                <p:cTn id="13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500"/>
                            </p:stCondLst>
                            <p:childTnLst>
                              <p:par>
                                <p:cTn id="14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6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500"/>
                            </p:stCondLst>
                            <p:childTnLst>
                              <p:par>
                                <p:cTn id="15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5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500"/>
                            </p:stCondLst>
                            <p:childTnLst>
                              <p:par>
                                <p:cTn id="16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500"/>
                            </p:stCondLst>
                            <p:childTnLst>
                              <p:par>
                                <p:cTn id="17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3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500"/>
                            </p:stCondLst>
                            <p:childTnLst>
                              <p:par>
                                <p:cTn id="18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2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3" grpId="0" animBg="1"/>
      <p:bldP spid="14" grpId="0" animBg="1"/>
      <p:bldP spid="16" grpId="0" animBg="1"/>
      <p:bldP spid="40" grpId="0"/>
      <p:bldP spid="42" grpId="0" animBg="1"/>
      <p:bldP spid="43" grpId="0" animBg="1"/>
      <p:bldP spid="47" grpId="0" animBg="1"/>
      <p:bldP spid="41998" grpId="0" animBg="1"/>
      <p:bldP spid="50" grpId="0" animBg="1"/>
      <p:bldP spid="90" grpId="0" animBg="1"/>
      <p:bldP spid="91" grpId="0" animBg="1"/>
      <p:bldP spid="95" grpId="0" animBg="1"/>
      <p:bldP spid="102" grpId="0" animBg="1"/>
      <p:bldP spid="105" grpId="0" animBg="1"/>
      <p:bldP spid="112" grpId="0" animBg="1"/>
      <p:bldP spid="113" grpId="0" animBg="1"/>
      <p:bldP spid="44" grpId="0" animBg="1"/>
      <p:bldP spid="53" grpId="0" animBg="1"/>
    </p:bldLst>
  </p:timing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/>
          <p:cNvGraphicFramePr>
            <a:graphicFrameLocks noChangeAspect="1"/>
          </p:cNvGraphicFramePr>
          <p:nvPr>
            <p:extLst/>
          </p:nvPr>
        </p:nvGraphicFramePr>
        <p:xfrm>
          <a:off x="3726962" y="392243"/>
          <a:ext cx="5340838" cy="638010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8690" r:id="rId4" imgW="11410950" imgH="4762500" progId="AutoCAD.Drawing.17">
                  <p:embed/>
                </p:oleObj>
              </mc:Choice>
              <mc:Fallback>
                <p:oleObj r:id="rId4" imgW="11410950" imgH="4762500" progId="AutoCAD.Drawing.17">
                  <p:embed/>
                  <p:pic>
                    <p:nvPicPr>
                      <p:cNvPr id="3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41386" t="10368" r="44254" b="48145"/>
                      <a:stretch>
                        <a:fillRect/>
                      </a:stretch>
                    </p:blipFill>
                    <p:spPr bwMode="auto">
                      <a:xfrm>
                        <a:off x="3726962" y="392243"/>
                        <a:ext cx="5340838" cy="638010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Rectangle 15"/>
          <p:cNvSpPr>
            <a:spLocks noChangeArrowheads="1"/>
          </p:cNvSpPr>
          <p:nvPr/>
        </p:nvSpPr>
        <p:spPr bwMode="auto">
          <a:xfrm>
            <a:off x="66674" y="0"/>
            <a:ext cx="88487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vi-V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.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2.2 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khởi động động cơ ba pha rotor dây quấn theo nguyên tắc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dòng điện</a:t>
            </a:r>
            <a:endParaRPr kumimoji="0" 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1" name="Rectangle 17"/>
          <p:cNvSpPr>
            <a:spLocks noChangeArrowheads="1"/>
          </p:cNvSpPr>
          <p:nvPr/>
        </p:nvSpPr>
        <p:spPr bwMode="auto">
          <a:xfrm>
            <a:off x="66675" y="838200"/>
            <a:ext cx="33655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Bảo vệ</a:t>
            </a:r>
            <a:r>
              <a:rPr kumimoji="0" lang="en-US" alt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mạch điện và động cơ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3" name="Rectangle 18"/>
          <p:cNvSpPr>
            <a:spLocks noChangeArrowheads="1"/>
          </p:cNvSpPr>
          <p:nvPr/>
        </p:nvSpPr>
        <p:spPr bwMode="auto">
          <a:xfrm>
            <a:off x="228600" y="1749425"/>
            <a:ext cx="33655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động lực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8" name="Rectangle 19"/>
          <p:cNvSpPr>
            <a:spLocks noChangeArrowheads="1"/>
          </p:cNvSpPr>
          <p:nvPr/>
        </p:nvSpPr>
        <p:spPr bwMode="auto">
          <a:xfrm>
            <a:off x="284761" y="2415647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Bảo</a:t>
            </a:r>
            <a:r>
              <a:rPr kumimoji="0" lang="en-US" altLang="en-US" sz="24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vệ ngắn mạch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9" name="Oval 28"/>
          <p:cNvSpPr/>
          <p:nvPr/>
        </p:nvSpPr>
        <p:spPr bwMode="auto">
          <a:xfrm>
            <a:off x="3832999" y="728947"/>
            <a:ext cx="1801091" cy="498007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5" name="Oval 34"/>
          <p:cNvSpPr/>
          <p:nvPr/>
        </p:nvSpPr>
        <p:spPr bwMode="auto">
          <a:xfrm>
            <a:off x="3782567" y="2371845"/>
            <a:ext cx="1976846" cy="52375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43" name="Oval 42"/>
          <p:cNvSpPr/>
          <p:nvPr/>
        </p:nvSpPr>
        <p:spPr bwMode="auto">
          <a:xfrm>
            <a:off x="6379369" y="1075659"/>
            <a:ext cx="582547" cy="53919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25" name="Rectangle 13"/>
          <p:cNvSpPr>
            <a:spLocks noChangeArrowheads="1"/>
          </p:cNvSpPr>
          <p:nvPr/>
        </p:nvSpPr>
        <p:spPr bwMode="auto">
          <a:xfrm>
            <a:off x="284760" y="3048000"/>
            <a:ext cx="354823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Bảo</a:t>
            </a:r>
            <a:r>
              <a:rPr kumimoji="0" lang="en-US" sz="24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vệ quá tải động cơ M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4794078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 animBg="1"/>
      <p:bldP spid="29" grpId="1" animBg="1"/>
      <p:bldP spid="35" grpId="0" animBg="1"/>
      <p:bldP spid="43" grpId="0" animBg="1"/>
      <p:bldP spid="25" grpId="0"/>
    </p:bldLst>
  </p:timing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/>
          <p:cNvGraphicFramePr>
            <a:graphicFrameLocks noChangeAspect="1"/>
          </p:cNvGraphicFramePr>
          <p:nvPr>
            <p:extLst/>
          </p:nvPr>
        </p:nvGraphicFramePr>
        <p:xfrm>
          <a:off x="3726962" y="392243"/>
          <a:ext cx="5340838" cy="638010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9714" r:id="rId4" imgW="11410950" imgH="4762500" progId="AutoCAD.Drawing.17">
                  <p:embed/>
                </p:oleObj>
              </mc:Choice>
              <mc:Fallback>
                <p:oleObj r:id="rId4" imgW="11410950" imgH="4762500" progId="AutoCAD.Drawing.17">
                  <p:embed/>
                  <p:pic>
                    <p:nvPicPr>
                      <p:cNvPr id="3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41386" t="10368" r="44254" b="48145"/>
                      <a:stretch>
                        <a:fillRect/>
                      </a:stretch>
                    </p:blipFill>
                    <p:spPr bwMode="auto">
                      <a:xfrm>
                        <a:off x="3726962" y="392243"/>
                        <a:ext cx="5340838" cy="638010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Rectangle 15"/>
          <p:cNvSpPr>
            <a:spLocks noChangeArrowheads="1"/>
          </p:cNvSpPr>
          <p:nvPr/>
        </p:nvSpPr>
        <p:spPr bwMode="auto">
          <a:xfrm>
            <a:off x="66674" y="0"/>
            <a:ext cx="88487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vi-V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.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2.2 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khởi động động cơ ba pha rotor dây quấn theo nguyên tắc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dòng điện</a:t>
            </a:r>
            <a:endParaRPr kumimoji="0" 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1" name="Rectangle 17"/>
          <p:cNvSpPr>
            <a:spLocks noChangeArrowheads="1"/>
          </p:cNvSpPr>
          <p:nvPr/>
        </p:nvSpPr>
        <p:spPr bwMode="auto">
          <a:xfrm>
            <a:off x="66675" y="838200"/>
            <a:ext cx="33655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Bảo vệ mạch điện và động cơ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3" name="Rectangle 18"/>
          <p:cNvSpPr>
            <a:spLocks noChangeArrowheads="1"/>
          </p:cNvSpPr>
          <p:nvPr/>
        </p:nvSpPr>
        <p:spPr bwMode="auto">
          <a:xfrm>
            <a:off x="228600" y="1749425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điều</a:t>
            </a:r>
            <a:r>
              <a:rPr kumimoji="0" lang="en-US" alt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khiển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8" name="Rectangle 19"/>
          <p:cNvSpPr>
            <a:spLocks noChangeArrowheads="1"/>
          </p:cNvSpPr>
          <p:nvPr/>
        </p:nvSpPr>
        <p:spPr bwMode="auto">
          <a:xfrm>
            <a:off x="284761" y="2415647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Bảo vệ ngắn mạch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3" name="Oval 42"/>
          <p:cNvSpPr/>
          <p:nvPr/>
        </p:nvSpPr>
        <p:spPr bwMode="auto">
          <a:xfrm>
            <a:off x="5606584" y="1167061"/>
            <a:ext cx="582547" cy="44561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8888643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43" grpId="0" animBg="1"/>
    </p:bldLst>
  </p:timing>
</p:sld>
</file>

<file path=ppt/slides/slide1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10460" y="421750"/>
            <a:ext cx="5573995" cy="6283850"/>
          </a:xfrm>
          <a:prstGeom prst="rect">
            <a:avLst/>
          </a:prstGeom>
        </p:spPr>
      </p:pic>
      <p:sp>
        <p:nvSpPr>
          <p:cNvPr id="19" name="Rectangle 15"/>
          <p:cNvSpPr>
            <a:spLocks noChangeArrowheads="1"/>
          </p:cNvSpPr>
          <p:nvPr/>
        </p:nvSpPr>
        <p:spPr bwMode="auto">
          <a:xfrm>
            <a:off x="66674" y="0"/>
            <a:ext cx="88487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vi-V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.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2.3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khởi động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và dừng hãm động</a:t>
            </a:r>
            <a:r>
              <a:rPr kumimoji="0" 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năng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động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cơ ba pha rotor dây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quấn</a:t>
            </a:r>
            <a:endParaRPr kumimoji="0" 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1" name="Rectangle 17"/>
          <p:cNvSpPr>
            <a:spLocks noChangeArrowheads="1"/>
          </p:cNvSpPr>
          <p:nvPr/>
        </p:nvSpPr>
        <p:spPr bwMode="auto">
          <a:xfrm>
            <a:off x="66675" y="838200"/>
            <a:ext cx="33655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Giới thiệu mạch điện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3" name="Rectangle 18"/>
          <p:cNvSpPr>
            <a:spLocks noChangeArrowheads="1"/>
          </p:cNvSpPr>
          <p:nvPr/>
        </p:nvSpPr>
        <p:spPr bwMode="auto">
          <a:xfrm>
            <a:off x="228600" y="1300163"/>
            <a:ext cx="33655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động lực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5" name="Rectangle 19"/>
          <p:cNvSpPr>
            <a:spLocks noChangeArrowheads="1"/>
          </p:cNvSpPr>
          <p:nvPr/>
        </p:nvSpPr>
        <p:spPr bwMode="auto">
          <a:xfrm>
            <a:off x="215741" y="1836200"/>
            <a:ext cx="336565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Động cơ M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7" name="Oval 26"/>
          <p:cNvSpPr/>
          <p:nvPr/>
        </p:nvSpPr>
        <p:spPr bwMode="auto">
          <a:xfrm>
            <a:off x="4157903" y="3725333"/>
            <a:ext cx="820543" cy="771229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28" name="Rectangle 19"/>
          <p:cNvSpPr>
            <a:spLocks noChangeArrowheads="1"/>
          </p:cNvSpPr>
          <p:nvPr/>
        </p:nvSpPr>
        <p:spPr bwMode="auto">
          <a:xfrm>
            <a:off x="198463" y="2372775"/>
            <a:ext cx="333848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CB ba pha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9" name="Oval 28"/>
          <p:cNvSpPr/>
          <p:nvPr/>
        </p:nvSpPr>
        <p:spPr bwMode="auto">
          <a:xfrm>
            <a:off x="3600642" y="736599"/>
            <a:ext cx="1801091" cy="54780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0" name="Rectangle 13"/>
          <p:cNvSpPr>
            <a:spLocks noChangeArrowheads="1"/>
          </p:cNvSpPr>
          <p:nvPr/>
        </p:nvSpPr>
        <p:spPr bwMode="auto">
          <a:xfrm>
            <a:off x="198464" y="2905146"/>
            <a:ext cx="317071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Tiếp điểm động lực K</a:t>
            </a:r>
            <a:endParaRPr kumimoji="0" lang="en-US" altLang="en-US" sz="24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1" name="Oval 30"/>
          <p:cNvSpPr/>
          <p:nvPr/>
        </p:nvSpPr>
        <p:spPr bwMode="auto">
          <a:xfrm>
            <a:off x="3636194" y="1972730"/>
            <a:ext cx="1853254" cy="515612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7" name="Oval 36"/>
          <p:cNvSpPr/>
          <p:nvPr/>
        </p:nvSpPr>
        <p:spPr bwMode="auto">
          <a:xfrm>
            <a:off x="6858001" y="4955456"/>
            <a:ext cx="533400" cy="46865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8" name="Rectangle 13"/>
          <p:cNvSpPr>
            <a:spLocks noChangeArrowheads="1"/>
          </p:cNvSpPr>
          <p:nvPr/>
        </p:nvSpPr>
        <p:spPr bwMode="auto">
          <a:xfrm>
            <a:off x="198463" y="4509585"/>
            <a:ext cx="322712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Điện trở R1, R2</a:t>
            </a:r>
            <a:endParaRPr kumimoji="0" lang="en-US" altLang="en-US" sz="24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2" name="Rectangle 13"/>
          <p:cNvSpPr>
            <a:spLocks noChangeArrowheads="1"/>
          </p:cNvSpPr>
          <p:nvPr/>
        </p:nvSpPr>
        <p:spPr bwMode="auto">
          <a:xfrm>
            <a:off x="188725" y="3989071"/>
            <a:ext cx="318664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Tiếp điểm động lực K</a:t>
            </a:r>
            <a:r>
              <a:rPr kumimoji="0" lang="en-US" sz="2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endParaRPr kumimoji="0" lang="en-US" altLang="en-US" sz="24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8" name="Oval 47"/>
          <p:cNvSpPr/>
          <p:nvPr/>
        </p:nvSpPr>
        <p:spPr bwMode="auto">
          <a:xfrm>
            <a:off x="3432174" y="4876800"/>
            <a:ext cx="2054225" cy="690349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25" name="Rectangle 13"/>
          <p:cNvSpPr>
            <a:spLocks noChangeArrowheads="1"/>
          </p:cNvSpPr>
          <p:nvPr/>
        </p:nvSpPr>
        <p:spPr bwMode="auto">
          <a:xfrm>
            <a:off x="209945" y="5558135"/>
            <a:ext cx="31836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Phần tử </a:t>
            </a: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đốt </a:t>
            </a: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nóng OL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3" name="Oval 32"/>
          <p:cNvSpPr/>
          <p:nvPr/>
        </p:nvSpPr>
        <p:spPr bwMode="auto">
          <a:xfrm>
            <a:off x="3466936" y="5792447"/>
            <a:ext cx="2074306" cy="666349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40" name="Rectangle 13"/>
          <p:cNvSpPr>
            <a:spLocks noChangeArrowheads="1"/>
          </p:cNvSpPr>
          <p:nvPr/>
        </p:nvSpPr>
        <p:spPr bwMode="auto">
          <a:xfrm>
            <a:off x="171448" y="3451206"/>
            <a:ext cx="319461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Tiếp điểm động lực K</a:t>
            </a:r>
            <a:r>
              <a:rPr kumimoji="0" lang="en-US" sz="2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endParaRPr kumimoji="0" lang="en-US" altLang="en-US" sz="24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1" name="Rectangle 13"/>
          <p:cNvSpPr>
            <a:spLocks noChangeArrowheads="1"/>
          </p:cNvSpPr>
          <p:nvPr/>
        </p:nvSpPr>
        <p:spPr bwMode="auto">
          <a:xfrm>
            <a:off x="198463" y="5027191"/>
            <a:ext cx="318664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Tiếp điểm động lực K</a:t>
            </a:r>
            <a:r>
              <a:rPr kumimoji="0" lang="en-US" sz="2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</a:t>
            </a:r>
            <a:endParaRPr kumimoji="0" lang="en-US" altLang="en-US" sz="24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2590800" y="-155576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3" name="Oval 52"/>
          <p:cNvSpPr/>
          <p:nvPr/>
        </p:nvSpPr>
        <p:spPr bwMode="auto">
          <a:xfrm>
            <a:off x="6764601" y="4283217"/>
            <a:ext cx="533400" cy="46865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54" name="Oval 53"/>
          <p:cNvSpPr/>
          <p:nvPr/>
        </p:nvSpPr>
        <p:spPr bwMode="auto">
          <a:xfrm>
            <a:off x="6858001" y="6279278"/>
            <a:ext cx="533400" cy="46865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56" name="Oval 55"/>
          <p:cNvSpPr/>
          <p:nvPr/>
        </p:nvSpPr>
        <p:spPr bwMode="auto">
          <a:xfrm>
            <a:off x="3577167" y="5410200"/>
            <a:ext cx="1824566" cy="46865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57" name="Oval 56"/>
          <p:cNvSpPr/>
          <p:nvPr/>
        </p:nvSpPr>
        <p:spPr bwMode="auto">
          <a:xfrm>
            <a:off x="3661833" y="4524807"/>
            <a:ext cx="1824566" cy="46865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58" name="Oval 57"/>
          <p:cNvSpPr/>
          <p:nvPr/>
        </p:nvSpPr>
        <p:spPr bwMode="auto">
          <a:xfrm>
            <a:off x="3516650" y="3108002"/>
            <a:ext cx="2024592" cy="53977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7740170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6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8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0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3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8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1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4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500"/>
                            </p:stCondLst>
                            <p:childTnLst>
                              <p:par>
                                <p:cTn id="10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2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27" grpId="0" animBg="1"/>
      <p:bldP spid="27" grpId="1" animBg="1"/>
      <p:bldP spid="28" grpId="0"/>
      <p:bldP spid="29" grpId="0" animBg="1"/>
      <p:bldP spid="29" grpId="1" animBg="1"/>
      <p:bldP spid="30" grpId="0"/>
      <p:bldP spid="31" grpId="0" animBg="1"/>
      <p:bldP spid="31" grpId="1" animBg="1"/>
      <p:bldP spid="37" grpId="0" animBg="1"/>
      <p:bldP spid="37" grpId="1" animBg="1"/>
      <p:bldP spid="38" grpId="0"/>
      <p:bldP spid="42" grpId="0"/>
      <p:bldP spid="48" grpId="0" animBg="1"/>
      <p:bldP spid="48" grpId="1" animBg="1"/>
      <p:bldP spid="25" grpId="0"/>
      <p:bldP spid="33" grpId="0" animBg="1"/>
      <p:bldP spid="33" grpId="1" animBg="1"/>
      <p:bldP spid="40" grpId="0"/>
      <p:bldP spid="41" grpId="0"/>
      <p:bldP spid="53" grpId="0" animBg="1"/>
      <p:bldP spid="53" grpId="1" animBg="1"/>
      <p:bldP spid="54" grpId="0" animBg="1"/>
      <p:bldP spid="54" grpId="1" animBg="1"/>
      <p:bldP spid="56" grpId="0" animBg="1"/>
      <p:bldP spid="56" grpId="1" animBg="1"/>
      <p:bldP spid="57" grpId="0" animBg="1"/>
      <p:bldP spid="57" grpId="1" animBg="1"/>
      <p:bldP spid="58" grpId="0" animBg="1"/>
    </p:bldLst>
  </p:timing>
</p:sld>
</file>

<file path=ppt/slides/slide1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Picture 3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10460" y="421750"/>
            <a:ext cx="5573995" cy="6283850"/>
          </a:xfrm>
          <a:prstGeom prst="rect">
            <a:avLst/>
          </a:prstGeom>
        </p:spPr>
      </p:pic>
      <p:sp>
        <p:nvSpPr>
          <p:cNvPr id="21" name="Rectangle 17"/>
          <p:cNvSpPr>
            <a:spLocks noChangeArrowheads="1"/>
          </p:cNvSpPr>
          <p:nvPr/>
        </p:nvSpPr>
        <p:spPr bwMode="auto">
          <a:xfrm>
            <a:off x="66675" y="838200"/>
            <a:ext cx="33655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Giới thiệu mạch điện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3" name="Rectangle 18"/>
          <p:cNvSpPr>
            <a:spLocks noChangeArrowheads="1"/>
          </p:cNvSpPr>
          <p:nvPr/>
        </p:nvSpPr>
        <p:spPr bwMode="auto">
          <a:xfrm>
            <a:off x="228600" y="1300163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điều khiển: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4" name="Rectangle 19"/>
          <p:cNvSpPr>
            <a:spLocks noChangeArrowheads="1"/>
          </p:cNvSpPr>
          <p:nvPr/>
        </p:nvSpPr>
        <p:spPr bwMode="auto">
          <a:xfrm>
            <a:off x="164591" y="1752600"/>
            <a:ext cx="2977147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Cầu chì F</a:t>
            </a:r>
            <a:endParaRPr kumimoji="0" lang="en-US" altLang="en-US" sz="2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5" name="Oval 24"/>
          <p:cNvSpPr/>
          <p:nvPr/>
        </p:nvSpPr>
        <p:spPr bwMode="auto">
          <a:xfrm>
            <a:off x="5387528" y="1202266"/>
            <a:ext cx="422894" cy="436803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26" name="Rectangle 19"/>
          <p:cNvSpPr>
            <a:spLocks noChangeArrowheads="1"/>
          </p:cNvSpPr>
          <p:nvPr/>
        </p:nvSpPr>
        <p:spPr bwMode="auto">
          <a:xfrm>
            <a:off x="118872" y="2217793"/>
            <a:ext cx="996798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EM</a:t>
            </a:r>
            <a:endParaRPr kumimoji="0" lang="en-US" altLang="en-US" sz="2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3" name="Oval 32"/>
          <p:cNvSpPr/>
          <p:nvPr/>
        </p:nvSpPr>
        <p:spPr bwMode="auto">
          <a:xfrm>
            <a:off x="5771995" y="990600"/>
            <a:ext cx="608797" cy="63455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9" name="Rectangle 13"/>
          <p:cNvSpPr>
            <a:spLocks noChangeArrowheads="1"/>
          </p:cNvSpPr>
          <p:nvPr/>
        </p:nvSpPr>
        <p:spPr bwMode="auto">
          <a:xfrm>
            <a:off x="118872" y="3048000"/>
            <a:ext cx="3313303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Cuộn dây K+ tiếp điểm phụ K + Start</a:t>
            </a:r>
            <a:endParaRPr kumimoji="0" lang="en-US" altLang="en-US" sz="22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0" name="Oval 39"/>
          <p:cNvSpPr/>
          <p:nvPr/>
        </p:nvSpPr>
        <p:spPr bwMode="auto">
          <a:xfrm>
            <a:off x="7115131" y="1086323"/>
            <a:ext cx="1048710" cy="818677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41" name="Oval 40"/>
          <p:cNvSpPr/>
          <p:nvPr/>
        </p:nvSpPr>
        <p:spPr bwMode="auto">
          <a:xfrm>
            <a:off x="8496507" y="3584160"/>
            <a:ext cx="423985" cy="368277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45" name="Rectangle 13"/>
          <p:cNvSpPr>
            <a:spLocks noChangeArrowheads="1"/>
          </p:cNvSpPr>
          <p:nvPr/>
        </p:nvSpPr>
        <p:spPr bwMode="auto">
          <a:xfrm>
            <a:off x="125704" y="2667000"/>
            <a:ext cx="3046513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Tiếp điểm OL(3, 5)</a:t>
            </a:r>
            <a:endParaRPr kumimoji="0" lang="en-US" altLang="en-US" sz="2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6" name="Oval 45"/>
          <p:cNvSpPr/>
          <p:nvPr/>
        </p:nvSpPr>
        <p:spPr bwMode="auto">
          <a:xfrm>
            <a:off x="6180062" y="1110024"/>
            <a:ext cx="572133" cy="53919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49" name="Rectangle 13"/>
          <p:cNvSpPr>
            <a:spLocks noChangeArrowheads="1"/>
          </p:cNvSpPr>
          <p:nvPr/>
        </p:nvSpPr>
        <p:spPr bwMode="auto">
          <a:xfrm>
            <a:off x="66674" y="3810000"/>
            <a:ext cx="3157728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Cuộn dây K</a:t>
            </a:r>
            <a:r>
              <a:rPr kumimoji="0" lang="en-US" sz="22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 </a:t>
            </a:r>
            <a:r>
              <a:rPr kumimoji="0" lang="en-US" sz="2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+ tiếp điểm phụ K</a:t>
            </a:r>
            <a:r>
              <a:rPr kumimoji="0" lang="en-US" sz="22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2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+ R</a:t>
            </a:r>
            <a:r>
              <a:rPr kumimoji="0" lang="en-US" sz="22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th1</a:t>
            </a:r>
            <a:r>
              <a:rPr kumimoji="0" lang="en-US" sz="22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(7, 17)</a:t>
            </a:r>
            <a:endParaRPr kumimoji="0" lang="en-US" altLang="en-US" sz="2200" b="0" i="0" u="none" strike="noStrike" kern="1200" cap="none" spc="0" normalizeH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50" name="Oval 49"/>
          <p:cNvSpPr/>
          <p:nvPr/>
        </p:nvSpPr>
        <p:spPr bwMode="auto">
          <a:xfrm>
            <a:off x="8402549" y="1214043"/>
            <a:ext cx="553147" cy="445423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51" name="Rectangle 19"/>
          <p:cNvSpPr>
            <a:spLocks noChangeArrowheads="1"/>
          </p:cNvSpPr>
          <p:nvPr/>
        </p:nvSpPr>
        <p:spPr bwMode="auto">
          <a:xfrm>
            <a:off x="1361209" y="2212554"/>
            <a:ext cx="1682750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Stop</a:t>
            </a:r>
            <a:endParaRPr kumimoji="0" lang="en-US" altLang="en-US" sz="2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52" name="Straight Connector 51"/>
          <p:cNvCxnSpPr/>
          <p:nvPr/>
        </p:nvCxnSpPr>
        <p:spPr bwMode="auto">
          <a:xfrm>
            <a:off x="1186325" y="2209800"/>
            <a:ext cx="0" cy="329296"/>
          </a:xfrm>
          <a:prstGeom prst="line">
            <a:avLst/>
          </a:prstGeom>
          <a:solidFill>
            <a:schemeClr val="accent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53" name="Oval 52"/>
          <p:cNvSpPr/>
          <p:nvPr/>
        </p:nvSpPr>
        <p:spPr bwMode="auto">
          <a:xfrm>
            <a:off x="6616003" y="900999"/>
            <a:ext cx="554949" cy="306140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55" name="Rectangle 13"/>
          <p:cNvSpPr>
            <a:spLocks noChangeArrowheads="1"/>
          </p:cNvSpPr>
          <p:nvPr/>
        </p:nvSpPr>
        <p:spPr bwMode="auto">
          <a:xfrm>
            <a:off x="72182" y="4572000"/>
            <a:ext cx="3735120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lvl="0">
              <a:defRPr/>
            </a:pPr>
            <a:r>
              <a:rPr kumimoji="0" lang="en-US" sz="2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Cuộn dây K</a:t>
            </a:r>
            <a:r>
              <a:rPr kumimoji="0" lang="en-US" sz="22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 </a:t>
            </a:r>
            <a:r>
              <a:rPr kumimoji="0" lang="en-US" sz="2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+ </a:t>
            </a:r>
            <a:r>
              <a:rPr kumimoji="0" lang="en-US" sz="2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R</a:t>
            </a:r>
            <a:r>
              <a:rPr kumimoji="0" lang="en-US" sz="22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th2</a:t>
            </a:r>
            <a:r>
              <a:rPr lang="en-US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(7, </a:t>
            </a:r>
            <a:r>
              <a:rPr lang="en-US" sz="22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19)</a:t>
            </a:r>
            <a:endParaRPr kumimoji="0" lang="en-US" altLang="en-US" sz="22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58" name="Oval 57"/>
          <p:cNvSpPr/>
          <p:nvPr/>
        </p:nvSpPr>
        <p:spPr bwMode="auto">
          <a:xfrm>
            <a:off x="8509357" y="2738692"/>
            <a:ext cx="398287" cy="40443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29" name="Rectangle 15"/>
          <p:cNvSpPr>
            <a:spLocks noChangeArrowheads="1"/>
          </p:cNvSpPr>
          <p:nvPr/>
        </p:nvSpPr>
        <p:spPr bwMode="auto">
          <a:xfrm>
            <a:off x="66674" y="0"/>
            <a:ext cx="88487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vi-V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.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2.3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khởi động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và dừng hãm động</a:t>
            </a:r>
            <a:r>
              <a:rPr kumimoji="0" 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năng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động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cơ ba pha rotor dây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quấn</a:t>
            </a:r>
            <a:endParaRPr kumimoji="0" 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1" name="Oval 30"/>
          <p:cNvSpPr/>
          <p:nvPr/>
        </p:nvSpPr>
        <p:spPr bwMode="auto">
          <a:xfrm>
            <a:off x="7892073" y="3155448"/>
            <a:ext cx="608462" cy="404930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2" name="Oval 31"/>
          <p:cNvSpPr/>
          <p:nvPr/>
        </p:nvSpPr>
        <p:spPr bwMode="auto">
          <a:xfrm>
            <a:off x="8509002" y="3144232"/>
            <a:ext cx="403314" cy="404930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5" name="Rectangle 13"/>
          <p:cNvSpPr>
            <a:spLocks noChangeArrowheads="1"/>
          </p:cNvSpPr>
          <p:nvPr/>
        </p:nvSpPr>
        <p:spPr bwMode="auto">
          <a:xfrm>
            <a:off x="72053" y="5029200"/>
            <a:ext cx="3360122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lvl="0">
              <a:defRPr/>
            </a:pPr>
            <a:r>
              <a:rPr kumimoji="0" lang="en-US" sz="2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Cuộn dây K</a:t>
            </a:r>
            <a:r>
              <a:rPr kumimoji="0" lang="en-US" sz="22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</a:t>
            </a:r>
            <a:r>
              <a:rPr lang="en-US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 tiếp điểm phụ </a:t>
            </a:r>
            <a:r>
              <a:rPr lang="en-US" sz="22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200" baseline="-25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2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 Stop</a:t>
            </a:r>
            <a:endParaRPr kumimoji="0" lang="en-US" altLang="en-US" sz="22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8" name="Oval 37"/>
          <p:cNvSpPr/>
          <p:nvPr/>
        </p:nvSpPr>
        <p:spPr bwMode="auto">
          <a:xfrm>
            <a:off x="6738815" y="3824906"/>
            <a:ext cx="423985" cy="40510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60" name="Oval 59"/>
          <p:cNvSpPr/>
          <p:nvPr/>
        </p:nvSpPr>
        <p:spPr bwMode="auto">
          <a:xfrm>
            <a:off x="7951267" y="2723358"/>
            <a:ext cx="583133" cy="40443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61" name="Oval 60"/>
          <p:cNvSpPr/>
          <p:nvPr/>
        </p:nvSpPr>
        <p:spPr bwMode="auto">
          <a:xfrm>
            <a:off x="7713293" y="2298239"/>
            <a:ext cx="398287" cy="40443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28" name="Rectangle 13"/>
          <p:cNvSpPr>
            <a:spLocks noChangeArrowheads="1"/>
          </p:cNvSpPr>
          <p:nvPr/>
        </p:nvSpPr>
        <p:spPr bwMode="auto">
          <a:xfrm>
            <a:off x="66674" y="5791200"/>
            <a:ext cx="3360122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lvl="0">
              <a:defRPr/>
            </a:pPr>
            <a:r>
              <a:rPr kumimoji="0" lang="en-US" sz="2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</a:t>
            </a:r>
            <a:r>
              <a:rPr lang="en-US" sz="22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Rơ le thời gian R</a:t>
            </a:r>
            <a:r>
              <a:rPr lang="en-US" sz="22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th1</a:t>
            </a:r>
            <a:r>
              <a:rPr lang="en-US" sz="22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R</a:t>
            </a:r>
            <a:r>
              <a:rPr lang="en-US" sz="22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th2</a:t>
            </a:r>
            <a:endParaRPr kumimoji="0" lang="en-US" altLang="en-US" sz="22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Rectangle 13"/>
          <p:cNvSpPr>
            <a:spLocks noChangeArrowheads="1"/>
          </p:cNvSpPr>
          <p:nvPr/>
        </p:nvSpPr>
        <p:spPr bwMode="auto">
          <a:xfrm>
            <a:off x="66674" y="6248400"/>
            <a:ext cx="3360122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lvl="0">
              <a:defRPr/>
            </a:pPr>
            <a:r>
              <a:rPr kumimoji="0" lang="en-US" sz="2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</a:t>
            </a:r>
            <a:r>
              <a:rPr lang="en-US" sz="22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Rơ le thời gian R</a:t>
            </a:r>
            <a:r>
              <a:rPr lang="en-US" sz="22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th3</a:t>
            </a:r>
            <a:endParaRPr kumimoji="0" lang="en-US" altLang="en-US" sz="22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" name="Oval 35"/>
          <p:cNvSpPr/>
          <p:nvPr/>
        </p:nvSpPr>
        <p:spPr bwMode="auto">
          <a:xfrm>
            <a:off x="8305800" y="1877812"/>
            <a:ext cx="547767" cy="368277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7" name="Oval 36"/>
          <p:cNvSpPr/>
          <p:nvPr/>
        </p:nvSpPr>
        <p:spPr bwMode="auto">
          <a:xfrm>
            <a:off x="8305800" y="2334179"/>
            <a:ext cx="547767" cy="368277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42" name="Oval 41"/>
          <p:cNvSpPr/>
          <p:nvPr/>
        </p:nvSpPr>
        <p:spPr bwMode="auto">
          <a:xfrm>
            <a:off x="8276356" y="3998394"/>
            <a:ext cx="620756" cy="368277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43" name="Oval 42"/>
          <p:cNvSpPr/>
          <p:nvPr/>
        </p:nvSpPr>
        <p:spPr bwMode="auto">
          <a:xfrm>
            <a:off x="7790961" y="3588319"/>
            <a:ext cx="466384" cy="40510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08123174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0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2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5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0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3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6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4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5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2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5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500"/>
                            </p:stCondLst>
                            <p:childTnLst>
                              <p:par>
                                <p:cTn id="1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21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0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21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3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6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9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3" presetClass="exit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9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2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 animBg="1"/>
      <p:bldP spid="25" grpId="1" animBg="1"/>
      <p:bldP spid="26" grpId="0"/>
      <p:bldP spid="33" grpId="0" animBg="1"/>
      <p:bldP spid="33" grpId="1" animBg="1"/>
      <p:bldP spid="39" grpId="0"/>
      <p:bldP spid="40" grpId="0" animBg="1"/>
      <p:bldP spid="40" grpId="1" animBg="1"/>
      <p:bldP spid="41" grpId="0" animBg="1"/>
      <p:bldP spid="41" grpId="1" animBg="1"/>
      <p:bldP spid="45" grpId="0"/>
      <p:bldP spid="46" grpId="0" animBg="1"/>
      <p:bldP spid="46" grpId="1" animBg="1"/>
      <p:bldP spid="49" grpId="0"/>
      <p:bldP spid="50" grpId="0" animBg="1"/>
      <p:bldP spid="50" grpId="1" animBg="1"/>
      <p:bldP spid="51" grpId="0"/>
      <p:bldP spid="53" grpId="0" animBg="1"/>
      <p:bldP spid="53" grpId="1" animBg="1"/>
      <p:bldP spid="55" grpId="0"/>
      <p:bldP spid="58" grpId="0" animBg="1"/>
      <p:bldP spid="58" grpId="1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5" grpId="0"/>
      <p:bldP spid="38" grpId="0" animBg="1"/>
      <p:bldP spid="38" grpId="1" animBg="1"/>
      <p:bldP spid="60" grpId="0" animBg="1"/>
      <p:bldP spid="60" grpId="1" animBg="1"/>
      <p:bldP spid="60" grpId="2" animBg="1"/>
      <p:bldP spid="60" grpId="3" animBg="1"/>
      <p:bldP spid="61" grpId="0" animBg="1"/>
      <p:bldP spid="61" grpId="1" animBg="1"/>
      <p:bldP spid="28" grpId="0"/>
      <p:bldP spid="30" grpId="0"/>
      <p:bldP spid="36" grpId="0" animBg="1"/>
      <p:bldP spid="36" grpId="1" animBg="1"/>
      <p:bldP spid="37" grpId="0" animBg="1"/>
      <p:bldP spid="37" grpId="1" animBg="1"/>
      <p:bldP spid="42" grpId="0" animBg="1"/>
      <p:bldP spid="43" grpId="0" animBg="1"/>
    </p:bldLst>
  </p:timing>
</p:sld>
</file>

<file path=ppt/slides/slide1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Picture 3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10460" y="421750"/>
            <a:ext cx="5573995" cy="6283850"/>
          </a:xfrm>
          <a:prstGeom prst="rect">
            <a:avLst/>
          </a:prstGeom>
        </p:spPr>
      </p:pic>
      <p:sp>
        <p:nvSpPr>
          <p:cNvPr id="21" name="Rectangle 17"/>
          <p:cNvSpPr>
            <a:spLocks noChangeArrowheads="1"/>
          </p:cNvSpPr>
          <p:nvPr/>
        </p:nvSpPr>
        <p:spPr bwMode="auto">
          <a:xfrm>
            <a:off x="66675" y="838200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Nguyên</a:t>
            </a:r>
            <a:r>
              <a:rPr kumimoji="0" lang="en-US" alt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lý làm việc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9" name="Rectangle 15"/>
          <p:cNvSpPr>
            <a:spLocks noChangeArrowheads="1"/>
          </p:cNvSpPr>
          <p:nvPr/>
        </p:nvSpPr>
        <p:spPr bwMode="auto">
          <a:xfrm>
            <a:off x="66674" y="0"/>
            <a:ext cx="88487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vi-V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.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2.3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khởi động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và dừng hãm động năng động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cơ ba pha rotor dây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quấn</a:t>
            </a:r>
            <a:endParaRPr kumimoji="0" 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4" name="Rectangle 18"/>
          <p:cNvSpPr>
            <a:spLocks noChangeArrowheads="1"/>
          </p:cNvSpPr>
          <p:nvPr/>
        </p:nvSpPr>
        <p:spPr bwMode="auto">
          <a:xfrm>
            <a:off x="228600" y="1300163"/>
            <a:ext cx="367007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Khởi động</a:t>
            </a:r>
            <a:r>
              <a:rPr kumimoji="0" lang="en-US" alt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động cơ M: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5932728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1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5" name="Straight Connector 34"/>
          <p:cNvCxnSpPr/>
          <p:nvPr/>
        </p:nvCxnSpPr>
        <p:spPr bwMode="auto">
          <a:xfrm>
            <a:off x="210023" y="1931205"/>
            <a:ext cx="304800" cy="4347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3" name="Rectangle 2"/>
          <p:cNvSpPr/>
          <p:nvPr/>
        </p:nvSpPr>
        <p:spPr bwMode="auto">
          <a:xfrm>
            <a:off x="3306822" y="91795"/>
            <a:ext cx="3109307" cy="31190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Ấn nút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Start(7, 9)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một lực đủ lớn</a:t>
            </a:r>
          </a:p>
        </p:txBody>
      </p:sp>
      <p:sp>
        <p:nvSpPr>
          <p:cNvPr id="7" name="Rectangle 6"/>
          <p:cNvSpPr/>
          <p:nvPr/>
        </p:nvSpPr>
        <p:spPr bwMode="auto">
          <a:xfrm>
            <a:off x="76200" y="6481552"/>
            <a:ext cx="4448186" cy="30104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Loại R2, kết thúc quá trình khởi động động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cơ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 bwMode="auto">
          <a:xfrm>
            <a:off x="3543707" y="581850"/>
            <a:ext cx="2635535" cy="29868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Start(7, 9) tiếp xúc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3" name="Rectangle 12"/>
          <p:cNvSpPr/>
          <p:nvPr/>
        </p:nvSpPr>
        <p:spPr bwMode="auto">
          <a:xfrm>
            <a:off x="4546989" y="2819400"/>
            <a:ext cx="3009422" cy="30745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Sau thời gian, R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(7, 17) đóng lại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4" name="Rectangle 13"/>
          <p:cNvSpPr/>
          <p:nvPr/>
        </p:nvSpPr>
        <p:spPr bwMode="auto">
          <a:xfrm>
            <a:off x="2057400" y="1540934"/>
            <a:ext cx="2899089" cy="57701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K(A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A</a:t>
            </a:r>
            <a:r>
              <a:rPr kumimoji="0" lang="en-US" sz="1600" b="0" i="0" u="none" strike="noStrike" kern="1200" cap="none" spc="0" normalizeH="0" baseline="-2500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K(B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đóng lại 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5" name="Rectangle 14"/>
          <p:cNvSpPr/>
          <p:nvPr/>
        </p:nvSpPr>
        <p:spPr bwMode="auto">
          <a:xfrm>
            <a:off x="775374" y="2311401"/>
            <a:ext cx="3483695" cy="55916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cơ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 khởi động qua 2 cấp điện trở R1, R2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/>
          <p:nvPr/>
        </p:nvSpPr>
        <p:spPr bwMode="auto">
          <a:xfrm>
            <a:off x="381000" y="1541166"/>
            <a:ext cx="1526802" cy="57290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K(7, 9) đóng lại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29" name="Straight Arrow Connector 28"/>
          <p:cNvCxnSpPr>
            <a:stCxn id="3" idx="2"/>
            <a:endCxn id="9" idx="0"/>
          </p:cNvCxnSpPr>
          <p:nvPr/>
        </p:nvCxnSpPr>
        <p:spPr bwMode="auto">
          <a:xfrm flipH="1">
            <a:off x="4861475" y="403703"/>
            <a:ext cx="1" cy="178147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4" name="Straight Arrow Connector 33"/>
          <p:cNvCxnSpPr>
            <a:endCxn id="43" idx="1"/>
          </p:cNvCxnSpPr>
          <p:nvPr/>
        </p:nvCxnSpPr>
        <p:spPr bwMode="auto">
          <a:xfrm>
            <a:off x="210023" y="1219023"/>
            <a:ext cx="3333684" cy="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36" name="Straight Connector 35"/>
          <p:cNvCxnSpPr/>
          <p:nvPr/>
        </p:nvCxnSpPr>
        <p:spPr bwMode="auto">
          <a:xfrm flipV="1">
            <a:off x="200525" y="1219200"/>
            <a:ext cx="9498" cy="674201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40" name="Rectangle 39"/>
          <p:cNvSpPr>
            <a:spLocks noChangeArrowheads="1"/>
          </p:cNvSpPr>
          <p:nvPr/>
        </p:nvSpPr>
        <p:spPr bwMode="auto">
          <a:xfrm>
            <a:off x="316577" y="838200"/>
            <a:ext cx="1588423" cy="33855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6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Duy trì</a:t>
            </a:r>
            <a:endParaRPr kumimoji="0" lang="en-US" altLang="en-US" sz="1600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2" name="Rectangle 41"/>
          <p:cNvSpPr/>
          <p:nvPr/>
        </p:nvSpPr>
        <p:spPr bwMode="auto">
          <a:xfrm>
            <a:off x="4708348" y="2311402"/>
            <a:ext cx="2676142" cy="30479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R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(13,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có điện</a:t>
            </a:r>
          </a:p>
        </p:txBody>
      </p:sp>
      <p:sp>
        <p:nvSpPr>
          <p:cNvPr id="43" name="Rectangle 42"/>
          <p:cNvSpPr/>
          <p:nvPr/>
        </p:nvSpPr>
        <p:spPr bwMode="auto">
          <a:xfrm>
            <a:off x="3543707" y="1071394"/>
            <a:ext cx="2635535" cy="29525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K(11,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có điện</a:t>
            </a:r>
          </a:p>
        </p:txBody>
      </p:sp>
      <p:sp>
        <p:nvSpPr>
          <p:cNvPr id="47" name="Rectangle 46"/>
          <p:cNvSpPr/>
          <p:nvPr/>
        </p:nvSpPr>
        <p:spPr bwMode="auto">
          <a:xfrm>
            <a:off x="4546989" y="3311069"/>
            <a:ext cx="2997235" cy="31079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(17,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có điện</a:t>
            </a:r>
          </a:p>
        </p:txBody>
      </p:sp>
      <p:cxnSp>
        <p:nvCxnSpPr>
          <p:cNvPr id="49" name="Straight Arrow Connector 48"/>
          <p:cNvCxnSpPr>
            <a:stCxn id="9" idx="2"/>
            <a:endCxn id="43" idx="0"/>
          </p:cNvCxnSpPr>
          <p:nvPr/>
        </p:nvCxnSpPr>
        <p:spPr bwMode="auto">
          <a:xfrm>
            <a:off x="4861475" y="880532"/>
            <a:ext cx="0" cy="190862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5" name="Straight Arrow Connector 54"/>
          <p:cNvCxnSpPr>
            <a:stCxn id="43" idx="2"/>
            <a:endCxn id="14" idx="0"/>
          </p:cNvCxnSpPr>
          <p:nvPr/>
        </p:nvCxnSpPr>
        <p:spPr bwMode="auto">
          <a:xfrm flipH="1">
            <a:off x="3506945" y="1366651"/>
            <a:ext cx="1354530" cy="17428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6" name="Straight Arrow Connector 55"/>
          <p:cNvCxnSpPr>
            <a:stCxn id="43" idx="2"/>
            <a:endCxn id="16" idx="0"/>
          </p:cNvCxnSpPr>
          <p:nvPr/>
        </p:nvCxnSpPr>
        <p:spPr bwMode="auto">
          <a:xfrm flipH="1">
            <a:off x="1144401" y="1366651"/>
            <a:ext cx="3717074" cy="174515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9" name="Straight Arrow Connector 58"/>
          <p:cNvCxnSpPr>
            <a:stCxn id="50" idx="2"/>
            <a:endCxn id="42" idx="0"/>
          </p:cNvCxnSpPr>
          <p:nvPr/>
        </p:nvCxnSpPr>
        <p:spPr bwMode="auto">
          <a:xfrm>
            <a:off x="6042075" y="2120006"/>
            <a:ext cx="4344" cy="19139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2" name="Straight Arrow Connector 71"/>
          <p:cNvCxnSpPr>
            <a:endCxn id="15" idx="0"/>
          </p:cNvCxnSpPr>
          <p:nvPr/>
        </p:nvCxnSpPr>
        <p:spPr bwMode="auto">
          <a:xfrm flipH="1">
            <a:off x="2517222" y="2117949"/>
            <a:ext cx="934664" cy="193452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6" name="Straight Arrow Connector 75"/>
          <p:cNvCxnSpPr>
            <a:stCxn id="41998" idx="3"/>
            <a:endCxn id="3" idx="1"/>
          </p:cNvCxnSpPr>
          <p:nvPr/>
        </p:nvCxnSpPr>
        <p:spPr bwMode="auto">
          <a:xfrm flipV="1">
            <a:off x="2971800" y="247749"/>
            <a:ext cx="335022" cy="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1998" name="Rounded Rectangle 41997"/>
          <p:cNvSpPr/>
          <p:nvPr/>
        </p:nvSpPr>
        <p:spPr bwMode="auto">
          <a:xfrm>
            <a:off x="1143000" y="76200"/>
            <a:ext cx="1828800" cy="343100"/>
          </a:xfrm>
          <a:prstGeom prst="round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Đóng CB 3pha</a:t>
            </a:r>
          </a:p>
        </p:txBody>
      </p:sp>
      <p:sp>
        <p:nvSpPr>
          <p:cNvPr id="50" name="Rectangle 49"/>
          <p:cNvSpPr/>
          <p:nvPr/>
        </p:nvSpPr>
        <p:spPr bwMode="auto">
          <a:xfrm>
            <a:off x="5202334" y="1547101"/>
            <a:ext cx="1679482" cy="57290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K(7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13) đóng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lại</a:t>
            </a:r>
          </a:p>
        </p:txBody>
      </p:sp>
      <p:cxnSp>
        <p:nvCxnSpPr>
          <p:cNvPr id="51" name="Straight Arrow Connector 50"/>
          <p:cNvCxnSpPr>
            <a:stCxn id="43" idx="2"/>
            <a:endCxn id="50" idx="0"/>
          </p:cNvCxnSpPr>
          <p:nvPr/>
        </p:nvCxnSpPr>
        <p:spPr bwMode="auto">
          <a:xfrm>
            <a:off x="4861475" y="1366651"/>
            <a:ext cx="1180600" cy="18045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0" name="Straight Arrow Connector 79"/>
          <p:cNvCxnSpPr>
            <a:stCxn id="42" idx="2"/>
            <a:endCxn id="13" idx="0"/>
          </p:cNvCxnSpPr>
          <p:nvPr/>
        </p:nvCxnSpPr>
        <p:spPr bwMode="auto">
          <a:xfrm>
            <a:off x="6046419" y="2616200"/>
            <a:ext cx="5281" cy="20320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3" name="Straight Arrow Connector 82"/>
          <p:cNvCxnSpPr>
            <a:stCxn id="13" idx="2"/>
            <a:endCxn id="47" idx="0"/>
          </p:cNvCxnSpPr>
          <p:nvPr/>
        </p:nvCxnSpPr>
        <p:spPr bwMode="auto">
          <a:xfrm flipH="1">
            <a:off x="6045607" y="3126859"/>
            <a:ext cx="6093" cy="18421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90" name="Rectangle 89"/>
          <p:cNvSpPr/>
          <p:nvPr/>
        </p:nvSpPr>
        <p:spPr bwMode="auto">
          <a:xfrm>
            <a:off x="4746636" y="3788789"/>
            <a:ext cx="2590800" cy="31545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(7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15) đóng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lại</a:t>
            </a:r>
          </a:p>
        </p:txBody>
      </p:sp>
      <p:sp>
        <p:nvSpPr>
          <p:cNvPr id="91" name="Rectangle 90"/>
          <p:cNvSpPr/>
          <p:nvPr/>
        </p:nvSpPr>
        <p:spPr bwMode="auto">
          <a:xfrm>
            <a:off x="936636" y="3788789"/>
            <a:ext cx="3662784" cy="31545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(A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5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5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5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5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đóng lại 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95" name="Rectangle 94"/>
          <p:cNvSpPr/>
          <p:nvPr/>
        </p:nvSpPr>
        <p:spPr bwMode="auto">
          <a:xfrm>
            <a:off x="109249" y="4806896"/>
            <a:ext cx="3341987" cy="31240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Loại R1, động cơ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 khởi động qua R2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00" name="Rectangle 99"/>
          <p:cNvSpPr/>
          <p:nvPr/>
        </p:nvSpPr>
        <p:spPr bwMode="auto">
          <a:xfrm>
            <a:off x="4518036" y="4836339"/>
            <a:ext cx="3048000" cy="32481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Sau thời gian, R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(7, 19) đóng lại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01" name="Rectangle 100"/>
          <p:cNvSpPr/>
          <p:nvPr/>
        </p:nvSpPr>
        <p:spPr bwMode="auto">
          <a:xfrm>
            <a:off x="4746636" y="4302940"/>
            <a:ext cx="2590800" cy="30745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R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(15,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có điện</a:t>
            </a:r>
          </a:p>
        </p:txBody>
      </p:sp>
      <p:sp>
        <p:nvSpPr>
          <p:cNvPr id="102" name="Rectangle 101"/>
          <p:cNvSpPr/>
          <p:nvPr/>
        </p:nvSpPr>
        <p:spPr bwMode="auto">
          <a:xfrm>
            <a:off x="4809876" y="5369738"/>
            <a:ext cx="2477054" cy="30745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(19,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có điện</a:t>
            </a:r>
          </a:p>
        </p:txBody>
      </p:sp>
      <p:cxnSp>
        <p:nvCxnSpPr>
          <p:cNvPr id="103" name="Straight Arrow Connector 102"/>
          <p:cNvCxnSpPr>
            <a:stCxn id="90" idx="2"/>
            <a:endCxn id="101" idx="0"/>
          </p:cNvCxnSpPr>
          <p:nvPr/>
        </p:nvCxnSpPr>
        <p:spPr bwMode="auto">
          <a:xfrm>
            <a:off x="6042036" y="4104247"/>
            <a:ext cx="0" cy="19869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04" name="Straight Arrow Connector 103"/>
          <p:cNvCxnSpPr>
            <a:stCxn id="100" idx="2"/>
            <a:endCxn id="102" idx="0"/>
          </p:cNvCxnSpPr>
          <p:nvPr/>
        </p:nvCxnSpPr>
        <p:spPr bwMode="auto">
          <a:xfrm>
            <a:off x="6042036" y="5161158"/>
            <a:ext cx="6367" cy="20858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05" name="Rectangle 104"/>
          <p:cNvSpPr/>
          <p:nvPr/>
        </p:nvSpPr>
        <p:spPr bwMode="auto">
          <a:xfrm>
            <a:off x="4213236" y="5862345"/>
            <a:ext cx="3662784" cy="34700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(A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đóng lại 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120" name="Straight Arrow Connector 119"/>
          <p:cNvCxnSpPr>
            <a:stCxn id="47" idx="2"/>
            <a:endCxn id="90" idx="0"/>
          </p:cNvCxnSpPr>
          <p:nvPr/>
        </p:nvCxnSpPr>
        <p:spPr bwMode="auto">
          <a:xfrm flipH="1">
            <a:off x="6042036" y="3621861"/>
            <a:ext cx="3571" cy="16692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23" name="Straight Arrow Connector 122"/>
          <p:cNvCxnSpPr>
            <a:stCxn id="47" idx="2"/>
            <a:endCxn id="91" idx="0"/>
          </p:cNvCxnSpPr>
          <p:nvPr/>
        </p:nvCxnSpPr>
        <p:spPr bwMode="auto">
          <a:xfrm flipH="1">
            <a:off x="2768028" y="3621861"/>
            <a:ext cx="3277579" cy="16692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5" name="Straight Arrow Connector 44"/>
          <p:cNvCxnSpPr>
            <a:stCxn id="101" idx="2"/>
            <a:endCxn id="100" idx="0"/>
          </p:cNvCxnSpPr>
          <p:nvPr/>
        </p:nvCxnSpPr>
        <p:spPr bwMode="auto">
          <a:xfrm>
            <a:off x="6042036" y="4610398"/>
            <a:ext cx="0" cy="22594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2" name="Straight Arrow Connector 51"/>
          <p:cNvCxnSpPr>
            <a:stCxn id="102" idx="2"/>
            <a:endCxn id="105" idx="0"/>
          </p:cNvCxnSpPr>
          <p:nvPr/>
        </p:nvCxnSpPr>
        <p:spPr bwMode="auto">
          <a:xfrm flipH="1">
            <a:off x="6044628" y="5677197"/>
            <a:ext cx="3775" cy="18514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3" name="Straight Arrow Connector 52"/>
          <p:cNvCxnSpPr>
            <a:stCxn id="15" idx="2"/>
          </p:cNvCxnSpPr>
          <p:nvPr/>
        </p:nvCxnSpPr>
        <p:spPr bwMode="auto">
          <a:xfrm flipH="1">
            <a:off x="713539" y="2870563"/>
            <a:ext cx="1803683" cy="25629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57" name="Straight Arrow Connector 56"/>
          <p:cNvCxnSpPr/>
          <p:nvPr/>
        </p:nvCxnSpPr>
        <p:spPr bwMode="auto">
          <a:xfrm>
            <a:off x="713539" y="3126859"/>
            <a:ext cx="4122" cy="123323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2" name="Straight Arrow Connector 61"/>
          <p:cNvCxnSpPr>
            <a:stCxn id="91" idx="2"/>
          </p:cNvCxnSpPr>
          <p:nvPr/>
        </p:nvCxnSpPr>
        <p:spPr bwMode="auto">
          <a:xfrm>
            <a:off x="2768028" y="4104247"/>
            <a:ext cx="0" cy="294142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5" name="Straight Arrow Connector 64"/>
          <p:cNvCxnSpPr/>
          <p:nvPr/>
        </p:nvCxnSpPr>
        <p:spPr bwMode="auto">
          <a:xfrm flipH="1" flipV="1">
            <a:off x="713539" y="4360089"/>
            <a:ext cx="2054489" cy="23087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0" name="Straight Arrow Connector 69"/>
          <p:cNvCxnSpPr>
            <a:endCxn id="95" idx="0"/>
          </p:cNvCxnSpPr>
          <p:nvPr/>
        </p:nvCxnSpPr>
        <p:spPr bwMode="auto">
          <a:xfrm>
            <a:off x="1780242" y="4371632"/>
            <a:ext cx="1" cy="43526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4" name="Straight Arrow Connector 73"/>
          <p:cNvCxnSpPr>
            <a:stCxn id="95" idx="2"/>
            <a:endCxn id="7" idx="0"/>
          </p:cNvCxnSpPr>
          <p:nvPr/>
        </p:nvCxnSpPr>
        <p:spPr bwMode="auto">
          <a:xfrm>
            <a:off x="1780243" y="5119304"/>
            <a:ext cx="15236" cy="136224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8" name="Straight Arrow Connector 77"/>
          <p:cNvCxnSpPr/>
          <p:nvPr/>
        </p:nvCxnSpPr>
        <p:spPr bwMode="auto">
          <a:xfrm flipH="1" flipV="1">
            <a:off x="1781186" y="6310367"/>
            <a:ext cx="4256767" cy="2155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82" name="Straight Arrow Connector 81"/>
          <p:cNvCxnSpPr/>
          <p:nvPr/>
        </p:nvCxnSpPr>
        <p:spPr bwMode="auto">
          <a:xfrm>
            <a:off x="6038278" y="6209349"/>
            <a:ext cx="0" cy="11525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63" name="Oval 62"/>
          <p:cNvSpPr/>
          <p:nvPr/>
        </p:nvSpPr>
        <p:spPr bwMode="auto">
          <a:xfrm>
            <a:off x="1734704" y="4335281"/>
            <a:ext cx="80264" cy="78887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952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85" name="Oval 84"/>
          <p:cNvSpPr/>
          <p:nvPr/>
        </p:nvSpPr>
        <p:spPr bwMode="auto">
          <a:xfrm>
            <a:off x="1755347" y="6266872"/>
            <a:ext cx="80264" cy="78887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952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54" name="Rectangle 53"/>
          <p:cNvSpPr/>
          <p:nvPr/>
        </p:nvSpPr>
        <p:spPr bwMode="auto">
          <a:xfrm>
            <a:off x="7540998" y="1484495"/>
            <a:ext cx="1526802" cy="57290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K(21, 23) hở</a:t>
            </a:r>
            <a:r>
              <a:rPr kumimoji="0" lang="en-US" sz="16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58" name="Rectangle 57"/>
          <p:cNvSpPr/>
          <p:nvPr/>
        </p:nvSpPr>
        <p:spPr bwMode="auto">
          <a:xfrm>
            <a:off x="7620000" y="2251192"/>
            <a:ext cx="1435841" cy="104105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Ngăn</a:t>
            </a:r>
            <a:r>
              <a:rPr kumimoji="0" lang="en-US" sz="16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c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uộn dây 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</a:t>
            </a:r>
            <a:r>
              <a:rPr kumimoji="0" lang="en-US" sz="16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(25, N) và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R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th3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(25,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có điện</a:t>
            </a:r>
          </a:p>
        </p:txBody>
      </p:sp>
      <p:cxnSp>
        <p:nvCxnSpPr>
          <p:cNvPr id="60" name="Straight Arrow Connector 59"/>
          <p:cNvCxnSpPr>
            <a:stCxn id="43" idx="2"/>
            <a:endCxn id="54" idx="0"/>
          </p:cNvCxnSpPr>
          <p:nvPr/>
        </p:nvCxnSpPr>
        <p:spPr bwMode="auto">
          <a:xfrm>
            <a:off x="4861475" y="1366651"/>
            <a:ext cx="3442924" cy="11784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4" name="Straight Arrow Connector 63"/>
          <p:cNvCxnSpPr/>
          <p:nvPr/>
        </p:nvCxnSpPr>
        <p:spPr bwMode="auto">
          <a:xfrm>
            <a:off x="8382000" y="2057400"/>
            <a:ext cx="0" cy="21022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</p:spTree>
    <p:extLst>
      <p:ext uri="{BB962C8B-B14F-4D97-AF65-F5344CB8AC3E}">
        <p14:creationId xmlns:p14="http://schemas.microsoft.com/office/powerpoint/2010/main" val="3716963741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5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5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00"/>
                            </p:stCondLst>
                            <p:childTnLst>
                              <p:par>
                                <p:cTn id="8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4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9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000"/>
                            </p:stCondLst>
                            <p:childTnLst>
                              <p:par>
                                <p:cTn id="9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500"/>
                            </p:stCondLst>
                            <p:childTnLst>
                              <p:par>
                                <p:cTn id="10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500"/>
                            </p:stCondLst>
                            <p:childTnLst>
                              <p:par>
                                <p:cTn id="11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500"/>
                            </p:stCondLst>
                            <p:childTnLst>
                              <p:par>
                                <p:cTn id="12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500"/>
                            </p:stCondLst>
                            <p:childTnLst>
                              <p:par>
                                <p:cTn id="13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7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500"/>
                            </p:stCondLst>
                            <p:childTnLst>
                              <p:par>
                                <p:cTn id="14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6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500"/>
                            </p:stCondLst>
                            <p:childTnLst>
                              <p:par>
                                <p:cTn id="1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1000"/>
                            </p:stCondLst>
                            <p:childTnLst>
                              <p:par>
                                <p:cTn id="1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1500"/>
                            </p:stCondLst>
                            <p:childTnLst>
                              <p:par>
                                <p:cTn id="1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2000"/>
                            </p:stCondLst>
                            <p:childTnLst>
                              <p:par>
                                <p:cTn id="16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2500"/>
                            </p:stCondLst>
                            <p:childTnLst>
                              <p:par>
                                <p:cTn id="17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4" dur="1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2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500"/>
                            </p:stCondLst>
                            <p:childTnLst>
                              <p:par>
                                <p:cTn id="18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1" dur="1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2" fill="hold">
                      <p:stCondLst>
                        <p:cond delay="indefinite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6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7" fill="hold">
                            <p:stCondLst>
                              <p:cond delay="500"/>
                            </p:stCondLst>
                            <p:childTnLst>
                              <p:par>
                                <p:cTn id="19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0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>
                      <p:stCondLst>
                        <p:cond delay="indefinite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500"/>
                            </p:stCondLst>
                            <p:childTnLst>
                              <p:par>
                                <p:cTn id="20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9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0" fill="hold">
                      <p:stCondLst>
                        <p:cond delay="indefinite"/>
                      </p:stCondLst>
                      <p:childTnLst>
                        <p:par>
                          <p:cTn id="211" fill="hold">
                            <p:stCondLst>
                              <p:cond delay="0"/>
                            </p:stCondLst>
                            <p:childTnLst>
                              <p:par>
                                <p:cTn id="2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0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500"/>
                            </p:stCondLst>
                            <p:childTnLst>
                              <p:par>
                                <p:cTn id="22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9" grpId="0" animBg="1"/>
      <p:bldP spid="13" grpId="0" animBg="1"/>
      <p:bldP spid="14" grpId="0" animBg="1"/>
      <p:bldP spid="15" grpId="0" animBg="1"/>
      <p:bldP spid="16" grpId="0" animBg="1"/>
      <p:bldP spid="40" grpId="0"/>
      <p:bldP spid="42" grpId="0" animBg="1"/>
      <p:bldP spid="43" grpId="0" animBg="1"/>
      <p:bldP spid="47" grpId="0" animBg="1"/>
      <p:bldP spid="41998" grpId="0" animBg="1"/>
      <p:bldP spid="50" grpId="0" animBg="1"/>
      <p:bldP spid="90" grpId="0" animBg="1"/>
      <p:bldP spid="91" grpId="0" animBg="1"/>
      <p:bldP spid="95" grpId="0" animBg="1"/>
      <p:bldP spid="100" grpId="0" animBg="1"/>
      <p:bldP spid="101" grpId="0" animBg="1"/>
      <p:bldP spid="102" grpId="0" animBg="1"/>
      <p:bldP spid="105" grpId="0" animBg="1"/>
      <p:bldP spid="63" grpId="0" animBg="1"/>
      <p:bldP spid="85" grpId="0" animBg="1"/>
      <p:bldP spid="54" grpId="0" animBg="1"/>
      <p:bldP spid="58" grpId="0" animBg="1"/>
    </p:bldLst>
  </p:timing>
</p:sld>
</file>

<file path=ppt/slides/slide1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Picture 3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10460" y="421750"/>
            <a:ext cx="5573995" cy="6283850"/>
          </a:xfrm>
          <a:prstGeom prst="rect">
            <a:avLst/>
          </a:prstGeom>
        </p:spPr>
      </p:pic>
      <p:sp>
        <p:nvSpPr>
          <p:cNvPr id="21" name="Rectangle 17"/>
          <p:cNvSpPr>
            <a:spLocks noChangeArrowheads="1"/>
          </p:cNvSpPr>
          <p:nvPr/>
        </p:nvSpPr>
        <p:spPr bwMode="auto">
          <a:xfrm>
            <a:off x="66675" y="838200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Nguyên lý làm việc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9" name="Rectangle 15"/>
          <p:cNvSpPr>
            <a:spLocks noChangeArrowheads="1"/>
          </p:cNvSpPr>
          <p:nvPr/>
        </p:nvSpPr>
        <p:spPr bwMode="auto">
          <a:xfrm>
            <a:off x="66674" y="0"/>
            <a:ext cx="88487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vi-V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.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2.3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khởi động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và dừng hãm động năng động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cơ ba pha rotor dây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quấn</a:t>
            </a:r>
            <a:endParaRPr kumimoji="0" 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4" name="Rectangle 18"/>
          <p:cNvSpPr>
            <a:spLocks noChangeArrowheads="1"/>
          </p:cNvSpPr>
          <p:nvPr/>
        </p:nvSpPr>
        <p:spPr bwMode="auto">
          <a:xfrm>
            <a:off x="228600" y="1300163"/>
            <a:ext cx="3670076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Dừng hãm</a:t>
            </a:r>
            <a:r>
              <a:rPr kumimoji="0" lang="en-US" alt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động năng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động cơ M: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6795181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1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8" name="Straight Arrow Connector 47"/>
          <p:cNvCxnSpPr>
            <a:stCxn id="54" idx="2"/>
            <a:endCxn id="37" idx="0"/>
          </p:cNvCxnSpPr>
          <p:nvPr/>
        </p:nvCxnSpPr>
        <p:spPr bwMode="auto">
          <a:xfrm>
            <a:off x="5294492" y="510308"/>
            <a:ext cx="2270568" cy="327892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0" name="Straight Arrow Connector 49"/>
          <p:cNvCxnSpPr>
            <a:stCxn id="54" idx="2"/>
            <a:endCxn id="34" idx="0"/>
          </p:cNvCxnSpPr>
          <p:nvPr/>
        </p:nvCxnSpPr>
        <p:spPr bwMode="auto">
          <a:xfrm flipH="1">
            <a:off x="2626807" y="510308"/>
            <a:ext cx="2667685" cy="251692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14" name="Straight Arrow Connector 213"/>
          <p:cNvCxnSpPr>
            <a:stCxn id="59" idx="2"/>
            <a:endCxn id="140" idx="0"/>
          </p:cNvCxnSpPr>
          <p:nvPr/>
        </p:nvCxnSpPr>
        <p:spPr bwMode="auto">
          <a:xfrm>
            <a:off x="2734364" y="6000060"/>
            <a:ext cx="1884560" cy="37374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28" name="Straight Arrow Connector 227"/>
          <p:cNvCxnSpPr>
            <a:stCxn id="137" idx="2"/>
            <a:endCxn id="227" idx="0"/>
          </p:cNvCxnSpPr>
          <p:nvPr/>
        </p:nvCxnSpPr>
        <p:spPr bwMode="auto">
          <a:xfrm flipH="1">
            <a:off x="5368684" y="5031822"/>
            <a:ext cx="2400586" cy="282439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11" name="Straight Arrow Connector 210"/>
          <p:cNvCxnSpPr>
            <a:stCxn id="139" idx="2"/>
            <a:endCxn id="140" idx="0"/>
          </p:cNvCxnSpPr>
          <p:nvPr/>
        </p:nvCxnSpPr>
        <p:spPr bwMode="auto">
          <a:xfrm flipH="1">
            <a:off x="4618924" y="6125604"/>
            <a:ext cx="2473363" cy="24820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75" name="Straight Arrow Connector 174"/>
          <p:cNvCxnSpPr>
            <a:stCxn id="58" idx="2"/>
            <a:endCxn id="59" idx="0"/>
          </p:cNvCxnSpPr>
          <p:nvPr/>
        </p:nvCxnSpPr>
        <p:spPr bwMode="auto">
          <a:xfrm flipH="1">
            <a:off x="2734364" y="4837823"/>
            <a:ext cx="1250417" cy="55374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78" name="Straight Arrow Connector 177"/>
          <p:cNvCxnSpPr>
            <a:stCxn id="63" idx="2"/>
            <a:endCxn id="59" idx="0"/>
          </p:cNvCxnSpPr>
          <p:nvPr/>
        </p:nvCxnSpPr>
        <p:spPr bwMode="auto">
          <a:xfrm>
            <a:off x="1210783" y="5029200"/>
            <a:ext cx="1523581" cy="36236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73" name="Straight Arrow Connector 172"/>
          <p:cNvCxnSpPr>
            <a:stCxn id="194" idx="2"/>
            <a:endCxn id="91" idx="0"/>
          </p:cNvCxnSpPr>
          <p:nvPr/>
        </p:nvCxnSpPr>
        <p:spPr bwMode="auto">
          <a:xfrm>
            <a:off x="5897000" y="2993220"/>
            <a:ext cx="1870028" cy="30196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7" name="Straight Arrow Connector 76"/>
          <p:cNvCxnSpPr>
            <a:stCxn id="37" idx="2"/>
          </p:cNvCxnSpPr>
          <p:nvPr/>
        </p:nvCxnSpPr>
        <p:spPr bwMode="auto">
          <a:xfrm>
            <a:off x="7565060" y="1190308"/>
            <a:ext cx="0" cy="182043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6" name="Straight Arrow Connector 65"/>
          <p:cNvCxnSpPr>
            <a:stCxn id="40" idx="2"/>
            <a:endCxn id="42" idx="0"/>
          </p:cNvCxnSpPr>
          <p:nvPr/>
        </p:nvCxnSpPr>
        <p:spPr bwMode="auto">
          <a:xfrm>
            <a:off x="2631015" y="1637195"/>
            <a:ext cx="727025" cy="27413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6" name="Straight Arrow Connector 75"/>
          <p:cNvCxnSpPr>
            <a:stCxn id="91" idx="2"/>
            <a:endCxn id="128" idx="0"/>
          </p:cNvCxnSpPr>
          <p:nvPr/>
        </p:nvCxnSpPr>
        <p:spPr bwMode="auto">
          <a:xfrm>
            <a:off x="7767028" y="3611895"/>
            <a:ext cx="0" cy="254565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2" name="Straight Connector 31"/>
          <p:cNvCxnSpPr/>
          <p:nvPr/>
        </p:nvCxnSpPr>
        <p:spPr bwMode="auto">
          <a:xfrm flipV="1">
            <a:off x="5771950" y="3837529"/>
            <a:ext cx="543025" cy="517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52" name="Straight Arrow Connector 51"/>
          <p:cNvCxnSpPr>
            <a:stCxn id="34" idx="2"/>
            <a:endCxn id="40" idx="0"/>
          </p:cNvCxnSpPr>
          <p:nvPr/>
        </p:nvCxnSpPr>
        <p:spPr bwMode="auto">
          <a:xfrm>
            <a:off x="2626807" y="1084535"/>
            <a:ext cx="4208" cy="239889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6" name="Straight Arrow Connector 45"/>
          <p:cNvCxnSpPr>
            <a:stCxn id="60" idx="3"/>
            <a:endCxn id="54" idx="1"/>
          </p:cNvCxnSpPr>
          <p:nvPr/>
        </p:nvCxnSpPr>
        <p:spPr bwMode="auto">
          <a:xfrm flipV="1">
            <a:off x="3048000" y="321797"/>
            <a:ext cx="682984" cy="17565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54" name="Rectangle 53"/>
          <p:cNvSpPr/>
          <p:nvPr/>
        </p:nvSpPr>
        <p:spPr bwMode="auto">
          <a:xfrm>
            <a:off x="3730984" y="133286"/>
            <a:ext cx="3127015" cy="37702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Ấn nút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Stop một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lực đủ lớn</a:t>
            </a:r>
          </a:p>
        </p:txBody>
      </p:sp>
      <p:sp>
        <p:nvSpPr>
          <p:cNvPr id="57" name="Rectangle 56"/>
          <p:cNvSpPr/>
          <p:nvPr/>
        </p:nvSpPr>
        <p:spPr bwMode="auto">
          <a:xfrm>
            <a:off x="5074499" y="4021269"/>
            <a:ext cx="1021081" cy="81655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(5, 21)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đóng lại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58" name="Rectangle 57"/>
          <p:cNvSpPr/>
          <p:nvPr/>
        </p:nvSpPr>
        <p:spPr bwMode="auto">
          <a:xfrm>
            <a:off x="3058893" y="4033955"/>
            <a:ext cx="1851775" cy="80386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</a:t>
            </a:r>
            <a:r>
              <a:rPr kumimoji="0" lang="en-US" sz="160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6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8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7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đóng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lại</a:t>
            </a:r>
          </a:p>
        </p:txBody>
      </p:sp>
      <p:sp>
        <p:nvSpPr>
          <p:cNvPr id="59" name="Rectangle 58"/>
          <p:cNvSpPr/>
          <p:nvPr/>
        </p:nvSpPr>
        <p:spPr bwMode="auto">
          <a:xfrm>
            <a:off x="1437337" y="5391564"/>
            <a:ext cx="2594054" cy="60849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cơ M được cấp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 DC, hãm động năng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90" name="Rectangle 89"/>
          <p:cNvSpPr>
            <a:spLocks noChangeArrowheads="1"/>
          </p:cNvSpPr>
          <p:nvPr/>
        </p:nvSpPr>
        <p:spPr bwMode="auto">
          <a:xfrm>
            <a:off x="5599554" y="3096231"/>
            <a:ext cx="747911" cy="30777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4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Duy trì</a:t>
            </a:r>
            <a:endParaRPr kumimoji="0" lang="en-US" altLang="en-US" sz="1400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4" name="Rectangle 33"/>
          <p:cNvSpPr/>
          <p:nvPr/>
        </p:nvSpPr>
        <p:spPr bwMode="auto">
          <a:xfrm>
            <a:off x="1275295" y="762000"/>
            <a:ext cx="2703024" cy="32253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Stop(5, 7)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hở ra</a:t>
            </a:r>
          </a:p>
        </p:txBody>
      </p:sp>
      <p:sp>
        <p:nvSpPr>
          <p:cNvPr id="37" name="Rectangle 36"/>
          <p:cNvSpPr/>
          <p:nvPr/>
        </p:nvSpPr>
        <p:spPr bwMode="auto">
          <a:xfrm>
            <a:off x="6062320" y="838200"/>
            <a:ext cx="3005480" cy="35210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Stop(5, 21)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đóng lại</a:t>
            </a:r>
          </a:p>
        </p:txBody>
      </p:sp>
      <p:sp>
        <p:nvSpPr>
          <p:cNvPr id="43" name="Rectangle 42"/>
          <p:cNvSpPr/>
          <p:nvPr/>
        </p:nvSpPr>
        <p:spPr bwMode="auto">
          <a:xfrm>
            <a:off x="652072" y="2996807"/>
            <a:ext cx="1093060" cy="80376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cơ 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ngắt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điện,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dừng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5" name="Rectangle 44"/>
          <p:cNvSpPr/>
          <p:nvPr/>
        </p:nvSpPr>
        <p:spPr bwMode="auto">
          <a:xfrm>
            <a:off x="1905000" y="4034099"/>
            <a:ext cx="1018222" cy="80372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(9, 11)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hở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70" name="Straight Arrow Connector 69"/>
          <p:cNvCxnSpPr>
            <a:stCxn id="42" idx="2"/>
            <a:endCxn id="43" idx="0"/>
          </p:cNvCxnSpPr>
          <p:nvPr/>
        </p:nvCxnSpPr>
        <p:spPr bwMode="auto">
          <a:xfrm flipH="1">
            <a:off x="1198602" y="2733858"/>
            <a:ext cx="2159438" cy="262949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1" name="Straight Arrow Connector 70"/>
          <p:cNvCxnSpPr>
            <a:stCxn id="40" idx="2"/>
            <a:endCxn id="44" idx="0"/>
          </p:cNvCxnSpPr>
          <p:nvPr/>
        </p:nvCxnSpPr>
        <p:spPr bwMode="auto">
          <a:xfrm>
            <a:off x="2631015" y="1637195"/>
            <a:ext cx="2158284" cy="344005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2" name="Straight Arrow Connector 71"/>
          <p:cNvCxnSpPr>
            <a:stCxn id="40" idx="2"/>
            <a:endCxn id="41" idx="0"/>
          </p:cNvCxnSpPr>
          <p:nvPr/>
        </p:nvCxnSpPr>
        <p:spPr bwMode="auto">
          <a:xfrm flipH="1">
            <a:off x="762107" y="1637195"/>
            <a:ext cx="1868908" cy="267805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3" name="Straight Arrow Connector 72"/>
          <p:cNvCxnSpPr>
            <a:stCxn id="56" idx="2"/>
            <a:endCxn id="58" idx="0"/>
          </p:cNvCxnSpPr>
          <p:nvPr/>
        </p:nvCxnSpPr>
        <p:spPr bwMode="auto">
          <a:xfrm>
            <a:off x="3931921" y="3611454"/>
            <a:ext cx="52860" cy="42250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4" name="Straight Arrow Connector 73"/>
          <p:cNvCxnSpPr>
            <a:stCxn id="56" idx="2"/>
            <a:endCxn id="57" idx="0"/>
          </p:cNvCxnSpPr>
          <p:nvPr/>
        </p:nvCxnSpPr>
        <p:spPr bwMode="auto">
          <a:xfrm>
            <a:off x="3931921" y="3611454"/>
            <a:ext cx="1653119" cy="409815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5" name="Straight Arrow Connector 74"/>
          <p:cNvCxnSpPr>
            <a:stCxn id="56" idx="2"/>
            <a:endCxn id="45" idx="0"/>
          </p:cNvCxnSpPr>
          <p:nvPr/>
        </p:nvCxnSpPr>
        <p:spPr bwMode="auto">
          <a:xfrm flipH="1">
            <a:off x="2414111" y="3611454"/>
            <a:ext cx="1517810" cy="422645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8" name="Straight Arrow Connector 77"/>
          <p:cNvCxnSpPr>
            <a:stCxn id="91" idx="1"/>
            <a:endCxn id="56" idx="3"/>
          </p:cNvCxnSpPr>
          <p:nvPr/>
        </p:nvCxnSpPr>
        <p:spPr bwMode="auto">
          <a:xfrm flipH="1" flipV="1">
            <a:off x="5196841" y="3451004"/>
            <a:ext cx="1269414" cy="253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triangle" w="med" len="med"/>
            <a:tailEnd type="triangle" w="med" len="med"/>
          </a:ln>
          <a:effectLst/>
        </p:spPr>
      </p:cxnSp>
      <p:cxnSp>
        <p:nvCxnSpPr>
          <p:cNvPr id="82" name="Straight Connector 81"/>
          <p:cNvCxnSpPr/>
          <p:nvPr/>
        </p:nvCxnSpPr>
        <p:spPr bwMode="auto">
          <a:xfrm flipV="1">
            <a:off x="5771950" y="3451005"/>
            <a:ext cx="0" cy="378402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86" name="Straight Arrow Connector 85"/>
          <p:cNvCxnSpPr>
            <a:endCxn id="40" idx="1"/>
          </p:cNvCxnSpPr>
          <p:nvPr/>
        </p:nvCxnSpPr>
        <p:spPr bwMode="auto">
          <a:xfrm flipV="1">
            <a:off x="76200" y="1480810"/>
            <a:ext cx="1255776" cy="226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/>
          </a:ln>
          <a:effectLst/>
        </p:spPr>
      </p:cxnSp>
      <p:cxnSp>
        <p:nvCxnSpPr>
          <p:cNvPr id="88" name="Straight Connector 87"/>
          <p:cNvCxnSpPr/>
          <p:nvPr/>
        </p:nvCxnSpPr>
        <p:spPr bwMode="auto">
          <a:xfrm>
            <a:off x="61081" y="2209800"/>
            <a:ext cx="133200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89" name="Straight Connector 88"/>
          <p:cNvCxnSpPr/>
          <p:nvPr/>
        </p:nvCxnSpPr>
        <p:spPr bwMode="auto">
          <a:xfrm flipV="1">
            <a:off x="76200" y="1488409"/>
            <a:ext cx="1" cy="721391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100" name="Rectangle 99"/>
          <p:cNvSpPr>
            <a:spLocks noChangeArrowheads="1"/>
          </p:cNvSpPr>
          <p:nvPr/>
        </p:nvSpPr>
        <p:spPr bwMode="auto">
          <a:xfrm>
            <a:off x="-50719" y="1109246"/>
            <a:ext cx="1090087" cy="30777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4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Ngắt duy trì</a:t>
            </a:r>
            <a:endParaRPr kumimoji="0" lang="en-US" altLang="en-US" sz="1400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1" name="Rectangle 40"/>
          <p:cNvSpPr/>
          <p:nvPr/>
        </p:nvSpPr>
        <p:spPr bwMode="auto">
          <a:xfrm>
            <a:off x="228600" y="1905000"/>
            <a:ext cx="1067013" cy="79094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K(7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9) hở ra</a:t>
            </a:r>
          </a:p>
        </p:txBody>
      </p:sp>
      <p:sp>
        <p:nvSpPr>
          <p:cNvPr id="44" name="Rectangle 43"/>
          <p:cNvSpPr/>
          <p:nvPr/>
        </p:nvSpPr>
        <p:spPr bwMode="auto">
          <a:xfrm>
            <a:off x="4267200" y="1981200"/>
            <a:ext cx="1044197" cy="80146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K(21, 23) đóng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lại</a:t>
            </a:r>
          </a:p>
        </p:txBody>
      </p:sp>
      <p:sp>
        <p:nvSpPr>
          <p:cNvPr id="60" name="Rounded Rectangle 59"/>
          <p:cNvSpPr/>
          <p:nvPr/>
        </p:nvSpPr>
        <p:spPr bwMode="auto">
          <a:xfrm>
            <a:off x="457200" y="133286"/>
            <a:ext cx="2590800" cy="412152"/>
          </a:xfrm>
          <a:prstGeom prst="round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cơ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 đang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hoạt động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63" name="Rectangle 62"/>
          <p:cNvSpPr/>
          <p:nvPr/>
        </p:nvSpPr>
        <p:spPr bwMode="auto">
          <a:xfrm>
            <a:off x="609600" y="3992993"/>
            <a:ext cx="1202366" cy="103620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Rotor động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cơ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 còn quay theo quán tính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91" name="Rectangle 90"/>
          <p:cNvSpPr/>
          <p:nvPr/>
        </p:nvSpPr>
        <p:spPr bwMode="auto">
          <a:xfrm>
            <a:off x="6466255" y="3295181"/>
            <a:ext cx="2601545" cy="31671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R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th3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(25,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có điện</a:t>
            </a:r>
          </a:p>
        </p:txBody>
      </p:sp>
      <p:sp>
        <p:nvSpPr>
          <p:cNvPr id="42" name="Rectangle 41"/>
          <p:cNvSpPr/>
          <p:nvPr/>
        </p:nvSpPr>
        <p:spPr bwMode="auto">
          <a:xfrm>
            <a:off x="2554224" y="1911326"/>
            <a:ext cx="1607631" cy="82253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K(A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A</a:t>
            </a:r>
            <a:r>
              <a:rPr kumimoji="0" lang="en-US" sz="1600" b="0" i="0" u="none" strike="noStrike" kern="1200" cap="none" spc="0" normalizeH="0" baseline="-2500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K(B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hở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ra </a:t>
            </a:r>
          </a:p>
        </p:txBody>
      </p:sp>
      <p:sp>
        <p:nvSpPr>
          <p:cNvPr id="128" name="Rectangle 127"/>
          <p:cNvSpPr/>
          <p:nvPr/>
        </p:nvSpPr>
        <p:spPr bwMode="auto">
          <a:xfrm>
            <a:off x="6584507" y="3866460"/>
            <a:ext cx="2365041" cy="56464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Sau thời gian chỉnh định, tiếp điểm R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(23, 25) hở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39" name="Rectangle 138"/>
          <p:cNvSpPr/>
          <p:nvPr/>
        </p:nvSpPr>
        <p:spPr bwMode="auto">
          <a:xfrm>
            <a:off x="6201861" y="5311638"/>
            <a:ext cx="1780851" cy="81396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6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8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7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hở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40" name="Rectangle 139"/>
          <p:cNvSpPr/>
          <p:nvPr/>
        </p:nvSpPr>
        <p:spPr bwMode="auto">
          <a:xfrm>
            <a:off x="1821591" y="6373804"/>
            <a:ext cx="5594666" cy="33179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Ngắt nguồn DC ra khởi động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cơ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M, kết thúc hãm động năng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151" name="Straight Arrow Connector 150"/>
          <p:cNvCxnSpPr>
            <a:stCxn id="44" idx="2"/>
          </p:cNvCxnSpPr>
          <p:nvPr/>
        </p:nvCxnSpPr>
        <p:spPr bwMode="auto">
          <a:xfrm flipH="1">
            <a:off x="4789298" y="2782661"/>
            <a:ext cx="1" cy="22102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70" name="Straight Arrow Connector 169"/>
          <p:cNvCxnSpPr>
            <a:stCxn id="194" idx="6"/>
            <a:endCxn id="56" idx="0"/>
          </p:cNvCxnSpPr>
          <p:nvPr/>
        </p:nvCxnSpPr>
        <p:spPr bwMode="auto">
          <a:xfrm flipH="1">
            <a:off x="3931921" y="2993220"/>
            <a:ext cx="2060174" cy="29733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48" name="Straight Connector 147"/>
          <p:cNvCxnSpPr/>
          <p:nvPr/>
        </p:nvCxnSpPr>
        <p:spPr bwMode="auto">
          <a:xfrm>
            <a:off x="4789298" y="2995421"/>
            <a:ext cx="2775762" cy="15317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82" name="Straight Connector 181"/>
          <p:cNvCxnSpPr/>
          <p:nvPr/>
        </p:nvCxnSpPr>
        <p:spPr bwMode="auto">
          <a:xfrm flipV="1">
            <a:off x="6314975" y="3837530"/>
            <a:ext cx="0" cy="119167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184" name="Straight Connector 183"/>
          <p:cNvCxnSpPr>
            <a:endCxn id="57" idx="2"/>
          </p:cNvCxnSpPr>
          <p:nvPr/>
        </p:nvCxnSpPr>
        <p:spPr bwMode="auto">
          <a:xfrm flipV="1">
            <a:off x="5585029" y="4837823"/>
            <a:ext cx="11" cy="142774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187" name="Straight Connector 186"/>
          <p:cNvCxnSpPr/>
          <p:nvPr/>
        </p:nvCxnSpPr>
        <p:spPr bwMode="auto">
          <a:xfrm flipV="1">
            <a:off x="5585029" y="5029200"/>
            <a:ext cx="729946" cy="2622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193" name="Oval 192"/>
          <p:cNvSpPr/>
          <p:nvPr/>
        </p:nvSpPr>
        <p:spPr bwMode="auto">
          <a:xfrm>
            <a:off x="5725160" y="3405541"/>
            <a:ext cx="95095" cy="95315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952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194" name="Oval 193"/>
          <p:cNvSpPr/>
          <p:nvPr/>
        </p:nvSpPr>
        <p:spPr bwMode="auto">
          <a:xfrm>
            <a:off x="5897000" y="2945562"/>
            <a:ext cx="95095" cy="95315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952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cxnSp>
        <p:nvCxnSpPr>
          <p:cNvPr id="196" name="Straight Arrow Connector 195"/>
          <p:cNvCxnSpPr>
            <a:stCxn id="128" idx="2"/>
            <a:endCxn id="137" idx="0"/>
          </p:cNvCxnSpPr>
          <p:nvPr/>
        </p:nvCxnSpPr>
        <p:spPr bwMode="auto">
          <a:xfrm>
            <a:off x="7767028" y="4431107"/>
            <a:ext cx="2242" cy="279815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02" name="Straight Arrow Connector 201"/>
          <p:cNvCxnSpPr>
            <a:stCxn id="137" idx="2"/>
            <a:endCxn id="139" idx="0"/>
          </p:cNvCxnSpPr>
          <p:nvPr/>
        </p:nvCxnSpPr>
        <p:spPr bwMode="auto">
          <a:xfrm flipH="1">
            <a:off x="7092287" y="5031822"/>
            <a:ext cx="676983" cy="27981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17" name="Straight Arrow Connector 216"/>
          <p:cNvCxnSpPr>
            <a:stCxn id="43" idx="2"/>
            <a:endCxn id="63" idx="0"/>
          </p:cNvCxnSpPr>
          <p:nvPr/>
        </p:nvCxnSpPr>
        <p:spPr bwMode="auto">
          <a:xfrm>
            <a:off x="1198602" y="3800574"/>
            <a:ext cx="12181" cy="192419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227" name="Rectangle 226"/>
          <p:cNvSpPr/>
          <p:nvPr/>
        </p:nvSpPr>
        <p:spPr bwMode="auto">
          <a:xfrm>
            <a:off x="4838083" y="5314261"/>
            <a:ext cx="1061201" cy="81134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(5, 21) hở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0" name="Rectangle 39"/>
          <p:cNvSpPr/>
          <p:nvPr/>
        </p:nvSpPr>
        <p:spPr bwMode="auto">
          <a:xfrm>
            <a:off x="1331976" y="1324424"/>
            <a:ext cx="2598078" cy="31277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K(11,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mất điện</a:t>
            </a:r>
          </a:p>
        </p:txBody>
      </p:sp>
      <p:sp>
        <p:nvSpPr>
          <p:cNvPr id="56" name="Rectangle 55"/>
          <p:cNvSpPr/>
          <p:nvPr/>
        </p:nvSpPr>
        <p:spPr bwMode="auto">
          <a:xfrm>
            <a:off x="2667000" y="3290554"/>
            <a:ext cx="2529841" cy="32090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(25,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có điện</a:t>
            </a:r>
          </a:p>
        </p:txBody>
      </p:sp>
      <p:sp>
        <p:nvSpPr>
          <p:cNvPr id="79" name="Rectangle 78"/>
          <p:cNvSpPr/>
          <p:nvPr/>
        </p:nvSpPr>
        <p:spPr bwMode="auto">
          <a:xfrm>
            <a:off x="8047433" y="5430084"/>
            <a:ext cx="1029511" cy="81831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(9, 11)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đóng lại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80" name="Straight Arrow Connector 79"/>
          <p:cNvCxnSpPr>
            <a:stCxn id="137" idx="2"/>
            <a:endCxn id="79" idx="0"/>
          </p:cNvCxnSpPr>
          <p:nvPr/>
        </p:nvCxnSpPr>
        <p:spPr bwMode="auto">
          <a:xfrm>
            <a:off x="7769270" y="5031822"/>
            <a:ext cx="792919" cy="398262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37" name="Rectangle 136"/>
          <p:cNvSpPr/>
          <p:nvPr/>
        </p:nvSpPr>
        <p:spPr bwMode="auto">
          <a:xfrm>
            <a:off x="6454776" y="4710922"/>
            <a:ext cx="2628987" cy="32090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(25,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mất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</a:p>
        </p:txBody>
      </p:sp>
      <p:sp>
        <p:nvSpPr>
          <p:cNvPr id="101" name="Rectangle 100"/>
          <p:cNvSpPr/>
          <p:nvPr/>
        </p:nvSpPr>
        <p:spPr bwMode="auto">
          <a:xfrm>
            <a:off x="1383792" y="1905000"/>
            <a:ext cx="1067013" cy="80851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K(7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13)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hở ra</a:t>
            </a:r>
          </a:p>
        </p:txBody>
      </p:sp>
      <p:cxnSp>
        <p:nvCxnSpPr>
          <p:cNvPr id="102" name="Straight Arrow Connector 101"/>
          <p:cNvCxnSpPr>
            <a:stCxn id="40" idx="2"/>
            <a:endCxn id="101" idx="0"/>
          </p:cNvCxnSpPr>
          <p:nvPr/>
        </p:nvCxnSpPr>
        <p:spPr bwMode="auto">
          <a:xfrm flipH="1">
            <a:off x="1917299" y="1637195"/>
            <a:ext cx="713716" cy="267805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46" name="Rectangle 145"/>
          <p:cNvSpPr/>
          <p:nvPr/>
        </p:nvSpPr>
        <p:spPr bwMode="auto">
          <a:xfrm>
            <a:off x="4463715" y="1322214"/>
            <a:ext cx="2927685" cy="56294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6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Cuộn dây K</a:t>
            </a:r>
            <a:r>
              <a:rPr lang="en-US" sz="16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16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(17, N), K</a:t>
            </a:r>
            <a:r>
              <a:rPr lang="en-US" sz="16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16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(19, N), R</a:t>
            </a:r>
            <a:r>
              <a:rPr lang="en-US" sz="16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th1</a:t>
            </a:r>
            <a:r>
              <a:rPr lang="en-US" sz="16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(13, N), R</a:t>
            </a:r>
            <a:r>
              <a:rPr lang="en-US" sz="16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th2</a:t>
            </a:r>
            <a:r>
              <a:rPr lang="en-US" sz="16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(15, N) mất điện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147" name="Straight Arrow Connector 146"/>
          <p:cNvCxnSpPr>
            <a:stCxn id="34" idx="2"/>
          </p:cNvCxnSpPr>
          <p:nvPr/>
        </p:nvCxnSpPr>
        <p:spPr bwMode="auto">
          <a:xfrm>
            <a:off x="2626807" y="1084535"/>
            <a:ext cx="2444208" cy="23117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</p:spTree>
    <p:extLst>
      <p:ext uri="{BB962C8B-B14F-4D97-AF65-F5344CB8AC3E}">
        <p14:creationId xmlns:p14="http://schemas.microsoft.com/office/powerpoint/2010/main" val="3179347603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50"/>
                            </p:stCondLst>
                            <p:childTnLst>
                              <p:par>
                                <p:cTn id="1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50"/>
                            </p:stCondLst>
                            <p:childTnLst>
                              <p:par>
                                <p:cTn id="2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750"/>
                            </p:stCondLst>
                            <p:childTnLst>
                              <p:par>
                                <p:cTn id="3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7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75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50"/>
                            </p:stCondLst>
                            <p:childTnLst>
                              <p:par>
                                <p:cTn id="4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75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75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50"/>
                            </p:stCondLst>
                            <p:childTnLst>
                              <p:par>
                                <p:cTn id="5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7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5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75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25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75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0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75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75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75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75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50"/>
                            </p:stCondLst>
                            <p:childTnLst>
                              <p:par>
                                <p:cTn id="7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75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7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50"/>
                            </p:stCondLst>
                            <p:childTnLst>
                              <p:par>
                                <p:cTn id="8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0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75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750"/>
                            </p:stCondLst>
                            <p:childTnLst>
                              <p:par>
                                <p:cTn id="9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9" dur="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5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75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250"/>
                            </p:stCondLst>
                            <p:childTnLst>
                              <p:par>
                                <p:cTn id="10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7" dur="7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75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750"/>
                            </p:stCondLst>
                            <p:childTnLst>
                              <p:par>
                                <p:cTn id="1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6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75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75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750"/>
                            </p:stCondLst>
                            <p:childTnLst>
                              <p:par>
                                <p:cTn id="1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75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500"/>
                            </p:stCondLst>
                            <p:childTnLst>
                              <p:par>
                                <p:cTn id="1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75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2250"/>
                            </p:stCondLst>
                            <p:childTnLst>
                              <p:par>
                                <p:cTn id="1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75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75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3000"/>
                            </p:stCondLst>
                            <p:childTnLst>
                              <p:par>
                                <p:cTn id="1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3" dur="7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6" dur="75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7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750"/>
                            </p:stCondLst>
                            <p:childTnLst>
                              <p:par>
                                <p:cTn id="15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5" dur="7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75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750"/>
                            </p:stCondLst>
                            <p:childTnLst>
                              <p:par>
                                <p:cTn id="16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4" dur="7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75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2250"/>
                            </p:stCondLst>
                            <p:childTnLst>
                              <p:par>
                                <p:cTn id="17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75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3000"/>
                            </p:stCondLst>
                            <p:childTnLst>
                              <p:par>
                                <p:cTn id="1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75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>
                            <p:stCondLst>
                              <p:cond delay="3750"/>
                            </p:stCondLst>
                            <p:childTnLst>
                              <p:par>
                                <p:cTn id="17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0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1" fill="hold">
                            <p:stCondLst>
                              <p:cond delay="4500"/>
                            </p:stCondLst>
                            <p:childTnLst>
                              <p:par>
                                <p:cTn id="1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75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5250"/>
                            </p:stCondLst>
                            <p:childTnLst>
                              <p:par>
                                <p:cTn id="1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8" dur="75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6000"/>
                            </p:stCondLst>
                            <p:childTnLst>
                              <p:par>
                                <p:cTn id="1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2" dur="75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3" fill="hold">
                            <p:stCondLst>
                              <p:cond delay="6750"/>
                            </p:stCondLst>
                            <p:childTnLst>
                              <p:par>
                                <p:cTn id="1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6" dur="75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1" dur="75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2" fill="hold">
                            <p:stCondLst>
                              <p:cond delay="750"/>
                            </p:stCondLst>
                            <p:childTnLst>
                              <p:par>
                                <p:cTn id="20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5" dur="7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6" fill="hold">
                      <p:stCondLst>
                        <p:cond delay="indefinite"/>
                      </p:stCondLst>
                      <p:childTnLst>
                        <p:par>
                          <p:cTn id="207" fill="hold">
                            <p:stCondLst>
                              <p:cond delay="0"/>
                            </p:stCondLst>
                            <p:childTnLst>
                              <p:par>
                                <p:cTn id="20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0" dur="75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3" dur="75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4" fill="hold">
                            <p:stCondLst>
                              <p:cond delay="750"/>
                            </p:stCondLst>
                            <p:childTnLst>
                              <p:par>
                                <p:cTn id="2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7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8" fill="hold">
                      <p:stCondLst>
                        <p:cond delay="indefinite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2" dur="75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3" fill="hold">
                            <p:stCondLst>
                              <p:cond delay="750"/>
                            </p:stCondLst>
                            <p:childTnLst>
                              <p:par>
                                <p:cTn id="22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6" dur="75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7" fill="hold">
                      <p:stCondLst>
                        <p:cond delay="indefinite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1" dur="75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2" fill="hold">
                            <p:stCondLst>
                              <p:cond delay="750"/>
                            </p:stCondLst>
                            <p:childTnLst>
                              <p:par>
                                <p:cTn id="2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5" dur="75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6" fill="hold">
                      <p:stCondLst>
                        <p:cond delay="indefinite"/>
                      </p:stCondLst>
                      <p:childTnLst>
                        <p:par>
                          <p:cTn id="237" fill="hold">
                            <p:stCondLst>
                              <p:cond delay="0"/>
                            </p:stCondLst>
                            <p:childTnLst>
                              <p:par>
                                <p:cTn id="2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0" dur="75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1" fill="hold">
                            <p:stCondLst>
                              <p:cond delay="750"/>
                            </p:stCondLst>
                            <p:childTnLst>
                              <p:par>
                                <p:cTn id="2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4" dur="75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5" fill="hold">
                      <p:stCondLst>
                        <p:cond delay="indefinite"/>
                      </p:stCondLst>
                      <p:childTnLst>
                        <p:par>
                          <p:cTn id="246" fill="hold">
                            <p:stCondLst>
                              <p:cond delay="0"/>
                            </p:stCondLst>
                            <p:childTnLst>
                              <p:par>
                                <p:cTn id="2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9" dur="75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0" fill="hold">
                            <p:stCondLst>
                              <p:cond delay="750"/>
                            </p:stCondLst>
                            <p:childTnLst>
                              <p:par>
                                <p:cTn id="25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3" dur="75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4" fill="hold">
                      <p:stCondLst>
                        <p:cond delay="indefinite"/>
                      </p:stCondLst>
                      <p:childTnLst>
                        <p:par>
                          <p:cTn id="255" fill="hold">
                            <p:stCondLst>
                              <p:cond delay="0"/>
                            </p:stCondLst>
                            <p:childTnLst>
                              <p:par>
                                <p:cTn id="2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8" dur="75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9" fill="hold">
                            <p:stCondLst>
                              <p:cond delay="750"/>
                            </p:stCondLst>
                            <p:childTnLst>
                              <p:par>
                                <p:cTn id="26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2" dur="75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3" fill="hold">
                      <p:stCondLst>
                        <p:cond delay="indefinite"/>
                      </p:stCondLst>
                      <p:childTnLst>
                        <p:par>
                          <p:cTn id="264" fill="hold">
                            <p:stCondLst>
                              <p:cond delay="0"/>
                            </p:stCondLst>
                            <p:childTnLst>
                              <p:par>
                                <p:cTn id="2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7" dur="75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0" dur="75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1" fill="hold">
                            <p:stCondLst>
                              <p:cond delay="750"/>
                            </p:stCondLst>
                            <p:childTnLst>
                              <p:par>
                                <p:cTn id="2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4" dur="75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7" grpId="0" animBg="1"/>
      <p:bldP spid="58" grpId="0" animBg="1"/>
      <p:bldP spid="59" grpId="0" animBg="1"/>
      <p:bldP spid="90" grpId="0"/>
      <p:bldP spid="34" grpId="0" animBg="1"/>
      <p:bldP spid="37" grpId="0" animBg="1"/>
      <p:bldP spid="43" grpId="0" animBg="1"/>
      <p:bldP spid="45" grpId="0" animBg="1"/>
      <p:bldP spid="100" grpId="0"/>
      <p:bldP spid="41" grpId="0" animBg="1"/>
      <p:bldP spid="44" grpId="0" animBg="1"/>
      <p:bldP spid="63" grpId="0" animBg="1"/>
      <p:bldP spid="91" grpId="0" animBg="1"/>
      <p:bldP spid="42" grpId="0" animBg="1"/>
      <p:bldP spid="128" grpId="0" animBg="1"/>
      <p:bldP spid="139" grpId="0" animBg="1"/>
      <p:bldP spid="140" grpId="0" animBg="1"/>
      <p:bldP spid="193" grpId="0" animBg="1"/>
      <p:bldP spid="194" grpId="0" animBg="1"/>
      <p:bldP spid="227" grpId="0" animBg="1"/>
      <p:bldP spid="40" grpId="0" animBg="1"/>
      <p:bldP spid="56" grpId="0" animBg="1"/>
      <p:bldP spid="79" grpId="0" animBg="1"/>
      <p:bldP spid="137" grpId="0" animBg="1"/>
      <p:bldP spid="101" grpId="0" animBg="1"/>
      <p:bldP spid="146" grpId="0" animBg="1"/>
    </p:bldLst>
  </p:timing>
</p:sld>
</file>

<file path=ppt/slides/slide1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Picture 3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10460" y="421750"/>
            <a:ext cx="5573995" cy="6283850"/>
          </a:xfrm>
          <a:prstGeom prst="rect">
            <a:avLst/>
          </a:prstGeom>
        </p:spPr>
      </p:pic>
      <p:sp>
        <p:nvSpPr>
          <p:cNvPr id="21" name="Rectangle 17"/>
          <p:cNvSpPr>
            <a:spLocks noChangeArrowheads="1"/>
          </p:cNvSpPr>
          <p:nvPr/>
        </p:nvSpPr>
        <p:spPr bwMode="auto">
          <a:xfrm>
            <a:off x="66675" y="838200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Nguyên lý làm việc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9" name="Rectangle 15"/>
          <p:cNvSpPr>
            <a:spLocks noChangeArrowheads="1"/>
          </p:cNvSpPr>
          <p:nvPr/>
        </p:nvSpPr>
        <p:spPr bwMode="auto">
          <a:xfrm>
            <a:off x="66674" y="0"/>
            <a:ext cx="88487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vi-V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.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2.3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khởi động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và dừng hãm động năng động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cơ ba pha rotor dây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quấn</a:t>
            </a:r>
            <a:endParaRPr kumimoji="0" 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4" name="Rectangle 18"/>
          <p:cNvSpPr>
            <a:spLocks noChangeArrowheads="1"/>
          </p:cNvSpPr>
          <p:nvPr/>
        </p:nvSpPr>
        <p:spPr bwMode="auto">
          <a:xfrm>
            <a:off x="228600" y="1300163"/>
            <a:ext cx="3670076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Dừng khẩn</a:t>
            </a:r>
            <a:r>
              <a:rPr kumimoji="0" lang="en-US" alt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cấp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cơ M: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1240317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1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5" name="Straight Connector 34"/>
          <p:cNvCxnSpPr>
            <a:endCxn id="16" idx="1"/>
          </p:cNvCxnSpPr>
          <p:nvPr/>
        </p:nvCxnSpPr>
        <p:spPr bwMode="auto">
          <a:xfrm>
            <a:off x="79250" y="3929008"/>
            <a:ext cx="152790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3" name="Rectangle 2"/>
          <p:cNvSpPr/>
          <p:nvPr/>
        </p:nvSpPr>
        <p:spPr bwMode="auto">
          <a:xfrm>
            <a:off x="3672493" y="360961"/>
            <a:ext cx="3109307" cy="34309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Ấn nút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EM(1, 3)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một lực đủ lớn</a:t>
            </a:r>
          </a:p>
        </p:txBody>
      </p:sp>
      <p:sp>
        <p:nvSpPr>
          <p:cNvPr id="9" name="Rectangle 8"/>
          <p:cNvSpPr/>
          <p:nvPr/>
        </p:nvSpPr>
        <p:spPr bwMode="auto">
          <a:xfrm>
            <a:off x="3909378" y="1024116"/>
            <a:ext cx="2635535" cy="32855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EM(1, 3)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hở ra</a:t>
            </a:r>
          </a:p>
        </p:txBody>
      </p:sp>
      <p:sp>
        <p:nvSpPr>
          <p:cNvPr id="14" name="Rectangle 13"/>
          <p:cNvSpPr/>
          <p:nvPr/>
        </p:nvSpPr>
        <p:spPr bwMode="auto">
          <a:xfrm>
            <a:off x="1068872" y="3347342"/>
            <a:ext cx="1117723" cy="141483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K(A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A</a:t>
            </a:r>
            <a:r>
              <a:rPr kumimoji="0" lang="en-US" sz="1600" b="0" i="0" u="none" strike="noStrike" kern="1200" cap="none" spc="0" normalizeH="0" baseline="-2500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hở ra 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/>
          <p:nvPr/>
        </p:nvSpPr>
        <p:spPr bwMode="auto">
          <a:xfrm>
            <a:off x="169076" y="3347585"/>
            <a:ext cx="822749" cy="141458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K(7, 9) hở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29" name="Straight Arrow Connector 28"/>
          <p:cNvCxnSpPr>
            <a:stCxn id="3" idx="2"/>
            <a:endCxn id="9" idx="0"/>
          </p:cNvCxnSpPr>
          <p:nvPr/>
        </p:nvCxnSpPr>
        <p:spPr bwMode="auto">
          <a:xfrm flipH="1">
            <a:off x="5227146" y="704060"/>
            <a:ext cx="1" cy="32005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4" name="Straight Arrow Connector 33"/>
          <p:cNvCxnSpPr/>
          <p:nvPr/>
        </p:nvCxnSpPr>
        <p:spPr bwMode="auto">
          <a:xfrm>
            <a:off x="92558" y="2493397"/>
            <a:ext cx="1115088" cy="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36" name="Straight Connector 35"/>
          <p:cNvCxnSpPr/>
          <p:nvPr/>
        </p:nvCxnSpPr>
        <p:spPr bwMode="auto">
          <a:xfrm flipV="1">
            <a:off x="79249" y="2546828"/>
            <a:ext cx="13309" cy="1316147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40" name="Rectangle 39"/>
          <p:cNvSpPr>
            <a:spLocks noChangeArrowheads="1"/>
          </p:cNvSpPr>
          <p:nvPr/>
        </p:nvSpPr>
        <p:spPr bwMode="auto">
          <a:xfrm>
            <a:off x="8464" y="2129895"/>
            <a:ext cx="1193405" cy="584775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6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Ngắt duy trì</a:t>
            </a:r>
            <a:endParaRPr kumimoji="0" lang="en-US" altLang="en-US" sz="1600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3" name="Rectangle 42"/>
          <p:cNvSpPr/>
          <p:nvPr/>
        </p:nvSpPr>
        <p:spPr bwMode="auto">
          <a:xfrm>
            <a:off x="1207646" y="1903444"/>
            <a:ext cx="1016112" cy="106780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K(11,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mất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</a:p>
        </p:txBody>
      </p:sp>
      <p:sp>
        <p:nvSpPr>
          <p:cNvPr id="47" name="Rectangle 46"/>
          <p:cNvSpPr/>
          <p:nvPr/>
        </p:nvSpPr>
        <p:spPr bwMode="auto">
          <a:xfrm>
            <a:off x="4953000" y="1903366"/>
            <a:ext cx="1050513" cy="106843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(17,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mất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</a:p>
        </p:txBody>
      </p:sp>
      <p:cxnSp>
        <p:nvCxnSpPr>
          <p:cNvPr id="49" name="Straight Arrow Connector 48"/>
          <p:cNvCxnSpPr>
            <a:stCxn id="9" idx="2"/>
            <a:endCxn id="43" idx="0"/>
          </p:cNvCxnSpPr>
          <p:nvPr/>
        </p:nvCxnSpPr>
        <p:spPr bwMode="auto">
          <a:xfrm flipH="1">
            <a:off x="1715702" y="1352666"/>
            <a:ext cx="3511444" cy="55077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5" name="Straight Arrow Connector 54"/>
          <p:cNvCxnSpPr>
            <a:stCxn id="43" idx="2"/>
            <a:endCxn id="14" idx="0"/>
          </p:cNvCxnSpPr>
          <p:nvPr/>
        </p:nvCxnSpPr>
        <p:spPr bwMode="auto">
          <a:xfrm flipH="1">
            <a:off x="1627734" y="2971251"/>
            <a:ext cx="87968" cy="37609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6" name="Straight Arrow Connector 55"/>
          <p:cNvCxnSpPr>
            <a:stCxn id="43" idx="2"/>
            <a:endCxn id="16" idx="0"/>
          </p:cNvCxnSpPr>
          <p:nvPr/>
        </p:nvCxnSpPr>
        <p:spPr bwMode="auto">
          <a:xfrm flipH="1">
            <a:off x="580451" y="2971251"/>
            <a:ext cx="1135251" cy="37633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6" name="Straight Arrow Connector 75"/>
          <p:cNvCxnSpPr>
            <a:stCxn id="41998" idx="3"/>
            <a:endCxn id="3" idx="1"/>
          </p:cNvCxnSpPr>
          <p:nvPr/>
        </p:nvCxnSpPr>
        <p:spPr bwMode="auto">
          <a:xfrm>
            <a:off x="3097542" y="532511"/>
            <a:ext cx="590734" cy="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1998" name="Rounded Rectangle 41997"/>
          <p:cNvSpPr/>
          <p:nvPr/>
        </p:nvSpPr>
        <p:spPr bwMode="auto">
          <a:xfrm>
            <a:off x="220133" y="256228"/>
            <a:ext cx="3042559" cy="552566"/>
          </a:xfrm>
          <a:prstGeom prst="round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cơ M đang hoạt động, </a:t>
            </a:r>
            <a:r>
              <a:rPr kumimoji="0" lang="en-US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khi có sự cố cần dừng khẩn cấp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50" name="Rectangle 49"/>
          <p:cNvSpPr/>
          <p:nvPr/>
        </p:nvSpPr>
        <p:spPr bwMode="auto">
          <a:xfrm>
            <a:off x="2277533" y="3347342"/>
            <a:ext cx="1063277" cy="141483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K(7, 13) hở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51" name="Straight Arrow Connector 50"/>
          <p:cNvCxnSpPr>
            <a:stCxn id="43" idx="2"/>
            <a:endCxn id="50" idx="0"/>
          </p:cNvCxnSpPr>
          <p:nvPr/>
        </p:nvCxnSpPr>
        <p:spPr bwMode="auto">
          <a:xfrm>
            <a:off x="1715702" y="2971251"/>
            <a:ext cx="1093470" cy="37609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3" name="Straight Arrow Connector 82"/>
          <p:cNvCxnSpPr>
            <a:stCxn id="9" idx="2"/>
            <a:endCxn id="47" idx="0"/>
          </p:cNvCxnSpPr>
          <p:nvPr/>
        </p:nvCxnSpPr>
        <p:spPr bwMode="auto">
          <a:xfrm>
            <a:off x="5227146" y="1352666"/>
            <a:ext cx="251111" cy="55070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90" name="Rectangle 89"/>
          <p:cNvSpPr/>
          <p:nvPr/>
        </p:nvSpPr>
        <p:spPr bwMode="auto">
          <a:xfrm>
            <a:off x="5637236" y="3347353"/>
            <a:ext cx="1052283" cy="141459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(7, 15) hở ra ngắt duy trì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91" name="Rectangle 90"/>
          <p:cNvSpPr/>
          <p:nvPr/>
        </p:nvSpPr>
        <p:spPr bwMode="auto">
          <a:xfrm>
            <a:off x="4453459" y="3347342"/>
            <a:ext cx="1116749" cy="141483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(A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5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5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5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6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hở ra 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95" name="Rectangle 94"/>
          <p:cNvSpPr/>
          <p:nvPr/>
        </p:nvSpPr>
        <p:spPr bwMode="auto">
          <a:xfrm>
            <a:off x="541867" y="5137124"/>
            <a:ext cx="2178128" cy="55035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cơ M mất điện, dừng hoạt động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02" name="Rectangle 101"/>
          <p:cNvSpPr/>
          <p:nvPr/>
        </p:nvSpPr>
        <p:spPr bwMode="auto">
          <a:xfrm>
            <a:off x="6790267" y="1904487"/>
            <a:ext cx="1050513" cy="105941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(19,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mất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</a:p>
        </p:txBody>
      </p:sp>
      <p:cxnSp>
        <p:nvCxnSpPr>
          <p:cNvPr id="103" name="Straight Arrow Connector 102"/>
          <p:cNvCxnSpPr>
            <a:stCxn id="102" idx="2"/>
            <a:endCxn id="105" idx="0"/>
          </p:cNvCxnSpPr>
          <p:nvPr/>
        </p:nvCxnSpPr>
        <p:spPr bwMode="auto">
          <a:xfrm>
            <a:off x="7315524" y="2963905"/>
            <a:ext cx="2192" cy="38344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04" name="Straight Arrow Connector 103"/>
          <p:cNvCxnSpPr>
            <a:endCxn id="95" idx="0"/>
          </p:cNvCxnSpPr>
          <p:nvPr/>
        </p:nvCxnSpPr>
        <p:spPr bwMode="auto">
          <a:xfrm>
            <a:off x="1730336" y="4762181"/>
            <a:ext cx="0" cy="37494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05" name="Rectangle 104"/>
          <p:cNvSpPr/>
          <p:nvPr/>
        </p:nvSpPr>
        <p:spPr bwMode="auto">
          <a:xfrm>
            <a:off x="6764866" y="3347353"/>
            <a:ext cx="1105700" cy="141459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(A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hở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123" name="Straight Arrow Connector 122"/>
          <p:cNvCxnSpPr>
            <a:stCxn id="47" idx="2"/>
            <a:endCxn id="91" idx="0"/>
          </p:cNvCxnSpPr>
          <p:nvPr/>
        </p:nvCxnSpPr>
        <p:spPr bwMode="auto">
          <a:xfrm flipH="1">
            <a:off x="5011834" y="2971800"/>
            <a:ext cx="466423" cy="375542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2" name="Straight Arrow Connector 51"/>
          <p:cNvCxnSpPr>
            <a:stCxn id="91" idx="2"/>
            <a:endCxn id="112" idx="0"/>
          </p:cNvCxnSpPr>
          <p:nvPr/>
        </p:nvCxnSpPr>
        <p:spPr bwMode="auto">
          <a:xfrm>
            <a:off x="5011833" y="4762181"/>
            <a:ext cx="0" cy="374942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12" name="Rectangle 111"/>
          <p:cNvSpPr/>
          <p:nvPr/>
        </p:nvSpPr>
        <p:spPr bwMode="auto">
          <a:xfrm>
            <a:off x="4112566" y="5137123"/>
            <a:ext cx="1798535" cy="55035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Đưa điện trở R1 trở lại mạch khởi động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13" name="Rectangle 112"/>
          <p:cNvSpPr/>
          <p:nvPr/>
        </p:nvSpPr>
        <p:spPr bwMode="auto">
          <a:xfrm>
            <a:off x="6338308" y="5137123"/>
            <a:ext cx="1958816" cy="55035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Đưa điện trở R2 trở lại mạch khởi động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119" name="Straight Arrow Connector 118"/>
          <p:cNvCxnSpPr>
            <a:stCxn id="105" idx="2"/>
            <a:endCxn id="113" idx="0"/>
          </p:cNvCxnSpPr>
          <p:nvPr/>
        </p:nvCxnSpPr>
        <p:spPr bwMode="auto">
          <a:xfrm>
            <a:off x="7317716" y="4761952"/>
            <a:ext cx="0" cy="37517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26" name="Straight Arrow Connector 125"/>
          <p:cNvCxnSpPr>
            <a:stCxn id="9" idx="2"/>
            <a:endCxn id="102" idx="0"/>
          </p:cNvCxnSpPr>
          <p:nvPr/>
        </p:nvCxnSpPr>
        <p:spPr bwMode="auto">
          <a:xfrm>
            <a:off x="5227146" y="1352666"/>
            <a:ext cx="2088378" cy="55182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29" name="Straight Arrow Connector 128"/>
          <p:cNvCxnSpPr>
            <a:stCxn id="47" idx="2"/>
            <a:endCxn id="90" idx="0"/>
          </p:cNvCxnSpPr>
          <p:nvPr/>
        </p:nvCxnSpPr>
        <p:spPr bwMode="auto">
          <a:xfrm>
            <a:off x="5478257" y="2971800"/>
            <a:ext cx="685121" cy="37555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4" name="Rectangle 43"/>
          <p:cNvSpPr/>
          <p:nvPr/>
        </p:nvSpPr>
        <p:spPr bwMode="auto">
          <a:xfrm>
            <a:off x="7958773" y="3355602"/>
            <a:ext cx="1090877" cy="141459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R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(7, 17),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R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(7, 19), hở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46" name="Straight Arrow Connector 45"/>
          <p:cNvCxnSpPr>
            <a:stCxn id="48" idx="2"/>
            <a:endCxn id="44" idx="0"/>
          </p:cNvCxnSpPr>
          <p:nvPr/>
        </p:nvCxnSpPr>
        <p:spPr bwMode="auto">
          <a:xfrm>
            <a:off x="8499056" y="2963146"/>
            <a:ext cx="5156" cy="39245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8" name="Rectangle 47"/>
          <p:cNvSpPr/>
          <p:nvPr/>
        </p:nvSpPr>
        <p:spPr bwMode="auto">
          <a:xfrm>
            <a:off x="7921844" y="1903728"/>
            <a:ext cx="1154423" cy="105941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R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(13,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N),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R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(15,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mất điện</a:t>
            </a:r>
          </a:p>
        </p:txBody>
      </p:sp>
      <p:cxnSp>
        <p:nvCxnSpPr>
          <p:cNvPr id="73" name="Straight Arrow Connector 72"/>
          <p:cNvCxnSpPr>
            <a:stCxn id="9" idx="2"/>
            <a:endCxn id="48" idx="0"/>
          </p:cNvCxnSpPr>
          <p:nvPr/>
        </p:nvCxnSpPr>
        <p:spPr bwMode="auto">
          <a:xfrm>
            <a:off x="5227146" y="1352666"/>
            <a:ext cx="3271910" cy="551062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89" name="Rectangle 88"/>
          <p:cNvSpPr/>
          <p:nvPr/>
        </p:nvSpPr>
        <p:spPr bwMode="auto">
          <a:xfrm>
            <a:off x="3405390" y="3411162"/>
            <a:ext cx="988800" cy="135903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K(21, 23) đóng lại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92" name="Straight Arrow Connector 91"/>
          <p:cNvCxnSpPr>
            <a:stCxn id="43" idx="2"/>
            <a:endCxn id="89" idx="0"/>
          </p:cNvCxnSpPr>
          <p:nvPr/>
        </p:nvCxnSpPr>
        <p:spPr bwMode="auto">
          <a:xfrm>
            <a:off x="1715702" y="2971251"/>
            <a:ext cx="2184088" cy="43991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</p:spTree>
    <p:extLst>
      <p:ext uri="{BB962C8B-B14F-4D97-AF65-F5344CB8AC3E}">
        <p14:creationId xmlns:p14="http://schemas.microsoft.com/office/powerpoint/2010/main" val="1575668705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500"/>
                            </p:stCondLst>
                            <p:childTnLst>
                              <p:par>
                                <p:cTn id="4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500"/>
                            </p:stCondLst>
                            <p:childTnLst>
                              <p:par>
                                <p:cTn id="5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"/>
                            </p:stCondLst>
                            <p:childTnLst>
                              <p:par>
                                <p:cTn id="6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5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0"/>
                            </p:stCondLst>
                            <p:childTnLst>
                              <p:par>
                                <p:cTn id="9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00"/>
                            </p:stCondLst>
                            <p:childTnLst>
                              <p:par>
                                <p:cTn id="9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500"/>
                            </p:stCondLst>
                            <p:childTnLst>
                              <p:par>
                                <p:cTn id="10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500"/>
                            </p:stCondLst>
                            <p:childTnLst>
                              <p:par>
                                <p:cTn id="11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9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500"/>
                            </p:stCondLst>
                            <p:childTnLst>
                              <p:par>
                                <p:cTn id="12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8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500"/>
                            </p:stCondLst>
                            <p:childTnLst>
                              <p:par>
                                <p:cTn id="13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500"/>
                            </p:stCondLst>
                            <p:childTnLst>
                              <p:par>
                                <p:cTn id="14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6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500"/>
                            </p:stCondLst>
                            <p:childTnLst>
                              <p:par>
                                <p:cTn id="15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5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500"/>
                            </p:stCondLst>
                            <p:childTnLst>
                              <p:par>
                                <p:cTn id="16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4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500"/>
                            </p:stCondLst>
                            <p:childTnLst>
                              <p:par>
                                <p:cTn id="17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4" grpId="0" animBg="1"/>
      <p:bldP spid="16" grpId="0" animBg="1"/>
      <p:bldP spid="40" grpId="0"/>
      <p:bldP spid="43" grpId="0" animBg="1"/>
      <p:bldP spid="47" grpId="0" animBg="1"/>
      <p:bldP spid="41998" grpId="0" animBg="1"/>
      <p:bldP spid="50" grpId="0" animBg="1"/>
      <p:bldP spid="90" grpId="0" animBg="1"/>
      <p:bldP spid="91" grpId="0" animBg="1"/>
      <p:bldP spid="95" grpId="0" animBg="1"/>
      <p:bldP spid="102" grpId="0" animBg="1"/>
      <p:bldP spid="105" grpId="0" animBg="1"/>
      <p:bldP spid="112" grpId="0" animBg="1"/>
      <p:bldP spid="113" grpId="0" animBg="1"/>
      <p:bldP spid="44" grpId="0" animBg="1"/>
      <p:bldP spid="48" grpId="0" animBg="1"/>
      <p:bldP spid="89" grpId="0" animBg="1"/>
    </p:bldLst>
  </p:timing>
</p:sld>
</file>

<file path=ppt/slides/slide1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10460" y="421750"/>
            <a:ext cx="5573995" cy="6283850"/>
          </a:xfrm>
          <a:prstGeom prst="rect">
            <a:avLst/>
          </a:prstGeom>
        </p:spPr>
      </p:pic>
      <p:sp>
        <p:nvSpPr>
          <p:cNvPr id="19" name="Rectangle 15"/>
          <p:cNvSpPr>
            <a:spLocks noChangeArrowheads="1"/>
          </p:cNvSpPr>
          <p:nvPr/>
        </p:nvSpPr>
        <p:spPr bwMode="auto">
          <a:xfrm>
            <a:off x="66674" y="0"/>
            <a:ext cx="88487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vi-V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.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2.3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khởi động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và dừng hãm động năng động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cơ ba pha rotor dây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quấn</a:t>
            </a:r>
            <a:endParaRPr kumimoji="0" 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1" name="Rectangle 17"/>
          <p:cNvSpPr>
            <a:spLocks noChangeArrowheads="1"/>
          </p:cNvSpPr>
          <p:nvPr/>
        </p:nvSpPr>
        <p:spPr bwMode="auto">
          <a:xfrm>
            <a:off x="66675" y="838200"/>
            <a:ext cx="33655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Bảo vệ</a:t>
            </a:r>
            <a:r>
              <a:rPr kumimoji="0" lang="en-US" alt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mạch điện và động cơ 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3" name="Rectangle 18"/>
          <p:cNvSpPr>
            <a:spLocks noChangeArrowheads="1"/>
          </p:cNvSpPr>
          <p:nvPr/>
        </p:nvSpPr>
        <p:spPr bwMode="auto">
          <a:xfrm>
            <a:off x="228600" y="1673225"/>
            <a:ext cx="33655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động lực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8" name="Rectangle 19"/>
          <p:cNvSpPr>
            <a:spLocks noChangeArrowheads="1"/>
          </p:cNvSpPr>
          <p:nvPr/>
        </p:nvSpPr>
        <p:spPr bwMode="auto">
          <a:xfrm>
            <a:off x="238682" y="2428656"/>
            <a:ext cx="333848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Bảo</a:t>
            </a:r>
            <a:r>
              <a:rPr kumimoji="0" lang="en-US" altLang="en-US" sz="24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vệ ngắn mạch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9" name="Oval 28"/>
          <p:cNvSpPr/>
          <p:nvPr/>
        </p:nvSpPr>
        <p:spPr bwMode="auto">
          <a:xfrm>
            <a:off x="3600642" y="736599"/>
            <a:ext cx="1801091" cy="54780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25" name="Rectangle 13"/>
          <p:cNvSpPr>
            <a:spLocks noChangeArrowheads="1"/>
          </p:cNvSpPr>
          <p:nvPr/>
        </p:nvSpPr>
        <p:spPr bwMode="auto">
          <a:xfrm>
            <a:off x="228600" y="2975828"/>
            <a:ext cx="31836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Bảo</a:t>
            </a:r>
            <a:r>
              <a:rPr kumimoji="0" lang="en-US" sz="24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vệ quá tải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2590800" y="-155576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53" name="Oval 52"/>
          <p:cNvSpPr/>
          <p:nvPr/>
        </p:nvSpPr>
        <p:spPr bwMode="auto">
          <a:xfrm>
            <a:off x="6180634" y="1066800"/>
            <a:ext cx="601165" cy="575849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58" name="Oval 57"/>
          <p:cNvSpPr/>
          <p:nvPr/>
        </p:nvSpPr>
        <p:spPr bwMode="auto">
          <a:xfrm>
            <a:off x="3516650" y="3108002"/>
            <a:ext cx="2024592" cy="53977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8017716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 animBg="1"/>
      <p:bldP spid="29" grpId="1" animBg="1"/>
      <p:bldP spid="25" grpId="0"/>
      <p:bldP spid="53" grpId="0" animBg="1"/>
      <p:bldP spid="58" grpId="0" animBg="1"/>
    </p:bldLst>
  </p:timing>
</p:sld>
</file>

<file path=ppt/slides/slide1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Picture 3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10460" y="421750"/>
            <a:ext cx="5573995" cy="6283850"/>
          </a:xfrm>
          <a:prstGeom prst="rect">
            <a:avLst/>
          </a:prstGeom>
        </p:spPr>
      </p:pic>
      <p:sp>
        <p:nvSpPr>
          <p:cNvPr id="23" name="Rectangle 18"/>
          <p:cNvSpPr>
            <a:spLocks noChangeArrowheads="1"/>
          </p:cNvSpPr>
          <p:nvPr/>
        </p:nvSpPr>
        <p:spPr bwMode="auto">
          <a:xfrm>
            <a:off x="228600" y="1671935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điều khiển: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4" name="Rectangle 19"/>
          <p:cNvSpPr>
            <a:spLocks noChangeArrowheads="1"/>
          </p:cNvSpPr>
          <p:nvPr/>
        </p:nvSpPr>
        <p:spPr bwMode="auto">
          <a:xfrm>
            <a:off x="375653" y="2236113"/>
            <a:ext cx="2977147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Bảo</a:t>
            </a:r>
            <a:r>
              <a:rPr kumimoji="0" lang="en-US" altLang="en-US" sz="22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vệ ngắn mạch</a:t>
            </a:r>
            <a:endParaRPr kumimoji="0" lang="en-US" altLang="en-US" sz="2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5" name="Oval 24"/>
          <p:cNvSpPr/>
          <p:nvPr/>
        </p:nvSpPr>
        <p:spPr bwMode="auto">
          <a:xfrm>
            <a:off x="5387528" y="1202266"/>
            <a:ext cx="422894" cy="436803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50" name="Oval 49"/>
          <p:cNvSpPr/>
          <p:nvPr/>
        </p:nvSpPr>
        <p:spPr bwMode="auto">
          <a:xfrm>
            <a:off x="7912101" y="1159778"/>
            <a:ext cx="762000" cy="445423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29" name="Rectangle 15"/>
          <p:cNvSpPr>
            <a:spLocks noChangeArrowheads="1"/>
          </p:cNvSpPr>
          <p:nvPr/>
        </p:nvSpPr>
        <p:spPr bwMode="auto">
          <a:xfrm>
            <a:off x="66674" y="0"/>
            <a:ext cx="88487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vi-V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.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2.3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khởi động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và dừng hãm động năng động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cơ ba pha rotor dây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quấn</a:t>
            </a:r>
            <a:endParaRPr kumimoji="0" 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5" name="Rectangle 13"/>
          <p:cNvSpPr>
            <a:spLocks noChangeArrowheads="1"/>
          </p:cNvSpPr>
          <p:nvPr/>
        </p:nvSpPr>
        <p:spPr bwMode="auto">
          <a:xfrm>
            <a:off x="375653" y="2686109"/>
            <a:ext cx="3360122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Bảo</a:t>
            </a:r>
            <a:r>
              <a:rPr kumimoji="0" lang="en-US" sz="22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vệ khóa chéo</a:t>
            </a:r>
            <a:endParaRPr kumimoji="0" lang="en-US" altLang="en-US" sz="22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4" name="Rectangle 17"/>
          <p:cNvSpPr>
            <a:spLocks noChangeArrowheads="1"/>
          </p:cNvSpPr>
          <p:nvPr/>
        </p:nvSpPr>
        <p:spPr bwMode="auto">
          <a:xfrm>
            <a:off x="66675" y="838200"/>
            <a:ext cx="33655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Bảo vệ</a:t>
            </a:r>
            <a:r>
              <a:rPr kumimoji="0" lang="en-US" alt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mạch điện và động cơ 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7" name="Oval 46"/>
          <p:cNvSpPr/>
          <p:nvPr/>
        </p:nvSpPr>
        <p:spPr bwMode="auto">
          <a:xfrm>
            <a:off x="7059084" y="3488266"/>
            <a:ext cx="804335" cy="445423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10642061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 animBg="1"/>
      <p:bldP spid="25" grpId="1" animBg="1"/>
      <p:bldP spid="50" grpId="0" animBg="1"/>
      <p:bldP spid="35" grpId="0"/>
      <p:bldP spid="47" grpId="0" animBg="1"/>
    </p:bldLst>
  </p:timing>
</p:sld>
</file>

<file path=ppt/slides/slide1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65659" y="609600"/>
            <a:ext cx="5449741" cy="246941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26200" y="3215166"/>
            <a:ext cx="1727200" cy="3414233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1828800" y="3131582"/>
            <a:ext cx="3429000" cy="3581400"/>
            <a:chOff x="1828800" y="3131582"/>
            <a:chExt cx="3429000" cy="3581400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828800" y="3131582"/>
              <a:ext cx="3429000" cy="3581400"/>
            </a:xfrm>
            <a:prstGeom prst="rect">
              <a:avLst/>
            </a:prstGeom>
          </p:spPr>
        </p:pic>
        <p:sp>
          <p:nvSpPr>
            <p:cNvPr id="5" name="Rectangle 4"/>
            <p:cNvSpPr/>
            <p:nvPr/>
          </p:nvSpPr>
          <p:spPr bwMode="auto">
            <a:xfrm>
              <a:off x="1828800" y="6324600"/>
              <a:ext cx="2057400" cy="388382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ea typeface="MS PGothic" panose="020B0600070205080204" pitchFamily="34" charset="-128"/>
                <a:cs typeface="+mn-cs"/>
              </a:endParaRPr>
            </a:p>
          </p:txBody>
        </p:sp>
      </p:grpSp>
      <p:sp>
        <p:nvSpPr>
          <p:cNvPr id="14" name="Rectangle 13"/>
          <p:cNvSpPr/>
          <p:nvPr/>
        </p:nvSpPr>
        <p:spPr>
          <a:xfrm>
            <a:off x="76198" y="1748135"/>
            <a:ext cx="32004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Công tắc tơ K và K</a:t>
            </a:r>
            <a:r>
              <a:rPr kumimoji="0" lang="en-US" sz="2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</a:t>
            </a: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3" name="Rectangle 17"/>
          <p:cNvSpPr>
            <a:spLocks noChangeArrowheads="1"/>
          </p:cNvSpPr>
          <p:nvPr/>
        </p:nvSpPr>
        <p:spPr bwMode="auto">
          <a:xfrm>
            <a:off x="66675" y="838200"/>
            <a:ext cx="33655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Bảo vệ mạch điện và động cơ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0" name="Rectangle 15"/>
          <p:cNvSpPr>
            <a:spLocks noChangeArrowheads="1"/>
          </p:cNvSpPr>
          <p:nvPr/>
        </p:nvSpPr>
        <p:spPr bwMode="auto">
          <a:xfrm>
            <a:off x="66674" y="0"/>
            <a:ext cx="88487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vi-V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.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2.3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khởi động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và dừng hãm động năng động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cơ ba pha rotor dây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quấn</a:t>
            </a:r>
            <a:endParaRPr kumimoji="0" 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2874594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theme/theme1.xml><?xml version="1.0" encoding="utf-8"?>
<a:theme xmlns:a="http://schemas.openxmlformats.org/drawingml/2006/main" name="Blends">
  <a:themeElements>
    <a:clrScheme name="Blends 5">
      <a:dk1>
        <a:srgbClr val="000000"/>
      </a:dk1>
      <a:lt1>
        <a:srgbClr val="FFFFFF"/>
      </a:lt1>
      <a:dk2>
        <a:srgbClr val="000066"/>
      </a:dk2>
      <a:lt2>
        <a:srgbClr val="333333"/>
      </a:lt2>
      <a:accent1>
        <a:srgbClr val="C4709A"/>
      </a:accent1>
      <a:accent2>
        <a:srgbClr val="4B4EB5"/>
      </a:accent2>
      <a:accent3>
        <a:srgbClr val="FFFFFF"/>
      </a:accent3>
      <a:accent4>
        <a:srgbClr val="000000"/>
      </a:accent4>
      <a:accent5>
        <a:srgbClr val="DEBBCA"/>
      </a:accent5>
      <a:accent6>
        <a:srgbClr val="4346A4"/>
      </a:accent6>
      <a:hlink>
        <a:srgbClr val="C481CF"/>
      </a:hlink>
      <a:folHlink>
        <a:srgbClr val="76B749"/>
      </a:folHlink>
    </a:clrScheme>
    <a:fontScheme name="Blends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17250</TotalTime>
  <Words>12085</Words>
  <Application>Microsoft Office PowerPoint</Application>
  <PresentationFormat>On-screen Show (4:3)</PresentationFormat>
  <Paragraphs>1628</Paragraphs>
  <Slides>145</Slides>
  <Notes>140</Notes>
  <HiddenSlides>0</HiddenSlides>
  <MMClips>0</MMClips>
  <ScaleCrop>false</ScaleCrop>
  <HeadingPairs>
    <vt:vector size="8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145</vt:i4>
      </vt:variant>
    </vt:vector>
  </HeadingPairs>
  <TitlesOfParts>
    <vt:vector size="155" baseType="lpstr">
      <vt:lpstr>ＭＳ Ｐゴシック</vt:lpstr>
      <vt:lpstr>ＭＳ Ｐゴシック</vt:lpstr>
      <vt:lpstr>Arial</vt:lpstr>
      <vt:lpstr>Cambria Math</vt:lpstr>
      <vt:lpstr>Symbol</vt:lpstr>
      <vt:lpstr>Tahoma</vt:lpstr>
      <vt:lpstr>Times New Roman</vt:lpstr>
      <vt:lpstr>Wingdings</vt:lpstr>
      <vt:lpstr>Blends</vt:lpstr>
      <vt:lpstr>AutoCAD.Drawing.17</vt:lpstr>
      <vt:lpstr>UỶ BAN NHÂN DÂN THÀNH PHỐ HỒ CHÍ MINH TRƯỜNG CAO ĐẲNG LÝ TỰ TRỌNG TP.HCM</vt:lpstr>
      <vt:lpstr>MỤC TIÊU</vt:lpstr>
      <vt:lpstr>NỘI DUNG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NUS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Solving problems by searching</dc:title>
  <dc:creator>Min-Yen Kan</dc:creator>
  <cp:lastModifiedBy>Administrator</cp:lastModifiedBy>
  <cp:revision>894</cp:revision>
  <dcterms:created xsi:type="dcterms:W3CDTF">2010-10-05T21:36:22Z</dcterms:created>
  <dcterms:modified xsi:type="dcterms:W3CDTF">2021-04-09T01:41:17Z</dcterms:modified>
</cp:coreProperties>
</file>