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61" r:id="rId6"/>
    <p:sldId id="259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79" d="100"/>
          <a:sy n="79" d="100"/>
        </p:scale>
        <p:origin x="-31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3749918-2FC7-4568-BB6A-ED60314C83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DD10EC32-51DC-4777-848C-EDD3D26765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9FCDD58-24D8-46F2-9A60-E739CA25F4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F752-E0E7-4CA9-A36E-17DE0A74EBFC}" type="datetimeFigureOut">
              <a:rPr lang="en-US" smtClean="0"/>
              <a:t>5/24/2021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02E1314-9568-42CA-8DC3-FBA26261B9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59416A1-B9B1-492A-A0F3-7367253DB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3BDE2-70E7-460B-A2E3-AB2F0E07EC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15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0D72DB6-9327-40C4-80D5-4ACB231B03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1D6F0FF-4D94-44AA-BA07-7BCCBF3FC0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8D392E0-E81A-4D3D-8E13-7598F88D0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F752-E0E7-4CA9-A36E-17DE0A74EBFC}" type="datetimeFigureOut">
              <a:rPr lang="en-US" smtClean="0"/>
              <a:t>5/24/2021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EF8FC23-C3B1-4EB0-BE8A-1816D3D4C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F9DA2DF-A501-44C0-9377-E47B5F24A5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3BDE2-70E7-460B-A2E3-AB2F0E07EC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6004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2BF2B5D-5B0E-4DA8-948F-EC36E4ED69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FBAF4CD-DF2D-4B57-8F14-312A26A965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DDEC515-8540-4628-B84E-7ECE45051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F752-E0E7-4CA9-A36E-17DE0A74EBFC}" type="datetimeFigureOut">
              <a:rPr lang="en-US" smtClean="0"/>
              <a:t>5/24/2021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F4AB7AB-E3EC-4101-8938-CE03C7896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0484120-9389-4C50-902A-7D505E3B8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3BDE2-70E7-460B-A2E3-AB2F0E07EC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24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302D98B-FA89-4D5A-8AC9-26AD8CE4EE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4EFAABC-27F7-4310-9D3D-A71A414A2A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ECACA92-C054-4CDC-9A6B-DA864BF23D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DA95F84-9D1D-42D7-817B-50903ED438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F752-E0E7-4CA9-A36E-17DE0A74EBFC}" type="datetimeFigureOut">
              <a:rPr lang="en-US" smtClean="0"/>
              <a:t>5/24/2021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09ED0DF-BDBD-4F78-A037-D8B6CE889B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7FCF97F-5A01-4057-B719-BE797DB61E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3BDE2-70E7-460B-A2E3-AB2F0E07EC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282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E60B477-0A58-4DC5-8FC7-3C585240C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066EAE8-667F-41EF-9447-152F0EC588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212BF09-5869-4FC9-BFE5-FB62B9A801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5AE61C16-8646-4590-96E0-AAA58647A2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C7EA045D-64A2-4C05-9606-17BF250C07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4C970A58-1C12-4FDE-B99B-1CFEC7F8C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F752-E0E7-4CA9-A36E-17DE0A74EBFC}" type="datetimeFigureOut">
              <a:rPr lang="en-US" smtClean="0"/>
              <a:t>5/24/2021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72F34D0E-CBAE-4A3F-9623-4ADAC4DBB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991BA5D2-604A-4EDE-89C4-3BB05AA51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3BDE2-70E7-460B-A2E3-AB2F0E07EC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742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B9A9381-D9A3-49A8-B30B-5BD1ADD84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311888AD-89D4-458B-8835-5FC1FF967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F752-E0E7-4CA9-A36E-17DE0A74EBFC}" type="datetimeFigureOut">
              <a:rPr lang="en-US" smtClean="0"/>
              <a:t>5/24/2021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771DF418-0381-46B7-B36C-A2ACD2825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3AD89C7B-DB71-4C57-B2EE-93CBC7314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3BDE2-70E7-460B-A2E3-AB2F0E07EC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4649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72E65DF3-2119-442A-A9ED-7866B176D9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F752-E0E7-4CA9-A36E-17DE0A74EBFC}" type="datetimeFigureOut">
              <a:rPr lang="en-US" smtClean="0"/>
              <a:t>5/24/2021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E5B57FF1-8D27-4633-BB09-F783A43D9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8954ECC-03E1-44A5-9B65-BF804FECD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3BDE2-70E7-460B-A2E3-AB2F0E07EC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401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56E24E3-1220-466F-B33D-99B104AD4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5DE1B29-8C0D-4B60-B9B9-7391B0A686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B6944F1-E485-4ECB-A9DB-AA777506F2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31D1548-8716-4C5B-8313-3BB963E3F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F752-E0E7-4CA9-A36E-17DE0A74EBFC}" type="datetimeFigureOut">
              <a:rPr lang="en-US" smtClean="0"/>
              <a:t>5/24/2021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2281560-E2DD-48B8-A61D-A7947849D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6253CA70-91B2-4E8B-9C63-7813F9EF73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3BDE2-70E7-460B-A2E3-AB2F0E07EC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55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A85D394-AACE-4925-8FD9-D055F140F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9A49EA4E-1CA7-4401-8403-FFBB2DD3FF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53AC65D-76EC-4F38-AB9E-8A8D646BC2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FBC3465-6854-4E60-B567-D9042F7C6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F752-E0E7-4CA9-A36E-17DE0A74EBFC}" type="datetimeFigureOut">
              <a:rPr lang="en-US" smtClean="0"/>
              <a:t>5/24/2021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ED877B8-5A99-4980-B51E-F1B7C2C72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D4971EF-5421-4A6C-AD4F-32504DE6A5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3BDE2-70E7-460B-A2E3-AB2F0E07EC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714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D1D5E0B-05C1-4714-8A04-816536CCA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A0EF4303-D9A3-4371-8FFF-0EE2F563C7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413B6C5-59A9-44AA-AF96-6D00B6F496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F752-E0E7-4CA9-A36E-17DE0A74EBFC}" type="datetimeFigureOut">
              <a:rPr lang="en-US" smtClean="0"/>
              <a:t>5/24/2021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57E69CE-1331-468C-8098-961ADF473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219C2DB-15AE-40FA-940A-B1060B1F7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3BDE2-70E7-460B-A2E3-AB2F0E07EC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710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60E4838E-FC0A-4A41-9039-C041EB5742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C1E99D6B-050D-4ABF-B398-DDE0ED3B8A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25E7F98-AC43-4555-97F4-D5692BD22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5F752-E0E7-4CA9-A36E-17DE0A74EBFC}" type="datetimeFigureOut">
              <a:rPr lang="en-US" smtClean="0"/>
              <a:t>5/24/2021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757467B-EF65-4D7E-8606-67E85D48F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E780E82-8954-4B59-BAE3-B66231036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3BDE2-70E7-460B-A2E3-AB2F0E07EC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66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CFA83E5-4EC2-433B-8740-C241C6130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A99F18C-5CB9-45BF-9145-2F743CA88A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107638B-65C3-4E29-BA8B-B7F14B0993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5F752-E0E7-4CA9-A36E-17DE0A74EBFC}" type="datetimeFigureOut">
              <a:rPr lang="en-US" smtClean="0"/>
              <a:t>5/24/2021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2AA4A24-BE0A-49CC-A815-648EFD2A49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56E4854-27FD-4AC6-8222-FF90CAB7D8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A3BDE2-70E7-460B-A2E3-AB2F0E07EC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789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6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C4169373-E625-4BAD-B93B-3BA93BE5B8A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C6B78306-9B03-4E81-909C-5FA14C1277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06055" y="1152144"/>
            <a:ext cx="4416553" cy="29434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480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Chương 4</a:t>
            </a:r>
            <a:br>
              <a:rPr lang="en-US" sz="480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4800" b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GIA CÔNG BÀO VÀ XỌC</a:t>
            </a:r>
            <a:endParaRPr lang="en-US" sz="4800" b="1">
              <a:solidFill>
                <a:srgbClr val="FF0000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A5271697-90F1-4A23-8EF2-0179F2EAFAC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1" y="1"/>
            <a:ext cx="606972" cy="323398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D9F5512A-48E1-4C07-B75E-3CCC517B68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1" y="3233984"/>
            <a:ext cx="606972" cy="36240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F82C7A2-329D-4E96-942E-0409A63253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84" b="16090"/>
          <a:stretch/>
        </p:blipFill>
        <p:spPr>
          <a:xfrm>
            <a:off x="604064" y="10"/>
            <a:ext cx="6701991" cy="6857990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2DF00571-E53F-4406-874C-D5333B3E844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7763256" y="73152"/>
            <a:ext cx="1178966" cy="232963"/>
            <a:chOff x="7763256" y="73152"/>
            <a:chExt cx="1178966" cy="232963"/>
          </a:xfrm>
        </p:grpSpPr>
        <p:sp>
          <p:nvSpPr>
            <p:cNvPr id="16" name="Rectangle 64">
              <a:extLst>
                <a:ext uri="{FF2B5EF4-FFF2-40B4-BE49-F238E27FC236}">
                  <a16:creationId xmlns:a16="http://schemas.microsoft.com/office/drawing/2014/main" xmlns="" id="{805A8E07-08A3-48C5-A937-BA5C099EB63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8263077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66">
              <a:extLst>
                <a:ext uri="{FF2B5EF4-FFF2-40B4-BE49-F238E27FC236}">
                  <a16:creationId xmlns:a16="http://schemas.microsoft.com/office/drawing/2014/main" xmlns="" id="{BD95D223-D0F4-4A5A-A97F-904E1157564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8263077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64">
              <a:extLst>
                <a:ext uri="{FF2B5EF4-FFF2-40B4-BE49-F238E27FC236}">
                  <a16:creationId xmlns:a16="http://schemas.microsoft.com/office/drawing/2014/main" xmlns="" id="{C234CFCF-E56D-4C71-AEA5-41C17CD2F6D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8138122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66">
              <a:extLst>
                <a:ext uri="{FF2B5EF4-FFF2-40B4-BE49-F238E27FC236}">
                  <a16:creationId xmlns:a16="http://schemas.microsoft.com/office/drawing/2014/main" xmlns="" id="{4EE72264-410F-4071-B6A9-A94E1050E01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8138122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64">
              <a:extLst>
                <a:ext uri="{FF2B5EF4-FFF2-40B4-BE49-F238E27FC236}">
                  <a16:creationId xmlns:a16="http://schemas.microsoft.com/office/drawing/2014/main" xmlns="" id="{38730288-0A00-4A97-8CE6-E7DFE81E309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8013167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66">
              <a:extLst>
                <a:ext uri="{FF2B5EF4-FFF2-40B4-BE49-F238E27FC236}">
                  <a16:creationId xmlns:a16="http://schemas.microsoft.com/office/drawing/2014/main" xmlns="" id="{4EDA3E11-9FAA-4CBF-9FC7-A75068E7B6F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8013167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64">
              <a:extLst>
                <a:ext uri="{FF2B5EF4-FFF2-40B4-BE49-F238E27FC236}">
                  <a16:creationId xmlns:a16="http://schemas.microsoft.com/office/drawing/2014/main" xmlns="" id="{7327A321-A57A-4019-AC19-30C3FEDE081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7888211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66">
              <a:extLst>
                <a:ext uri="{FF2B5EF4-FFF2-40B4-BE49-F238E27FC236}">
                  <a16:creationId xmlns:a16="http://schemas.microsoft.com/office/drawing/2014/main" xmlns="" id="{45B013C8-DE8B-4D46-A566-8925FF2AB72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7888211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64">
              <a:extLst>
                <a:ext uri="{FF2B5EF4-FFF2-40B4-BE49-F238E27FC236}">
                  <a16:creationId xmlns:a16="http://schemas.microsoft.com/office/drawing/2014/main" xmlns="" id="{D70623DD-9665-463E-9FF2-E11E767649A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7763256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66">
              <a:extLst>
                <a:ext uri="{FF2B5EF4-FFF2-40B4-BE49-F238E27FC236}">
                  <a16:creationId xmlns:a16="http://schemas.microsoft.com/office/drawing/2014/main" xmlns="" id="{EF230DD2-4D19-4039-A31E-475B24712CA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7763256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64">
              <a:extLst>
                <a:ext uri="{FF2B5EF4-FFF2-40B4-BE49-F238E27FC236}">
                  <a16:creationId xmlns:a16="http://schemas.microsoft.com/office/drawing/2014/main" xmlns="" id="{A0DE572C-1F7E-41DF-B316-6D79DD00356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8887854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66">
              <a:extLst>
                <a:ext uri="{FF2B5EF4-FFF2-40B4-BE49-F238E27FC236}">
                  <a16:creationId xmlns:a16="http://schemas.microsoft.com/office/drawing/2014/main" xmlns="" id="{75E93974-7575-4E1C-BB69-30CDE7C1457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8887854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64">
              <a:extLst>
                <a:ext uri="{FF2B5EF4-FFF2-40B4-BE49-F238E27FC236}">
                  <a16:creationId xmlns:a16="http://schemas.microsoft.com/office/drawing/2014/main" xmlns="" id="{AB02B977-55BB-4684-B6DC-50B49F26914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8762899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66">
              <a:extLst>
                <a:ext uri="{FF2B5EF4-FFF2-40B4-BE49-F238E27FC236}">
                  <a16:creationId xmlns:a16="http://schemas.microsoft.com/office/drawing/2014/main" xmlns="" id="{B8A7D2FD-4604-411A-8446-AAD738B9D1F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8762899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angle 64">
              <a:extLst>
                <a:ext uri="{FF2B5EF4-FFF2-40B4-BE49-F238E27FC236}">
                  <a16:creationId xmlns:a16="http://schemas.microsoft.com/office/drawing/2014/main" xmlns="" id="{2FC67E06-3570-4522-8495-454D7C87EC3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8637944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66">
              <a:extLst>
                <a:ext uri="{FF2B5EF4-FFF2-40B4-BE49-F238E27FC236}">
                  <a16:creationId xmlns:a16="http://schemas.microsoft.com/office/drawing/2014/main" xmlns="" id="{E6A1839D-1BE9-41CB-B29B-AF529145D71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8637944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64">
              <a:extLst>
                <a:ext uri="{FF2B5EF4-FFF2-40B4-BE49-F238E27FC236}">
                  <a16:creationId xmlns:a16="http://schemas.microsoft.com/office/drawing/2014/main" xmlns="" id="{20C714F7-E8CA-484B-8A29-E3194EC7C9B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8512988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66">
              <a:extLst>
                <a:ext uri="{FF2B5EF4-FFF2-40B4-BE49-F238E27FC236}">
                  <a16:creationId xmlns:a16="http://schemas.microsoft.com/office/drawing/2014/main" xmlns="" id="{B4E21E71-D285-4AED-AA11-1005339815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8512988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64">
              <a:extLst>
                <a:ext uri="{FF2B5EF4-FFF2-40B4-BE49-F238E27FC236}">
                  <a16:creationId xmlns:a16="http://schemas.microsoft.com/office/drawing/2014/main" xmlns="" id="{13568E8F-C4DD-4452-A8BE-CDC9A4FE482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8388033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ectangle 66">
              <a:extLst>
                <a:ext uri="{FF2B5EF4-FFF2-40B4-BE49-F238E27FC236}">
                  <a16:creationId xmlns:a16="http://schemas.microsoft.com/office/drawing/2014/main" xmlns="" id="{56ABD5AB-B13C-4AA9-9066-E872473A4C1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8388033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7306055" y="73152"/>
            <a:ext cx="47895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TRƯỜNG CAO ĐẲNG LÝ TỰ TRỌNG TP.HCM</a:t>
            </a:r>
          </a:p>
          <a:p>
            <a:pPr algn="ctr"/>
            <a:r>
              <a:rPr lang="en-US" b="1" dirty="0" smtClean="0"/>
              <a:t>KHOA CƠ KHÍ</a:t>
            </a: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7942579" y="5835861"/>
            <a:ext cx="42494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GV GIẢNG DẠY: ĐỖ THỊ PHƯƠNG KHANH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14736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092C3E-8016-4931-87C2-60ED4ACD54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9346" y="155061"/>
            <a:ext cx="5785022" cy="810532"/>
          </a:xfrm>
          <a:solidFill>
            <a:srgbClr val="FFFF66"/>
          </a:solidFill>
          <a:ln w="1905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sz="3200" b="1" kern="0">
                <a:solidFill>
                  <a:srgbClr val="FF0000"/>
                </a:solidFill>
                <a:latin typeface="Times New Roman" panose="02020603050405020304" pitchFamily="18" charset="0"/>
              </a:rPr>
              <a:t>CÔNG DỤNG VÀ ĐẶC ĐIỂM</a:t>
            </a:r>
            <a:endParaRPr lang="en-US" sz="320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75238CD-021C-40D5-A776-96B6BD0F34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4363"/>
            <a:ext cx="10515600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Bào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̀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xọc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được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dùng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đê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̉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gia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công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mặt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phẳng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̀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các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mặt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định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hình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có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đường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sinh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thẳng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trong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sản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xuất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đơn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chiếc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̀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hàng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loạt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nho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̉.</a:t>
            </a:r>
          </a:p>
          <a:p>
            <a:pPr marL="0" indent="0" algn="just">
              <a:buNone/>
            </a:pP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Bào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được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thực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hiện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trên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máy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bào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ngang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hoặc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máy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bào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giường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Quá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trình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bào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̀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xọc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được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thực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hiện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nhơ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̀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sư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̣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phối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hợp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hai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chuyển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động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chuyển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động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chính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̀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chuyển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động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chạy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dao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xmlns="" id="{F2EBFE79-5744-445F-9ABB-9E827E0776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32560" y="3740726"/>
            <a:ext cx="22266471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xmlns="" id="{80F48CEC-F45A-4F99-8992-7EA5C172295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9748913"/>
              </p:ext>
            </p:extLst>
          </p:nvPr>
        </p:nvGraphicFramePr>
        <p:xfrm>
          <a:off x="2232561" y="3740727"/>
          <a:ext cx="7701706" cy="25015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Picture" r:id="rId3" imgW="2857987" imgH="943564" progId="Word.Picture.8">
                  <p:embed/>
                </p:oleObj>
              </mc:Choice>
              <mc:Fallback>
                <p:oleObj name="Picture" r:id="rId3" imgW="2857987" imgH="943564" progId="Word.Picture.8">
                  <p:embed/>
                  <p:pic>
                    <p:nvPicPr>
                      <p:cNvPr id="0" name="Object 1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lum bright="-18000" contrast="3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32561" y="3740727"/>
                        <a:ext cx="7701706" cy="250157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51109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97EA83-307C-4052-8AAD-C0513F97A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3273" y="124494"/>
            <a:ext cx="4828674" cy="371145"/>
          </a:xfrm>
          <a:solidFill>
            <a:srgbClr val="00B0F0"/>
          </a:solidFill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 BÀO NGANG</a:t>
            </a:r>
          </a:p>
        </p:txBody>
      </p:sp>
      <p:pic>
        <p:nvPicPr>
          <p:cNvPr id="4" name="Máy bào.">
            <a:hlinkClick r:id="" action="ppaction://media"/>
            <a:extLst>
              <a:ext uri="{FF2B5EF4-FFF2-40B4-BE49-F238E27FC236}">
                <a16:creationId xmlns:a16="http://schemas.microsoft.com/office/drawing/2014/main" xmlns="" id="{19436BC7-DD28-47C5-97F0-46D08264EA66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422565" y="926276"/>
            <a:ext cx="7774625" cy="5830438"/>
          </a:xfrm>
        </p:spPr>
      </p:pic>
    </p:spTree>
    <p:extLst>
      <p:ext uri="{BB962C8B-B14F-4D97-AF65-F5344CB8AC3E}">
        <p14:creationId xmlns:p14="http://schemas.microsoft.com/office/powerpoint/2010/main" val="3057285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22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3815428-5454-4FBA-80C2-343B111FCB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4810" y="112463"/>
            <a:ext cx="5887453" cy="715530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CẤU TẠO CỦA DAO BÀO VÀ DAO XỌC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D9E2A94-8788-4E9D-B5A8-923437114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80656"/>
            <a:ext cx="10515600" cy="4351338"/>
          </a:xfrm>
        </p:spPr>
        <p:txBody>
          <a:bodyPr>
            <a:normAutofit/>
          </a:bodyPr>
          <a:lstStyle/>
          <a:p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Vật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liệu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dao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bào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dao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xọc</a:t>
            </a:r>
            <a:endParaRPr lang="en-US" sz="2400" dirty="0">
              <a:solidFill>
                <a:srgbClr val="0000FF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đặc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điểm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như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ở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trên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mà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vật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liệu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làm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dao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bào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̀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xọc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cũng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có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yêu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cầu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như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vật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liệu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làm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dao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tiện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nhưng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yêu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cầu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vê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̀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kha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̉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năng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chịu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được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đập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đòi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hỏi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cao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hơn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đô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̣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bền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uốn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</a:p>
          <a:p>
            <a:pPr>
              <a:buFontTx/>
              <a:buChar char="-"/>
            </a:pP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Vật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liệu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thông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dụng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dùng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đê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̉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làm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phần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cắt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gọt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của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dao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bào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̀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xọc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là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thép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gio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́ (P18)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hoặc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hợp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kim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cứng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BK6, BK8, T15K6, T5K12B, TT7K12.</a:t>
            </a:r>
          </a:p>
          <a:p>
            <a:pPr>
              <a:buFontTx/>
              <a:buChar char="-"/>
            </a:pP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Vật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liệu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làm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thân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dao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cũng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được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chọn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như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thân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dao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tiện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>
              <a:buFontTx/>
              <a:buChar char="-"/>
            </a:pPr>
            <a:endParaRPr lang="en-US" sz="2400" dirty="0">
              <a:solidFill>
                <a:srgbClr val="0000FF"/>
              </a:solidFill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xmlns="" id="{1A2009D1-2492-4933-957C-69FA4C3B3160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3">
            <a:lum bright="-14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3940" y="4025736"/>
            <a:ext cx="4945660" cy="2832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113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5A5E503-1662-491D-80E9-FBBD03EDDE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6906" y="280905"/>
            <a:ext cx="2482516" cy="454272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 XỌC</a:t>
            </a:r>
          </a:p>
        </p:txBody>
      </p:sp>
      <p:pic>
        <p:nvPicPr>
          <p:cNvPr id="4" name="Долбление шпоночного паза на долбежном станке">
            <a:hlinkClick r:id="" action="ppaction://media"/>
            <a:extLst>
              <a:ext uri="{FF2B5EF4-FFF2-40B4-BE49-F238E27FC236}">
                <a16:creationId xmlns:a16="http://schemas.microsoft.com/office/drawing/2014/main" xmlns="" id="{AD0E0120-A88E-4624-959D-D2C78BD1087C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17053" y="1229178"/>
            <a:ext cx="9357893" cy="5263696"/>
          </a:xfrm>
        </p:spPr>
      </p:pic>
    </p:spTree>
    <p:extLst>
      <p:ext uri="{BB962C8B-B14F-4D97-AF65-F5344CB8AC3E}">
        <p14:creationId xmlns:p14="http://schemas.microsoft.com/office/powerpoint/2010/main" val="1025979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900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0D138E-0D8B-408D-8398-B3A07F0D3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2234" y="102898"/>
            <a:ext cx="6368716" cy="596775"/>
          </a:xfrm>
          <a:blipFill>
            <a:blip r:embed="rId3"/>
            <a:tile tx="0" ty="0" sx="100000" sy="100000" flip="none" algn="tl"/>
          </a:blipFill>
        </p:spPr>
        <p:txBody>
          <a:bodyPr>
            <a:normAutofit/>
          </a:bodyPr>
          <a:lstStyle/>
          <a:p>
            <a:r>
              <a:rPr lang="en-US" sz="2800" b="1" kern="0" dirty="0">
                <a:solidFill>
                  <a:srgbClr val="FF0000"/>
                </a:solidFill>
                <a:latin typeface="Times New Roman" panose="02020603050405020304" pitchFamily="18" charset="0"/>
              </a:rPr>
              <a:t>CÁC YẾU TỐ CẮT KHI BÀO VÀ XỌC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4FDFD61-4C9E-4564-AB31-BBD016B984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2025" y="1145968"/>
            <a:ext cx="7094517" cy="5587340"/>
          </a:xfrm>
        </p:spPr>
        <p:txBody>
          <a:bodyPr>
            <a:normAutofit fontScale="55000" lnSpcReduction="20000"/>
          </a:bodyPr>
          <a:lstStyle/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Chiều</a:t>
            </a:r>
            <a:r>
              <a:rPr lang="fr-FR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sâu</a:t>
            </a:r>
            <a:r>
              <a:rPr lang="fr-FR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cắt</a:t>
            </a:r>
            <a:r>
              <a:rPr lang="fr-FR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 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[mm] </a:t>
            </a:r>
            <a:endParaRPr lang="en-US" dirty="0">
              <a:solidFill>
                <a:srgbClr val="0000FF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6355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Là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khoảng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cách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giữa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bê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̀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mặt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chưa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gia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công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và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bê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̀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mặt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̃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gia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công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một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lát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cắt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đo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theo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vuôn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góc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với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bê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̀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mặt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gia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công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Bước</a:t>
            </a:r>
            <a:r>
              <a:rPr lang="fr-FR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tiến</a:t>
            </a:r>
            <a:r>
              <a:rPr lang="fr-FR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 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[mm/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hành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trình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kép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]</a:t>
            </a:r>
            <a:endParaRPr lang="en-US" dirty="0">
              <a:solidFill>
                <a:srgbClr val="0000FF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03225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Là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khoảng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dịch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chuyển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của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dao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hay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vật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gia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công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một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hành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trình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kép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dirty="0">
              <a:solidFill>
                <a:srgbClr val="0000FF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Chiều</a:t>
            </a:r>
            <a:r>
              <a:rPr lang="fr-FR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dày</a:t>
            </a:r>
            <a:r>
              <a:rPr lang="fr-FR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cắt</a:t>
            </a:r>
            <a:r>
              <a:rPr lang="fr-FR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 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[mm]</a:t>
            </a:r>
            <a:endParaRPr lang="en-US" dirty="0">
              <a:solidFill>
                <a:srgbClr val="0000FF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03225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Là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khoảng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cách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giữa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hai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vị trí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kê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́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tiếp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của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lưỡi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cắt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chính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trên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mặt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phẳng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ngang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khi dao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thực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hiện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một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bước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tiến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S.</a:t>
            </a:r>
            <a:endParaRPr lang="en-US" dirty="0">
              <a:solidFill>
                <a:srgbClr val="0000FF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Chiều</a:t>
            </a:r>
            <a:r>
              <a:rPr lang="fr-FR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rộng</a:t>
            </a:r>
            <a:r>
              <a:rPr lang="fr-FR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cắt</a:t>
            </a:r>
            <a:r>
              <a:rPr lang="fr-FR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 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[mm]</a:t>
            </a:r>
            <a:endParaRPr lang="en-US" dirty="0">
              <a:solidFill>
                <a:srgbClr val="0000FF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03225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Là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chiều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dài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lưỡi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cắt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chính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tham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gia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cắt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gọt</a:t>
            </a:r>
            <a:r>
              <a:rPr lang="fr-FR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403225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fr-FR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Quan</a:t>
            </a:r>
            <a:r>
              <a:rPr lang="fr-FR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fr-FR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hê</a:t>
            </a:r>
            <a:r>
              <a:rPr lang="fr-FR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̣ </a:t>
            </a:r>
            <a:r>
              <a:rPr lang="fr-FR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của</a:t>
            </a:r>
            <a:r>
              <a:rPr lang="fr-FR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fr-FR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các</a:t>
            </a:r>
            <a:r>
              <a:rPr lang="fr-FR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fr-FR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yếu</a:t>
            </a:r>
            <a:r>
              <a:rPr lang="fr-FR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fr-FR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tô</a:t>
            </a:r>
            <a:r>
              <a:rPr lang="fr-FR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́ </a:t>
            </a:r>
            <a:r>
              <a:rPr lang="fr-FR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trên</a:t>
            </a:r>
            <a:r>
              <a:rPr lang="fr-FR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fr-FR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thông</a:t>
            </a:r>
            <a:r>
              <a:rPr lang="fr-FR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qua </a:t>
            </a:r>
            <a:r>
              <a:rPr lang="fr-FR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góc</a:t>
            </a:r>
            <a:r>
              <a:rPr lang="fr-FR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fr-FR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fr-FR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như</a:t>
            </a:r>
            <a:r>
              <a:rPr lang="fr-FR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fr-FR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sau</a:t>
            </a:r>
            <a:endParaRPr lang="fr-FR" sz="29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403225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		</a:t>
            </a:r>
            <a:r>
              <a:rPr lang="en-US" sz="29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a= </a:t>
            </a:r>
            <a:r>
              <a:rPr lang="en-US" sz="29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s.sin</a:t>
            </a:r>
            <a:r>
              <a:rPr lang="en-US" sz="2900" b="1" dirty="0">
                <a:solidFill>
                  <a:srgbClr val="0000FF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 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[mm] </a:t>
            </a:r>
            <a:endParaRPr lang="fr-FR" sz="29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403225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29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endParaRPr lang="en-US" sz="29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(</a:t>
            </a:r>
            <a:r>
              <a:rPr lang="en-US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Khi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xọc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thông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thường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= 900, 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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=0 </a:t>
            </a:r>
            <a:r>
              <a:rPr lang="en-US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nên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a = s </a:t>
            </a:r>
            <a:r>
              <a:rPr lang="en-US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va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̀ t = b)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9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Diện</a:t>
            </a:r>
            <a:r>
              <a:rPr lang="en-US" sz="29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29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tích</a:t>
            </a:r>
            <a:r>
              <a:rPr lang="en-US" sz="29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29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lớp</a:t>
            </a:r>
            <a:r>
              <a:rPr lang="en-US" sz="29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29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cắt</a:t>
            </a:r>
            <a:endParaRPr lang="en-US" sz="29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9017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29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		F = </a:t>
            </a:r>
            <a:r>
              <a:rPr lang="en-US" sz="29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a.b</a:t>
            </a:r>
            <a:r>
              <a:rPr lang="en-US" sz="29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= s.t 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[mm2]</a:t>
            </a:r>
          </a:p>
          <a:p>
            <a:r>
              <a:rPr lang="en-US" sz="29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Tốc</a:t>
            </a:r>
            <a:r>
              <a:rPr lang="en-US" sz="29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29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đô</a:t>
            </a:r>
            <a:r>
              <a:rPr lang="en-US" sz="29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̣ </a:t>
            </a:r>
            <a:r>
              <a:rPr lang="en-US" sz="29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cắt</a:t>
            </a:r>
            <a:r>
              <a:rPr lang="en-US" sz="29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v 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[m/</a:t>
            </a:r>
            <a:r>
              <a:rPr lang="en-US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phút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]</a:t>
            </a:r>
          </a:p>
          <a:p>
            <a:r>
              <a:rPr lang="en-US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Khi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bào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va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̀ </a:t>
            </a:r>
            <a:r>
              <a:rPr lang="en-US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xọc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, </a:t>
            </a:r>
            <a:r>
              <a:rPr lang="en-US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tốc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đô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̣ </a:t>
            </a:r>
            <a:r>
              <a:rPr lang="en-US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dịch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chuyển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của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dao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hay </a:t>
            </a:r>
            <a:r>
              <a:rPr lang="en-US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vật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liệu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gia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công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khi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cắt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gọt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(</a:t>
            </a:r>
            <a:r>
              <a:rPr lang="en-US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luôn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thay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đổi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 trị </a:t>
            </a:r>
            <a:r>
              <a:rPr lang="en-US" sz="29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sô</a:t>
            </a:r>
            <a:r>
              <a:rPr lang="en-US" sz="2900" dirty="0">
                <a:solidFill>
                  <a:srgbClr val="0000FF"/>
                </a:solidFill>
                <a:latin typeface="Times New Roman" panose="02020603050405020304" pitchFamily="18" charset="0"/>
              </a:rPr>
              <a:t>́).</a:t>
            </a:r>
          </a:p>
          <a:p>
            <a:endParaRPr lang="en-US" sz="29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10B5169C-9698-4851-A524-FD97D707E4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9047" y="401286"/>
            <a:ext cx="3289465" cy="3162572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E32521BE-E37D-4024-812B-4D6E20F640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xmlns="" id="{78E87DC6-0A09-4429-B18E-589535B52FA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1065527"/>
              </p:ext>
            </p:extLst>
          </p:nvPr>
        </p:nvGraphicFramePr>
        <p:xfrm>
          <a:off x="2695697" y="4061361"/>
          <a:ext cx="962025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6" r:id="rId5" imgW="965200" imgH="419100" progId="Equation.3">
                  <p:embed/>
                </p:oleObj>
              </mc:Choice>
              <mc:Fallback>
                <p:oleObj r:id="rId5" imgW="965200" imgH="4191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5697" y="4061361"/>
                        <a:ext cx="962025" cy="419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0A065E5E-856F-4C52-BF13-4999852B424A}"/>
              </a:ext>
            </a:extLst>
          </p:cNvPr>
          <p:cNvGrpSpPr>
            <a:grpSpLocks/>
          </p:cNvGrpSpPr>
          <p:nvPr/>
        </p:nvGrpSpPr>
        <p:grpSpPr bwMode="auto">
          <a:xfrm>
            <a:off x="8434351" y="3600018"/>
            <a:ext cx="3044161" cy="3162572"/>
            <a:chOff x="5166" y="7296"/>
            <a:chExt cx="5896" cy="5752"/>
          </a:xfrm>
        </p:grpSpPr>
        <p:sp>
          <p:nvSpPr>
            <p:cNvPr id="12" name="Text Box 11">
              <a:extLst>
                <a:ext uri="{FF2B5EF4-FFF2-40B4-BE49-F238E27FC236}">
                  <a16:creationId xmlns:a16="http://schemas.microsoft.com/office/drawing/2014/main" xmlns="" id="{4E5326E4-DA77-4787-B747-8311F7F3DD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66" y="12154"/>
              <a:ext cx="5896" cy="8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1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Hình 4-4. Hướng chuyển động của dao và chi tiết </a:t>
              </a:r>
              <a:endParaRPr kumimoji="0" lang="en-US" altLang="en-US" sz="1100" b="1" i="1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1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Các ký hiệu về thông số lớp kim loại bị cắt khi xọc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xmlns="" id="{85511361-9E0A-4D4A-A24B-5EA4F9BA40D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032" y="7296"/>
              <a:ext cx="4708" cy="4610"/>
              <a:chOff x="6032" y="7296"/>
              <a:chExt cx="4708" cy="4610"/>
            </a:xfrm>
          </p:grpSpPr>
          <p:pic>
            <p:nvPicPr>
              <p:cNvPr id="2061" name="Picture 13">
                <a:extLst>
                  <a:ext uri="{FF2B5EF4-FFF2-40B4-BE49-F238E27FC236}">
                    <a16:creationId xmlns:a16="http://schemas.microsoft.com/office/drawing/2014/main" xmlns="" id="{902742AA-B9ED-4355-81C0-322410C3217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32" y="7296"/>
                <a:ext cx="4708" cy="46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4" name="Text Box 14">
                <a:extLst>
                  <a:ext uri="{FF2B5EF4-FFF2-40B4-BE49-F238E27FC236}">
                    <a16:creationId xmlns:a16="http://schemas.microsoft.com/office/drawing/2014/main" xmlns="" id="{9DABC2CA-D903-411E-B65F-5AC2064BAE8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896" y="9937"/>
                <a:ext cx="770" cy="4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100" b="1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.VnAvant" charset="0"/>
                  </a:rPr>
                  <a:t>a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31304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F4D170A-17B6-4FE5-8612-40B8C955C2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857" t="30120" r="23052" b="9764"/>
          <a:stretch/>
        </p:blipFill>
        <p:spPr>
          <a:xfrm>
            <a:off x="1995055" y="1101531"/>
            <a:ext cx="8110879" cy="558427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C5BC7D6E-C103-4DA0-B980-412A414C666E}"/>
              </a:ext>
            </a:extLst>
          </p:cNvPr>
          <p:cNvSpPr txBox="1"/>
          <p:nvPr/>
        </p:nvSpPr>
        <p:spPr>
          <a:xfrm>
            <a:off x="2101933" y="558140"/>
            <a:ext cx="2113808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Tốc độ cắt v</a:t>
            </a:r>
            <a:endParaRPr lang="en-US" sz="28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869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678E9B7-473F-4FED-B6A8-D3295384B6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441" t="25442" r="20227" b="14961"/>
          <a:stretch/>
        </p:blipFill>
        <p:spPr>
          <a:xfrm>
            <a:off x="1169306" y="403760"/>
            <a:ext cx="9714914" cy="6341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346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293EBF8-25E0-4404-9017-9056114286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293"/>
            <a:ext cx="10515600" cy="1249919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 THỨC TÍNH VÀ TRÌNH TỰ CHỌN CHẾ ĐỘ CẮT KHI BÀO VÀ XỌC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1D0130E-0658-4A10-B5C8-1176A04E79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Chiều</a:t>
            </a:r>
            <a:r>
              <a:rPr lang="en-US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sâu</a:t>
            </a:r>
            <a:r>
              <a:rPr lang="en-US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cắt</a:t>
            </a:r>
            <a:r>
              <a:rPr lang="en-US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(t)</a:t>
            </a:r>
          </a:p>
          <a:p>
            <a:pPr marL="41910" indent="0" algn="just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Xác</a:t>
            </a:r>
            <a:r>
              <a:rPr 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định</a:t>
            </a:r>
            <a:r>
              <a:rPr 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trên</a:t>
            </a:r>
            <a:r>
              <a:rPr 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cơ</a:t>
            </a:r>
            <a:r>
              <a:rPr 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sở</a:t>
            </a:r>
            <a:r>
              <a:rPr 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tương</a:t>
            </a:r>
            <a:r>
              <a:rPr 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tự</a:t>
            </a:r>
            <a:r>
              <a:rPr 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nguyên</a:t>
            </a:r>
            <a:r>
              <a:rPr 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công</a:t>
            </a:r>
            <a:r>
              <a:rPr 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tiện</a:t>
            </a:r>
            <a:r>
              <a:rPr 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khi</a:t>
            </a:r>
            <a:r>
              <a:rPr 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gia</a:t>
            </a:r>
            <a:r>
              <a:rPr 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công</a:t>
            </a:r>
            <a:r>
              <a:rPr 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thô</a:t>
            </a:r>
            <a:r>
              <a:rPr 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và</a:t>
            </a:r>
            <a:r>
              <a:rPr 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 	</a:t>
            </a:r>
            <a:r>
              <a:rPr lang="en-US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tinh</a:t>
            </a:r>
            <a:r>
              <a:rPr 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.</a:t>
            </a:r>
          </a:p>
          <a:p>
            <a:r>
              <a:rPr lang="en-US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tiến</a:t>
            </a:r>
            <a:r>
              <a:rPr lang="en-US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(s)</a:t>
            </a:r>
            <a:endParaRPr lang="en-US" b="1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>
              <a:spcBef>
                <a:spcPts val="600"/>
              </a:spcBef>
              <a:spcAft>
                <a:spcPts val="600"/>
              </a:spcAft>
            </a:pP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Khi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bào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mặt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phẳng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trên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máy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bào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ngang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41910" indent="0" algn="just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	s = 0,4 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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 mm/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hành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trình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kép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htk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khi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gia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công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thô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gang,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thép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41910" indent="0" algn="just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	s = 0,2 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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1,2 mm/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htk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khi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gia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công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tinh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gang,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thép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41910" indent="0" algn="just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Vận</a:t>
            </a:r>
            <a:r>
              <a:rPr lang="en-US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tốc</a:t>
            </a:r>
            <a:r>
              <a:rPr lang="en-US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cắt</a:t>
            </a:r>
            <a:r>
              <a:rPr lang="en-US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(v)</a:t>
            </a:r>
          </a:p>
          <a:p>
            <a:pPr marL="41910" indent="0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theo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công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như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tiện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ngoài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nhưng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phải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hiệu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chỉnh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chuẩn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xét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đến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đập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phụ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tải</a:t>
            </a:r>
            <a:r>
              <a:rPr lang="en-US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Kv</a:t>
            </a:r>
            <a:endParaRPr lang="en-US" dirty="0">
              <a:solidFill>
                <a:srgbClr val="0000FF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38470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50DAA9B-6409-45B4-BC92-98C867EEEE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617" t="46059" r="19156" b="12709"/>
          <a:stretch/>
        </p:blipFill>
        <p:spPr>
          <a:xfrm>
            <a:off x="2695699" y="475013"/>
            <a:ext cx="7589028" cy="318551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17E1D53-6481-4008-817F-84868F8B3A8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591" t="36011" r="20617" b="18946"/>
          <a:stretch/>
        </p:blipFill>
        <p:spPr>
          <a:xfrm>
            <a:off x="2770909" y="3660532"/>
            <a:ext cx="6436426" cy="308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683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F25AD95-0FBF-4615-BE4D-3B415A9A3B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1241"/>
            <a:ext cx="10515600" cy="4351338"/>
          </a:xfrm>
        </p:spPr>
        <p:txBody>
          <a:bodyPr/>
          <a:lstStyle/>
          <a:p>
            <a:r>
              <a:rPr lang="en-US" b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Lực cắt</a:t>
            </a:r>
          </a:p>
          <a:p>
            <a:pPr marL="0" indent="0">
              <a:buNone/>
            </a:pPr>
            <a:r>
              <a:rPr lang="en-US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	P</a:t>
            </a:r>
            <a:r>
              <a:rPr lang="en-US" baseline="-250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en-US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= C</a:t>
            </a:r>
            <a:r>
              <a:rPr lang="en-US" baseline="-250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Pz</a:t>
            </a:r>
            <a:r>
              <a:rPr lang="en-US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t</a:t>
            </a:r>
            <a:r>
              <a:rPr lang="en-US" baseline="300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xpz</a:t>
            </a:r>
            <a:r>
              <a:rPr lang="en-US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s</a:t>
            </a:r>
            <a:r>
              <a:rPr lang="en-US" baseline="300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ypz</a:t>
            </a:r>
            <a:r>
              <a:rPr lang="en-US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v</a:t>
            </a:r>
            <a:r>
              <a:rPr lang="en-US" baseline="300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npz</a:t>
            </a:r>
            <a:r>
              <a:rPr lang="en-US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K</a:t>
            </a:r>
            <a:r>
              <a:rPr lang="en-US" baseline="-250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Pz   </a:t>
            </a:r>
            <a:r>
              <a:rPr lang="en-US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[KG]</a:t>
            </a:r>
          </a:p>
          <a:p>
            <a:endParaRPr lang="en-US">
              <a:solidFill>
                <a:srgbClr val="0000FF"/>
              </a:solidFill>
            </a:endParaRPr>
          </a:p>
          <a:p>
            <a:r>
              <a:rPr lang="en-US" b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Công suất cắt gọt</a:t>
            </a:r>
          </a:p>
          <a:p>
            <a:pPr marL="457200" lvl="1" indent="0">
              <a:buNone/>
            </a:pPr>
            <a:endParaRPr kumimoji="0" lang="en-US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en-US" altLang="en-US">
                <a:latin typeface="Arial" panose="020B0604020202020204" pitchFamily="34" charset="0"/>
                <a:ea typeface="Times New Roman" panose="02020603050405020304" pitchFamily="18" charset="0"/>
              </a:rPr>
              <a:t>		</a:t>
            </a:r>
          </a:p>
          <a:p>
            <a:pPr marL="457200" lvl="1" indent="0">
              <a:buNone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		N</a:t>
            </a:r>
            <a:r>
              <a:rPr kumimoji="0" lang="en-US" altLang="en-US" b="0" i="0" u="none" strike="noStrike" cap="none" normalizeH="0" baseline="-3000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cg</a:t>
            </a: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=                   [Kw]</a:t>
            </a:r>
            <a:endParaRPr kumimoji="0" lang="en-US" altLang="en-US" sz="32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lang="en-US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xmlns="" id="{0F0F3B16-65DB-4C06-A5AF-A999C4C64B2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1460761"/>
              </p:ext>
            </p:extLst>
          </p:nvPr>
        </p:nvGraphicFramePr>
        <p:xfrm>
          <a:off x="3608832" y="4245864"/>
          <a:ext cx="1311900" cy="10343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9" r:id="rId3" imgW="495085" imgH="393529" progId="Equation.3">
                  <p:embed/>
                </p:oleObj>
              </mc:Choice>
              <mc:Fallback>
                <p:oleObj r:id="rId3" imgW="495085" imgH="393529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8832" y="4245864"/>
                        <a:ext cx="1311900" cy="103438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620965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392</Words>
  <Application>Microsoft Office PowerPoint</Application>
  <PresentationFormat>Custom</PresentationFormat>
  <Paragraphs>52</Paragraphs>
  <Slides>11</Slides>
  <Notes>0</Notes>
  <HiddenSlides>0</HiddenSlides>
  <MMClips>2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Office Theme</vt:lpstr>
      <vt:lpstr>Picture</vt:lpstr>
      <vt:lpstr>Microsoft Equation 3.0</vt:lpstr>
      <vt:lpstr>Chương 4 GIA CÔNG BÀO VÀ XỌC</vt:lpstr>
      <vt:lpstr>CÔNG DỤNG VÀ ĐẶC ĐIỂM</vt:lpstr>
      <vt:lpstr>MÁY BÀO NGANG</vt:lpstr>
      <vt:lpstr>CẤU TẠO CỦA DAO BÀO VÀ DAO XỌC</vt:lpstr>
      <vt:lpstr>MÁY XỌC</vt:lpstr>
      <vt:lpstr>CÁC YẾU TỐ CẮT KHI BÀO VÀ XỌC</vt:lpstr>
      <vt:lpstr>PowerPoint Presentation</vt:lpstr>
      <vt:lpstr>PowerPoint Presentation</vt:lpstr>
      <vt:lpstr>CÔNG THỨC TÍNH VÀ TRÌNH TỰ CHỌN CHẾ ĐỘ CẮT KHI BÀO VÀ XỌC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4 GIA CÔNG BÀO VÀ XỌC</dc:title>
  <dc:creator>ADMIN</dc:creator>
  <cp:lastModifiedBy>USER</cp:lastModifiedBy>
  <cp:revision>16</cp:revision>
  <dcterms:created xsi:type="dcterms:W3CDTF">2020-10-08T10:03:28Z</dcterms:created>
  <dcterms:modified xsi:type="dcterms:W3CDTF">2021-05-24T14:41:39Z</dcterms:modified>
</cp:coreProperties>
</file>