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696" r:id="rId3"/>
  </p:sldMasterIdLst>
  <p:notesMasterIdLst>
    <p:notesMasterId r:id="rId39"/>
  </p:notesMasterIdLst>
  <p:sldIdLst>
    <p:sldId id="860" r:id="rId4"/>
    <p:sldId id="1056" r:id="rId5"/>
    <p:sldId id="1058" r:id="rId6"/>
    <p:sldId id="1057" r:id="rId7"/>
    <p:sldId id="1059" r:id="rId8"/>
    <p:sldId id="1060" r:id="rId9"/>
    <p:sldId id="1051" r:id="rId10"/>
    <p:sldId id="1032" r:id="rId11"/>
    <p:sldId id="1041" r:id="rId12"/>
    <p:sldId id="1037" r:id="rId13"/>
    <p:sldId id="1038" r:id="rId14"/>
    <p:sldId id="1040" r:id="rId15"/>
    <p:sldId id="1039" r:id="rId16"/>
    <p:sldId id="1052" r:id="rId17"/>
    <p:sldId id="1046" r:id="rId18"/>
    <p:sldId id="1047" r:id="rId19"/>
    <p:sldId id="1055" r:id="rId20"/>
    <p:sldId id="1042" r:id="rId21"/>
    <p:sldId id="1043" r:id="rId22"/>
    <p:sldId id="1027" r:id="rId23"/>
    <p:sldId id="1045" r:id="rId24"/>
    <p:sldId id="1013" r:id="rId25"/>
    <p:sldId id="1064" r:id="rId26"/>
    <p:sldId id="1061" r:id="rId27"/>
    <p:sldId id="1065" r:id="rId28"/>
    <p:sldId id="1028" r:id="rId29"/>
    <p:sldId id="1062" r:id="rId30"/>
    <p:sldId id="566" r:id="rId31"/>
    <p:sldId id="1063" r:id="rId32"/>
    <p:sldId id="1020" r:id="rId33"/>
    <p:sldId id="1035" r:id="rId34"/>
    <p:sldId id="1049" r:id="rId35"/>
    <p:sldId id="1048" r:id="rId36"/>
    <p:sldId id="1033" r:id="rId37"/>
    <p:sldId id="82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p:scale>
          <a:sx n="53" d="100"/>
          <a:sy n="53" d="100"/>
        </p:scale>
        <p:origin x="624" y="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9FE219-4350-403C-90B8-6583C086FFE1}" type="datetimeFigureOut">
              <a:rPr lang="en-US" smtClean="0"/>
              <a:t>6/19/2021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4F6A28-29A9-4066-A84D-B3057FA99D87}" type="slidenum">
              <a:rPr lang="en-US" smtClean="0"/>
              <a:t>‹#›</a:t>
            </a:fld>
            <a:endParaRPr lang="en-US"/>
          </a:p>
        </p:txBody>
      </p:sp>
    </p:spTree>
    <p:extLst>
      <p:ext uri="{BB962C8B-B14F-4D97-AF65-F5344CB8AC3E}">
        <p14:creationId xmlns:p14="http://schemas.microsoft.com/office/powerpoint/2010/main" val="1788609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6/19/2021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3310318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6/19/2021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567893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6/19/2021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4041630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6/19/2021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2712019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6/19/2021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5730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6/19/2021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366535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6/19/2021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480028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6/19/2021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1739067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6/19/2021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271008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6/19/2021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1600735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6/19/2021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17771095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7C20F8-8D99-4522-88E5-3A73FB571E75}" type="datetimeFigureOut">
              <a:rPr lang="en-US" smtClean="0"/>
              <a:t>6/19/2021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23040033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7C20F8-8D99-4522-88E5-3A73FB571E75}" type="datetimeFigureOut">
              <a:rPr lang="en-US" smtClean="0"/>
              <a:t>6/19/2021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21407324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7C20F8-8D99-4522-88E5-3A73FB571E75}" type="datetimeFigureOut">
              <a:rPr lang="en-US" smtClean="0"/>
              <a:t>6/19/2021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5771457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7C20F8-8D99-4522-88E5-3A73FB571E75}" type="datetimeFigureOut">
              <a:rPr lang="en-US" smtClean="0"/>
              <a:t>6/19/2021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1411032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7C20F8-8D99-4522-88E5-3A73FB571E75}" type="datetimeFigureOut">
              <a:rPr lang="en-US" smtClean="0"/>
              <a:t>6/19/2021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5104191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7C20F8-8D99-4522-88E5-3A73FB571E75}" type="datetimeFigureOut">
              <a:rPr lang="en-US" smtClean="0"/>
              <a:t>6/19/2021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1464314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7C20F8-8D99-4522-88E5-3A73FB571E75}" type="datetimeFigureOut">
              <a:rPr lang="en-US" smtClean="0"/>
              <a:t>6/19/2021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657969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7C20F8-8D99-4522-88E5-3A73FB571E75}" type="datetimeFigureOut">
              <a:rPr lang="en-US" smtClean="0"/>
              <a:t>6/19/2021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16773882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7C20F8-8D99-4522-88E5-3A73FB571E75}" type="datetimeFigureOut">
              <a:rPr lang="en-US" smtClean="0"/>
              <a:t>6/19/2021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7855859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7C20F8-8D99-4522-88E5-3A73FB571E75}" type="datetimeFigureOut">
              <a:rPr lang="en-US" smtClean="0"/>
              <a:t>6/19/2021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24550074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7C20F8-8D99-4522-88E5-3A73FB571E75}" type="datetimeFigureOut">
              <a:rPr lang="en-US" smtClean="0"/>
              <a:t>6/19/2021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1342985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F67319-2C49-4583-81CE-A5BC26ACBB5A}" type="slidenum">
              <a:rPr lang="en-US" altLang="en-US"/>
              <a:pPr>
                <a:defRPr/>
              </a:pPr>
              <a:t>‹#›</a:t>
            </a:fld>
            <a:endParaRPr lang="en-US" altLang="en-US"/>
          </a:p>
        </p:txBody>
      </p:sp>
    </p:spTree>
    <p:extLst>
      <p:ext uri="{BB962C8B-B14F-4D97-AF65-F5344CB8AC3E}">
        <p14:creationId xmlns:p14="http://schemas.microsoft.com/office/powerpoint/2010/main" val="2696677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582AEDE-F4DB-4B31-931D-99584B04961B}" type="slidenum">
              <a:rPr lang="en-US" altLang="en-US"/>
              <a:pPr>
                <a:defRPr/>
              </a:pPr>
              <a:t>‹#›</a:t>
            </a:fld>
            <a:endParaRPr lang="en-US" altLang="en-US"/>
          </a:p>
        </p:txBody>
      </p:sp>
    </p:spTree>
    <p:extLst>
      <p:ext uri="{BB962C8B-B14F-4D97-AF65-F5344CB8AC3E}">
        <p14:creationId xmlns:p14="http://schemas.microsoft.com/office/powerpoint/2010/main" val="1618712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6CBC35D-FD60-4D65-8A24-73FA83582DA7}" type="slidenum">
              <a:rPr lang="en-US" altLang="en-US"/>
              <a:pPr>
                <a:defRPr/>
              </a:pPr>
              <a:t>‹#›</a:t>
            </a:fld>
            <a:endParaRPr lang="en-US" altLang="en-US"/>
          </a:p>
        </p:txBody>
      </p:sp>
    </p:spTree>
    <p:extLst>
      <p:ext uri="{BB962C8B-B14F-4D97-AF65-F5344CB8AC3E}">
        <p14:creationId xmlns:p14="http://schemas.microsoft.com/office/powerpoint/2010/main" val="37436381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026FB9C-36F9-4A10-9756-BAACA91ECE52}" type="slidenum">
              <a:rPr lang="en-US" altLang="en-US"/>
              <a:pPr>
                <a:defRPr/>
              </a:pPr>
              <a:t>‹#›</a:t>
            </a:fld>
            <a:endParaRPr lang="en-US" altLang="en-US"/>
          </a:p>
        </p:txBody>
      </p:sp>
    </p:spTree>
    <p:extLst>
      <p:ext uri="{BB962C8B-B14F-4D97-AF65-F5344CB8AC3E}">
        <p14:creationId xmlns:p14="http://schemas.microsoft.com/office/powerpoint/2010/main" val="2612691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4893B20-3220-491A-8364-7F202EB34DF5}" type="slidenum">
              <a:rPr lang="en-US" altLang="en-US"/>
              <a:pPr>
                <a:defRPr/>
              </a:pPr>
              <a:t>‹#›</a:t>
            </a:fld>
            <a:endParaRPr lang="en-US" altLang="en-US"/>
          </a:p>
        </p:txBody>
      </p:sp>
    </p:spTree>
    <p:extLst>
      <p:ext uri="{BB962C8B-B14F-4D97-AF65-F5344CB8AC3E}">
        <p14:creationId xmlns:p14="http://schemas.microsoft.com/office/powerpoint/2010/main" val="30467033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064C051-1AC0-4B18-9EF1-2C211CD146CA}" type="slidenum">
              <a:rPr lang="en-US" altLang="en-US"/>
              <a:pPr>
                <a:defRPr/>
              </a:pPr>
              <a:t>‹#›</a:t>
            </a:fld>
            <a:endParaRPr lang="en-US" altLang="en-US"/>
          </a:p>
        </p:txBody>
      </p:sp>
    </p:spTree>
    <p:extLst>
      <p:ext uri="{BB962C8B-B14F-4D97-AF65-F5344CB8AC3E}">
        <p14:creationId xmlns:p14="http://schemas.microsoft.com/office/powerpoint/2010/main" val="32469695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9885C06-3CE0-4BAF-9B67-517FCC78306D}" type="slidenum">
              <a:rPr lang="en-US" altLang="en-US"/>
              <a:pPr>
                <a:defRPr/>
              </a:pPr>
              <a:t>‹#›</a:t>
            </a:fld>
            <a:endParaRPr lang="en-US" altLang="en-US"/>
          </a:p>
        </p:txBody>
      </p:sp>
    </p:spTree>
    <p:extLst>
      <p:ext uri="{BB962C8B-B14F-4D97-AF65-F5344CB8AC3E}">
        <p14:creationId xmlns:p14="http://schemas.microsoft.com/office/powerpoint/2010/main" val="19592372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3D87E22-74FC-40AD-955D-31822D48BA48}" type="slidenum">
              <a:rPr lang="en-US" altLang="en-US"/>
              <a:pPr>
                <a:defRPr/>
              </a:pPr>
              <a:t>‹#›</a:t>
            </a:fld>
            <a:endParaRPr lang="en-US" altLang="en-US"/>
          </a:p>
        </p:txBody>
      </p:sp>
    </p:spTree>
    <p:extLst>
      <p:ext uri="{BB962C8B-B14F-4D97-AF65-F5344CB8AC3E}">
        <p14:creationId xmlns:p14="http://schemas.microsoft.com/office/powerpoint/2010/main" val="29502830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7A6B6F1-786E-470B-9161-3521159C7541}" type="slidenum">
              <a:rPr lang="en-US" altLang="en-US"/>
              <a:pPr>
                <a:defRPr/>
              </a:pPr>
              <a:t>‹#›</a:t>
            </a:fld>
            <a:endParaRPr lang="en-US" altLang="en-US"/>
          </a:p>
        </p:txBody>
      </p:sp>
    </p:spTree>
    <p:extLst>
      <p:ext uri="{BB962C8B-B14F-4D97-AF65-F5344CB8AC3E}">
        <p14:creationId xmlns:p14="http://schemas.microsoft.com/office/powerpoint/2010/main" val="12515766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DB1983-D699-4CFF-B691-1D34901A202B}" type="slidenum">
              <a:rPr lang="en-US" altLang="en-US"/>
              <a:pPr>
                <a:defRPr/>
              </a:pPr>
              <a:t>‹#›</a:t>
            </a:fld>
            <a:endParaRPr lang="en-US" altLang="en-US"/>
          </a:p>
        </p:txBody>
      </p:sp>
    </p:spTree>
    <p:extLst>
      <p:ext uri="{BB962C8B-B14F-4D97-AF65-F5344CB8AC3E}">
        <p14:creationId xmlns:p14="http://schemas.microsoft.com/office/powerpoint/2010/main" val="1541831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F438392-F57F-464C-AE3A-A5B72D5A165A}" type="slidenum">
              <a:rPr lang="en-US" altLang="en-US"/>
              <a:pPr>
                <a:defRPr/>
              </a:pPr>
              <a:t>‹#›</a:t>
            </a:fld>
            <a:endParaRPr lang="en-US" altLang="en-US"/>
          </a:p>
        </p:txBody>
      </p:sp>
    </p:spTree>
    <p:extLst>
      <p:ext uri="{BB962C8B-B14F-4D97-AF65-F5344CB8AC3E}">
        <p14:creationId xmlns:p14="http://schemas.microsoft.com/office/powerpoint/2010/main" val="31879475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p:spPr>
        <p:txBody>
          <a:bodyPr/>
          <a:lstStyle/>
          <a:p>
            <a:r>
              <a:rPr lang="en-US"/>
              <a:t>Click to edit Master title style</a:t>
            </a:r>
          </a:p>
        </p:txBody>
      </p:sp>
      <p:sp>
        <p:nvSpPr>
          <p:cNvPr id="3" name="Text Placeholder 2"/>
          <p:cNvSpPr>
            <a:spLocks noGrp="1"/>
          </p:cNvSpPr>
          <p:nvPr>
            <p:ph type="body" sz="half" idx="1"/>
          </p:nvPr>
        </p:nvSpPr>
        <p:spPr>
          <a:xfrm>
            <a:off x="812800" y="1600201"/>
            <a:ext cx="5537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3200" y="1600201"/>
            <a:ext cx="5537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34B1646-BF69-4F42-9852-D1BECBF87552}" type="slidenum">
              <a:rPr lang="en-US" altLang="en-US"/>
              <a:pPr>
                <a:defRPr/>
              </a:pPr>
              <a:t>‹#›</a:t>
            </a:fld>
            <a:endParaRPr lang="en-US" altLang="en-US"/>
          </a:p>
        </p:txBody>
      </p:sp>
    </p:spTree>
    <p:extLst>
      <p:ext uri="{BB962C8B-B14F-4D97-AF65-F5344CB8AC3E}">
        <p14:creationId xmlns:p14="http://schemas.microsoft.com/office/powerpoint/2010/main" val="3475946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6/19/2021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a:latin typeface="Arial" panose="020B0604020202020204" pitchFamily="34" charset="0"/>
            </a:endParaRPr>
          </a:p>
        </p:txBody>
      </p:sp>
    </p:spTree>
    <p:extLst>
      <p:ext uri="{BB962C8B-B14F-4D97-AF65-F5344CB8AC3E}">
        <p14:creationId xmlns:p14="http://schemas.microsoft.com/office/powerpoint/2010/main" val="26836069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7C20F8-8D99-4522-88E5-3A73FB571E75}" type="datetimeFigureOut">
              <a:rPr lang="en-US" smtClean="0"/>
              <a:t>6/19/2021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B13BF8-E060-453B-9076-808396F400C0}" type="slidenum">
              <a:rPr lang="en-US" smtClean="0"/>
              <a:t>‹#›</a:t>
            </a:fld>
            <a:endParaRPr lang="en-US"/>
          </a:p>
        </p:txBody>
      </p:sp>
    </p:spTree>
    <p:extLst>
      <p:ext uri="{BB962C8B-B14F-4D97-AF65-F5344CB8AC3E}">
        <p14:creationId xmlns:p14="http://schemas.microsoft.com/office/powerpoint/2010/main" val="21904362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C3B716DE-05FE-4CCE-B23C-4120098E4BB4}" type="slidenum">
              <a:rPr lang="en-US" altLang="en-US"/>
              <a:pPr>
                <a:defRPr/>
              </a:pPr>
              <a:t>‹#›</a:t>
            </a:fld>
            <a:endParaRPr lang="en-US" altLang="en-US"/>
          </a:p>
        </p:txBody>
      </p:sp>
    </p:spTree>
    <p:extLst>
      <p:ext uri="{BB962C8B-B14F-4D97-AF65-F5344CB8AC3E}">
        <p14:creationId xmlns:p14="http://schemas.microsoft.com/office/powerpoint/2010/main" val="16533497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4.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4.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4.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4.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4.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K3Ct5EhWku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4109225" y="251280"/>
            <a:ext cx="3031958" cy="894352"/>
          </a:xfrm>
          <a:prstGeom prst="rect">
            <a:avLst/>
          </a:prstGeom>
          <a:ln>
            <a:solidFill>
              <a:schemeClr val="accent1">
                <a:alpha val="37000"/>
              </a:schemeClr>
            </a:solidFill>
          </a:ln>
        </p:spPr>
      </p:pic>
      <p:sp>
        <p:nvSpPr>
          <p:cNvPr id="4" name="Snip Diagonal Corner Rectangle 3">
            <a:extLst>
              <a:ext uri="{FF2B5EF4-FFF2-40B4-BE49-F238E27FC236}">
                <a16:creationId xmlns:a16="http://schemas.microsoft.com/office/drawing/2014/main" id="{7867CBEC-6773-421C-9998-078F7B919C41}"/>
              </a:ext>
            </a:extLst>
          </p:cNvPr>
          <p:cNvSpPr>
            <a:spLocks/>
          </p:cNvSpPr>
          <p:nvPr/>
        </p:nvSpPr>
        <p:spPr bwMode="auto">
          <a:xfrm>
            <a:off x="1254324" y="2080458"/>
            <a:ext cx="9683352" cy="1348542"/>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6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KHOA LÝ LUẬN CHÍNH TRỊ</a:t>
            </a:r>
          </a:p>
        </p:txBody>
      </p:sp>
      <p:sp>
        <p:nvSpPr>
          <p:cNvPr id="8" name="Rectangle 3">
            <a:extLst>
              <a:ext uri="{FF2B5EF4-FFF2-40B4-BE49-F238E27FC236}">
                <a16:creationId xmlns:a16="http://schemas.microsoft.com/office/drawing/2014/main" id="{6A0932C3-A1A4-407A-A076-AA9DA4BD1B6A}"/>
              </a:ext>
            </a:extLst>
          </p:cNvPr>
          <p:cNvSpPr txBox="1">
            <a:spLocks noChangeArrowheads="1"/>
          </p:cNvSpPr>
          <p:nvPr/>
        </p:nvSpPr>
        <p:spPr bwMode="auto">
          <a:xfrm>
            <a:off x="5790582" y="4363826"/>
            <a:ext cx="5980387" cy="90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buFontTx/>
              <a:buNone/>
            </a:pPr>
            <a:r>
              <a:rPr lang="en-US" sz="2800" b="1" dirty="0" err="1">
                <a:solidFill>
                  <a:srgbClr val="FF0000"/>
                </a:solidFill>
                <a:latin typeface="Times New Roman" panose="02020603050405020304" pitchFamily="18" charset="0"/>
                <a:cs typeface="Times New Roman" panose="02020603050405020304" pitchFamily="18" charset="0"/>
              </a:rPr>
              <a:t>Giảng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viên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thực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hiện</a:t>
            </a:r>
            <a:r>
              <a:rPr lang="en-US" sz="2800" b="1" dirty="0">
                <a:solidFill>
                  <a:srgbClr val="FF0000"/>
                </a:solidFill>
                <a:latin typeface="Times New Roman" panose="02020603050405020304" pitchFamily="18" charset="0"/>
                <a:cs typeface="Times New Roman" panose="02020603050405020304" pitchFamily="18" charset="0"/>
              </a:rPr>
              <a:t>: Đỗ Thị Thơm</a:t>
            </a:r>
          </a:p>
        </p:txBody>
      </p:sp>
      <p:pic>
        <p:nvPicPr>
          <p:cNvPr id="6" name="Picture 5">
            <a:extLst>
              <a:ext uri="{FF2B5EF4-FFF2-40B4-BE49-F238E27FC236}">
                <a16:creationId xmlns:a16="http://schemas.microsoft.com/office/drawing/2014/main" id="{2506AB39-4090-4194-A497-7FE611CED9BE}"/>
              </a:ext>
            </a:extLst>
          </p:cNvPr>
          <p:cNvPicPr>
            <a:picLocks noChangeAspect="1"/>
          </p:cNvPicPr>
          <p:nvPr/>
        </p:nvPicPr>
        <p:blipFill rotWithShape="1">
          <a:blip r:embed="rId3"/>
          <a:srcRect r="20588"/>
          <a:stretch/>
        </p:blipFill>
        <p:spPr>
          <a:xfrm>
            <a:off x="766935" y="4434510"/>
            <a:ext cx="2654182" cy="2109821"/>
          </a:xfrm>
          <a:prstGeom prst="rect">
            <a:avLst/>
          </a:prstGeom>
        </p:spPr>
      </p:pic>
      <p:sp>
        <p:nvSpPr>
          <p:cNvPr id="10" name="Rectangle 3">
            <a:extLst>
              <a:ext uri="{FF2B5EF4-FFF2-40B4-BE49-F238E27FC236}">
                <a16:creationId xmlns:a16="http://schemas.microsoft.com/office/drawing/2014/main" id="{9C1C5061-B3AB-4F7F-AED7-51E1AEE9D3E9}"/>
              </a:ext>
            </a:extLst>
          </p:cNvPr>
          <p:cNvSpPr txBox="1">
            <a:spLocks noChangeArrowheads="1"/>
          </p:cNvSpPr>
          <p:nvPr/>
        </p:nvSpPr>
        <p:spPr bwMode="auto">
          <a:xfrm>
            <a:off x="4414643" y="5749581"/>
            <a:ext cx="3362714" cy="90185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buFontTx/>
              <a:buNone/>
            </a:pPr>
            <a:r>
              <a:rPr lang="en-US" sz="2800" b="1" dirty="0" err="1">
                <a:solidFill>
                  <a:srgbClr val="000099"/>
                </a:solidFill>
                <a:latin typeface="Times New Roman" panose="02020603050405020304" pitchFamily="18" charset="0"/>
                <a:cs typeface="Times New Roman" panose="02020603050405020304" pitchFamily="18" charset="0"/>
              </a:rPr>
              <a:t>Tháng</a:t>
            </a:r>
            <a:r>
              <a:rPr lang="en-US" sz="2800" b="1" dirty="0">
                <a:solidFill>
                  <a:srgbClr val="000099"/>
                </a:solidFill>
                <a:latin typeface="Times New Roman" panose="02020603050405020304" pitchFamily="18" charset="0"/>
                <a:cs typeface="Times New Roman" panose="02020603050405020304" pitchFamily="18" charset="0"/>
              </a:rPr>
              <a:t> 7 </a:t>
            </a:r>
            <a:r>
              <a:rPr lang="en-US" sz="2800" b="1" dirty="0" err="1">
                <a:solidFill>
                  <a:srgbClr val="000099"/>
                </a:solidFill>
                <a:latin typeface="Times New Roman" panose="02020603050405020304" pitchFamily="18" charset="0"/>
                <a:cs typeface="Times New Roman" panose="02020603050405020304" pitchFamily="18" charset="0"/>
              </a:rPr>
              <a:t>năm</a:t>
            </a:r>
            <a:r>
              <a:rPr lang="en-US" sz="2800" b="1" dirty="0">
                <a:solidFill>
                  <a:srgbClr val="000099"/>
                </a:solidFill>
                <a:latin typeface="Times New Roman" panose="02020603050405020304" pitchFamily="18" charset="0"/>
                <a:cs typeface="Times New Roman" panose="02020603050405020304" pitchFamily="18" charset="0"/>
              </a:rPr>
              <a:t> 2021</a:t>
            </a:r>
          </a:p>
        </p:txBody>
      </p:sp>
    </p:spTree>
    <p:extLst>
      <p:ext uri="{BB962C8B-B14F-4D97-AF65-F5344CB8AC3E}">
        <p14:creationId xmlns:p14="http://schemas.microsoft.com/office/powerpoint/2010/main" val="4284104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09550" y="386254"/>
            <a:ext cx="11614588" cy="6300296"/>
          </a:xfrm>
        </p:spPr>
        <p:txBody>
          <a:bodyPr/>
          <a:lstStyle/>
          <a:p>
            <a:pPr marL="0" indent="457200" algn="ctr">
              <a:lnSpc>
                <a:spcPct val="150000"/>
              </a:lnSpc>
              <a:buNone/>
              <a:tabLst>
                <a:tab pos="738188" algn="l"/>
              </a:tabLst>
            </a:pPr>
            <a:r>
              <a:rPr lang="en-US" b="1" dirty="0">
                <a:solidFill>
                  <a:srgbClr val="FF0000"/>
                </a:solidFill>
                <a:latin typeface="Times New Roman" panose="02020603050405020304" pitchFamily="18" charset="0"/>
                <a:cs typeface="Times New Roman" panose="02020603050405020304" pitchFamily="18" charset="0"/>
              </a:rPr>
              <a:t>NỘI DUNG TRÌNH BÀY</a:t>
            </a:r>
          </a:p>
          <a:p>
            <a:pPr marL="0" indent="457200" algn="ctr">
              <a:lnSpc>
                <a:spcPct val="150000"/>
              </a:lnSpc>
              <a:buNone/>
              <a:tabLst>
                <a:tab pos="738188" algn="l"/>
              </a:tabLst>
            </a:pPr>
            <a:endParaRPr lang="en-US"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tabLst>
                <a:tab pos="393700" algn="l"/>
              </a:tabLst>
            </a:pPr>
            <a:r>
              <a:rPr lang="en-US" sz="2800" b="1" dirty="0" err="1">
                <a:solidFill>
                  <a:srgbClr val="000099"/>
                </a:solidFill>
                <a:latin typeface="Times New Roman" panose="02020603050405020304" pitchFamily="18" charset="0"/>
                <a:cs typeface="Times New Roman" panose="02020603050405020304" pitchFamily="18" charset="0"/>
              </a:rPr>
              <a:t>Phần</a:t>
            </a:r>
            <a:r>
              <a:rPr lang="en-US" sz="2800" b="1" dirty="0">
                <a:solidFill>
                  <a:srgbClr val="000099"/>
                </a:solidFill>
                <a:latin typeface="Times New Roman" panose="02020603050405020304" pitchFamily="18" charset="0"/>
                <a:cs typeface="Times New Roman" panose="02020603050405020304" pitchFamily="18" charset="0"/>
              </a:rPr>
              <a:t> 1:</a:t>
            </a:r>
            <a:r>
              <a:rPr lang="en-US" sz="2800" b="1" dirty="0">
                <a:latin typeface="Times New Roman" panose="02020603050405020304" pitchFamily="18" charset="0"/>
                <a:cs typeface="Times New Roman" panose="02020603050405020304" pitchFamily="18" charset="0"/>
              </a:rPr>
              <a:t> GIỚI THIỆU CHUNG VỀ MÔN HỌC</a:t>
            </a:r>
          </a:p>
          <a:p>
            <a:pPr marL="0" indent="0" algn="just">
              <a:lnSpc>
                <a:spcPct val="150000"/>
              </a:lnSpc>
              <a:buNone/>
              <a:tabLst>
                <a:tab pos="393700" algn="l"/>
              </a:tabLst>
            </a:pPr>
            <a:r>
              <a:rPr lang="en-US" sz="2800" b="1" dirty="0" err="1">
                <a:solidFill>
                  <a:srgbClr val="000099"/>
                </a:solidFill>
                <a:latin typeface="Times New Roman" panose="02020603050405020304" pitchFamily="18" charset="0"/>
                <a:cs typeface="Times New Roman" panose="02020603050405020304" pitchFamily="18" charset="0"/>
              </a:rPr>
              <a:t>Phần</a:t>
            </a:r>
            <a:r>
              <a:rPr lang="en-US" sz="2800" b="1" dirty="0">
                <a:solidFill>
                  <a:srgbClr val="000099"/>
                </a:solidFill>
                <a:latin typeface="Times New Roman" panose="02020603050405020304" pitchFamily="18" charset="0"/>
                <a:cs typeface="Times New Roman" panose="02020603050405020304" pitchFamily="18" charset="0"/>
              </a:rPr>
              <a:t> 2: </a:t>
            </a:r>
            <a:r>
              <a:rPr lang="en-US" sz="2800" b="1" dirty="0">
                <a:latin typeface="Times New Roman" panose="02020603050405020304" pitchFamily="18" charset="0"/>
                <a:cs typeface="Times New Roman" panose="02020603050405020304" pitchFamily="18" charset="0"/>
              </a:rPr>
              <a:t>TRÌNH BÀY TIẾT HỌC GIẢ ĐỊNH</a:t>
            </a:r>
          </a:p>
          <a:p>
            <a:pPr marL="0" indent="0" algn="just">
              <a:lnSpc>
                <a:spcPct val="150000"/>
              </a:lnSpc>
              <a:buNone/>
              <a:tabLst>
                <a:tab pos="393700" algn="l"/>
              </a:tabLst>
            </a:pPr>
            <a:r>
              <a:rPr lang="en-US" sz="2800" b="1" dirty="0" err="1">
                <a:solidFill>
                  <a:srgbClr val="000099"/>
                </a:solidFill>
                <a:latin typeface="Times New Roman" panose="02020603050405020304" pitchFamily="18" charset="0"/>
                <a:cs typeface="Times New Roman" panose="02020603050405020304" pitchFamily="18" charset="0"/>
              </a:rPr>
              <a:t>Phần</a:t>
            </a:r>
            <a:r>
              <a:rPr lang="en-US" sz="2800" b="1" dirty="0">
                <a:solidFill>
                  <a:srgbClr val="000099"/>
                </a:solidFill>
                <a:latin typeface="Times New Roman" panose="02020603050405020304" pitchFamily="18" charset="0"/>
                <a:cs typeface="Times New Roman" panose="02020603050405020304" pitchFamily="18" charset="0"/>
              </a:rPr>
              <a:t> 3:</a:t>
            </a:r>
            <a:r>
              <a:rPr lang="en-US" sz="2800" b="1" dirty="0">
                <a:latin typeface="Times New Roman" panose="02020603050405020304" pitchFamily="18" charset="0"/>
                <a:cs typeface="Times New Roman" panose="02020603050405020304" pitchFamily="18" charset="0"/>
              </a:rPr>
              <a:t> GIẢI ĐÁP, CHIA SẺ KINH NGHIỆM CÙNG CÁC GIẢNG VIÊN</a:t>
            </a:r>
          </a:p>
        </p:txBody>
      </p:sp>
    </p:spTree>
    <p:extLst>
      <p:ext uri="{BB962C8B-B14F-4D97-AF65-F5344CB8AC3E}">
        <p14:creationId xmlns:p14="http://schemas.microsoft.com/office/powerpoint/2010/main" val="390579172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09550" y="386254"/>
            <a:ext cx="11614588" cy="6300296"/>
          </a:xfrm>
        </p:spPr>
        <p:txBody>
          <a:bodyPr/>
          <a:lstStyle/>
          <a:p>
            <a:pPr marL="0" indent="457200" algn="ctr">
              <a:buNone/>
              <a:tabLst>
                <a:tab pos="738188" algn="l"/>
              </a:tabLst>
            </a:pPr>
            <a:r>
              <a:rPr lang="en-US" b="1" dirty="0">
                <a:solidFill>
                  <a:srgbClr val="FF0000"/>
                </a:solidFill>
                <a:latin typeface="Times New Roman" panose="02020603050405020304" pitchFamily="18" charset="0"/>
                <a:cs typeface="Times New Roman" panose="02020603050405020304" pitchFamily="18" charset="0"/>
              </a:rPr>
              <a:t>MÔN HỌC : GIÁO DỤC CHÍNH TRỊ</a:t>
            </a:r>
          </a:p>
          <a:p>
            <a:pPr marL="0" indent="342900" algn="just">
              <a:buNone/>
              <a:tabLst>
                <a:tab pos="393700" algn="l"/>
              </a:tabLst>
            </a:pPr>
            <a:r>
              <a:rPr lang="en-US" sz="2400" b="1" dirty="0" err="1">
                <a:latin typeface="Times New Roman" panose="02020603050405020304" pitchFamily="18" charset="0"/>
                <a:cs typeface="Times New Roman" panose="02020603050405020304" pitchFamily="18" charset="0"/>
              </a:rPr>
              <a:t>Thời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học</a:t>
            </a:r>
            <a:r>
              <a:rPr lang="en-US" sz="2400" b="1" dirty="0">
                <a:latin typeface="Times New Roman" panose="02020603050405020304" pitchFamily="18" charset="0"/>
                <a:cs typeface="Times New Roman" panose="02020603050405020304" pitchFamily="18" charset="0"/>
              </a:rPr>
              <a:t>: </a:t>
            </a:r>
            <a:r>
              <a:rPr lang="vi-VN" sz="2400" b="1" dirty="0">
                <a:effectLst/>
                <a:latin typeface="Times New Roman" panose="02020603050405020304" pitchFamily="18" charset="0"/>
                <a:ea typeface="Times New Roman" panose="02020603050405020304" pitchFamily="18" charset="0"/>
                <a:cs typeface="Times New Roman" panose="02020603050405020304" pitchFamily="18" charset="0"/>
              </a:rPr>
              <a:t>75 giờ (lý thuyết: 41 giờ; thảo luận: 29 giờ; kiểm tra: 05 giờ)</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tabLst>
                <a:tab pos="393700" algn="l"/>
              </a:tabLst>
            </a:pPr>
            <a:r>
              <a:rPr lang="en-US"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trí</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môn</a:t>
            </a:r>
            <a:r>
              <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342900" algn="just">
              <a:spcAft>
                <a:spcPts val="600"/>
              </a:spcAft>
              <a:buNone/>
            </a:pP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1. Vị trí</a:t>
            </a:r>
            <a:endParaRPr lang="en-US" sz="36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342900" algn="just">
              <a:spcAft>
                <a:spcPts val="600"/>
              </a:spcAft>
              <a:buNone/>
            </a:pPr>
            <a:r>
              <a:rPr lang="vi-VN" sz="2800" dirty="0">
                <a:effectLst/>
                <a:latin typeface="Times New Roman" panose="02020603050405020304" pitchFamily="18" charset="0"/>
                <a:ea typeface="Times New Roman" panose="02020603050405020304" pitchFamily="18" charset="0"/>
                <a:cs typeface="Times New Roman" panose="02020603050405020304" pitchFamily="18" charset="0"/>
              </a:rPr>
              <a:t>Môn học Giáo dục chính trị là môn học bắt buộc thuộc khối các môn học chung trong chương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vi-VN" sz="2800" dirty="0">
                <a:effectLst/>
                <a:latin typeface="Times New Roman" panose="02020603050405020304" pitchFamily="18" charset="0"/>
                <a:ea typeface="Times New Roman" panose="02020603050405020304" pitchFamily="18" charset="0"/>
                <a:cs typeface="Times New Roman" panose="02020603050405020304" pitchFamily="18" charset="0"/>
              </a:rPr>
              <a:t>rình đào tạo tr</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ì</a:t>
            </a:r>
            <a:r>
              <a:rPr lang="vi-VN" sz="2800" dirty="0">
                <a:effectLst/>
                <a:latin typeface="Times New Roman" panose="02020603050405020304" pitchFamily="18" charset="0"/>
                <a:ea typeface="Times New Roman" panose="02020603050405020304" pitchFamily="18" charset="0"/>
                <a:cs typeface="Times New Roman" panose="02020603050405020304" pitchFamily="18" charset="0"/>
              </a:rPr>
              <a:t>nh độ cao đẳng.</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342900" algn="just">
              <a:spcAft>
                <a:spcPts val="600"/>
              </a:spcAft>
              <a:buNone/>
            </a:pP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2. Tính chất</a:t>
            </a:r>
            <a:endParaRPr lang="en-US" sz="36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342900" algn="just">
              <a:spcAft>
                <a:spcPts val="600"/>
              </a:spcAft>
              <a:buNone/>
            </a:pPr>
            <a:r>
              <a:rPr lang="vi-VN" sz="2800" dirty="0">
                <a:effectLst/>
                <a:latin typeface="Times New Roman" panose="02020603050405020304" pitchFamily="18" charset="0"/>
                <a:ea typeface="Times New Roman" panose="02020603050405020304" pitchFamily="18" charset="0"/>
                <a:cs typeface="Times New Roman" panose="02020603050405020304" pitchFamily="18" charset="0"/>
              </a:rPr>
              <a:t>Chương trình môn học bao gồm khái quát về chủ nghĩa Mác - Lênin, tư tưởng Hồ Chí Minh, đường lối cách mạng của Đảng Cộng sản Việt Nam; hình thành thế giới quan, nhân sinh quan khoa học và cách mạng cho thế hệ trẻ Việt Nam; góp phần đào tạo người lao động phát triển toàn diện</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indent="520700" algn="just">
              <a:buAutoNum type="romanUcPeriod"/>
              <a:tabLst>
                <a:tab pos="393700" algn="l"/>
              </a:tabLst>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332195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891">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567559" y="189186"/>
            <a:ext cx="11225048" cy="6227380"/>
          </a:xfrm>
        </p:spPr>
        <p:txBody>
          <a:bodyPr/>
          <a:lstStyle/>
          <a:p>
            <a:pPr marL="0" indent="346075" algn="just">
              <a:spcAft>
                <a:spcPts val="600"/>
              </a:spcAft>
              <a:buNone/>
              <a:tabLst>
                <a:tab pos="236538" algn="l"/>
                <a:tab pos="457200" algn="l"/>
              </a:tabLst>
            </a:pPr>
            <a:r>
              <a:rPr lang="en-US"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II. Mục tiêu môn học</a:t>
            </a:r>
            <a:endParaRPr lang="en-US"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600"/>
              </a:spcAft>
              <a:buNone/>
              <a:tabLst>
                <a:tab pos="236538" algn="l"/>
                <a:tab pos="457200" algn="l"/>
              </a:tabLst>
            </a:pP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ề kiến thức</a:t>
            </a:r>
            <a:endPar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600"/>
              </a:spcAft>
              <a:buNone/>
              <a:tabLst>
                <a:tab pos="236538" algn="l"/>
                <a:tab pos="457200" algn="l"/>
              </a:tabLst>
            </a:pP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400" dirty="0">
                <a:effectLst/>
                <a:ea typeface="Times New Roman" panose="02020603050405020304" pitchFamily="18" charset="0"/>
                <a:cs typeface="Times New Roman" panose="02020603050405020304" pitchFamily="18" charset="0"/>
              </a:rPr>
              <a:t>Trình bày được một số nội dung khái quát về chủ nghĩa Mác - Lênin, tư tưởng Hồ Chí Minh; quan điểm, đường lối của Đảng, chính sách, pháp luật của Nhà nước; yêu cầu và nội dung học tập, rèn luyện để trở thành người công dân tốt, người lao động tốt.</a:t>
            </a:r>
            <a:endParaRPr lang="en-US" sz="2400" dirty="0">
              <a:effectLst/>
              <a:ea typeface="Times New Roman" panose="02020603050405020304" pitchFamily="18" charset="0"/>
              <a:cs typeface="Times New Roman" panose="02020603050405020304" pitchFamily="18" charset="0"/>
            </a:endParaRPr>
          </a:p>
          <a:p>
            <a:pPr marL="0" indent="0" algn="just">
              <a:spcAft>
                <a:spcPts val="600"/>
              </a:spcAft>
              <a:buNone/>
              <a:tabLst>
                <a:tab pos="236538" algn="l"/>
                <a:tab pos="457200" algn="l"/>
              </a:tabLst>
            </a:pP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ề kỹ năng</a:t>
            </a:r>
            <a:endPar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600"/>
              </a:spcAft>
              <a:buNone/>
              <a:tabLst>
                <a:tab pos="236538" algn="l"/>
                <a:tab pos="457200"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400" dirty="0">
                <a:effectLst/>
                <a:ea typeface="Times New Roman" panose="02020603050405020304" pitchFamily="18" charset="0"/>
                <a:cs typeface="Times New Roman" panose="02020603050405020304" pitchFamily="18" charset="0"/>
              </a:rPr>
              <a:t>Vận dụng được các kiến thức chung được học về quan điểm, đường lối của Đảng, chính sách, pháp luật của Nhà nước vào việc học tập, rèn luyện, xây dựng đạo đức, lối sống để trở thành người công dân tốt, người lao động tốt</a:t>
            </a:r>
            <a:r>
              <a:rPr lang="en-US" sz="2400" dirty="0">
                <a:effectLst/>
                <a:ea typeface="Times New Roman" panose="02020603050405020304" pitchFamily="18" charset="0"/>
                <a:cs typeface="Times New Roman" panose="02020603050405020304" pitchFamily="18" charset="0"/>
              </a:rPr>
              <a:t>.</a:t>
            </a:r>
          </a:p>
          <a:p>
            <a:pPr marL="0" indent="0" algn="just">
              <a:spcAft>
                <a:spcPts val="600"/>
              </a:spcAft>
              <a:buNone/>
              <a:tabLst>
                <a:tab pos="236538" algn="l"/>
                <a:tab pos="457200" algn="l"/>
              </a:tabLst>
            </a:pP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ề n</a:t>
            </a:r>
            <a:r>
              <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ă</a:t>
            </a:r>
            <a:r>
              <a:rPr lang="vi-VN"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ng lực tự chủ và trách nhiệm</a:t>
            </a:r>
            <a:endParaRPr lang="en-US" sz="24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600"/>
              </a:spcAft>
              <a:buNone/>
              <a:tabLst>
                <a:tab pos="236538" algn="l"/>
                <a:tab pos="457200" algn="l"/>
              </a:tabLs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400" dirty="0">
                <a:effectLst/>
                <a:ea typeface="Times New Roman" panose="02020603050405020304" pitchFamily="18" charset="0"/>
                <a:cs typeface="Times New Roman" panose="02020603050405020304" pitchFamily="18" charset="0"/>
              </a:rPr>
              <a:t>Có năng lực vận dụng các nội dung đã học để rèn luyện phẩm chất chính trị, đạo đức, lối sống; thực hiện tốt quan điểm, </a:t>
            </a:r>
            <a:r>
              <a:rPr lang="en-US" sz="2400" dirty="0">
                <a:effectLst/>
                <a:ea typeface="Times New Roman" panose="02020603050405020304" pitchFamily="18" charset="0"/>
                <a:cs typeface="Times New Roman" panose="02020603050405020304" pitchFamily="18" charset="0"/>
              </a:rPr>
              <a:t>đ</a:t>
            </a:r>
            <a:r>
              <a:rPr lang="vi-VN" sz="2400" dirty="0">
                <a:effectLst/>
                <a:ea typeface="Times New Roman" panose="02020603050405020304" pitchFamily="18" charset="0"/>
                <a:cs typeface="Times New Roman" panose="02020603050405020304" pitchFamily="18" charset="0"/>
              </a:rPr>
              <a:t>ư</a:t>
            </a:r>
            <a:r>
              <a:rPr lang="en-US" sz="2400" dirty="0">
                <a:effectLst/>
                <a:ea typeface="Times New Roman" panose="02020603050405020304" pitchFamily="18" charset="0"/>
                <a:cs typeface="Times New Roman" panose="02020603050405020304" pitchFamily="18" charset="0"/>
              </a:rPr>
              <a:t>ờ</a:t>
            </a:r>
            <a:r>
              <a:rPr lang="vi-VN" sz="2400" dirty="0">
                <a:effectLst/>
                <a:ea typeface="Times New Roman" panose="02020603050405020304" pitchFamily="18" charset="0"/>
                <a:cs typeface="Times New Roman" panose="02020603050405020304" pitchFamily="18" charset="0"/>
              </a:rPr>
              <a:t>ng lối của Đảng; chính sách, pháp luật của Nhà nước.</a:t>
            </a:r>
            <a:endParaRPr lang="en-US" sz="2400" dirty="0">
              <a:effectLst/>
              <a:ea typeface="Times New Roman" panose="02020603050405020304" pitchFamily="18" charset="0"/>
              <a:cs typeface="Times New Roman" panose="02020603050405020304" pitchFamily="18" charset="0"/>
            </a:endParaRPr>
          </a:p>
          <a:p>
            <a:pPr marL="0" indent="346075" algn="just">
              <a:buNone/>
              <a:tabLst>
                <a:tab pos="236538" algn="l"/>
                <a:tab pos="457200" algn="l"/>
              </a:tabLst>
            </a:pP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520700" algn="just">
              <a:buAutoNum type="romanUcPeriod"/>
              <a:tabLst>
                <a:tab pos="393700" algn="l"/>
              </a:tabLst>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108086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789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162252" y="118240"/>
            <a:ext cx="11740713" cy="6300296"/>
          </a:xfrm>
        </p:spPr>
        <p:txBody>
          <a:bodyPr/>
          <a:lstStyle/>
          <a:p>
            <a:pPr marL="0" indent="346075" algn="just">
              <a:spcAft>
                <a:spcPts val="600"/>
              </a:spcAft>
              <a:buNone/>
              <a:tabLst>
                <a:tab pos="236538" algn="l"/>
                <a:tab pos="457200" algn="l"/>
              </a:tabLst>
            </a:pPr>
            <a:r>
              <a:rPr lang="en-US"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III.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dung </a:t>
            </a:r>
            <a:r>
              <a:rPr lang="en-US" b="1" dirty="0" err="1">
                <a:solidFill>
                  <a:srgbClr val="C00000"/>
                </a:solidFill>
                <a:latin typeface="Times New Roman" panose="02020603050405020304" pitchFamily="18" charset="0"/>
                <a:cs typeface="Times New Roman" panose="02020603050405020304" pitchFamily="18" charset="0"/>
              </a:rPr>
              <a:t>môn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học</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tabLst>
                <a:tab pos="393700" algn="l"/>
              </a:tabLst>
            </a:pPr>
            <a:r>
              <a:rPr lang="vi-VN" sz="2400" dirty="0"/>
              <a:t>Bài mở đầu</a:t>
            </a:r>
            <a:endParaRPr lang="en-US" sz="2400" dirty="0">
              <a:ea typeface="Times New Roman" panose="02020603050405020304" pitchFamily="18" charset="0"/>
            </a:endParaRPr>
          </a:p>
          <a:p>
            <a:pPr marL="0" indent="0" algn="just">
              <a:buNone/>
              <a:tabLst>
                <a:tab pos="393700" algn="l"/>
              </a:tabLst>
            </a:pPr>
            <a:r>
              <a:rPr lang="vi-VN" sz="2400" dirty="0"/>
              <a:t>Bài 1: Khái quát về chủ nghĩa Mác - Lênin</a:t>
            </a:r>
            <a:endParaRPr lang="en-US" sz="2400" dirty="0">
              <a:ea typeface="Times New Roman" panose="02020603050405020304" pitchFamily="18" charset="0"/>
            </a:endParaRPr>
          </a:p>
          <a:p>
            <a:pPr marL="0" indent="0" algn="just">
              <a:buNone/>
              <a:tabLst>
                <a:tab pos="393700" algn="l"/>
              </a:tabLst>
            </a:pPr>
            <a:r>
              <a:rPr lang="vi-VN" sz="2400" dirty="0"/>
              <a:t>Bài 2: Khái quát về tư tưởng Hồ Chí Minh</a:t>
            </a:r>
            <a:endParaRPr lang="en-US" sz="2400" dirty="0">
              <a:ea typeface="Times New Roman" panose="02020603050405020304" pitchFamily="18" charset="0"/>
            </a:endParaRPr>
          </a:p>
          <a:p>
            <a:pPr marL="0" indent="0" algn="just">
              <a:buNone/>
              <a:tabLst>
                <a:tab pos="393700" algn="l"/>
              </a:tabLst>
            </a:pPr>
            <a:r>
              <a:rPr lang="vi-VN" sz="2400" dirty="0"/>
              <a:t>Bài 3: Những thành tựu của cách mạng V</a:t>
            </a:r>
            <a:r>
              <a:rPr lang="en-US" sz="2400" dirty="0" err="1"/>
              <a:t>iệt</a:t>
            </a:r>
            <a:r>
              <a:rPr lang="en-US" sz="2400" dirty="0"/>
              <a:t> </a:t>
            </a:r>
            <a:r>
              <a:rPr lang="vi-VN" sz="2400" dirty="0"/>
              <a:t>Nam dưới sự lãnh </a:t>
            </a:r>
            <a:r>
              <a:rPr lang="en-US" sz="2400" dirty="0"/>
              <a:t>đ</a:t>
            </a:r>
            <a:r>
              <a:rPr lang="vi-VN" sz="2400" dirty="0"/>
              <a:t>ạo của Đảng</a:t>
            </a:r>
            <a:endParaRPr lang="en-US" sz="2400" dirty="0">
              <a:ea typeface="Times New Roman" panose="02020603050405020304" pitchFamily="18" charset="0"/>
            </a:endParaRPr>
          </a:p>
          <a:p>
            <a:pPr marL="0" indent="0">
              <a:lnSpc>
                <a:spcPct val="120000"/>
              </a:lnSpc>
              <a:buNone/>
            </a:pPr>
            <a:r>
              <a:rPr lang="vi-VN" sz="2400" dirty="0"/>
              <a:t>Bài 4: Đặc tr</a:t>
            </a:r>
            <a:r>
              <a:rPr lang="en-US" sz="2400" dirty="0"/>
              <a:t>ư</a:t>
            </a:r>
            <a:r>
              <a:rPr lang="vi-VN" sz="2400" dirty="0"/>
              <a:t>ng và phương hướng xây dựng xã hội chủ nghĩa ở Việt Nam</a:t>
            </a:r>
            <a:endParaRPr lang="en-US" sz="2400" dirty="0"/>
          </a:p>
          <a:p>
            <a:pPr marL="0" indent="0">
              <a:lnSpc>
                <a:spcPct val="120000"/>
              </a:lnSpc>
              <a:buNone/>
            </a:pPr>
            <a:r>
              <a:rPr lang="vi-VN" sz="2400" dirty="0"/>
              <a:t>Bài 5: Phát triển kinh tế, xã hội, văn hóa, con người ở Việt Nam</a:t>
            </a:r>
            <a:endParaRPr lang="en-US" sz="2400" dirty="0">
              <a:ea typeface="Times New Roman" panose="02020603050405020304" pitchFamily="18" charset="0"/>
            </a:endParaRPr>
          </a:p>
          <a:p>
            <a:pPr marL="0" indent="0">
              <a:lnSpc>
                <a:spcPct val="120000"/>
              </a:lnSpc>
              <a:buNone/>
            </a:pPr>
            <a:r>
              <a:rPr lang="vi-VN" sz="2400" dirty="0"/>
              <a:t>Bài 6: </a:t>
            </a:r>
            <a:r>
              <a:rPr lang="en-US" sz="2400" dirty="0" err="1"/>
              <a:t>Tă</a:t>
            </a:r>
            <a:r>
              <a:rPr lang="vi-VN" sz="2400" dirty="0"/>
              <a:t>ng cường quốc phòng an ninh, mở rộng quan h</a:t>
            </a:r>
            <a:r>
              <a:rPr lang="en-US" sz="2400" dirty="0"/>
              <a:t>ệ đ</a:t>
            </a:r>
            <a:r>
              <a:rPr lang="vi-VN" sz="2400" dirty="0"/>
              <a:t>ối ngoại và hội nhập quốc </a:t>
            </a:r>
            <a:r>
              <a:rPr lang="en-US" sz="2400" dirty="0"/>
              <a:t>t</a:t>
            </a:r>
            <a:r>
              <a:rPr lang="vi-VN" sz="2400" dirty="0"/>
              <a:t>ế ở nước </a:t>
            </a:r>
            <a:r>
              <a:rPr lang="en-US" sz="2400" dirty="0"/>
              <a:t>t</a:t>
            </a:r>
            <a:r>
              <a:rPr lang="vi-VN" sz="2400" dirty="0"/>
              <a:t>a hi</a:t>
            </a:r>
            <a:r>
              <a:rPr lang="en-US" sz="2400" dirty="0"/>
              <a:t>ệ</a:t>
            </a:r>
            <a:r>
              <a:rPr lang="vi-VN" sz="2400" dirty="0"/>
              <a:t>n nay</a:t>
            </a:r>
            <a:endParaRPr lang="en-US" sz="2400" dirty="0">
              <a:ea typeface="Times New Roman" panose="02020603050405020304" pitchFamily="18" charset="0"/>
            </a:endParaRPr>
          </a:p>
          <a:p>
            <a:pPr marL="0" indent="0">
              <a:lnSpc>
                <a:spcPct val="120000"/>
              </a:lnSpc>
              <a:buNone/>
            </a:pPr>
            <a:r>
              <a:rPr lang="vi-VN" sz="2400" dirty="0"/>
              <a:t>Bài 7: Xây dựng và hoàn thi</a:t>
            </a:r>
            <a:r>
              <a:rPr lang="en-US" sz="2400" dirty="0"/>
              <a:t>ệ</a:t>
            </a:r>
            <a:r>
              <a:rPr lang="vi-VN" sz="2400" dirty="0"/>
              <a:t>n nhà nước pháp quyề</a:t>
            </a:r>
            <a:r>
              <a:rPr lang="en-US" sz="2400" dirty="0"/>
              <a:t>n</a:t>
            </a:r>
            <a:r>
              <a:rPr lang="vi-VN" sz="2400" dirty="0"/>
              <a:t> x</a:t>
            </a:r>
            <a:r>
              <a:rPr lang="en-US" sz="2400" dirty="0"/>
              <a:t>ã </a:t>
            </a:r>
            <a:r>
              <a:rPr lang="vi-VN" sz="2400" dirty="0"/>
              <a:t>hội chủ nghĩa Việt Nam</a:t>
            </a:r>
            <a:endParaRPr lang="en-US" sz="2400" dirty="0">
              <a:ea typeface="Times New Roman" panose="02020603050405020304" pitchFamily="18" charset="0"/>
            </a:endParaRPr>
          </a:p>
          <a:p>
            <a:pPr marL="0" indent="0">
              <a:lnSpc>
                <a:spcPct val="120000"/>
              </a:lnSpc>
              <a:buNone/>
            </a:pPr>
            <a:r>
              <a:rPr lang="vi-VN" sz="2400" dirty="0"/>
              <a:t>Bài 8: Phát huy sức mạnh của khối đại đoàn kết toàn dân tộc trong xây dựng, bảo vệ Tổ quốc</a:t>
            </a:r>
            <a:endParaRPr lang="en-US" sz="2400" dirty="0"/>
          </a:p>
          <a:p>
            <a:pPr marL="0" indent="0">
              <a:lnSpc>
                <a:spcPct val="120000"/>
              </a:lnSpc>
              <a:buNone/>
            </a:pPr>
            <a:r>
              <a:rPr lang="vi-VN" sz="2400" dirty="0"/>
              <a:t>Bài 9: Tu dư</a:t>
            </a:r>
            <a:r>
              <a:rPr lang="en-US" sz="2400" dirty="0"/>
              <a:t>ỡ</a:t>
            </a:r>
            <a:r>
              <a:rPr lang="vi-VN" sz="2400" dirty="0"/>
              <a:t>ng, rèn luyện đ</a:t>
            </a:r>
            <a:r>
              <a:rPr lang="en-US" sz="2400" dirty="0"/>
              <a:t>ể </a:t>
            </a:r>
            <a:r>
              <a:rPr lang="vi-VN" sz="2400" dirty="0"/>
              <a:t>trở thành người công dân tốt, người lao động tốt</a:t>
            </a:r>
            <a:endParaRPr lang="en-US" sz="2400" dirty="0">
              <a:ea typeface="Times New Roman" panose="02020603050405020304" pitchFamily="18" charset="0"/>
            </a:endParaRPr>
          </a:p>
          <a:p>
            <a:pPr>
              <a:lnSpc>
                <a:spcPct val="120000"/>
              </a:lnSpc>
            </a:pPr>
            <a:endParaRPr lang="en-US" sz="2600" dirty="0">
              <a:latin typeface="+mj-lt"/>
              <a:ea typeface="Times New Roman" panose="02020603050405020304" pitchFamily="18" charset="0"/>
            </a:endParaRPr>
          </a:p>
          <a:p>
            <a:pPr>
              <a:lnSpc>
                <a:spcPct val="120000"/>
              </a:lnSpc>
            </a:pPr>
            <a:endParaRPr lang="en-US" sz="2400" dirty="0">
              <a:ea typeface="Times New Roman" panose="02020603050405020304" pitchFamily="18" charset="0"/>
            </a:endParaRPr>
          </a:p>
        </p:txBody>
      </p:sp>
    </p:spTree>
    <p:extLst>
      <p:ext uri="{BB962C8B-B14F-4D97-AF65-F5344CB8AC3E}">
        <p14:creationId xmlns:p14="http://schemas.microsoft.com/office/powerpoint/2010/main" val="1251974796"/>
      </p:ext>
    </p:extLst>
  </p:cSld>
  <p:clrMapOvr>
    <a:masterClrMapping/>
  </p:clrMapOvr>
  <p:transition>
    <p:strips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99545" y="773723"/>
            <a:ext cx="11640409" cy="5690139"/>
          </a:xfrm>
        </p:spPr>
        <p:txBody>
          <a:bodyPr/>
          <a:lstStyle/>
          <a:p>
            <a:pPr marL="0" indent="346075" algn="ctr">
              <a:spcAft>
                <a:spcPts val="600"/>
              </a:spcAft>
              <a:buNone/>
              <a:tabLst>
                <a:tab pos="236538" algn="l"/>
                <a:tab pos="457200" algn="l"/>
              </a:tabLst>
            </a:pPr>
            <a:r>
              <a:rPr lang="en-US" sz="3600" b="1" dirty="0" err="1">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3600" b="1" dirty="0">
                <a:solidFill>
                  <a:srgbClr val="000099"/>
                </a:solidFill>
                <a:effectLst/>
                <a:latin typeface="Times New Roman" panose="02020603050405020304" pitchFamily="18" charset="0"/>
                <a:ea typeface="Times New Roman" panose="02020603050405020304" pitchFamily="18" charset="0"/>
                <a:cs typeface="Times New Roman" panose="02020603050405020304" pitchFamily="18" charset="0"/>
              </a:rPr>
              <a:t> 2:  </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TIẾT HỌC GIẢ ĐỊNH</a:t>
            </a:r>
          </a:p>
          <a:p>
            <a:pPr marL="0" indent="346075" algn="just">
              <a:spcAft>
                <a:spcPts val="600"/>
              </a:spcAft>
              <a:buNone/>
              <a:tabLst>
                <a:tab pos="236538" algn="l"/>
                <a:tab pos="457200" algn="l"/>
              </a:tabLst>
            </a:pPr>
            <a:r>
              <a:rPr lang="en-US" dirty="0">
                <a:latin typeface="Arial" panose="020B0604020202020204" pitchFamily="34" charset="0"/>
                <a:ea typeface="Times New Roman" panose="02020603050405020304" pitchFamily="18" charset="0"/>
                <a:cs typeface="Arial" panose="020B0604020202020204" pitchFamily="34" charset="0"/>
              </a:rPr>
              <a:t>GV </a:t>
            </a:r>
            <a:r>
              <a:rPr lang="en-US" dirty="0" err="1">
                <a:latin typeface="Arial" panose="020B0604020202020204" pitchFamily="34" charset="0"/>
                <a:ea typeface="Times New Roman" panose="02020603050405020304" pitchFamily="18" charset="0"/>
                <a:cs typeface="Arial" panose="020B0604020202020204" pitchFamily="34" charset="0"/>
              </a:rPr>
              <a:t>khai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thác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một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số</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công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cụ</a:t>
            </a:r>
            <a:r>
              <a:rPr lang="en-US" dirty="0">
                <a:latin typeface="Arial" panose="020B0604020202020204" pitchFamily="34" charset="0"/>
                <a:ea typeface="Times New Roman" panose="02020603050405020304" pitchFamily="18" charset="0"/>
                <a:cs typeface="Arial" panose="020B0604020202020204" pitchFamily="34" charset="0"/>
              </a:rPr>
              <a:t> google </a:t>
            </a:r>
            <a:r>
              <a:rPr lang="en-US" dirty="0" err="1">
                <a:latin typeface="Arial" panose="020B0604020202020204" pitchFamily="34" charset="0"/>
                <a:ea typeface="Times New Roman" panose="02020603050405020304" pitchFamily="18" charset="0"/>
                <a:cs typeface="Arial" panose="020B0604020202020204" pitchFamily="34" charset="0"/>
              </a:rPr>
              <a:t>như</a:t>
            </a:r>
            <a:r>
              <a:rPr lang="en-US" dirty="0">
                <a:latin typeface="Arial" panose="020B0604020202020204" pitchFamily="34" charset="0"/>
                <a:ea typeface="Times New Roman" panose="02020603050405020304" pitchFamily="18" charset="0"/>
                <a:cs typeface="Arial" panose="020B0604020202020204" pitchFamily="34" charset="0"/>
              </a:rPr>
              <a:t> google document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đánh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giá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mức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độ</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tương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tác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sinh </a:t>
            </a:r>
            <a:r>
              <a:rPr lang="en-US" dirty="0" err="1">
                <a:latin typeface="Arial" panose="020B0604020202020204" pitchFamily="34" charset="0"/>
                <a:ea typeface="Times New Roman" panose="02020603050405020304" pitchFamily="18" charset="0"/>
                <a:cs typeface="Arial" panose="020B0604020202020204" pitchFamily="34" charset="0"/>
              </a:rPr>
              <a:t>viên</a:t>
            </a:r>
            <a:r>
              <a:rPr lang="en-US" dirty="0">
                <a:latin typeface="Arial" panose="020B0604020202020204" pitchFamily="34" charset="0"/>
                <a:ea typeface="Times New Roman" panose="02020603050405020304" pitchFamily="18" charset="0"/>
                <a:cs typeface="Arial" panose="020B0604020202020204" pitchFamily="34" charset="0"/>
              </a:rPr>
              <a:t>.</a:t>
            </a:r>
          </a:p>
          <a:p>
            <a:pPr marL="0" indent="346075" algn="just">
              <a:spcAft>
                <a:spcPts val="600"/>
              </a:spcAft>
              <a:buNone/>
              <a:tabLst>
                <a:tab pos="236538" algn="l"/>
                <a:tab pos="457200" algn="l"/>
              </a:tabLst>
            </a:pPr>
            <a:r>
              <a:rPr lang="en-US" dirty="0">
                <a:latin typeface="Arial" panose="020B0604020202020204" pitchFamily="34" charset="0"/>
                <a:ea typeface="Times New Roman" panose="02020603050405020304" pitchFamily="18" charset="0"/>
                <a:cs typeface="Arial" panose="020B0604020202020204" pitchFamily="34" charset="0"/>
              </a:rPr>
              <a:t>GV </a:t>
            </a:r>
            <a:r>
              <a:rPr lang="en-US" dirty="0" err="1">
                <a:latin typeface="Arial" panose="020B0604020202020204" pitchFamily="34" charset="0"/>
                <a:ea typeface="Times New Roman" panose="02020603050405020304" pitchFamily="18" charset="0"/>
                <a:cs typeface="Arial" panose="020B0604020202020204" pitchFamily="34" charset="0"/>
              </a:rPr>
              <a:t>sử</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dụng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một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số</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trò</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tạo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hứng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thú</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cho</a:t>
            </a:r>
            <a:r>
              <a:rPr lang="en-US" dirty="0">
                <a:latin typeface="Arial" panose="020B0604020202020204" pitchFamily="34" charset="0"/>
                <a:ea typeface="Times New Roman" panose="02020603050405020304" pitchFamily="18" charset="0"/>
                <a:cs typeface="Arial" panose="020B0604020202020204" pitchFamily="34" charset="0"/>
              </a:rPr>
              <a:t> SV.</a:t>
            </a:r>
          </a:p>
          <a:p>
            <a:pPr marL="0" indent="346075" algn="just">
              <a:spcAft>
                <a:spcPts val="600"/>
              </a:spcAft>
              <a:buNone/>
              <a:tabLst>
                <a:tab pos="236538" algn="l"/>
                <a:tab pos="457200" algn="l"/>
              </a:tabLst>
            </a:pPr>
            <a:r>
              <a:rPr lang="en-US" dirty="0">
                <a:latin typeface="Arial" panose="020B0604020202020204" pitchFamily="34" charset="0"/>
                <a:ea typeface="Times New Roman" panose="02020603050405020304" pitchFamily="18" charset="0"/>
                <a:cs typeface="Arial" panose="020B0604020202020204" pitchFamily="34" charset="0"/>
              </a:rPr>
              <a:t>GV </a:t>
            </a:r>
            <a:r>
              <a:rPr lang="en-US" dirty="0" err="1">
                <a:latin typeface="Arial" panose="020B0604020202020204" pitchFamily="34" charset="0"/>
                <a:ea typeface="Times New Roman" panose="02020603050405020304" pitchFamily="18" charset="0"/>
                <a:cs typeface="Arial" panose="020B0604020202020204" pitchFamily="34" charset="0"/>
              </a:rPr>
              <a:t>khai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thác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vai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trò</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Internet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dạy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học</a:t>
            </a:r>
            <a:r>
              <a:rPr lang="en-US" dirty="0">
                <a:latin typeface="Arial" panose="020B0604020202020204" pitchFamily="34" charset="0"/>
                <a:ea typeface="Times New Roman" panose="02020603050405020304" pitchFamily="18" charset="0"/>
                <a:cs typeface="Arial" panose="020B0604020202020204" pitchFamily="34" charset="0"/>
              </a:rPr>
              <a:t> online</a:t>
            </a:r>
          </a:p>
          <a:p>
            <a:pPr marL="0" indent="346075" algn="just">
              <a:spcAft>
                <a:spcPts val="600"/>
              </a:spcAft>
              <a:buNone/>
              <a:tabLst>
                <a:tab pos="236538" algn="l"/>
                <a:tab pos="457200" algn="l"/>
              </a:tabLst>
            </a:pPr>
            <a:r>
              <a:rPr lang="en-US" dirty="0">
                <a:latin typeface="Arial" panose="020B0604020202020204" pitchFamily="34" charset="0"/>
                <a:ea typeface="Times New Roman" panose="02020603050405020304" pitchFamily="18" charset="0"/>
                <a:cs typeface="Arial" panose="020B0604020202020204" pitchFamily="34" charset="0"/>
              </a:rPr>
              <a:t>GV </a:t>
            </a:r>
            <a:r>
              <a:rPr lang="en-US" dirty="0" err="1">
                <a:latin typeface="Arial" panose="020B0604020202020204" pitchFamily="34" charset="0"/>
                <a:ea typeface="Times New Roman" panose="02020603050405020304" pitchFamily="18" charset="0"/>
                <a:cs typeface="Arial" panose="020B0604020202020204" pitchFamily="34" charset="0"/>
              </a:rPr>
              <a:t>sử</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dụng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phần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mềm</a:t>
            </a:r>
            <a:r>
              <a:rPr lang="en-US" dirty="0">
                <a:latin typeface="Arial" panose="020B0604020202020204" pitchFamily="34" charset="0"/>
                <a:ea typeface="Times New Roman" panose="02020603050405020304" pitchFamily="18" charset="0"/>
                <a:cs typeface="Arial" panose="020B0604020202020204" pitchFamily="34" charset="0"/>
              </a:rPr>
              <a:t> class.myaloha.vn </a:t>
            </a:r>
            <a:r>
              <a:rPr lang="en-US" dirty="0" err="1">
                <a:latin typeface="Arial" panose="020B0604020202020204" pitchFamily="34" charset="0"/>
                <a:ea typeface="Times New Roman" panose="02020603050405020304" pitchFamily="18" charset="0"/>
                <a:cs typeface="Arial" panose="020B0604020202020204" pitchFamily="34" charset="0"/>
              </a:rPr>
              <a:t>để</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tạo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câu</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hỏi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trắc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nghiệm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hỗ</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trợ</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công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tác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đánh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giá</a:t>
            </a:r>
            <a:r>
              <a:rPr lang="en-US" dirty="0">
                <a:latin typeface="Arial" panose="020B0604020202020204" pitchFamily="34" charset="0"/>
                <a:ea typeface="Times New Roman" panose="02020603050405020304" pitchFamily="18" charset="0"/>
                <a:cs typeface="Arial" panose="020B0604020202020204" pitchFamily="34" charset="0"/>
              </a:rPr>
              <a:t>.</a:t>
            </a:r>
          </a:p>
          <a:p>
            <a:pPr>
              <a:lnSpc>
                <a:spcPct val="120000"/>
              </a:lnSpc>
            </a:pPr>
            <a:endParaRPr lang="en-US" sz="3600" dirty="0">
              <a:latin typeface="+mj-lt"/>
              <a:ea typeface="Times New Roman" panose="02020603050405020304" pitchFamily="18" charset="0"/>
            </a:endParaRPr>
          </a:p>
          <a:p>
            <a:pPr marL="0" indent="0">
              <a:lnSpc>
                <a:spcPct val="120000"/>
              </a:lnSpc>
              <a:buNone/>
            </a:pPr>
            <a:endParaRPr lang="en-US" sz="2400" dirty="0">
              <a:ea typeface="Times New Roman" panose="02020603050405020304" pitchFamily="18" charset="0"/>
            </a:endParaRPr>
          </a:p>
        </p:txBody>
      </p:sp>
    </p:spTree>
    <p:extLst>
      <p:ext uri="{BB962C8B-B14F-4D97-AF65-F5344CB8AC3E}">
        <p14:creationId xmlns:p14="http://schemas.microsoft.com/office/powerpoint/2010/main" val="179686171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09550" y="386254"/>
            <a:ext cx="11263804" cy="6300296"/>
          </a:xfrm>
        </p:spPr>
        <p:txBody>
          <a:bodyPr/>
          <a:lstStyle/>
          <a:p>
            <a:pPr marL="0" indent="457200" algn="ctr">
              <a:buNone/>
              <a:tabLst>
                <a:tab pos="738188" algn="l"/>
              </a:tabLst>
            </a:pPr>
            <a:r>
              <a:rPr lang="en-US" b="1" dirty="0">
                <a:solidFill>
                  <a:srgbClr val="FF0000"/>
                </a:solidFill>
                <a:latin typeface="Times New Roman" panose="02020603050405020304" pitchFamily="18" charset="0"/>
                <a:cs typeface="Times New Roman" panose="02020603050405020304" pitchFamily="18" charset="0"/>
              </a:rPr>
              <a:t>BÀI 1:  KHÁI QUÁT VỀ CHỦ NGHĨA MÁC – LÊNIN</a:t>
            </a:r>
          </a:p>
          <a:p>
            <a:pPr marL="0" indent="457200" algn="ctr">
              <a:buNone/>
              <a:tabLst>
                <a:tab pos="738188" algn="l"/>
              </a:tabLst>
            </a:pPr>
            <a:r>
              <a:rPr lang="en-US" sz="2800" b="1" dirty="0">
                <a:solidFill>
                  <a:srgbClr val="002060"/>
                </a:solidFill>
                <a:latin typeface="Times New Roman" panose="02020603050405020304" pitchFamily="18" charset="0"/>
                <a:cs typeface="Times New Roman" panose="02020603050405020304" pitchFamily="18" charset="0"/>
              </a:rPr>
              <a:t>(</a:t>
            </a:r>
            <a:r>
              <a:rPr lang="en-US" sz="2800" b="1" dirty="0" err="1">
                <a:solidFill>
                  <a:srgbClr val="002060"/>
                </a:solidFill>
                <a:latin typeface="Times New Roman" panose="02020603050405020304" pitchFamily="18" charset="0"/>
                <a:cs typeface="Times New Roman" panose="02020603050405020304" pitchFamily="18" charset="0"/>
              </a:rPr>
              <a:t>tiếp</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theo</a:t>
            </a:r>
            <a:r>
              <a:rPr lang="en-US" sz="2800" b="1" dirty="0">
                <a:solidFill>
                  <a:srgbClr val="002060"/>
                </a:solidFill>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a:p>
            <a:pPr marL="0" indent="520700" algn="just">
              <a:buAutoNum type="romanUcPeriod"/>
              <a:tabLst>
                <a:tab pos="393700" algn="l"/>
              </a:tabLst>
            </a:pPr>
            <a:r>
              <a:rPr lang="en-US" sz="2800" b="1" dirty="0">
                <a:solidFill>
                  <a:srgbClr val="C00000"/>
                </a:solidFill>
                <a:latin typeface="Times New Roman" panose="02020603050405020304" pitchFamily="18" charset="0"/>
                <a:cs typeface="Times New Roman" panose="02020603050405020304" pitchFamily="18" charset="0"/>
              </a:rPr>
              <a:t>KHÁI NIỆM CHỦ NGHĨA MÁC – LÊNIN</a:t>
            </a:r>
          </a:p>
          <a:p>
            <a:pPr marL="0" indent="520700" algn="just">
              <a:buAutoNum type="romanUcPeriod"/>
              <a:tabLst>
                <a:tab pos="393700" algn="l"/>
              </a:tabLst>
            </a:pPr>
            <a:r>
              <a:rPr lang="en-US" sz="2800" b="1" dirty="0">
                <a:solidFill>
                  <a:srgbClr val="C00000"/>
                </a:solidFill>
                <a:latin typeface="Times New Roman" panose="02020603050405020304" pitchFamily="18" charset="0"/>
                <a:cs typeface="Times New Roman" panose="02020603050405020304" pitchFamily="18" charset="0"/>
              </a:rPr>
              <a:t>MỘT SỐ NỘI DUNG CƠ BẢN CỦA CHỦ NGHĨA MÁC – LÊNIN</a:t>
            </a:r>
          </a:p>
          <a:p>
            <a:pPr marL="514350" indent="573088" algn="just">
              <a:buAutoNum type="arabicPeriod"/>
              <a:tabLst>
                <a:tab pos="393700" algn="l"/>
              </a:tabLst>
            </a:pPr>
            <a:r>
              <a:rPr lang="en-US" sz="2800" b="1" dirty="0" err="1">
                <a:solidFill>
                  <a:srgbClr val="000099"/>
                </a:solidFill>
                <a:latin typeface="Times New Roman" panose="02020603050405020304" pitchFamily="18" charset="0"/>
                <a:cs typeface="Times New Roman" panose="02020603050405020304" pitchFamily="18" charset="0"/>
              </a:rPr>
              <a:t>Triết</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học</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Mác</a:t>
            </a:r>
            <a:r>
              <a:rPr lang="en-US" sz="2800" b="1" dirty="0">
                <a:solidFill>
                  <a:srgbClr val="000099"/>
                </a:solidFill>
                <a:latin typeface="Times New Roman" panose="02020603050405020304" pitchFamily="18" charset="0"/>
                <a:cs typeface="Times New Roman" panose="02020603050405020304" pitchFamily="18" charset="0"/>
              </a:rPr>
              <a:t> – </a:t>
            </a:r>
            <a:r>
              <a:rPr lang="en-US" sz="2800" b="1" dirty="0" err="1">
                <a:solidFill>
                  <a:srgbClr val="000099"/>
                </a:solidFill>
                <a:latin typeface="Times New Roman" panose="02020603050405020304" pitchFamily="18" charset="0"/>
                <a:cs typeface="Times New Roman" panose="02020603050405020304" pitchFamily="18" charset="0"/>
              </a:rPr>
              <a:t>Lênin</a:t>
            </a:r>
            <a:endParaRPr lang="en-US" sz="2800" b="1" dirty="0">
              <a:solidFill>
                <a:srgbClr val="000099"/>
              </a:solidFill>
              <a:latin typeface="Times New Roman" panose="02020603050405020304" pitchFamily="18" charset="0"/>
              <a:cs typeface="Times New Roman" panose="02020603050405020304" pitchFamily="18" charset="0"/>
            </a:endParaRPr>
          </a:p>
          <a:p>
            <a:pPr marL="803275" indent="0" algn="just">
              <a:buNone/>
              <a:tabLst>
                <a:tab pos="393700" algn="l"/>
              </a:tabLst>
            </a:pPr>
            <a:r>
              <a:rPr lang="en-US" sz="2800" b="1" dirty="0">
                <a:solidFill>
                  <a:srgbClr val="000099"/>
                </a:solidFill>
                <a:latin typeface="Times New Roman" panose="02020603050405020304" pitchFamily="18" charset="0"/>
                <a:cs typeface="Times New Roman" panose="02020603050405020304" pitchFamily="18" charset="0"/>
              </a:rPr>
              <a:t>a, </a:t>
            </a:r>
            <a:r>
              <a:rPr lang="en-US" sz="2800" b="1" dirty="0" err="1">
                <a:solidFill>
                  <a:srgbClr val="000099"/>
                </a:solidFill>
                <a:latin typeface="Times New Roman" panose="02020603050405020304" pitchFamily="18" charset="0"/>
                <a:cs typeface="Times New Roman" panose="02020603050405020304" pitchFamily="18" charset="0"/>
              </a:rPr>
              <a:t>Chủ</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nghĩa</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duy</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vật</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biện</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chứng</a:t>
            </a:r>
            <a:endParaRPr lang="en-US" sz="2800" b="1" dirty="0">
              <a:solidFill>
                <a:srgbClr val="000099"/>
              </a:solidFill>
              <a:latin typeface="Times New Roman" panose="02020603050405020304" pitchFamily="18" charset="0"/>
              <a:cs typeface="Times New Roman" panose="02020603050405020304" pitchFamily="18" charset="0"/>
            </a:endParaRPr>
          </a:p>
          <a:p>
            <a:pPr marL="1435100" indent="0" algn="just">
              <a:buFont typeface="Wingdings" panose="05000000000000000000" pitchFamily="2" charset="2"/>
              <a:buChar char="v"/>
              <a:tabLst>
                <a:tab pos="393700" algn="l"/>
                <a:tab pos="1150938" algn="l"/>
              </a:tabLst>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Chủ</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nghĩa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duy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vật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chứng</a:t>
            </a:r>
            <a:endParaRPr lang="en-US" sz="2800" b="1" dirty="0">
              <a:latin typeface="Times New Roman" panose="02020603050405020304" pitchFamily="18" charset="0"/>
              <a:cs typeface="Times New Roman" panose="02020603050405020304" pitchFamily="18" charset="0"/>
            </a:endParaRPr>
          </a:p>
          <a:p>
            <a:pPr marL="1435100" indent="0" algn="just">
              <a:buFont typeface="Wingdings" panose="05000000000000000000" pitchFamily="2" charset="2"/>
              <a:buChar char="v"/>
              <a:tabLst>
                <a:tab pos="393700" algn="l"/>
                <a:tab pos="1150938" algn="l"/>
              </a:tabLst>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Phép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duy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vật</a:t>
            </a:r>
            <a:endParaRPr lang="en-US" sz="2800" b="1" dirty="0">
              <a:latin typeface="Times New Roman" panose="02020603050405020304" pitchFamily="18" charset="0"/>
              <a:cs typeface="Times New Roman" panose="02020603050405020304" pitchFamily="18" charset="0"/>
            </a:endParaRPr>
          </a:p>
          <a:p>
            <a:pPr marL="1435100" indent="0" algn="just">
              <a:buFont typeface="Wingdings" panose="05000000000000000000" pitchFamily="2" charset="2"/>
              <a:buChar char="v"/>
              <a:tabLst>
                <a:tab pos="393700" algn="l"/>
                <a:tab pos="1150938" algn="l"/>
              </a:tabLst>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Lý</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luận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nhận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endParaRPr lang="en-US" sz="2800" b="1" dirty="0">
              <a:latin typeface="Times New Roman" panose="02020603050405020304" pitchFamily="18" charset="0"/>
              <a:cs typeface="Times New Roman" panose="02020603050405020304" pitchFamily="18" charset="0"/>
            </a:endParaRPr>
          </a:p>
          <a:p>
            <a:pPr marL="1435100" indent="0" algn="just">
              <a:buNone/>
              <a:tabLst>
                <a:tab pos="393700" algn="l"/>
                <a:tab pos="1150938" algn="l"/>
              </a:tabLst>
            </a:pP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Nhận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endParaRPr lang="en-US" sz="2800" b="1" dirty="0">
              <a:latin typeface="Times New Roman" panose="02020603050405020304" pitchFamily="18" charset="0"/>
              <a:cs typeface="Times New Roman" panose="02020603050405020304" pitchFamily="18" charset="0"/>
            </a:endParaRPr>
          </a:p>
          <a:p>
            <a:pPr marL="1435100" indent="0" algn="just">
              <a:buNone/>
              <a:tabLst>
                <a:tab pos="393700" algn="l"/>
                <a:tab pos="1150938" algn="l"/>
              </a:tabLst>
            </a:pP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tiễn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trò</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tiễn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đối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nhận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7365629"/>
      </p:ext>
    </p:extLst>
  </p:cSld>
  <p:clrMapOvr>
    <a:masterClrMapping/>
  </p:clrMapOvr>
  <p:transition>
    <p:strips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3E01F-5DBD-4A0F-B22F-23DEBECDECA5}"/>
              </a:ext>
            </a:extLst>
          </p:cNvPr>
          <p:cNvSpPr>
            <a:spLocks noGrp="1"/>
          </p:cNvSpPr>
          <p:nvPr>
            <p:ph type="title"/>
          </p:nvPr>
        </p:nvSpPr>
        <p:spPr/>
        <p:txBody>
          <a:bodyPr/>
          <a:lstStyle/>
          <a:p>
            <a:r>
              <a:rPr lang="en-US" b="1" dirty="0">
                <a:solidFill>
                  <a:srgbClr val="FF0000"/>
                </a:solidFill>
              </a:rPr>
              <a:t>KIỂM TRA BÀI CŨ</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2043" y="1679708"/>
            <a:ext cx="6412588" cy="4642713"/>
          </a:xfrm>
          <a:prstGeom prst="rect">
            <a:avLst/>
          </a:prstGeom>
        </p:spPr>
      </p:pic>
    </p:spTree>
    <p:extLst>
      <p:ext uri="{BB962C8B-B14F-4D97-AF65-F5344CB8AC3E}">
        <p14:creationId xmlns:p14="http://schemas.microsoft.com/office/powerpoint/2010/main" val="1433557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39895" y="577174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9895" y="4541906"/>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39895" y="2673390"/>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599090" y="1761491"/>
            <a:ext cx="11189744" cy="176288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18811" y="1963948"/>
            <a:ext cx="10067856"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err="1">
                <a:solidFill>
                  <a:prstClr val="white"/>
                </a:solidFill>
                <a:latin typeface="Calibri" panose="020F0502020204030204"/>
              </a:rPr>
              <a:t>Điền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vào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chỗ</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trống</a:t>
            </a:r>
            <a:r>
              <a:rPr lang="en-US" sz="2800" b="1" dirty="0">
                <a:solidFill>
                  <a:prstClr val="white"/>
                </a:solidFill>
                <a:latin typeface="Calibri" panose="020F0502020204030204"/>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err="1">
                <a:solidFill>
                  <a:prstClr val="white"/>
                </a:solidFill>
                <a:latin typeface="Calibri" panose="020F0502020204030204"/>
              </a:rPr>
              <a:t>Nhận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là</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quá</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trình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phản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ánh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thế</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giới</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khách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quan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một</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cách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tích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cực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sáng</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tạo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vào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trong</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bộ</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óc</a:t>
            </a:r>
            <a:r>
              <a:rPr lang="en-US" sz="2800" b="1" dirty="0">
                <a:solidFill>
                  <a:prstClr val="white"/>
                </a:solidFill>
                <a:latin typeface="Calibri" panose="020F0502020204030204"/>
              </a:rPr>
              <a:t> con </a:t>
            </a:r>
            <a:r>
              <a:rPr lang="en-US" sz="2800" b="1" dirty="0" err="1">
                <a:solidFill>
                  <a:prstClr val="white"/>
                </a:solidFill>
                <a:latin typeface="Calibri" panose="020F0502020204030204"/>
              </a:rPr>
              <a:t>người</a:t>
            </a:r>
            <a:r>
              <a:rPr lang="en-US" sz="2800" b="1" dirty="0">
                <a:solidFill>
                  <a:prstClr val="white"/>
                </a:solidFill>
                <a:latin typeface="Calibri" panose="020F0502020204030204"/>
              </a:rPr>
              <a:t>.</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735246" y="4091861"/>
            <a:ext cx="3572561" cy="73334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0" y="5397896"/>
            <a:ext cx="3860261" cy="68275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7369464" y="4219299"/>
            <a:ext cx="290726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chủ</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động</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9" y="5514685"/>
            <a:ext cx="29457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400" dirty="0">
                <a:solidFill>
                  <a:schemeClr val="bg1"/>
                </a:solidFill>
                <a:latin typeface="Calibri" panose="020F0502020204030204"/>
                <a:ea typeface="Tahoma" panose="020B0604030504040204" pitchFamily="34" charset="0"/>
                <a:cs typeface="Tahoma" panose="020B0604030504040204" pitchFamily="34" charset="0"/>
              </a:rPr>
              <a:t>l</a:t>
            </a:r>
            <a:r>
              <a:rPr lang="en-US" sz="2400" noProof="0" dirty="0" err="1">
                <a:solidFill>
                  <a:schemeClr val="bg1"/>
                </a:solidFill>
                <a:latin typeface="Calibri" panose="020F0502020204030204"/>
                <a:ea typeface="Tahoma" panose="020B0604030504040204" pitchFamily="34" charset="0"/>
                <a:cs typeface="Tahoma" panose="020B0604030504040204" pitchFamily="34" charset="0"/>
              </a:rPr>
              <a:t>in</a:t>
            </a:r>
            <a:r>
              <a:rPr lang="en-US" sz="2400" noProof="0" dirty="0" err="1">
                <a:solidFill>
                  <a:prstClr val="white"/>
                </a:solidFill>
                <a:latin typeface="Calibri" panose="020F0502020204030204"/>
                <a:ea typeface="Tahoma" panose="020B0604030504040204" pitchFamily="34" charset="0"/>
                <a:cs typeface="Tahoma" panose="020B0604030504040204" pitchFamily="34" charset="0"/>
              </a:rPr>
              <a:t>h</a:t>
            </a:r>
            <a:r>
              <a:rPr lang="en-US" sz="2400" noProof="0" dirty="0">
                <a:solidFill>
                  <a:prstClr val="white"/>
                </a:solidFill>
                <a:latin typeface="Calibri" panose="020F0502020204030204"/>
                <a:ea typeface="Tahoma" panose="020B0604030504040204" pitchFamily="34" charset="0"/>
                <a:cs typeface="Tahoma" panose="020B0604030504040204" pitchFamily="34" charset="0"/>
              </a:rPr>
              <a:t> hoạt</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0" y="4126570"/>
            <a:ext cx="3860259" cy="73334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763939" y="5374976"/>
            <a:ext cx="3704363" cy="73334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952663" y="4182542"/>
            <a:ext cx="465041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lang="en-US" sz="2400" dirty="0">
                <a:solidFill>
                  <a:prstClr val="white"/>
                </a:solidFill>
                <a:latin typeface="Calibri" panose="020F0502020204030204"/>
                <a:ea typeface="Tahoma" panose="020B0604030504040204" pitchFamily="34" charset="0"/>
                <a:cs typeface="Tahoma" panose="020B0604030504040204" pitchFamily="34" charset="0"/>
              </a:rPr>
              <a:t>n</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guyên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vẹn</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7369464" y="5453806"/>
            <a:ext cx="323529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400" dirty="0">
                <a:solidFill>
                  <a:prstClr val="white"/>
                </a:solidFill>
                <a:latin typeface="Calibri" panose="020F0502020204030204"/>
                <a:ea typeface="Tahoma" panose="020B0604030504040204" pitchFamily="34" charset="0"/>
                <a:cs typeface="Tahoma" panose="020B0604030504040204" pitchFamily="34" charset="0"/>
              </a:rPr>
              <a:t>m</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áy</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móc</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A014E230-A0F7-433D-8E69-CAEA8B82C927}"/>
              </a:ext>
            </a:extLst>
          </p:cNvPr>
          <p:cNvSpPr/>
          <p:nvPr/>
        </p:nvSpPr>
        <p:spPr>
          <a:xfrm>
            <a:off x="4169743" y="542319"/>
            <a:ext cx="3852513" cy="106887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1</a:t>
            </a:r>
          </a:p>
        </p:txBody>
      </p:sp>
    </p:spTree>
    <p:extLst>
      <p:ext uri="{BB962C8B-B14F-4D97-AF65-F5344CB8AC3E}">
        <p14:creationId xmlns:p14="http://schemas.microsoft.com/office/powerpoint/2010/main" val="1194219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24576" y="60386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3810" y="4698744"/>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40342" y="2794770"/>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919141" y="2161001"/>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060128" y="2414241"/>
            <a:ext cx="1007174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noProof="0" dirty="0">
                <a:solidFill>
                  <a:prstClr val="white"/>
                </a:solidFill>
                <a:latin typeface="Calibri" panose="020F0502020204030204"/>
              </a:rPr>
              <a:t>Theo </a:t>
            </a:r>
            <a:r>
              <a:rPr lang="en-US" sz="2800" b="1" noProof="0" dirty="0" err="1">
                <a:solidFill>
                  <a:prstClr val="white"/>
                </a:solidFill>
                <a:latin typeface="Calibri" panose="020F0502020204030204"/>
              </a:rPr>
              <a:t>quan</a:t>
            </a:r>
            <a:r>
              <a:rPr lang="en-US" sz="2800" b="1" noProof="0" dirty="0">
                <a:solidFill>
                  <a:prstClr val="white"/>
                </a:solidFill>
                <a:latin typeface="Calibri" panose="020F0502020204030204"/>
              </a:rPr>
              <a:t> </a:t>
            </a:r>
            <a:r>
              <a:rPr lang="en-US" sz="2800" b="1" noProof="0" dirty="0" err="1">
                <a:solidFill>
                  <a:prstClr val="white"/>
                </a:solidFill>
                <a:latin typeface="Calibri" panose="020F0502020204030204"/>
              </a:rPr>
              <a:t>điểm</a:t>
            </a:r>
            <a:r>
              <a:rPr lang="en-US" sz="2800" b="1" noProof="0" dirty="0">
                <a:solidFill>
                  <a:prstClr val="white"/>
                </a:solidFill>
                <a:latin typeface="Calibri" panose="020F0502020204030204"/>
              </a:rPr>
              <a:t> </a:t>
            </a:r>
            <a:r>
              <a:rPr lang="en-US" sz="2800" b="1" noProof="0" dirty="0" err="1">
                <a:solidFill>
                  <a:prstClr val="white"/>
                </a:solidFill>
                <a:latin typeface="Calibri" panose="020F0502020204030204"/>
              </a:rPr>
              <a:t>của</a:t>
            </a:r>
            <a:r>
              <a:rPr lang="en-US" sz="2800" b="1" noProof="0" dirty="0">
                <a:solidFill>
                  <a:prstClr val="white"/>
                </a:solidFill>
                <a:latin typeface="Calibri" panose="020F0502020204030204"/>
              </a:rPr>
              <a:t> </a:t>
            </a:r>
            <a:r>
              <a:rPr lang="en-US" sz="2800" b="1" noProof="0" dirty="0" err="1">
                <a:solidFill>
                  <a:prstClr val="white"/>
                </a:solidFill>
                <a:latin typeface="Calibri" panose="020F0502020204030204"/>
              </a:rPr>
              <a:t>Chủ</a:t>
            </a:r>
            <a:r>
              <a:rPr lang="en-US" sz="2800" b="1" noProof="0" dirty="0">
                <a:solidFill>
                  <a:prstClr val="white"/>
                </a:solidFill>
                <a:latin typeface="Calibri" panose="020F0502020204030204"/>
              </a:rPr>
              <a:t>  </a:t>
            </a:r>
            <a:r>
              <a:rPr lang="en-US" sz="2800" b="1" dirty="0" err="1">
                <a:solidFill>
                  <a:prstClr val="white"/>
                </a:solidFill>
                <a:latin typeface="Calibri" panose="020F0502020204030204"/>
              </a:rPr>
              <a:t>nghĩa</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Mác</a:t>
            </a:r>
            <a:r>
              <a:rPr lang="en-US" sz="2800" b="1" dirty="0">
                <a:solidFill>
                  <a:prstClr val="white"/>
                </a:solidFill>
                <a:latin typeface="Calibri" panose="020F0502020204030204"/>
              </a:rPr>
              <a:t> – </a:t>
            </a:r>
            <a:r>
              <a:rPr lang="en-US" sz="2800" b="1" dirty="0" err="1">
                <a:solidFill>
                  <a:prstClr val="white"/>
                </a:solidFill>
                <a:latin typeface="Calibri" panose="020F0502020204030204"/>
              </a:rPr>
              <a:t>Lênin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quá</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trình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nhận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 bao </a:t>
            </a:r>
            <a:r>
              <a:rPr lang="en-US" sz="2800" b="1" dirty="0" err="1">
                <a:solidFill>
                  <a:prstClr val="white"/>
                </a:solidFill>
                <a:latin typeface="Calibri" panose="020F0502020204030204"/>
              </a:rPr>
              <a:t>gồm</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mấy</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giai</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đoạn</a:t>
            </a:r>
            <a:r>
              <a:rPr lang="en-US" sz="2800" b="1" noProof="0" dirty="0">
                <a:solidFill>
                  <a:prstClr val="white"/>
                </a:solidFill>
                <a:latin typeface="Calibri" panose="020F0502020204030204"/>
              </a:rPr>
              <a:t>?</a:t>
            </a:r>
            <a:endParaRPr kumimoji="0" lang="en-US" sz="2800" b="1" i="0" u="none" strike="noStrike" kern="1200" cap="none" spc="0" normalizeH="0" baseline="0" noProof="0" dirty="0">
              <a:ln>
                <a:noFill/>
              </a:ln>
              <a:solidFill>
                <a:prstClr val="white"/>
              </a:solidFill>
              <a:effectLst/>
              <a:uLnTx/>
              <a:uFillTx/>
              <a:latin typeface="Calibri" panose="020F0502020204030204"/>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1285151" y="4280440"/>
            <a:ext cx="2514100" cy="7653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1154724" y="5655847"/>
            <a:ext cx="2655503" cy="70683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dap an a">
            <a:extLst>
              <a:ext uri="{FF2B5EF4-FFF2-40B4-BE49-F238E27FC236}">
                <a16:creationId xmlns:a16="http://schemas.microsoft.com/office/drawing/2014/main" id="{9897B1B9-EB78-41AF-AC33-1E8F7714B11F}"/>
              </a:ext>
            </a:extLst>
          </p:cNvPr>
          <p:cNvSpPr txBox="1"/>
          <p:nvPr/>
        </p:nvSpPr>
        <p:spPr>
          <a:xfrm>
            <a:off x="1765981" y="4472358"/>
            <a:ext cx="280659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lang="en-US" sz="2400" dirty="0">
                <a:solidFill>
                  <a:prstClr val="white"/>
                </a:solidFill>
                <a:latin typeface="Calibri" panose="020F0502020204030204"/>
                <a:ea typeface="Tahoma" panose="020B0604030504040204" pitchFamily="34" charset="0"/>
                <a:cs typeface="Tahoma" panose="020B0604030504040204" pitchFamily="34" charset="0"/>
              </a:rPr>
              <a:t>2</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678349" y="5758168"/>
            <a:ext cx="1680326"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1</a:t>
            </a:r>
          </a:p>
        </p:txBody>
      </p:sp>
      <p:sp>
        <p:nvSpPr>
          <p:cNvPr id="31" name="bang b">
            <a:extLst>
              <a:ext uri="{FF2B5EF4-FFF2-40B4-BE49-F238E27FC236}">
                <a16:creationId xmlns:a16="http://schemas.microsoft.com/office/drawing/2014/main" id="{8DD63B39-09F3-4F04-83CD-408FC7619A90}"/>
              </a:ext>
            </a:extLst>
          </p:cNvPr>
          <p:cNvSpPr/>
          <p:nvPr/>
        </p:nvSpPr>
        <p:spPr>
          <a:xfrm flipH="1">
            <a:off x="7156847" y="4280440"/>
            <a:ext cx="2806600" cy="7653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7156847" y="5655847"/>
            <a:ext cx="2655503" cy="7653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dap an b">
            <a:extLst>
              <a:ext uri="{FF2B5EF4-FFF2-40B4-BE49-F238E27FC236}">
                <a16:creationId xmlns:a16="http://schemas.microsoft.com/office/drawing/2014/main" id="{9B5DABB8-849A-4D2D-930C-9CA07BFC5BDE}"/>
              </a:ext>
            </a:extLst>
          </p:cNvPr>
          <p:cNvSpPr txBox="1"/>
          <p:nvPr/>
        </p:nvSpPr>
        <p:spPr>
          <a:xfrm>
            <a:off x="7496755" y="4488030"/>
            <a:ext cx="1012097"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3</a:t>
            </a:r>
          </a:p>
        </p:txBody>
      </p:sp>
      <p:sp>
        <p:nvSpPr>
          <p:cNvPr id="34" name="dap an d">
            <a:extLst>
              <a:ext uri="{FF2B5EF4-FFF2-40B4-BE49-F238E27FC236}">
                <a16:creationId xmlns:a16="http://schemas.microsoft.com/office/drawing/2014/main" id="{42A746A3-96B8-42A5-8EFA-A104DB6B2F69}"/>
              </a:ext>
            </a:extLst>
          </p:cNvPr>
          <p:cNvSpPr txBox="1"/>
          <p:nvPr/>
        </p:nvSpPr>
        <p:spPr>
          <a:xfrm>
            <a:off x="7511826" y="5802809"/>
            <a:ext cx="1804143" cy="461665"/>
          </a:xfrm>
          <a:prstGeom prst="rect">
            <a:avLst/>
          </a:prstGeom>
          <a:noFill/>
        </p:spPr>
        <p:txBody>
          <a:bodyPr wrap="square" rtlCol="0">
            <a:spAutoFit/>
          </a:bodyPr>
          <a:lstStyle/>
          <a:p>
            <a:pPr marR="0" lvl="0"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4</a:t>
            </a: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 name="Rounded Rectangle 1"/>
          <p:cNvSpPr/>
          <p:nvPr/>
        </p:nvSpPr>
        <p:spPr>
          <a:xfrm>
            <a:off x="3698312" y="222272"/>
            <a:ext cx="4715586" cy="152633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2</a:t>
            </a:r>
          </a:p>
        </p:txBody>
      </p:sp>
    </p:spTree>
    <p:extLst>
      <p:ext uri="{BB962C8B-B14F-4D97-AF65-F5344CB8AC3E}">
        <p14:creationId xmlns:p14="http://schemas.microsoft.com/office/powerpoint/2010/main" val="205697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60503" y="5732957"/>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6931" y="4499653"/>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13344" y="2852428"/>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832883" y="2326518"/>
            <a:ext cx="10752636" cy="1076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err="1">
                <a:solidFill>
                  <a:prstClr val="white"/>
                </a:solidFill>
                <a:latin typeface="Calibri" panose="020F0502020204030204"/>
              </a:rPr>
              <a:t>Các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hình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cảm</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giác</a:t>
            </a:r>
            <a:r>
              <a:rPr lang="en-US" sz="2800" b="1" dirty="0">
                <a:solidFill>
                  <a:prstClr val="white"/>
                </a:solidFill>
                <a:latin typeface="Calibri" panose="020F0502020204030204"/>
              </a:rPr>
              <a:t>, tri </a:t>
            </a:r>
            <a:r>
              <a:rPr lang="en-US" sz="2800" b="1" dirty="0" err="1">
                <a:solidFill>
                  <a:prstClr val="white"/>
                </a:solidFill>
                <a:latin typeface="Calibri" panose="020F0502020204030204"/>
              </a:rPr>
              <a:t>giác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biểu</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tượng</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thuộc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giai</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đoạn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nào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của</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nhận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a:t>
            </a:r>
            <a:endParaRPr kumimoji="0" lang="en-US" sz="2800" b="1" i="0" u="none" strike="noStrike" kern="1200" cap="none" spc="0" normalizeH="0" baseline="0" noProof="0" dirty="0">
              <a:ln>
                <a:noFill/>
              </a:ln>
              <a:solidFill>
                <a:prstClr val="white"/>
              </a:solidFill>
              <a:effectLst/>
              <a:uLnTx/>
              <a:uFillTx/>
              <a:latin typeface="Calibri" panose="020F0502020204030204"/>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608869" y="5363548"/>
            <a:ext cx="5249773" cy="794967"/>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530907" y="4040738"/>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7074571" y="5543681"/>
            <a:ext cx="4271203"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cảm</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7130261" y="4256369"/>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lý</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32883" y="4003489"/>
            <a:ext cx="5249773" cy="86389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46226" y="5363548"/>
            <a:ext cx="5286704" cy="79496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353283" y="4197380"/>
            <a:ext cx="4101593"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kinh</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nghiệm</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272032" y="5486686"/>
            <a:ext cx="4167076"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khoa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học</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19" name="Rounded Rectangle 1">
            <a:extLst>
              <a:ext uri="{FF2B5EF4-FFF2-40B4-BE49-F238E27FC236}">
                <a16:creationId xmlns:a16="http://schemas.microsoft.com/office/drawing/2014/main" id="{93148A8E-6192-49A5-8AB3-A39E3398DCA5}"/>
              </a:ext>
            </a:extLst>
          </p:cNvPr>
          <p:cNvSpPr/>
          <p:nvPr/>
        </p:nvSpPr>
        <p:spPr>
          <a:xfrm>
            <a:off x="3698312" y="222272"/>
            <a:ext cx="4715586" cy="152633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3</a:t>
            </a:r>
          </a:p>
        </p:txBody>
      </p:sp>
    </p:spTree>
    <p:extLst>
      <p:ext uri="{BB962C8B-B14F-4D97-AF65-F5344CB8AC3E}">
        <p14:creationId xmlns:p14="http://schemas.microsoft.com/office/powerpoint/2010/main" val="2450683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55036" y="5616131"/>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9897" y="418912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60503" y="2652626"/>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806331" y="1748612"/>
            <a:ext cx="10324124" cy="146512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Giai</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đoạn</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nhận</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thức</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nào</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phản</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ánh</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kumimoji="0" lang="en-US" alt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mn-cs"/>
              </a:rPr>
              <a:t>mối</a:t>
            </a:r>
            <a:r>
              <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 </a:t>
            </a:r>
            <a:r>
              <a:rPr lang="en-US" altLang="en-US" sz="2400" b="1" dirty="0" err="1">
                <a:solidFill>
                  <a:prstClr val="white"/>
                </a:solidFill>
                <a:latin typeface="Times New Roman" panose="02020603050405020304" pitchFamily="18" charset="0"/>
              </a:rPr>
              <a:t>liên</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hệ</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bản</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chất</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tất</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nhiên</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bên</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trong</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của</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sự</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vật</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hiện</a:t>
            </a:r>
            <a:r>
              <a:rPr lang="en-US" altLang="en-US" sz="2400" b="1" dirty="0">
                <a:solidFill>
                  <a:prstClr val="white"/>
                </a:solidFill>
                <a:latin typeface="Times New Roman" panose="02020603050405020304" pitchFamily="18" charset="0"/>
              </a:rPr>
              <a:t> </a:t>
            </a:r>
            <a:r>
              <a:rPr lang="en-US" altLang="en-US" sz="2400" b="1" dirty="0" err="1">
                <a:solidFill>
                  <a:prstClr val="white"/>
                </a:solidFill>
                <a:latin typeface="Times New Roman" panose="02020603050405020304" pitchFamily="18" charset="0"/>
              </a:rPr>
              <a:t>tượng</a:t>
            </a:r>
            <a:r>
              <a:rPr lang="en-US" altLang="en-US" sz="2400" b="1" dirty="0">
                <a:solidFill>
                  <a:prstClr val="white"/>
                </a:solidFill>
                <a:latin typeface="Times New Roman" panose="02020603050405020304" pitchFamily="18" charset="0"/>
              </a:rPr>
              <a:t>?</a:t>
            </a:r>
            <a:endPar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608868" y="5200755"/>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608869" y="3747433"/>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908548" y="5418921"/>
            <a:ext cx="4650419" cy="400110"/>
          </a:xfrm>
          <a:prstGeom prst="rect">
            <a:avLst/>
          </a:prstGeom>
          <a:noFill/>
        </p:spPr>
        <p:txBody>
          <a:bodyPr wrap="square" rtlCol="0">
            <a:spAutoFit/>
          </a:bodyPr>
          <a:lstStyle/>
          <a:p>
            <a:pPr lvl="0">
              <a:buClr>
                <a:prstClr val="white"/>
              </a:buClr>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Nhận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thức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lý</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tính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908548" y="3936313"/>
            <a:ext cx="4650419" cy="400110"/>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khoa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học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506651" y="3790727"/>
            <a:ext cx="5802543" cy="82060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617764" y="5125255"/>
            <a:ext cx="5249771" cy="946031"/>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667823" y="3916855"/>
            <a:ext cx="5428177" cy="400110"/>
          </a:xfrm>
          <a:prstGeom prst="rect">
            <a:avLst/>
          </a:prstGeom>
          <a:noFill/>
        </p:spPr>
        <p:txBody>
          <a:bodyPr wrap="square" rtlCol="0">
            <a:spAutoFit/>
          </a:bodyPr>
          <a:lstStyle/>
          <a:p>
            <a:pPr lvl="0">
              <a:buClr>
                <a:prstClr val="white"/>
              </a:buClr>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noProof="0" dirty="0">
                <a:solidFill>
                  <a:prstClr val="white"/>
                </a:solidFill>
                <a:ea typeface="Tahoma" panose="020B0604030504040204" pitchFamily="34" charset="0"/>
                <a:cs typeface="Tahoma" panose="020B0604030504040204" pitchFamily="34" charset="0"/>
              </a:rPr>
              <a:t>N</a:t>
            </a:r>
            <a:r>
              <a:rPr lang="en-US" sz="2000" dirty="0" err="1">
                <a:solidFill>
                  <a:prstClr val="white"/>
                </a:solidFill>
                <a:ea typeface="Tahoma" panose="020B0604030504040204" pitchFamily="34" charset="0"/>
                <a:cs typeface="Tahoma" panose="020B0604030504040204" pitchFamily="34" charset="0"/>
              </a:rPr>
              <a:t>hận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thức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cảm</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tính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917441" y="5416076"/>
            <a:ext cx="4650419" cy="400110"/>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kinh</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nghiệm</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19" name="Rounded Rectangle 1">
            <a:extLst>
              <a:ext uri="{FF2B5EF4-FFF2-40B4-BE49-F238E27FC236}">
                <a16:creationId xmlns:a16="http://schemas.microsoft.com/office/drawing/2014/main" id="{93148A8E-6192-49A5-8AB3-A39E3398DCA5}"/>
              </a:ext>
            </a:extLst>
          </p:cNvPr>
          <p:cNvSpPr/>
          <p:nvPr/>
        </p:nvSpPr>
        <p:spPr>
          <a:xfrm>
            <a:off x="3698312" y="222272"/>
            <a:ext cx="4704709" cy="119931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4</a:t>
            </a:r>
          </a:p>
        </p:txBody>
      </p:sp>
    </p:spTree>
    <p:extLst>
      <p:ext uri="{BB962C8B-B14F-4D97-AF65-F5344CB8AC3E}">
        <p14:creationId xmlns:p14="http://schemas.microsoft.com/office/powerpoint/2010/main" val="104224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109943" y="5902765"/>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41620" y="486975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3268281"/>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927043" y="2581060"/>
            <a:ext cx="10872190" cy="137444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294873" y="2802880"/>
            <a:ext cx="1013652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vi-VN" sz="2800" b="1" dirty="0">
                <a:solidFill>
                  <a:prstClr val="white"/>
                </a:solidFill>
                <a:latin typeface="Times New Roman" panose="02020603050405020304" pitchFamily="18" charset="0"/>
                <a:cs typeface="Times New Roman" panose="02020603050405020304" pitchFamily="18" charset="0"/>
              </a:rPr>
              <a:t>Câu tục ngữ: “Đi một ngày đàng, học một sàng khôn” phản ánh </a:t>
            </a:r>
            <a:r>
              <a:rPr lang="en-US" sz="2800" b="1" dirty="0" err="1">
                <a:solidFill>
                  <a:prstClr val="white"/>
                </a:solidFill>
                <a:latin typeface="Times New Roman" panose="02020603050405020304" pitchFamily="18" charset="0"/>
                <a:cs typeface="Times New Roman" panose="02020603050405020304" pitchFamily="18" charset="0"/>
              </a:rPr>
              <a:t>trình</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độ</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nào</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của</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quá</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trình</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nhận</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thức</a:t>
            </a:r>
            <a:r>
              <a:rPr lang="vi-VN" sz="2800" b="1" dirty="0">
                <a:solidFill>
                  <a:prstClr val="white"/>
                </a:solidFill>
                <a:latin typeface="Times New Roman" panose="02020603050405020304" pitchFamily="18" charset="0"/>
                <a:cs typeface="Times New Roman" panose="02020603050405020304" pitchFamily="18" charset="0"/>
              </a:rPr>
              <a:t>?</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04606" y="5582321"/>
            <a:ext cx="5249773" cy="7182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871063" y="4351818"/>
            <a:ext cx="5145098" cy="84240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83113" y="5687208"/>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lang="en-US" sz="2400" dirty="0" err="1">
                <a:solidFill>
                  <a:prstClr val="white"/>
                </a:solidFill>
                <a:latin typeface="Calibri" panose="020F0502020204030204"/>
                <a:ea typeface="Tahoma" panose="020B0604030504040204" pitchFamily="34" charset="0"/>
                <a:cs typeface="Tahoma" panose="020B0604030504040204" pitchFamily="34" charset="0"/>
              </a:rPr>
              <a:t>kinh</a:t>
            </a:r>
            <a:r>
              <a:rPr lang="en-US" sz="2400" dirty="0">
                <a:solidFill>
                  <a:prstClr val="white"/>
                </a:solidFill>
                <a:latin typeface="Calibri" panose="020F0502020204030204"/>
                <a:ea typeface="Tahoma" panose="020B0604030504040204" pitchFamily="34" charset="0"/>
                <a:cs typeface="Tahoma" panose="020B0604030504040204" pitchFamily="34" charset="0"/>
              </a:rPr>
              <a:t> </a:t>
            </a:r>
            <a:r>
              <a:rPr lang="en-US" sz="2400" dirty="0" err="1">
                <a:solidFill>
                  <a:prstClr val="white"/>
                </a:solidFill>
                <a:latin typeface="Calibri" panose="020F0502020204030204"/>
                <a:ea typeface="Tahoma" panose="020B0604030504040204" pitchFamily="34" charset="0"/>
                <a:cs typeface="Tahoma" panose="020B0604030504040204" pitchFamily="34" charset="0"/>
              </a:rPr>
              <a:t>nghiệm</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7365744" y="4617528"/>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khoa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học</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74790" y="4430782"/>
            <a:ext cx="5249773" cy="707261"/>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766388" y="5550929"/>
            <a:ext cx="5249773" cy="82799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335638" y="4591422"/>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cảm</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7216831" y="5606375"/>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lang="en-US" sz="2400" noProof="0" dirty="0">
                <a:solidFill>
                  <a:prstClr val="white"/>
                </a:solidFill>
                <a:latin typeface="Calibri" panose="020F0502020204030204"/>
                <a:ea typeface="Tahoma" panose="020B0604030504040204" pitchFamily="34" charset="0"/>
                <a:cs typeface="Tahoma" panose="020B0604030504040204" pitchFamily="34" charset="0"/>
              </a:rPr>
              <a:t> </a:t>
            </a:r>
            <a:r>
              <a:rPr lang="en-US" sz="2400" noProof="0" dirty="0" err="1">
                <a:solidFill>
                  <a:prstClr val="white"/>
                </a:solidFill>
                <a:latin typeface="Calibri" panose="020F0502020204030204"/>
                <a:ea typeface="Tahoma" panose="020B0604030504040204" pitchFamily="34" charset="0"/>
                <a:cs typeface="Tahoma" panose="020B0604030504040204" pitchFamily="34" charset="0"/>
              </a:rPr>
              <a:t>lý</a:t>
            </a:r>
            <a:r>
              <a:rPr lang="en-US" sz="2400" noProof="0" dirty="0">
                <a:solidFill>
                  <a:prstClr val="white"/>
                </a:solidFill>
                <a:latin typeface="Calibri" panose="020F0502020204030204"/>
                <a:ea typeface="Tahoma" panose="020B0604030504040204" pitchFamily="34" charset="0"/>
                <a:cs typeface="Tahoma" panose="020B0604030504040204" pitchFamily="34" charset="0"/>
              </a:rPr>
              <a:t> </a:t>
            </a:r>
            <a:r>
              <a:rPr lang="en-US" sz="2400" noProof="0" dirty="0" err="1">
                <a:solidFill>
                  <a:prstClr val="white"/>
                </a:solidFill>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64B45012-9F6A-4859-B484-C9F9492743BA}"/>
              </a:ext>
            </a:extLst>
          </p:cNvPr>
          <p:cNvSpPr/>
          <p:nvPr/>
        </p:nvSpPr>
        <p:spPr>
          <a:xfrm>
            <a:off x="4023710" y="315074"/>
            <a:ext cx="4678856" cy="126760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FF0000"/>
                </a:solidFill>
                <a:latin typeface="Calibri" panose="020F0502020204030204"/>
              </a:rPr>
              <a:t>CÂU </a:t>
            </a:r>
            <a:r>
              <a:rPr lang="vi-VN" sz="4400" b="1" dirty="0">
                <a:solidFill>
                  <a:srgbClr val="FF0000"/>
                </a:solidFill>
                <a:latin typeface="Calibri" panose="020F0502020204030204"/>
              </a:rPr>
              <a:t>5</a:t>
            </a:r>
            <a:endPar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34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840ECE-309A-4A7A-A628-975EBA1BB2AC}"/>
              </a:ext>
            </a:extLst>
          </p:cNvPr>
          <p:cNvSpPr txBox="1">
            <a:spLocks/>
          </p:cNvSpPr>
          <p:nvPr/>
        </p:nvSpPr>
        <p:spPr bwMode="auto">
          <a:xfrm>
            <a:off x="-145140" y="2698353"/>
            <a:ext cx="8639503"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977900">
              <a:buFont typeface="Arial" panose="020B0604020202020204" pitchFamily="34" charset="0"/>
              <a:buNone/>
            </a:pPr>
            <a:r>
              <a:rPr lang="en-US" sz="3000" b="1" dirty="0">
                <a:latin typeface="Times New Roman" panose="02020603050405020304" pitchFamily="18" charset="0"/>
                <a:cs typeface="Times New Roman" panose="02020603050405020304" pitchFamily="18" charset="0"/>
              </a:rPr>
              <a:t>- T</a:t>
            </a:r>
            <a:r>
              <a:rPr lang="vi-VN" sz="3000" b="1" dirty="0">
                <a:latin typeface="Times New Roman" panose="02020603050405020304" pitchFamily="18" charset="0"/>
                <a:cs typeface="Times New Roman" panose="02020603050405020304" pitchFamily="18" charset="0"/>
              </a:rPr>
              <a:t>hực tiễn là </a:t>
            </a:r>
            <a:r>
              <a:rPr lang="vi-VN" sz="3000" b="1" dirty="0">
                <a:solidFill>
                  <a:srgbClr val="000099"/>
                </a:solidFill>
                <a:latin typeface="Times New Roman" panose="02020603050405020304" pitchFamily="18" charset="0"/>
                <a:cs typeface="Times New Roman" panose="02020603050405020304" pitchFamily="18" charset="0"/>
              </a:rPr>
              <a:t>cơ sở, nguồn gốc </a:t>
            </a:r>
            <a:r>
              <a:rPr lang="vi-VN" sz="3000" b="1" dirty="0">
                <a:latin typeface="Times New Roman" panose="02020603050405020304" pitchFamily="18" charset="0"/>
                <a:cs typeface="Times New Roman" panose="02020603050405020304" pitchFamily="18" charset="0"/>
              </a:rPr>
              <a:t>của nhận thức</a:t>
            </a:r>
          </a:p>
          <a:p>
            <a:endParaRPr lang="en-US" b="1" u="sng"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None/>
            </a:pPr>
            <a:endParaRPr lang="en-US" sz="2400" b="1" dirty="0">
              <a:solidFill>
                <a:srgbClr val="FF0000"/>
              </a:solidFill>
              <a:latin typeface="Times New Roman" panose="02020603050405020304" pitchFamily="18" charset="0"/>
              <a:cs typeface="Times New Roman" panose="02020603050405020304" pitchFamily="18" charset="0"/>
            </a:endParaRPr>
          </a:p>
          <a:p>
            <a:pPr>
              <a:buFont typeface="Arial" panose="020B0604020202020204" pitchFamily="34" charset="0"/>
              <a:buNone/>
            </a:pPr>
            <a:endParaRPr lang="en-US" sz="2400" b="1" dirty="0">
              <a:latin typeface="Times New Roman" panose="02020603050405020304" pitchFamily="18" charset="0"/>
              <a:cs typeface="Times New Roman" panose="02020603050405020304" pitchFamily="18" charset="0"/>
            </a:endParaRPr>
          </a:p>
        </p:txBody>
      </p:sp>
      <p:sp>
        <p:nvSpPr>
          <p:cNvPr id="4" name="Rectangle 2">
            <a:extLst>
              <a:ext uri="{FF2B5EF4-FFF2-40B4-BE49-F238E27FC236}">
                <a16:creationId xmlns:a16="http://schemas.microsoft.com/office/drawing/2014/main" id="{EA9569DA-4A94-4BBA-A374-2F02C3D90C95}"/>
              </a:ext>
            </a:extLst>
          </p:cNvPr>
          <p:cNvSpPr txBox="1">
            <a:spLocks noChangeArrowheads="1"/>
          </p:cNvSpPr>
          <p:nvPr/>
        </p:nvSpPr>
        <p:spPr bwMode="auto">
          <a:xfrm>
            <a:off x="0" y="3447086"/>
            <a:ext cx="952812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850900" algn="just" defTabSz="914400" rtl="0" eaLnBrk="0" fontAlgn="base" latinLnBrk="0" hangingPunct="0">
              <a:lnSpc>
                <a:spcPct val="130000"/>
              </a:lnSpc>
              <a:spcBef>
                <a:spcPct val="20000"/>
              </a:spcBef>
              <a:spcAft>
                <a:spcPct val="0"/>
              </a:spcAft>
              <a:buClrTx/>
              <a:buSzTx/>
              <a:buFont typeface="Arial" charset="0"/>
              <a:buNone/>
              <a:tabLst/>
              <a:defRPr/>
            </a:pPr>
            <a:r>
              <a:rPr lang="en-US" sz="2800" b="1" dirty="0">
                <a:solidFill>
                  <a:prstClr val="black"/>
                </a:solidFill>
                <a:latin typeface="Times New Roman" panose="02020603050405020304" pitchFamily="18" charset="0"/>
                <a:cs typeface="Times New Roman" panose="02020603050405020304" pitchFamily="18" charset="0"/>
              </a:rPr>
              <a:t>- T</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hực</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tiễn</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là</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động</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lực</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mục</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đích</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của</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nhận</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thức</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r>
              <a:rPr kumimoji="0" lang="en-US" sz="2800" b="1" i="0" u="none" strike="noStrike" kern="1200" cap="none" spc="0" normalizeH="0" baseline="0" noProof="0" dirty="0">
                <a:ln>
                  <a:noFill/>
                </a:ln>
                <a:solidFill>
                  <a:srgbClr val="0000CC"/>
                </a:solidFill>
                <a:effectLst/>
                <a:uLnTx/>
                <a:uFillTx/>
                <a:latin typeface="Times New Roman" pitchFamily="18" charset="0"/>
                <a:ea typeface="+mn-ea"/>
                <a:cs typeface="Times New Roman" pitchFamily="18" charset="0"/>
              </a:rPr>
              <a:t>		</a:t>
            </a: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endParaRPr lang="en-US" sz="2800" b="1" dirty="0">
              <a:solidFill>
                <a:srgbClr val="0000CC"/>
              </a:solidFill>
              <a:latin typeface="Times New Roman" pitchFamily="18" charset="0"/>
              <a:cs typeface="Times New Roman" pitchFamily="18" charset="0"/>
            </a:endParaRP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endParaRPr kumimoji="0" lang="en-US" sz="2800" b="1" i="0" u="none" strike="noStrike" kern="1200" cap="none" spc="0" normalizeH="0" baseline="0" noProof="0" dirty="0">
              <a:ln>
                <a:noFill/>
              </a:ln>
              <a:solidFill>
                <a:srgbClr val="0000CC"/>
              </a:solidFill>
              <a:effectLst/>
              <a:uLnTx/>
              <a:uFillTx/>
              <a:latin typeface="Times New Roman" pitchFamily="18" charset="0"/>
              <a:ea typeface="+mn-ea"/>
              <a:cs typeface="Times New Roman" pitchFamily="18" charset="0"/>
            </a:endParaRPr>
          </a:p>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endParaRPr kumimoji="0" lang="en-US" sz="2800" b="1" i="0" u="none" strike="noStrike" kern="1200" cap="none" spc="0" normalizeH="0" baseline="0" noProof="0" dirty="0">
              <a:ln>
                <a:noFill/>
              </a:ln>
              <a:solidFill>
                <a:srgbClr val="0000CC"/>
              </a:solidFill>
              <a:effectLst/>
              <a:uLnTx/>
              <a:uFillTx/>
              <a:latin typeface="VNI-Times" pitchFamily="2" charset="0"/>
              <a:ea typeface="+mn-ea"/>
              <a:cs typeface="Times New Roman" pitchFamily="18" charset="0"/>
            </a:endParaRPr>
          </a:p>
          <a:p>
            <a:pPr marL="34290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0000CC"/>
              </a:solidFill>
              <a:effectLst/>
              <a:uLnTx/>
              <a:uFillTx/>
              <a:latin typeface="VNI-Times" pitchFamily="2" charset="0"/>
              <a:ea typeface="+mn-ea"/>
              <a:cs typeface="Times New Roman" pitchFamily="18" charset="0"/>
            </a:endParaRPr>
          </a:p>
        </p:txBody>
      </p:sp>
      <p:sp>
        <p:nvSpPr>
          <p:cNvPr id="5" name="Rectangle 2">
            <a:extLst>
              <a:ext uri="{FF2B5EF4-FFF2-40B4-BE49-F238E27FC236}">
                <a16:creationId xmlns:a16="http://schemas.microsoft.com/office/drawing/2014/main" id="{A963D805-1F5F-4ACB-8014-15D41FA88FCF}"/>
              </a:ext>
            </a:extLst>
          </p:cNvPr>
          <p:cNvSpPr txBox="1">
            <a:spLocks noChangeArrowheads="1"/>
          </p:cNvSpPr>
          <p:nvPr/>
        </p:nvSpPr>
        <p:spPr bwMode="auto">
          <a:xfrm>
            <a:off x="0" y="4158401"/>
            <a:ext cx="952812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3500" indent="850900">
              <a:lnSpc>
                <a:spcPct val="130000"/>
              </a:lnSpc>
              <a:buNone/>
              <a:defRPr/>
            </a:pP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Thực</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tiễn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là</a:t>
            </a:r>
            <a:r>
              <a:rPr lang="en-US" sz="3000" b="1" dirty="0">
                <a:latin typeface="Times New Roman" panose="02020603050405020304" pitchFamily="18" charset="0"/>
                <a:cs typeface="Times New Roman" panose="02020603050405020304" pitchFamily="18" charset="0"/>
              </a:rPr>
              <a:t> </a:t>
            </a:r>
            <a:r>
              <a:rPr lang="en-US" sz="3000" b="1" dirty="0" err="1">
                <a:solidFill>
                  <a:srgbClr val="000099"/>
                </a:solidFill>
                <a:latin typeface="Times New Roman" panose="02020603050405020304" pitchFamily="18" charset="0"/>
                <a:cs typeface="Times New Roman" panose="02020603050405020304" pitchFamily="18" charset="0"/>
              </a:rPr>
              <a:t>tiêu</a:t>
            </a:r>
            <a:r>
              <a:rPr lang="en-US" sz="3000" b="1" dirty="0">
                <a:solidFill>
                  <a:srgbClr val="000099"/>
                </a:solidFill>
                <a:latin typeface="Times New Roman" panose="02020603050405020304" pitchFamily="18" charset="0"/>
                <a:cs typeface="Times New Roman" panose="02020603050405020304" pitchFamily="18" charset="0"/>
              </a:rPr>
              <a:t> </a:t>
            </a:r>
            <a:r>
              <a:rPr lang="en-US" sz="3000" b="1" dirty="0" err="1">
                <a:solidFill>
                  <a:srgbClr val="000099"/>
                </a:solidFill>
                <a:latin typeface="Times New Roman" panose="02020603050405020304" pitchFamily="18" charset="0"/>
                <a:cs typeface="Times New Roman" panose="02020603050405020304" pitchFamily="18" charset="0"/>
              </a:rPr>
              <a:t>chuẩn</a:t>
            </a:r>
            <a:r>
              <a:rPr lang="en-US" sz="3000" b="1" dirty="0">
                <a:solidFill>
                  <a:srgbClr val="000099"/>
                </a:solidFill>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của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chân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lý</a:t>
            </a:r>
            <a:endParaRPr lang="en-US" sz="3000" b="1" dirty="0">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50000"/>
              </a:lnSpc>
              <a:spcBef>
                <a:spcPct val="20000"/>
              </a:spcBef>
              <a:spcAft>
                <a:spcPct val="0"/>
              </a:spcAft>
              <a:buClrTx/>
              <a:buSzTx/>
              <a:buFont typeface="Arial" charset="0"/>
              <a:buNone/>
              <a:tabLst/>
              <a:defRPr/>
            </a:pPr>
            <a:r>
              <a:rPr kumimoji="0" lang="en-US" sz="3000" b="1" u="none" strike="noStrike" kern="1200" cap="none" spc="0" normalizeH="0" baseline="0" noProof="0" dirty="0">
                <a:ln>
                  <a:noFill/>
                </a:ln>
                <a:solidFill>
                  <a:srgbClr val="0000CC"/>
                </a:solidFill>
                <a:effectLst/>
                <a:uLnTx/>
                <a:uFillTx/>
                <a:latin typeface="Times New Roman" pitchFamily="18" charset="0"/>
                <a:cs typeface="Times New Roman" pitchFamily="18" charset="0"/>
              </a:rPr>
              <a:t>		</a:t>
            </a: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u="none" strike="noStrike" kern="1200" cap="none" spc="0" normalizeH="0" baseline="0" noProof="0" dirty="0">
              <a:ln>
                <a:noFill/>
              </a:ln>
              <a:solidFill>
                <a:srgbClr val="0000CC"/>
              </a:solidFill>
              <a:effectLst/>
              <a:uLnTx/>
              <a:uFillTx/>
              <a:latin typeface="VNI-Times" pitchFamily="2" charset="0"/>
              <a:cs typeface="Times New Roman" pitchFamily="18"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3000" b="1" u="none" strike="noStrike" kern="1200" cap="none" spc="0" normalizeH="0" baseline="0" noProof="0" dirty="0">
              <a:ln>
                <a:noFill/>
              </a:ln>
              <a:solidFill>
                <a:srgbClr val="0000CC"/>
              </a:solidFill>
              <a:effectLst/>
              <a:uLnTx/>
              <a:uFillTx/>
              <a:latin typeface="VNI-Times" pitchFamily="2" charset="0"/>
              <a:cs typeface="Times New Roman" pitchFamily="18" charset="0"/>
            </a:endParaRPr>
          </a:p>
        </p:txBody>
      </p:sp>
      <p:sp>
        <p:nvSpPr>
          <p:cNvPr id="6" name="Content Placeholder 2">
            <a:extLst>
              <a:ext uri="{FF2B5EF4-FFF2-40B4-BE49-F238E27FC236}">
                <a16:creationId xmlns:a16="http://schemas.microsoft.com/office/drawing/2014/main" id="{F249F9D8-0ECD-4CEC-8771-2E7183765008}"/>
              </a:ext>
            </a:extLst>
          </p:cNvPr>
          <p:cNvSpPr txBox="1">
            <a:spLocks/>
          </p:cNvSpPr>
          <p:nvPr/>
        </p:nvSpPr>
        <p:spPr bwMode="auto">
          <a:xfrm>
            <a:off x="312476" y="1751170"/>
            <a:ext cx="10416658"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ü"/>
            </a:pP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Những</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vai</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trò</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của</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thực</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tiễn</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đối</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với</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nhận</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thức</a:t>
            </a:r>
            <a:endParaRPr lang="vi-VN" sz="3000" b="1" dirty="0">
              <a:solidFill>
                <a:srgbClr val="C00000"/>
              </a:solidFill>
              <a:latin typeface="Times New Roman" panose="02020603050405020304" pitchFamily="18" charset="0"/>
              <a:cs typeface="Times New Roman" panose="02020603050405020304" pitchFamily="18" charset="0"/>
            </a:endParaRPr>
          </a:p>
          <a:p>
            <a:endParaRPr lang="en-US" b="1" u="sng" dirty="0">
              <a:solidFill>
                <a:srgbClr val="C00000"/>
              </a:solidFill>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None/>
            </a:pPr>
            <a:endParaRPr lang="en-US" sz="2400" b="1" dirty="0">
              <a:solidFill>
                <a:srgbClr val="C00000"/>
              </a:solidFill>
              <a:latin typeface="Times New Roman" panose="02020603050405020304" pitchFamily="18" charset="0"/>
              <a:cs typeface="Times New Roman" panose="02020603050405020304" pitchFamily="18" charset="0"/>
            </a:endParaRPr>
          </a:p>
          <a:p>
            <a:pPr>
              <a:buFont typeface="Arial" panose="020B0604020202020204" pitchFamily="34" charset="0"/>
              <a:buNone/>
            </a:pPr>
            <a:endParaRPr lang="en-US" sz="2400" b="1" dirty="0">
              <a:solidFill>
                <a:srgbClr val="C00000"/>
              </a:solidFill>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4635BB-F76F-4524-9C0F-EEC66EF86275}"/>
              </a:ext>
            </a:extLst>
          </p:cNvPr>
          <p:cNvSpPr txBox="1">
            <a:spLocks/>
          </p:cNvSpPr>
          <p:nvPr/>
        </p:nvSpPr>
        <p:spPr bwMode="auto">
          <a:xfrm>
            <a:off x="312476" y="4995782"/>
            <a:ext cx="10416658"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ü"/>
            </a:pPr>
            <a:r>
              <a:rPr lang="en-US" sz="3000" b="1" dirty="0">
                <a:solidFill>
                  <a:srgbClr val="C00000"/>
                </a:solidFill>
                <a:latin typeface="Times New Roman" panose="02020603050405020304" pitchFamily="18" charset="0"/>
                <a:cs typeface="Times New Roman" panose="02020603050405020304" pitchFamily="18" charset="0"/>
              </a:rPr>
              <a:t> Ý </a:t>
            </a:r>
            <a:r>
              <a:rPr lang="en-US" sz="3000" b="1" dirty="0" err="1">
                <a:solidFill>
                  <a:srgbClr val="C00000"/>
                </a:solidFill>
                <a:latin typeface="Times New Roman" panose="02020603050405020304" pitchFamily="18" charset="0"/>
                <a:cs typeface="Times New Roman" panose="02020603050405020304" pitchFamily="18" charset="0"/>
              </a:rPr>
              <a:t>nghĩa</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phương</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pháp</a:t>
            </a:r>
            <a:r>
              <a:rPr lang="en-US" sz="3000" b="1" dirty="0">
                <a:solidFill>
                  <a:srgbClr val="C00000"/>
                </a:solidFill>
                <a:latin typeface="Times New Roman" panose="02020603050405020304" pitchFamily="18" charset="0"/>
                <a:cs typeface="Times New Roman" panose="02020603050405020304" pitchFamily="18" charset="0"/>
              </a:rPr>
              <a:t> </a:t>
            </a:r>
            <a:r>
              <a:rPr lang="en-US" sz="3000" b="1" dirty="0" err="1">
                <a:solidFill>
                  <a:srgbClr val="C00000"/>
                </a:solidFill>
                <a:latin typeface="Times New Roman" panose="02020603050405020304" pitchFamily="18" charset="0"/>
                <a:cs typeface="Times New Roman" panose="02020603050405020304" pitchFamily="18" charset="0"/>
              </a:rPr>
              <a:t>luận</a:t>
            </a:r>
            <a:endParaRPr lang="en-US" b="1" u="sng" dirty="0">
              <a:solidFill>
                <a:srgbClr val="C00000"/>
              </a:solidFill>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None/>
            </a:pPr>
            <a:endParaRPr lang="en-US" sz="2400" b="1" dirty="0">
              <a:solidFill>
                <a:srgbClr val="C00000"/>
              </a:solidFill>
              <a:latin typeface="Times New Roman" panose="02020603050405020304" pitchFamily="18" charset="0"/>
              <a:cs typeface="Times New Roman" panose="02020603050405020304" pitchFamily="18" charset="0"/>
            </a:endParaRPr>
          </a:p>
          <a:p>
            <a:pPr>
              <a:buFont typeface="Arial" panose="020B0604020202020204" pitchFamily="34" charset="0"/>
              <a:buNone/>
            </a:pPr>
            <a:endParaRPr lang="en-US" sz="2400" b="1" dirty="0">
              <a:solidFill>
                <a:srgbClr val="C00000"/>
              </a:solidFill>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2ED4F6B1-77AF-40DF-A5E6-C1CDFFE75AE6}"/>
              </a:ext>
            </a:extLst>
          </p:cNvPr>
          <p:cNvSpPr txBox="1">
            <a:spLocks/>
          </p:cNvSpPr>
          <p:nvPr/>
        </p:nvSpPr>
        <p:spPr bwMode="auto">
          <a:xfrm>
            <a:off x="115614" y="445450"/>
            <a:ext cx="10416658"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3000" b="1" dirty="0">
                <a:solidFill>
                  <a:srgbClr val="FF0000"/>
                </a:solidFill>
                <a:latin typeface="Times New Roman" panose="02020603050405020304" pitchFamily="18" charset="0"/>
                <a:cs typeface="Times New Roman" panose="02020603050405020304" pitchFamily="18" charset="0"/>
              </a:rPr>
              <a:t>NỘI DUNG TIẾT HỌC</a:t>
            </a:r>
            <a:endParaRPr lang="vi-VN" sz="3000" b="1" dirty="0">
              <a:solidFill>
                <a:srgbClr val="FF0000"/>
              </a:solidFill>
              <a:latin typeface="Times New Roman" panose="02020603050405020304" pitchFamily="18" charset="0"/>
              <a:cs typeface="Times New Roman" panose="02020603050405020304" pitchFamily="18" charset="0"/>
            </a:endParaRPr>
          </a:p>
          <a:p>
            <a:endParaRPr lang="en-US" b="1" u="sng" dirty="0">
              <a:solidFill>
                <a:srgbClr val="FF0000"/>
              </a:solidFill>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None/>
              <a:tabLst>
                <a:tab pos="7997825" algn="l"/>
              </a:tabLst>
            </a:pPr>
            <a:endParaRPr lang="en-US" sz="2400" b="1" dirty="0">
              <a:solidFill>
                <a:srgbClr val="FF0000"/>
              </a:solidFill>
              <a:latin typeface="Times New Roman" panose="02020603050405020304" pitchFamily="18" charset="0"/>
              <a:cs typeface="Times New Roman" panose="02020603050405020304" pitchFamily="18" charset="0"/>
            </a:endParaRPr>
          </a:p>
          <a:p>
            <a:pPr>
              <a:buFont typeface="Arial" panose="020B0604020202020204" pitchFamily="34" charset="0"/>
              <a:buNone/>
            </a:pPr>
            <a:endParaRPr lang="en-US" sz="2400" b="1" dirty="0">
              <a:solidFill>
                <a:srgbClr val="FF0000"/>
              </a:solidFill>
              <a:latin typeface="Times New Roman" panose="02020603050405020304" pitchFamily="18"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AD03F086-0883-4E8B-8AC1-74B1931FCA41}"/>
              </a:ext>
            </a:extLst>
          </p:cNvPr>
          <p:cNvCxnSpPr/>
          <p:nvPr/>
        </p:nvCxnSpPr>
        <p:spPr>
          <a:xfrm>
            <a:off x="0" y="1166377"/>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68936672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build="p"/>
      <p:bldP spid="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09550" y="386254"/>
            <a:ext cx="11263804" cy="6077608"/>
          </a:xfrm>
        </p:spPr>
        <p:txBody>
          <a:bodyPr/>
          <a:lstStyle/>
          <a:p>
            <a:pPr marL="0" indent="457200" algn="ctr">
              <a:lnSpc>
                <a:spcPct val="150000"/>
              </a:lnSpc>
              <a:buNone/>
              <a:tabLst>
                <a:tab pos="738188" algn="l"/>
              </a:tabLst>
            </a:pPr>
            <a:r>
              <a:rPr lang="en-US" sz="2800" b="1" dirty="0" err="1">
                <a:solidFill>
                  <a:srgbClr val="FF0000"/>
                </a:solidFill>
                <a:latin typeface="Times New Roman" panose="02020603050405020304" pitchFamily="18" charset="0"/>
                <a:cs typeface="Times New Roman" panose="02020603050405020304" pitchFamily="18" charset="0"/>
              </a:rPr>
              <a:t>Mục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tiêu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của</a:t>
            </a:r>
            <a:r>
              <a:rPr lang="en-US" sz="2800" b="1" dirty="0">
                <a:solidFill>
                  <a:srgbClr val="FF0000"/>
                </a:solidFill>
                <a:latin typeface="Times New Roman" panose="02020603050405020304" pitchFamily="18" charset="0"/>
                <a:cs typeface="Times New Roman" panose="02020603050405020304" pitchFamily="18" charset="0"/>
              </a:rPr>
              <a:t> tiết </a:t>
            </a:r>
            <a:r>
              <a:rPr lang="en-US" sz="2800" b="1" dirty="0" err="1">
                <a:solidFill>
                  <a:srgbClr val="FF0000"/>
                </a:solidFill>
                <a:latin typeface="Times New Roman" panose="02020603050405020304" pitchFamily="18" charset="0"/>
                <a:cs typeface="Times New Roman" panose="02020603050405020304" pitchFamily="18" charset="0"/>
              </a:rPr>
              <a:t>học</a:t>
            </a:r>
            <a:endParaRPr lang="en-US" sz="2800" b="1" dirty="0">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Kiến</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thức</a:t>
            </a:r>
            <a:r>
              <a:rPr lang="en-US" sz="2800" b="1" dirty="0">
                <a:solidFill>
                  <a:srgbClr val="000099"/>
                </a:solidFill>
                <a:latin typeface="Times New Roman" panose="02020603050405020304" pitchFamily="18" charset="0"/>
                <a:cs typeface="Times New Roman" panose="02020603050405020304" pitchFamily="18" charset="0"/>
              </a:rPr>
              <a:t>:</a:t>
            </a:r>
          </a:p>
          <a:p>
            <a:pPr marL="57150" indent="457200"/>
            <a:r>
              <a:rPr lang="it-IT" dirty="0">
                <a:latin typeface="Times New Roman" panose="02020603050405020304" pitchFamily="18" charset="0"/>
                <a:cs typeface="Times New Roman" panose="02020603050405020304" pitchFamily="18" charset="0"/>
              </a:rPr>
              <a:t>Trình bày và phân tích được những vai trò của thực tiễn đối với nhận thức</a:t>
            </a:r>
            <a:endParaRPr lang="en-US" dirty="0">
              <a:latin typeface="Times New Roman" panose="02020603050405020304" pitchFamily="18" charset="0"/>
              <a:cs typeface="Times New Roman" panose="02020603050405020304" pitchFamily="18" charset="0"/>
            </a:endParaRPr>
          </a:p>
          <a:p>
            <a:pPr marL="57150" indent="457200"/>
            <a:r>
              <a:rPr lang="it-IT" dirty="0">
                <a:latin typeface="Times New Roman" panose="02020603050405020304" pitchFamily="18" charset="0"/>
                <a:cs typeface="Times New Roman" panose="02020603050405020304" pitchFamily="18" charset="0"/>
              </a:rPr>
              <a:t>Lấy được các ví dụ về vai trò của thực tiễn đối với nhận thức</a:t>
            </a:r>
          </a:p>
          <a:p>
            <a:pPr marL="114300" indent="400050" algn="just">
              <a:lnSpc>
                <a:spcPct val="150000"/>
              </a:lnSpc>
              <a:buFontTx/>
              <a:buNone/>
            </a:pP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Kỹ</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năng</a:t>
            </a:r>
            <a:r>
              <a:rPr lang="en-US" sz="2800" b="1" dirty="0">
                <a:solidFill>
                  <a:srgbClr val="000099"/>
                </a:solidFill>
                <a:latin typeface="Times New Roman" panose="02020603050405020304" pitchFamily="18" charset="0"/>
                <a:cs typeface="Times New Roman" panose="02020603050405020304" pitchFamily="18" charset="0"/>
              </a:rPr>
              <a:t>:</a:t>
            </a:r>
          </a:p>
          <a:p>
            <a:pPr marL="0" indent="571500" algn="just"/>
            <a:r>
              <a:rPr lang="vi-VN" dirty="0">
                <a:latin typeface="Times New Roman" panose="02020603050405020304" pitchFamily="18" charset="0"/>
                <a:cs typeface="Times New Roman" panose="02020603050405020304" pitchFamily="18" charset="0"/>
              </a:rPr>
              <a:t>Vận dụng được các vai trò của thực tiễn đối với nhận thức vào trong học tập và cuộc sống</a:t>
            </a:r>
            <a:r>
              <a:rPr lang="en-US" dirty="0">
                <a:latin typeface="Times New Roman" panose="02020603050405020304" pitchFamily="18" charset="0"/>
                <a:cs typeface="Times New Roman" panose="02020603050405020304" pitchFamily="18" charset="0"/>
              </a:rPr>
              <a:t>.</a:t>
            </a:r>
          </a:p>
          <a:p>
            <a:pPr marL="0" indent="571500" algn="just"/>
            <a:r>
              <a:rPr lang="en-US" dirty="0">
                <a:latin typeface="Times New Roman" panose="02020603050405020304" pitchFamily="18" charset="0"/>
                <a:cs typeface="Times New Roman" panose="02020603050405020304" pitchFamily="18" charset="0"/>
              </a:rPr>
              <a:t>Đ</a:t>
            </a:r>
            <a:r>
              <a:rPr lang="vi-VN" dirty="0">
                <a:latin typeface="Times New Roman" panose="02020603050405020304" pitchFamily="18" charset="0"/>
                <a:cs typeface="Times New Roman" panose="02020603050405020304" pitchFamily="18" charset="0"/>
              </a:rPr>
              <a:t>ề ra các mục tiêu và kế hoạch phù hợp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thân</a:t>
            </a:r>
            <a:r>
              <a:rPr lang="en-US" dirty="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299879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9" presetClass="entr" presetSubtype="0"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 calcmode="lin" valueType="num">
                                      <p:cBhvr>
                                        <p:cTn id="12" dur="1000" fill="hold"/>
                                        <p:tgtEl>
                                          <p:spTgt spid="37891">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3789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7891">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nodeType="clickEffect">
                                  <p:stCondLst>
                                    <p:cond delay="0"/>
                                  </p:stCondLst>
                                  <p:childTnLst>
                                    <p:set>
                                      <p:cBhvr>
                                        <p:cTn id="18" dur="1" fill="hold">
                                          <p:stCondLst>
                                            <p:cond delay="0"/>
                                          </p:stCondLst>
                                        </p:cTn>
                                        <p:tgtEl>
                                          <p:spTgt spid="37891">
                                            <p:txEl>
                                              <p:pRg st="2" end="2"/>
                                            </p:txEl>
                                          </p:spTgt>
                                        </p:tgtEl>
                                        <p:attrNameLst>
                                          <p:attrName>style.visibility</p:attrName>
                                        </p:attrNameLst>
                                      </p:cBhvr>
                                      <p:to>
                                        <p:strVal val="visible"/>
                                      </p:to>
                                    </p:set>
                                    <p:anim calcmode="lin" valueType="num">
                                      <p:cBhvr>
                                        <p:cTn id="19"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89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nodeType="clickEffect">
                                  <p:stCondLst>
                                    <p:cond delay="0"/>
                                  </p:stCondLst>
                                  <p:childTnLst>
                                    <p:set>
                                      <p:cBhvr>
                                        <p:cTn id="25" dur="1" fill="hold">
                                          <p:stCondLst>
                                            <p:cond delay="0"/>
                                          </p:stCondLst>
                                        </p:cTn>
                                        <p:tgtEl>
                                          <p:spTgt spid="37891">
                                            <p:txEl>
                                              <p:pRg st="3" end="3"/>
                                            </p:txEl>
                                          </p:spTgt>
                                        </p:tgtEl>
                                        <p:attrNameLst>
                                          <p:attrName>style.visibility</p:attrName>
                                        </p:attrNameLst>
                                      </p:cBhvr>
                                      <p:to>
                                        <p:strVal val="visible"/>
                                      </p:to>
                                    </p:set>
                                    <p:anim calcmode="lin" valueType="num">
                                      <p:cBhvr>
                                        <p:cTn id="26"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7"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789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9" presetClass="entr" presetSubtype="0" fill="hold" nodeType="clickEffect">
                                  <p:stCondLst>
                                    <p:cond delay="0"/>
                                  </p:stCondLst>
                                  <p:childTnLst>
                                    <p:set>
                                      <p:cBhvr>
                                        <p:cTn id="32" dur="1" fill="hold">
                                          <p:stCondLst>
                                            <p:cond delay="0"/>
                                          </p:stCondLst>
                                        </p:cTn>
                                        <p:tgtEl>
                                          <p:spTgt spid="37891">
                                            <p:txEl>
                                              <p:pRg st="4" end="4"/>
                                            </p:txEl>
                                          </p:spTgt>
                                        </p:tgtEl>
                                        <p:attrNameLst>
                                          <p:attrName>style.visibility</p:attrName>
                                        </p:attrNameLst>
                                      </p:cBhvr>
                                      <p:to>
                                        <p:strVal val="visible"/>
                                      </p:to>
                                    </p:set>
                                    <p:anim calcmode="lin" valueType="num">
                                      <p:cBhvr>
                                        <p:cTn id="33"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34"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37891">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9" presetClass="entr" presetSubtype="0" fill="hold" nodeType="clickEffect">
                                  <p:stCondLst>
                                    <p:cond delay="0"/>
                                  </p:stCondLst>
                                  <p:childTnLst>
                                    <p:set>
                                      <p:cBhvr>
                                        <p:cTn id="39" dur="1" fill="hold">
                                          <p:stCondLst>
                                            <p:cond delay="0"/>
                                          </p:stCondLst>
                                        </p:cTn>
                                        <p:tgtEl>
                                          <p:spTgt spid="37891">
                                            <p:txEl>
                                              <p:pRg st="5" end="5"/>
                                            </p:txEl>
                                          </p:spTgt>
                                        </p:tgtEl>
                                        <p:attrNameLst>
                                          <p:attrName>style.visibility</p:attrName>
                                        </p:attrNameLst>
                                      </p:cBhvr>
                                      <p:to>
                                        <p:strVal val="visible"/>
                                      </p:to>
                                    </p:set>
                                    <p:anim calcmode="lin" valueType="num">
                                      <p:cBhvr>
                                        <p:cTn id="40" dur="1000" fill="hold"/>
                                        <p:tgtEl>
                                          <p:spTgt spid="37891">
                                            <p:txEl>
                                              <p:pRg st="5" end="5"/>
                                            </p:txEl>
                                          </p:spTgt>
                                        </p:tgtEl>
                                        <p:attrNameLst>
                                          <p:attrName>ppt_x</p:attrName>
                                        </p:attrNameLst>
                                      </p:cBhvr>
                                      <p:tavLst>
                                        <p:tav tm="0">
                                          <p:val>
                                            <p:strVal val="#ppt_x-.2"/>
                                          </p:val>
                                        </p:tav>
                                        <p:tav tm="100000">
                                          <p:val>
                                            <p:strVal val="#ppt_x"/>
                                          </p:val>
                                        </p:tav>
                                      </p:tavLst>
                                    </p:anim>
                                    <p:anim calcmode="lin" valueType="num">
                                      <p:cBhvr>
                                        <p:cTn id="41" dur="1000" fill="hold"/>
                                        <p:tgtEl>
                                          <p:spTgt spid="3789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2" dur="1000"/>
                                        <p:tgtEl>
                                          <p:spTgt spid="37891">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9" presetClass="entr" presetSubtype="0" fill="hold" nodeType="clickEffect">
                                  <p:stCondLst>
                                    <p:cond delay="0"/>
                                  </p:stCondLst>
                                  <p:childTnLst>
                                    <p:set>
                                      <p:cBhvr>
                                        <p:cTn id="46" dur="1" fill="hold">
                                          <p:stCondLst>
                                            <p:cond delay="0"/>
                                          </p:stCondLst>
                                        </p:cTn>
                                        <p:tgtEl>
                                          <p:spTgt spid="37891">
                                            <p:txEl>
                                              <p:pRg st="6" end="6"/>
                                            </p:txEl>
                                          </p:spTgt>
                                        </p:tgtEl>
                                        <p:attrNameLst>
                                          <p:attrName>style.visibility</p:attrName>
                                        </p:attrNameLst>
                                      </p:cBhvr>
                                      <p:to>
                                        <p:strVal val="visible"/>
                                      </p:to>
                                    </p:set>
                                    <p:anim calcmode="lin" valueType="num">
                                      <p:cBhvr>
                                        <p:cTn id="47" dur="1000" fill="hold"/>
                                        <p:tgtEl>
                                          <p:spTgt spid="37891">
                                            <p:txEl>
                                              <p:pRg st="6" end="6"/>
                                            </p:txEl>
                                          </p:spTgt>
                                        </p:tgtEl>
                                        <p:attrNameLst>
                                          <p:attrName>ppt_x</p:attrName>
                                        </p:attrNameLst>
                                      </p:cBhvr>
                                      <p:tavLst>
                                        <p:tav tm="0">
                                          <p:val>
                                            <p:strVal val="#ppt_x-.2"/>
                                          </p:val>
                                        </p:tav>
                                        <p:tav tm="100000">
                                          <p:val>
                                            <p:strVal val="#ppt_x"/>
                                          </p:val>
                                        </p:tav>
                                      </p:tavLst>
                                    </p:anim>
                                    <p:anim calcmode="lin" valueType="num">
                                      <p:cBhvr>
                                        <p:cTn id="48" dur="1000" fill="hold"/>
                                        <p:tgtEl>
                                          <p:spTgt spid="37891">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9" dur="1000"/>
                                        <p:tgtEl>
                                          <p:spTgt spid="378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09550" y="263769"/>
            <a:ext cx="11639550" cy="6475536"/>
          </a:xfrm>
        </p:spPr>
        <p:txBody>
          <a:bodyPr/>
          <a:lstStyle/>
          <a:p>
            <a:pPr marL="114300" indent="400050" algn="just">
              <a:lnSpc>
                <a:spcPct val="150000"/>
              </a:lnSpc>
              <a:buFontTx/>
              <a:buNone/>
            </a:pPr>
            <a:endParaRPr lang="en-US" dirty="0">
              <a:latin typeface="Times New Roman" panose="02020603050405020304" pitchFamily="18" charset="0"/>
              <a:cs typeface="Times New Roman" panose="02020603050405020304" pitchFamily="18" charset="0"/>
            </a:endParaRPr>
          </a:p>
          <a:p>
            <a:pPr marL="57150" indent="571500" algn="just">
              <a:buNone/>
            </a:pPr>
            <a:r>
              <a:rPr lang="en-US" b="1" dirty="0">
                <a:solidFill>
                  <a:srgbClr val="000099"/>
                </a:solidFill>
                <a:latin typeface="Times New Roman" panose="02020603050405020304" pitchFamily="18" charset="0"/>
                <a:cs typeface="Times New Roman" panose="02020603050405020304" pitchFamily="18" charset="0"/>
              </a:rPr>
              <a:t>+ </a:t>
            </a:r>
            <a:r>
              <a:rPr lang="en-US" b="1" dirty="0" err="1">
                <a:solidFill>
                  <a:srgbClr val="000099"/>
                </a:solidFill>
                <a:latin typeface="Times New Roman" panose="02020603050405020304" pitchFamily="18" charset="0"/>
                <a:cs typeface="Times New Roman" panose="02020603050405020304" pitchFamily="18" charset="0"/>
              </a:rPr>
              <a:t>Thái</a:t>
            </a:r>
            <a:r>
              <a:rPr lang="en-US" b="1" dirty="0">
                <a:solidFill>
                  <a:srgbClr val="000099"/>
                </a:solidFill>
                <a:latin typeface="Times New Roman" panose="02020603050405020304" pitchFamily="18" charset="0"/>
                <a:cs typeface="Times New Roman" panose="02020603050405020304" pitchFamily="18" charset="0"/>
              </a:rPr>
              <a:t> </a:t>
            </a:r>
            <a:r>
              <a:rPr lang="en-US" b="1" dirty="0" err="1">
                <a:solidFill>
                  <a:srgbClr val="000099"/>
                </a:solidFill>
                <a:latin typeface="Times New Roman" panose="02020603050405020304" pitchFamily="18" charset="0"/>
                <a:cs typeface="Times New Roman" panose="02020603050405020304" pitchFamily="18" charset="0"/>
              </a:rPr>
              <a:t>độ</a:t>
            </a:r>
            <a:endParaRPr lang="en-US" b="1" dirty="0">
              <a:solidFill>
                <a:srgbClr val="000099"/>
              </a:solidFill>
              <a:latin typeface="Times New Roman" panose="02020603050405020304" pitchFamily="18" charset="0"/>
              <a:cs typeface="Times New Roman" panose="02020603050405020304" pitchFamily="18" charset="0"/>
            </a:endParaRPr>
          </a:p>
          <a:p>
            <a:pPr marL="57150" indent="685800" algn="just"/>
            <a:r>
              <a:rPr lang="it-IT" dirty="0">
                <a:latin typeface="Times New Roman" panose="02020603050405020304" pitchFamily="18" charset="0"/>
                <a:cs typeface="Times New Roman" panose="02020603050405020304" pitchFamily="18" charset="0"/>
              </a:rPr>
              <a:t>Xây dựng thái độ học tập đúng đắn, xuất phát từ thực tiễn, tôn trọng thực tiễn cuộc sống, Đồng thời có ý chí vươn lên khắc phục những khó khăn trong học tập và cuộc sống.</a:t>
            </a:r>
            <a:endParaRPr lang="en-US" dirty="0">
              <a:latin typeface="Times New Roman" panose="02020603050405020304" pitchFamily="18" charset="0"/>
              <a:cs typeface="Times New Roman" panose="02020603050405020304" pitchFamily="18" charset="0"/>
            </a:endParaRPr>
          </a:p>
          <a:p>
            <a:pPr marL="57150" indent="685800" algn="just"/>
            <a:r>
              <a:rPr lang="it-IT" dirty="0">
                <a:latin typeface="Times New Roman" panose="02020603050405020304" pitchFamily="18" charset="0"/>
                <a:cs typeface="Times New Roman" panose="02020603050405020304" pitchFamily="18" charset="0"/>
              </a:rPr>
              <a:t>Phát huy tính năng động, sáng tạo, tích cực của nhận thức, chăm chỉ học tập, không ngừng sáng tạo say mê tìm tòi nghiên cứu.</a:t>
            </a:r>
            <a:endParaRPr lang="en-US" dirty="0">
              <a:latin typeface="Times New Roman" panose="02020603050405020304" pitchFamily="18" charset="0"/>
              <a:cs typeface="Times New Roman" panose="02020603050405020304" pitchFamily="18" charset="0"/>
            </a:endParaRPr>
          </a:p>
          <a:p>
            <a:pPr marL="57150" indent="457200" algn="just"/>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49075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314744" y="350473"/>
            <a:ext cx="11446897" cy="780393"/>
          </a:xfrm>
        </p:spPr>
        <p:txBody>
          <a:bodyPr/>
          <a:lstStyle/>
          <a:p>
            <a:pPr marL="0" indent="0">
              <a:buNone/>
            </a:pPr>
            <a:r>
              <a:rPr lang="vi-VN" sz="3000" b="1" i="1" dirty="0">
                <a:solidFill>
                  <a:srgbClr val="C00000"/>
                </a:solidFill>
                <a:latin typeface="+mj-lt"/>
              </a:rPr>
              <a:t>Thứ nhất, </a:t>
            </a:r>
            <a:r>
              <a:rPr lang="vi-VN" sz="3000" b="1" dirty="0">
                <a:latin typeface="+mj-lt"/>
              </a:rPr>
              <a:t>thực tiễn là </a:t>
            </a:r>
            <a:r>
              <a:rPr lang="vi-VN" sz="3000" b="1" dirty="0">
                <a:solidFill>
                  <a:srgbClr val="000099"/>
                </a:solidFill>
                <a:latin typeface="+mj-lt"/>
              </a:rPr>
              <a:t>cơ sở, nguồn gốc </a:t>
            </a:r>
            <a:r>
              <a:rPr lang="vi-VN" sz="3000" b="1" dirty="0">
                <a:latin typeface="+mj-lt"/>
              </a:rPr>
              <a:t>của nhận thức</a:t>
            </a:r>
          </a:p>
          <a:p>
            <a:endParaRPr lang="en-US" b="1" u="sng" dirty="0">
              <a:latin typeface="+mj-lt"/>
            </a:endParaRPr>
          </a:p>
          <a:p>
            <a:pPr>
              <a:lnSpc>
                <a:spcPct val="150000"/>
              </a:lnSpc>
              <a:buFont typeface="Arial" panose="020B0604020202020204" pitchFamily="34" charset="0"/>
              <a:buNone/>
            </a:pPr>
            <a:endParaRPr lang="en-US" sz="2400" b="1" dirty="0">
              <a:solidFill>
                <a:srgbClr val="FF0000"/>
              </a:solidFill>
              <a:latin typeface="+mj-lt"/>
              <a:cs typeface="Times New Roman" panose="02020603050405020304" pitchFamily="18" charset="0"/>
            </a:endParaRPr>
          </a:p>
          <a:p>
            <a:pPr>
              <a:buFont typeface="Arial" panose="020B0604020202020204" pitchFamily="34" charset="0"/>
              <a:buNone/>
            </a:pPr>
            <a:endParaRPr lang="en-US" sz="2400" dirty="0">
              <a:latin typeface="+mj-lt"/>
            </a:endParaRPr>
          </a:p>
        </p:txBody>
      </p:sp>
      <p:cxnSp>
        <p:nvCxnSpPr>
          <p:cNvPr id="25" name="Straight Connector 24">
            <a:extLst>
              <a:ext uri="{FF2B5EF4-FFF2-40B4-BE49-F238E27FC236}">
                <a16:creationId xmlns:a16="http://schemas.microsoft.com/office/drawing/2014/main" id="{C9AE710C-60EB-453D-9C33-CA0EA9E66969}"/>
              </a:ext>
            </a:extLst>
          </p:cNvPr>
          <p:cNvCxnSpPr/>
          <p:nvPr/>
        </p:nvCxnSpPr>
        <p:spPr>
          <a:xfrm>
            <a:off x="0" y="1087819"/>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pic>
        <p:nvPicPr>
          <p:cNvPr id="6" name="Picture 5">
            <a:extLst>
              <a:ext uri="{FF2B5EF4-FFF2-40B4-BE49-F238E27FC236}">
                <a16:creationId xmlns:a16="http://schemas.microsoft.com/office/drawing/2014/main" id="{1EC9DE05-6F52-44EC-9052-7965001BA587}"/>
              </a:ext>
            </a:extLst>
          </p:cNvPr>
          <p:cNvPicPr>
            <a:picLocks noChangeAspect="1"/>
          </p:cNvPicPr>
          <p:nvPr/>
        </p:nvPicPr>
        <p:blipFill>
          <a:blip r:embed="rId2"/>
          <a:stretch>
            <a:fillRect/>
          </a:stretch>
        </p:blipFill>
        <p:spPr>
          <a:xfrm>
            <a:off x="637063" y="1292758"/>
            <a:ext cx="9263075" cy="5214769"/>
          </a:xfrm>
          <a:prstGeom prst="rect">
            <a:avLst/>
          </a:prstGeom>
        </p:spPr>
      </p:pic>
      <p:sp>
        <p:nvSpPr>
          <p:cNvPr id="2" name="Cloud Callout 1"/>
          <p:cNvSpPr/>
          <p:nvPr/>
        </p:nvSpPr>
        <p:spPr>
          <a:xfrm rot="748856">
            <a:off x="9128801" y="99190"/>
            <a:ext cx="3117724" cy="3095896"/>
          </a:xfrm>
          <a:prstGeom prst="cloudCallou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vi-VN"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Các em chọn trường CĐ Lý Tự Trọng </a:t>
            </a:r>
            <a:r>
              <a:rPr kumimoji="0" lang="vi-VN"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Isosceles Triangle 3">
            <a:extLst>
              <a:ext uri="{FF2B5EF4-FFF2-40B4-BE49-F238E27FC236}">
                <a16:creationId xmlns:a16="http://schemas.microsoft.com/office/drawing/2014/main" id="{D6E132C8-504D-4141-B0A9-F40F5FAF2616}"/>
              </a:ext>
            </a:extLst>
          </p:cNvPr>
          <p:cNvSpPr/>
          <p:nvPr/>
        </p:nvSpPr>
        <p:spPr>
          <a:xfrm>
            <a:off x="10152993" y="5265683"/>
            <a:ext cx="1150883" cy="772510"/>
          </a:xfrm>
          <a:prstGeom prst="triangl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30000"/>
              </a:lnSpc>
              <a:spcBef>
                <a:spcPts val="0"/>
              </a:spcBef>
              <a:spcAft>
                <a:spcPts val="0"/>
              </a:spcAft>
              <a:buClrTx/>
              <a:buSzTx/>
              <a:buFontTx/>
              <a:buNone/>
              <a:tabLst/>
            </a:pPr>
            <a:endPar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11962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1A0B05A-C9DD-4318-9B8D-93FACE667E2F}"/>
              </a:ext>
            </a:extLst>
          </p:cNvPr>
          <p:cNvSpPr/>
          <p:nvPr/>
        </p:nvSpPr>
        <p:spPr>
          <a:xfrm>
            <a:off x="378371" y="1971318"/>
            <a:ext cx="3610305" cy="20574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Trường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CĐ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Lý</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Tự</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Trọng TPHCM</a:t>
            </a:r>
          </a:p>
        </p:txBody>
      </p:sp>
      <p:sp>
        <p:nvSpPr>
          <p:cNvPr id="10" name="Rectangle 9">
            <a:extLst>
              <a:ext uri="{FF2B5EF4-FFF2-40B4-BE49-F238E27FC236}">
                <a16:creationId xmlns:a16="http://schemas.microsoft.com/office/drawing/2014/main" id="{56178D12-81F0-4E70-B0AC-B4502C475D99}"/>
              </a:ext>
            </a:extLst>
          </p:cNvPr>
          <p:cNvSpPr/>
          <p:nvPr/>
        </p:nvSpPr>
        <p:spPr>
          <a:xfrm>
            <a:off x="5013434" y="424575"/>
            <a:ext cx="6127531" cy="97083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Trường</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en-US" sz="2400" b="1" dirty="0">
                <a:solidFill>
                  <a:prstClr val="black"/>
                </a:solidFill>
                <a:latin typeface="Times New Roman" panose="02020603050405020304" pitchFamily="18" charset="0"/>
                <a:cs typeface="Times New Roman" panose="02020603050405020304" pitchFamily="18" charset="0"/>
              </a:rPr>
              <a:t>c</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ông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lập</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uy</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tín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hàng</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đầu</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về</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đào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tạo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chất</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lượng</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đội</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ngũ</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nhân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lực</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cả</a:t>
            </a:r>
            <a:r>
              <a:rPr lang="en-US" sz="2400" b="1" dirty="0">
                <a:solidFill>
                  <a:prstClr val="black"/>
                </a:solidFill>
                <a:latin typeface="Times New Roman" panose="02020603050405020304" pitchFamily="18" charset="0"/>
                <a:cs typeface="Times New Roman" panose="02020603050405020304" pitchFamily="18" charset="0"/>
              </a:rPr>
              <a:t> nước</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8F790B04-2F54-4BD9-AB27-E96747D631B7}"/>
              </a:ext>
            </a:extLst>
          </p:cNvPr>
          <p:cNvSpPr/>
          <p:nvPr/>
        </p:nvSpPr>
        <p:spPr>
          <a:xfrm>
            <a:off x="5013434" y="1880832"/>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Có</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vị</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trí</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trung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tâm</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KTX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khang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trang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kết</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cấu</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hạ</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tầng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đảm</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bảo</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14" name="Straight Arrow Connector 13">
            <a:extLst>
              <a:ext uri="{FF2B5EF4-FFF2-40B4-BE49-F238E27FC236}">
                <a16:creationId xmlns:a16="http://schemas.microsoft.com/office/drawing/2014/main" id="{1366D88E-959D-4D1F-966A-80A9C51D1554}"/>
              </a:ext>
            </a:extLst>
          </p:cNvPr>
          <p:cNvCxnSpPr>
            <a:cxnSpLocks/>
            <a:stCxn id="6" idx="3"/>
            <a:endCxn id="10" idx="1"/>
          </p:cNvCxnSpPr>
          <p:nvPr/>
        </p:nvCxnSpPr>
        <p:spPr>
          <a:xfrm flipV="1">
            <a:off x="3988676" y="909994"/>
            <a:ext cx="1024758" cy="20900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F0A7900D-0DF1-4C45-BF81-8B97983A260D}"/>
              </a:ext>
            </a:extLst>
          </p:cNvPr>
          <p:cNvCxnSpPr>
            <a:cxnSpLocks/>
            <a:stCxn id="6" idx="3"/>
            <a:endCxn id="11" idx="1"/>
          </p:cNvCxnSpPr>
          <p:nvPr/>
        </p:nvCxnSpPr>
        <p:spPr>
          <a:xfrm flipV="1">
            <a:off x="3988676" y="2440425"/>
            <a:ext cx="1024758" cy="55959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99DACA94-4B17-4609-BF8E-CBF61599E1ED}"/>
              </a:ext>
            </a:extLst>
          </p:cNvPr>
          <p:cNvCxnSpPr>
            <a:cxnSpLocks/>
            <a:stCxn id="6" idx="3"/>
            <a:endCxn id="28" idx="1"/>
          </p:cNvCxnSpPr>
          <p:nvPr/>
        </p:nvCxnSpPr>
        <p:spPr>
          <a:xfrm>
            <a:off x="3988676" y="3000018"/>
            <a:ext cx="1024757" cy="105406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6" name="Rectangle 25">
            <a:extLst>
              <a:ext uri="{FF2B5EF4-FFF2-40B4-BE49-F238E27FC236}">
                <a16:creationId xmlns:a16="http://schemas.microsoft.com/office/drawing/2014/main" id="{E07149DD-B283-4890-A062-15E5C20D7456}"/>
              </a:ext>
            </a:extLst>
          </p:cNvPr>
          <p:cNvSpPr/>
          <p:nvPr/>
        </p:nvSpPr>
        <p:spPr>
          <a:xfrm>
            <a:off x="4937235" y="5082159"/>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Có</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chi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phí</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phù</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hợp</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với</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điều</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kiện</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hoàn</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cảnh</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gia</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en-US" sz="2400" b="1" noProof="0" dirty="0" err="1">
                <a:solidFill>
                  <a:prstClr val="black"/>
                </a:solidFill>
                <a:latin typeface="Times New Roman" panose="02020603050405020304" pitchFamily="18" charset="0"/>
                <a:cs typeface="Times New Roman" panose="02020603050405020304" pitchFamily="18" charset="0"/>
              </a:rPr>
              <a:t>đình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8" name="Rectangle 27">
            <a:extLst>
              <a:ext uri="{FF2B5EF4-FFF2-40B4-BE49-F238E27FC236}">
                <a16:creationId xmlns:a16="http://schemas.microsoft.com/office/drawing/2014/main" id="{B5B0FDF8-63E3-4A36-BC22-5E45E69607E9}"/>
              </a:ext>
            </a:extLst>
          </p:cNvPr>
          <p:cNvSpPr/>
          <p:nvPr/>
        </p:nvSpPr>
        <p:spPr>
          <a:xfrm>
            <a:off x="5013433" y="3494494"/>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en-US" sz="2400" b="1" dirty="0" err="1">
                <a:solidFill>
                  <a:prstClr val="black"/>
                </a:solidFill>
                <a:latin typeface="Times New Roman" panose="02020603050405020304" pitchFamily="18" charset="0"/>
                <a:cs typeface="Times New Roman" panose="02020603050405020304" pitchFamily="18" charset="0"/>
              </a:rPr>
              <a:t>Đào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tạo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đa</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ngành</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giúp</a:t>
            </a:r>
            <a:r>
              <a:rPr lang="en-US" sz="2400" b="1" dirty="0">
                <a:solidFill>
                  <a:prstClr val="black"/>
                </a:solidFill>
                <a:latin typeface="Times New Roman" panose="02020603050405020304" pitchFamily="18" charset="0"/>
                <a:cs typeface="Times New Roman" panose="02020603050405020304" pitchFamily="18" charset="0"/>
              </a:rPr>
              <a:t> SV </a:t>
            </a:r>
            <a:r>
              <a:rPr lang="en-US" sz="2400" b="1" dirty="0" err="1">
                <a:solidFill>
                  <a:prstClr val="black"/>
                </a:solidFill>
                <a:latin typeface="Times New Roman" panose="02020603050405020304" pitchFamily="18" charset="0"/>
                <a:cs typeface="Times New Roman" panose="02020603050405020304" pitchFamily="18" charset="0"/>
              </a:rPr>
              <a:t>có</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nhiều</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sự</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lựa</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chọn</a:t>
            </a:r>
            <a:endParaRPr lang="en-US" sz="2400" b="1" dirty="0">
              <a:solidFill>
                <a:prstClr val="black"/>
              </a:solidFill>
              <a:latin typeface="Times New Roman" panose="02020603050405020304" pitchFamily="18" charset="0"/>
              <a:cs typeface="Times New Roman" panose="02020603050405020304" pitchFamily="18" charset="0"/>
            </a:endParaRPr>
          </a:p>
        </p:txBody>
      </p:sp>
      <p:cxnSp>
        <p:nvCxnSpPr>
          <p:cNvPr id="29" name="Straight Arrow Connector 28">
            <a:extLst>
              <a:ext uri="{FF2B5EF4-FFF2-40B4-BE49-F238E27FC236}">
                <a16:creationId xmlns:a16="http://schemas.microsoft.com/office/drawing/2014/main" id="{32C2240B-77F7-44AD-9F1B-1FCC74C07EB2}"/>
              </a:ext>
            </a:extLst>
          </p:cNvPr>
          <p:cNvCxnSpPr>
            <a:cxnSpLocks/>
            <a:stCxn id="6" idx="3"/>
            <a:endCxn id="26" idx="1"/>
          </p:cNvCxnSpPr>
          <p:nvPr/>
        </p:nvCxnSpPr>
        <p:spPr>
          <a:xfrm>
            <a:off x="3988676" y="3000018"/>
            <a:ext cx="948559" cy="264173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63385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26" grpId="0" animBg="1"/>
      <p:bldP spid="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9E63CD2E-A13F-48C6-AEBB-BB3A809B9E6A}"/>
              </a:ext>
            </a:extLst>
          </p:cNvPr>
          <p:cNvSpPr>
            <a:spLocks noGrp="1"/>
          </p:cNvSpPr>
          <p:nvPr>
            <p:ph idx="1"/>
          </p:nvPr>
        </p:nvSpPr>
        <p:spPr>
          <a:xfrm>
            <a:off x="551794" y="1143083"/>
            <a:ext cx="11146220" cy="3034779"/>
          </a:xfrm>
        </p:spPr>
        <p:txBody>
          <a:bodyPr/>
          <a:lstStyle/>
          <a:p>
            <a:pPr marL="0" indent="0" algn="just">
              <a:lnSpc>
                <a:spcPct val="150000"/>
              </a:lnSpc>
              <a:buNone/>
            </a:pPr>
            <a:r>
              <a:rPr lang="en-US" sz="3200" b="1" dirty="0">
                <a:effectLst/>
                <a:latin typeface="Times New Roman" panose="02020603050405020304" pitchFamily="18" charset="0"/>
                <a:ea typeface="Calibri" panose="020F0502020204030204" pitchFamily="34" charset="0"/>
              </a:rPr>
              <a:t>Đại </a:t>
            </a:r>
            <a:r>
              <a:rPr lang="en-US" sz="3200" b="1" dirty="0" err="1">
                <a:effectLst/>
                <a:latin typeface="Times New Roman" panose="02020603050405020304" pitchFamily="18" charset="0"/>
                <a:ea typeface="Calibri" panose="020F0502020204030204" pitchFamily="34" charset="0"/>
              </a:rPr>
              <a:t>học</a:t>
            </a:r>
            <a:r>
              <a:rPr lang="en-US" sz="3200" b="1" dirty="0">
                <a:effectLst/>
                <a:latin typeface="Times New Roman" panose="02020603050405020304" pitchFamily="18" charset="0"/>
                <a:ea typeface="Calibri" panose="020F0502020204030204" pitchFamily="34" charset="0"/>
              </a:rPr>
              <a:t> </a:t>
            </a:r>
            <a:r>
              <a:rPr lang="en-US" sz="3200" b="1" dirty="0">
                <a:solidFill>
                  <a:srgbClr val="FF0000"/>
                </a:solidFill>
                <a:effectLst/>
                <a:latin typeface="Times New Roman" panose="02020603050405020304" pitchFamily="18" charset="0"/>
                <a:ea typeface="Calibri" panose="020F0502020204030204" pitchFamily="34" charset="0"/>
              </a:rPr>
              <a:t>không </a:t>
            </a:r>
            <a:r>
              <a:rPr lang="en-US" sz="3200" b="1" dirty="0" err="1">
                <a:solidFill>
                  <a:srgbClr val="FF0000"/>
                </a:solidFill>
                <a:effectLst/>
                <a:latin typeface="Times New Roman" panose="02020603050405020304" pitchFamily="18" charset="0"/>
                <a:ea typeface="Calibri" panose="020F0502020204030204" pitchFamily="34" charset="0"/>
              </a:rPr>
              <a:t>phải</a:t>
            </a:r>
            <a:r>
              <a:rPr lang="en-US" sz="3200" b="1" dirty="0">
                <a:solidFill>
                  <a:srgbClr val="FF0000"/>
                </a:solidFill>
                <a:effectLst/>
                <a:latin typeface="Times New Roman" panose="02020603050405020304" pitchFamily="18" charset="0"/>
                <a:ea typeface="Calibri" panose="020F0502020204030204" pitchFamily="34" charset="0"/>
              </a:rPr>
              <a:t> </a:t>
            </a:r>
            <a:r>
              <a:rPr lang="en-US" sz="3200" b="1" dirty="0" err="1">
                <a:solidFill>
                  <a:srgbClr val="FF0000"/>
                </a:solidFill>
                <a:effectLst/>
                <a:latin typeface="Times New Roman" panose="02020603050405020304" pitchFamily="18" charset="0"/>
                <a:ea typeface="Calibri" panose="020F0502020204030204" pitchFamily="34" charset="0"/>
              </a:rPr>
              <a:t>là</a:t>
            </a:r>
            <a:r>
              <a:rPr lang="en-US" sz="3200" b="1" dirty="0">
                <a:solidFill>
                  <a:srgbClr val="FF0000"/>
                </a:solidFill>
                <a:effectLst/>
                <a:latin typeface="Times New Roman" panose="02020603050405020304" pitchFamily="18" charset="0"/>
                <a:ea typeface="Calibri" panose="020F0502020204030204" pitchFamily="34" charset="0"/>
              </a:rPr>
              <a:t> con </a:t>
            </a:r>
            <a:r>
              <a:rPr lang="en-US" sz="3200" b="1" dirty="0" err="1">
                <a:solidFill>
                  <a:srgbClr val="FF0000"/>
                </a:solidFill>
                <a:effectLst/>
                <a:latin typeface="Times New Roman" panose="02020603050405020304" pitchFamily="18" charset="0"/>
                <a:ea typeface="Calibri" panose="020F0502020204030204" pitchFamily="34" charset="0"/>
              </a:rPr>
              <a:t>đường</a:t>
            </a:r>
            <a:r>
              <a:rPr lang="en-US" sz="3200" b="1" dirty="0">
                <a:solidFill>
                  <a:srgbClr val="FF0000"/>
                </a:solidFill>
                <a:effectLst/>
                <a:latin typeface="Times New Roman" panose="02020603050405020304" pitchFamily="18" charset="0"/>
                <a:ea typeface="Calibri" panose="020F0502020204030204" pitchFamily="34" charset="0"/>
              </a:rPr>
              <a:t> </a:t>
            </a:r>
            <a:r>
              <a:rPr lang="en-US" sz="3200" b="1" dirty="0" err="1">
                <a:solidFill>
                  <a:srgbClr val="FF0000"/>
                </a:solidFill>
                <a:effectLst/>
                <a:latin typeface="Times New Roman" panose="02020603050405020304" pitchFamily="18" charset="0"/>
                <a:ea typeface="Calibri" panose="020F0502020204030204" pitchFamily="34" charset="0"/>
              </a:rPr>
              <a:t>duy</a:t>
            </a:r>
            <a:r>
              <a:rPr lang="en-US" sz="3200" b="1" dirty="0">
                <a:solidFill>
                  <a:srgbClr val="FF0000"/>
                </a:solidFill>
                <a:effectLst/>
                <a:latin typeface="Times New Roman" panose="02020603050405020304" pitchFamily="18" charset="0"/>
                <a:ea typeface="Calibri" panose="020F0502020204030204" pitchFamily="34" charset="0"/>
              </a:rPr>
              <a:t> </a:t>
            </a:r>
            <a:r>
              <a:rPr lang="en-US" sz="3200" b="1" dirty="0" err="1">
                <a:solidFill>
                  <a:srgbClr val="FF0000"/>
                </a:solidFill>
                <a:effectLst/>
                <a:latin typeface="Times New Roman" panose="02020603050405020304" pitchFamily="18" charset="0"/>
                <a:ea typeface="Calibri" panose="020F0502020204030204" pitchFamily="34" charset="0"/>
              </a:rPr>
              <a:t>nhất</a:t>
            </a:r>
            <a:r>
              <a:rPr lang="en-US" sz="3200" b="1" dirty="0">
                <a:solidFill>
                  <a:srgbClr val="FF0000"/>
                </a:solidFill>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dẫn</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đến</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thành</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công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hiện</a:t>
            </a:r>
            <a:r>
              <a:rPr lang="en-US" sz="3200" b="1" dirty="0">
                <a:effectLst/>
                <a:latin typeface="Times New Roman" panose="02020603050405020304" pitchFamily="18" charset="0"/>
                <a:ea typeface="Calibri" panose="020F0502020204030204" pitchFamily="34" charset="0"/>
              </a:rPr>
              <a:t> nay, </a:t>
            </a:r>
            <a:r>
              <a:rPr lang="en-US" sz="3200" b="1" dirty="0" err="1">
                <a:effectLst/>
                <a:latin typeface="Times New Roman" panose="02020603050405020304" pitchFamily="18" charset="0"/>
                <a:ea typeface="Calibri" panose="020F0502020204030204" pitchFamily="34" charset="0"/>
              </a:rPr>
              <a:t>trong</a:t>
            </a:r>
            <a:r>
              <a:rPr lang="en-US" sz="3200" b="1" dirty="0">
                <a:effectLst/>
                <a:latin typeface="Times New Roman" panose="02020603050405020304" pitchFamily="18" charset="0"/>
                <a:ea typeface="Calibri" panose="020F0502020204030204" pitchFamily="34" charset="0"/>
              </a:rPr>
              <a:t> xu </a:t>
            </a:r>
            <a:r>
              <a:rPr lang="en-US" sz="3200" b="1" dirty="0" err="1">
                <a:effectLst/>
                <a:latin typeface="Times New Roman" panose="02020603050405020304" pitchFamily="18" charset="0"/>
                <a:ea typeface="Calibri" panose="020F0502020204030204" pitchFamily="34" charset="0"/>
              </a:rPr>
              <a:t>thế</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thừa</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thầy</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thiếu</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thợ</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học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nghề</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là</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một</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sự</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lựa</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chọn</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phù</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hợp</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đáp</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ứng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yêu</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cầu</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của</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xã</a:t>
            </a:r>
            <a:r>
              <a:rPr lang="en-US" sz="3200" b="1" dirty="0">
                <a:effectLst/>
                <a:latin typeface="Times New Roman" panose="02020603050405020304" pitchFamily="18" charset="0"/>
                <a:ea typeface="Calibri" panose="020F0502020204030204" pitchFamily="34" charset="0"/>
              </a:rPr>
              <a:t> hội. </a:t>
            </a:r>
            <a:endParaRPr lang="en-US" b="1" u="sng" dirty="0">
              <a:latin typeface="+mj-lt"/>
            </a:endParaRPr>
          </a:p>
          <a:p>
            <a:pPr algn="just">
              <a:lnSpc>
                <a:spcPct val="150000"/>
              </a:lnSpc>
              <a:buFont typeface="Arial" panose="020B0604020202020204" pitchFamily="34" charset="0"/>
              <a:buNone/>
            </a:pPr>
            <a:endParaRPr lang="en-US" sz="2400" b="1" dirty="0">
              <a:solidFill>
                <a:srgbClr val="FF0000"/>
              </a:solidFill>
              <a:latin typeface="+mj-lt"/>
              <a:cs typeface="Times New Roman" panose="02020603050405020304" pitchFamily="18" charset="0"/>
            </a:endParaRPr>
          </a:p>
          <a:p>
            <a:pPr algn="just">
              <a:lnSpc>
                <a:spcPct val="150000"/>
              </a:lnSpc>
              <a:buFont typeface="Arial" panose="020B0604020202020204" pitchFamily="34" charset="0"/>
              <a:buNone/>
            </a:pPr>
            <a:endParaRPr lang="en-US" sz="2400" b="1" dirty="0">
              <a:latin typeface="+mj-lt"/>
            </a:endParaRPr>
          </a:p>
        </p:txBody>
      </p:sp>
      <p:sp>
        <p:nvSpPr>
          <p:cNvPr id="13" name="TextBox 12">
            <a:extLst>
              <a:ext uri="{FF2B5EF4-FFF2-40B4-BE49-F238E27FC236}">
                <a16:creationId xmlns:a16="http://schemas.microsoft.com/office/drawing/2014/main" id="{B6823BFC-FFF0-4D46-8F16-91A0FEEE3201}"/>
              </a:ext>
            </a:extLst>
          </p:cNvPr>
          <p:cNvSpPr txBox="1"/>
          <p:nvPr/>
        </p:nvSpPr>
        <p:spPr>
          <a:xfrm>
            <a:off x="520258" y="4702517"/>
            <a:ext cx="9412014" cy="548099"/>
          </a:xfrm>
          <a:prstGeom prst="rect">
            <a:avLst/>
          </a:prstGeom>
          <a:noFill/>
        </p:spPr>
        <p:txBody>
          <a:bodyPr wrap="square">
            <a:spAutoFit/>
          </a:bodyPr>
          <a:lstStyle/>
          <a:p>
            <a:pPr indent="269875" algn="just">
              <a:lnSpc>
                <a:spcPct val="115000"/>
              </a:lnSpc>
              <a:spcAft>
                <a:spcPts val="800"/>
              </a:spcAft>
            </a:pPr>
            <a:r>
              <a:rPr lang="en-US" sz="2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https://www.youtube.com/watch?v=K3Ct5EhWkuA</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59363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530272" y="1546989"/>
            <a:ext cx="10862441" cy="4418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628650" algn="just">
              <a:lnSpc>
                <a:spcPct val="130000"/>
              </a:lnSpc>
              <a:buFontTx/>
              <a:buChar char="-"/>
              <a:defRPr/>
            </a:pPr>
            <a:r>
              <a:rPr lang="en-US" sz="2800" b="1" dirty="0" err="1">
                <a:latin typeface="Arial" panose="020B0604020202020204" pitchFamily="34" charset="0"/>
                <a:ea typeface="Calibri" panose="020F0502020204030204" pitchFamily="34" charset="0"/>
                <a:cs typeface="Arial" panose="020B0604020202020204" pitchFamily="34" charset="0"/>
              </a:rPr>
              <a:t>T</a:t>
            </a:r>
            <a:r>
              <a:rPr lang="en-US" sz="2800" b="1" dirty="0" err="1">
                <a:effectLst/>
                <a:latin typeface="Arial" panose="020B0604020202020204" pitchFamily="34" charset="0"/>
                <a:ea typeface="Calibri" panose="020F0502020204030204" pitchFamily="34" charset="0"/>
                <a:cs typeface="Arial" panose="020B0604020202020204" pitchFamily="34" charset="0"/>
              </a:rPr>
              <a:t>hông</a:t>
            </a:r>
            <a:r>
              <a:rPr lang="en-US" sz="2800" b="1" dirty="0">
                <a:effectLst/>
                <a:latin typeface="Arial" panose="020B0604020202020204" pitchFamily="34" charset="0"/>
                <a:ea typeface="Calibri" panose="020F0502020204030204" pitchFamily="34" charset="0"/>
                <a:cs typeface="Arial" panose="020B0604020202020204" pitchFamily="34" charset="0"/>
              </a:rPr>
              <a:t> qua </a:t>
            </a:r>
            <a:r>
              <a:rPr lang="en-US" sz="2800" b="1" dirty="0" err="1">
                <a:effectLst/>
                <a:latin typeface="Arial" panose="020B0604020202020204" pitchFamily="34" charset="0"/>
                <a:ea typeface="Calibri" panose="020F0502020204030204" pitchFamily="34" charset="0"/>
                <a:cs typeface="Arial" panose="020B0604020202020204" pitchFamily="34" charset="0"/>
              </a:rPr>
              <a:t>thực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giúp</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cho</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nhận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thức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của</a:t>
            </a:r>
            <a:r>
              <a:rPr lang="en-US" sz="2800" b="1" dirty="0">
                <a:effectLst/>
                <a:latin typeface="Arial" panose="020B0604020202020204" pitchFamily="34" charset="0"/>
                <a:ea typeface="Calibri" panose="020F0502020204030204" pitchFamily="34" charset="0"/>
                <a:cs typeface="Arial" panose="020B0604020202020204" pitchFamily="34" charset="0"/>
              </a:rPr>
              <a:t> con </a:t>
            </a:r>
            <a:r>
              <a:rPr lang="en-US" sz="2800" b="1" dirty="0" err="1">
                <a:effectLst/>
                <a:latin typeface="Arial" panose="020B0604020202020204" pitchFamily="34" charset="0"/>
                <a:ea typeface="Calibri" panose="020F0502020204030204" pitchFamily="34" charset="0"/>
                <a:cs typeface="Arial" panose="020B0604020202020204" pitchFamily="34" charset="0"/>
              </a:rPr>
              <a:t>người</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nắm</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bắt</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được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những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vấn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đề</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mà</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thực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đang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diễn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ra</a:t>
            </a:r>
            <a:r>
              <a:rPr lang="vi-VN" sz="2800" b="1" dirty="0">
                <a:effectLst/>
                <a:latin typeface="Arial" panose="020B0604020202020204" pitchFamily="34" charset="0"/>
                <a:ea typeface="Calibri" panose="020F0502020204030204" pitchFamily="34" charset="0"/>
                <a:cs typeface="Arial" panose="020B0604020202020204" pitchFamily="34" charset="0"/>
              </a:rPr>
              <a:t>.</a:t>
            </a:r>
            <a:endParaRPr lang="en-US" sz="2800" b="1" dirty="0">
              <a:effectLst/>
              <a:latin typeface="Arial" panose="020B0604020202020204" pitchFamily="34" charset="0"/>
              <a:ea typeface="Calibri" panose="020F0502020204030204" pitchFamily="34" charset="0"/>
              <a:cs typeface="Arial" panose="020B0604020202020204" pitchFamily="34" charset="0"/>
            </a:endParaRPr>
          </a:p>
          <a:p>
            <a:pPr marL="0" indent="628650" algn="just">
              <a:lnSpc>
                <a:spcPct val="130000"/>
              </a:lnSpc>
              <a:buFontTx/>
              <a:buChar char="-"/>
              <a:defRPr/>
            </a:pPr>
            <a:r>
              <a:rPr lang="en-US" sz="2800" b="1" dirty="0">
                <a:effectLst/>
                <a:latin typeface="Arial" panose="020B0604020202020204" pitchFamily="34" charset="0"/>
                <a:ea typeface="Calibri" panose="020F0502020204030204" pitchFamily="34" charset="0"/>
                <a:cs typeface="Arial" panose="020B0604020202020204" pitchFamily="34" charset="0"/>
              </a:rPr>
              <a:t>Con </a:t>
            </a:r>
            <a:r>
              <a:rPr lang="en-US" sz="2800" b="1" dirty="0" err="1">
                <a:effectLst/>
                <a:latin typeface="Arial" panose="020B0604020202020204" pitchFamily="34" charset="0"/>
                <a:ea typeface="Calibri" panose="020F0502020204030204" pitchFamily="34" charset="0"/>
                <a:cs typeface="Arial" panose="020B0604020202020204" pitchFamily="34" charset="0"/>
              </a:rPr>
              <a:t>người</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đưa</a:t>
            </a:r>
            <a:r>
              <a:rPr lang="en-US" sz="2800" b="1" dirty="0">
                <a:effectLst/>
                <a:latin typeface="Arial" panose="020B0604020202020204" pitchFamily="34" charset="0"/>
                <a:ea typeface="Calibri" panose="020F0502020204030204" pitchFamily="34" charset="0"/>
                <a:cs typeface="Arial" panose="020B0604020202020204" pitchFamily="34" charset="0"/>
              </a:rPr>
              <a:t> ra </a:t>
            </a:r>
            <a:r>
              <a:rPr lang="en-US" sz="2800" b="1" dirty="0" err="1">
                <a:effectLst/>
                <a:latin typeface="Arial" panose="020B0604020202020204" pitchFamily="34" charset="0"/>
                <a:ea typeface="Calibri" panose="020F0502020204030204" pitchFamily="34" charset="0"/>
                <a:cs typeface="Arial" panose="020B0604020202020204" pitchFamily="34" charset="0"/>
              </a:rPr>
              <a:t>những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lựa</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chọn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cách</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thức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và</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phương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pháp</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phù</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hợp</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cho</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bản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thân</a:t>
            </a:r>
            <a:r>
              <a:rPr lang="en-US" sz="2800" b="1" dirty="0">
                <a:effectLst/>
                <a:latin typeface="Arial" panose="020B0604020202020204" pitchFamily="34" charset="0"/>
                <a:ea typeface="Calibri" panose="020F0502020204030204" pitchFamily="34" charset="0"/>
                <a:cs typeface="Arial" panose="020B0604020202020204" pitchFamily="34" charset="0"/>
              </a:rPr>
              <a:t>. </a:t>
            </a:r>
          </a:p>
          <a:p>
            <a:pPr marL="0" indent="628650" algn="just">
              <a:lnSpc>
                <a:spcPct val="130000"/>
              </a:lnSpc>
              <a:buFontTx/>
              <a:buChar char="-"/>
              <a:defRPr/>
            </a:pPr>
            <a:r>
              <a:rPr lang="en-US" sz="2800" b="1" dirty="0">
                <a:effectLst/>
                <a:latin typeface="Arial" panose="020B0604020202020204" pitchFamily="34" charset="0"/>
                <a:ea typeface="Calibri" panose="020F0502020204030204" pitchFamily="34" charset="0"/>
                <a:cs typeface="Arial" panose="020B0604020202020204" pitchFamily="34" charset="0"/>
              </a:rPr>
              <a:t>Không </a:t>
            </a:r>
            <a:r>
              <a:rPr lang="en-US" sz="2800" b="1" dirty="0" err="1">
                <a:effectLst/>
                <a:latin typeface="Arial" panose="020B0604020202020204" pitchFamily="34" charset="0"/>
                <a:ea typeface="Calibri" panose="020F0502020204030204" pitchFamily="34" charset="0"/>
                <a:cs typeface="Arial" panose="020B0604020202020204" pitchFamily="34" charset="0"/>
              </a:rPr>
              <a:t>có</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thực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thì</a:t>
            </a:r>
            <a:r>
              <a:rPr lang="en-US" sz="2800" b="1" dirty="0">
                <a:effectLst/>
                <a:latin typeface="Arial" panose="020B0604020202020204" pitchFamily="34" charset="0"/>
                <a:ea typeface="Calibri" panose="020F0502020204030204" pitchFamily="34" charset="0"/>
                <a:cs typeface="Arial" panose="020B0604020202020204" pitchFamily="34" charset="0"/>
              </a:rPr>
              <a:t> không </a:t>
            </a:r>
            <a:r>
              <a:rPr lang="en-US" sz="2800" b="1" dirty="0" err="1">
                <a:effectLst/>
                <a:latin typeface="Arial" panose="020B0604020202020204" pitchFamily="34" charset="0"/>
                <a:ea typeface="Calibri" panose="020F0502020204030204" pitchFamily="34" charset="0"/>
                <a:cs typeface="Arial" panose="020B0604020202020204" pitchFamily="34" charset="0"/>
              </a:rPr>
              <a:t>có</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nhận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thức</a:t>
            </a:r>
            <a:r>
              <a:rPr lang="en-US" sz="2800" b="1" dirty="0">
                <a:effectLst/>
                <a:latin typeface="Arial" panose="020B0604020202020204" pitchFamily="34" charset="0"/>
                <a:ea typeface="Calibri" panose="020F0502020204030204" pitchFamily="34" charset="0"/>
                <a:cs typeface="Arial" panose="020B0604020202020204" pitchFamily="34" charset="0"/>
              </a:rPr>
              <a:t>.</a:t>
            </a:r>
            <a:r>
              <a:rPr lang="en-US" sz="2800" b="1" dirty="0">
                <a:solidFill>
                  <a:srgbClr val="0000CC"/>
                </a:solidFill>
                <a:latin typeface="Arial" panose="020B0604020202020204" pitchFamily="34" charset="0"/>
                <a:cs typeface="Arial" panose="020B0604020202020204" pitchFamily="34" charset="0"/>
              </a:rPr>
              <a:t>		</a:t>
            </a:r>
          </a:p>
          <a:p>
            <a:pPr marL="0" indent="0" algn="just">
              <a:lnSpc>
                <a:spcPct val="130000"/>
              </a:lnSpc>
              <a:buNone/>
              <a:defRPr/>
            </a:pPr>
            <a:r>
              <a:rPr lang="en-US" b="1" dirty="0" err="1">
                <a:solidFill>
                  <a:srgbClr val="000099"/>
                </a:solidFill>
                <a:latin typeface="Arial" panose="020B0604020202020204" pitchFamily="34" charset="0"/>
                <a:cs typeface="Arial" panose="020B0604020202020204" pitchFamily="34" charset="0"/>
              </a:rPr>
              <a:t>Như</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vậy</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thực</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tiễn</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là</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cơ</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sở</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nguồn</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gốc</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của</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nhận</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thức</a:t>
            </a:r>
            <a:endParaRPr lang="en-US" sz="2800" b="1" dirty="0">
              <a:solidFill>
                <a:srgbClr val="000099"/>
              </a:solidFill>
              <a:latin typeface="Arial" panose="020B0604020202020204" pitchFamily="34" charset="0"/>
              <a:cs typeface="Arial" panose="020B0604020202020204" pitchFamily="34" charset="0"/>
            </a:endParaRPr>
          </a:p>
          <a:p>
            <a:pPr algn="just">
              <a:lnSpc>
                <a:spcPct val="130000"/>
              </a:lnSpc>
              <a:buFont typeface="Arial" charset="0"/>
              <a:buNone/>
              <a:defRPr/>
            </a:pPr>
            <a:endParaRPr lang="en-US" sz="2800" b="1" dirty="0">
              <a:solidFill>
                <a:srgbClr val="0000CC"/>
              </a:solidFill>
              <a:latin typeface="Arial" panose="020B0604020202020204" pitchFamily="34" charset="0"/>
              <a:cs typeface="Arial" panose="020B0604020202020204" pitchFamily="34" charset="0"/>
            </a:endParaRPr>
          </a:p>
          <a:p>
            <a:pPr indent="0" algn="just">
              <a:lnSpc>
                <a:spcPct val="130000"/>
              </a:lnSpc>
              <a:buNone/>
              <a:defRPr/>
            </a:pPr>
            <a:endParaRPr lang="en-US" sz="2800" b="1" dirty="0">
              <a:solidFill>
                <a:srgbClr val="0000CC"/>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0FAEBC93-A37C-44E9-A2FC-8BCC64850A90}"/>
              </a:ext>
            </a:extLst>
          </p:cNvPr>
          <p:cNvPicPr>
            <a:picLocks noChangeAspect="1"/>
          </p:cNvPicPr>
          <p:nvPr/>
        </p:nvPicPr>
        <p:blipFill>
          <a:blip r:embed="rId2"/>
          <a:stretch>
            <a:fillRect/>
          </a:stretch>
        </p:blipFill>
        <p:spPr>
          <a:xfrm>
            <a:off x="377012" y="537028"/>
            <a:ext cx="1597290" cy="1286367"/>
          </a:xfrm>
          <a:prstGeom prst="rect">
            <a:avLst/>
          </a:prstGeom>
        </p:spPr>
      </p:pic>
    </p:spTree>
    <p:extLst>
      <p:ext uri="{BB962C8B-B14F-4D97-AF65-F5344CB8AC3E}">
        <p14:creationId xmlns:p14="http://schemas.microsoft.com/office/powerpoint/2010/main" val="121425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C9AE710C-60EB-453D-9C33-CA0EA9E66969}"/>
              </a:ext>
            </a:extLst>
          </p:cNvPr>
          <p:cNvCxnSpPr/>
          <p:nvPr/>
        </p:nvCxnSpPr>
        <p:spPr>
          <a:xfrm>
            <a:off x="57807" y="1060740"/>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422549" y="121148"/>
            <a:ext cx="952812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r>
              <a:rPr kumimoji="0" lang="en-US" sz="2800" b="1" i="1" u="none" strike="noStrike" kern="1200" cap="none" spc="0" normalizeH="0" baseline="0" noProof="0" dirty="0" err="1">
                <a:ln>
                  <a:noFill/>
                </a:ln>
                <a:solidFill>
                  <a:srgbClr val="C00000"/>
                </a:solidFill>
                <a:effectLst/>
                <a:uLnTx/>
                <a:uFillTx/>
                <a:latin typeface="Times New Roman" panose="02020603050405020304" pitchFamily="18" charset="0"/>
                <a:ea typeface="+mn-ea"/>
                <a:cs typeface="Times New Roman" panose="02020603050405020304" pitchFamily="18" charset="0"/>
              </a:rPr>
              <a:t>Thứ</a:t>
            </a:r>
            <a:r>
              <a:rPr kumimoji="0" lang="en-US" sz="2800" b="1"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a:ln>
                  <a:noFill/>
                </a:ln>
                <a:solidFill>
                  <a:srgbClr val="C00000"/>
                </a:solidFill>
                <a:effectLst/>
                <a:uLnTx/>
                <a:uFillTx/>
                <a:latin typeface="Times New Roman" panose="02020603050405020304" pitchFamily="18" charset="0"/>
                <a:ea typeface="+mn-ea"/>
                <a:cs typeface="Times New Roman" panose="02020603050405020304" pitchFamily="18" charset="0"/>
              </a:rPr>
              <a:t>hai</a:t>
            </a:r>
            <a:r>
              <a:rPr kumimoji="0" lang="en-US" sz="2800" b="1"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thực</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tiễn</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là</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động</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lực</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mục</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Times New Roman" panose="02020603050405020304" pitchFamily="18" charset="0"/>
                <a:ea typeface="+mn-ea"/>
                <a:cs typeface="Times New Roman" panose="02020603050405020304" pitchFamily="18" charset="0"/>
              </a:rPr>
              <a:t>đích</a:t>
            </a:r>
            <a:r>
              <a:rPr kumimoji="0" lang="en-US" sz="2800" b="1" i="0"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của</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nhận</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thức</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r>
              <a:rPr kumimoji="0" lang="en-US" sz="2800" b="1" i="0" u="none" strike="noStrike" kern="1200" cap="none" spc="0" normalizeH="0" baseline="0" noProof="0" dirty="0">
                <a:ln>
                  <a:noFill/>
                </a:ln>
                <a:solidFill>
                  <a:srgbClr val="0000CC"/>
                </a:solidFill>
                <a:effectLst/>
                <a:uLnTx/>
                <a:uFillTx/>
                <a:latin typeface="Times New Roman" pitchFamily="18" charset="0"/>
                <a:ea typeface="+mn-ea"/>
                <a:cs typeface="Times New Roman" pitchFamily="18" charset="0"/>
              </a:rPr>
              <a:t>		</a:t>
            </a:r>
          </a:p>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endParaRPr kumimoji="0" lang="en-US" sz="2800" b="1" i="0" u="none" strike="noStrike" kern="1200" cap="none" spc="0" normalizeH="0" baseline="0" noProof="0" dirty="0">
              <a:ln>
                <a:noFill/>
              </a:ln>
              <a:solidFill>
                <a:srgbClr val="0000CC"/>
              </a:solidFill>
              <a:effectLst/>
              <a:uLnTx/>
              <a:uFillTx/>
              <a:latin typeface="VNI-Times" pitchFamily="2" charset="0"/>
              <a:ea typeface="+mn-ea"/>
              <a:cs typeface="Times New Roman" pitchFamily="18" charset="0"/>
            </a:endParaRPr>
          </a:p>
          <a:p>
            <a:pPr marL="34290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0000CC"/>
              </a:solidFill>
              <a:effectLst/>
              <a:uLnTx/>
              <a:uFillTx/>
              <a:latin typeface="VNI-Times" pitchFamily="2" charset="0"/>
              <a:ea typeface="+mn-ea"/>
              <a:cs typeface="Times New Roman" pitchFamily="18" charset="0"/>
            </a:endParaRPr>
          </a:p>
        </p:txBody>
      </p:sp>
      <p:sp>
        <p:nvSpPr>
          <p:cNvPr id="10" name="Speech Bubble: Oval 9">
            <a:extLst>
              <a:ext uri="{FF2B5EF4-FFF2-40B4-BE49-F238E27FC236}">
                <a16:creationId xmlns:a16="http://schemas.microsoft.com/office/drawing/2014/main" id="{8CEB7BB2-7E19-4E26-8015-4AB0BCB04562}"/>
              </a:ext>
            </a:extLst>
          </p:cNvPr>
          <p:cNvSpPr/>
          <p:nvPr/>
        </p:nvSpPr>
        <p:spPr>
          <a:xfrm>
            <a:off x="2191405" y="1245587"/>
            <a:ext cx="9191297" cy="3704783"/>
          </a:xfrm>
          <a:prstGeom prst="wedgeEllipseCallout">
            <a:avLst>
              <a:gd name="adj1" fmla="val 24692"/>
              <a:gd name="adj2" fmla="val 71826"/>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69875" algn="just" defTabSz="914400" rtl="0" eaLnBrk="1" fontAlgn="auto" latinLnBrk="0" hangingPunct="1">
              <a:lnSpc>
                <a:spcPct val="100000"/>
              </a:lnSpc>
              <a:spcBef>
                <a:spcPts val="0"/>
              </a:spcBef>
              <a:spcAft>
                <a:spcPts val="0"/>
              </a:spcAft>
              <a:buClrTx/>
              <a:buSzTx/>
              <a:buFontTx/>
              <a:buNone/>
              <a:tabLst/>
              <a:defRPr/>
            </a:pP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Từ</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thực</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tiễn</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diễn</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biến</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dịch</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bệnh</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Covid 19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buộc</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nhận</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thức</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con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người</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cần</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giải</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quyết</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những</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vấn</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đề</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8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nào</a:t>
            </a:r>
            <a:r>
              <a:rPr kumimoji="0" lang="en-US" sz="28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t>
            </a:r>
          </a:p>
        </p:txBody>
      </p:sp>
      <p:pic>
        <p:nvPicPr>
          <p:cNvPr id="11" name="Picture 10">
            <a:extLst>
              <a:ext uri="{FF2B5EF4-FFF2-40B4-BE49-F238E27FC236}">
                <a16:creationId xmlns:a16="http://schemas.microsoft.com/office/drawing/2014/main" id="{731D8D5D-242D-4806-AE8A-4BE8C508F331}"/>
              </a:ext>
            </a:extLst>
          </p:cNvPr>
          <p:cNvPicPr>
            <a:picLocks noChangeAspect="1"/>
          </p:cNvPicPr>
          <p:nvPr/>
        </p:nvPicPr>
        <p:blipFill>
          <a:blip r:embed="rId2"/>
          <a:stretch>
            <a:fillRect/>
          </a:stretch>
        </p:blipFill>
        <p:spPr>
          <a:xfrm>
            <a:off x="219939" y="1485855"/>
            <a:ext cx="1842212" cy="1836664"/>
          </a:xfrm>
          <a:prstGeom prst="rect">
            <a:avLst/>
          </a:prstGeom>
        </p:spPr>
      </p:pic>
    </p:spTree>
    <p:extLst>
      <p:ext uri="{BB962C8B-B14F-4D97-AF65-F5344CB8AC3E}">
        <p14:creationId xmlns:p14="http://schemas.microsoft.com/office/powerpoint/2010/main" val="367699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64779" y="130626"/>
            <a:ext cx="10862442" cy="762000"/>
          </a:xfrm>
        </p:spPr>
        <p:txBody>
          <a:bodyPr/>
          <a:lstStyle/>
          <a:p>
            <a:r>
              <a:rPr lang="en-US" sz="2800" b="1" dirty="0" err="1">
                <a:solidFill>
                  <a:srgbClr val="FF0000"/>
                </a:solidFill>
                <a:latin typeface="Times New Roman" panose="02020603050405020304" pitchFamily="18" charset="0"/>
                <a:cs typeface="Times New Roman" panose="02020603050405020304" pitchFamily="18" charset="0"/>
              </a:rPr>
              <a:t>Thay</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đổi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hình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kinh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doanh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sản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xuất</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730468" y="892626"/>
            <a:ext cx="4603531" cy="3178065"/>
          </a:xfrm>
        </p:spPr>
      </p:pic>
      <p:pic>
        <p:nvPicPr>
          <p:cNvPr id="2" name="Picture 1">
            <a:extLst>
              <a:ext uri="{FF2B5EF4-FFF2-40B4-BE49-F238E27FC236}">
                <a16:creationId xmlns:a16="http://schemas.microsoft.com/office/drawing/2014/main" id="{AF16125A-50D0-4FEE-92CD-0D99DA2093FF}"/>
              </a:ext>
            </a:extLst>
          </p:cNvPr>
          <p:cNvPicPr>
            <a:picLocks noChangeAspect="1"/>
          </p:cNvPicPr>
          <p:nvPr/>
        </p:nvPicPr>
        <p:blipFill>
          <a:blip r:embed="rId3"/>
          <a:stretch>
            <a:fillRect/>
          </a:stretch>
        </p:blipFill>
        <p:spPr>
          <a:xfrm>
            <a:off x="6217134" y="1032202"/>
            <a:ext cx="5103265" cy="2554293"/>
          </a:xfrm>
          <a:prstGeom prst="rect">
            <a:avLst/>
          </a:prstGeom>
        </p:spPr>
      </p:pic>
      <p:pic>
        <p:nvPicPr>
          <p:cNvPr id="1026" name="Picture 2" descr="Mua đồ điện tử online tại Thế Giới Di Động: Nhanh, tiện và an toàn!">
            <a:extLst>
              <a:ext uri="{FF2B5EF4-FFF2-40B4-BE49-F238E27FC236}">
                <a16:creationId xmlns:a16="http://schemas.microsoft.com/office/drawing/2014/main" id="{A973725C-ACF4-453D-AE98-46EDFA52C9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3856698"/>
            <a:ext cx="5625662" cy="27736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CF8D679-5F77-49AA-9AF2-7E66301E680F}"/>
              </a:ext>
            </a:extLst>
          </p:cNvPr>
          <p:cNvPicPr>
            <a:picLocks noChangeAspect="1"/>
          </p:cNvPicPr>
          <p:nvPr/>
        </p:nvPicPr>
        <p:blipFill>
          <a:blip r:embed="rId5"/>
          <a:stretch>
            <a:fillRect/>
          </a:stretch>
        </p:blipFill>
        <p:spPr>
          <a:xfrm>
            <a:off x="357352" y="3856698"/>
            <a:ext cx="4976647" cy="3001301"/>
          </a:xfrm>
          <a:prstGeom prst="rect">
            <a:avLst/>
          </a:prstGeom>
        </p:spPr>
      </p:pic>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checkerboard(across)">
                                      <p:cBhvr>
                                        <p:cTn id="7" dur="20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8E87E31-BA43-42B2-892F-9C829DD687C8}"/>
              </a:ext>
            </a:extLst>
          </p:cNvPr>
          <p:cNvPicPr>
            <a:picLocks noChangeAspect="1"/>
          </p:cNvPicPr>
          <p:nvPr/>
        </p:nvPicPr>
        <p:blipFill>
          <a:blip r:embed="rId2"/>
          <a:stretch>
            <a:fillRect/>
          </a:stretch>
        </p:blipFill>
        <p:spPr>
          <a:xfrm>
            <a:off x="6174151" y="492960"/>
            <a:ext cx="5657713" cy="3249362"/>
          </a:xfrm>
          <a:prstGeom prst="rect">
            <a:avLst/>
          </a:prstGeom>
        </p:spPr>
      </p:pic>
      <p:pic>
        <p:nvPicPr>
          <p:cNvPr id="10" name="Picture 9">
            <a:extLst>
              <a:ext uri="{FF2B5EF4-FFF2-40B4-BE49-F238E27FC236}">
                <a16:creationId xmlns:a16="http://schemas.microsoft.com/office/drawing/2014/main" id="{0AB22D88-C752-4136-AA99-C9615F5E314A}"/>
              </a:ext>
            </a:extLst>
          </p:cNvPr>
          <p:cNvPicPr>
            <a:picLocks noChangeAspect="1"/>
          </p:cNvPicPr>
          <p:nvPr/>
        </p:nvPicPr>
        <p:blipFill>
          <a:blip r:embed="rId3"/>
          <a:stretch>
            <a:fillRect/>
          </a:stretch>
        </p:blipFill>
        <p:spPr>
          <a:xfrm>
            <a:off x="360136" y="293769"/>
            <a:ext cx="5472610" cy="3249362"/>
          </a:xfrm>
          <a:prstGeom prst="rect">
            <a:avLst/>
          </a:prstGeom>
        </p:spPr>
      </p:pic>
      <p:pic>
        <p:nvPicPr>
          <p:cNvPr id="11" name="Picture 10">
            <a:extLst>
              <a:ext uri="{FF2B5EF4-FFF2-40B4-BE49-F238E27FC236}">
                <a16:creationId xmlns:a16="http://schemas.microsoft.com/office/drawing/2014/main" id="{4557FC57-E837-4A3E-997E-A7476E8D9439}"/>
              </a:ext>
            </a:extLst>
          </p:cNvPr>
          <p:cNvPicPr>
            <a:picLocks noChangeAspect="1"/>
          </p:cNvPicPr>
          <p:nvPr/>
        </p:nvPicPr>
        <p:blipFill>
          <a:blip r:embed="rId4"/>
          <a:stretch>
            <a:fillRect/>
          </a:stretch>
        </p:blipFill>
        <p:spPr>
          <a:xfrm>
            <a:off x="360136" y="3704197"/>
            <a:ext cx="4730388" cy="2660843"/>
          </a:xfrm>
          <a:prstGeom prst="rect">
            <a:avLst/>
          </a:prstGeom>
        </p:spPr>
      </p:pic>
      <p:pic>
        <p:nvPicPr>
          <p:cNvPr id="12" name="Picture 11">
            <a:extLst>
              <a:ext uri="{FF2B5EF4-FFF2-40B4-BE49-F238E27FC236}">
                <a16:creationId xmlns:a16="http://schemas.microsoft.com/office/drawing/2014/main" id="{8A8EFD48-DD11-40BC-B661-62367C9BC4F8}"/>
              </a:ext>
            </a:extLst>
          </p:cNvPr>
          <p:cNvPicPr>
            <a:picLocks noChangeAspect="1"/>
          </p:cNvPicPr>
          <p:nvPr/>
        </p:nvPicPr>
        <p:blipFill>
          <a:blip r:embed="rId5"/>
          <a:stretch>
            <a:fillRect/>
          </a:stretch>
        </p:blipFill>
        <p:spPr>
          <a:xfrm>
            <a:off x="5893709" y="4194629"/>
            <a:ext cx="5584172" cy="2170411"/>
          </a:xfrm>
          <a:prstGeom prst="rect">
            <a:avLst/>
          </a:prstGeom>
          <a:ln w="19050">
            <a:solidFill>
              <a:srgbClr val="000099"/>
            </a:solidFill>
          </a:ln>
        </p:spPr>
      </p:pic>
    </p:spTree>
    <p:extLst>
      <p:ext uri="{BB962C8B-B14F-4D97-AF65-F5344CB8AC3E}">
        <p14:creationId xmlns:p14="http://schemas.microsoft.com/office/powerpoint/2010/main" val="1775363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777345-2E74-44BC-BAD2-544174C3D143}"/>
              </a:ext>
            </a:extLst>
          </p:cNvPr>
          <p:cNvPicPr>
            <a:picLocks noChangeAspect="1"/>
          </p:cNvPicPr>
          <p:nvPr/>
        </p:nvPicPr>
        <p:blipFill rotWithShape="1">
          <a:blip r:embed="rId2"/>
          <a:srcRect r="18815" b="11724"/>
          <a:stretch/>
        </p:blipFill>
        <p:spPr>
          <a:xfrm>
            <a:off x="497418" y="0"/>
            <a:ext cx="4878526" cy="2995562"/>
          </a:xfrm>
          <a:prstGeom prst="rect">
            <a:avLst/>
          </a:prstGeom>
        </p:spPr>
      </p:pic>
      <p:pic>
        <p:nvPicPr>
          <p:cNvPr id="3" name="Picture 2">
            <a:extLst>
              <a:ext uri="{FF2B5EF4-FFF2-40B4-BE49-F238E27FC236}">
                <a16:creationId xmlns:a16="http://schemas.microsoft.com/office/drawing/2014/main" id="{0BCFA0ED-66AA-4DAB-91A1-4203720D9B33}"/>
              </a:ext>
            </a:extLst>
          </p:cNvPr>
          <p:cNvPicPr>
            <a:picLocks noChangeAspect="1"/>
          </p:cNvPicPr>
          <p:nvPr/>
        </p:nvPicPr>
        <p:blipFill rotWithShape="1">
          <a:blip r:embed="rId3"/>
          <a:srcRect r="19512" b="18613"/>
          <a:stretch/>
        </p:blipFill>
        <p:spPr>
          <a:xfrm>
            <a:off x="5799179" y="134287"/>
            <a:ext cx="5246053" cy="2995561"/>
          </a:xfrm>
          <a:prstGeom prst="rect">
            <a:avLst/>
          </a:prstGeom>
        </p:spPr>
      </p:pic>
      <p:pic>
        <p:nvPicPr>
          <p:cNvPr id="8" name="Picture 7">
            <a:extLst>
              <a:ext uri="{FF2B5EF4-FFF2-40B4-BE49-F238E27FC236}">
                <a16:creationId xmlns:a16="http://schemas.microsoft.com/office/drawing/2014/main" id="{37AEB002-BAEA-4144-ADC8-C6CF14A301DC}"/>
              </a:ext>
            </a:extLst>
          </p:cNvPr>
          <p:cNvPicPr>
            <a:picLocks noChangeAspect="1"/>
          </p:cNvPicPr>
          <p:nvPr/>
        </p:nvPicPr>
        <p:blipFill rotWithShape="1">
          <a:blip r:embed="rId4"/>
          <a:srcRect l="6175" t="38208" r="6512" b="18043"/>
          <a:stretch/>
        </p:blipFill>
        <p:spPr>
          <a:xfrm>
            <a:off x="441709" y="3428999"/>
            <a:ext cx="11609848" cy="2995561"/>
          </a:xfrm>
          <a:prstGeom prst="rect">
            <a:avLst/>
          </a:prstGeom>
        </p:spPr>
      </p:pic>
    </p:spTree>
    <p:extLst>
      <p:ext uri="{BB962C8B-B14F-4D97-AF65-F5344CB8AC3E}">
        <p14:creationId xmlns:p14="http://schemas.microsoft.com/office/powerpoint/2010/main" val="34051800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275772" y="1222883"/>
            <a:ext cx="11509828" cy="394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8738" marR="0" lvl="0" indent="681038" algn="just" defTabSz="914400" rtl="0" eaLnBrk="0" fontAlgn="base" latinLnBrk="0" hangingPunct="0">
              <a:lnSpc>
                <a:spcPct val="130000"/>
              </a:lnSpc>
              <a:spcBef>
                <a:spcPct val="20000"/>
              </a:spcBef>
              <a:spcAft>
                <a:spcPct val="0"/>
              </a:spcAft>
              <a:buClrTx/>
              <a:buSzTx/>
              <a:buFontTx/>
              <a:buChar char="-"/>
              <a:tabLst/>
              <a:defRPr/>
            </a:pP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Trong</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vi-VN"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hoạt động thực tiễn con người gặp phải nhiều khó khăn thất bại, buộc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vi-VN"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con người phải</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tìm</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cách</a:t>
            </a:r>
            <a:r>
              <a:rPr kumimoji="0" lang="vi-VN"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giải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quyết</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p>
          <a:p>
            <a:pPr marL="58738" marR="0" lvl="0" indent="681038" algn="just" defTabSz="914400" rtl="0" eaLnBrk="0" fontAlgn="base" latinLnBrk="0" hangingPunct="0">
              <a:lnSpc>
                <a:spcPct val="130000"/>
              </a:lnSpc>
              <a:spcBef>
                <a:spcPct val="20000"/>
              </a:spcBef>
              <a:spcAft>
                <a:spcPct val="0"/>
              </a:spcAft>
              <a:buClrTx/>
              <a:buSzTx/>
              <a:buFontTx/>
              <a:buChar char="-"/>
              <a:tabLst/>
              <a:defRPr/>
            </a:pPr>
            <a:r>
              <a:rPr lang="en-US" sz="2600" b="1" dirty="0">
                <a:solidFill>
                  <a:prstClr val="black"/>
                </a:solidFill>
                <a:latin typeface="Arial" panose="020B0604020202020204" pitchFamily="34" charset="0"/>
                <a:ea typeface="Calibri" panose="020F0502020204030204" pitchFamily="34" charset="0"/>
                <a:cs typeface="Arial" panose="020B0604020202020204" pitchFamily="34" charset="0"/>
              </a:rPr>
              <a:t>C</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hính</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thực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tiễn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đã</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thúc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đẩy</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lý</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luận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phát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triển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p>
          <a:p>
            <a:pPr marL="58738" marR="0" lvl="0" indent="681038" algn="just" defTabSz="914400" rtl="0" eaLnBrk="0" fontAlgn="base" latinLnBrk="0" hangingPunct="0">
              <a:lnSpc>
                <a:spcPct val="130000"/>
              </a:lnSpc>
              <a:spcBef>
                <a:spcPct val="20000"/>
              </a:spcBef>
              <a:spcAft>
                <a:spcPct val="0"/>
              </a:spcAft>
              <a:buClrTx/>
              <a:buSzTx/>
              <a:buFontTx/>
              <a:buChar char="-"/>
              <a:tabLst/>
              <a:defRPr/>
            </a:pPr>
            <a:r>
              <a:rPr kumimoji="0" lang="vi-VN" sz="2600" b="1" i="0" u="none" strike="noStrike" kern="1200" cap="none" spc="0" normalizeH="0" baseline="0" noProof="0" dirty="0">
                <a:ln>
                  <a:noFill/>
                </a:ln>
                <a:effectLst/>
                <a:uLnTx/>
                <a:uFillTx/>
                <a:latin typeface="Arial" panose="020B0604020202020204" pitchFamily="34" charset="0"/>
                <a:cs typeface="Arial" panose="020B0604020202020204" pitchFamily="34" charset="0"/>
              </a:rPr>
              <a:t>Nhận thức của con người nhằm phục vụ, chỉ đạo, dẫn dắt cho thực tiễn. </a:t>
            </a:r>
            <a:r>
              <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p>
          <a:p>
            <a:pPr marL="58738" marR="0" lvl="0" indent="0" algn="just" defTabSz="914400" rtl="0" eaLnBrk="0" fontAlgn="base" latinLnBrk="0" hangingPunct="0">
              <a:lnSpc>
                <a:spcPct val="130000"/>
              </a:lnSpc>
              <a:spcBef>
                <a:spcPct val="20000"/>
              </a:spcBef>
              <a:spcAft>
                <a:spcPct val="0"/>
              </a:spcAft>
              <a:buClrTx/>
              <a:buSzTx/>
              <a:buNone/>
              <a:tabLst/>
              <a:defRPr/>
            </a:pP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58738" marR="0" lvl="0" indent="0" algn="just" defTabSz="914400" rtl="0" eaLnBrk="0" fontAlgn="base" latinLnBrk="0" hangingPunct="0">
              <a:lnSpc>
                <a:spcPct val="130000"/>
              </a:lnSpc>
              <a:spcBef>
                <a:spcPct val="20000"/>
              </a:spcBef>
              <a:spcAft>
                <a:spcPct val="0"/>
              </a:spcAft>
              <a:buClrTx/>
              <a:buSzTx/>
              <a:buNone/>
              <a:tabLst/>
              <a:defRPr/>
            </a:pPr>
            <a:r>
              <a:rPr lang="en-US" sz="2600" b="1" dirty="0">
                <a:solidFill>
                  <a:srgbClr val="0000CC"/>
                </a:solidFill>
                <a:latin typeface="Arial" panose="020B0604020202020204" pitchFamily="34" charset="0"/>
                <a:cs typeface="Arial" panose="020B0604020202020204" pitchFamily="34" charset="0"/>
              </a:rPr>
              <a:t>Do </a:t>
            </a:r>
            <a:r>
              <a:rPr lang="en-US" sz="2600" b="1" dirty="0" err="1">
                <a:solidFill>
                  <a:srgbClr val="0000CC"/>
                </a:solidFill>
                <a:latin typeface="Arial" panose="020B0604020202020204" pitchFamily="34" charset="0"/>
                <a:cs typeface="Arial" panose="020B0604020202020204" pitchFamily="34" charset="0"/>
              </a:rPr>
              <a:t>vậy</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Thực</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tiễn</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chính</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là</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động</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lực</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mục</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đích</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của</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nhận</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thức</a:t>
            </a:r>
            <a:r>
              <a:rPr lang="en-US" sz="2600" b="1" dirty="0">
                <a:solidFill>
                  <a:srgbClr val="0000CC"/>
                </a:solidFill>
                <a:latin typeface="Arial" panose="020B0604020202020204" pitchFamily="34" charset="0"/>
                <a:cs typeface="Arial" panose="020B0604020202020204" pitchFamily="34" charset="0"/>
              </a:rPr>
              <a:t>.</a:t>
            </a: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sp>
        <p:nvSpPr>
          <p:cNvPr id="3" name="Rectangle 3">
            <a:extLst>
              <a:ext uri="{FF2B5EF4-FFF2-40B4-BE49-F238E27FC236}">
                <a16:creationId xmlns:a16="http://schemas.microsoft.com/office/drawing/2014/main" id="{335F5D5F-318A-4AEE-8129-699398936EB0}"/>
              </a:ext>
            </a:extLst>
          </p:cNvPr>
          <p:cNvSpPr>
            <a:spLocks noChangeArrowheads="1"/>
          </p:cNvSpPr>
          <p:nvPr/>
        </p:nvSpPr>
        <p:spPr bwMode="auto">
          <a:xfrm>
            <a:off x="275771" y="261257"/>
            <a:ext cx="1320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4800" dirty="0">
                <a:solidFill>
                  <a:srgbClr val="FF0000"/>
                </a:solidFill>
                <a:latin typeface="VNI-Times" pitchFamily="2" charset="0"/>
                <a:cs typeface="Times New Roman" panose="02020603050405020304" pitchFamily="18" charset="0"/>
                <a:sym typeface="Wingdings" panose="05000000000000000000" pitchFamily="2" charset="2"/>
              </a:rPr>
              <a:t></a:t>
            </a:r>
            <a:endParaRPr lang="en-US" altLang="en-US" sz="4800" dirty="0">
              <a:solidFill>
                <a:srgbClr val="FF0000"/>
              </a:solidFill>
              <a:latin typeface="Calibri" panose="020F0502020204030204" pitchFamily="34" charset="0"/>
            </a:endParaRPr>
          </a:p>
        </p:txBody>
      </p:sp>
    </p:spTree>
    <p:extLst>
      <p:ext uri="{BB962C8B-B14F-4D97-AF65-F5344CB8AC3E}">
        <p14:creationId xmlns:p14="http://schemas.microsoft.com/office/powerpoint/2010/main" val="494909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C9AE710C-60EB-453D-9C33-CA0EA9E66969}"/>
              </a:ext>
            </a:extLst>
          </p:cNvPr>
          <p:cNvCxnSpPr/>
          <p:nvPr/>
        </p:nvCxnSpPr>
        <p:spPr>
          <a:xfrm>
            <a:off x="57807" y="1062097"/>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422547" y="290025"/>
            <a:ext cx="952812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lnSpc>
                <a:spcPct val="130000"/>
              </a:lnSpc>
              <a:buNone/>
              <a:defRPr/>
            </a:pPr>
            <a:r>
              <a:rPr kumimoji="0" lang="en-US" sz="3000" b="1" i="1" u="none" strike="noStrike" kern="1200" cap="none" spc="0" normalizeH="0" baseline="0" noProof="0" dirty="0" err="1">
                <a:ln>
                  <a:noFill/>
                </a:ln>
                <a:solidFill>
                  <a:srgbClr val="C00000"/>
                </a:solidFill>
                <a:effectLst/>
                <a:uLnTx/>
                <a:uFillTx/>
                <a:latin typeface="Times New Roman" panose="02020603050405020304" pitchFamily="18" charset="0"/>
                <a:cs typeface="Times New Roman" panose="02020603050405020304" pitchFamily="18" charset="0"/>
              </a:rPr>
              <a:t>Thứ</a:t>
            </a:r>
            <a:r>
              <a:rPr kumimoji="0" lang="en-US" sz="3000" b="1" i="1"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ba</a:t>
            </a:r>
            <a:r>
              <a:rPr kumimoji="0" lang="en-US" sz="3000" b="1" i="1"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thực</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tiễn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là</a:t>
            </a:r>
            <a:r>
              <a:rPr lang="en-US" sz="3000" b="1" dirty="0">
                <a:latin typeface="Times New Roman" panose="02020603050405020304" pitchFamily="18" charset="0"/>
                <a:cs typeface="Times New Roman" panose="02020603050405020304" pitchFamily="18" charset="0"/>
              </a:rPr>
              <a:t> </a:t>
            </a:r>
            <a:r>
              <a:rPr lang="en-US" sz="3000" b="1" dirty="0" err="1">
                <a:solidFill>
                  <a:srgbClr val="000099"/>
                </a:solidFill>
                <a:latin typeface="Times New Roman" panose="02020603050405020304" pitchFamily="18" charset="0"/>
                <a:cs typeface="Times New Roman" panose="02020603050405020304" pitchFamily="18" charset="0"/>
              </a:rPr>
              <a:t>tiêu</a:t>
            </a:r>
            <a:r>
              <a:rPr lang="en-US" sz="3000" b="1" dirty="0">
                <a:solidFill>
                  <a:srgbClr val="000099"/>
                </a:solidFill>
                <a:latin typeface="Times New Roman" panose="02020603050405020304" pitchFamily="18" charset="0"/>
                <a:cs typeface="Times New Roman" panose="02020603050405020304" pitchFamily="18" charset="0"/>
              </a:rPr>
              <a:t> </a:t>
            </a:r>
            <a:r>
              <a:rPr lang="en-US" sz="3000" b="1" dirty="0" err="1">
                <a:solidFill>
                  <a:srgbClr val="000099"/>
                </a:solidFill>
                <a:latin typeface="Times New Roman" panose="02020603050405020304" pitchFamily="18" charset="0"/>
                <a:cs typeface="Times New Roman" panose="02020603050405020304" pitchFamily="18" charset="0"/>
              </a:rPr>
              <a:t>chuẩn</a:t>
            </a:r>
            <a:r>
              <a:rPr lang="en-US" sz="3000" b="1" dirty="0">
                <a:solidFill>
                  <a:srgbClr val="000099"/>
                </a:solidFill>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của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chân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lý</a:t>
            </a:r>
            <a:endParaRPr lang="en-US" sz="3000" b="1" dirty="0">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50000"/>
              </a:lnSpc>
              <a:spcBef>
                <a:spcPct val="20000"/>
              </a:spcBef>
              <a:spcAft>
                <a:spcPct val="0"/>
              </a:spcAft>
              <a:buClrTx/>
              <a:buSzTx/>
              <a:buFont typeface="Arial" charset="0"/>
              <a:buNone/>
              <a:tabLst/>
              <a:defRPr/>
            </a:pPr>
            <a:r>
              <a:rPr kumimoji="0" lang="en-US" sz="3000" b="1" i="0" u="none" strike="noStrike" kern="1200" cap="none" spc="0" normalizeH="0" baseline="0" noProof="0" dirty="0">
                <a:ln>
                  <a:noFill/>
                </a:ln>
                <a:solidFill>
                  <a:srgbClr val="0000CC"/>
                </a:solidFill>
                <a:effectLst/>
                <a:uLnTx/>
                <a:uFillTx/>
                <a:latin typeface="Times New Roman" pitchFamily="18" charset="0"/>
                <a:cs typeface="Times New Roman" pitchFamily="18" charset="0"/>
              </a:rPr>
              <a:t>		</a:t>
            </a: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i="0" u="none" strike="noStrike" kern="1200" cap="none" spc="0" normalizeH="0" baseline="0" noProof="0" dirty="0">
              <a:ln>
                <a:noFill/>
              </a:ln>
              <a:solidFill>
                <a:srgbClr val="0000CC"/>
              </a:solidFill>
              <a:effectLst/>
              <a:uLnTx/>
              <a:uFillTx/>
              <a:latin typeface="VNI-Times" pitchFamily="2" charset="0"/>
              <a:cs typeface="Times New Roman" pitchFamily="18"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3000" b="1" i="0" u="none" strike="noStrike" kern="1200" cap="none" spc="0" normalizeH="0" baseline="0" noProof="0" dirty="0">
              <a:ln>
                <a:noFill/>
              </a:ln>
              <a:solidFill>
                <a:srgbClr val="0000CC"/>
              </a:solidFill>
              <a:effectLst/>
              <a:uLnTx/>
              <a:uFillTx/>
              <a:latin typeface="VNI-Times" pitchFamily="2" charset="0"/>
              <a:cs typeface="Times New Roman" pitchFamily="18" charset="0"/>
            </a:endParaRPr>
          </a:p>
        </p:txBody>
      </p:sp>
      <p:sp>
        <p:nvSpPr>
          <p:cNvPr id="8" name="Rectangle 3">
            <a:extLst>
              <a:ext uri="{FF2B5EF4-FFF2-40B4-BE49-F238E27FC236}">
                <a16:creationId xmlns:a16="http://schemas.microsoft.com/office/drawing/2014/main" id="{B9C1A898-E885-4C6B-9D42-F4D0515F0228}"/>
              </a:ext>
            </a:extLst>
          </p:cNvPr>
          <p:cNvSpPr txBox="1">
            <a:spLocks noChangeArrowheads="1"/>
          </p:cNvSpPr>
          <p:nvPr/>
        </p:nvSpPr>
        <p:spPr bwMode="auto">
          <a:xfrm>
            <a:off x="422547" y="3117639"/>
            <a:ext cx="6009784" cy="2289934"/>
          </a:xfrm>
          <a:prstGeom prst="rect">
            <a:avLst/>
          </a:prstGeom>
          <a:noFill/>
          <a:ln w="9525">
            <a:noFill/>
            <a:miter lim="800000"/>
            <a:headEnd/>
            <a:tailEnd/>
          </a:ln>
        </p:spPr>
        <p:txBody>
          <a:bodyPr/>
          <a:lstStyle/>
          <a:p>
            <a:pPr marL="0" marR="0" lvl="0" indent="0" algn="just" defTabSz="914400" rtl="0" eaLnBrk="1" fontAlgn="auto" latinLnBrk="0" hangingPunct="1">
              <a:lnSpc>
                <a:spcPct val="130000"/>
              </a:lnSpc>
              <a:spcBef>
                <a:spcPct val="20000"/>
              </a:spcBef>
              <a:spcAft>
                <a:spcPts val="0"/>
              </a:spcAft>
              <a:buClrTx/>
              <a:buSzTx/>
              <a:buFontTx/>
              <a:buNone/>
              <a:tabLst/>
              <a:defRPr/>
            </a:pPr>
            <a:r>
              <a:rPr kumimoji="0" lang="en-US" sz="2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Chân</a:t>
            </a:r>
            <a:r>
              <a:rPr kumimoji="0" lang="en-US" sz="2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lý</a:t>
            </a:r>
            <a:r>
              <a:rPr kumimoji="0" lang="en-US" sz="2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những</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tri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thức</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phù</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hợp</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với</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sự</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vật</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hiện</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tượng</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mà</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nó</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phản</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ánh</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và</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được</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thực</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tiễn</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kiểm</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nghiệm</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a:t>
            </a:r>
          </a:p>
          <a:p>
            <a:pPr marL="0" marR="0" lvl="0" indent="0" algn="just" defTabSz="914400" rtl="0" eaLnBrk="1" fontAlgn="auto" latinLnBrk="0" hangingPunct="1">
              <a:lnSpc>
                <a:spcPct val="130000"/>
              </a:lnSpc>
              <a:spcBef>
                <a:spcPct val="20000"/>
              </a:spcBef>
              <a:spcAft>
                <a:spcPts val="0"/>
              </a:spcAft>
              <a:buClrTx/>
              <a:buSzTx/>
              <a:buFontTx/>
              <a:buNone/>
              <a:tabLst/>
              <a:defRPr/>
            </a:pPr>
            <a:endParaRPr kumimoji="0" lang="en-US" sz="2800" b="1" i="0" u="none" strike="noStrike" kern="0" cap="none" spc="0" normalizeH="0" baseline="0" noProof="0" dirty="0">
              <a:ln>
                <a:noFill/>
              </a:ln>
              <a:solidFill>
                <a:srgbClr val="0000FF"/>
              </a:solidFill>
              <a:effectLst/>
              <a:uLnTx/>
              <a:uFillTx/>
              <a:latin typeface="Times New Roman" pitchFamily="18" charset="0"/>
              <a:ea typeface="+mn-ea"/>
              <a:cs typeface="Times New Roman" pitchFamily="18" charset="0"/>
            </a:endParaRPr>
          </a:p>
        </p:txBody>
      </p:sp>
      <p:pic>
        <p:nvPicPr>
          <p:cNvPr id="3" name="Picture 2">
            <a:extLst>
              <a:ext uri="{FF2B5EF4-FFF2-40B4-BE49-F238E27FC236}">
                <a16:creationId xmlns:a16="http://schemas.microsoft.com/office/drawing/2014/main" id="{01104C56-1938-4A77-85F0-FD2D7E3033EB}"/>
              </a:ext>
            </a:extLst>
          </p:cNvPr>
          <p:cNvPicPr>
            <a:picLocks noChangeAspect="1"/>
          </p:cNvPicPr>
          <p:nvPr/>
        </p:nvPicPr>
        <p:blipFill>
          <a:blip r:embed="rId2"/>
          <a:stretch>
            <a:fillRect/>
          </a:stretch>
        </p:blipFill>
        <p:spPr>
          <a:xfrm>
            <a:off x="6733328" y="1801204"/>
            <a:ext cx="5268804" cy="3301784"/>
          </a:xfrm>
          <a:prstGeom prst="rect">
            <a:avLst/>
          </a:prstGeom>
        </p:spPr>
      </p:pic>
      <p:pic>
        <p:nvPicPr>
          <p:cNvPr id="2" name="Picture 1">
            <a:extLst>
              <a:ext uri="{FF2B5EF4-FFF2-40B4-BE49-F238E27FC236}">
                <a16:creationId xmlns:a16="http://schemas.microsoft.com/office/drawing/2014/main" id="{4EF3FF9A-ECD3-485C-84F7-45DE9D428B88}"/>
              </a:ext>
            </a:extLst>
          </p:cNvPr>
          <p:cNvPicPr>
            <a:picLocks noChangeAspect="1"/>
          </p:cNvPicPr>
          <p:nvPr/>
        </p:nvPicPr>
        <p:blipFill>
          <a:blip r:embed="rId3"/>
          <a:stretch>
            <a:fillRect/>
          </a:stretch>
        </p:blipFill>
        <p:spPr>
          <a:xfrm>
            <a:off x="3670243" y="1098635"/>
            <a:ext cx="2021108" cy="2019003"/>
          </a:xfrm>
          <a:prstGeom prst="rect">
            <a:avLst/>
          </a:prstGeom>
        </p:spPr>
      </p:pic>
    </p:spTree>
    <p:extLst>
      <p:ext uri="{BB962C8B-B14F-4D97-AF65-F5344CB8AC3E}">
        <p14:creationId xmlns:p14="http://schemas.microsoft.com/office/powerpoint/2010/main" val="341997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a:extLst>
              <a:ext uri="{FF2B5EF4-FFF2-40B4-BE49-F238E27FC236}">
                <a16:creationId xmlns:a16="http://schemas.microsoft.com/office/drawing/2014/main" id="{B9C1A898-E885-4C6B-9D42-F4D0515F0228}"/>
              </a:ext>
            </a:extLst>
          </p:cNvPr>
          <p:cNvSpPr txBox="1">
            <a:spLocks noChangeArrowheads="1"/>
          </p:cNvSpPr>
          <p:nvPr/>
        </p:nvSpPr>
        <p:spPr bwMode="auto">
          <a:xfrm>
            <a:off x="170297" y="3275280"/>
            <a:ext cx="11401592" cy="2148058"/>
          </a:xfrm>
          <a:prstGeom prst="rect">
            <a:avLst/>
          </a:prstGeom>
          <a:noFill/>
          <a:ln w="9525">
            <a:noFill/>
            <a:miter lim="800000"/>
            <a:headEnd/>
            <a:tailEnd/>
          </a:ln>
        </p:spPr>
        <p:txBody>
          <a:bodyPr/>
          <a:lstStyle/>
          <a:p>
            <a:pPr lvl="0" algn="ctr">
              <a:lnSpc>
                <a:spcPct val="130000"/>
              </a:lnSpc>
              <a:spcBef>
                <a:spcPct val="20000"/>
              </a:spcBef>
              <a:defRPr/>
            </a:pPr>
            <a:r>
              <a:rPr lang="vi-VN" sz="2600" b="1" kern="0" dirty="0">
                <a:solidFill>
                  <a:srgbClr val="FF0000"/>
                </a:solidFill>
                <a:cs typeface="Arial" panose="020B0604020202020204" pitchFamily="34" charset="0"/>
              </a:rPr>
              <a:t>“Không có gì quý hơn độc lập tự do”</a:t>
            </a:r>
            <a:endParaRPr lang="en-US" sz="2600" b="1" kern="0" dirty="0">
              <a:solidFill>
                <a:srgbClr val="FF0000"/>
              </a:solidFill>
              <a:cs typeface="Arial" panose="020B0604020202020204" pitchFamily="34" charset="0"/>
            </a:endParaRPr>
          </a:p>
          <a:p>
            <a:pPr lvl="0" algn="ctr">
              <a:lnSpc>
                <a:spcPct val="130000"/>
              </a:lnSpc>
              <a:spcBef>
                <a:spcPct val="20000"/>
              </a:spcBef>
              <a:defRPr/>
            </a:pPr>
            <a:r>
              <a:rPr lang="en-US" sz="2600" b="1" kern="0" dirty="0" err="1">
                <a:cs typeface="Arial" panose="020B0604020202020204" pitchFamily="34" charset="0"/>
              </a:rPr>
              <a:t>Nhận</a:t>
            </a:r>
            <a:r>
              <a:rPr lang="en-US" sz="2600" b="1" kern="0" dirty="0">
                <a:cs typeface="Arial" panose="020B0604020202020204" pitchFamily="34" charset="0"/>
              </a:rPr>
              <a:t> </a:t>
            </a:r>
            <a:r>
              <a:rPr lang="en-US" sz="2600" b="1" kern="0" dirty="0" err="1">
                <a:cs typeface="Arial" panose="020B0604020202020204" pitchFamily="34" charset="0"/>
              </a:rPr>
              <a:t>định</a:t>
            </a:r>
            <a:r>
              <a:rPr lang="en-US" sz="2600" b="1" kern="0" dirty="0">
                <a:cs typeface="Arial" panose="020B0604020202020204" pitchFamily="34" charset="0"/>
              </a:rPr>
              <a:t> </a:t>
            </a:r>
            <a:r>
              <a:rPr lang="en-US" sz="2600" b="1" kern="0" dirty="0" err="1">
                <a:cs typeface="Arial" panose="020B0604020202020204" pitchFamily="34" charset="0"/>
              </a:rPr>
              <a:t>trên</a:t>
            </a:r>
            <a:r>
              <a:rPr lang="vi-VN" sz="2600" b="1" kern="0" dirty="0">
                <a:cs typeface="Arial" panose="020B0604020202020204" pitchFamily="34" charset="0"/>
              </a:rPr>
              <a:t> là một chân lý được chứng minh bằng thực tiễn, không phải được chứng minh bằng lời nói của lãnh tụ.</a:t>
            </a:r>
            <a:endParaRPr kumimoji="0" lang="en-US" sz="2800" b="1" i="0" u="none" strike="noStrike" kern="0" cap="none" spc="0" normalizeH="0" baseline="0" noProof="0" dirty="0">
              <a:ln>
                <a:noFill/>
              </a:ln>
              <a:effectLst/>
              <a:uLnTx/>
              <a:uFillTx/>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FBD89A53-94FA-4280-8408-0CDC43A75A53}"/>
              </a:ext>
            </a:extLst>
          </p:cNvPr>
          <p:cNvPicPr>
            <a:picLocks noChangeAspect="1"/>
          </p:cNvPicPr>
          <p:nvPr/>
        </p:nvPicPr>
        <p:blipFill>
          <a:blip r:embed="rId2"/>
          <a:stretch>
            <a:fillRect/>
          </a:stretch>
        </p:blipFill>
        <p:spPr>
          <a:xfrm>
            <a:off x="2995448" y="295135"/>
            <a:ext cx="4303987" cy="2412586"/>
          </a:xfrm>
          <a:prstGeom prst="rect">
            <a:avLst/>
          </a:prstGeom>
        </p:spPr>
      </p:pic>
    </p:spTree>
    <p:extLst>
      <p:ext uri="{BB962C8B-B14F-4D97-AF65-F5344CB8AC3E}">
        <p14:creationId xmlns:p14="http://schemas.microsoft.com/office/powerpoint/2010/main" val="243268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slide(fromBottom)">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577796"/>
            <a:ext cx="5651938" cy="2228465"/>
          </a:xfrm>
        </p:spPr>
        <p:txBody>
          <a:bodyPr/>
          <a:lstStyle/>
          <a:p>
            <a:pPr marL="0" indent="0" algn="ctr">
              <a:buNone/>
            </a:pPr>
            <a:r>
              <a:rPr lang="en-US" altLang="vi-VN" sz="2600" dirty="0" err="1">
                <a:latin typeface="Arial" panose="020B0604020202020204" pitchFamily="34" charset="0"/>
                <a:cs typeface="Arial" panose="020B0604020202020204" pitchFamily="34" charset="0"/>
              </a:rPr>
              <a:t>Trên</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đời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nghìn</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vạn</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điều</a:t>
            </a:r>
            <a:r>
              <a:rPr lang="en-US" altLang="vi-VN" sz="2600" dirty="0">
                <a:latin typeface="Arial" panose="020B0604020202020204" pitchFamily="34" charset="0"/>
                <a:cs typeface="Arial" panose="020B0604020202020204" pitchFamily="34" charset="0"/>
              </a:rPr>
              <a:t> cay </a:t>
            </a:r>
            <a:r>
              <a:rPr lang="en-US" altLang="vi-VN" sz="2600" dirty="0" err="1">
                <a:latin typeface="Arial" panose="020B0604020202020204" pitchFamily="34" charset="0"/>
                <a:cs typeface="Arial" panose="020B0604020202020204" pitchFamily="34" charset="0"/>
              </a:rPr>
              <a:t>đắng</a:t>
            </a:r>
            <a:r>
              <a:rPr lang="en-US" altLang="vi-VN" sz="2600" dirty="0">
                <a:latin typeface="Arial" panose="020B0604020202020204" pitchFamily="34" charset="0"/>
                <a:cs typeface="Arial" panose="020B0604020202020204" pitchFamily="34" charset="0"/>
              </a:rPr>
              <a:t> </a:t>
            </a:r>
          </a:p>
          <a:p>
            <a:pPr marL="0" indent="0" algn="ctr">
              <a:buNone/>
            </a:pPr>
            <a:r>
              <a:rPr lang="en-US" altLang="vi-VN" sz="2600" dirty="0">
                <a:latin typeface="Arial" panose="020B0604020202020204" pitchFamily="34" charset="0"/>
                <a:cs typeface="Arial" panose="020B0604020202020204" pitchFamily="34" charset="0"/>
              </a:rPr>
              <a:t>Cay </a:t>
            </a:r>
            <a:r>
              <a:rPr lang="en-US" altLang="vi-VN" sz="2600" dirty="0" err="1">
                <a:latin typeface="Arial" panose="020B0604020202020204" pitchFamily="34" charset="0"/>
                <a:cs typeface="Arial" panose="020B0604020202020204" pitchFamily="34" charset="0"/>
              </a:rPr>
              <a:t>đắng</a:t>
            </a:r>
            <a:r>
              <a:rPr lang="en-US" altLang="vi-VN" sz="2600" dirty="0">
                <a:latin typeface="Arial" panose="020B0604020202020204" pitchFamily="34" charset="0"/>
                <a:cs typeface="Arial" panose="020B0604020202020204" pitchFamily="34" charset="0"/>
              </a:rPr>
              <a:t> chi </a:t>
            </a:r>
            <a:r>
              <a:rPr lang="en-US" altLang="vi-VN" sz="2600" dirty="0" err="1">
                <a:latin typeface="Arial" panose="020B0604020202020204" pitchFamily="34" charset="0"/>
                <a:cs typeface="Arial" panose="020B0604020202020204" pitchFamily="34" charset="0"/>
              </a:rPr>
              <a:t>bằng</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mất</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tự</a:t>
            </a:r>
            <a:r>
              <a:rPr lang="en-US" altLang="vi-VN" sz="2600" dirty="0">
                <a:latin typeface="Arial" panose="020B0604020202020204" pitchFamily="34" charset="0"/>
                <a:cs typeface="Arial" panose="020B0604020202020204" pitchFamily="34" charset="0"/>
              </a:rPr>
              <a:t> do</a:t>
            </a:r>
          </a:p>
          <a:p>
            <a:pPr marL="0" indent="0" algn="ctr">
              <a:buNone/>
            </a:pPr>
            <a:r>
              <a:rPr lang="en-US" altLang="vi-VN" sz="2600" dirty="0" err="1">
                <a:latin typeface="Arial" panose="020B0604020202020204" pitchFamily="34" charset="0"/>
                <a:cs typeface="Arial" panose="020B0604020202020204" pitchFamily="34" charset="0"/>
              </a:rPr>
              <a:t>Mỗi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việc</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mỗi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lời</a:t>
            </a:r>
            <a:r>
              <a:rPr lang="en-US" altLang="vi-VN" sz="2600" dirty="0">
                <a:latin typeface="Arial" panose="020B0604020202020204" pitchFamily="34" charset="0"/>
                <a:cs typeface="Arial" panose="020B0604020202020204" pitchFamily="34" charset="0"/>
              </a:rPr>
              <a:t> không </a:t>
            </a:r>
            <a:r>
              <a:rPr lang="en-US" altLang="vi-VN" sz="2600" dirty="0" err="1">
                <a:latin typeface="Arial" panose="020B0604020202020204" pitchFamily="34" charset="0"/>
                <a:cs typeface="Arial" panose="020B0604020202020204" pitchFamily="34" charset="0"/>
              </a:rPr>
              <a:t>tự</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chủ</a:t>
            </a:r>
            <a:endParaRPr lang="en-US" altLang="vi-VN" sz="2600" dirty="0">
              <a:latin typeface="Arial" panose="020B0604020202020204" pitchFamily="34" charset="0"/>
              <a:cs typeface="Arial" panose="020B0604020202020204" pitchFamily="34" charset="0"/>
            </a:endParaRPr>
          </a:p>
          <a:p>
            <a:pPr marL="0" indent="0" algn="ctr">
              <a:buNone/>
            </a:pPr>
            <a:r>
              <a:rPr lang="en-US" altLang="vi-VN" sz="2600" dirty="0" err="1">
                <a:latin typeface="Arial" panose="020B0604020202020204" pitchFamily="34" charset="0"/>
                <a:cs typeface="Arial" panose="020B0604020202020204" pitchFamily="34" charset="0"/>
              </a:rPr>
              <a:t>Để</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cho</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người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dắt</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tựa</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trâu</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bò</a:t>
            </a:r>
            <a:endParaRPr lang="en-US" altLang="vi-VN" sz="2600" dirty="0">
              <a:latin typeface="Arial" panose="020B0604020202020204" pitchFamily="34" charset="0"/>
              <a:cs typeface="Arial" panose="020B0604020202020204" pitchFamily="34" charset="0"/>
            </a:endParaRPr>
          </a:p>
          <a:p>
            <a:pPr marL="0" indent="0" algn="r">
              <a:buNone/>
            </a:pPr>
            <a:r>
              <a:rPr lang="en-US" altLang="vi-VN" sz="2400" b="1" i="1" dirty="0"/>
              <a:t>                          </a:t>
            </a:r>
            <a:r>
              <a:rPr lang="en-US" altLang="vi-VN" sz="2400" b="1" i="1" dirty="0" err="1">
                <a:solidFill>
                  <a:srgbClr val="CC00CC"/>
                </a:solidFill>
              </a:rPr>
              <a:t>Hồ</a:t>
            </a:r>
            <a:r>
              <a:rPr lang="en-US" altLang="vi-VN" sz="2400" b="1" i="1" dirty="0">
                <a:solidFill>
                  <a:srgbClr val="CC00CC"/>
                </a:solidFill>
              </a:rPr>
              <a:t> </a:t>
            </a:r>
            <a:r>
              <a:rPr lang="en-US" altLang="vi-VN" sz="2400" b="1" i="1" dirty="0" err="1">
                <a:solidFill>
                  <a:srgbClr val="CC00CC"/>
                </a:solidFill>
              </a:rPr>
              <a:t>Chí</a:t>
            </a:r>
            <a:r>
              <a:rPr lang="en-US" altLang="vi-VN" sz="2400" b="1" i="1" dirty="0">
                <a:solidFill>
                  <a:srgbClr val="CC00CC"/>
                </a:solidFill>
              </a:rPr>
              <a:t> Minh</a:t>
            </a:r>
            <a:endParaRPr lang="vi-VN" altLang="vi-VN" sz="2400" b="1" i="1" dirty="0">
              <a:solidFill>
                <a:srgbClr val="CC00CC"/>
              </a:solidFill>
            </a:endParaRPr>
          </a:p>
        </p:txBody>
      </p:sp>
      <p:pic>
        <p:nvPicPr>
          <p:cNvPr id="17422" name="Picture 14" descr="Trung tâm Văn hóa, Thông tin và Thể thao huyện Tân Phú - Hom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9814" y="241466"/>
            <a:ext cx="4317124" cy="5756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12781EC-677E-4DD3-A75E-847EC62110FD}"/>
              </a:ext>
            </a:extLst>
          </p:cNvPr>
          <p:cNvPicPr>
            <a:picLocks noChangeAspect="1"/>
          </p:cNvPicPr>
          <p:nvPr/>
        </p:nvPicPr>
        <p:blipFill>
          <a:blip r:embed="rId3"/>
          <a:stretch>
            <a:fillRect/>
          </a:stretch>
        </p:blipFill>
        <p:spPr>
          <a:xfrm>
            <a:off x="959855" y="2806261"/>
            <a:ext cx="3009347" cy="3756701"/>
          </a:xfrm>
          <a:prstGeom prst="rect">
            <a:avLst/>
          </a:prstGeom>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4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2FBA4F-001A-4111-AE57-D21BE7BAD17E}"/>
              </a:ext>
            </a:extLst>
          </p:cNvPr>
          <p:cNvPicPr>
            <a:picLocks noChangeAspect="1"/>
          </p:cNvPicPr>
          <p:nvPr/>
        </p:nvPicPr>
        <p:blipFill rotWithShape="1">
          <a:blip r:embed="rId2"/>
          <a:srcRect b="15815"/>
          <a:stretch/>
        </p:blipFill>
        <p:spPr>
          <a:xfrm>
            <a:off x="3341788" y="2474838"/>
            <a:ext cx="5976383" cy="3773411"/>
          </a:xfrm>
          <a:prstGeom prst="rect">
            <a:avLst/>
          </a:prstGeom>
        </p:spPr>
      </p:pic>
      <p:sp>
        <p:nvSpPr>
          <p:cNvPr id="7" name="Content Placeholder 1">
            <a:extLst>
              <a:ext uri="{FF2B5EF4-FFF2-40B4-BE49-F238E27FC236}">
                <a16:creationId xmlns:a16="http://schemas.microsoft.com/office/drawing/2014/main" id="{2249993D-B623-4AF7-8332-E021F6C26AF4}"/>
              </a:ext>
            </a:extLst>
          </p:cNvPr>
          <p:cNvSpPr>
            <a:spLocks noGrp="1"/>
          </p:cNvSpPr>
          <p:nvPr>
            <p:ph idx="1"/>
          </p:nvPr>
        </p:nvSpPr>
        <p:spPr>
          <a:xfrm>
            <a:off x="1159267" y="392845"/>
            <a:ext cx="10597303" cy="2103612"/>
          </a:xfrm>
        </p:spPr>
        <p:txBody>
          <a:bodyPr/>
          <a:lstStyle/>
          <a:p>
            <a:pPr marL="0" indent="0" algn="just">
              <a:lnSpc>
                <a:spcPct val="120000"/>
              </a:lnSpc>
              <a:buNone/>
            </a:pPr>
            <a:r>
              <a:rPr lang="en-US" sz="2800" b="1" dirty="0">
                <a:latin typeface="Arial" panose="020B0604020202020204" pitchFamily="34" charset="0"/>
                <a:cs typeface="Arial" panose="020B0604020202020204" pitchFamily="34" charset="0"/>
              </a:rPr>
              <a:t>- Không </a:t>
            </a:r>
            <a:r>
              <a:rPr lang="en-US" sz="2800" b="1" dirty="0" err="1">
                <a:latin typeface="Arial" panose="020B0604020202020204" pitchFamily="34" charset="0"/>
                <a:cs typeface="Arial" panose="020B0604020202020204" pitchFamily="34" charset="0"/>
              </a:rPr>
              <a:t>thể</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lấy</a:t>
            </a:r>
            <a:r>
              <a:rPr lang="en-US" sz="2800" b="1" dirty="0">
                <a:latin typeface="Arial" panose="020B0604020202020204" pitchFamily="34" charset="0"/>
                <a:cs typeface="Arial" panose="020B0604020202020204" pitchFamily="34" charset="0"/>
              </a:rPr>
              <a:t> tri </a:t>
            </a:r>
            <a:r>
              <a:rPr lang="en-US" sz="2800" b="1" dirty="0" err="1">
                <a:latin typeface="Arial" panose="020B0604020202020204" pitchFamily="34" charset="0"/>
                <a:cs typeface="Arial" panose="020B0604020202020204" pitchFamily="34" charset="0"/>
              </a:rPr>
              <a:t>thức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để</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kiểm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tra</a:t>
            </a:r>
            <a:r>
              <a:rPr lang="en-US" sz="2800" b="1" dirty="0">
                <a:latin typeface="Arial" panose="020B0604020202020204" pitchFamily="34" charset="0"/>
                <a:cs typeface="Arial" panose="020B0604020202020204" pitchFamily="34" charset="0"/>
              </a:rPr>
              <a:t> tri </a:t>
            </a:r>
            <a:r>
              <a:rPr lang="en-US" sz="2800" b="1" dirty="0" err="1">
                <a:latin typeface="Arial" panose="020B0604020202020204" pitchFamily="34" charset="0"/>
                <a:cs typeface="Arial" panose="020B0604020202020204" pitchFamily="34" charset="0"/>
              </a:rPr>
              <a:t>thức</a:t>
            </a:r>
            <a:r>
              <a:rPr lang="en-US" sz="2800" b="1" dirty="0">
                <a:latin typeface="Arial" panose="020B0604020202020204" pitchFamily="34" charset="0"/>
                <a:cs typeface="Arial" panose="020B0604020202020204" pitchFamily="34" charset="0"/>
              </a:rPr>
              <a:t>.</a:t>
            </a:r>
          </a:p>
          <a:p>
            <a:pPr marL="0" indent="0" algn="just">
              <a:lnSpc>
                <a:spcPct val="120000"/>
              </a:lnSpc>
              <a:buNone/>
            </a:pP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Chỉ</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có</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thể</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đem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những</a:t>
            </a:r>
            <a:r>
              <a:rPr lang="en-US" sz="2800" b="1" dirty="0">
                <a:latin typeface="Arial" panose="020B0604020202020204" pitchFamily="34" charset="0"/>
                <a:cs typeface="Arial" panose="020B0604020202020204" pitchFamily="34" charset="0"/>
              </a:rPr>
              <a:t> tri </a:t>
            </a:r>
            <a:r>
              <a:rPr lang="en-US" sz="2800" b="1" dirty="0" err="1">
                <a:latin typeface="Arial" panose="020B0604020202020204" pitchFamily="34" charset="0"/>
                <a:cs typeface="Arial" panose="020B0604020202020204" pitchFamily="34" charset="0"/>
              </a:rPr>
              <a:t>thức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thu</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nhận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được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kiểm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nghiệm</a:t>
            </a:r>
            <a:r>
              <a:rPr lang="en-US" sz="2800" b="1" dirty="0">
                <a:latin typeface="Arial" panose="020B0604020202020204" pitchFamily="34" charset="0"/>
                <a:cs typeface="Arial" panose="020B0604020202020204" pitchFamily="34" charset="0"/>
              </a:rPr>
              <a:t> qua </a:t>
            </a:r>
            <a:r>
              <a:rPr lang="en-US" sz="2800" b="1" dirty="0" err="1">
                <a:latin typeface="Arial" panose="020B0604020202020204" pitchFamily="34" charset="0"/>
                <a:cs typeface="Arial" panose="020B0604020202020204" pitchFamily="34" charset="0"/>
              </a:rPr>
              <a:t>thực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tiễn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thì</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mới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thấy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được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tính</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đúng</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đắn</a:t>
            </a:r>
            <a:r>
              <a:rPr lang="en-US" sz="2800" b="1" dirty="0">
                <a:latin typeface="Arial" panose="020B0604020202020204" pitchFamily="34" charset="0"/>
                <a:cs typeface="Arial" panose="020B0604020202020204" pitchFamily="34" charset="0"/>
              </a:rPr>
              <a:t> hay </a:t>
            </a:r>
            <a:r>
              <a:rPr lang="en-US" sz="2800" b="1" dirty="0" err="1">
                <a:latin typeface="Arial" panose="020B0604020202020204" pitchFamily="34" charset="0"/>
                <a:cs typeface="Arial" panose="020B0604020202020204" pitchFamily="34" charset="0"/>
              </a:rPr>
              <a:t>sai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lầm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của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nó</a:t>
            </a:r>
            <a:r>
              <a:rPr lang="en-US" sz="2800" b="1" dirty="0">
                <a:latin typeface="Arial" panose="020B0604020202020204" pitchFamily="34" charset="0"/>
                <a:cs typeface="Arial" panose="020B0604020202020204" pitchFamily="34" charset="0"/>
              </a:rPr>
              <a:t>.</a:t>
            </a:r>
            <a:endParaRPr lang="vi-VN" altLang="vi-VN" sz="2800" b="1" i="1" dirty="0">
              <a:solidFill>
                <a:srgbClr val="CC00CC"/>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0984CE61-1AC1-431C-9C38-5E8198CAA09B}"/>
              </a:ext>
            </a:extLst>
          </p:cNvPr>
          <p:cNvPicPr>
            <a:picLocks noChangeAspect="1"/>
          </p:cNvPicPr>
          <p:nvPr/>
        </p:nvPicPr>
        <p:blipFill>
          <a:blip r:embed="rId3"/>
          <a:stretch>
            <a:fillRect/>
          </a:stretch>
        </p:blipFill>
        <p:spPr>
          <a:xfrm>
            <a:off x="-130988" y="0"/>
            <a:ext cx="1597290" cy="1286367"/>
          </a:xfrm>
          <a:prstGeom prst="rect">
            <a:avLst/>
          </a:prstGeom>
        </p:spPr>
      </p:pic>
    </p:spTree>
    <p:extLst>
      <p:ext uri="{BB962C8B-B14F-4D97-AF65-F5344CB8AC3E}">
        <p14:creationId xmlns:p14="http://schemas.microsoft.com/office/powerpoint/2010/main" val="347211758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defRPr/>
            </a:pPr>
            <a:r>
              <a:rPr lang="en-US" b="1" dirty="0">
                <a:solidFill>
                  <a:srgbClr val="FF0000"/>
                </a:solidFill>
                <a:latin typeface="Times New Roman" panose="02020603050405020304" pitchFamily="18" charset="0"/>
              </a:rPr>
              <a:t>Ý </a:t>
            </a:r>
            <a:r>
              <a:rPr lang="en-US" b="1" dirty="0" err="1">
                <a:solidFill>
                  <a:srgbClr val="FF0000"/>
                </a:solidFill>
                <a:latin typeface="Times New Roman" panose="02020603050405020304" pitchFamily="18" charset="0"/>
              </a:rPr>
              <a:t>nghĩa</a:t>
            </a:r>
            <a:r>
              <a:rPr lang="en-US" b="1" dirty="0">
                <a:solidFill>
                  <a:srgbClr val="FF0000"/>
                </a:solidFill>
                <a:latin typeface="Times New Roman" panose="02020603050405020304" pitchFamily="18" charset="0"/>
              </a:rPr>
              <a:t> </a:t>
            </a:r>
            <a:r>
              <a:rPr lang="en-US" b="1" dirty="0" err="1">
                <a:solidFill>
                  <a:srgbClr val="FF0000"/>
                </a:solidFill>
                <a:latin typeface="Times New Roman" panose="02020603050405020304" pitchFamily="18" charset="0"/>
              </a:rPr>
              <a:t>phương</a:t>
            </a:r>
            <a:r>
              <a:rPr lang="en-US" b="1" dirty="0">
                <a:solidFill>
                  <a:srgbClr val="FF0000"/>
                </a:solidFill>
                <a:latin typeface="Times New Roman" panose="02020603050405020304" pitchFamily="18" charset="0"/>
              </a:rPr>
              <a:t> </a:t>
            </a:r>
            <a:r>
              <a:rPr lang="en-US" b="1" dirty="0" err="1">
                <a:solidFill>
                  <a:srgbClr val="FF0000"/>
                </a:solidFill>
                <a:latin typeface="Times New Roman" panose="02020603050405020304" pitchFamily="18" charset="0"/>
              </a:rPr>
              <a:t>pháp</a:t>
            </a:r>
            <a:r>
              <a:rPr lang="en-US" b="1" dirty="0">
                <a:solidFill>
                  <a:srgbClr val="FF0000"/>
                </a:solidFill>
                <a:latin typeface="Times New Roman" panose="02020603050405020304" pitchFamily="18" charset="0"/>
              </a:rPr>
              <a:t> </a:t>
            </a:r>
            <a:r>
              <a:rPr lang="en-US" b="1" dirty="0" err="1">
                <a:solidFill>
                  <a:srgbClr val="FF0000"/>
                </a:solidFill>
                <a:latin typeface="Times New Roman" panose="02020603050405020304" pitchFamily="18" charset="0"/>
              </a:rPr>
              <a:t>luận</a:t>
            </a:r>
            <a:endParaRPr lang="vi-VN" b="1" i="0" u="none" strike="noStrike" kern="1200" baseline="0" dirty="0">
              <a:solidFill>
                <a:srgbClr val="FF0000"/>
              </a:solidFill>
              <a:latin typeface="Times New Roman" panose="02020603050405020304" pitchFamily="18" charset="0"/>
            </a:endParaRPr>
          </a:p>
          <a:p>
            <a:pPr algn="just">
              <a:lnSpc>
                <a:spcPct val="150000"/>
              </a:lnSpc>
              <a:buFont typeface="Arial" charset="0"/>
              <a:buNone/>
              <a:defRPr/>
            </a:pPr>
            <a:endParaRPr lang="en-US" sz="4000" b="1" dirty="0">
              <a:solidFill>
                <a:srgbClr val="FF0000"/>
              </a:solidFill>
              <a:latin typeface="VNI-Times" pitchFamily="2" charset="0"/>
            </a:endParaRPr>
          </a:p>
        </p:txBody>
      </p:sp>
      <p:sp>
        <p:nvSpPr>
          <p:cNvPr id="6" name="Rectangle 2"/>
          <p:cNvSpPr txBox="1">
            <a:spLocks noChangeArrowheads="1"/>
          </p:cNvSpPr>
          <p:nvPr/>
        </p:nvSpPr>
        <p:spPr bwMode="auto">
          <a:xfrm>
            <a:off x="260131" y="1707654"/>
            <a:ext cx="11556124" cy="3505200"/>
          </a:xfrm>
          <a:prstGeom prst="rect">
            <a:avLst/>
          </a:prstGeom>
          <a:solidFill>
            <a:schemeClr val="bg1"/>
          </a:solidFill>
          <a:ln w="9525">
            <a:solidFill>
              <a:schemeClr val="bg1"/>
            </a:solidFill>
            <a:miter lim="800000"/>
            <a:headEnd/>
            <a:tailEnd/>
          </a:ln>
        </p:spPr>
        <p:txBody>
          <a:bodyPr/>
          <a:lstStyle/>
          <a:p>
            <a:pPr marL="0" marR="0" lvl="0" indent="0" algn="just" defTabSz="914400" rtl="0" eaLnBrk="1" fontAlgn="auto" latinLnBrk="0" hangingPunct="1">
              <a:lnSpc>
                <a:spcPct val="130000"/>
              </a:lnSpc>
              <a:spcBef>
                <a:spcPct val="20000"/>
              </a:spcBef>
              <a:spcAft>
                <a:spcPts val="0"/>
              </a:spcAft>
              <a:buClrTx/>
              <a:buSzTx/>
              <a:buFont typeface="Wingdings" pitchFamily="2" charset="2"/>
              <a:buChar char="Ø"/>
              <a:tabLst/>
              <a:defRPr/>
            </a:pPr>
            <a:endPar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R="0" lvl="0" indent="914400" algn="just" defTabSz="914400" rtl="0" eaLnBrk="1" fontAlgn="auto" latinLnBrk="0" hangingPunct="1">
              <a:lnSpc>
                <a:spcPct val="130000"/>
              </a:lnSpc>
              <a:spcBef>
                <a:spcPct val="20000"/>
              </a:spcBef>
              <a:spcAft>
                <a:spcPts val="0"/>
              </a:spcAft>
              <a:buClrTx/>
              <a:buSzTx/>
              <a:tabLst/>
              <a:defRPr/>
            </a:pP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Trong</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học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tập</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và</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cuộc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sống</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cần</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phải</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coi</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trọng</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thực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tiễn</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xuất</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phát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từ</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thực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tiễn</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cơ</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sở</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động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mục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đích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tiêu</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chuẩn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để</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kiểm</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tra</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tính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đúng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đắn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của</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nhận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thức</a:t>
            </a:r>
            <a:r>
              <a:rPr lang="en-US" sz="2400" b="1" kern="0" dirty="0">
                <a:solidFill>
                  <a:prstClr val="black"/>
                </a:solidFill>
                <a:latin typeface="Times New Roman" pitchFamily="18" charset="0"/>
                <a:cs typeface="Times New Roman" pitchFamily="18" charset="0"/>
              </a:rPr>
              <a:t>. </a:t>
            </a:r>
          </a:p>
          <a:p>
            <a:pPr marR="0" lvl="0" indent="914400" algn="just" defTabSz="914400" rtl="0" eaLnBrk="1" fontAlgn="auto" latinLnBrk="0" hangingPunct="1">
              <a:lnSpc>
                <a:spcPct val="130000"/>
              </a:lnSpc>
              <a:spcBef>
                <a:spcPct val="20000"/>
              </a:spcBef>
              <a:spcAft>
                <a:spcPts val="0"/>
              </a:spcAft>
              <a:buClrTx/>
              <a:buSzTx/>
              <a:tabLst/>
              <a:defRPr/>
            </a:pP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Cần</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phát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huy</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tính</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năng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động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sáng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tạo</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của</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nhận</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thức</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để</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cải</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biến</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xã</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hội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nhằm</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mục</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ngày</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càng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phát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triển</a:t>
            </a:r>
            <a:r>
              <a:rPr lang="en-US" sz="2400" b="1" kern="0" dirty="0">
                <a:solidFill>
                  <a:prstClr val="black"/>
                </a:solidFill>
                <a:latin typeface="Times New Roman" pitchFamily="18" charset="0"/>
                <a:cs typeface="Times New Roman" pitchFamily="18" charset="0"/>
              </a:rPr>
              <a:t>.</a:t>
            </a:r>
            <a:endPar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cxnSp>
        <p:nvCxnSpPr>
          <p:cNvPr id="4" name="Straight Connector 3">
            <a:extLst>
              <a:ext uri="{FF2B5EF4-FFF2-40B4-BE49-F238E27FC236}">
                <a16:creationId xmlns:a16="http://schemas.microsoft.com/office/drawing/2014/main" id="{44712C52-E9EA-44BF-8F86-7681684CA1BA}"/>
              </a:ext>
            </a:extLst>
          </p:cNvPr>
          <p:cNvCxnSpPr/>
          <p:nvPr/>
        </p:nvCxnSpPr>
        <p:spPr>
          <a:xfrm>
            <a:off x="0" y="1040523"/>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pic>
        <p:nvPicPr>
          <p:cNvPr id="2" name="Picture 1">
            <a:extLst>
              <a:ext uri="{FF2B5EF4-FFF2-40B4-BE49-F238E27FC236}">
                <a16:creationId xmlns:a16="http://schemas.microsoft.com/office/drawing/2014/main" id="{6A28E597-D696-4350-8F00-736D26AAC883}"/>
              </a:ext>
            </a:extLst>
          </p:cNvPr>
          <p:cNvPicPr>
            <a:picLocks noChangeAspect="1"/>
          </p:cNvPicPr>
          <p:nvPr/>
        </p:nvPicPr>
        <p:blipFill>
          <a:blip r:embed="rId2"/>
          <a:stretch>
            <a:fillRect/>
          </a:stretch>
        </p:blipFill>
        <p:spPr>
          <a:xfrm>
            <a:off x="204953" y="1079712"/>
            <a:ext cx="1597290" cy="1286367"/>
          </a:xfrm>
          <a:prstGeom prst="rect">
            <a:avLst/>
          </a:prstGeom>
        </p:spPr>
      </p:pic>
    </p:spTree>
    <p:extLst>
      <p:ext uri="{BB962C8B-B14F-4D97-AF65-F5344CB8AC3E}">
        <p14:creationId xmlns:p14="http://schemas.microsoft.com/office/powerpoint/2010/main" val="3665794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AC1C5D5-7506-4752-9827-8917D24E2BE2}"/>
              </a:ext>
            </a:extLst>
          </p:cNvPr>
          <p:cNvSpPr txBox="1"/>
          <p:nvPr/>
        </p:nvSpPr>
        <p:spPr>
          <a:xfrm>
            <a:off x="646386" y="563067"/>
            <a:ext cx="11051628" cy="110807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Tại</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sao</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muốn</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có</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công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việc</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tốt</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sau</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khi</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ra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trường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các</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em</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phải</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cố</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gắng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học</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tập</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và</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rèn</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mn-cs"/>
              </a:rPr>
              <a:t>luyện</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a:t>
            </a:r>
            <a:endParaRPr kumimoji="0" lang="en-US" sz="32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1026" name="Picture 2" descr="Có thể là hình ảnh về 6 người, mọi người đang đứng và trong nhà">
            <a:extLst>
              <a:ext uri="{FF2B5EF4-FFF2-40B4-BE49-F238E27FC236}">
                <a16:creationId xmlns:a16="http://schemas.microsoft.com/office/drawing/2014/main" id="{9E10FD87-CFF6-400D-B0AD-CE6C659C9FB9}"/>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93986" y="2136227"/>
            <a:ext cx="4787945" cy="319590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5336C2F-C312-4556-BC85-131E313A42FE}"/>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7277" b="13510"/>
          <a:stretch/>
        </p:blipFill>
        <p:spPr>
          <a:xfrm>
            <a:off x="5481244" y="1954923"/>
            <a:ext cx="6216770" cy="3865943"/>
          </a:xfrm>
          <a:prstGeom prst="rect">
            <a:avLst/>
          </a:prstGeom>
        </p:spPr>
      </p:pic>
    </p:spTree>
    <p:extLst>
      <p:ext uri="{BB962C8B-B14F-4D97-AF65-F5344CB8AC3E}">
        <p14:creationId xmlns:p14="http://schemas.microsoft.com/office/powerpoint/2010/main" val="32633995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http://hndnhaiduong.haiduong.edu.vn/upload/duk/content/cay-nghe-nghiep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2380" y="96982"/>
            <a:ext cx="8952411" cy="6427372"/>
          </a:xfrm>
          <a:prstGeom prst="rect">
            <a:avLst/>
          </a:prstGeom>
          <a:ln w="9525">
            <a:solidFill>
              <a:srgbClr val="FF0000"/>
            </a:solidFill>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4078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6811" y="266249"/>
            <a:ext cx="7876903" cy="6472189"/>
          </a:xfrm>
          <a:prstGeom prst="rect">
            <a:avLst/>
          </a:prstGeom>
        </p:spPr>
      </p:pic>
    </p:spTree>
    <p:extLst>
      <p:ext uri="{BB962C8B-B14F-4D97-AF65-F5344CB8AC3E}">
        <p14:creationId xmlns:p14="http://schemas.microsoft.com/office/powerpoint/2010/main" val="1838216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260304" y="336830"/>
            <a:ext cx="7086600" cy="1295400"/>
          </a:xfrm>
        </p:spPr>
        <p:txBody>
          <a:bodyPr/>
          <a:lstStyle/>
          <a:p>
            <a:pPr>
              <a:lnSpc>
                <a:spcPct val="150000"/>
              </a:lnSpc>
              <a:defRPr/>
            </a:pPr>
            <a:r>
              <a:rPr lang="en-US" b="1" i="0" u="none" strike="noStrike" kern="1200" baseline="0" dirty="0">
                <a:solidFill>
                  <a:srgbClr val="FF0000"/>
                </a:solidFill>
                <a:latin typeface="Times New Roman" panose="02020603050405020304" pitchFamily="18" charset="0"/>
              </a:rPr>
              <a:t>CỦNG </a:t>
            </a:r>
            <a:r>
              <a:rPr lang="en-US" sz="4000" b="1" i="0" u="none" strike="noStrike" kern="1200" baseline="0" dirty="0">
                <a:solidFill>
                  <a:srgbClr val="FF0000"/>
                </a:solidFill>
                <a:latin typeface="Times New Roman" panose="02020603050405020304" pitchFamily="18" charset="0"/>
              </a:rPr>
              <a:t>CỐ</a:t>
            </a:r>
            <a:r>
              <a:rPr lang="en-US" b="1" i="0" u="none" strike="noStrike" kern="1200" baseline="0" dirty="0">
                <a:solidFill>
                  <a:srgbClr val="FF0000"/>
                </a:solidFill>
                <a:latin typeface="Times New Roman" panose="02020603050405020304" pitchFamily="18" charset="0"/>
              </a:rPr>
              <a:t> BÀI</a:t>
            </a:r>
            <a:endParaRPr lang="vi-VN" b="1" i="0" u="none" strike="noStrike" kern="1200" baseline="0" dirty="0">
              <a:solidFill>
                <a:srgbClr val="FF0000"/>
              </a:solidFill>
              <a:latin typeface="Times New Roman" panose="02020603050405020304" pitchFamily="18" charset="0"/>
            </a:endParaRPr>
          </a:p>
          <a:p>
            <a:pPr algn="just">
              <a:lnSpc>
                <a:spcPct val="150000"/>
              </a:lnSpc>
              <a:buFont typeface="Arial" charset="0"/>
              <a:buNone/>
              <a:defRPr/>
            </a:pPr>
            <a:endParaRPr lang="en-US" sz="4000" b="1" dirty="0">
              <a:solidFill>
                <a:srgbClr val="FF0000"/>
              </a:solidFill>
              <a:latin typeface="VNI-Times" pitchFamily="2" charset="0"/>
            </a:endParaRPr>
          </a:p>
        </p:txBody>
      </p:sp>
      <p:sp>
        <p:nvSpPr>
          <p:cNvPr id="6" name="TextBox 5">
            <a:extLst>
              <a:ext uri="{FF2B5EF4-FFF2-40B4-BE49-F238E27FC236}">
                <a16:creationId xmlns:a16="http://schemas.microsoft.com/office/drawing/2014/main" id="{CE83F97C-4E57-42FA-986F-FEFD56A35202}"/>
              </a:ext>
            </a:extLst>
          </p:cNvPr>
          <p:cNvSpPr txBox="1"/>
          <p:nvPr/>
        </p:nvSpPr>
        <p:spPr>
          <a:xfrm>
            <a:off x="2444210" y="2141887"/>
            <a:ext cx="6730511" cy="584775"/>
          </a:xfrm>
          <a:prstGeom prst="rect">
            <a:avLst/>
          </a:prstGeom>
          <a:solidFill>
            <a:srgbClr val="FFFFCC"/>
          </a:solidFill>
        </p:spPr>
        <p:txBody>
          <a:bodyPr wrap="square">
            <a:spAutoFit/>
          </a:bodyPr>
          <a:lstStyle/>
          <a:p>
            <a:r>
              <a:rPr lang="en-US" sz="3200" b="1" dirty="0">
                <a:latin typeface="Arial" panose="020B0604020202020204" pitchFamily="34" charset="0"/>
                <a:cs typeface="Arial" panose="020B0604020202020204" pitchFamily="34" charset="0"/>
              </a:rPr>
              <a:t>https://class.myaloha.vn/</a:t>
            </a:r>
          </a:p>
        </p:txBody>
      </p:sp>
      <p:sp>
        <p:nvSpPr>
          <p:cNvPr id="8" name="TextBox 7">
            <a:extLst>
              <a:ext uri="{FF2B5EF4-FFF2-40B4-BE49-F238E27FC236}">
                <a16:creationId xmlns:a16="http://schemas.microsoft.com/office/drawing/2014/main" id="{B4B95B59-340D-4E97-A3A8-CBF1237F4DDA}"/>
              </a:ext>
            </a:extLst>
          </p:cNvPr>
          <p:cNvSpPr txBox="1"/>
          <p:nvPr/>
        </p:nvSpPr>
        <p:spPr>
          <a:xfrm>
            <a:off x="2266166" y="3236319"/>
            <a:ext cx="8091172" cy="610488"/>
          </a:xfrm>
          <a:prstGeom prst="rect">
            <a:avLst/>
          </a:prstGeom>
          <a:solidFill>
            <a:srgbClr val="FFFFCC"/>
          </a:solidFill>
        </p:spPr>
        <p:txBody>
          <a:bodyPr wrap="square">
            <a:spAutoFit/>
          </a:bodyPr>
          <a:lstStyle/>
          <a:p>
            <a:pPr algn="just">
              <a:lnSpc>
                <a:spcPct val="115000"/>
              </a:lnSpc>
              <a:spcAft>
                <a:spcPts val="800"/>
              </a:spcAft>
            </a:pPr>
            <a:r>
              <a:rPr lang="en-US" sz="3200" b="1" dirty="0" err="1">
                <a:solidFill>
                  <a:srgbClr val="000000"/>
                </a:solidFill>
                <a:latin typeface="Arial" panose="020B0604020202020204" pitchFamily="34" charset="0"/>
                <a:ea typeface="Calibri" panose="020F0502020204030204" pitchFamily="34" charset="0"/>
                <a:cs typeface="Arial" panose="020B0604020202020204" pitchFamily="34" charset="0"/>
              </a:rPr>
              <a:t>M</a:t>
            </a:r>
            <a:r>
              <a:rPr lang="en-US" sz="3200" b="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ã</a:t>
            </a:r>
            <a:r>
              <a:rPr lang="en-US" sz="32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lớp</a:t>
            </a:r>
            <a:r>
              <a:rPr lang="en-US" sz="32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EV6FFF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mật</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khẩu</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lớp</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là</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ltt</a:t>
            </a:r>
            <a:endParaRPr lang="en-US" sz="3200" b="1"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39842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b="26679"/>
          <a:stretch/>
        </p:blipFill>
        <p:spPr bwMode="auto">
          <a:xfrm>
            <a:off x="1492874" y="3220"/>
            <a:ext cx="9144001" cy="5025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Snip Diagonal Corner Rectangle 3"/>
          <p:cNvSpPr>
            <a:spLocks/>
          </p:cNvSpPr>
          <p:nvPr/>
        </p:nvSpPr>
        <p:spPr bwMode="auto">
          <a:xfrm>
            <a:off x="1296095" y="953224"/>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CẢM ƠN VÀ CHÚC CÁC EM HỌC TỐT</a:t>
            </a:r>
            <a:endParaRPr kumimoji="0" lang="vi-VN" sz="28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2447201"/>
            <a:ext cx="3505200"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471286"/>
      </p:ext>
    </p:extLst>
  </p:cSld>
  <p:clrMapOvr>
    <a:masterClrMapping/>
  </p:clrMapOvr>
  <p:transition spd="slow">
    <p:push dir="u"/>
  </p:transition>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6">
            <a:lumMod val="20000"/>
            <a:lumOff val="80000"/>
          </a:schemeClr>
        </a:solidFill>
      </a:spPr>
      <a:bodyPr rtlCol="0" anchor="ctr"/>
      <a:lstStyle>
        <a:defPPr marL="0" marR="0" indent="0" algn="ctr" defTabSz="914400" rtl="0" eaLnBrk="1" fontAlgn="auto" latinLnBrk="0" hangingPunct="1">
          <a:lnSpc>
            <a:spcPct val="130000"/>
          </a:lnSpc>
          <a:spcBef>
            <a:spcPts val="0"/>
          </a:spcBef>
          <a:spcAft>
            <a:spcPts val="0"/>
          </a:spcAft>
          <a:buClrTx/>
          <a:buSzTx/>
          <a:buFontTx/>
          <a:buNone/>
          <a:tabLst/>
          <a:defRPr kumimoji="0" sz="24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1489</TotalTime>
  <Words>1814</Words>
  <Application>Microsoft Office PowerPoint</Application>
  <PresentationFormat>Widescreen</PresentationFormat>
  <Paragraphs>153</Paragraphs>
  <Slides>35</Slides>
  <Notes>1</Notes>
  <HiddenSlides>0</HiddenSlides>
  <MMClips>20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35</vt:i4>
      </vt:variant>
    </vt:vector>
  </HeadingPairs>
  <TitlesOfParts>
    <vt:vector size="44" baseType="lpstr">
      <vt:lpstr>Arial</vt:lpstr>
      <vt:lpstr>Calibri</vt:lpstr>
      <vt:lpstr>Calibri Light</vt:lpstr>
      <vt:lpstr>Times New Roman</vt:lpstr>
      <vt:lpstr>VNI-Times</vt:lpstr>
      <vt:lpstr>Wingdings</vt:lpstr>
      <vt:lpstr>3_Office Theme</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KIỂM TRA BÀI CŨ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Thay đổi hình thức kinh doanh, sản xuất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Đỗ Thị Thơm</dc:creator>
  <cp:lastModifiedBy>Đỗ Thị Thơm</cp:lastModifiedBy>
  <cp:revision>161</cp:revision>
  <dcterms:created xsi:type="dcterms:W3CDTF">2021-05-21T10:42:39Z</dcterms:created>
  <dcterms:modified xsi:type="dcterms:W3CDTF">2021-06-19T08:37:55Z</dcterms:modified>
</cp:coreProperties>
</file>