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259" r:id="rId4"/>
    <p:sldId id="298" r:id="rId5"/>
    <p:sldId id="290" r:id="rId6"/>
    <p:sldId id="299" r:id="rId7"/>
    <p:sldId id="300" r:id="rId8"/>
    <p:sldId id="301" r:id="rId9"/>
    <p:sldId id="302" r:id="rId10"/>
    <p:sldId id="294" r:id="rId11"/>
    <p:sldId id="297" r:id="rId12"/>
    <p:sldId id="292" r:id="rId13"/>
    <p:sldId id="291" r:id="rId14"/>
    <p:sldId id="295" r:id="rId15"/>
    <p:sldId id="303" r:id="rId16"/>
    <p:sldId id="304" r:id="rId17"/>
    <p:sldId id="276" r:id="rId1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EAEAEA"/>
    <a:srgbClr val="FF3399"/>
    <a:srgbClr val="B2B2B2"/>
    <a:srgbClr val="969696"/>
    <a:srgbClr val="6CA5D8"/>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98" autoAdjust="0"/>
    <p:restoredTop sz="94660" autoAdjust="0"/>
  </p:normalViewPr>
  <p:slideViewPr>
    <p:cSldViewPr>
      <p:cViewPr varScale="1">
        <p:scale>
          <a:sx n="75" d="100"/>
          <a:sy n="75" d="100"/>
        </p:scale>
        <p:origin x="-612"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0.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black">
          <a:xfrm>
            <a:off x="457200" y="2057400"/>
            <a:ext cx="7543800" cy="1066800"/>
          </a:xfrm>
          <a:effectLst>
            <a:outerShdw dist="28398" dir="1593903" algn="ctr" rotWithShape="0">
              <a:schemeClr val="bg1"/>
            </a:outerShdw>
          </a:effectLst>
        </p:spPr>
        <p:txBody>
          <a:bodyPr/>
          <a:lstStyle>
            <a:lvl1pPr>
              <a:defRPr sz="4000"/>
            </a:lvl1pPr>
          </a:lstStyle>
          <a:p>
            <a:pPr lvl="0"/>
            <a:r>
              <a:rPr lang="en-US" noProof="0" smtClean="0"/>
              <a:t>Click to edit Master title style</a:t>
            </a:r>
          </a:p>
        </p:txBody>
      </p:sp>
      <p:sp>
        <p:nvSpPr>
          <p:cNvPr id="3076" name="Rectangle 4"/>
          <p:cNvSpPr>
            <a:spLocks noGrp="1" noChangeArrowheads="1"/>
          </p:cNvSpPr>
          <p:nvPr>
            <p:ph type="dt" sz="half" idx="2"/>
          </p:nvPr>
        </p:nvSpPr>
        <p:spPr bwMode="white">
          <a:xfrm>
            <a:off x="457200" y="6477000"/>
            <a:ext cx="2133600" cy="168275"/>
          </a:xfrm>
        </p:spPr>
        <p:txBody>
          <a:bodyPr/>
          <a:lstStyle>
            <a:lvl1pPr>
              <a:defRPr sz="1400">
                <a:latin typeface="Times New Roman" pitchFamily="18" charset="0"/>
              </a:defRPr>
            </a:lvl1pPr>
          </a:lstStyle>
          <a:p>
            <a:endParaRPr lang="en-US"/>
          </a:p>
        </p:txBody>
      </p:sp>
      <p:sp>
        <p:nvSpPr>
          <p:cNvPr id="3077" name="Rectangle 5"/>
          <p:cNvSpPr>
            <a:spLocks noGrp="1" noChangeArrowheads="1"/>
          </p:cNvSpPr>
          <p:nvPr>
            <p:ph type="ftr" sz="quarter" idx="3"/>
          </p:nvPr>
        </p:nvSpPr>
        <p:spPr bwMode="white">
          <a:xfrm>
            <a:off x="3124200" y="6477000"/>
            <a:ext cx="2895600" cy="168275"/>
          </a:xfrm>
        </p:spPr>
        <p:txBody>
          <a:bodyPr/>
          <a:lstStyle>
            <a:lvl1pPr algn="ctr">
              <a:defRPr sz="1400">
                <a:latin typeface="Times New Roman" pitchFamily="18" charset="0"/>
              </a:defRPr>
            </a:lvl1pPr>
          </a:lstStyle>
          <a:p>
            <a:endParaRPr lang="en-US"/>
          </a:p>
        </p:txBody>
      </p:sp>
      <p:sp>
        <p:nvSpPr>
          <p:cNvPr id="3078" name="Rectangle 6"/>
          <p:cNvSpPr>
            <a:spLocks noGrp="1" noChangeArrowheads="1"/>
          </p:cNvSpPr>
          <p:nvPr>
            <p:ph type="sldNum" sz="quarter" idx="4"/>
          </p:nvPr>
        </p:nvSpPr>
        <p:spPr bwMode="white">
          <a:xfrm>
            <a:off x="6553200" y="6477000"/>
            <a:ext cx="2133600" cy="168275"/>
          </a:xfrm>
        </p:spPr>
        <p:txBody>
          <a:bodyPr/>
          <a:lstStyle>
            <a:lvl1pPr algn="r">
              <a:defRPr sz="1400"/>
            </a:lvl1pPr>
          </a:lstStyle>
          <a:p>
            <a:fld id="{798FC7B7-FD82-4F59-8E7C-4B8837A1C055}" type="slidenum">
              <a:rPr lang="en-US"/>
              <a:pPr/>
              <a:t>‹#›</a:t>
            </a:fld>
            <a:endParaRPr lang="en-US"/>
          </a:p>
        </p:txBody>
      </p:sp>
      <p:sp>
        <p:nvSpPr>
          <p:cNvPr id="3075" name="Rectangle 3"/>
          <p:cNvSpPr>
            <a:spLocks noGrp="1" noChangeArrowheads="1"/>
          </p:cNvSpPr>
          <p:nvPr>
            <p:ph type="subTitle" idx="1"/>
          </p:nvPr>
        </p:nvSpPr>
        <p:spPr bwMode="black">
          <a:xfrm>
            <a:off x="457200" y="3048000"/>
            <a:ext cx="5562600" cy="381000"/>
          </a:xfrm>
        </p:spPr>
        <p:txBody>
          <a:bodyPr/>
          <a:lstStyle>
            <a:lvl1pPr marL="0" indent="0">
              <a:buFont typeface="Wingdings" pitchFamily="2" charset="2"/>
              <a:buNone/>
              <a:defRPr sz="2400" b="0"/>
            </a:lvl1pPr>
          </a:lstStyle>
          <a:p>
            <a:pPr lvl="0"/>
            <a:r>
              <a:rPr lang="en-US" noProof="0" smtClean="0"/>
              <a:t>Click to edit Master subtitle style</a:t>
            </a:r>
          </a:p>
        </p:txBody>
      </p:sp>
      <p:sp>
        <p:nvSpPr>
          <p:cNvPr id="3120" name="Text Box 48"/>
          <p:cNvSpPr txBox="1">
            <a:spLocks noChangeArrowheads="1"/>
          </p:cNvSpPr>
          <p:nvPr/>
        </p:nvSpPr>
        <p:spPr bwMode="gray">
          <a:xfrm>
            <a:off x="7391400" y="5867400"/>
            <a:ext cx="13843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p>
            <a:r>
              <a:rPr lang="en-US" sz="2800" b="1" i="1">
                <a:solidFill>
                  <a:schemeClr val="bg1"/>
                </a:solidFill>
              </a:rPr>
              <a:t>LOGO</a:t>
            </a:r>
          </a:p>
        </p:txBody>
      </p:sp>
      <p:sp>
        <p:nvSpPr>
          <p:cNvPr id="3121" name="Text Box 49"/>
          <p:cNvSpPr txBox="1">
            <a:spLocks noChangeArrowheads="1"/>
          </p:cNvSpPr>
          <p:nvPr/>
        </p:nvSpPr>
        <p:spPr bwMode="gray">
          <a:xfrm>
            <a:off x="5257800" y="5973763"/>
            <a:ext cx="22098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r>
              <a:rPr lang="en-US" sz="1200">
                <a:solidFill>
                  <a:schemeClr val="bg1"/>
                </a:solidFill>
              </a:rPr>
              <a:t>www.themegallery.com </a:t>
            </a:r>
          </a:p>
        </p:txBody>
      </p:sp>
      <p:grpSp>
        <p:nvGrpSpPr>
          <p:cNvPr id="3122" name="Group 50"/>
          <p:cNvGrpSpPr>
            <a:grpSpLocks/>
          </p:cNvGrpSpPr>
          <p:nvPr/>
        </p:nvGrpSpPr>
        <p:grpSpPr bwMode="auto">
          <a:xfrm>
            <a:off x="0" y="2971800"/>
            <a:ext cx="7010400" cy="76200"/>
            <a:chOff x="0" y="528"/>
            <a:chExt cx="5232" cy="48"/>
          </a:xfrm>
        </p:grpSpPr>
        <p:sp>
          <p:nvSpPr>
            <p:cNvPr id="3123" name="Line 51"/>
            <p:cNvSpPr>
              <a:spLocks noChangeShapeType="1"/>
            </p:cNvSpPr>
            <p:nvPr userDrawn="1"/>
          </p:nvSpPr>
          <p:spPr bwMode="auto">
            <a:xfrm>
              <a:off x="0" y="576"/>
              <a:ext cx="5232" cy="0"/>
            </a:xfrm>
            <a:prstGeom prst="line">
              <a:avLst/>
            </a:prstGeom>
            <a:noFill/>
            <a:ln w="9525">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24" name="Line 52"/>
            <p:cNvSpPr>
              <a:spLocks noChangeShapeType="1"/>
            </p:cNvSpPr>
            <p:nvPr userDrawn="1"/>
          </p:nvSpPr>
          <p:spPr bwMode="auto">
            <a:xfrm>
              <a:off x="5136" y="528"/>
              <a:ext cx="96" cy="48"/>
            </a:xfrm>
            <a:prstGeom prst="line">
              <a:avLst/>
            </a:prstGeom>
            <a:noFill/>
            <a:ln w="9525">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42C9BBCB-5CBC-45D7-A52E-07CFFB542A73}"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2333891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D01DC6E5-49E2-4C46-A0F4-2F8A99B3D51C}"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3263821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066800"/>
            <a:ext cx="4038600" cy="5172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066800"/>
            <a:ext cx="4038600" cy="5172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ED2755ED-07AB-44F0-A33A-B53A68A69A76}"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38274612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Slide Number Placeholder 7"/>
          <p:cNvSpPr>
            <a:spLocks noGrp="1"/>
          </p:cNvSpPr>
          <p:nvPr>
            <p:ph type="sldNum" sz="quarter" idx="11"/>
          </p:nvPr>
        </p:nvSpPr>
        <p:spPr/>
        <p:txBody>
          <a:bodyPr/>
          <a:lstStyle>
            <a:lvl1pPr>
              <a:defRPr/>
            </a:lvl1pPr>
          </a:lstStyle>
          <a:p>
            <a:fld id="{96A477FE-1066-4CFE-8FFC-70575FE014A4}" type="slidenum">
              <a:rPr lang="en-US"/>
              <a:pPr/>
              <a:t>‹#›</a:t>
            </a:fld>
            <a:endParaRPr lang="en-US"/>
          </a:p>
        </p:txBody>
      </p:sp>
      <p:sp>
        <p:nvSpPr>
          <p:cNvPr id="9" name="Footer Placeholder 8"/>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1866282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Slide Number Placeholder 3"/>
          <p:cNvSpPr>
            <a:spLocks noGrp="1"/>
          </p:cNvSpPr>
          <p:nvPr>
            <p:ph type="sldNum" sz="quarter" idx="11"/>
          </p:nvPr>
        </p:nvSpPr>
        <p:spPr/>
        <p:txBody>
          <a:bodyPr/>
          <a:lstStyle>
            <a:lvl1pPr>
              <a:defRPr/>
            </a:lvl1pPr>
          </a:lstStyle>
          <a:p>
            <a:fld id="{2771228F-2C9B-48C7-9161-28F8D8BB5DEF}" type="slidenum">
              <a:rPr lang="en-US"/>
              <a:pPr/>
              <a:t>‹#›</a:t>
            </a:fld>
            <a:endParaRPr lang="en-US"/>
          </a:p>
        </p:txBody>
      </p:sp>
      <p:sp>
        <p:nvSpPr>
          <p:cNvPr id="5" name="Footer Placeholder 4"/>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1405918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Slide Number Placeholder 2"/>
          <p:cNvSpPr>
            <a:spLocks noGrp="1"/>
          </p:cNvSpPr>
          <p:nvPr>
            <p:ph type="sldNum" sz="quarter" idx="11"/>
          </p:nvPr>
        </p:nvSpPr>
        <p:spPr/>
        <p:txBody>
          <a:bodyPr/>
          <a:lstStyle>
            <a:lvl1pPr>
              <a:defRPr/>
            </a:lvl1pPr>
          </a:lstStyle>
          <a:p>
            <a:fld id="{B0572D25-FFEE-44B3-A736-F04932D8DF62}" type="slidenum">
              <a:rPr lang="en-US"/>
              <a:pPr/>
              <a:t>‹#›</a:t>
            </a:fld>
            <a:endParaRPr lang="en-US"/>
          </a:p>
        </p:txBody>
      </p:sp>
      <p:sp>
        <p:nvSpPr>
          <p:cNvPr id="4" name="Footer Placeholder 3"/>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1021322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06225826-BCCA-4A87-995B-DC78BA8FEAD9}"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2691487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E40ABA8D-A5C6-4745-9CDC-14FC1FE9535B}"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1689180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B2DCA552-FACD-42B5-9323-C96CB4B3DF33}"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1870832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8578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81000"/>
            <a:ext cx="6019800" cy="5857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CF9E8640-193F-4D19-8450-426FE30E07BE}"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r>
              <a:rPr lang="en-US"/>
              <a:t>www.themegallery.com</a:t>
            </a:r>
          </a:p>
        </p:txBody>
      </p:sp>
    </p:spTree>
    <p:extLst>
      <p:ext uri="{BB962C8B-B14F-4D97-AF65-F5344CB8AC3E}">
        <p14:creationId xmlns:p14="http://schemas.microsoft.com/office/powerpoint/2010/main" val="3115546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696200" cy="5635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066800"/>
            <a:ext cx="8229600" cy="5172075"/>
          </a:xfrm>
        </p:spPr>
        <p:txBody>
          <a:bodyPr/>
          <a:lstStyle/>
          <a:p>
            <a:r>
              <a:rPr lang="en-US" smtClean="0"/>
              <a:t>Click icon to add table</a:t>
            </a:r>
            <a:endParaRPr lang="en-US"/>
          </a:p>
        </p:txBody>
      </p:sp>
      <p:sp>
        <p:nvSpPr>
          <p:cNvPr id="4" name="Date Placeholder 3"/>
          <p:cNvSpPr>
            <a:spLocks noGrp="1"/>
          </p:cNvSpPr>
          <p:nvPr>
            <p:ph type="dt" sz="half" idx="10"/>
          </p:nvPr>
        </p:nvSpPr>
        <p:spPr>
          <a:xfrm>
            <a:off x="958850" y="6434138"/>
            <a:ext cx="2133600" cy="244475"/>
          </a:xfrm>
        </p:spPr>
        <p:txBody>
          <a:bodyPr/>
          <a:lstStyle>
            <a:lvl1pPr>
              <a:defRPr/>
            </a:lvl1pPr>
          </a:lstStyle>
          <a:p>
            <a:endParaRPr lang="en-US"/>
          </a:p>
        </p:txBody>
      </p:sp>
      <p:sp>
        <p:nvSpPr>
          <p:cNvPr id="5" name="Slide Number Placeholder 4"/>
          <p:cNvSpPr>
            <a:spLocks noGrp="1"/>
          </p:cNvSpPr>
          <p:nvPr>
            <p:ph type="sldNum" sz="quarter" idx="11"/>
          </p:nvPr>
        </p:nvSpPr>
        <p:spPr>
          <a:xfrm>
            <a:off x="196850" y="6434138"/>
            <a:ext cx="2133600" cy="241300"/>
          </a:xfrm>
        </p:spPr>
        <p:txBody>
          <a:bodyPr/>
          <a:lstStyle>
            <a:lvl1pPr>
              <a:defRPr/>
            </a:lvl1pPr>
          </a:lstStyle>
          <a:p>
            <a:fld id="{4A3AAA32-AECE-493B-998D-86959BB94DCB}" type="slidenum">
              <a:rPr lang="en-US"/>
              <a:pPr/>
              <a:t>‹#›</a:t>
            </a:fld>
            <a:endParaRPr lang="en-US"/>
          </a:p>
        </p:txBody>
      </p:sp>
      <p:sp>
        <p:nvSpPr>
          <p:cNvPr id="6" name="Footer Placeholder 5"/>
          <p:cNvSpPr>
            <a:spLocks noGrp="1"/>
          </p:cNvSpPr>
          <p:nvPr>
            <p:ph type="ftr" sz="quarter" idx="12"/>
          </p:nvPr>
        </p:nvSpPr>
        <p:spPr>
          <a:xfrm>
            <a:off x="5664200" y="6430963"/>
            <a:ext cx="2286000" cy="244475"/>
          </a:xfrm>
        </p:spPr>
        <p:txBody>
          <a:bodyPr/>
          <a:lstStyle>
            <a:lvl1pPr>
              <a:defRPr/>
            </a:lvl1pPr>
          </a:lstStyle>
          <a:p>
            <a:r>
              <a:rPr lang="en-US"/>
              <a:t>www.themegallery.com</a:t>
            </a:r>
          </a:p>
        </p:txBody>
      </p:sp>
    </p:spTree>
    <p:extLst>
      <p:ext uri="{BB962C8B-B14F-4D97-AF65-F5344CB8AC3E}">
        <p14:creationId xmlns:p14="http://schemas.microsoft.com/office/powerpoint/2010/main" val="856471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958850" y="6434138"/>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solidFill>
                  <a:schemeClr val="bg1"/>
                </a:solidFill>
                <a:latin typeface="+mn-lt"/>
              </a:defRPr>
            </a:lvl1pPr>
          </a:lstStyle>
          <a:p>
            <a:endParaRPr lang="en-US"/>
          </a:p>
        </p:txBody>
      </p:sp>
      <p:sp>
        <p:nvSpPr>
          <p:cNvPr id="1026" name="Rectangle 2"/>
          <p:cNvSpPr>
            <a:spLocks noGrp="1" noChangeArrowheads="1"/>
          </p:cNvSpPr>
          <p:nvPr>
            <p:ph type="title"/>
          </p:nvPr>
        </p:nvSpPr>
        <p:spPr bwMode="gray">
          <a:xfrm>
            <a:off x="457200" y="381000"/>
            <a:ext cx="76962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066800"/>
            <a:ext cx="8229600" cy="5172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196850" y="6434138"/>
            <a:ext cx="2133600" cy="24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solidFill>
                  <a:schemeClr val="bg1"/>
                </a:solidFill>
                <a:latin typeface="+mn-lt"/>
              </a:defRPr>
            </a:lvl1pPr>
          </a:lstStyle>
          <a:p>
            <a:fld id="{83BE0BE3-4CE4-4F5A-9837-2101BD9D4EFD}" type="slidenum">
              <a:rPr lang="en-US"/>
              <a:pPr/>
              <a:t>‹#›</a:t>
            </a:fld>
            <a:endParaRPr lang="en-US"/>
          </a:p>
        </p:txBody>
      </p:sp>
      <p:grpSp>
        <p:nvGrpSpPr>
          <p:cNvPr id="1078" name="Group 54"/>
          <p:cNvGrpSpPr>
            <a:grpSpLocks/>
          </p:cNvGrpSpPr>
          <p:nvPr/>
        </p:nvGrpSpPr>
        <p:grpSpPr bwMode="auto">
          <a:xfrm>
            <a:off x="152400" y="838200"/>
            <a:ext cx="8153400" cy="76200"/>
            <a:chOff x="0" y="528"/>
            <a:chExt cx="5232" cy="48"/>
          </a:xfrm>
        </p:grpSpPr>
        <p:sp>
          <p:nvSpPr>
            <p:cNvPr id="1079" name="Line 55"/>
            <p:cNvSpPr>
              <a:spLocks noChangeShapeType="1"/>
            </p:cNvSpPr>
            <p:nvPr userDrawn="1"/>
          </p:nvSpPr>
          <p:spPr bwMode="auto">
            <a:xfrm>
              <a:off x="0" y="576"/>
              <a:ext cx="5232" cy="0"/>
            </a:xfrm>
            <a:prstGeom prst="line">
              <a:avLst/>
            </a:prstGeom>
            <a:noFill/>
            <a:ln w="9525">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80" name="Line 56"/>
            <p:cNvSpPr>
              <a:spLocks noChangeShapeType="1"/>
            </p:cNvSpPr>
            <p:nvPr userDrawn="1"/>
          </p:nvSpPr>
          <p:spPr bwMode="auto">
            <a:xfrm>
              <a:off x="5136" y="528"/>
              <a:ext cx="96" cy="48"/>
            </a:xfrm>
            <a:prstGeom prst="line">
              <a:avLst/>
            </a:prstGeom>
            <a:noFill/>
            <a:ln w="9525">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081" name="Rectangle 57"/>
          <p:cNvSpPr>
            <a:spLocks noGrp="1" noChangeArrowheads="1"/>
          </p:cNvSpPr>
          <p:nvPr>
            <p:ph type="ftr" sz="quarter" idx="3"/>
          </p:nvPr>
        </p:nvSpPr>
        <p:spPr bwMode="auto">
          <a:xfrm>
            <a:off x="5664200" y="6430963"/>
            <a:ext cx="22860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chemeClr val="bg1"/>
                </a:solidFill>
              </a:defRPr>
            </a:lvl1pPr>
          </a:lstStyle>
          <a:p>
            <a:r>
              <a:rPr lang="en-US"/>
              <a:t>www.themegallery.com</a:t>
            </a:r>
          </a:p>
        </p:txBody>
      </p:sp>
      <p:sp>
        <p:nvSpPr>
          <p:cNvPr id="1082" name="Text Box 58"/>
          <p:cNvSpPr txBox="1">
            <a:spLocks noChangeArrowheads="1"/>
          </p:cNvSpPr>
          <p:nvPr/>
        </p:nvSpPr>
        <p:spPr bwMode="black">
          <a:xfrm>
            <a:off x="7499350" y="6357938"/>
            <a:ext cx="1384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p>
            <a:pPr algn="r"/>
            <a:r>
              <a:rPr lang="en-US" sz="2000" b="1" i="1">
                <a:solidFill>
                  <a:schemeClr val="bg1"/>
                </a:solidFill>
              </a:rPr>
              <a:t>LOGO</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dt="0"/>
  <p:txStyles>
    <p:titleStyle>
      <a:lvl1pPr algn="l" rtl="0" eaLnBrk="1" fontAlgn="base" hangingPunct="1">
        <a:spcBef>
          <a:spcPct val="0"/>
        </a:spcBef>
        <a:spcAft>
          <a:spcPct val="0"/>
        </a:spcAft>
        <a:defRPr sz="3200" b="1">
          <a:solidFill>
            <a:schemeClr val="tx1"/>
          </a:solidFill>
          <a:latin typeface="+mj-lt"/>
          <a:ea typeface="+mj-ea"/>
          <a:cs typeface="+mj-cs"/>
        </a:defRPr>
      </a:lvl1pPr>
      <a:lvl2pPr algn="l" rtl="0" eaLnBrk="1" fontAlgn="base" hangingPunct="1">
        <a:spcBef>
          <a:spcPct val="0"/>
        </a:spcBef>
        <a:spcAft>
          <a:spcPct val="0"/>
        </a:spcAft>
        <a:defRPr sz="3200" b="1">
          <a:solidFill>
            <a:schemeClr val="tx1"/>
          </a:solidFill>
          <a:latin typeface="Verdana" pitchFamily="34" charset="0"/>
        </a:defRPr>
      </a:lvl2pPr>
      <a:lvl3pPr algn="l" rtl="0" eaLnBrk="1" fontAlgn="base" hangingPunct="1">
        <a:spcBef>
          <a:spcPct val="0"/>
        </a:spcBef>
        <a:spcAft>
          <a:spcPct val="0"/>
        </a:spcAft>
        <a:defRPr sz="3200" b="1">
          <a:solidFill>
            <a:schemeClr val="tx1"/>
          </a:solidFill>
          <a:latin typeface="Verdana" pitchFamily="34" charset="0"/>
        </a:defRPr>
      </a:lvl3pPr>
      <a:lvl4pPr algn="l" rtl="0" eaLnBrk="1" fontAlgn="base" hangingPunct="1">
        <a:spcBef>
          <a:spcPct val="0"/>
        </a:spcBef>
        <a:spcAft>
          <a:spcPct val="0"/>
        </a:spcAft>
        <a:defRPr sz="3200" b="1">
          <a:solidFill>
            <a:schemeClr val="tx1"/>
          </a:solidFill>
          <a:latin typeface="Verdana" pitchFamily="34" charset="0"/>
        </a:defRPr>
      </a:lvl4pPr>
      <a:lvl5pPr algn="l" rtl="0" eaLnBrk="1" fontAlgn="base" hangingPunct="1">
        <a:spcBef>
          <a:spcPct val="0"/>
        </a:spcBef>
        <a:spcAft>
          <a:spcPct val="0"/>
        </a:spcAft>
        <a:defRPr sz="3200" b="1">
          <a:solidFill>
            <a:schemeClr val="tx1"/>
          </a:solidFill>
          <a:latin typeface="Verdana" pitchFamily="34" charset="0"/>
        </a:defRPr>
      </a:lvl5pPr>
      <a:lvl6pPr marL="457200" algn="l" rtl="0" eaLnBrk="1" fontAlgn="base" hangingPunct="1">
        <a:spcBef>
          <a:spcPct val="0"/>
        </a:spcBef>
        <a:spcAft>
          <a:spcPct val="0"/>
        </a:spcAft>
        <a:defRPr sz="3200" b="1">
          <a:solidFill>
            <a:schemeClr val="tx1"/>
          </a:solidFill>
          <a:latin typeface="Verdana" pitchFamily="34" charset="0"/>
        </a:defRPr>
      </a:lvl6pPr>
      <a:lvl7pPr marL="914400" algn="l" rtl="0" eaLnBrk="1" fontAlgn="base" hangingPunct="1">
        <a:spcBef>
          <a:spcPct val="0"/>
        </a:spcBef>
        <a:spcAft>
          <a:spcPct val="0"/>
        </a:spcAft>
        <a:defRPr sz="3200" b="1">
          <a:solidFill>
            <a:schemeClr val="tx1"/>
          </a:solidFill>
          <a:latin typeface="Verdana" pitchFamily="34" charset="0"/>
        </a:defRPr>
      </a:lvl7pPr>
      <a:lvl8pPr marL="1371600" algn="l" rtl="0" eaLnBrk="1" fontAlgn="base" hangingPunct="1">
        <a:spcBef>
          <a:spcPct val="0"/>
        </a:spcBef>
        <a:spcAft>
          <a:spcPct val="0"/>
        </a:spcAft>
        <a:defRPr sz="3200" b="1">
          <a:solidFill>
            <a:schemeClr val="tx1"/>
          </a:solidFill>
          <a:latin typeface="Verdana" pitchFamily="34" charset="0"/>
        </a:defRPr>
      </a:lvl8pPr>
      <a:lvl9pPr marL="1828800" algn="l" rtl="0" eaLnBrk="1" fontAlgn="base" hangingPunct="1">
        <a:spcBef>
          <a:spcPct val="0"/>
        </a:spcBef>
        <a:spcAft>
          <a:spcPct val="0"/>
        </a:spcAft>
        <a:defRPr sz="3200" b="1">
          <a:solidFill>
            <a:schemeClr val="tx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w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wmf"/><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wmf"/><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0.wmf"/><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1295400" y="0"/>
            <a:ext cx="7239000" cy="381000"/>
          </a:xfrm>
        </p:spPr>
        <p:txBody>
          <a:bodyPr/>
          <a:lstStyle/>
          <a:p>
            <a:pPr>
              <a:lnSpc>
                <a:spcPct val="90000"/>
              </a:lnSpc>
            </a:pPr>
            <a:r>
              <a:rPr lang="en-US" sz="2000" b="1" dirty="0" smtClean="0">
                <a:solidFill>
                  <a:schemeClr val="tx1"/>
                </a:solidFill>
              </a:rPr>
              <a:t>TRƯỜNG CAO ĐẲNG LÝ TỰ TRỌNG TP.HCM</a:t>
            </a:r>
            <a:endParaRPr lang="en-US" sz="2000" b="1" dirty="0">
              <a:solidFill>
                <a:schemeClr val="tx1"/>
              </a:solidFill>
            </a:endParaRPr>
          </a:p>
        </p:txBody>
      </p:sp>
      <p:sp>
        <p:nvSpPr>
          <p:cNvPr id="2053" name="Rectangle 5"/>
          <p:cNvSpPr>
            <a:spLocks noGrp="1" noChangeArrowheads="1"/>
          </p:cNvSpPr>
          <p:nvPr>
            <p:ph type="ctrTitle"/>
          </p:nvPr>
        </p:nvSpPr>
        <p:spPr>
          <a:xfrm>
            <a:off x="381000" y="1066800"/>
            <a:ext cx="8305800" cy="1600200"/>
          </a:xfrm>
        </p:spPr>
        <p:txBody>
          <a:bodyPr/>
          <a:lstStyle/>
          <a:p>
            <a:r>
              <a:rPr lang="nl-NL" dirty="0"/>
              <a:t>Chương 4:  GIA CÔNG PHAY</a:t>
            </a:r>
            <a:endParaRPr lang="en-US" dirty="0"/>
          </a:p>
        </p:txBody>
      </p:sp>
      <p:sp>
        <p:nvSpPr>
          <p:cNvPr id="6" name="Rectangle 3"/>
          <p:cNvSpPr txBox="1">
            <a:spLocks noChangeArrowheads="1"/>
          </p:cNvSpPr>
          <p:nvPr/>
        </p:nvSpPr>
        <p:spPr bwMode="black">
          <a:xfrm>
            <a:off x="838200" y="4984474"/>
            <a:ext cx="80772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Clr>
                <a:schemeClr val="hlink"/>
              </a:buClr>
              <a:buFont typeface="Wingdings" pitchFamily="2" charset="2"/>
              <a:buNone/>
              <a:defRPr sz="2400" b="0">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pPr>
              <a:lnSpc>
                <a:spcPct val="90000"/>
              </a:lnSpc>
            </a:pPr>
            <a:r>
              <a:rPr lang="en-US" sz="2800" b="1" dirty="0" smtClean="0">
                <a:solidFill>
                  <a:srgbClr val="00B050"/>
                </a:solidFill>
              </a:rPr>
              <a:t>BIÊN SOẠN: ĐỖ THỊ PHƯƠNG KHANH</a:t>
            </a:r>
            <a:endParaRPr lang="en-US" sz="2800" b="1" dirty="0">
              <a:solidFill>
                <a:srgbClr val="00B05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ooter Placeholder 5"/>
          <p:cNvSpPr>
            <a:spLocks noGrp="1"/>
          </p:cNvSpPr>
          <p:nvPr>
            <p:ph type="ftr" sz="quarter" idx="12"/>
          </p:nvPr>
        </p:nvSpPr>
        <p:spPr/>
        <p:txBody>
          <a:bodyPr/>
          <a:lstStyle/>
          <a:p>
            <a:r>
              <a:rPr lang="en-US"/>
              <a:t>www.themegallery.com</a:t>
            </a:r>
          </a:p>
        </p:txBody>
      </p:sp>
      <p:sp>
        <p:nvSpPr>
          <p:cNvPr id="90114" name="Rectangle 2"/>
          <p:cNvSpPr>
            <a:spLocks noGrp="1" noChangeArrowheads="1"/>
          </p:cNvSpPr>
          <p:nvPr>
            <p:ph type="title"/>
          </p:nvPr>
        </p:nvSpPr>
        <p:spPr>
          <a:xfrm>
            <a:off x="3128433" y="304800"/>
            <a:ext cx="3429000" cy="563563"/>
          </a:xfrm>
        </p:spPr>
        <p:txBody>
          <a:bodyPr/>
          <a:lstStyle/>
          <a:p>
            <a:r>
              <a:rPr lang="en-US" dirty="0" smtClean="0">
                <a:solidFill>
                  <a:srgbClr val="C00000"/>
                </a:solidFill>
              </a:rPr>
              <a:t>NỘI DUNG</a:t>
            </a:r>
            <a:endParaRPr lang="en-US" dirty="0">
              <a:solidFill>
                <a:srgbClr val="C00000"/>
              </a:solidFill>
            </a:endParaRPr>
          </a:p>
        </p:txBody>
      </p:sp>
      <p:grpSp>
        <p:nvGrpSpPr>
          <p:cNvPr id="8" name="Group 7"/>
          <p:cNvGrpSpPr/>
          <p:nvPr/>
        </p:nvGrpSpPr>
        <p:grpSpPr>
          <a:xfrm>
            <a:off x="974661" y="1447800"/>
            <a:ext cx="7112721" cy="990600"/>
            <a:chOff x="974661" y="1447800"/>
            <a:chExt cx="7112721" cy="990600"/>
          </a:xfrm>
        </p:grpSpPr>
        <p:grpSp>
          <p:nvGrpSpPr>
            <p:cNvPr id="3" name="Group 2"/>
            <p:cNvGrpSpPr/>
            <p:nvPr/>
          </p:nvGrpSpPr>
          <p:grpSpPr>
            <a:xfrm>
              <a:off x="974661" y="1447800"/>
              <a:ext cx="6824133" cy="990600"/>
              <a:chOff x="974661" y="1447800"/>
              <a:chExt cx="6824133" cy="990600"/>
            </a:xfrm>
          </p:grpSpPr>
          <p:grpSp>
            <p:nvGrpSpPr>
              <p:cNvPr id="90195" name="Group 83"/>
              <p:cNvGrpSpPr>
                <a:grpSpLocks/>
              </p:cNvGrpSpPr>
              <p:nvPr/>
            </p:nvGrpSpPr>
            <p:grpSpPr bwMode="auto">
              <a:xfrm>
                <a:off x="974661" y="1447800"/>
                <a:ext cx="6824133" cy="990600"/>
                <a:chOff x="1296" y="1824"/>
                <a:chExt cx="2976" cy="432"/>
              </a:xfrm>
            </p:grpSpPr>
            <p:sp>
              <p:nvSpPr>
                <p:cNvPr id="90196" name="AutoShape 84"/>
                <p:cNvSpPr>
                  <a:spLocks noChangeArrowheads="1"/>
                </p:cNvSpPr>
                <p:nvPr/>
              </p:nvSpPr>
              <p:spPr bwMode="gray">
                <a:xfrm>
                  <a:off x="1536" y="1899"/>
                  <a:ext cx="2736" cy="288"/>
                </a:xfrm>
                <a:prstGeom prst="roundRect">
                  <a:avLst>
                    <a:gd name="adj" fmla="val 16667"/>
                  </a:avLst>
                </a:prstGeom>
                <a:solidFill>
                  <a:schemeClr val="tx2"/>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90197" name="AutoShape 85"/>
                <p:cNvSpPr>
                  <a:spLocks noChangeArrowheads="1"/>
                </p:cNvSpPr>
                <p:nvPr/>
              </p:nvSpPr>
              <p:spPr bwMode="gray">
                <a:xfrm>
                  <a:off x="1296" y="1824"/>
                  <a:ext cx="432" cy="432"/>
                </a:xfrm>
                <a:prstGeom prst="diamond">
                  <a:avLst/>
                </a:prstGeom>
                <a:solidFill>
                  <a:schemeClr val="tx2"/>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endParaRPr lang="en-US"/>
                </a:p>
              </p:txBody>
            </p:sp>
            <p:sp>
              <p:nvSpPr>
                <p:cNvPr id="90198" name="Text Box 86"/>
                <p:cNvSpPr txBox="1">
                  <a:spLocks noChangeArrowheads="1"/>
                </p:cNvSpPr>
                <p:nvPr/>
              </p:nvSpPr>
              <p:spPr bwMode="gray">
                <a:xfrm>
                  <a:off x="1680" y="1934"/>
                  <a:ext cx="2160" cy="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endParaRPr lang="en-US" b="1" dirty="0">
                    <a:solidFill>
                      <a:schemeClr val="bg1"/>
                    </a:solidFill>
                  </a:endParaRPr>
                </a:p>
              </p:txBody>
            </p:sp>
            <p:sp>
              <p:nvSpPr>
                <p:cNvPr id="90199" name="Text Box 87"/>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algn="ctr" eaLnBrk="0" hangingPunct="0"/>
                  <a:r>
                    <a:rPr lang="en-US" sz="2400" dirty="0">
                      <a:solidFill>
                        <a:schemeClr val="bg1"/>
                      </a:solidFill>
                    </a:rPr>
                    <a:t>1</a:t>
                  </a:r>
                </a:p>
              </p:txBody>
            </p:sp>
          </p:grpSp>
          <p:sp>
            <p:nvSpPr>
              <p:cNvPr id="2" name="Rectangle 1"/>
              <p:cNvSpPr/>
              <p:nvPr/>
            </p:nvSpPr>
            <p:spPr>
              <a:xfrm>
                <a:off x="1905000" y="1700036"/>
                <a:ext cx="5518522" cy="523220"/>
              </a:xfrm>
              <a:prstGeom prst="rect">
                <a:avLst/>
              </a:prstGeom>
            </p:spPr>
            <p:txBody>
              <a:bodyPr wrap="square">
                <a:spAutoFit/>
              </a:bodyPr>
              <a:lstStyle/>
              <a:p>
                <a:endParaRPr lang="en-US" sz="2800" b="1" dirty="0">
                  <a:solidFill>
                    <a:schemeClr val="bg1"/>
                  </a:solidFill>
                </a:endParaRPr>
              </a:p>
            </p:txBody>
          </p:sp>
        </p:grpSp>
        <p:sp>
          <p:nvSpPr>
            <p:cNvPr id="4" name="Rectangle 3"/>
            <p:cNvSpPr/>
            <p:nvPr/>
          </p:nvSpPr>
          <p:spPr>
            <a:xfrm>
              <a:off x="1905000" y="1752600"/>
              <a:ext cx="6182382" cy="430887"/>
            </a:xfrm>
            <a:prstGeom prst="rect">
              <a:avLst/>
            </a:prstGeom>
          </p:spPr>
          <p:txBody>
            <a:bodyPr wrap="square">
              <a:spAutoFit/>
            </a:bodyPr>
            <a:lstStyle/>
            <a:p>
              <a:r>
                <a:rPr lang="nl-NL" sz="2200" b="1" dirty="0">
                  <a:solidFill>
                    <a:schemeClr val="bg1"/>
                  </a:solidFill>
                </a:rPr>
                <a:t>4.1. CÔNG DỤNG VÀ PHÂN LOẠI DAO PHAY</a:t>
              </a:r>
              <a:r>
                <a:rPr lang="nl-NL" sz="2200" dirty="0">
                  <a:solidFill>
                    <a:schemeClr val="bg1"/>
                  </a:solidFill>
                </a:rPr>
                <a:t> </a:t>
              </a:r>
              <a:endParaRPr lang="en-US" sz="2200" dirty="0">
                <a:solidFill>
                  <a:schemeClr val="bg1"/>
                </a:solidFill>
              </a:endParaRPr>
            </a:p>
          </p:txBody>
        </p:sp>
      </p:grpSp>
      <p:grpSp>
        <p:nvGrpSpPr>
          <p:cNvPr id="9" name="Group 8"/>
          <p:cNvGrpSpPr/>
          <p:nvPr/>
        </p:nvGrpSpPr>
        <p:grpSpPr>
          <a:xfrm>
            <a:off x="990600" y="2743200"/>
            <a:ext cx="7239000" cy="990600"/>
            <a:chOff x="990600" y="2743200"/>
            <a:chExt cx="7239000" cy="990600"/>
          </a:xfrm>
        </p:grpSpPr>
        <p:grpSp>
          <p:nvGrpSpPr>
            <p:cNvPr id="90205" name="Group 93"/>
            <p:cNvGrpSpPr>
              <a:grpSpLocks/>
            </p:cNvGrpSpPr>
            <p:nvPr/>
          </p:nvGrpSpPr>
          <p:grpSpPr bwMode="auto">
            <a:xfrm>
              <a:off x="990600" y="2743200"/>
              <a:ext cx="6824133" cy="990600"/>
              <a:chOff x="1296" y="1824"/>
              <a:chExt cx="2976" cy="432"/>
            </a:xfrm>
          </p:grpSpPr>
          <p:sp>
            <p:nvSpPr>
              <p:cNvPr id="90206" name="AutoShape 94"/>
              <p:cNvSpPr>
                <a:spLocks noChangeArrowheads="1"/>
              </p:cNvSpPr>
              <p:nvPr/>
            </p:nvSpPr>
            <p:spPr bwMode="gray">
              <a:xfrm>
                <a:off x="1536" y="1899"/>
                <a:ext cx="2736" cy="288"/>
              </a:xfrm>
              <a:prstGeom prst="roundRect">
                <a:avLst>
                  <a:gd name="adj" fmla="val 16667"/>
                </a:avLst>
              </a:prstGeom>
              <a:solidFill>
                <a:schemeClr va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90207" name="AutoShape 95"/>
              <p:cNvSpPr>
                <a:spLocks noChangeArrowheads="1"/>
              </p:cNvSpPr>
              <p:nvPr/>
            </p:nvSpPr>
            <p:spPr bwMode="gray">
              <a:xfrm>
                <a:off x="1296" y="182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endParaRPr lang="en-US"/>
              </a:p>
            </p:txBody>
          </p:sp>
          <p:sp>
            <p:nvSpPr>
              <p:cNvPr id="90208" name="Text Box 96"/>
              <p:cNvSpPr txBox="1">
                <a:spLocks noChangeArrowheads="1"/>
              </p:cNvSpPr>
              <p:nvPr/>
            </p:nvSpPr>
            <p:spPr bwMode="gray">
              <a:xfrm>
                <a:off x="1680" y="1934"/>
                <a:ext cx="2592" cy="228"/>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US" sz="2800" b="1" dirty="0"/>
              </a:p>
            </p:txBody>
          </p:sp>
          <p:sp>
            <p:nvSpPr>
              <p:cNvPr id="90209" name="Text Box 97"/>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algn="ctr" eaLnBrk="0" hangingPunct="0"/>
                <a:r>
                  <a:rPr lang="en-US" sz="2400" dirty="0">
                    <a:solidFill>
                      <a:schemeClr val="bg1"/>
                    </a:solidFill>
                  </a:rPr>
                  <a:t>3</a:t>
                </a:r>
              </a:p>
            </p:txBody>
          </p:sp>
        </p:grpSp>
        <p:sp>
          <p:nvSpPr>
            <p:cNvPr id="5" name="Rectangle 4"/>
            <p:cNvSpPr/>
            <p:nvPr/>
          </p:nvSpPr>
          <p:spPr>
            <a:xfrm>
              <a:off x="1850656" y="2971800"/>
              <a:ext cx="6378944" cy="646331"/>
            </a:xfrm>
            <a:prstGeom prst="rect">
              <a:avLst/>
            </a:prstGeom>
          </p:spPr>
          <p:txBody>
            <a:bodyPr wrap="square">
              <a:spAutoFit/>
            </a:bodyPr>
            <a:lstStyle/>
            <a:p>
              <a:r>
                <a:rPr lang="nl-NL" b="1" dirty="0">
                  <a:solidFill>
                    <a:schemeClr val="bg1"/>
                  </a:solidFill>
                </a:rPr>
                <a:t>4.2. CẤU TẠO DAO PHAY MẶT TRỤ VÀ DAO PHAY </a:t>
              </a:r>
              <a:r>
                <a:rPr lang="nl-NL" b="1" dirty="0" smtClean="0">
                  <a:solidFill>
                    <a:schemeClr val="bg1"/>
                  </a:solidFill>
                </a:rPr>
                <a:t/>
              </a:r>
              <a:br>
                <a:rPr lang="nl-NL" b="1" dirty="0" smtClean="0">
                  <a:solidFill>
                    <a:schemeClr val="bg1"/>
                  </a:solidFill>
                </a:rPr>
              </a:br>
              <a:r>
                <a:rPr lang="nl-NL" b="1" dirty="0" smtClean="0">
                  <a:solidFill>
                    <a:schemeClr val="bg1"/>
                  </a:solidFill>
                </a:rPr>
                <a:t>MẶT </a:t>
              </a:r>
              <a:r>
                <a:rPr lang="nl-NL" b="1" dirty="0">
                  <a:solidFill>
                    <a:schemeClr val="bg1"/>
                  </a:solidFill>
                </a:rPr>
                <a:t>ĐẦU</a:t>
              </a:r>
              <a:endParaRPr lang="en-US" dirty="0">
                <a:solidFill>
                  <a:schemeClr val="bg1"/>
                </a:solidFill>
              </a:endParaRPr>
            </a:p>
          </p:txBody>
        </p:sp>
      </p:grpSp>
      <p:grpSp>
        <p:nvGrpSpPr>
          <p:cNvPr id="10" name="Group 9"/>
          <p:cNvGrpSpPr/>
          <p:nvPr/>
        </p:nvGrpSpPr>
        <p:grpSpPr>
          <a:xfrm>
            <a:off x="1022445" y="4015581"/>
            <a:ext cx="6792288" cy="937419"/>
            <a:chOff x="1022445" y="4015581"/>
            <a:chExt cx="6792288" cy="937419"/>
          </a:xfrm>
        </p:grpSpPr>
        <p:grpSp>
          <p:nvGrpSpPr>
            <p:cNvPr id="90210" name="Group 98"/>
            <p:cNvGrpSpPr>
              <a:grpSpLocks/>
            </p:cNvGrpSpPr>
            <p:nvPr/>
          </p:nvGrpSpPr>
          <p:grpSpPr bwMode="auto">
            <a:xfrm>
              <a:off x="1022445" y="4015581"/>
              <a:ext cx="6749955" cy="937419"/>
              <a:chOff x="1296" y="1824"/>
              <a:chExt cx="2976" cy="432"/>
            </a:xfrm>
          </p:grpSpPr>
          <p:sp>
            <p:nvSpPr>
              <p:cNvPr id="90211" name="AutoShape 99"/>
              <p:cNvSpPr>
                <a:spLocks noChangeArrowheads="1"/>
              </p:cNvSpPr>
              <p:nvPr/>
            </p:nvSpPr>
            <p:spPr bwMode="gray">
              <a:xfrm>
                <a:off x="1536" y="1899"/>
                <a:ext cx="2736" cy="288"/>
              </a:xfrm>
              <a:prstGeom prst="roundRect">
                <a:avLst>
                  <a:gd name="adj" fmla="val 16667"/>
                </a:avLst>
              </a:prstGeom>
              <a:solidFill>
                <a:schemeClr val="fo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90212" name="AutoShape 100"/>
              <p:cNvSpPr>
                <a:spLocks noChangeArrowheads="1"/>
              </p:cNvSpPr>
              <p:nvPr/>
            </p:nvSpPr>
            <p:spPr bwMode="gray">
              <a:xfrm>
                <a:off x="1296" y="1824"/>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p>
                <a:endParaRPr lang="en-US"/>
              </a:p>
            </p:txBody>
          </p:sp>
          <p:sp>
            <p:nvSpPr>
              <p:cNvPr id="90213" name="Text Box 101"/>
              <p:cNvSpPr txBox="1">
                <a:spLocks noChangeArrowheads="1"/>
              </p:cNvSpPr>
              <p:nvPr/>
            </p:nvSpPr>
            <p:spPr bwMode="gray">
              <a:xfrm>
                <a:off x="1714" y="1945"/>
                <a:ext cx="2160" cy="241"/>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endParaRPr lang="en-US" sz="2800" b="1" dirty="0"/>
              </a:p>
            </p:txBody>
          </p:sp>
          <p:sp>
            <p:nvSpPr>
              <p:cNvPr id="90214" name="Text Box 102"/>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algn="ctr" eaLnBrk="0" hangingPunct="0"/>
                <a:r>
                  <a:rPr lang="en-US" sz="2400">
                    <a:solidFill>
                      <a:schemeClr val="bg1"/>
                    </a:solidFill>
                  </a:rPr>
                  <a:t>4</a:t>
                </a:r>
              </a:p>
            </p:txBody>
          </p:sp>
        </p:grpSp>
        <p:sp>
          <p:nvSpPr>
            <p:cNvPr id="7" name="Rectangle 6"/>
            <p:cNvSpPr/>
            <p:nvPr/>
          </p:nvSpPr>
          <p:spPr>
            <a:xfrm>
              <a:off x="1970523" y="4191000"/>
              <a:ext cx="5844210" cy="646331"/>
            </a:xfrm>
            <a:prstGeom prst="rect">
              <a:avLst/>
            </a:prstGeom>
          </p:spPr>
          <p:txBody>
            <a:bodyPr wrap="square">
              <a:spAutoFit/>
            </a:bodyPr>
            <a:lstStyle/>
            <a:p>
              <a:r>
                <a:rPr lang="en-US" b="1" dirty="0">
                  <a:solidFill>
                    <a:schemeClr val="bg1"/>
                  </a:solidFill>
                </a:rPr>
                <a:t> 4.3. CÔNG THỨC TÍNH VÀ TRÌNH TỰ CHỌN CHẾ ĐỘ CẮT KHI PHAY</a:t>
              </a:r>
              <a:endParaRPr lang="en-US" dirty="0">
                <a:solidFill>
                  <a:schemeClr val="bg1"/>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wheel(1)">
                                      <p:cBhvr>
                                        <p:cTn id="7" dur="1000"/>
                                        <p:tgtEl>
                                          <p:spTgt spid="901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heckerboard(across)">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149" name="Group 87"/>
          <p:cNvGrpSpPr>
            <a:grpSpLocks/>
          </p:cNvGrpSpPr>
          <p:nvPr/>
        </p:nvGrpSpPr>
        <p:grpSpPr bwMode="auto">
          <a:xfrm>
            <a:off x="2566974" y="191219"/>
            <a:ext cx="2858844" cy="646981"/>
            <a:chOff x="1248" y="1440"/>
            <a:chExt cx="3053" cy="432"/>
          </a:xfrm>
        </p:grpSpPr>
        <p:sp>
          <p:nvSpPr>
            <p:cNvPr id="150" name="AutoShape 88"/>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solidFill>
                  <a:srgbClr val="C00000"/>
                </a:solidFill>
              </a:endParaRPr>
            </a:p>
          </p:txBody>
        </p:sp>
        <p:grpSp>
          <p:nvGrpSpPr>
            <p:cNvPr id="151" name="Group 89"/>
            <p:cNvGrpSpPr>
              <a:grpSpLocks/>
            </p:cNvGrpSpPr>
            <p:nvPr/>
          </p:nvGrpSpPr>
          <p:grpSpPr bwMode="auto">
            <a:xfrm>
              <a:off x="1248" y="1440"/>
              <a:ext cx="528" cy="432"/>
              <a:chOff x="720" y="960"/>
              <a:chExt cx="987" cy="795"/>
            </a:xfrm>
          </p:grpSpPr>
          <p:sp>
            <p:nvSpPr>
              <p:cNvPr id="154" name="Oval 90"/>
              <p:cNvSpPr>
                <a:spLocks noChangeArrowheads="1"/>
              </p:cNvSpPr>
              <p:nvPr/>
            </p:nvSpPr>
            <p:spPr bwMode="gray">
              <a:xfrm rot="1758052">
                <a:off x="747" y="987"/>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155" name="Oval 91"/>
              <p:cNvSpPr>
                <a:spLocks noChangeArrowheads="1"/>
              </p:cNvSpPr>
              <p:nvPr/>
            </p:nvSpPr>
            <p:spPr bwMode="gray">
              <a:xfrm rot="1758052">
                <a:off x="720" y="960"/>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156" name="Oval 92"/>
              <p:cNvSpPr>
                <a:spLocks noChangeArrowheads="1"/>
              </p:cNvSpPr>
              <p:nvPr/>
            </p:nvSpPr>
            <p:spPr bwMode="gray">
              <a:xfrm>
                <a:off x="816" y="1008"/>
                <a:ext cx="432" cy="432"/>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grpSp>
        <p:sp>
          <p:nvSpPr>
            <p:cNvPr id="152" name="Text Box 93"/>
            <p:cNvSpPr txBox="1">
              <a:spLocks noChangeArrowheads="1"/>
            </p:cNvSpPr>
            <p:nvPr/>
          </p:nvSpPr>
          <p:spPr bwMode="gray">
            <a:xfrm>
              <a:off x="1728" y="1488"/>
              <a:ext cx="2573"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rgbClr val="C00000"/>
                  </a:solidFill>
                </a:rPr>
                <a:t>CÔNG DỤNG</a:t>
              </a:r>
              <a:endParaRPr lang="en-US" sz="2400" b="1" dirty="0">
                <a:solidFill>
                  <a:srgbClr val="C00000"/>
                </a:solidFill>
              </a:endParaRPr>
            </a:p>
          </p:txBody>
        </p:sp>
        <p:sp>
          <p:nvSpPr>
            <p:cNvPr id="153" name="Text Box 94"/>
            <p:cNvSpPr txBox="1">
              <a:spLocks noChangeArrowheads="1"/>
            </p:cNvSpPr>
            <p:nvPr/>
          </p:nvSpPr>
          <p:spPr bwMode="gray">
            <a:xfrm>
              <a:off x="1357" y="1458"/>
              <a:ext cx="422" cy="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smtClean="0">
                  <a:solidFill>
                    <a:srgbClr val="C00000"/>
                  </a:solidFill>
                </a:rPr>
                <a:t>1</a:t>
              </a:r>
              <a:endParaRPr lang="en-US" sz="3200" b="1" dirty="0">
                <a:solidFill>
                  <a:srgbClr val="C00000"/>
                </a:solidFill>
              </a:endParaRPr>
            </a:p>
          </p:txBody>
        </p:sp>
      </p:grpSp>
      <p:grpSp>
        <p:nvGrpSpPr>
          <p:cNvPr id="123" name="Group 3"/>
          <p:cNvGrpSpPr>
            <a:grpSpLocks/>
          </p:cNvGrpSpPr>
          <p:nvPr/>
        </p:nvGrpSpPr>
        <p:grpSpPr bwMode="auto">
          <a:xfrm>
            <a:off x="824615" y="958772"/>
            <a:ext cx="2170113" cy="4035425"/>
            <a:chOff x="720" y="1296"/>
            <a:chExt cx="1367" cy="2542"/>
          </a:xfrm>
        </p:grpSpPr>
        <p:sp>
          <p:nvSpPr>
            <p:cNvPr id="124"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25" name="AutoShape 5"/>
            <p:cNvSpPr>
              <a:spLocks noChangeArrowheads="1"/>
            </p:cNvSpPr>
            <p:nvPr/>
          </p:nvSpPr>
          <p:spPr bwMode="gray">
            <a:xfrm>
              <a:off x="741" y="1495"/>
              <a:ext cx="1322" cy="1766"/>
            </a:xfrm>
            <a:prstGeom prst="roundRect">
              <a:avLst>
                <a:gd name="adj" fmla="val 16667"/>
              </a:avLst>
            </a:prstGeom>
            <a:solidFill>
              <a:srgbClr val="3CA1E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26"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27" name="AutoShape 7"/>
            <p:cNvSpPr>
              <a:spLocks noChangeArrowheads="1"/>
            </p:cNvSpPr>
            <p:nvPr/>
          </p:nvSpPr>
          <p:spPr bwMode="gray">
            <a:xfrm>
              <a:off x="752" y="1509"/>
              <a:ext cx="1304" cy="446"/>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28"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29"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nvGrpSpPr>
            <p:cNvPr id="130" name="Group 10"/>
            <p:cNvGrpSpPr>
              <a:grpSpLocks/>
            </p:cNvGrpSpPr>
            <p:nvPr/>
          </p:nvGrpSpPr>
          <p:grpSpPr bwMode="auto">
            <a:xfrm>
              <a:off x="1189" y="1296"/>
              <a:ext cx="405" cy="405"/>
              <a:chOff x="1289" y="582"/>
              <a:chExt cx="668" cy="668"/>
            </a:xfrm>
          </p:grpSpPr>
          <p:sp>
            <p:nvSpPr>
              <p:cNvPr id="133" name="Oval 11"/>
              <p:cNvSpPr>
                <a:spLocks noChangeArrowheads="1"/>
              </p:cNvSpPr>
              <p:nvPr/>
            </p:nvSpPr>
            <p:spPr bwMode="gray">
              <a:xfrm>
                <a:off x="1289" y="582"/>
                <a:ext cx="668" cy="668"/>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34" name="Oval 12"/>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35"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36" name="Oval 14"/>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37" name="Oval 15"/>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sp>
          <p:nvSpPr>
            <p:cNvPr id="131" name="Text Box 16"/>
            <p:cNvSpPr txBox="1">
              <a:spLocks noChangeArrowheads="1"/>
            </p:cNvSpPr>
            <p:nvPr/>
          </p:nvSpPr>
          <p:spPr bwMode="gray">
            <a:xfrm>
              <a:off x="1276" y="1354"/>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smtClean="0">
                  <a:ln>
                    <a:noFill/>
                  </a:ln>
                  <a:solidFill>
                    <a:srgbClr val="000000"/>
                  </a:solidFill>
                  <a:effectLst/>
                  <a:uLnTx/>
                  <a:uFillTx/>
                </a:rPr>
                <a:t>1</a:t>
              </a:r>
              <a:endParaRPr kumimoji="0" lang="en-US" sz="1800" b="0" i="0" u="none" strike="noStrike" kern="0" cap="none" spc="0" normalizeH="0" baseline="0" noProof="0" smtClean="0">
                <a:ln>
                  <a:noFill/>
                </a:ln>
                <a:solidFill>
                  <a:sysClr val="windowText" lastClr="000000"/>
                </a:solidFill>
                <a:effectLst/>
                <a:uLnTx/>
                <a:uFillTx/>
              </a:endParaRPr>
            </a:p>
          </p:txBody>
        </p:sp>
        <p:sp>
          <p:nvSpPr>
            <p:cNvPr id="132" name="Text Box 17"/>
            <p:cNvSpPr txBox="1">
              <a:spLocks noChangeArrowheads="1"/>
            </p:cNvSpPr>
            <p:nvPr/>
          </p:nvSpPr>
          <p:spPr bwMode="gray">
            <a:xfrm>
              <a:off x="768" y="1556"/>
              <a:ext cx="1296" cy="1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lang="nl-NL" sz="1850" dirty="0">
                  <a:latin typeface="Times New Roman"/>
                  <a:ea typeface="Times New Roman"/>
                </a:rPr>
                <a:t>Phay có thể gia công được mặt phẳng, rãnh có đường sinh thẳng, xoắn; mặt định hình.</a:t>
              </a:r>
              <a:r>
                <a:rPr kumimoji="0" lang="en-US" sz="1850" b="0" i="0" u="none" strike="noStrike" kern="0" cap="none" spc="0" normalizeH="0" baseline="0" noProof="0" dirty="0" smtClean="0">
                  <a:ln>
                    <a:noFill/>
                  </a:ln>
                  <a:solidFill>
                    <a:srgbClr val="000000"/>
                  </a:solidFill>
                  <a:effectLst/>
                  <a:uLnTx/>
                  <a:uFillTx/>
                  <a:latin typeface="Verdana" pitchFamily="34" charset="0"/>
                </a:rPr>
                <a:t>. </a:t>
              </a:r>
              <a:r>
                <a:rPr lang="nl-NL" sz="1850" dirty="0">
                  <a:latin typeface="Times New Roman"/>
                  <a:ea typeface="Times New Roman"/>
                </a:rPr>
                <a:t>Ngoài ra  phay còn dùng để gia công các mặt tròn xoay. </a:t>
              </a:r>
              <a:endParaRPr kumimoji="0" lang="en-US" sz="1850" b="0" i="0" u="none" strike="noStrike" kern="0" cap="none" spc="0" normalizeH="0" baseline="0" noProof="0" dirty="0" smtClean="0">
                <a:ln>
                  <a:noFill/>
                </a:ln>
                <a:solidFill>
                  <a:sysClr val="windowText" lastClr="000000"/>
                </a:solidFill>
                <a:effectLst/>
                <a:uLnTx/>
                <a:uFillTx/>
              </a:endParaRPr>
            </a:p>
          </p:txBody>
        </p:sp>
      </p:grpSp>
      <p:grpSp>
        <p:nvGrpSpPr>
          <p:cNvPr id="138" name="Group 18"/>
          <p:cNvGrpSpPr>
            <a:grpSpLocks/>
          </p:cNvGrpSpPr>
          <p:nvPr/>
        </p:nvGrpSpPr>
        <p:grpSpPr bwMode="auto">
          <a:xfrm>
            <a:off x="3186815" y="958772"/>
            <a:ext cx="2166938" cy="4035425"/>
            <a:chOff x="2208" y="1296"/>
            <a:chExt cx="1365" cy="2542"/>
          </a:xfrm>
        </p:grpSpPr>
        <p:sp>
          <p:nvSpPr>
            <p:cNvPr id="139"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0" name="AutoShape 20"/>
            <p:cNvSpPr>
              <a:spLocks noChangeArrowheads="1"/>
            </p:cNvSpPr>
            <p:nvPr/>
          </p:nvSpPr>
          <p:spPr bwMode="gray">
            <a:xfrm>
              <a:off x="2229" y="1495"/>
              <a:ext cx="1322" cy="1766"/>
            </a:xfrm>
            <a:prstGeom prst="roundRect">
              <a:avLst>
                <a:gd name="adj" fmla="val 16667"/>
              </a:avLst>
            </a:prstGeom>
            <a:solidFill>
              <a:srgbClr val="73E77E"/>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1"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73E77E">
                    <a:gamma/>
                    <a:tint val="54510"/>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2" name="AutoShape 22"/>
            <p:cNvSpPr>
              <a:spLocks noChangeArrowheads="1"/>
            </p:cNvSpPr>
            <p:nvPr/>
          </p:nvSpPr>
          <p:spPr bwMode="gray">
            <a:xfrm>
              <a:off x="2240" y="1509"/>
              <a:ext cx="1304" cy="446"/>
            </a:xfrm>
            <a:prstGeom prst="roundRect">
              <a:avLst>
                <a:gd name="adj" fmla="val 50000"/>
              </a:avLst>
            </a:prstGeom>
            <a:gradFill rotWithShape="1">
              <a:gsLst>
                <a:gs pos="0">
                  <a:srgbClr val="73E77E">
                    <a:gamma/>
                    <a:tint val="33333"/>
                    <a:invGamma/>
                  </a:srgbClr>
                </a:gs>
                <a:gs pos="100000">
                  <a:srgbClr val="73E77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3" name="Oval 23"/>
            <p:cNvSpPr>
              <a:spLocks noChangeArrowheads="1"/>
            </p:cNvSpPr>
            <p:nvPr/>
          </p:nvSpPr>
          <p:spPr bwMode="gray">
            <a:xfrm>
              <a:off x="2677" y="1296"/>
              <a:ext cx="405" cy="405"/>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4" name="Oval 24"/>
            <p:cNvSpPr>
              <a:spLocks noChangeArrowheads="1"/>
            </p:cNvSpPr>
            <p:nvPr/>
          </p:nvSpPr>
          <p:spPr bwMode="gray">
            <a:xfrm>
              <a:off x="2681" y="1299"/>
              <a:ext cx="392" cy="39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5"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6" name="Oval 26"/>
            <p:cNvSpPr>
              <a:spLocks noChangeArrowheads="1"/>
            </p:cNvSpPr>
            <p:nvPr/>
          </p:nvSpPr>
          <p:spPr bwMode="gray">
            <a:xfrm>
              <a:off x="2690" y="1305"/>
              <a:ext cx="364" cy="357"/>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7" name="Oval 27"/>
            <p:cNvSpPr>
              <a:spLocks noChangeArrowheads="1"/>
            </p:cNvSpPr>
            <p:nvPr/>
          </p:nvSpPr>
          <p:spPr bwMode="gray">
            <a:xfrm>
              <a:off x="2712" y="1315"/>
              <a:ext cx="323" cy="290"/>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48" name="Text Box 28"/>
            <p:cNvSpPr txBox="1">
              <a:spLocks noChangeArrowheads="1"/>
            </p:cNvSpPr>
            <p:nvPr/>
          </p:nvSpPr>
          <p:spPr bwMode="gray">
            <a:xfrm>
              <a:off x="2764" y="1354"/>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smtClean="0">
                  <a:ln>
                    <a:noFill/>
                  </a:ln>
                  <a:solidFill>
                    <a:srgbClr val="000000"/>
                  </a:solidFill>
                  <a:effectLst/>
                  <a:uLnTx/>
                  <a:uFillTx/>
                </a:rPr>
                <a:t>2</a:t>
              </a:r>
              <a:endParaRPr kumimoji="0" lang="en-US" sz="1800" b="0" i="0" u="none" strike="noStrike" kern="0" cap="none" spc="0" normalizeH="0" baseline="0" noProof="0" smtClean="0">
                <a:ln>
                  <a:noFill/>
                </a:ln>
                <a:solidFill>
                  <a:sysClr val="windowText" lastClr="000000"/>
                </a:solidFill>
                <a:effectLst/>
                <a:uLnTx/>
                <a:uFillTx/>
              </a:endParaRPr>
            </a:p>
          </p:txBody>
        </p:sp>
        <p:sp>
          <p:nvSpPr>
            <p:cNvPr id="157" name="Text Box 29"/>
            <p:cNvSpPr txBox="1">
              <a:spLocks noChangeArrowheads="1"/>
            </p:cNvSpPr>
            <p:nvPr/>
          </p:nvSpPr>
          <p:spPr bwMode="gray">
            <a:xfrm>
              <a:off x="2256" y="1713"/>
              <a:ext cx="1296" cy="1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auto">
                <a:spcBef>
                  <a:spcPts val="0"/>
                </a:spcBef>
                <a:spcAft>
                  <a:spcPts val="0"/>
                </a:spcAft>
              </a:pPr>
              <a:r>
                <a:rPr lang="nl-NL" sz="1850" dirty="0" smtClean="0">
                  <a:latin typeface="Times New Roman"/>
                  <a:ea typeface="Times New Roman"/>
                </a:rPr>
                <a:t>Độ </a:t>
              </a:r>
              <a:r>
                <a:rPr lang="nl-NL" sz="1850" dirty="0">
                  <a:latin typeface="Times New Roman"/>
                  <a:ea typeface="Times New Roman"/>
                </a:rPr>
                <a:t>chính xác đạt được sau khi phay là cấp 4 </a:t>
              </a:r>
              <a:r>
                <a:rPr lang="nl-NL" sz="1850" dirty="0">
                  <a:latin typeface="Times New Roman"/>
                  <a:ea typeface="Times New Roman"/>
                  <a:sym typeface="Symbol"/>
                </a:rPr>
                <a:t></a:t>
              </a:r>
              <a:r>
                <a:rPr lang="nl-NL" sz="1850" dirty="0">
                  <a:latin typeface="Times New Roman"/>
                  <a:ea typeface="Times New Roman"/>
                </a:rPr>
                <a:t> 3, độ nhẵn bóng cấp 6 (R</a:t>
              </a:r>
              <a:r>
                <a:rPr lang="nl-NL" sz="1850" baseline="-25000" dirty="0">
                  <a:latin typeface="Times New Roman"/>
                  <a:ea typeface="Times New Roman"/>
                </a:rPr>
                <a:t>a</a:t>
              </a:r>
              <a:r>
                <a:rPr lang="nl-NL" sz="1850" dirty="0">
                  <a:latin typeface="Times New Roman"/>
                  <a:ea typeface="Times New Roman"/>
                </a:rPr>
                <a:t> 2,5) </a:t>
              </a:r>
              <a:r>
                <a:rPr lang="nl-NL" sz="1850" dirty="0">
                  <a:latin typeface="Times New Roman"/>
                  <a:ea typeface="Times New Roman"/>
                  <a:sym typeface="Symbol"/>
                </a:rPr>
                <a:t></a:t>
              </a:r>
              <a:r>
                <a:rPr lang="nl-NL" sz="1850" dirty="0">
                  <a:latin typeface="Times New Roman"/>
                  <a:ea typeface="Times New Roman"/>
                </a:rPr>
                <a:t> 9 (R</a:t>
              </a:r>
              <a:r>
                <a:rPr lang="nl-NL" sz="1850" baseline="-25000" dirty="0">
                  <a:latin typeface="Times New Roman"/>
                  <a:ea typeface="Times New Roman"/>
                </a:rPr>
                <a:t>a</a:t>
              </a:r>
              <a:r>
                <a:rPr lang="nl-NL" sz="1850" dirty="0">
                  <a:latin typeface="Times New Roman"/>
                  <a:ea typeface="Times New Roman"/>
                </a:rPr>
                <a:t> 0,32). Trường hợp phay tinh có thể  đạt cao hơn.</a:t>
              </a:r>
              <a:endParaRPr lang="en-US" sz="1850" dirty="0">
                <a:latin typeface="Times New Roman"/>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sysClr val="windowText" lastClr="000000"/>
                </a:solidFill>
                <a:effectLst/>
                <a:uLnTx/>
                <a:uFillTx/>
              </a:endParaRPr>
            </a:p>
          </p:txBody>
        </p:sp>
        <p:sp>
          <p:nvSpPr>
            <p:cNvPr id="158"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59"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grpSp>
        <p:nvGrpSpPr>
          <p:cNvPr id="7" name="Group 6"/>
          <p:cNvGrpSpPr/>
          <p:nvPr/>
        </p:nvGrpSpPr>
        <p:grpSpPr>
          <a:xfrm>
            <a:off x="5542665" y="958772"/>
            <a:ext cx="2170113" cy="4035425"/>
            <a:chOff x="5542665" y="958772"/>
            <a:chExt cx="2170113" cy="4035425"/>
          </a:xfrm>
        </p:grpSpPr>
        <p:grpSp>
          <p:nvGrpSpPr>
            <p:cNvPr id="160" name="Group 32"/>
            <p:cNvGrpSpPr>
              <a:grpSpLocks/>
            </p:cNvGrpSpPr>
            <p:nvPr/>
          </p:nvGrpSpPr>
          <p:grpSpPr bwMode="auto">
            <a:xfrm>
              <a:off x="5542665" y="958772"/>
              <a:ext cx="2170113" cy="4035425"/>
              <a:chOff x="3692" y="1296"/>
              <a:chExt cx="1367" cy="2542"/>
            </a:xfrm>
          </p:grpSpPr>
          <p:sp>
            <p:nvSpPr>
              <p:cNvPr id="16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62" name="AutoShape 34"/>
              <p:cNvSpPr>
                <a:spLocks noChangeArrowheads="1"/>
              </p:cNvSpPr>
              <p:nvPr/>
            </p:nvSpPr>
            <p:spPr bwMode="gray">
              <a:xfrm>
                <a:off x="3717" y="1495"/>
                <a:ext cx="1322" cy="1766"/>
              </a:xfrm>
              <a:prstGeom prst="roundRect">
                <a:avLst>
                  <a:gd name="adj" fmla="val 16667"/>
                </a:avLst>
              </a:prstGeom>
              <a:solidFill>
                <a:srgbClr val="E9E065"/>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6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E9E065">
                      <a:gamma/>
                      <a:tint val="57647"/>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64" name="AutoShape 36"/>
              <p:cNvSpPr>
                <a:spLocks noChangeArrowheads="1"/>
              </p:cNvSpPr>
              <p:nvPr/>
            </p:nvSpPr>
            <p:spPr bwMode="gray">
              <a:xfrm>
                <a:off x="3728" y="1509"/>
                <a:ext cx="1304" cy="446"/>
              </a:xfrm>
              <a:prstGeom prst="roundRect">
                <a:avLst>
                  <a:gd name="adj" fmla="val 50000"/>
                </a:avLst>
              </a:prstGeom>
              <a:gradFill rotWithShape="1">
                <a:gsLst>
                  <a:gs pos="0">
                    <a:srgbClr val="E9E065">
                      <a:gamma/>
                      <a:tint val="33333"/>
                      <a:invGamma/>
                    </a:srgbClr>
                  </a:gs>
                  <a:gs pos="100000">
                    <a:srgbClr val="E9E065"/>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nvGrpSpPr>
              <p:cNvPr id="165" name="Group 37"/>
              <p:cNvGrpSpPr>
                <a:grpSpLocks/>
              </p:cNvGrpSpPr>
              <p:nvPr/>
            </p:nvGrpSpPr>
            <p:grpSpPr bwMode="auto">
              <a:xfrm>
                <a:off x="4165" y="1296"/>
                <a:ext cx="405" cy="405"/>
                <a:chOff x="1289" y="582"/>
                <a:chExt cx="668" cy="668"/>
              </a:xfrm>
            </p:grpSpPr>
            <p:sp>
              <p:nvSpPr>
                <p:cNvPr id="170" name="Oval 38"/>
                <p:cNvSpPr>
                  <a:spLocks noChangeArrowheads="1"/>
                </p:cNvSpPr>
                <p:nvPr/>
              </p:nvSpPr>
              <p:spPr bwMode="gray">
                <a:xfrm>
                  <a:off x="1289" y="582"/>
                  <a:ext cx="668" cy="668"/>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71" name="Oval 39"/>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72"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73" name="Oval 41"/>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74" name="Oval 42"/>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sp>
            <p:nvSpPr>
              <p:cNvPr id="166" name="Text Box 43"/>
              <p:cNvSpPr txBox="1">
                <a:spLocks noChangeArrowheads="1"/>
              </p:cNvSpPr>
              <p:nvPr/>
            </p:nvSpPr>
            <p:spPr bwMode="gray">
              <a:xfrm>
                <a:off x="4252" y="1354"/>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smtClean="0">
                    <a:ln>
                      <a:noFill/>
                    </a:ln>
                    <a:solidFill>
                      <a:srgbClr val="000000"/>
                    </a:solidFill>
                    <a:effectLst/>
                    <a:uLnTx/>
                    <a:uFillTx/>
                  </a:rPr>
                  <a:t>3</a:t>
                </a:r>
                <a:endParaRPr kumimoji="0" lang="en-US" sz="1800" b="0" i="0" u="none" strike="noStrike" kern="0" cap="none" spc="0" normalizeH="0" baseline="0" noProof="0" smtClean="0">
                  <a:ln>
                    <a:noFill/>
                  </a:ln>
                  <a:solidFill>
                    <a:sysClr val="windowText" lastClr="000000"/>
                  </a:solidFill>
                  <a:effectLst/>
                  <a:uLnTx/>
                  <a:uFillTx/>
                </a:endParaRPr>
              </a:p>
            </p:txBody>
          </p:sp>
          <p:sp>
            <p:nvSpPr>
              <p:cNvPr id="167" name="Text Box 44"/>
              <p:cNvSpPr txBox="1">
                <a:spLocks noChangeArrowheads="1"/>
              </p:cNvSpPr>
              <p:nvPr/>
            </p:nvSpPr>
            <p:spPr bwMode="gray">
              <a:xfrm>
                <a:off x="3744" y="1776"/>
                <a:ext cx="129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sysClr val="windowText" lastClr="000000"/>
                  </a:solidFill>
                  <a:effectLst/>
                  <a:uLnTx/>
                  <a:uFillTx/>
                </a:endParaRPr>
              </a:p>
            </p:txBody>
          </p:sp>
          <p:sp>
            <p:nvSpPr>
              <p:cNvPr id="168"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sp>
            <p:nvSpPr>
              <p:cNvPr id="169"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Text" lastClr="000000"/>
                  </a:solidFill>
                  <a:effectLst/>
                  <a:uLnTx/>
                  <a:uFillTx/>
                </a:endParaRPr>
              </a:p>
            </p:txBody>
          </p:sp>
        </p:grpSp>
        <p:sp>
          <p:nvSpPr>
            <p:cNvPr id="4" name="Rectangle 3"/>
            <p:cNvSpPr/>
            <p:nvPr/>
          </p:nvSpPr>
          <p:spPr>
            <a:xfrm>
              <a:off x="5637915" y="1449638"/>
              <a:ext cx="2019300" cy="2446824"/>
            </a:xfrm>
            <a:prstGeom prst="rect">
              <a:avLst/>
            </a:prstGeom>
          </p:spPr>
          <p:txBody>
            <a:bodyPr wrap="square">
              <a:spAutoFit/>
            </a:bodyPr>
            <a:lstStyle/>
            <a:p>
              <a:r>
                <a:rPr lang="nl-NL" sz="1700" dirty="0"/>
                <a:t>Chuyển động chính của phay là chuyển động quay tròn của dao, còn chuyển động chạy dao thường là chuyển động tịnh tiến qua lại của bàn máy. </a:t>
              </a:r>
              <a:endParaRPr lang="en-US" sz="1700"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49"/>
                                        </p:tgtEl>
                                        <p:attrNameLst>
                                          <p:attrName>style.visibility</p:attrName>
                                        </p:attrNameLst>
                                      </p:cBhvr>
                                      <p:to>
                                        <p:strVal val="visible"/>
                                      </p:to>
                                    </p:set>
                                    <p:anim calcmode="lin" valueType="num">
                                      <p:cBhvr>
                                        <p:cTn id="7" dur="750" fill="hold"/>
                                        <p:tgtEl>
                                          <p:spTgt spid="149"/>
                                        </p:tgtEl>
                                        <p:attrNameLst>
                                          <p:attrName>ppt_w</p:attrName>
                                        </p:attrNameLst>
                                      </p:cBhvr>
                                      <p:tavLst>
                                        <p:tav tm="0">
                                          <p:val>
                                            <p:fltVal val="0"/>
                                          </p:val>
                                        </p:tav>
                                        <p:tav tm="100000">
                                          <p:val>
                                            <p:strVal val="#ppt_w"/>
                                          </p:val>
                                        </p:tav>
                                      </p:tavLst>
                                    </p:anim>
                                    <p:anim calcmode="lin" valueType="num">
                                      <p:cBhvr>
                                        <p:cTn id="8" dur="750" fill="hold"/>
                                        <p:tgtEl>
                                          <p:spTgt spid="149"/>
                                        </p:tgtEl>
                                        <p:attrNameLst>
                                          <p:attrName>ppt_h</p:attrName>
                                        </p:attrNameLst>
                                      </p:cBhvr>
                                      <p:tavLst>
                                        <p:tav tm="0">
                                          <p:val>
                                            <p:fltVal val="0"/>
                                          </p:val>
                                        </p:tav>
                                        <p:tav tm="100000">
                                          <p:val>
                                            <p:strVal val="#ppt_h"/>
                                          </p:val>
                                        </p:tav>
                                      </p:tavLst>
                                    </p:anim>
                                    <p:anim calcmode="lin" valueType="num">
                                      <p:cBhvr>
                                        <p:cTn id="9" dur="750" fill="hold"/>
                                        <p:tgtEl>
                                          <p:spTgt spid="149"/>
                                        </p:tgtEl>
                                        <p:attrNameLst>
                                          <p:attrName>style.rotation</p:attrName>
                                        </p:attrNameLst>
                                      </p:cBhvr>
                                      <p:tavLst>
                                        <p:tav tm="0">
                                          <p:val>
                                            <p:fltVal val="90"/>
                                          </p:val>
                                        </p:tav>
                                        <p:tav tm="100000">
                                          <p:val>
                                            <p:fltVal val="0"/>
                                          </p:val>
                                        </p:tav>
                                      </p:tavLst>
                                    </p:anim>
                                    <p:animEffect transition="in" filter="fade">
                                      <p:cBhvr>
                                        <p:cTn id="10" dur="750"/>
                                        <p:tgtEl>
                                          <p:spTgt spid="149"/>
                                        </p:tgtEl>
                                      </p:cBhvr>
                                    </p:animEffect>
                                  </p:childTnLst>
                                </p:cTn>
                              </p:par>
                            </p:childTnLst>
                          </p:cTn>
                        </p:par>
                      </p:childTnLst>
                    </p:cTn>
                  </p:par>
                  <p:par>
                    <p:cTn id="11" fill="hold">
                      <p:stCondLst>
                        <p:cond delay="indefinite"/>
                      </p:stCondLst>
                      <p:childTnLst>
                        <p:par>
                          <p:cTn id="12" fill="hold">
                            <p:stCondLst>
                              <p:cond delay="0"/>
                            </p:stCondLst>
                            <p:childTnLst>
                              <p:par>
                                <p:cTn id="13" presetID="20" presetClass="entr" presetSubtype="0" fill="hold" nodeType="clickEffect">
                                  <p:stCondLst>
                                    <p:cond delay="0"/>
                                  </p:stCondLst>
                                  <p:childTnLst>
                                    <p:set>
                                      <p:cBhvr>
                                        <p:cTn id="14" dur="1" fill="hold">
                                          <p:stCondLst>
                                            <p:cond delay="0"/>
                                          </p:stCondLst>
                                        </p:cTn>
                                        <p:tgtEl>
                                          <p:spTgt spid="123"/>
                                        </p:tgtEl>
                                        <p:attrNameLst>
                                          <p:attrName>style.visibility</p:attrName>
                                        </p:attrNameLst>
                                      </p:cBhvr>
                                      <p:to>
                                        <p:strVal val="visible"/>
                                      </p:to>
                                    </p:set>
                                    <p:animEffect transition="in" filter="wedge">
                                      <p:cBhvr>
                                        <p:cTn id="15" dur="2000"/>
                                        <p:tgtEl>
                                          <p:spTgt spid="123"/>
                                        </p:tgtEl>
                                      </p:cBhvr>
                                    </p:animEffect>
                                  </p:childTnLst>
                                </p:cTn>
                              </p:par>
                            </p:childTnLst>
                          </p:cTn>
                        </p:par>
                      </p:childTnLst>
                    </p:cTn>
                  </p:par>
                  <p:par>
                    <p:cTn id="16" fill="hold">
                      <p:stCondLst>
                        <p:cond delay="indefinite"/>
                      </p:stCondLst>
                      <p:childTnLst>
                        <p:par>
                          <p:cTn id="17" fill="hold">
                            <p:stCondLst>
                              <p:cond delay="0"/>
                            </p:stCondLst>
                            <p:childTnLst>
                              <p:par>
                                <p:cTn id="18" presetID="20" presetClass="entr" presetSubtype="0" fill="hold" nodeType="clickEffect">
                                  <p:stCondLst>
                                    <p:cond delay="0"/>
                                  </p:stCondLst>
                                  <p:childTnLst>
                                    <p:set>
                                      <p:cBhvr>
                                        <p:cTn id="19" dur="1" fill="hold">
                                          <p:stCondLst>
                                            <p:cond delay="0"/>
                                          </p:stCondLst>
                                        </p:cTn>
                                        <p:tgtEl>
                                          <p:spTgt spid="138"/>
                                        </p:tgtEl>
                                        <p:attrNameLst>
                                          <p:attrName>style.visibility</p:attrName>
                                        </p:attrNameLst>
                                      </p:cBhvr>
                                      <p:to>
                                        <p:strVal val="visible"/>
                                      </p:to>
                                    </p:set>
                                    <p:animEffect transition="in" filter="wedge">
                                      <p:cBhvr>
                                        <p:cTn id="20" dur="2000"/>
                                        <p:tgtEl>
                                          <p:spTgt spid="138"/>
                                        </p:tgtEl>
                                      </p:cBhvr>
                                    </p:animEffect>
                                  </p:childTnLst>
                                </p:cTn>
                              </p:par>
                            </p:childTnLst>
                          </p:cTn>
                        </p:par>
                      </p:childTnLst>
                    </p:cTn>
                  </p:par>
                  <p:par>
                    <p:cTn id="21" fill="hold">
                      <p:stCondLst>
                        <p:cond delay="indefinite"/>
                      </p:stCondLst>
                      <p:childTnLst>
                        <p:par>
                          <p:cTn id="22" fill="hold">
                            <p:stCondLst>
                              <p:cond delay="0"/>
                            </p:stCondLst>
                            <p:childTnLst>
                              <p:par>
                                <p:cTn id="23" presetID="20"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edge">
                                      <p:cBhvr>
                                        <p:cTn id="2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149" name="Group 87"/>
          <p:cNvGrpSpPr>
            <a:grpSpLocks/>
          </p:cNvGrpSpPr>
          <p:nvPr/>
        </p:nvGrpSpPr>
        <p:grpSpPr bwMode="auto">
          <a:xfrm>
            <a:off x="2566974" y="191219"/>
            <a:ext cx="2858844" cy="646981"/>
            <a:chOff x="1248" y="1440"/>
            <a:chExt cx="3053" cy="432"/>
          </a:xfrm>
        </p:grpSpPr>
        <p:sp>
          <p:nvSpPr>
            <p:cNvPr id="150" name="AutoShape 88"/>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solidFill>
                  <a:srgbClr val="C00000"/>
                </a:solidFill>
              </a:endParaRPr>
            </a:p>
          </p:txBody>
        </p:sp>
        <p:grpSp>
          <p:nvGrpSpPr>
            <p:cNvPr id="151" name="Group 89"/>
            <p:cNvGrpSpPr>
              <a:grpSpLocks/>
            </p:cNvGrpSpPr>
            <p:nvPr/>
          </p:nvGrpSpPr>
          <p:grpSpPr bwMode="auto">
            <a:xfrm>
              <a:off x="1248" y="1440"/>
              <a:ext cx="528" cy="432"/>
              <a:chOff x="720" y="960"/>
              <a:chExt cx="987" cy="795"/>
            </a:xfrm>
          </p:grpSpPr>
          <p:sp>
            <p:nvSpPr>
              <p:cNvPr id="154" name="Oval 90"/>
              <p:cNvSpPr>
                <a:spLocks noChangeArrowheads="1"/>
              </p:cNvSpPr>
              <p:nvPr/>
            </p:nvSpPr>
            <p:spPr bwMode="gray">
              <a:xfrm rot="1758052">
                <a:off x="747" y="987"/>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155" name="Oval 91"/>
              <p:cNvSpPr>
                <a:spLocks noChangeArrowheads="1"/>
              </p:cNvSpPr>
              <p:nvPr/>
            </p:nvSpPr>
            <p:spPr bwMode="gray">
              <a:xfrm rot="1758052">
                <a:off x="720" y="960"/>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156" name="Oval 92"/>
              <p:cNvSpPr>
                <a:spLocks noChangeArrowheads="1"/>
              </p:cNvSpPr>
              <p:nvPr/>
            </p:nvSpPr>
            <p:spPr bwMode="gray">
              <a:xfrm>
                <a:off x="816" y="1008"/>
                <a:ext cx="432" cy="432"/>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grpSp>
        <p:sp>
          <p:nvSpPr>
            <p:cNvPr id="152" name="Text Box 93"/>
            <p:cNvSpPr txBox="1">
              <a:spLocks noChangeArrowheads="1"/>
            </p:cNvSpPr>
            <p:nvPr/>
          </p:nvSpPr>
          <p:spPr bwMode="gray">
            <a:xfrm>
              <a:off x="1728" y="1488"/>
              <a:ext cx="2573"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rgbClr val="C00000"/>
                  </a:solidFill>
                </a:rPr>
                <a:t>CÔNG DỤNG</a:t>
              </a:r>
              <a:endParaRPr lang="en-US" sz="2400" b="1" dirty="0">
                <a:solidFill>
                  <a:srgbClr val="C00000"/>
                </a:solidFill>
              </a:endParaRPr>
            </a:p>
          </p:txBody>
        </p:sp>
        <p:sp>
          <p:nvSpPr>
            <p:cNvPr id="153" name="Text Box 94"/>
            <p:cNvSpPr txBox="1">
              <a:spLocks noChangeArrowheads="1"/>
            </p:cNvSpPr>
            <p:nvPr/>
          </p:nvSpPr>
          <p:spPr bwMode="gray">
            <a:xfrm>
              <a:off x="1357" y="1458"/>
              <a:ext cx="422" cy="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smtClean="0">
                  <a:solidFill>
                    <a:srgbClr val="C00000"/>
                  </a:solidFill>
                </a:rPr>
                <a:t>1</a:t>
              </a:r>
              <a:endParaRPr lang="en-US" sz="3200" b="1" dirty="0">
                <a:solidFill>
                  <a:srgbClr val="C00000"/>
                </a:solidFill>
              </a:endParaRPr>
            </a:p>
          </p:txBody>
        </p:sp>
      </p:grpSp>
      <p:sp>
        <p:nvSpPr>
          <p:cNvPr id="4" name="Rectangle 3"/>
          <p:cNvSpPr/>
          <p:nvPr/>
        </p:nvSpPr>
        <p:spPr>
          <a:xfrm>
            <a:off x="1333500" y="1447800"/>
            <a:ext cx="6781800" cy="3539430"/>
          </a:xfrm>
          <a:prstGeom prst="rect">
            <a:avLst/>
          </a:prstGeom>
          <a:blipFill>
            <a:blip r:embed="rId2"/>
            <a:tile tx="0" ty="0" sx="100000" sy="100000" flip="none" algn="tl"/>
          </a:blipFill>
        </p:spPr>
        <p:txBody>
          <a:bodyPr wrap="square">
            <a:spAutoFit/>
          </a:bodyPr>
          <a:lstStyle/>
          <a:p>
            <a:pPr indent="180340" algn="just">
              <a:spcBef>
                <a:spcPts val="600"/>
              </a:spcBef>
              <a:spcAft>
                <a:spcPts val="600"/>
              </a:spcAft>
              <a:tabLst>
                <a:tab pos="-270510" algn="l"/>
              </a:tabLst>
            </a:pPr>
            <a:r>
              <a:rPr lang="nl-NL" sz="3200" dirty="0">
                <a:latin typeface="Times New Roman"/>
                <a:ea typeface="Times New Roman"/>
              </a:rPr>
              <a:t>Chuyển động chính của phay là chuyển động quay tròn của dao, còn chuyển động chạy dao thường là chuyển động tịnh tiến qua lại của bàn máy. Chuyển động chạy dao cũng có thể là chuyển động quay tròn của chi tiết (chi tiết và dao cùng xoay quanh tâm của nó).</a:t>
            </a:r>
            <a:endParaRPr lang="en-US" sz="2800" dirty="0">
              <a:effectLst/>
              <a:latin typeface="Times New Roman"/>
              <a:ea typeface="Times New Roman"/>
            </a:endParaRPr>
          </a:p>
        </p:txBody>
      </p:sp>
    </p:spTree>
    <p:extLst>
      <p:ext uri="{BB962C8B-B14F-4D97-AF65-F5344CB8AC3E}">
        <p14:creationId xmlns:p14="http://schemas.microsoft.com/office/powerpoint/2010/main" val="3948189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49"/>
                                        </p:tgtEl>
                                        <p:attrNameLst>
                                          <p:attrName>style.visibility</p:attrName>
                                        </p:attrNameLst>
                                      </p:cBhvr>
                                      <p:to>
                                        <p:strVal val="visible"/>
                                      </p:to>
                                    </p:set>
                                    <p:anim calcmode="lin" valueType="num">
                                      <p:cBhvr>
                                        <p:cTn id="7" dur="750" fill="hold"/>
                                        <p:tgtEl>
                                          <p:spTgt spid="149"/>
                                        </p:tgtEl>
                                        <p:attrNameLst>
                                          <p:attrName>ppt_w</p:attrName>
                                        </p:attrNameLst>
                                      </p:cBhvr>
                                      <p:tavLst>
                                        <p:tav tm="0">
                                          <p:val>
                                            <p:fltVal val="0"/>
                                          </p:val>
                                        </p:tav>
                                        <p:tav tm="100000">
                                          <p:val>
                                            <p:strVal val="#ppt_w"/>
                                          </p:val>
                                        </p:tav>
                                      </p:tavLst>
                                    </p:anim>
                                    <p:anim calcmode="lin" valueType="num">
                                      <p:cBhvr>
                                        <p:cTn id="8" dur="750" fill="hold"/>
                                        <p:tgtEl>
                                          <p:spTgt spid="149"/>
                                        </p:tgtEl>
                                        <p:attrNameLst>
                                          <p:attrName>ppt_h</p:attrName>
                                        </p:attrNameLst>
                                      </p:cBhvr>
                                      <p:tavLst>
                                        <p:tav tm="0">
                                          <p:val>
                                            <p:fltVal val="0"/>
                                          </p:val>
                                        </p:tav>
                                        <p:tav tm="100000">
                                          <p:val>
                                            <p:strVal val="#ppt_h"/>
                                          </p:val>
                                        </p:tav>
                                      </p:tavLst>
                                    </p:anim>
                                    <p:anim calcmode="lin" valueType="num">
                                      <p:cBhvr>
                                        <p:cTn id="9" dur="750" fill="hold"/>
                                        <p:tgtEl>
                                          <p:spTgt spid="149"/>
                                        </p:tgtEl>
                                        <p:attrNameLst>
                                          <p:attrName>style.rotation</p:attrName>
                                        </p:attrNameLst>
                                      </p:cBhvr>
                                      <p:tavLst>
                                        <p:tav tm="0">
                                          <p:val>
                                            <p:fltVal val="90"/>
                                          </p:val>
                                        </p:tav>
                                        <p:tav tm="100000">
                                          <p:val>
                                            <p:fltVal val="0"/>
                                          </p:val>
                                        </p:tav>
                                      </p:tavLst>
                                    </p:anim>
                                    <p:animEffect transition="in" filter="fade">
                                      <p:cBhvr>
                                        <p:cTn id="10" dur="750"/>
                                        <p:tgtEl>
                                          <p:spTgt spid="149"/>
                                        </p:tgtEl>
                                      </p:cBhvr>
                                    </p:animEffect>
                                  </p:childTnLst>
                                </p:cTn>
                              </p:par>
                            </p:childTnLst>
                          </p:cTn>
                        </p:par>
                      </p:childTnLst>
                    </p:cTn>
                  </p:par>
                  <p:par>
                    <p:cTn id="11" fill="hold">
                      <p:stCondLst>
                        <p:cond delay="indefinite"/>
                      </p:stCondLst>
                      <p:childTnLst>
                        <p:par>
                          <p:cTn id="12" fill="hold">
                            <p:stCondLst>
                              <p:cond delay="0"/>
                            </p:stCondLst>
                            <p:childTnLst>
                              <p:par>
                                <p:cTn id="13" presetID="55"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strVal val="#ppt_w*0.70"/>
                                          </p:val>
                                        </p:tav>
                                        <p:tav tm="100000">
                                          <p:val>
                                            <p:strVal val="#ppt_w"/>
                                          </p:val>
                                        </p:tav>
                                      </p:tavLst>
                                    </p:anim>
                                    <p:anim calcmode="lin" valueType="num">
                                      <p:cBhvr>
                                        <p:cTn id="16" dur="1000" fill="hold"/>
                                        <p:tgtEl>
                                          <p:spTgt spid="4"/>
                                        </p:tgtEl>
                                        <p:attrNameLst>
                                          <p:attrName>ppt_h</p:attrName>
                                        </p:attrNameLst>
                                      </p:cBhvr>
                                      <p:tavLst>
                                        <p:tav tm="0">
                                          <p:val>
                                            <p:strVal val="#ppt_h"/>
                                          </p:val>
                                        </p:tav>
                                        <p:tav tm="100000">
                                          <p:val>
                                            <p:strVal val="#ppt_h"/>
                                          </p:val>
                                        </p:tav>
                                      </p:tavLst>
                                    </p:anim>
                                    <p:animEffect transition="in" filter="fade">
                                      <p:cBhvr>
                                        <p:cTn id="1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5"/>
          <p:cNvSpPr>
            <a:spLocks noGrp="1"/>
          </p:cNvSpPr>
          <p:nvPr>
            <p:ph type="ftr" sz="quarter" idx="12"/>
          </p:nvPr>
        </p:nvSpPr>
        <p:spPr/>
        <p:txBody>
          <a:bodyPr/>
          <a:lstStyle/>
          <a:p>
            <a:r>
              <a:rPr lang="en-US" dirty="0" smtClean="0"/>
              <a:t>KHOA CƠ KHÍ</a:t>
            </a:r>
            <a:endParaRPr lang="en-US" dirty="0"/>
          </a:p>
        </p:txBody>
      </p:sp>
      <p:grpSp>
        <p:nvGrpSpPr>
          <p:cNvPr id="16" name="Group 87"/>
          <p:cNvGrpSpPr>
            <a:grpSpLocks/>
          </p:cNvGrpSpPr>
          <p:nvPr/>
        </p:nvGrpSpPr>
        <p:grpSpPr bwMode="auto">
          <a:xfrm>
            <a:off x="2552130" y="191219"/>
            <a:ext cx="4176946" cy="646981"/>
            <a:chOff x="1248" y="1440"/>
            <a:chExt cx="3210" cy="432"/>
          </a:xfrm>
        </p:grpSpPr>
        <p:sp>
          <p:nvSpPr>
            <p:cNvPr id="17" name="AutoShape 88"/>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solidFill>
                  <a:srgbClr val="C00000"/>
                </a:solidFill>
              </a:endParaRPr>
            </a:p>
          </p:txBody>
        </p:sp>
        <p:grpSp>
          <p:nvGrpSpPr>
            <p:cNvPr id="19" name="Group 89"/>
            <p:cNvGrpSpPr>
              <a:grpSpLocks/>
            </p:cNvGrpSpPr>
            <p:nvPr/>
          </p:nvGrpSpPr>
          <p:grpSpPr bwMode="auto">
            <a:xfrm>
              <a:off x="1248" y="1440"/>
              <a:ext cx="528" cy="432"/>
              <a:chOff x="720" y="960"/>
              <a:chExt cx="987" cy="795"/>
            </a:xfrm>
          </p:grpSpPr>
          <p:sp>
            <p:nvSpPr>
              <p:cNvPr id="22" name="Oval 90"/>
              <p:cNvSpPr>
                <a:spLocks noChangeArrowheads="1"/>
              </p:cNvSpPr>
              <p:nvPr/>
            </p:nvSpPr>
            <p:spPr bwMode="gray">
              <a:xfrm rot="1758052">
                <a:off x="747" y="987"/>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3" name="Oval 91"/>
              <p:cNvSpPr>
                <a:spLocks noChangeArrowheads="1"/>
              </p:cNvSpPr>
              <p:nvPr/>
            </p:nvSpPr>
            <p:spPr bwMode="gray">
              <a:xfrm rot="1758052">
                <a:off x="720" y="960"/>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4" name="Oval 92"/>
              <p:cNvSpPr>
                <a:spLocks noChangeArrowheads="1"/>
              </p:cNvSpPr>
              <p:nvPr/>
            </p:nvSpPr>
            <p:spPr bwMode="gray">
              <a:xfrm>
                <a:off x="816" y="1008"/>
                <a:ext cx="432" cy="432"/>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grpSp>
        <p:sp>
          <p:nvSpPr>
            <p:cNvPr id="20" name="Text Box 93"/>
            <p:cNvSpPr txBox="1">
              <a:spLocks noChangeArrowheads="1"/>
            </p:cNvSpPr>
            <p:nvPr/>
          </p:nvSpPr>
          <p:spPr bwMode="gray">
            <a:xfrm>
              <a:off x="1512" y="1513"/>
              <a:ext cx="2946"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rgbClr val="C00000"/>
                  </a:solidFill>
                </a:rPr>
                <a:t>PHÂN LOẠI DAO PHAY</a:t>
              </a:r>
              <a:endParaRPr lang="en-US" sz="2400" b="1" dirty="0">
                <a:solidFill>
                  <a:srgbClr val="C00000"/>
                </a:solidFill>
              </a:endParaRPr>
            </a:p>
          </p:txBody>
        </p:sp>
        <p:sp>
          <p:nvSpPr>
            <p:cNvPr id="21" name="Text Box 94"/>
            <p:cNvSpPr txBox="1">
              <a:spLocks noChangeArrowheads="1"/>
            </p:cNvSpPr>
            <p:nvPr/>
          </p:nvSpPr>
          <p:spPr bwMode="gray">
            <a:xfrm>
              <a:off x="1357" y="1458"/>
              <a:ext cx="317" cy="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smtClean="0">
                  <a:solidFill>
                    <a:srgbClr val="C00000"/>
                  </a:solidFill>
                </a:rPr>
                <a:t>2</a:t>
              </a:r>
              <a:endParaRPr lang="en-US" sz="3200" b="1" dirty="0">
                <a:solidFill>
                  <a:srgbClr val="C00000"/>
                </a:solidFill>
              </a:endParaRPr>
            </a:p>
          </p:txBody>
        </p:sp>
      </p:grpSp>
      <p:pic>
        <p:nvPicPr>
          <p:cNvPr id="28" name="Picture 21">
            <a:extLst>
              <a:ext uri="{FF2B5EF4-FFF2-40B4-BE49-F238E27FC236}">
                <a16:creationId xmlns="" xmlns:a16="http://schemas.microsoft.com/office/drawing/2014/main" id="{853EFCCA-7CDB-40AA-B2B8-8C97174B6F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229" y="1816113"/>
            <a:ext cx="5632450" cy="3741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55938" y="939767"/>
            <a:ext cx="8988061" cy="830997"/>
          </a:xfrm>
          <a:prstGeom prst="rect">
            <a:avLst/>
          </a:prstGeom>
          <a:blipFill>
            <a:blip r:embed="rId3"/>
            <a:tile tx="0" ty="0" sx="100000" sy="100000" flip="none" algn="tl"/>
          </a:blipFill>
        </p:spPr>
        <p:txBody>
          <a:bodyPr wrap="square">
            <a:spAutoFit/>
          </a:bodyPr>
          <a:lstStyle/>
          <a:p>
            <a:pPr indent="180340" algn="just">
              <a:spcBef>
                <a:spcPts val="600"/>
              </a:spcBef>
              <a:spcAft>
                <a:spcPts val="600"/>
              </a:spcAft>
            </a:pPr>
            <a:r>
              <a:rPr lang="nl-NL" sz="2400" dirty="0">
                <a:latin typeface="Times New Roman"/>
                <a:ea typeface="Times New Roman"/>
              </a:rPr>
              <a:t>Dao phay mặt trụ và dao phay mặt đầu là hai loại dao cơ bản nhất dùng để gia công các mặt phẳng.</a:t>
            </a:r>
            <a:endParaRPr lang="en-US" sz="2000" dirty="0">
              <a:effectLst/>
              <a:latin typeface="Times New Roman"/>
              <a:ea typeface="Times New Roman"/>
            </a:endParaRPr>
          </a:p>
        </p:txBody>
      </p:sp>
      <p:sp>
        <p:nvSpPr>
          <p:cNvPr id="3" name="Rectangle 2"/>
          <p:cNvSpPr/>
          <p:nvPr/>
        </p:nvSpPr>
        <p:spPr>
          <a:xfrm>
            <a:off x="1044575" y="5585283"/>
            <a:ext cx="8099425" cy="830997"/>
          </a:xfrm>
          <a:prstGeom prst="rect">
            <a:avLst/>
          </a:prstGeom>
          <a:blipFill>
            <a:blip r:embed="rId4"/>
            <a:tile tx="0" ty="0" sx="100000" sy="100000" flip="none" algn="tl"/>
          </a:blipFill>
        </p:spPr>
        <p:txBody>
          <a:bodyPr wrap="square">
            <a:spAutoFit/>
          </a:bodyPr>
          <a:lstStyle/>
          <a:p>
            <a:r>
              <a:rPr lang="nl-NL" sz="2400" dirty="0">
                <a:latin typeface="Times New Roman"/>
                <a:ea typeface="Times New Roman"/>
              </a:rPr>
              <a:t>Dao phay mặt trụ đường tâm của nó nằm song song với mặt phẳng cần gia công. Các răng làm việc được bố trí trên mặt trụ</a:t>
            </a:r>
            <a:endParaRPr lang="en-US" sz="2400" dirty="0"/>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22679" y="1816113"/>
            <a:ext cx="2066925"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0859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750" fill="hold"/>
                                        <p:tgtEl>
                                          <p:spTgt spid="16"/>
                                        </p:tgtEl>
                                        <p:attrNameLst>
                                          <p:attrName>ppt_w</p:attrName>
                                        </p:attrNameLst>
                                      </p:cBhvr>
                                      <p:tavLst>
                                        <p:tav tm="0">
                                          <p:val>
                                            <p:fltVal val="0"/>
                                          </p:val>
                                        </p:tav>
                                        <p:tav tm="100000">
                                          <p:val>
                                            <p:strVal val="#ppt_w"/>
                                          </p:val>
                                        </p:tav>
                                      </p:tavLst>
                                    </p:anim>
                                    <p:anim calcmode="lin" valueType="num">
                                      <p:cBhvr>
                                        <p:cTn id="8" dur="750" fill="hold"/>
                                        <p:tgtEl>
                                          <p:spTgt spid="16"/>
                                        </p:tgtEl>
                                        <p:attrNameLst>
                                          <p:attrName>ppt_h</p:attrName>
                                        </p:attrNameLst>
                                      </p:cBhvr>
                                      <p:tavLst>
                                        <p:tav tm="0">
                                          <p:val>
                                            <p:fltVal val="0"/>
                                          </p:val>
                                        </p:tav>
                                        <p:tav tm="100000">
                                          <p:val>
                                            <p:strVal val="#ppt_h"/>
                                          </p:val>
                                        </p:tav>
                                      </p:tavLst>
                                    </p:anim>
                                    <p:anim calcmode="lin" valueType="num">
                                      <p:cBhvr>
                                        <p:cTn id="9" dur="750" fill="hold"/>
                                        <p:tgtEl>
                                          <p:spTgt spid="16"/>
                                        </p:tgtEl>
                                        <p:attrNameLst>
                                          <p:attrName>style.rotation</p:attrName>
                                        </p:attrNameLst>
                                      </p:cBhvr>
                                      <p:tavLst>
                                        <p:tav tm="0">
                                          <p:val>
                                            <p:fltVal val="90"/>
                                          </p:val>
                                        </p:tav>
                                        <p:tav tm="100000">
                                          <p:val>
                                            <p:fltVal val="0"/>
                                          </p:val>
                                        </p:tav>
                                      </p:tavLst>
                                    </p:anim>
                                    <p:animEffect transition="in" filter="fade">
                                      <p:cBhvr>
                                        <p:cTn id="10" dur="75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1000"/>
                                        <p:tgtEl>
                                          <p:spTgt spid="28"/>
                                        </p:tgtEl>
                                      </p:cBhvr>
                                    </p:animEffect>
                                    <p:anim calcmode="lin" valueType="num">
                                      <p:cBhvr>
                                        <p:cTn id="23" dur="1000" fill="hold"/>
                                        <p:tgtEl>
                                          <p:spTgt spid="28"/>
                                        </p:tgtEl>
                                        <p:attrNameLst>
                                          <p:attrName>ppt_x</p:attrName>
                                        </p:attrNameLst>
                                      </p:cBhvr>
                                      <p:tavLst>
                                        <p:tav tm="0">
                                          <p:val>
                                            <p:strVal val="#ppt_x"/>
                                          </p:val>
                                        </p:tav>
                                        <p:tav tm="100000">
                                          <p:val>
                                            <p:strVal val="#ppt_x"/>
                                          </p:val>
                                        </p:tav>
                                      </p:tavLst>
                                    </p:anim>
                                    <p:anim calcmode="lin" valueType="num">
                                      <p:cBhvr>
                                        <p:cTn id="24"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074"/>
                                        </p:tgtEl>
                                        <p:attrNameLst>
                                          <p:attrName>style.visibility</p:attrName>
                                        </p:attrNameLst>
                                      </p:cBhvr>
                                      <p:to>
                                        <p:strVal val="visible"/>
                                      </p:to>
                                    </p:set>
                                    <p:animEffect transition="in" filter="fade">
                                      <p:cBhvr>
                                        <p:cTn id="29" dur="1000"/>
                                        <p:tgtEl>
                                          <p:spTgt spid="3074"/>
                                        </p:tgtEl>
                                      </p:cBhvr>
                                    </p:animEffect>
                                    <p:anim calcmode="lin" valueType="num">
                                      <p:cBhvr>
                                        <p:cTn id="30" dur="1000" fill="hold"/>
                                        <p:tgtEl>
                                          <p:spTgt spid="3074"/>
                                        </p:tgtEl>
                                        <p:attrNameLst>
                                          <p:attrName>ppt_x</p:attrName>
                                        </p:attrNameLst>
                                      </p:cBhvr>
                                      <p:tavLst>
                                        <p:tav tm="0">
                                          <p:val>
                                            <p:strVal val="#ppt_x"/>
                                          </p:val>
                                        </p:tav>
                                        <p:tav tm="100000">
                                          <p:val>
                                            <p:strVal val="#ppt_x"/>
                                          </p:val>
                                        </p:tav>
                                      </p:tavLst>
                                    </p:anim>
                                    <p:anim calcmode="lin" valueType="num">
                                      <p:cBhvr>
                                        <p:cTn id="31"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1000"/>
                                        <p:tgtEl>
                                          <p:spTgt spid="3"/>
                                        </p:tgtEl>
                                      </p:cBhvr>
                                    </p:animEffect>
                                    <p:anim calcmode="lin" valueType="num">
                                      <p:cBhvr>
                                        <p:cTn id="37" dur="1000" fill="hold"/>
                                        <p:tgtEl>
                                          <p:spTgt spid="3"/>
                                        </p:tgtEl>
                                        <p:attrNameLst>
                                          <p:attrName>ppt_x</p:attrName>
                                        </p:attrNameLst>
                                      </p:cBhvr>
                                      <p:tavLst>
                                        <p:tav tm="0">
                                          <p:val>
                                            <p:strVal val="#ppt_x"/>
                                          </p:val>
                                        </p:tav>
                                        <p:tav tm="100000">
                                          <p:val>
                                            <p:strVal val="#ppt_x"/>
                                          </p:val>
                                        </p:tav>
                                      </p:tavLst>
                                    </p:anim>
                                    <p:anim calcmode="lin" valueType="num">
                                      <p:cBhvr>
                                        <p:cTn id="3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5"/>
          <p:cNvSpPr>
            <a:spLocks noGrp="1"/>
          </p:cNvSpPr>
          <p:nvPr>
            <p:ph type="ftr" sz="quarter" idx="12"/>
          </p:nvPr>
        </p:nvSpPr>
        <p:spPr/>
        <p:txBody>
          <a:bodyPr/>
          <a:lstStyle/>
          <a:p>
            <a:r>
              <a:rPr lang="en-US" dirty="0" smtClean="0"/>
              <a:t>KHOA CƠ KHÍ</a:t>
            </a:r>
            <a:endParaRPr lang="en-US" dirty="0"/>
          </a:p>
        </p:txBody>
      </p:sp>
      <p:grpSp>
        <p:nvGrpSpPr>
          <p:cNvPr id="16" name="Group 87"/>
          <p:cNvGrpSpPr>
            <a:grpSpLocks/>
          </p:cNvGrpSpPr>
          <p:nvPr/>
        </p:nvGrpSpPr>
        <p:grpSpPr bwMode="auto">
          <a:xfrm>
            <a:off x="2552130" y="191219"/>
            <a:ext cx="4176946" cy="646981"/>
            <a:chOff x="1248" y="1440"/>
            <a:chExt cx="3210" cy="432"/>
          </a:xfrm>
        </p:grpSpPr>
        <p:sp>
          <p:nvSpPr>
            <p:cNvPr id="17" name="AutoShape 88"/>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solidFill>
                  <a:srgbClr val="C00000"/>
                </a:solidFill>
              </a:endParaRPr>
            </a:p>
          </p:txBody>
        </p:sp>
        <p:grpSp>
          <p:nvGrpSpPr>
            <p:cNvPr id="19" name="Group 89"/>
            <p:cNvGrpSpPr>
              <a:grpSpLocks/>
            </p:cNvGrpSpPr>
            <p:nvPr/>
          </p:nvGrpSpPr>
          <p:grpSpPr bwMode="auto">
            <a:xfrm>
              <a:off x="1248" y="1440"/>
              <a:ext cx="528" cy="432"/>
              <a:chOff x="720" y="960"/>
              <a:chExt cx="987" cy="795"/>
            </a:xfrm>
          </p:grpSpPr>
          <p:sp>
            <p:nvSpPr>
              <p:cNvPr id="22" name="Oval 90"/>
              <p:cNvSpPr>
                <a:spLocks noChangeArrowheads="1"/>
              </p:cNvSpPr>
              <p:nvPr/>
            </p:nvSpPr>
            <p:spPr bwMode="gray">
              <a:xfrm rot="1758052">
                <a:off x="747" y="987"/>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3" name="Oval 91"/>
              <p:cNvSpPr>
                <a:spLocks noChangeArrowheads="1"/>
              </p:cNvSpPr>
              <p:nvPr/>
            </p:nvSpPr>
            <p:spPr bwMode="gray">
              <a:xfrm rot="1758052">
                <a:off x="720" y="960"/>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4" name="Oval 92"/>
              <p:cNvSpPr>
                <a:spLocks noChangeArrowheads="1"/>
              </p:cNvSpPr>
              <p:nvPr/>
            </p:nvSpPr>
            <p:spPr bwMode="gray">
              <a:xfrm>
                <a:off x="816" y="1008"/>
                <a:ext cx="432" cy="432"/>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grpSp>
        <p:sp>
          <p:nvSpPr>
            <p:cNvPr id="20" name="Text Box 93"/>
            <p:cNvSpPr txBox="1">
              <a:spLocks noChangeArrowheads="1"/>
            </p:cNvSpPr>
            <p:nvPr/>
          </p:nvSpPr>
          <p:spPr bwMode="gray">
            <a:xfrm>
              <a:off x="1512" y="1513"/>
              <a:ext cx="2946"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rgbClr val="C00000"/>
                  </a:solidFill>
                </a:rPr>
                <a:t>PHÂN LOẠI DAO PHAY</a:t>
              </a:r>
              <a:endParaRPr lang="en-US" sz="2400" b="1" dirty="0">
                <a:solidFill>
                  <a:srgbClr val="C00000"/>
                </a:solidFill>
              </a:endParaRPr>
            </a:p>
          </p:txBody>
        </p:sp>
        <p:sp>
          <p:nvSpPr>
            <p:cNvPr id="21" name="Text Box 94"/>
            <p:cNvSpPr txBox="1">
              <a:spLocks noChangeArrowheads="1"/>
            </p:cNvSpPr>
            <p:nvPr/>
          </p:nvSpPr>
          <p:spPr bwMode="gray">
            <a:xfrm>
              <a:off x="1357" y="1458"/>
              <a:ext cx="317" cy="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smtClean="0">
                  <a:solidFill>
                    <a:srgbClr val="C00000"/>
                  </a:solidFill>
                </a:rPr>
                <a:t>2</a:t>
              </a:r>
              <a:endParaRPr lang="en-US" sz="3200" b="1" dirty="0">
                <a:solidFill>
                  <a:srgbClr val="C00000"/>
                </a:solidFill>
              </a:endParaRPr>
            </a:p>
          </p:txBody>
        </p:sp>
      </p:grpSp>
      <p:pic>
        <p:nvPicPr>
          <p:cNvPr id="25" name="Picture 33">
            <a:extLst>
              <a:ext uri="{FF2B5EF4-FFF2-40B4-BE49-F238E27FC236}">
                <a16:creationId xmlns="" xmlns:a16="http://schemas.microsoft.com/office/drawing/2014/main" id="{370CC366-D56D-41B5-9C0F-A9C6EFED64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1859" y="2369469"/>
            <a:ext cx="2715619" cy="264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34">
            <a:extLst>
              <a:ext uri="{FF2B5EF4-FFF2-40B4-BE49-F238E27FC236}">
                <a16:creationId xmlns="" xmlns:a16="http://schemas.microsoft.com/office/drawing/2014/main" id="{2082F860-F5D6-4109-9430-D9A92FECBA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3632" y="2362200"/>
            <a:ext cx="2597187" cy="2653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75177" y="961740"/>
            <a:ext cx="8642368" cy="830997"/>
          </a:xfrm>
          <a:prstGeom prst="rect">
            <a:avLst/>
          </a:prstGeom>
          <a:blipFill>
            <a:blip r:embed="rId4"/>
            <a:tile tx="0" ty="0" sx="100000" sy="100000" flip="none" algn="tl"/>
          </a:blipFill>
        </p:spPr>
        <p:txBody>
          <a:bodyPr wrap="square">
            <a:spAutoFit/>
          </a:bodyPr>
          <a:lstStyle/>
          <a:p>
            <a:pPr indent="180340" algn="just">
              <a:spcBef>
                <a:spcPts val="600"/>
              </a:spcBef>
              <a:spcAft>
                <a:spcPts val="600"/>
              </a:spcAft>
              <a:tabLst>
                <a:tab pos="630555" algn="l"/>
              </a:tabLst>
            </a:pPr>
            <a:r>
              <a:rPr lang="nl-NL" sz="2400" dirty="0" smtClean="0">
                <a:latin typeface="Times New Roman"/>
                <a:ea typeface="Times New Roman"/>
              </a:rPr>
              <a:t>Dao </a:t>
            </a:r>
            <a:r>
              <a:rPr lang="nl-NL" sz="2400" dirty="0">
                <a:latin typeface="Times New Roman"/>
                <a:ea typeface="Times New Roman"/>
              </a:rPr>
              <a:t>phay mặt đầu đường tâm của dao vuông góc với mặt phẳng cần gia công, các răng được bố trí ở trên mặt đầu.</a:t>
            </a:r>
            <a:endParaRPr lang="en-US" sz="2000" dirty="0">
              <a:effectLst/>
              <a:latin typeface="Times New Roman"/>
              <a:ea typeface="Times New Roman"/>
            </a:endParaRPr>
          </a:p>
        </p:txBody>
      </p:sp>
    </p:spTree>
    <p:extLst>
      <p:ext uri="{BB962C8B-B14F-4D97-AF65-F5344CB8AC3E}">
        <p14:creationId xmlns:p14="http://schemas.microsoft.com/office/powerpoint/2010/main" val="275266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Scale>
                                      <p:cBhvr>
                                        <p:cTn id="7"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6"/>
                                        </p:tgtEl>
                                        <p:attrNameLst>
                                          <p:attrName>ppt_x</p:attrName>
                                          <p:attrName>ppt_y</p:attrName>
                                        </p:attrNameLst>
                                      </p:cBhvr>
                                    </p:animMotion>
                                    <p:animEffect transition="in" filter="fade">
                                      <p:cBhvr>
                                        <p:cTn id="9" dur="1000"/>
                                        <p:tgtEl>
                                          <p:spTgt spid="16"/>
                                        </p:tgtEl>
                                      </p:cBhvr>
                                    </p:animEffect>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
                                        <p:tgtEl>
                                          <p:spTgt spid="2"/>
                                        </p:tgtEl>
                                      </p:cBhvr>
                                    </p:animEffect>
                                    <p:anim calcmode="lin" valueType="num">
                                      <p:cBhvr>
                                        <p:cTn id="15" dur="400" fill="hold"/>
                                        <p:tgtEl>
                                          <p:spTgt spid="2"/>
                                        </p:tgtEl>
                                        <p:attrNameLst>
                                          <p:attrName>ppt_x</p:attrName>
                                        </p:attrNameLst>
                                      </p:cBhvr>
                                      <p:tavLst>
                                        <p:tav tm="0">
                                          <p:val>
                                            <p:strVal val="#ppt_x"/>
                                          </p:val>
                                        </p:tav>
                                        <p:tav tm="100000">
                                          <p:val>
                                            <p:strVal val="#ppt_x"/>
                                          </p:val>
                                        </p:tav>
                                      </p:tavLst>
                                    </p:anim>
                                    <p:anim calcmode="lin" valueType="num">
                                      <p:cBhvr>
                                        <p:cTn id="16" dur="400" fill="hold"/>
                                        <p:tgtEl>
                                          <p:spTgt spid="2"/>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box(in)">
                                      <p:cBhvr>
                                        <p:cTn id="23" dur="500"/>
                                        <p:tgtEl>
                                          <p:spTgt spid="25"/>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26"/>
                                        </p:tgtEl>
                                        <p:attrNameLst>
                                          <p:attrName>style.visibility</p:attrName>
                                        </p:attrNameLst>
                                      </p:cBhvr>
                                      <p:to>
                                        <p:strVal val="visible"/>
                                      </p:to>
                                    </p:set>
                                    <p:animScale>
                                      <p:cBhvr>
                                        <p:cTn id="28"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26"/>
                                        </p:tgtEl>
                                        <p:attrNameLst>
                                          <p:attrName>ppt_x</p:attrName>
                                          <p:attrName>ppt_y</p:attrName>
                                        </p:attrNameLst>
                                      </p:cBhvr>
                                    </p:animMotion>
                                    <p:animEffect transition="in" filter="fade">
                                      <p:cBhvr>
                                        <p:cTn id="30"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5"/>
          <p:cNvSpPr>
            <a:spLocks noGrp="1"/>
          </p:cNvSpPr>
          <p:nvPr>
            <p:ph type="ftr" sz="quarter" idx="12"/>
          </p:nvPr>
        </p:nvSpPr>
        <p:spPr/>
        <p:txBody>
          <a:bodyPr/>
          <a:lstStyle/>
          <a:p>
            <a:r>
              <a:rPr lang="en-US" dirty="0" smtClean="0"/>
              <a:t>KHOA CƠ KHÍ</a:t>
            </a:r>
            <a:endParaRPr lang="en-US" dirty="0"/>
          </a:p>
        </p:txBody>
      </p:sp>
      <p:grpSp>
        <p:nvGrpSpPr>
          <p:cNvPr id="16" name="Group 87"/>
          <p:cNvGrpSpPr>
            <a:grpSpLocks/>
          </p:cNvGrpSpPr>
          <p:nvPr/>
        </p:nvGrpSpPr>
        <p:grpSpPr bwMode="auto">
          <a:xfrm>
            <a:off x="2552130" y="191219"/>
            <a:ext cx="4176946" cy="646981"/>
            <a:chOff x="1248" y="1440"/>
            <a:chExt cx="3210" cy="432"/>
          </a:xfrm>
        </p:grpSpPr>
        <p:sp>
          <p:nvSpPr>
            <p:cNvPr id="17" name="AutoShape 88"/>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solidFill>
                  <a:srgbClr val="C00000"/>
                </a:solidFill>
              </a:endParaRPr>
            </a:p>
          </p:txBody>
        </p:sp>
        <p:grpSp>
          <p:nvGrpSpPr>
            <p:cNvPr id="19" name="Group 89"/>
            <p:cNvGrpSpPr>
              <a:grpSpLocks/>
            </p:cNvGrpSpPr>
            <p:nvPr/>
          </p:nvGrpSpPr>
          <p:grpSpPr bwMode="auto">
            <a:xfrm>
              <a:off x="1248" y="1440"/>
              <a:ext cx="528" cy="432"/>
              <a:chOff x="720" y="960"/>
              <a:chExt cx="987" cy="795"/>
            </a:xfrm>
          </p:grpSpPr>
          <p:sp>
            <p:nvSpPr>
              <p:cNvPr id="22" name="Oval 90"/>
              <p:cNvSpPr>
                <a:spLocks noChangeArrowheads="1"/>
              </p:cNvSpPr>
              <p:nvPr/>
            </p:nvSpPr>
            <p:spPr bwMode="gray">
              <a:xfrm rot="1758052">
                <a:off x="747" y="987"/>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3" name="Oval 91"/>
              <p:cNvSpPr>
                <a:spLocks noChangeArrowheads="1"/>
              </p:cNvSpPr>
              <p:nvPr/>
            </p:nvSpPr>
            <p:spPr bwMode="gray">
              <a:xfrm rot="1758052">
                <a:off x="720" y="960"/>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4" name="Oval 92"/>
              <p:cNvSpPr>
                <a:spLocks noChangeArrowheads="1"/>
              </p:cNvSpPr>
              <p:nvPr/>
            </p:nvSpPr>
            <p:spPr bwMode="gray">
              <a:xfrm>
                <a:off x="816" y="1008"/>
                <a:ext cx="432" cy="432"/>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grpSp>
        <p:sp>
          <p:nvSpPr>
            <p:cNvPr id="20" name="Text Box 93"/>
            <p:cNvSpPr txBox="1">
              <a:spLocks noChangeArrowheads="1"/>
            </p:cNvSpPr>
            <p:nvPr/>
          </p:nvSpPr>
          <p:spPr bwMode="gray">
            <a:xfrm>
              <a:off x="1512" y="1513"/>
              <a:ext cx="2946"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rgbClr val="C00000"/>
                  </a:solidFill>
                </a:rPr>
                <a:t>PHÂN LOẠI DAO PHAY</a:t>
              </a:r>
              <a:endParaRPr lang="en-US" sz="2400" b="1" dirty="0">
                <a:solidFill>
                  <a:srgbClr val="C00000"/>
                </a:solidFill>
              </a:endParaRPr>
            </a:p>
          </p:txBody>
        </p:sp>
        <p:sp>
          <p:nvSpPr>
            <p:cNvPr id="21" name="Text Box 94"/>
            <p:cNvSpPr txBox="1">
              <a:spLocks noChangeArrowheads="1"/>
            </p:cNvSpPr>
            <p:nvPr/>
          </p:nvSpPr>
          <p:spPr bwMode="gray">
            <a:xfrm>
              <a:off x="1357" y="1458"/>
              <a:ext cx="317" cy="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smtClean="0">
                  <a:solidFill>
                    <a:srgbClr val="C00000"/>
                  </a:solidFill>
                </a:rPr>
                <a:t>2</a:t>
              </a:r>
              <a:endParaRPr lang="en-US" sz="3200" b="1" dirty="0">
                <a:solidFill>
                  <a:srgbClr val="C00000"/>
                </a:solidFill>
              </a:endParaRPr>
            </a:p>
          </p:txBody>
        </p:sp>
      </p:grpSp>
      <p:pic>
        <p:nvPicPr>
          <p:cNvPr id="14" name="Picture 31">
            <a:extLst>
              <a:ext uri="{FF2B5EF4-FFF2-40B4-BE49-F238E27FC236}">
                <a16:creationId xmlns="" xmlns:a16="http://schemas.microsoft.com/office/drawing/2014/main" id="{AC7ED65A-B5DC-42E3-B45A-4F19F7E5E0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930" y="961740"/>
            <a:ext cx="2527821" cy="2681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 name="Picture 32">
            <a:extLst>
              <a:ext uri="{FF2B5EF4-FFF2-40B4-BE49-F238E27FC236}">
                <a16:creationId xmlns="" xmlns:a16="http://schemas.microsoft.com/office/drawing/2014/main" id="{54031641-28E1-4B62-A901-9D4B0B8C8A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5684161" y="1977935"/>
            <a:ext cx="1751835" cy="3186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30">
            <a:extLst>
              <a:ext uri="{FF2B5EF4-FFF2-40B4-BE49-F238E27FC236}">
                <a16:creationId xmlns="" xmlns:a16="http://schemas.microsoft.com/office/drawing/2014/main" id="{E122AC2A-B844-4713-B23E-6F5BCE5B8E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0415" y="838200"/>
            <a:ext cx="5738562" cy="1857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841649" y="4385608"/>
            <a:ext cx="7813904" cy="1938992"/>
          </a:xfrm>
          <a:prstGeom prst="rect">
            <a:avLst/>
          </a:prstGeom>
        </p:spPr>
        <p:txBody>
          <a:bodyPr wrap="square">
            <a:spAutoFit/>
          </a:bodyPr>
          <a:lstStyle/>
          <a:p>
            <a:pPr marL="342900" lvl="0" indent="-342900" algn="just">
              <a:spcBef>
                <a:spcPts val="600"/>
              </a:spcBef>
              <a:spcAft>
                <a:spcPts val="600"/>
              </a:spcAft>
              <a:buFont typeface="Times New Roman"/>
              <a:buChar char="-"/>
              <a:tabLst>
                <a:tab pos="408940" algn="l"/>
                <a:tab pos="514350" algn="l"/>
                <a:tab pos="630555" algn="l"/>
              </a:tabLst>
            </a:pPr>
            <a:r>
              <a:rPr lang="nl-NL" sz="2400" dirty="0">
                <a:solidFill>
                  <a:srgbClr val="0070C0"/>
                </a:solidFill>
                <a:latin typeface="Times New Roman"/>
                <a:ea typeface="Times New Roman"/>
              </a:rPr>
              <a:t>Dao phay ngón: răng được bố trí trên mặt trụ và mặt đầu nên nó có thể làm việc như  dao phay mặt trụ khi gia công các bề mặt có độ rộng nhỏ hoặc để gia công các rãnh kín như  rãnh then trên trục, dao phay ngón còn dùng để gia công các mặt tròn xoay. </a:t>
            </a:r>
            <a:endParaRPr lang="en-US" sz="2000" dirty="0">
              <a:solidFill>
                <a:srgbClr val="0070C0"/>
              </a:solidFill>
              <a:effectLst/>
              <a:latin typeface="Times New Roman"/>
              <a:ea typeface="Times New Roman"/>
            </a:endParaRP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30593" y="2781300"/>
            <a:ext cx="2009775"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54253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750" fill="hold"/>
                                        <p:tgtEl>
                                          <p:spTgt spid="16"/>
                                        </p:tgtEl>
                                        <p:attrNameLst>
                                          <p:attrName>ppt_w</p:attrName>
                                        </p:attrNameLst>
                                      </p:cBhvr>
                                      <p:tavLst>
                                        <p:tav tm="0">
                                          <p:val>
                                            <p:fltVal val="0"/>
                                          </p:val>
                                        </p:tav>
                                        <p:tav tm="100000">
                                          <p:val>
                                            <p:strVal val="#ppt_w"/>
                                          </p:val>
                                        </p:tav>
                                      </p:tavLst>
                                    </p:anim>
                                    <p:anim calcmode="lin" valueType="num">
                                      <p:cBhvr>
                                        <p:cTn id="8" dur="750" fill="hold"/>
                                        <p:tgtEl>
                                          <p:spTgt spid="16"/>
                                        </p:tgtEl>
                                        <p:attrNameLst>
                                          <p:attrName>ppt_h</p:attrName>
                                        </p:attrNameLst>
                                      </p:cBhvr>
                                      <p:tavLst>
                                        <p:tav tm="0">
                                          <p:val>
                                            <p:fltVal val="0"/>
                                          </p:val>
                                        </p:tav>
                                        <p:tav tm="100000">
                                          <p:val>
                                            <p:strVal val="#ppt_h"/>
                                          </p:val>
                                        </p:tav>
                                      </p:tavLst>
                                    </p:anim>
                                    <p:anim calcmode="lin" valueType="num">
                                      <p:cBhvr>
                                        <p:cTn id="9" dur="750" fill="hold"/>
                                        <p:tgtEl>
                                          <p:spTgt spid="16"/>
                                        </p:tgtEl>
                                        <p:attrNameLst>
                                          <p:attrName>style.rotation</p:attrName>
                                        </p:attrNameLst>
                                      </p:cBhvr>
                                      <p:tavLst>
                                        <p:tav tm="0">
                                          <p:val>
                                            <p:fltVal val="90"/>
                                          </p:val>
                                        </p:tav>
                                        <p:tav tm="100000">
                                          <p:val>
                                            <p:fltVal val="0"/>
                                          </p:val>
                                        </p:tav>
                                      </p:tavLst>
                                    </p:anim>
                                    <p:animEffect transition="in" filter="fade">
                                      <p:cBhvr>
                                        <p:cTn id="10" dur="75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box(in)">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xit" presetSubtype="4" fill="hold" nodeType="clickEffect">
                                  <p:stCondLst>
                                    <p:cond delay="0"/>
                                  </p:stCondLst>
                                  <p:childTnLst>
                                    <p:animEffect transition="out" filter="slide(fromBottom)">
                                      <p:cBhvr>
                                        <p:cTn id="19" dur="500"/>
                                        <p:tgtEl>
                                          <p:spTgt spid="14"/>
                                        </p:tgtEl>
                                      </p:cBhvr>
                                    </p:animEffect>
                                    <p:set>
                                      <p:cBhvr>
                                        <p:cTn id="20" dur="1" fill="hold">
                                          <p:stCondLst>
                                            <p:cond delay="499"/>
                                          </p:stCondLst>
                                        </p:cTn>
                                        <p:tgtEl>
                                          <p:spTgt spid="14"/>
                                        </p:tgtEl>
                                        <p:attrNameLst>
                                          <p:attrName>style.visibility</p:attrName>
                                        </p:attrNameLst>
                                      </p:cBhvr>
                                      <p:to>
                                        <p:strVal val="hidden"/>
                                      </p:to>
                                    </p:set>
                                  </p:childTnLst>
                                </p:cTn>
                              </p:par>
                              <p:par>
                                <p:cTn id="21" presetID="4" presetClass="entr" presetSubtype="16"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box(in)">
                                      <p:cBhvr>
                                        <p:cTn id="23" dur="500"/>
                                        <p:tgtEl>
                                          <p:spTgt spid="27"/>
                                        </p:tgtEl>
                                      </p:cBhvr>
                                    </p:animEffect>
                                  </p:childTnLst>
                                </p:cTn>
                              </p:par>
                              <p:par>
                                <p:cTn id="24" presetID="12" presetClass="exit" presetSubtype="4" fill="hold" nodeType="withEffect">
                                  <p:stCondLst>
                                    <p:cond delay="0"/>
                                  </p:stCondLst>
                                  <p:childTnLst>
                                    <p:animEffect transition="out" filter="slide(fromBottom)">
                                      <p:cBhvr>
                                        <p:cTn id="25" dur="500"/>
                                        <p:tgtEl>
                                          <p:spTgt spid="27"/>
                                        </p:tgtEl>
                                      </p:cBhvr>
                                    </p:animEffect>
                                    <p:set>
                                      <p:cBhvr>
                                        <p:cTn id="26" dur="1" fill="hold">
                                          <p:stCondLst>
                                            <p:cond delay="499"/>
                                          </p:stCondLst>
                                        </p:cTn>
                                        <p:tgtEl>
                                          <p:spTgt spid="27"/>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nodeType="click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box(in)">
                                      <p:cBhvr>
                                        <p:cTn id="31" dur="500"/>
                                        <p:tgtEl>
                                          <p:spTgt spid="28"/>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xit" presetSubtype="4" fill="hold" nodeType="clickEffect">
                                  <p:stCondLst>
                                    <p:cond delay="0"/>
                                  </p:stCondLst>
                                  <p:childTnLst>
                                    <p:animEffect transition="out" filter="slide(fromBottom)">
                                      <p:cBhvr>
                                        <p:cTn id="35" dur="500"/>
                                        <p:tgtEl>
                                          <p:spTgt spid="28"/>
                                        </p:tgtEl>
                                      </p:cBhvr>
                                    </p:animEffect>
                                    <p:set>
                                      <p:cBhvr>
                                        <p:cTn id="36" dur="1" fill="hold">
                                          <p:stCondLst>
                                            <p:cond delay="499"/>
                                          </p:stCondLst>
                                        </p:cTn>
                                        <p:tgtEl>
                                          <p:spTgt spid="28"/>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nodeType="clickEffect">
                                  <p:stCondLst>
                                    <p:cond delay="0"/>
                                  </p:stCondLst>
                                  <p:childTnLst>
                                    <p:set>
                                      <p:cBhvr>
                                        <p:cTn id="40" dur="1" fill="hold">
                                          <p:stCondLst>
                                            <p:cond delay="0"/>
                                          </p:stCondLst>
                                        </p:cTn>
                                        <p:tgtEl>
                                          <p:spTgt spid="2050"/>
                                        </p:tgtEl>
                                        <p:attrNameLst>
                                          <p:attrName>style.visibility</p:attrName>
                                        </p:attrNameLst>
                                      </p:cBhvr>
                                      <p:to>
                                        <p:strVal val="visible"/>
                                      </p:to>
                                    </p:set>
                                    <p:animEffect transition="in" filter="checkerboard(across)">
                                      <p:cBhvr>
                                        <p:cTn id="41" dur="500"/>
                                        <p:tgtEl>
                                          <p:spTgt spid="2050"/>
                                        </p:tgtEl>
                                      </p:cBhvr>
                                    </p:animEffect>
                                  </p:childTnLst>
                                </p:cTn>
                              </p:par>
                            </p:childTnLst>
                          </p:cTn>
                        </p:par>
                      </p:childTnLst>
                    </p:cTn>
                  </p:par>
                  <p:par>
                    <p:cTn id="42" fill="hold">
                      <p:stCondLst>
                        <p:cond delay="indefinite"/>
                      </p:stCondLst>
                      <p:childTnLst>
                        <p:par>
                          <p:cTn id="43" fill="hold">
                            <p:stCondLst>
                              <p:cond delay="0"/>
                            </p:stCondLst>
                            <p:childTnLst>
                              <p:par>
                                <p:cTn id="44" presetID="5" presetClass="entr" presetSubtype="10" fill="hold" grpId="0" nodeType="click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checkerboard(across)">
                                      <p:cBhvr>
                                        <p:cTn id="4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5"/>
          <p:cNvSpPr>
            <a:spLocks noGrp="1"/>
          </p:cNvSpPr>
          <p:nvPr>
            <p:ph type="ftr" sz="quarter" idx="12"/>
          </p:nvPr>
        </p:nvSpPr>
        <p:spPr/>
        <p:txBody>
          <a:bodyPr/>
          <a:lstStyle/>
          <a:p>
            <a:r>
              <a:rPr lang="en-US" dirty="0" smtClean="0"/>
              <a:t>KHOA CƠ KHÍ</a:t>
            </a:r>
            <a:endParaRPr lang="en-US" dirty="0"/>
          </a:p>
        </p:txBody>
      </p:sp>
      <p:grpSp>
        <p:nvGrpSpPr>
          <p:cNvPr id="16" name="Group 87"/>
          <p:cNvGrpSpPr>
            <a:grpSpLocks/>
          </p:cNvGrpSpPr>
          <p:nvPr/>
        </p:nvGrpSpPr>
        <p:grpSpPr bwMode="auto">
          <a:xfrm>
            <a:off x="2552130" y="191219"/>
            <a:ext cx="4176946" cy="646981"/>
            <a:chOff x="1248" y="1440"/>
            <a:chExt cx="3210" cy="432"/>
          </a:xfrm>
        </p:grpSpPr>
        <p:sp>
          <p:nvSpPr>
            <p:cNvPr id="17" name="AutoShape 88"/>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solidFill>
                  <a:srgbClr val="C00000"/>
                </a:solidFill>
              </a:endParaRPr>
            </a:p>
          </p:txBody>
        </p:sp>
        <p:grpSp>
          <p:nvGrpSpPr>
            <p:cNvPr id="19" name="Group 89"/>
            <p:cNvGrpSpPr>
              <a:grpSpLocks/>
            </p:cNvGrpSpPr>
            <p:nvPr/>
          </p:nvGrpSpPr>
          <p:grpSpPr bwMode="auto">
            <a:xfrm>
              <a:off x="1248" y="1440"/>
              <a:ext cx="528" cy="432"/>
              <a:chOff x="720" y="960"/>
              <a:chExt cx="987" cy="795"/>
            </a:xfrm>
          </p:grpSpPr>
          <p:sp>
            <p:nvSpPr>
              <p:cNvPr id="22" name="Oval 90"/>
              <p:cNvSpPr>
                <a:spLocks noChangeArrowheads="1"/>
              </p:cNvSpPr>
              <p:nvPr/>
            </p:nvSpPr>
            <p:spPr bwMode="gray">
              <a:xfrm rot="1758052">
                <a:off x="747" y="987"/>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3" name="Oval 91"/>
              <p:cNvSpPr>
                <a:spLocks noChangeArrowheads="1"/>
              </p:cNvSpPr>
              <p:nvPr/>
            </p:nvSpPr>
            <p:spPr bwMode="gray">
              <a:xfrm rot="1758052">
                <a:off x="720" y="960"/>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4" name="Oval 92"/>
              <p:cNvSpPr>
                <a:spLocks noChangeArrowheads="1"/>
              </p:cNvSpPr>
              <p:nvPr/>
            </p:nvSpPr>
            <p:spPr bwMode="gray">
              <a:xfrm>
                <a:off x="816" y="1008"/>
                <a:ext cx="432" cy="432"/>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grpSp>
        <p:sp>
          <p:nvSpPr>
            <p:cNvPr id="20" name="Text Box 93"/>
            <p:cNvSpPr txBox="1">
              <a:spLocks noChangeArrowheads="1"/>
            </p:cNvSpPr>
            <p:nvPr/>
          </p:nvSpPr>
          <p:spPr bwMode="gray">
            <a:xfrm>
              <a:off x="1512" y="1513"/>
              <a:ext cx="2946"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rgbClr val="C00000"/>
                  </a:solidFill>
                </a:rPr>
                <a:t>PHÂN LOẠI DAO PHAY</a:t>
              </a:r>
              <a:endParaRPr lang="en-US" sz="2400" b="1" dirty="0">
                <a:solidFill>
                  <a:srgbClr val="C00000"/>
                </a:solidFill>
              </a:endParaRPr>
            </a:p>
          </p:txBody>
        </p:sp>
        <p:sp>
          <p:nvSpPr>
            <p:cNvPr id="21" name="Text Box 94"/>
            <p:cNvSpPr txBox="1">
              <a:spLocks noChangeArrowheads="1"/>
            </p:cNvSpPr>
            <p:nvPr/>
          </p:nvSpPr>
          <p:spPr bwMode="gray">
            <a:xfrm>
              <a:off x="1357" y="1458"/>
              <a:ext cx="317" cy="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smtClean="0">
                  <a:solidFill>
                    <a:srgbClr val="C00000"/>
                  </a:solidFill>
                </a:rPr>
                <a:t>2</a:t>
              </a:r>
              <a:endParaRPr lang="en-US" sz="3200" b="1" dirty="0">
                <a:solidFill>
                  <a:srgbClr val="C00000"/>
                </a:solidFill>
              </a:endParaRPr>
            </a:p>
          </p:txBody>
        </p:sp>
      </p:grpSp>
      <p:pic>
        <p:nvPicPr>
          <p:cNvPr id="27" name="Picture 32">
            <a:extLst>
              <a:ext uri="{FF2B5EF4-FFF2-40B4-BE49-F238E27FC236}">
                <a16:creationId xmlns="" xmlns:a16="http://schemas.microsoft.com/office/drawing/2014/main" id="{54031641-28E1-4B62-A901-9D4B0B8C8A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56825" y="3120589"/>
            <a:ext cx="2035175" cy="3702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1">
            <a:extLst>
              <a:ext uri="{FF2B5EF4-FFF2-40B4-BE49-F238E27FC236}">
                <a16:creationId xmlns="" xmlns:a16="http://schemas.microsoft.com/office/drawing/2014/main" id="{853EFCCA-7CDB-40AA-B2B8-8C97174B6F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0136" y="939767"/>
            <a:ext cx="5632450" cy="3741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063370" y="4681505"/>
            <a:ext cx="7775830" cy="1384995"/>
          </a:xfrm>
          <a:prstGeom prst="rect">
            <a:avLst/>
          </a:prstGeom>
        </p:spPr>
        <p:txBody>
          <a:bodyPr wrap="square">
            <a:spAutoFit/>
          </a:bodyPr>
          <a:lstStyle/>
          <a:p>
            <a:pPr indent="180340" algn="just">
              <a:spcBef>
                <a:spcPts val="600"/>
              </a:spcBef>
              <a:spcAft>
                <a:spcPts val="600"/>
              </a:spcAft>
            </a:pPr>
            <a:r>
              <a:rPr lang="nl-NL" sz="2800" dirty="0">
                <a:solidFill>
                  <a:srgbClr val="00B050"/>
                </a:solidFill>
                <a:latin typeface="Times New Roman"/>
                <a:ea typeface="Times New Roman"/>
              </a:rPr>
              <a:t>Dao phay định hình có răng trên mặt trụ và mặt đầu, Profin của răng giống như profin của rãnh cần gia công.</a:t>
            </a:r>
            <a:endParaRPr lang="en-US" sz="2400" dirty="0">
              <a:solidFill>
                <a:srgbClr val="00B050"/>
              </a:solidFill>
              <a:effectLst/>
              <a:latin typeface="Times New Roman"/>
              <a:ea typeface="Times New Roman"/>
            </a:endParaRPr>
          </a:p>
        </p:txBody>
      </p:sp>
    </p:spTree>
    <p:extLst>
      <p:ext uri="{BB962C8B-B14F-4D97-AF65-F5344CB8AC3E}">
        <p14:creationId xmlns:p14="http://schemas.microsoft.com/office/powerpoint/2010/main" val="4197568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750" fill="hold"/>
                                        <p:tgtEl>
                                          <p:spTgt spid="16"/>
                                        </p:tgtEl>
                                        <p:attrNameLst>
                                          <p:attrName>ppt_w</p:attrName>
                                        </p:attrNameLst>
                                      </p:cBhvr>
                                      <p:tavLst>
                                        <p:tav tm="0">
                                          <p:val>
                                            <p:fltVal val="0"/>
                                          </p:val>
                                        </p:tav>
                                        <p:tav tm="100000">
                                          <p:val>
                                            <p:strVal val="#ppt_w"/>
                                          </p:val>
                                        </p:tav>
                                      </p:tavLst>
                                    </p:anim>
                                    <p:anim calcmode="lin" valueType="num">
                                      <p:cBhvr>
                                        <p:cTn id="8" dur="750" fill="hold"/>
                                        <p:tgtEl>
                                          <p:spTgt spid="16"/>
                                        </p:tgtEl>
                                        <p:attrNameLst>
                                          <p:attrName>ppt_h</p:attrName>
                                        </p:attrNameLst>
                                      </p:cBhvr>
                                      <p:tavLst>
                                        <p:tav tm="0">
                                          <p:val>
                                            <p:fltVal val="0"/>
                                          </p:val>
                                        </p:tav>
                                        <p:tav tm="100000">
                                          <p:val>
                                            <p:strVal val="#ppt_h"/>
                                          </p:val>
                                        </p:tav>
                                      </p:tavLst>
                                    </p:anim>
                                    <p:anim calcmode="lin" valueType="num">
                                      <p:cBhvr>
                                        <p:cTn id="9" dur="750" fill="hold"/>
                                        <p:tgtEl>
                                          <p:spTgt spid="16"/>
                                        </p:tgtEl>
                                        <p:attrNameLst>
                                          <p:attrName>style.rotation</p:attrName>
                                        </p:attrNameLst>
                                      </p:cBhvr>
                                      <p:tavLst>
                                        <p:tav tm="0">
                                          <p:val>
                                            <p:fltVal val="90"/>
                                          </p:val>
                                        </p:tav>
                                        <p:tav tm="100000">
                                          <p:val>
                                            <p:fltVal val="0"/>
                                          </p:val>
                                        </p:tav>
                                      </p:tavLst>
                                    </p:anim>
                                    <p:animEffect transition="in" filter="fade">
                                      <p:cBhvr>
                                        <p:cTn id="10" dur="750"/>
                                        <p:tgtEl>
                                          <p:spTgt spid="16"/>
                                        </p:tgtEl>
                                      </p:cBhvr>
                                    </p:animEffect>
                                  </p:childTnLst>
                                </p:cTn>
                              </p:par>
                              <p:par>
                                <p:cTn id="11" presetID="4" presetClass="entr" presetSubtype="16"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ox(in)">
                                      <p:cBhvr>
                                        <p:cTn id="13" dur="500"/>
                                        <p:tgtEl>
                                          <p:spTgt spid="27"/>
                                        </p:tgtEl>
                                      </p:cBhvr>
                                    </p:animEffect>
                                  </p:childTnLst>
                                </p:cTn>
                              </p:par>
                              <p:par>
                                <p:cTn id="14" presetID="12" presetClass="exit" presetSubtype="4" fill="hold" nodeType="withEffect">
                                  <p:stCondLst>
                                    <p:cond delay="0"/>
                                  </p:stCondLst>
                                  <p:childTnLst>
                                    <p:animEffect transition="out" filter="slide(fromBottom)">
                                      <p:cBhvr>
                                        <p:cTn id="15" dur="500"/>
                                        <p:tgtEl>
                                          <p:spTgt spid="27"/>
                                        </p:tgtEl>
                                      </p:cBhvr>
                                    </p:animEffect>
                                    <p:set>
                                      <p:cBhvr>
                                        <p:cTn id="16" dur="1" fill="hold">
                                          <p:stCondLst>
                                            <p:cond delay="499"/>
                                          </p:stCondLst>
                                        </p:cTn>
                                        <p:tgtEl>
                                          <p:spTgt spid="27"/>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1000" fill="hold"/>
                                        <p:tgtEl>
                                          <p:spTgt spid="18"/>
                                        </p:tgtEl>
                                        <p:attrNameLst>
                                          <p:attrName>ppt_w</p:attrName>
                                        </p:attrNameLst>
                                      </p:cBhvr>
                                      <p:tavLst>
                                        <p:tav tm="0">
                                          <p:val>
                                            <p:fltVal val="0"/>
                                          </p:val>
                                        </p:tav>
                                        <p:tav tm="100000">
                                          <p:val>
                                            <p:strVal val="#ppt_w"/>
                                          </p:val>
                                        </p:tav>
                                      </p:tavLst>
                                    </p:anim>
                                    <p:anim calcmode="lin" valueType="num">
                                      <p:cBhvr>
                                        <p:cTn id="22" dur="1000" fill="hold"/>
                                        <p:tgtEl>
                                          <p:spTgt spid="18"/>
                                        </p:tgtEl>
                                        <p:attrNameLst>
                                          <p:attrName>ppt_h</p:attrName>
                                        </p:attrNameLst>
                                      </p:cBhvr>
                                      <p:tavLst>
                                        <p:tav tm="0">
                                          <p:val>
                                            <p:fltVal val="0"/>
                                          </p:val>
                                        </p:tav>
                                        <p:tav tm="100000">
                                          <p:val>
                                            <p:strVal val="#ppt_h"/>
                                          </p:val>
                                        </p:tav>
                                      </p:tavLst>
                                    </p:anim>
                                    <p:anim calcmode="lin" valueType="num">
                                      <p:cBhvr>
                                        <p:cTn id="23" dur="1000" fill="hold"/>
                                        <p:tgtEl>
                                          <p:spTgt spid="18"/>
                                        </p:tgtEl>
                                        <p:attrNameLst>
                                          <p:attrName>style.rotation</p:attrName>
                                        </p:attrNameLst>
                                      </p:cBhvr>
                                      <p:tavLst>
                                        <p:tav tm="0">
                                          <p:val>
                                            <p:fltVal val="90"/>
                                          </p:val>
                                        </p:tav>
                                        <p:tav tm="100000">
                                          <p:val>
                                            <p:fltVal val="0"/>
                                          </p:val>
                                        </p:tav>
                                      </p:tavLst>
                                    </p:anim>
                                    <p:animEffect transition="in" filter="fade">
                                      <p:cBhvr>
                                        <p:cTn id="24" dur="10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1000" fill="hold"/>
                                        <p:tgtEl>
                                          <p:spTgt spid="2"/>
                                        </p:tgtEl>
                                        <p:attrNameLst>
                                          <p:attrName>ppt_w</p:attrName>
                                        </p:attrNameLst>
                                      </p:cBhvr>
                                      <p:tavLst>
                                        <p:tav tm="0">
                                          <p:val>
                                            <p:fltVal val="0"/>
                                          </p:val>
                                        </p:tav>
                                        <p:tav tm="100000">
                                          <p:val>
                                            <p:strVal val="#ppt_w"/>
                                          </p:val>
                                        </p:tav>
                                      </p:tavLst>
                                    </p:anim>
                                    <p:anim calcmode="lin" valueType="num">
                                      <p:cBhvr>
                                        <p:cTn id="30" dur="1000" fill="hold"/>
                                        <p:tgtEl>
                                          <p:spTgt spid="2"/>
                                        </p:tgtEl>
                                        <p:attrNameLst>
                                          <p:attrName>ppt_h</p:attrName>
                                        </p:attrNameLst>
                                      </p:cBhvr>
                                      <p:tavLst>
                                        <p:tav tm="0">
                                          <p:val>
                                            <p:fltVal val="0"/>
                                          </p:val>
                                        </p:tav>
                                        <p:tav tm="100000">
                                          <p:val>
                                            <p:strVal val="#ppt_h"/>
                                          </p:val>
                                        </p:tav>
                                      </p:tavLst>
                                    </p:anim>
                                    <p:anim calcmode="lin" valueType="num">
                                      <p:cBhvr>
                                        <p:cTn id="31" dur="1000" fill="hold"/>
                                        <p:tgtEl>
                                          <p:spTgt spid="2"/>
                                        </p:tgtEl>
                                        <p:attrNameLst>
                                          <p:attrName>style.rotation</p:attrName>
                                        </p:attrNameLst>
                                      </p:cBhvr>
                                      <p:tavLst>
                                        <p:tav tm="0">
                                          <p:val>
                                            <p:fltVal val="90"/>
                                          </p:val>
                                        </p:tav>
                                        <p:tav tm="100000">
                                          <p:val>
                                            <p:fltVal val="0"/>
                                          </p:val>
                                        </p:tav>
                                      </p:tavLst>
                                    </p:anim>
                                    <p:animEffect transition="in" filter="fade">
                                      <p:cBhvr>
                                        <p:cTn id="3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5"/>
          <p:cNvSpPr>
            <a:spLocks noGrp="1"/>
          </p:cNvSpPr>
          <p:nvPr>
            <p:ph type="ftr" sz="quarter" idx="12"/>
          </p:nvPr>
        </p:nvSpPr>
        <p:spPr/>
        <p:txBody>
          <a:bodyPr/>
          <a:lstStyle/>
          <a:p>
            <a:r>
              <a:rPr lang="en-US" dirty="0" smtClean="0"/>
              <a:t>KHOA CƠ KHÍ</a:t>
            </a:r>
            <a:endParaRPr lang="en-US" dirty="0"/>
          </a:p>
        </p:txBody>
      </p:sp>
      <p:grpSp>
        <p:nvGrpSpPr>
          <p:cNvPr id="16" name="Group 87"/>
          <p:cNvGrpSpPr>
            <a:grpSpLocks/>
          </p:cNvGrpSpPr>
          <p:nvPr/>
        </p:nvGrpSpPr>
        <p:grpSpPr bwMode="auto">
          <a:xfrm>
            <a:off x="2552130" y="191219"/>
            <a:ext cx="4176946" cy="646981"/>
            <a:chOff x="1248" y="1440"/>
            <a:chExt cx="3210" cy="432"/>
          </a:xfrm>
        </p:grpSpPr>
        <p:sp>
          <p:nvSpPr>
            <p:cNvPr id="17" name="AutoShape 88"/>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solidFill>
                  <a:srgbClr val="C00000"/>
                </a:solidFill>
              </a:endParaRPr>
            </a:p>
          </p:txBody>
        </p:sp>
        <p:grpSp>
          <p:nvGrpSpPr>
            <p:cNvPr id="19" name="Group 89"/>
            <p:cNvGrpSpPr>
              <a:grpSpLocks/>
            </p:cNvGrpSpPr>
            <p:nvPr/>
          </p:nvGrpSpPr>
          <p:grpSpPr bwMode="auto">
            <a:xfrm>
              <a:off x="1248" y="1440"/>
              <a:ext cx="528" cy="432"/>
              <a:chOff x="720" y="960"/>
              <a:chExt cx="987" cy="795"/>
            </a:xfrm>
          </p:grpSpPr>
          <p:sp>
            <p:nvSpPr>
              <p:cNvPr id="22" name="Oval 90"/>
              <p:cNvSpPr>
                <a:spLocks noChangeArrowheads="1"/>
              </p:cNvSpPr>
              <p:nvPr/>
            </p:nvSpPr>
            <p:spPr bwMode="gray">
              <a:xfrm rot="1758052">
                <a:off x="747" y="987"/>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3" name="Oval 91"/>
              <p:cNvSpPr>
                <a:spLocks noChangeArrowheads="1"/>
              </p:cNvSpPr>
              <p:nvPr/>
            </p:nvSpPr>
            <p:spPr bwMode="gray">
              <a:xfrm rot="1758052">
                <a:off x="720" y="960"/>
                <a:ext cx="960" cy="768"/>
              </a:xfrm>
              <a:prstGeom prst="ellipse">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sp>
            <p:nvSpPr>
              <p:cNvPr id="24" name="Oval 92"/>
              <p:cNvSpPr>
                <a:spLocks noChangeArrowheads="1"/>
              </p:cNvSpPr>
              <p:nvPr/>
            </p:nvSpPr>
            <p:spPr bwMode="gray">
              <a:xfrm>
                <a:off x="816" y="1008"/>
                <a:ext cx="432" cy="432"/>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C00000"/>
                  </a:solidFill>
                </a:endParaRPr>
              </a:p>
            </p:txBody>
          </p:sp>
        </p:grpSp>
        <p:sp>
          <p:nvSpPr>
            <p:cNvPr id="20" name="Text Box 93"/>
            <p:cNvSpPr txBox="1">
              <a:spLocks noChangeArrowheads="1"/>
            </p:cNvSpPr>
            <p:nvPr/>
          </p:nvSpPr>
          <p:spPr bwMode="gray">
            <a:xfrm>
              <a:off x="1512" y="1513"/>
              <a:ext cx="2946" cy="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400" b="1" dirty="0" smtClean="0">
                  <a:solidFill>
                    <a:srgbClr val="C00000"/>
                  </a:solidFill>
                </a:rPr>
                <a:t>PHÂN LOẠI DAO PHAY</a:t>
              </a:r>
              <a:endParaRPr lang="en-US" sz="2400" b="1" dirty="0">
                <a:solidFill>
                  <a:srgbClr val="C00000"/>
                </a:solidFill>
              </a:endParaRPr>
            </a:p>
          </p:txBody>
        </p:sp>
        <p:sp>
          <p:nvSpPr>
            <p:cNvPr id="21" name="Text Box 94"/>
            <p:cNvSpPr txBox="1">
              <a:spLocks noChangeArrowheads="1"/>
            </p:cNvSpPr>
            <p:nvPr/>
          </p:nvSpPr>
          <p:spPr bwMode="gray">
            <a:xfrm>
              <a:off x="1357" y="1458"/>
              <a:ext cx="317" cy="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smtClean="0">
                  <a:solidFill>
                    <a:srgbClr val="C00000"/>
                  </a:solidFill>
                </a:rPr>
                <a:t>2</a:t>
              </a:r>
              <a:endParaRPr lang="en-US" sz="3200" b="1" dirty="0">
                <a:solidFill>
                  <a:srgbClr val="C00000"/>
                </a:solidFill>
              </a:endParaRPr>
            </a:p>
          </p:txBody>
        </p:sp>
      </p:grpSp>
      <p:pic>
        <p:nvPicPr>
          <p:cNvPr id="27" name="Picture 32">
            <a:extLst>
              <a:ext uri="{FF2B5EF4-FFF2-40B4-BE49-F238E27FC236}">
                <a16:creationId xmlns="" xmlns:a16="http://schemas.microsoft.com/office/drawing/2014/main" id="{54031641-28E1-4B62-A901-9D4B0B8C8A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56825" y="3120589"/>
            <a:ext cx="2035175" cy="3702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8813" y="989172"/>
            <a:ext cx="3098800" cy="373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066800" y="5000342"/>
            <a:ext cx="7848600" cy="830997"/>
          </a:xfrm>
          <a:prstGeom prst="rect">
            <a:avLst/>
          </a:prstGeom>
        </p:spPr>
        <p:txBody>
          <a:bodyPr wrap="square">
            <a:spAutoFit/>
          </a:bodyPr>
          <a:lstStyle/>
          <a:p>
            <a:pPr indent="180340" algn="just">
              <a:spcBef>
                <a:spcPts val="600"/>
              </a:spcBef>
              <a:spcAft>
                <a:spcPts val="600"/>
              </a:spcAft>
              <a:tabLst>
                <a:tab pos="514350" algn="l"/>
                <a:tab pos="630555" algn="l"/>
              </a:tabLst>
            </a:pPr>
            <a:r>
              <a:rPr lang="nl-NL" sz="2400" dirty="0">
                <a:solidFill>
                  <a:srgbClr val="00B050"/>
                </a:solidFill>
                <a:latin typeface="Times New Roman"/>
                <a:ea typeface="Times New Roman"/>
              </a:rPr>
              <a:t>Dao phay cắt là một dạng dao phay rãnh có các răng so le nhau để mở rộng rãnh cắt, dùng để cắt đứt hoặc sẻ rãnh nhỏ.</a:t>
            </a:r>
            <a:endParaRPr lang="en-US" sz="2000" dirty="0">
              <a:solidFill>
                <a:srgbClr val="00B050"/>
              </a:solidFill>
              <a:effectLst/>
              <a:latin typeface="Times New Roman"/>
              <a:ea typeface="Times New Roman"/>
            </a:endParaRPr>
          </a:p>
        </p:txBody>
      </p:sp>
    </p:spTree>
    <p:extLst>
      <p:ext uri="{BB962C8B-B14F-4D97-AF65-F5344CB8AC3E}">
        <p14:creationId xmlns:p14="http://schemas.microsoft.com/office/powerpoint/2010/main" val="846694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750" fill="hold"/>
                                        <p:tgtEl>
                                          <p:spTgt spid="16"/>
                                        </p:tgtEl>
                                        <p:attrNameLst>
                                          <p:attrName>ppt_w</p:attrName>
                                        </p:attrNameLst>
                                      </p:cBhvr>
                                      <p:tavLst>
                                        <p:tav tm="0">
                                          <p:val>
                                            <p:fltVal val="0"/>
                                          </p:val>
                                        </p:tav>
                                        <p:tav tm="100000">
                                          <p:val>
                                            <p:strVal val="#ppt_w"/>
                                          </p:val>
                                        </p:tav>
                                      </p:tavLst>
                                    </p:anim>
                                    <p:anim calcmode="lin" valueType="num">
                                      <p:cBhvr>
                                        <p:cTn id="8" dur="750" fill="hold"/>
                                        <p:tgtEl>
                                          <p:spTgt spid="16"/>
                                        </p:tgtEl>
                                        <p:attrNameLst>
                                          <p:attrName>ppt_h</p:attrName>
                                        </p:attrNameLst>
                                      </p:cBhvr>
                                      <p:tavLst>
                                        <p:tav tm="0">
                                          <p:val>
                                            <p:fltVal val="0"/>
                                          </p:val>
                                        </p:tav>
                                        <p:tav tm="100000">
                                          <p:val>
                                            <p:strVal val="#ppt_h"/>
                                          </p:val>
                                        </p:tav>
                                      </p:tavLst>
                                    </p:anim>
                                    <p:anim calcmode="lin" valueType="num">
                                      <p:cBhvr>
                                        <p:cTn id="9" dur="750" fill="hold"/>
                                        <p:tgtEl>
                                          <p:spTgt spid="16"/>
                                        </p:tgtEl>
                                        <p:attrNameLst>
                                          <p:attrName>style.rotation</p:attrName>
                                        </p:attrNameLst>
                                      </p:cBhvr>
                                      <p:tavLst>
                                        <p:tav tm="0">
                                          <p:val>
                                            <p:fltVal val="90"/>
                                          </p:val>
                                        </p:tav>
                                        <p:tav tm="100000">
                                          <p:val>
                                            <p:fltVal val="0"/>
                                          </p:val>
                                        </p:tav>
                                      </p:tavLst>
                                    </p:anim>
                                    <p:animEffect transition="in" filter="fade">
                                      <p:cBhvr>
                                        <p:cTn id="10" dur="750"/>
                                        <p:tgtEl>
                                          <p:spTgt spid="16"/>
                                        </p:tgtEl>
                                      </p:cBhvr>
                                    </p:animEffect>
                                  </p:childTnLst>
                                </p:cTn>
                              </p:par>
                              <p:par>
                                <p:cTn id="11" presetID="4" presetClass="entr" presetSubtype="16"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ox(in)">
                                      <p:cBhvr>
                                        <p:cTn id="13" dur="500"/>
                                        <p:tgtEl>
                                          <p:spTgt spid="27"/>
                                        </p:tgtEl>
                                      </p:cBhvr>
                                    </p:animEffect>
                                  </p:childTnLst>
                                </p:cTn>
                              </p:par>
                              <p:par>
                                <p:cTn id="14" presetID="12" presetClass="exit" presetSubtype="4" fill="hold" nodeType="withEffect">
                                  <p:stCondLst>
                                    <p:cond delay="0"/>
                                  </p:stCondLst>
                                  <p:childTnLst>
                                    <p:animEffect transition="out" filter="slide(fromBottom)">
                                      <p:cBhvr>
                                        <p:cTn id="15" dur="500"/>
                                        <p:tgtEl>
                                          <p:spTgt spid="27"/>
                                        </p:tgtEl>
                                      </p:cBhvr>
                                    </p:animEffect>
                                    <p:set>
                                      <p:cBhvr>
                                        <p:cTn id="16" dur="1" fill="hold">
                                          <p:stCondLst>
                                            <p:cond delay="499"/>
                                          </p:stCondLst>
                                        </p:cTn>
                                        <p:tgtEl>
                                          <p:spTgt spid="27"/>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 calcmode="lin" valueType="num">
                                      <p:cBhvr>
                                        <p:cTn id="21" dur="1000" fill="hold"/>
                                        <p:tgtEl>
                                          <p:spTgt spid="1026"/>
                                        </p:tgtEl>
                                        <p:attrNameLst>
                                          <p:attrName>ppt_w</p:attrName>
                                        </p:attrNameLst>
                                      </p:cBhvr>
                                      <p:tavLst>
                                        <p:tav tm="0">
                                          <p:val>
                                            <p:strVal val="#ppt_w*0.70"/>
                                          </p:val>
                                        </p:tav>
                                        <p:tav tm="100000">
                                          <p:val>
                                            <p:strVal val="#ppt_w"/>
                                          </p:val>
                                        </p:tav>
                                      </p:tavLst>
                                    </p:anim>
                                    <p:anim calcmode="lin" valueType="num">
                                      <p:cBhvr>
                                        <p:cTn id="22" dur="1000" fill="hold"/>
                                        <p:tgtEl>
                                          <p:spTgt spid="1026"/>
                                        </p:tgtEl>
                                        <p:attrNameLst>
                                          <p:attrName>ppt_h</p:attrName>
                                        </p:attrNameLst>
                                      </p:cBhvr>
                                      <p:tavLst>
                                        <p:tav tm="0">
                                          <p:val>
                                            <p:strVal val="#ppt_h"/>
                                          </p:val>
                                        </p:tav>
                                        <p:tav tm="100000">
                                          <p:val>
                                            <p:strVal val="#ppt_h"/>
                                          </p:val>
                                        </p:tav>
                                      </p:tavLst>
                                    </p:anim>
                                    <p:animEffect transition="in" filter="fade">
                                      <p:cBhvr>
                                        <p:cTn id="23" dur="1000"/>
                                        <p:tgtEl>
                                          <p:spTgt spid="1026"/>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1000" fill="hold"/>
                                        <p:tgtEl>
                                          <p:spTgt spid="3"/>
                                        </p:tgtEl>
                                        <p:attrNameLst>
                                          <p:attrName>ppt_w</p:attrName>
                                        </p:attrNameLst>
                                      </p:cBhvr>
                                      <p:tavLst>
                                        <p:tav tm="0">
                                          <p:val>
                                            <p:strVal val="#ppt_w*0.70"/>
                                          </p:val>
                                        </p:tav>
                                        <p:tav tm="100000">
                                          <p:val>
                                            <p:strVal val="#ppt_w"/>
                                          </p:val>
                                        </p:tav>
                                      </p:tavLst>
                                    </p:anim>
                                    <p:anim calcmode="lin" valueType="num">
                                      <p:cBhvr>
                                        <p:cTn id="29" dur="1000" fill="hold"/>
                                        <p:tgtEl>
                                          <p:spTgt spid="3"/>
                                        </p:tgtEl>
                                        <p:attrNameLst>
                                          <p:attrName>ppt_h</p:attrName>
                                        </p:attrNameLst>
                                      </p:cBhvr>
                                      <p:tavLst>
                                        <p:tav tm="0">
                                          <p:val>
                                            <p:strVal val="#ppt_h"/>
                                          </p:val>
                                        </p:tav>
                                        <p:tav tm="100000">
                                          <p:val>
                                            <p:strVal val="#ppt_h"/>
                                          </p:val>
                                        </p:tav>
                                      </p:tavLst>
                                    </p:anim>
                                    <p:animEffect transition="in" filter="fade">
                                      <p:cBhvr>
                                        <p:cTn id="3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5"/>
          <p:cNvSpPr>
            <a:spLocks noGrp="1"/>
          </p:cNvSpPr>
          <p:nvPr>
            <p:ph type="ftr" sz="quarter" idx="12"/>
          </p:nvPr>
        </p:nvSpPr>
        <p:spPr/>
        <p:txBody>
          <a:bodyPr/>
          <a:lstStyle/>
          <a:p>
            <a:r>
              <a:rPr lang="en-US" dirty="0" smtClean="0"/>
              <a:t>G41  </a:t>
            </a:r>
            <a:endParaRPr lang="en-US" dirty="0"/>
          </a:p>
        </p:txBody>
      </p:sp>
      <p:sp>
        <p:nvSpPr>
          <p:cNvPr id="2" name="Rectangle 14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8" name="Group 102"/>
          <p:cNvGrpSpPr>
            <a:grpSpLocks/>
          </p:cNvGrpSpPr>
          <p:nvPr/>
        </p:nvGrpSpPr>
        <p:grpSpPr bwMode="auto">
          <a:xfrm>
            <a:off x="0" y="304800"/>
            <a:ext cx="9296400" cy="868706"/>
            <a:chOff x="1299" y="1466"/>
            <a:chExt cx="2953" cy="506"/>
          </a:xfrm>
        </p:grpSpPr>
        <p:sp>
          <p:nvSpPr>
            <p:cNvPr id="9" name="AutoShape 103"/>
            <p:cNvSpPr>
              <a:spLocks noChangeArrowheads="1"/>
            </p:cNvSpPr>
            <p:nvPr/>
          </p:nvSpPr>
          <p:spPr bwMode="gray">
            <a:xfrm>
              <a:off x="1462" y="1469"/>
              <a:ext cx="2714" cy="345"/>
            </a:xfrm>
            <a:prstGeom prst="roundRect">
              <a:avLst>
                <a:gd name="adj" fmla="val 50000"/>
              </a:avLst>
            </a:prstGeom>
            <a:gradFill rotWithShape="1">
              <a:gsLst>
                <a:gs pos="0">
                  <a:schemeClr val="accent1">
                    <a:gamma/>
                    <a:tint val="0"/>
                    <a:invGamma/>
                  </a:schemeClr>
                </a:gs>
                <a:gs pos="100000">
                  <a:schemeClr val="accent1">
                    <a:alpha val="50000"/>
                  </a:schemeClr>
                </a:gs>
              </a:gsLst>
              <a:lin ang="0" scaled="1"/>
            </a:gradFill>
            <a:ln w="38100" algn="ctr">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sz="2800" b="1" dirty="0">
                <a:solidFill>
                  <a:srgbClr val="008000"/>
                </a:solidFill>
              </a:endParaRPr>
            </a:p>
          </p:txBody>
        </p:sp>
        <p:sp>
          <p:nvSpPr>
            <p:cNvPr id="15" name="Oval 107"/>
            <p:cNvSpPr>
              <a:spLocks noChangeArrowheads="1"/>
            </p:cNvSpPr>
            <p:nvPr/>
          </p:nvSpPr>
          <p:spPr bwMode="gray">
            <a:xfrm>
              <a:off x="1299" y="1466"/>
              <a:ext cx="231" cy="235"/>
            </a:xfrm>
            <a:prstGeom prst="ellipse">
              <a:avLst/>
            </a:prstGeom>
            <a:gradFill rotWithShape="1">
              <a:gsLst>
                <a:gs pos="0">
                  <a:srgbClr val="FFFFFF">
                    <a:alpha val="50000"/>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400" b="1">
                <a:solidFill>
                  <a:srgbClr val="008000"/>
                </a:solidFill>
              </a:endParaRPr>
            </a:p>
          </p:txBody>
        </p:sp>
        <p:sp>
          <p:nvSpPr>
            <p:cNvPr id="11" name="Text Box 108"/>
            <p:cNvSpPr txBox="1">
              <a:spLocks noChangeArrowheads="1"/>
            </p:cNvSpPr>
            <p:nvPr/>
          </p:nvSpPr>
          <p:spPr bwMode="gray">
            <a:xfrm>
              <a:off x="1350" y="1488"/>
              <a:ext cx="2902" cy="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nl-NL" sz="2400" b="1" dirty="0"/>
                <a:t>4.2. CẤU TẠO DAO PHAY MẶT TRỤ VÀ DAO PHAY MẶT ĐẦU</a:t>
              </a:r>
              <a:endParaRPr lang="en-US" sz="2400" dirty="0"/>
            </a:p>
          </p:txBody>
        </p:sp>
      </p:gr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611" t="1940" r="6697"/>
          <a:stretch/>
        </p:blipFill>
        <p:spPr bwMode="auto">
          <a:xfrm>
            <a:off x="81534" y="902250"/>
            <a:ext cx="6014466" cy="54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6248400" y="923586"/>
            <a:ext cx="2895600" cy="5632311"/>
          </a:xfrm>
          <a:prstGeom prst="rect">
            <a:avLst/>
          </a:prstGeom>
        </p:spPr>
        <p:txBody>
          <a:bodyPr wrap="square">
            <a:spAutoFit/>
          </a:bodyPr>
          <a:lstStyle/>
          <a:p>
            <a:r>
              <a:rPr lang="vi-VN" sz="2400" b="1" dirty="0">
                <a:solidFill>
                  <a:schemeClr val="tx2">
                    <a:lumMod val="60000"/>
                    <a:lumOff val="40000"/>
                  </a:schemeClr>
                </a:solidFill>
                <a:latin typeface="Roboto"/>
              </a:rPr>
              <a:t>Dao phay hình trụ (có các răng phân bố trên mặí trụ&gt; rãnh thẳng </a:t>
            </a:r>
            <a:r>
              <a:rPr lang="el-GR" sz="2400" b="1" dirty="0">
                <a:solidFill>
                  <a:schemeClr val="tx2">
                    <a:lumMod val="60000"/>
                    <a:lumOff val="40000"/>
                  </a:schemeClr>
                </a:solidFill>
                <a:latin typeface="Roboto"/>
              </a:rPr>
              <a:t>ω = 0, </a:t>
            </a:r>
            <a:r>
              <a:rPr lang="vi-VN" sz="2400" b="1" dirty="0">
                <a:solidFill>
                  <a:schemeClr val="tx2">
                    <a:lumMod val="60000"/>
                    <a:lumOff val="40000"/>
                  </a:schemeClr>
                </a:solidFill>
                <a:latin typeface="Roboto"/>
              </a:rPr>
              <a:t>rãnh xoắn </a:t>
            </a:r>
            <a:r>
              <a:rPr lang="el-GR" sz="2400" b="1" dirty="0">
                <a:solidFill>
                  <a:schemeClr val="tx2">
                    <a:lumMod val="60000"/>
                    <a:lumOff val="40000"/>
                  </a:schemeClr>
                </a:solidFill>
                <a:latin typeface="Roboto"/>
              </a:rPr>
              <a:t>ω ≠0</a:t>
            </a:r>
          </a:p>
          <a:p>
            <a:r>
              <a:rPr lang="vi-VN" sz="2400" b="1" dirty="0">
                <a:solidFill>
                  <a:schemeClr val="tx2">
                    <a:lumMod val="60000"/>
                    <a:lumOff val="40000"/>
                  </a:schemeClr>
                </a:solidFill>
                <a:latin typeface="Roboto"/>
              </a:rPr>
              <a:t>Thành phần kết cấu (hình 6.2).</a:t>
            </a:r>
          </a:p>
          <a:p>
            <a:r>
              <a:rPr lang="vi-VN" sz="2400" b="1" dirty="0">
                <a:solidFill>
                  <a:schemeClr val="tx2">
                    <a:lumMod val="60000"/>
                    <a:lumOff val="40000"/>
                  </a:schemeClr>
                </a:solidFill>
                <a:latin typeface="Roboto"/>
              </a:rPr>
              <a:t>D – đường kính ngoài (mm)</a:t>
            </a:r>
          </a:p>
          <a:p>
            <a:r>
              <a:rPr lang="vi-VN" sz="2400" b="1" dirty="0">
                <a:solidFill>
                  <a:schemeClr val="tx2">
                    <a:lumMod val="60000"/>
                    <a:lumOff val="40000"/>
                  </a:schemeClr>
                </a:solidFill>
                <a:latin typeface="Roboto"/>
              </a:rPr>
              <a:t>L – chiều dài dao (mm)</a:t>
            </a:r>
          </a:p>
          <a:p>
            <a:r>
              <a:rPr lang="vi-VN" sz="2400" b="1" dirty="0">
                <a:solidFill>
                  <a:schemeClr val="tx2">
                    <a:lumMod val="60000"/>
                    <a:lumOff val="40000"/>
                  </a:schemeClr>
                </a:solidFill>
                <a:latin typeface="Roboto"/>
              </a:rPr>
              <a:t>d – đường kính lỗ gá (mm)</a:t>
            </a:r>
          </a:p>
          <a:p>
            <a:r>
              <a:rPr lang="vi-VN" sz="2400" b="1" dirty="0">
                <a:solidFill>
                  <a:schemeClr val="tx2">
                    <a:lumMod val="60000"/>
                    <a:lumOff val="40000"/>
                  </a:schemeClr>
                </a:solidFill>
                <a:latin typeface="Roboto"/>
              </a:rPr>
              <a:t>z – số răng dao phay</a:t>
            </a:r>
            <a:endParaRPr lang="vi-VN" sz="2400" b="1" i="0" dirty="0">
              <a:solidFill>
                <a:schemeClr val="tx2">
                  <a:lumMod val="60000"/>
                  <a:lumOff val="40000"/>
                </a:schemeClr>
              </a:solidFill>
              <a:effectLst/>
              <a:latin typeface="Roboto"/>
            </a:endParaRPr>
          </a:p>
        </p:txBody>
      </p:sp>
    </p:spTree>
    <p:extLst>
      <p:ext uri="{BB962C8B-B14F-4D97-AF65-F5344CB8AC3E}">
        <p14:creationId xmlns:p14="http://schemas.microsoft.com/office/powerpoint/2010/main" val="2702156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dissolve">
                                      <p:cBhvr>
                                        <p:cTn id="12" dur="500"/>
                                        <p:tgtEl>
                                          <p:spTgt spid="409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ssolv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399" y="938826"/>
            <a:ext cx="5581297" cy="5385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036" y="152400"/>
            <a:ext cx="9297988"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5309616" y="938826"/>
            <a:ext cx="3810000" cy="6247864"/>
          </a:xfrm>
          <a:prstGeom prst="rect">
            <a:avLst/>
          </a:prstGeom>
        </p:spPr>
        <p:txBody>
          <a:bodyPr wrap="square">
            <a:spAutoFit/>
          </a:bodyPr>
          <a:lstStyle/>
          <a:p>
            <a:pPr marL="540385" indent="179705" algn="just">
              <a:spcBef>
                <a:spcPts val="600"/>
              </a:spcBef>
              <a:spcAft>
                <a:spcPts val="600"/>
              </a:spcAft>
              <a:tabLst>
                <a:tab pos="-270510" algn="l"/>
              </a:tabLst>
            </a:pPr>
            <a:r>
              <a:rPr lang="nl-NL" sz="2000" dirty="0">
                <a:solidFill>
                  <a:schemeClr val="tx2">
                    <a:lumMod val="60000"/>
                    <a:lumOff val="40000"/>
                  </a:schemeClr>
                </a:solidFill>
                <a:latin typeface="Times New Roman"/>
                <a:ea typeface="Times New Roman"/>
              </a:rPr>
              <a:t>- Đường kính D: </a:t>
            </a:r>
            <a:r>
              <a:rPr lang="nl-NL" sz="2000" dirty="0" smtClean="0">
                <a:solidFill>
                  <a:schemeClr val="tx2">
                    <a:lumMod val="60000"/>
                    <a:lumOff val="40000"/>
                  </a:schemeClr>
                </a:solidFill>
                <a:latin typeface="Times New Roman"/>
                <a:ea typeface="Times New Roman"/>
              </a:rPr>
              <a:t>ảnh </a:t>
            </a:r>
            <a:r>
              <a:rPr lang="nl-NL" sz="2000" dirty="0">
                <a:solidFill>
                  <a:schemeClr val="tx2">
                    <a:lumMod val="60000"/>
                    <a:lumOff val="40000"/>
                  </a:schemeClr>
                </a:solidFill>
                <a:latin typeface="Times New Roman"/>
                <a:ea typeface="Times New Roman"/>
              </a:rPr>
              <a:t>hưởng đến năng suất và giá thành của dao bởi vì: Khi tăng D thì chiều dày cắt tăng, góc tiếp xúc, số răng cắt đồng thời  v.v… tăng, do đó cho phép lượng chạy dao S</a:t>
            </a:r>
            <a:r>
              <a:rPr lang="nl-NL" sz="2000" baseline="-25000" dirty="0">
                <a:solidFill>
                  <a:schemeClr val="tx2">
                    <a:lumMod val="60000"/>
                    <a:lumOff val="40000"/>
                  </a:schemeClr>
                </a:solidFill>
                <a:latin typeface="Times New Roman"/>
                <a:ea typeface="Times New Roman"/>
              </a:rPr>
              <a:t>Z</a:t>
            </a:r>
            <a:r>
              <a:rPr lang="nl-NL" sz="2000" dirty="0">
                <a:solidFill>
                  <a:schemeClr val="tx2">
                    <a:lumMod val="60000"/>
                    <a:lumOff val="40000"/>
                  </a:schemeClr>
                </a:solidFill>
                <a:latin typeface="Times New Roman"/>
                <a:ea typeface="Times New Roman"/>
              </a:rPr>
              <a:t> tăng lên, thời gian chạy máy giảm xuống; Khi tăng D moment và công suất cắt tăng lên vì vậy đường kính  dao chọn lớn hơn chỉ thích hợp với máy có độ cứng vững cao. Ta có thể chọn D theo kinh nghiệm D = 2,5 d trong đó d là đường kính trục lắp dao. Kích thước D và d đều chọn theo tiêu chuẩn, tra trong sổ tay công nghệ hoặc các sổ tay về chế độ cắt khi phay.</a:t>
            </a:r>
            <a:endParaRPr lang="en-US" dirty="0">
              <a:solidFill>
                <a:schemeClr val="tx2">
                  <a:lumMod val="60000"/>
                  <a:lumOff val="40000"/>
                </a:schemeClr>
              </a:solidFill>
              <a:effectLst/>
              <a:latin typeface="Times New Roman"/>
              <a:ea typeface="Times New Roman"/>
            </a:endParaRPr>
          </a:p>
        </p:txBody>
      </p:sp>
    </p:spTree>
    <p:extLst>
      <p:ext uri="{BB962C8B-B14F-4D97-AF65-F5344CB8AC3E}">
        <p14:creationId xmlns:p14="http://schemas.microsoft.com/office/powerpoint/2010/main" val="3837216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diamond(in)">
                                      <p:cBhvr>
                                        <p:cTn id="7" dur="2000"/>
                                        <p:tgtEl>
                                          <p:spTgt spid="512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diamond(in)">
                                      <p:cBhvr>
                                        <p:cTn id="12" dur="2000"/>
                                        <p:tgtEl>
                                          <p:spTgt spid="5122"/>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diamond(in)">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52400"/>
            <a:ext cx="9297988"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ectangle 12"/>
          <p:cNvSpPr>
            <a:spLocks noChangeArrowheads="1"/>
          </p:cNvSpPr>
          <p:nvPr/>
        </p:nvSpPr>
        <p:spPr bwMode="auto">
          <a:xfrm>
            <a:off x="187779" y="979200"/>
            <a:ext cx="8956221"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179388" algn="just" defTabSz="914400" rtl="0" eaLnBrk="1" fontAlgn="base" latinLnBrk="0" hangingPunct="1">
              <a:lnSpc>
                <a:spcPct val="100000"/>
              </a:lnSpc>
              <a:spcBef>
                <a:spcPct val="0"/>
              </a:spcBef>
              <a:spcAft>
                <a:spcPct val="0"/>
              </a:spcAft>
              <a:buClrTx/>
              <a:buSzTx/>
              <a:buFontTx/>
              <a:buNone/>
              <a:tabLst/>
            </a:pPr>
            <a:r>
              <a:rPr kumimoji="0" lang="nl-NL" sz="2000" b="0" i="0" u="none" strike="noStrike" cap="none" normalizeH="0" baseline="0" dirty="0" smtClean="0">
                <a:ln>
                  <a:noFill/>
                </a:ln>
                <a:solidFill>
                  <a:srgbClr val="C00000"/>
                </a:solidFill>
                <a:effectLst/>
                <a:latin typeface="Arial" pitchFamily="34" charset="0"/>
                <a:ea typeface="Times New Roman" pitchFamily="18" charset="0"/>
                <a:cs typeface="Arial" pitchFamily="34" charset="0"/>
              </a:rPr>
              <a:t>+ Bước vòng của răng: là khoảng cách giữa các điểm tương ứng trên lưỡi cắt của hai răng liền nhau được đo theo cung tròn với tâm nằm trên trục dao và trong mặt phẳng vuông góc với mặt này.</a:t>
            </a:r>
            <a:endParaRPr kumimoji="0" lang="en-US" sz="1100" b="0" i="0" u="none" strike="noStrike" cap="none" normalizeH="0" baseline="0" dirty="0" smtClean="0">
              <a:ln>
                <a:noFill/>
              </a:ln>
              <a:solidFill>
                <a:srgbClr val="C00000"/>
              </a:solidFill>
              <a:effectLst/>
              <a:latin typeface="Arial" pitchFamily="34" charset="0"/>
              <a:cs typeface="Arial" pitchFamily="34" charset="0"/>
            </a:endParaRPr>
          </a:p>
          <a:p>
            <a:pPr marL="0" marR="0" lvl="0" indent="179388" algn="just" defTabSz="914400" rtl="0" eaLnBrk="0" fontAlgn="base" latinLnBrk="0" hangingPunct="0">
              <a:lnSpc>
                <a:spcPct val="100000"/>
              </a:lnSpc>
              <a:spcBef>
                <a:spcPct val="0"/>
              </a:spcBef>
              <a:spcAft>
                <a:spcPct val="0"/>
              </a:spcAft>
              <a:buClrTx/>
              <a:buSzTx/>
              <a:buFontTx/>
              <a:buNone/>
              <a:tabLst/>
            </a:pPr>
            <a:r>
              <a:rPr kumimoji="0" lang="nl-NL" sz="2000" b="0" i="0" u="none" strike="noStrike" cap="none" normalizeH="0" baseline="0" dirty="0" smtClean="0">
                <a:ln>
                  <a:noFill/>
                </a:ln>
                <a:solidFill>
                  <a:srgbClr val="C00000"/>
                </a:solidFill>
                <a:effectLst/>
                <a:latin typeface="Arial" pitchFamily="34" charset="0"/>
                <a:ea typeface="Times New Roman" pitchFamily="18" charset="0"/>
                <a:cs typeface="Arial" pitchFamily="34" charset="0"/>
              </a:rPr>
              <a:t>Bước vòng của dao phay có thể bằng nhau và cũng có thể không bằng nhau.</a:t>
            </a:r>
            <a:endParaRPr kumimoji="0" lang="nl-NL" sz="3200" b="0" i="0" u="none" strike="noStrike" cap="none" normalizeH="0" baseline="0" dirty="0" smtClean="0">
              <a:ln>
                <a:noFill/>
              </a:ln>
              <a:solidFill>
                <a:srgbClr val="C00000"/>
              </a:solidFill>
              <a:effectLst/>
              <a:latin typeface="Arial" pitchFamily="34" charset="0"/>
              <a:cs typeface="Arial" pitchFamily="34" charset="0"/>
            </a:endParaRPr>
          </a:p>
        </p:txBody>
      </p:sp>
      <p:sp>
        <p:nvSpPr>
          <p:cNvPr id="20" name="Rectangle 17"/>
          <p:cNvSpPr>
            <a:spLocks noChangeArrowheads="1"/>
          </p:cNvSpPr>
          <p:nvPr/>
        </p:nvSpPr>
        <p:spPr bwMode="auto">
          <a:xfrm>
            <a:off x="0" y="72480"/>
            <a:ext cx="18473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cs typeface="Arial" pitchFamily="34" charset="0"/>
              </a:rPr>
              <a:t/>
            </a:r>
            <a:br>
              <a:rPr kumimoji="0" lang="en-US" sz="1800" b="0" i="0" u="none" strike="noStrike" cap="none" normalizeH="0" baseline="0" dirty="0" smtClean="0">
                <a:ln>
                  <a:noFill/>
                </a:ln>
                <a:solidFill>
                  <a:schemeClr val="tx1"/>
                </a:solidFill>
                <a:effectLst/>
                <a:latin typeface="Arial" pitchFamily="34" charset="0"/>
                <a:cs typeface="Arial" pitchFamily="34" charset="0"/>
              </a:rPr>
            </a:br>
            <a:endParaRPr kumimoji="0" lang="nl-NL"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162"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6703" y="2438400"/>
            <a:ext cx="5858372" cy="1193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63" name="Picture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0077" y="4114800"/>
            <a:ext cx="5864998" cy="1834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8075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162"/>
                                        </p:tgtEl>
                                        <p:attrNameLst>
                                          <p:attrName>style.visibility</p:attrName>
                                        </p:attrNameLst>
                                      </p:cBhvr>
                                      <p:to>
                                        <p:strVal val="visible"/>
                                      </p:to>
                                    </p:set>
                                    <p:animEffect transition="in" filter="wipe(down)">
                                      <p:cBhvr>
                                        <p:cTn id="12" dur="500"/>
                                        <p:tgtEl>
                                          <p:spTgt spid="616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163"/>
                                        </p:tgtEl>
                                        <p:attrNameLst>
                                          <p:attrName>style.visibility</p:attrName>
                                        </p:attrNameLst>
                                      </p:cBhvr>
                                      <p:to>
                                        <p:strVal val="visible"/>
                                      </p:to>
                                    </p:set>
                                    <p:animEffect transition="in" filter="wipe(down)">
                                      <p:cBhvr>
                                        <p:cTn id="17" dur="500"/>
                                        <p:tgtEl>
                                          <p:spTgt spid="61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254" y="165307"/>
            <a:ext cx="9302750"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4"/>
          <p:cNvSpPr>
            <a:spLocks noChangeArrowheads="1"/>
          </p:cNvSpPr>
          <p:nvPr/>
        </p:nvSpPr>
        <p:spPr bwMode="auto">
          <a:xfrm>
            <a:off x="434008" y="1234210"/>
            <a:ext cx="8683487"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tab pos="409575" algn="l"/>
                <a:tab pos="514350" algn="l"/>
                <a:tab pos="809625" algn="l"/>
              </a:tabLst>
            </a:pPr>
            <a:r>
              <a:rPr kumimoji="0" lang="nl-NL"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Đối với dao phay răng thẳng </a:t>
            </a:r>
            <a:r>
              <a:rPr kumimoji="0" lang="nl-NL" sz="2400" b="0" i="0" u="none" strike="noStrike" cap="none" normalizeH="0" baseline="0" dirty="0" smtClean="0">
                <a:ln>
                  <a:noFill/>
                </a:ln>
                <a:solidFill>
                  <a:schemeClr val="tx1"/>
                </a:solidFill>
                <a:effectLst/>
                <a:latin typeface="Times New Roman" pitchFamily="18" charset="0"/>
                <a:ea typeface="Times New Roman" pitchFamily="18" charset="0"/>
                <a:cs typeface="Arial" pitchFamily="34" charset="0"/>
                <a:sym typeface="Symbol" pitchFamily="18" charset="2"/>
              </a:rPr>
              <a:t></a:t>
            </a:r>
            <a:r>
              <a:rPr kumimoji="0" lang="nl-NL"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0 nên không xác định T</a:t>
            </a:r>
            <a:r>
              <a:rPr kumimoji="0" lang="nl-NL" sz="2400" b="0" i="0" u="none" strike="noStrike" cap="none" normalizeH="0" baseline="-30000" dirty="0" smtClean="0">
                <a:ln>
                  <a:noFill/>
                </a:ln>
                <a:solidFill>
                  <a:schemeClr val="tx1"/>
                </a:solidFill>
                <a:effectLst/>
                <a:latin typeface="Times New Roman" pitchFamily="18" charset="0"/>
                <a:ea typeface="Times New Roman" pitchFamily="18" charset="0"/>
                <a:cs typeface="Arial" pitchFamily="34" charset="0"/>
                <a:sym typeface="Symbol" pitchFamily="18" charset="2"/>
              </a:rPr>
              <a:t>trục</a:t>
            </a:r>
            <a:endParaRPr kumimoji="0" lang="en-US" sz="1200" b="0" i="0" u="none" strike="noStrike" cap="none" normalizeH="0" baseline="0" dirty="0" smtClean="0">
              <a:ln>
                <a:noFill/>
              </a:ln>
              <a:solidFill>
                <a:schemeClr val="tx1"/>
              </a:solidFill>
              <a:effectLst/>
              <a:latin typeface="Times New Roman" pitchFamily="18" charset="0"/>
              <a:cs typeface="Arial" pitchFamily="34" charset="0"/>
              <a:sym typeface="Symbol" pitchFamily="18" charset="2"/>
            </a:endParaRPr>
          </a:p>
          <a:p>
            <a:pPr marL="0" marR="0" lvl="0" indent="180975" algn="just" defTabSz="914400" rtl="0" eaLnBrk="0" fontAlgn="base" latinLnBrk="0" hangingPunct="0">
              <a:lnSpc>
                <a:spcPct val="100000"/>
              </a:lnSpc>
              <a:spcBef>
                <a:spcPct val="0"/>
              </a:spcBef>
              <a:spcAft>
                <a:spcPct val="0"/>
              </a:spcAft>
              <a:buClrTx/>
              <a:buSzTx/>
              <a:buFontTx/>
              <a:buChar char="•"/>
              <a:tabLst>
                <a:tab pos="409575" algn="l"/>
                <a:tab pos="514350" algn="l"/>
                <a:tab pos="809625" algn="l"/>
              </a:tabLst>
            </a:pPr>
            <a:r>
              <a:rPr kumimoji="0" lang="nl-NL" sz="2400" b="0" i="0" u="none" strike="noStrike" cap="none" normalizeH="0" baseline="0" dirty="0" smtClean="0">
                <a:ln>
                  <a:noFill/>
                </a:ln>
                <a:solidFill>
                  <a:schemeClr val="tx1"/>
                </a:solidFill>
                <a:effectLst/>
                <a:latin typeface="Times New Roman" pitchFamily="18" charset="0"/>
                <a:ea typeface="Times New Roman" pitchFamily="18" charset="0"/>
                <a:cs typeface="Arial" pitchFamily="34" charset="0"/>
                <a:sym typeface="Symbol" pitchFamily="18" charset="2"/>
              </a:rPr>
              <a:t>Số răng Z: số răng Z ảnh hưởng đến số răng cắt đồng thời và độ bền của nó vì vậy mà chọn Z phụ thuộc vào đường kính và vật liệu làm dao, theo </a:t>
            </a:r>
          </a:p>
        </p:txBody>
      </p:sp>
      <p:graphicFrame>
        <p:nvGraphicFramePr>
          <p:cNvPr id="4" name="Object 3"/>
          <p:cNvGraphicFramePr>
            <a:graphicFrameLocks noChangeAspect="1"/>
          </p:cNvGraphicFramePr>
          <p:nvPr>
            <p:extLst>
              <p:ext uri="{D42A27DB-BD31-4B8C-83A1-F6EECF244321}">
                <p14:modId xmlns:p14="http://schemas.microsoft.com/office/powerpoint/2010/main" val="3017535002"/>
              </p:ext>
            </p:extLst>
          </p:nvPr>
        </p:nvGraphicFramePr>
        <p:xfrm>
          <a:off x="2895600" y="2565223"/>
          <a:ext cx="2057400" cy="515475"/>
        </p:xfrm>
        <a:graphic>
          <a:graphicData uri="http://schemas.openxmlformats.org/presentationml/2006/ole">
            <mc:AlternateContent xmlns:mc="http://schemas.openxmlformats.org/markup-compatibility/2006">
              <mc:Choice xmlns:v="urn:schemas-microsoft-com:vml" Requires="v">
                <p:oleObj spid="_x0000_s7197" name="Equation" r:id="rId4" imgW="634449" imgH="215713" progId="Equation.3">
                  <p:embed/>
                </p:oleObj>
              </mc:Choice>
              <mc:Fallback>
                <p:oleObj name="Equation" r:id="rId4" imgW="634449" imgH="215713" progId="Equation.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95600" y="2565223"/>
                        <a:ext cx="2057400" cy="515475"/>
                      </a:xfrm>
                      <a:prstGeom prst="rect">
                        <a:avLst/>
                      </a:prstGeom>
                      <a:noFill/>
                    </p:spPr>
                  </p:pic>
                </p:oleObj>
              </mc:Fallback>
            </mc:AlternateContent>
          </a:graphicData>
        </a:graphic>
      </p:graphicFrame>
    </p:spTree>
    <p:extLst>
      <p:ext uri="{BB962C8B-B14F-4D97-AF65-F5344CB8AC3E}">
        <p14:creationId xmlns:p14="http://schemas.microsoft.com/office/powerpoint/2010/main" val="150434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45648"/>
            <a:ext cx="6016625" cy="549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254" y="165307"/>
            <a:ext cx="9302750" cy="884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ounded Rectangular Callout 1"/>
          <p:cNvSpPr/>
          <p:nvPr/>
        </p:nvSpPr>
        <p:spPr>
          <a:xfrm>
            <a:off x="6553200" y="1085987"/>
            <a:ext cx="2286000" cy="2286000"/>
          </a:xfrm>
          <a:prstGeom prst="wedgeRoundRectCallout">
            <a:avLst>
              <a:gd name="adj1" fmla="val -99963"/>
              <a:gd name="adj2" fmla="val 14673"/>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spcBef>
                <a:spcPts val="600"/>
              </a:spcBef>
              <a:spcAft>
                <a:spcPts val="600"/>
              </a:spcAft>
              <a:tabLst>
                <a:tab pos="408940" algn="l"/>
                <a:tab pos="810260" algn="l"/>
              </a:tabLst>
            </a:pPr>
            <a:r>
              <a:rPr lang="nl-NL" sz="2800" dirty="0">
                <a:latin typeface="Times New Roman"/>
                <a:ea typeface="Times New Roman"/>
                <a:sym typeface="Symbol"/>
              </a:rPr>
              <a:t></a:t>
            </a:r>
            <a:r>
              <a:rPr lang="nl-NL" sz="2800" dirty="0">
                <a:latin typeface="Times New Roman"/>
                <a:ea typeface="Times New Roman"/>
              </a:rPr>
              <a:t> = 30 </a:t>
            </a:r>
            <a:r>
              <a:rPr lang="nl-NL" sz="2800" dirty="0">
                <a:latin typeface="Times New Roman"/>
                <a:ea typeface="Times New Roman"/>
                <a:sym typeface="Symbol"/>
              </a:rPr>
              <a:t></a:t>
            </a:r>
            <a:r>
              <a:rPr lang="nl-NL" sz="2800" dirty="0">
                <a:latin typeface="Times New Roman"/>
                <a:ea typeface="Times New Roman"/>
              </a:rPr>
              <a:t> 60</a:t>
            </a:r>
            <a:r>
              <a:rPr lang="nl-NL" sz="2800" baseline="30000" dirty="0">
                <a:latin typeface="Times New Roman"/>
                <a:ea typeface="Times New Roman"/>
              </a:rPr>
              <a:t>0</a:t>
            </a:r>
            <a:r>
              <a:rPr lang="nl-NL" sz="2800" dirty="0">
                <a:latin typeface="Times New Roman"/>
                <a:ea typeface="Times New Roman"/>
              </a:rPr>
              <a:t>  dao phay trụ răng phẳng góc </a:t>
            </a:r>
            <a:r>
              <a:rPr lang="nl-NL" sz="2800" dirty="0">
                <a:latin typeface="Times New Roman"/>
                <a:ea typeface="Times New Roman"/>
                <a:sym typeface="Symbol"/>
              </a:rPr>
              <a:t></a:t>
            </a:r>
            <a:r>
              <a:rPr lang="nl-NL" sz="2800" dirty="0">
                <a:latin typeface="Times New Roman"/>
                <a:ea typeface="Times New Roman"/>
              </a:rPr>
              <a:t> = 0.</a:t>
            </a:r>
            <a:endParaRPr lang="en-US" sz="2400" dirty="0">
              <a:effectLst/>
              <a:latin typeface="Times New Roman"/>
              <a:ea typeface="Times New Roman"/>
            </a:endParaRPr>
          </a:p>
        </p:txBody>
      </p:sp>
      <p:sp>
        <p:nvSpPr>
          <p:cNvPr id="96" name="Rounded Rectangular Callout 95"/>
          <p:cNvSpPr/>
          <p:nvPr/>
        </p:nvSpPr>
        <p:spPr>
          <a:xfrm>
            <a:off x="6362700" y="3733799"/>
            <a:ext cx="2667000" cy="3127513"/>
          </a:xfrm>
          <a:prstGeom prst="wedgeRoundRectCallout">
            <a:avLst>
              <a:gd name="adj1" fmla="val -77603"/>
              <a:gd name="adj2" fmla="val -20571"/>
              <a:gd name="adj3" fmla="val 16667"/>
            </a:avLst>
          </a:prstGeom>
          <a:solidFill>
            <a:srgbClr val="EAEA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600"/>
              </a:spcBef>
              <a:spcAft>
                <a:spcPts val="600"/>
              </a:spcAft>
              <a:tabLst>
                <a:tab pos="408940" algn="l"/>
                <a:tab pos="810260" algn="l"/>
              </a:tabLst>
            </a:pPr>
            <a:r>
              <a:rPr lang="nl-NL" sz="2000" b="1" dirty="0">
                <a:solidFill>
                  <a:srgbClr val="C00000"/>
                </a:solidFill>
              </a:rPr>
              <a:t>thì </a:t>
            </a:r>
            <a:r>
              <a:rPr lang="nl-NL" sz="2000" b="1" dirty="0">
                <a:solidFill>
                  <a:srgbClr val="C00000"/>
                </a:solidFill>
                <a:sym typeface="Symbol"/>
              </a:rPr>
              <a:t></a:t>
            </a:r>
            <a:r>
              <a:rPr lang="nl-NL" sz="2000" b="1" dirty="0">
                <a:solidFill>
                  <a:srgbClr val="C00000"/>
                </a:solidFill>
              </a:rPr>
              <a:t> = 5 </a:t>
            </a:r>
            <a:r>
              <a:rPr lang="nl-NL" sz="2000" b="1" dirty="0">
                <a:solidFill>
                  <a:srgbClr val="C00000"/>
                </a:solidFill>
                <a:sym typeface="Symbol"/>
              </a:rPr>
              <a:t></a:t>
            </a:r>
            <a:r>
              <a:rPr lang="nl-NL" sz="2000" b="1" dirty="0">
                <a:solidFill>
                  <a:srgbClr val="C00000"/>
                </a:solidFill>
              </a:rPr>
              <a:t> 20</a:t>
            </a:r>
            <a:r>
              <a:rPr lang="nl-NL" sz="2000" b="1" baseline="30000" dirty="0">
                <a:solidFill>
                  <a:srgbClr val="C00000"/>
                </a:solidFill>
              </a:rPr>
              <a:t>0 </a:t>
            </a:r>
            <a:r>
              <a:rPr lang="nl-NL" sz="2000" b="1" dirty="0">
                <a:solidFill>
                  <a:srgbClr val="C00000"/>
                </a:solidFill>
              </a:rPr>
              <a:t>, còn dao hợp kim  cứng </a:t>
            </a:r>
            <a:r>
              <a:rPr lang="nl-NL" sz="2000" b="1" dirty="0">
                <a:solidFill>
                  <a:srgbClr val="C00000"/>
                </a:solidFill>
                <a:sym typeface="Symbol"/>
              </a:rPr>
              <a:t></a:t>
            </a:r>
            <a:r>
              <a:rPr lang="nl-NL" sz="2000" b="1" dirty="0">
                <a:solidFill>
                  <a:srgbClr val="C00000"/>
                </a:solidFill>
              </a:rPr>
              <a:t> = -15 </a:t>
            </a:r>
            <a:r>
              <a:rPr lang="nl-NL" sz="2000" b="1" dirty="0">
                <a:solidFill>
                  <a:srgbClr val="C00000"/>
                </a:solidFill>
                <a:sym typeface="Symbol"/>
              </a:rPr>
              <a:t></a:t>
            </a:r>
            <a:r>
              <a:rPr lang="nl-NL" sz="2000" b="1" dirty="0">
                <a:solidFill>
                  <a:srgbClr val="C00000"/>
                </a:solidFill>
              </a:rPr>
              <a:t> 15</a:t>
            </a:r>
            <a:r>
              <a:rPr lang="nl-NL" sz="2000" b="1" baseline="30000" dirty="0">
                <a:solidFill>
                  <a:srgbClr val="C00000"/>
                </a:solidFill>
              </a:rPr>
              <a:t>0</a:t>
            </a:r>
            <a:r>
              <a:rPr lang="nl-NL" sz="2000" b="1" dirty="0">
                <a:solidFill>
                  <a:srgbClr val="C00000"/>
                </a:solidFill>
              </a:rPr>
              <a:t> (trị số nhỏ dùng khi gia công vật liệu cứng, trị số lớn dùng khi gia công vật liệu dẻo</a:t>
            </a:r>
            <a:r>
              <a:rPr lang="nl-NL" sz="2000" b="1" dirty="0" smtClean="0">
                <a:solidFill>
                  <a:srgbClr val="C00000"/>
                </a:solidFill>
              </a:rPr>
              <a:t>).</a:t>
            </a:r>
            <a:endParaRPr lang="en-US" sz="2000" b="1" dirty="0">
              <a:solidFill>
                <a:srgbClr val="C00000"/>
              </a:solidFill>
            </a:endParaRPr>
          </a:p>
        </p:txBody>
      </p:sp>
    </p:spTree>
    <p:extLst>
      <p:ext uri="{BB962C8B-B14F-4D97-AF65-F5344CB8AC3E}">
        <p14:creationId xmlns:p14="http://schemas.microsoft.com/office/powerpoint/2010/main" val="327911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circle(in)">
                                      <p:cBhvr>
                                        <p:cTn id="7" dur="20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96"/>
                                        </p:tgtEl>
                                        <p:attrNameLst>
                                          <p:attrName>style.visibility</p:attrName>
                                        </p:attrNameLst>
                                      </p:cBhvr>
                                      <p:to>
                                        <p:strVal val="visible"/>
                                      </p:to>
                                    </p:set>
                                    <p:animEffect transition="in" filter="circle(in)">
                                      <p:cBhvr>
                                        <p:cTn id="17" dur="20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
            <a:ext cx="9302750" cy="88423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ounded Rectangular Callout 1"/>
          <p:cNvSpPr/>
          <p:nvPr/>
        </p:nvSpPr>
        <p:spPr>
          <a:xfrm>
            <a:off x="6553200" y="1085987"/>
            <a:ext cx="2286000" cy="2286000"/>
          </a:xfrm>
          <a:prstGeom prst="wedgeRoundRectCallout">
            <a:avLst>
              <a:gd name="adj1" fmla="val -99963"/>
              <a:gd name="adj2" fmla="val 14673"/>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t>Khi cắt bằng dao thép gió </a:t>
            </a:r>
            <a:endParaRPr lang="en-US" sz="2400" dirty="0"/>
          </a:p>
          <a:p>
            <a:r>
              <a:rPr lang="nl-NL" sz="2400" dirty="0"/>
              <a:t>D = 1.1 </a:t>
            </a:r>
            <a:r>
              <a:rPr lang="nl-NL" sz="2400" dirty="0" smtClean="0"/>
              <a:t>B</a:t>
            </a:r>
            <a:endParaRPr lang="en-US" sz="2400" dirty="0"/>
          </a:p>
        </p:txBody>
      </p:sp>
      <p:sp>
        <p:nvSpPr>
          <p:cNvPr id="96" name="Rounded Rectangular Callout 95"/>
          <p:cNvSpPr/>
          <p:nvPr/>
        </p:nvSpPr>
        <p:spPr>
          <a:xfrm>
            <a:off x="6172200" y="4038600"/>
            <a:ext cx="2667000" cy="2250674"/>
          </a:xfrm>
          <a:prstGeom prst="wedgeRoundRectCallout">
            <a:avLst>
              <a:gd name="adj1" fmla="val -82821"/>
              <a:gd name="adj2" fmla="val -66498"/>
              <a:gd name="adj3" fmla="val 16667"/>
            </a:avLst>
          </a:prstGeom>
          <a:solidFill>
            <a:srgbClr val="EAEA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600"/>
              </a:spcBef>
              <a:spcAft>
                <a:spcPts val="600"/>
              </a:spcAft>
              <a:tabLst>
                <a:tab pos="408940" algn="l"/>
                <a:tab pos="810260" algn="l"/>
              </a:tabLst>
            </a:pPr>
            <a:r>
              <a:rPr lang="nl-NL" sz="2000" dirty="0">
                <a:solidFill>
                  <a:srgbClr val="008000"/>
                </a:solidFill>
              </a:rPr>
              <a:t>Khi cắt bằng dao hợp kim cứng D = (1,2 </a:t>
            </a:r>
            <a:r>
              <a:rPr lang="nl-NL" sz="2000" dirty="0">
                <a:solidFill>
                  <a:srgbClr val="008000"/>
                </a:solidFill>
                <a:sym typeface="Symbol"/>
              </a:rPr>
              <a:t></a:t>
            </a:r>
            <a:r>
              <a:rPr lang="nl-NL" sz="2000" dirty="0">
                <a:solidFill>
                  <a:srgbClr val="008000"/>
                </a:solidFill>
              </a:rPr>
              <a:t> 1,6)B. Trong đó B là chiều rộng phay (đường kính d</a:t>
            </a:r>
            <a:r>
              <a:rPr lang="nl-NL" sz="2000" dirty="0" smtClean="0">
                <a:solidFill>
                  <a:srgbClr val="008000"/>
                </a:solidFill>
              </a:rPr>
              <a:t>).</a:t>
            </a:r>
            <a:endParaRPr lang="en-US" sz="2000" dirty="0">
              <a:solidFill>
                <a:srgbClr val="008000"/>
              </a:solidFill>
            </a:endParaRP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743074"/>
            <a:ext cx="4876800" cy="401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7093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1000"/>
                                        <p:tgtEl>
                                          <p:spTgt spid="9218"/>
                                        </p:tgtEl>
                                      </p:cBhvr>
                                    </p:animEffect>
                                    <p:anim calcmode="lin" valueType="num">
                                      <p:cBhvr>
                                        <p:cTn id="8" dur="1000" fill="hold"/>
                                        <p:tgtEl>
                                          <p:spTgt spid="9218"/>
                                        </p:tgtEl>
                                        <p:attrNameLst>
                                          <p:attrName>ppt_x</p:attrName>
                                        </p:attrNameLst>
                                      </p:cBhvr>
                                      <p:tavLst>
                                        <p:tav tm="0">
                                          <p:val>
                                            <p:strVal val="#ppt_x"/>
                                          </p:val>
                                        </p:tav>
                                        <p:tav tm="100000">
                                          <p:val>
                                            <p:strVal val="#ppt_x"/>
                                          </p:val>
                                        </p:tav>
                                      </p:tavLst>
                                    </p:anim>
                                    <p:anim calcmode="lin" valueType="num">
                                      <p:cBhvr>
                                        <p:cTn id="9" dur="1000" fill="hold"/>
                                        <p:tgtEl>
                                          <p:spTgt spid="92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9218"/>
                                        </p:tgtEl>
                                        <p:attrNameLst>
                                          <p:attrName>style.visibility</p:attrName>
                                        </p:attrNameLst>
                                      </p:cBhvr>
                                      <p:to>
                                        <p:strVal val="visible"/>
                                      </p:to>
                                    </p:set>
                                    <p:animEffect transition="in" filter="randombar(horizontal)">
                                      <p:cBhvr>
                                        <p:cTn id="14" dur="500"/>
                                        <p:tgtEl>
                                          <p:spTgt spid="9218"/>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randombar(horizont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96"/>
                                        </p:tgtEl>
                                        <p:attrNameLst>
                                          <p:attrName>style.visibility</p:attrName>
                                        </p:attrNameLst>
                                      </p:cBhvr>
                                      <p:to>
                                        <p:strVal val="visible"/>
                                      </p:to>
                                    </p:set>
                                    <p:animEffect transition="in" filter="randombar(horizontal)">
                                      <p:cBhvr>
                                        <p:cTn id="24"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
            <a:ext cx="9302750" cy="88423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ounded Rectangular Callout 1"/>
          <p:cNvSpPr/>
          <p:nvPr/>
        </p:nvSpPr>
        <p:spPr>
          <a:xfrm>
            <a:off x="5562600" y="1295400"/>
            <a:ext cx="3581400" cy="4287423"/>
          </a:xfrm>
          <a:prstGeom prst="wedgeRoundRectCallout">
            <a:avLst>
              <a:gd name="adj1" fmla="val -70666"/>
              <a:gd name="adj2" fmla="val -2293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nl-NL" sz="2400" b="1" dirty="0"/>
              <a:t>Góc </a:t>
            </a:r>
            <a:r>
              <a:rPr lang="nl-NL" sz="2400" b="1" dirty="0">
                <a:sym typeface="Symbol"/>
              </a:rPr>
              <a:t></a:t>
            </a:r>
            <a:r>
              <a:rPr lang="nl-NL" sz="2400" b="1" dirty="0"/>
              <a:t>: chọn nhỏ hơn dao phay trụ vì nó ít ảnh hưởng đến độ bóng mà chủ yếu là làm tăng độ bền của lưỡi cắt vì thế </a:t>
            </a:r>
            <a:r>
              <a:rPr lang="nl-NL" sz="2400" b="1" dirty="0">
                <a:sym typeface="Symbol"/>
              </a:rPr>
              <a:t></a:t>
            </a:r>
            <a:r>
              <a:rPr lang="nl-NL" sz="2400" b="1" dirty="0"/>
              <a:t> không nên chọn quá lớn. Chọn </a:t>
            </a:r>
            <a:r>
              <a:rPr lang="nl-NL" sz="2400" b="1" dirty="0">
                <a:sym typeface="Symbol"/>
              </a:rPr>
              <a:t></a:t>
            </a:r>
            <a:r>
              <a:rPr lang="nl-NL" sz="2400" b="1" dirty="0"/>
              <a:t> = 25 </a:t>
            </a:r>
            <a:r>
              <a:rPr lang="nl-NL" sz="2400" b="1" dirty="0">
                <a:sym typeface="Symbol"/>
              </a:rPr>
              <a:t></a:t>
            </a:r>
            <a:r>
              <a:rPr lang="nl-NL" sz="2400" b="1" dirty="0"/>
              <a:t> 30</a:t>
            </a:r>
            <a:r>
              <a:rPr lang="nl-NL" sz="2400" b="1" baseline="30000" dirty="0"/>
              <a:t>0</a:t>
            </a:r>
            <a:r>
              <a:rPr lang="nl-NL" sz="2400" b="1" dirty="0" smtClean="0"/>
              <a:t>.</a:t>
            </a:r>
            <a:endParaRPr lang="en-US" sz="2400" b="1"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3" y="1122776"/>
            <a:ext cx="5012447" cy="5745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953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strips(downLeft)">
                                      <p:cBhvr>
                                        <p:cTn id="7" dur="500"/>
                                        <p:tgtEl>
                                          <p:spTgt spid="1024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Left)">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8" name="Text Box 4"/>
          <p:cNvSpPr txBox="1">
            <a:spLocks noChangeArrowheads="1"/>
          </p:cNvSpPr>
          <p:nvPr/>
        </p:nvSpPr>
        <p:spPr bwMode="auto">
          <a:xfrm>
            <a:off x="4953000" y="4967287"/>
            <a:ext cx="1828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b="1" dirty="0" err="1" smtClean="0">
                <a:latin typeface="Verdana" pitchFamily="34" charset="0"/>
              </a:rPr>
              <a:t>Khoa</a:t>
            </a:r>
            <a:r>
              <a:rPr lang="en-US" b="1" dirty="0" smtClean="0">
                <a:latin typeface="Verdana" pitchFamily="34" charset="0"/>
              </a:rPr>
              <a:t> </a:t>
            </a:r>
            <a:r>
              <a:rPr lang="en-US" b="1" dirty="0" err="1" smtClean="0">
                <a:latin typeface="Verdana" pitchFamily="34" charset="0"/>
              </a:rPr>
              <a:t>Cơ</a:t>
            </a:r>
            <a:r>
              <a:rPr lang="en-US" b="1" dirty="0" smtClean="0">
                <a:latin typeface="Verdana" pitchFamily="34" charset="0"/>
              </a:rPr>
              <a:t> </a:t>
            </a:r>
            <a:r>
              <a:rPr lang="en-US" b="1" dirty="0" err="1" smtClean="0">
                <a:latin typeface="Verdana" pitchFamily="34" charset="0"/>
              </a:rPr>
              <a:t>Khí</a:t>
            </a:r>
            <a:endParaRPr lang="en-US" b="1" dirty="0">
              <a:latin typeface="Verdana" pitchFamily="34" charset="0"/>
            </a:endParaRPr>
          </a:p>
        </p:txBody>
      </p:sp>
      <p:sp>
        <p:nvSpPr>
          <p:cNvPr id="88069" name="WordArt 5"/>
          <p:cNvSpPr>
            <a:spLocks noChangeArrowheads="1" noChangeShapeType="1" noTextEdit="1"/>
          </p:cNvSpPr>
          <p:nvPr/>
        </p:nvSpPr>
        <p:spPr bwMode="gray">
          <a:xfrm rot="20176500">
            <a:off x="345965" y="1953382"/>
            <a:ext cx="8310638" cy="1138196"/>
          </a:xfrm>
          <a:prstGeom prst="rect">
            <a:avLst/>
          </a:prstGeom>
        </p:spPr>
        <p:txBody>
          <a:bodyPr wrap="none" fromWordArt="1">
            <a:prstTxWarp prst="textDeflate">
              <a:avLst>
                <a:gd name="adj" fmla="val 0"/>
              </a:avLst>
            </a:prstTxWarp>
          </a:bodyPr>
          <a:lstStyle/>
          <a:p>
            <a:pPr algn="ctr"/>
            <a:r>
              <a:rPr lang="en-US" sz="3600" b="1" kern="10" dirty="0" smtClean="0">
                <a:ln w="19050">
                  <a:solidFill>
                    <a:schemeClr val="bg1"/>
                  </a:solidFill>
                  <a:round/>
                  <a:headEnd/>
                  <a:tailEnd/>
                </a:ln>
                <a:gradFill rotWithShape="1">
                  <a:gsLst>
                    <a:gs pos="0">
                      <a:schemeClr val="accent1">
                        <a:gamma/>
                        <a:shade val="46275"/>
                        <a:invGamma/>
                      </a:schemeClr>
                    </a:gs>
                    <a:gs pos="100000">
                      <a:schemeClr val="accent1"/>
                    </a:gs>
                  </a:gsLst>
                  <a:lin ang="0" scaled="1"/>
                </a:gradFill>
                <a:effectLst>
                  <a:outerShdw dist="63500" dir="2212194" algn="ctr" rotWithShape="0">
                    <a:srgbClr val="868686">
                      <a:alpha val="50000"/>
                    </a:srgbClr>
                  </a:outerShdw>
                </a:effectLst>
                <a:latin typeface="Arial"/>
                <a:cs typeface="Arial"/>
              </a:rPr>
              <a:t>CÁM ƠN SỰ CHÚ Ý LẮNG NGHE!</a:t>
            </a:r>
            <a:endParaRPr lang="en-US" sz="3600" b="1" kern="10" dirty="0">
              <a:ln w="19050">
                <a:solidFill>
                  <a:schemeClr val="bg1"/>
                </a:solidFill>
                <a:round/>
                <a:headEnd/>
                <a:tailEnd/>
              </a:ln>
              <a:gradFill rotWithShape="1">
                <a:gsLst>
                  <a:gs pos="0">
                    <a:schemeClr val="accent1">
                      <a:gamma/>
                      <a:shade val="46275"/>
                      <a:invGamma/>
                    </a:schemeClr>
                  </a:gs>
                  <a:gs pos="100000">
                    <a:schemeClr val="accent1"/>
                  </a:gs>
                </a:gsLst>
                <a:lin ang="0" scaled="1"/>
              </a:gradFill>
              <a:effectLst>
                <a:outerShdw dist="63500" dir="2212194" algn="ctr" rotWithShape="0">
                  <a:srgbClr val="868686">
                    <a:alpha val="50000"/>
                  </a:srgbClr>
                </a:outerShdw>
              </a:effectLst>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8069"/>
                                        </p:tgtEl>
                                        <p:attrNameLst>
                                          <p:attrName>style.visibility</p:attrName>
                                        </p:attrNameLst>
                                      </p:cBhvr>
                                      <p:to>
                                        <p:strVal val="visible"/>
                                      </p:to>
                                    </p:set>
                                    <p:anim calcmode="lin" valueType="num">
                                      <p:cBhvr>
                                        <p:cTn id="7" dur="500" fill="hold"/>
                                        <p:tgtEl>
                                          <p:spTgt spid="88069"/>
                                        </p:tgtEl>
                                        <p:attrNameLst>
                                          <p:attrName>ppt_w</p:attrName>
                                        </p:attrNameLst>
                                      </p:cBhvr>
                                      <p:tavLst>
                                        <p:tav tm="0">
                                          <p:val>
                                            <p:fltVal val="0"/>
                                          </p:val>
                                        </p:tav>
                                        <p:tav tm="100000">
                                          <p:val>
                                            <p:strVal val="#ppt_w"/>
                                          </p:val>
                                        </p:tav>
                                      </p:tavLst>
                                    </p:anim>
                                    <p:anim calcmode="lin" valueType="num">
                                      <p:cBhvr>
                                        <p:cTn id="8" dur="500" fill="hold"/>
                                        <p:tgtEl>
                                          <p:spTgt spid="88069"/>
                                        </p:tgtEl>
                                        <p:attrNameLst>
                                          <p:attrName>ppt_h</p:attrName>
                                        </p:attrNameLst>
                                      </p:cBhvr>
                                      <p:tavLst>
                                        <p:tav tm="0">
                                          <p:val>
                                            <p:fltVal val="0"/>
                                          </p:val>
                                        </p:tav>
                                        <p:tav tm="100000">
                                          <p:val>
                                            <p:strVal val="#ppt_h"/>
                                          </p:val>
                                        </p:tav>
                                      </p:tavLst>
                                    </p:anim>
                                    <p:animEffect transition="in" filter="fade">
                                      <p:cBhvr>
                                        <p:cTn id="9" dur="500"/>
                                        <p:tgtEl>
                                          <p:spTgt spid="880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9" grpId="0" animBg="1"/>
    </p:bldLst>
  </p:timing>
</p:sld>
</file>

<file path=ppt/theme/theme1.xml><?xml version="1.0" encoding="utf-8"?>
<a:theme xmlns:a="http://schemas.openxmlformats.org/drawingml/2006/main" name="cdb2004218l">
  <a:themeElements>
    <a:clrScheme name="sample 3">
      <a:dk1>
        <a:srgbClr val="000000"/>
      </a:dk1>
      <a:lt1>
        <a:srgbClr val="FFFFFF"/>
      </a:lt1>
      <a:dk2>
        <a:srgbClr val="0B3191"/>
      </a:dk2>
      <a:lt2>
        <a:srgbClr val="C0C0C0"/>
      </a:lt2>
      <a:accent1>
        <a:srgbClr val="3195D9"/>
      </a:accent1>
      <a:accent2>
        <a:srgbClr val="63C2F7"/>
      </a:accent2>
      <a:accent3>
        <a:srgbClr val="FFFFFF"/>
      </a:accent3>
      <a:accent4>
        <a:srgbClr val="000000"/>
      </a:accent4>
      <a:accent5>
        <a:srgbClr val="ADC8E9"/>
      </a:accent5>
      <a:accent6>
        <a:srgbClr val="59B0E0"/>
      </a:accent6>
      <a:hlink>
        <a:srgbClr val="4173F1"/>
      </a:hlink>
      <a:folHlink>
        <a:srgbClr val="3B97A9"/>
      </a:folHlink>
    </a:clrScheme>
    <a:fontScheme name="samp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000066"/>
        </a:dk1>
        <a:lt1>
          <a:srgbClr val="FFFFFF"/>
        </a:lt1>
        <a:dk2>
          <a:srgbClr val="175B5B"/>
        </a:dk2>
        <a:lt2>
          <a:srgbClr val="C0C0C0"/>
        </a:lt2>
        <a:accent1>
          <a:srgbClr val="7DB038"/>
        </a:accent1>
        <a:accent2>
          <a:srgbClr val="6CA5D8"/>
        </a:accent2>
        <a:accent3>
          <a:srgbClr val="FFFFFF"/>
        </a:accent3>
        <a:accent4>
          <a:srgbClr val="000056"/>
        </a:accent4>
        <a:accent5>
          <a:srgbClr val="BFD4AE"/>
        </a:accent5>
        <a:accent6>
          <a:srgbClr val="6195C4"/>
        </a:accent6>
        <a:hlink>
          <a:srgbClr val="5D4BC7"/>
        </a:hlink>
        <a:folHlink>
          <a:srgbClr val="878FA5"/>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500E86"/>
        </a:dk2>
        <a:lt2>
          <a:srgbClr val="B2B2B2"/>
        </a:lt2>
        <a:accent1>
          <a:srgbClr val="3C96C8"/>
        </a:accent1>
        <a:accent2>
          <a:srgbClr val="E2AF52"/>
        </a:accent2>
        <a:accent3>
          <a:srgbClr val="FFFFFF"/>
        </a:accent3>
        <a:accent4>
          <a:srgbClr val="000000"/>
        </a:accent4>
        <a:accent5>
          <a:srgbClr val="AFC9E0"/>
        </a:accent5>
        <a:accent6>
          <a:srgbClr val="CD9E49"/>
        </a:accent6>
        <a:hlink>
          <a:srgbClr val="576CD5"/>
        </a:hlink>
        <a:folHlink>
          <a:srgbClr val="6EBCB3"/>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0B3191"/>
        </a:dk2>
        <a:lt2>
          <a:srgbClr val="C0C0C0"/>
        </a:lt2>
        <a:accent1>
          <a:srgbClr val="3195D9"/>
        </a:accent1>
        <a:accent2>
          <a:srgbClr val="63C2F7"/>
        </a:accent2>
        <a:accent3>
          <a:srgbClr val="FFFFFF"/>
        </a:accent3>
        <a:accent4>
          <a:srgbClr val="000000"/>
        </a:accent4>
        <a:accent5>
          <a:srgbClr val="ADC8E9"/>
        </a:accent5>
        <a:accent6>
          <a:srgbClr val="59B0E0"/>
        </a:accent6>
        <a:hlink>
          <a:srgbClr val="4173F1"/>
        </a:hlink>
        <a:folHlink>
          <a:srgbClr val="3B97A9"/>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cdb2004218l</Template>
  <TotalTime>635</TotalTime>
  <Words>841</Words>
  <Application>Microsoft Office PowerPoint</Application>
  <PresentationFormat>On-screen Show (4:3)</PresentationFormat>
  <Paragraphs>66</Paragraphs>
  <Slides>17</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19" baseType="lpstr">
      <vt:lpstr>cdb2004218l</vt:lpstr>
      <vt:lpstr>Microsoft Equation 3.0</vt:lpstr>
      <vt:lpstr>Chương 4:  GIA CÔNG PHAY</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USER</dc:creator>
  <cp:lastModifiedBy>USER</cp:lastModifiedBy>
  <cp:revision>68</cp:revision>
  <dcterms:created xsi:type="dcterms:W3CDTF">2019-12-26T08:27:35Z</dcterms:created>
  <dcterms:modified xsi:type="dcterms:W3CDTF">2021-06-14T16:07:23Z</dcterms:modified>
</cp:coreProperties>
</file>