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8" r:id="rId8"/>
    <p:sldId id="269" r:id="rId9"/>
    <p:sldId id="264" r:id="rId10"/>
    <p:sldId id="265" r:id="rId11"/>
    <p:sldId id="262" r:id="rId12"/>
    <p:sldId id="263" r:id="rId13"/>
    <p:sldId id="277" r:id="rId14"/>
    <p:sldId id="270" r:id="rId15"/>
    <p:sldId id="272" r:id="rId16"/>
    <p:sldId id="273" r:id="rId17"/>
    <p:sldId id="274" r:id="rId18"/>
    <p:sldId id="275" r:id="rId19"/>
    <p:sldId id="285" r:id="rId20"/>
    <p:sldId id="276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300" r:id="rId43"/>
    <p:sldId id="301" r:id="rId44"/>
    <p:sldId id="302" r:id="rId45"/>
    <p:sldId id="303" r:id="rId46"/>
    <p:sldId id="304" r:id="rId47"/>
    <p:sldId id="306" r:id="rId48"/>
    <p:sldId id="305" r:id="rId49"/>
    <p:sldId id="307" r:id="rId50"/>
    <p:sldId id="308" r:id="rId51"/>
    <p:sldId id="309" r:id="rId52"/>
    <p:sldId id="310" r:id="rId53"/>
    <p:sldId id="311" r:id="rId54"/>
    <p:sldId id="312" r:id="rId5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900" y="6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smtClean="0"/>
              <a:t>6/3/2021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7999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smtClean="0"/>
              <a:t>6/3/2021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6884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smtClean="0"/>
              <a:t>6/3/2021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05907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smtClean="0"/>
              <a:t>6/3/2021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37685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smtClean="0"/>
              <a:t>6/3/2021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5261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smtClean="0"/>
              <a:t>6/3/2021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5275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smtClean="0"/>
              <a:t>6/3/2021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3499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smtClean="0"/>
              <a:t>6/3/2021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08290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smtClean="0"/>
              <a:t>6/3/2021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72220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90BD-B6CE-46B7-997F-7313B992CCDC}" type="datetimeFigureOut">
              <a:rPr lang="en-US" smtClean="0"/>
              <a:t>6/3/2021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3234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9D11F-B188-461D-B23F-39381795C052}" type="datetimeFigureOut">
              <a:rPr lang="en-US" smtClean="0"/>
              <a:t>6/3/2021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90513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D8D9-55A2-4063-B0F3-121F44549695}" type="datetimeFigureOut">
              <a:rPr lang="en-US" smtClean="0"/>
              <a:t>6/3/2021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20732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9DEC-419B-4CC5-A080-3B06BD5A8291}" type="datetimeFigureOut">
              <a:rPr lang="en-US" smtClean="0"/>
              <a:t>6/3/2021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89271593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9DEC-419B-4CC5-A080-3B06BD5A8291}" type="datetimeFigureOut">
              <a:rPr lang="en-US" smtClean="0"/>
              <a:t>6/3/2021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380303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smtClean="0"/>
              <a:t>6/3/2021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71110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8E61D-D431-422C-9764-11DAFE33AB63}" type="datetimeFigureOut">
              <a:rPr lang="en-US" smtClean="0"/>
              <a:t>6/3/2021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2976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smtClean="0"/>
              <a:t>6/3/2021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5048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rgbClr val="00B0F0"/>
                </a:solidFill>
              </a:rPr>
              <a:t>KỸ THUẬT SỐ</a:t>
            </a:r>
            <a:endParaRPr lang="vi-VN" dirty="0">
              <a:solidFill>
                <a:srgbClr val="00B0F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5840577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r>
              <a:rPr lang="vi-VN" dirty="0"/>
              <a:t/>
            </a:r>
            <a:br>
              <a:rPr lang="vi-VN" dirty="0"/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1" y="2336873"/>
            <a:ext cx="9613861" cy="41364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u="sng" dirty="0" smtClean="0">
                <a:latin typeface="VNI Aptima" pitchFamily="2" charset="0"/>
              </a:rPr>
              <a:t>II. </a:t>
            </a:r>
            <a:r>
              <a:rPr lang="en-US" sz="3200" b="1" u="sng" dirty="0" err="1" smtClean="0">
                <a:latin typeface="VNI Aptima" pitchFamily="2" charset="0"/>
              </a:rPr>
              <a:t>Caùc</a:t>
            </a:r>
            <a:r>
              <a:rPr lang="en-US" sz="3200" b="1" u="sng" dirty="0" smtClean="0">
                <a:latin typeface="VNI Aptima" pitchFamily="2" charset="0"/>
              </a:rPr>
              <a:t> </a:t>
            </a:r>
            <a:r>
              <a:rPr lang="en-US" sz="3200" b="1" u="sng" dirty="0" err="1">
                <a:latin typeface="VNI Aptima" pitchFamily="2" charset="0"/>
              </a:rPr>
              <a:t>ñònh</a:t>
            </a:r>
            <a:r>
              <a:rPr lang="en-US" sz="3200" b="1" u="sng" dirty="0">
                <a:latin typeface="VNI Aptima" pitchFamily="2" charset="0"/>
              </a:rPr>
              <a:t> </a:t>
            </a:r>
            <a:r>
              <a:rPr lang="en-US" sz="3200" b="1" u="sng" dirty="0" err="1">
                <a:latin typeface="VNI Aptima" pitchFamily="2" charset="0"/>
              </a:rPr>
              <a:t>lyù</a:t>
            </a:r>
            <a:r>
              <a:rPr lang="en-US" sz="3200" b="1" u="sng" dirty="0">
                <a:latin typeface="VNI Aptima" pitchFamily="2" charset="0"/>
              </a:rPr>
              <a:t> </a:t>
            </a:r>
            <a:r>
              <a:rPr lang="en-US" sz="3200" b="1" u="sng" dirty="0" err="1">
                <a:latin typeface="VNI Aptima" pitchFamily="2" charset="0"/>
              </a:rPr>
              <a:t>cô</a:t>
            </a:r>
            <a:r>
              <a:rPr lang="en-US" sz="3200" b="1" u="sng" dirty="0">
                <a:latin typeface="VNI Aptima" pitchFamily="2" charset="0"/>
              </a:rPr>
              <a:t> </a:t>
            </a:r>
            <a:r>
              <a:rPr lang="en-US" sz="3200" b="1" u="sng" dirty="0" err="1">
                <a:latin typeface="VNI Aptima" pitchFamily="2" charset="0"/>
              </a:rPr>
              <a:t>baûn</a:t>
            </a:r>
            <a:r>
              <a:rPr lang="en-US" sz="3200" b="1" u="sng" dirty="0">
                <a:latin typeface="VNI Aptima" pitchFamily="2" charset="0"/>
              </a:rPr>
              <a:t> </a:t>
            </a:r>
            <a:r>
              <a:rPr lang="en-US" sz="3200" b="1" u="sng" dirty="0" err="1">
                <a:latin typeface="VNI Aptima" pitchFamily="2" charset="0"/>
              </a:rPr>
              <a:t>cuûa</a:t>
            </a:r>
            <a:r>
              <a:rPr lang="en-US" sz="3200" b="1" u="sng" dirty="0">
                <a:latin typeface="VNI Aptima" pitchFamily="2" charset="0"/>
              </a:rPr>
              <a:t> </a:t>
            </a:r>
            <a:r>
              <a:rPr lang="en-US" sz="3200" b="1" u="sng" dirty="0" err="1">
                <a:latin typeface="VNI Aptima" pitchFamily="2" charset="0"/>
              </a:rPr>
              <a:t>ñaïi</a:t>
            </a:r>
            <a:r>
              <a:rPr lang="en-US" sz="3200" b="1" u="sng" dirty="0">
                <a:latin typeface="VNI Aptima" pitchFamily="2" charset="0"/>
              </a:rPr>
              <a:t> </a:t>
            </a:r>
            <a:r>
              <a:rPr lang="en-US" sz="3200" b="1" u="sng" dirty="0" err="1">
                <a:latin typeface="VNI Aptima" pitchFamily="2" charset="0"/>
              </a:rPr>
              <a:t>soá</a:t>
            </a:r>
            <a:r>
              <a:rPr lang="en-US" sz="3200" b="1" u="sng" dirty="0">
                <a:latin typeface="VNI Aptima" pitchFamily="2" charset="0"/>
              </a:rPr>
              <a:t> Boole:</a:t>
            </a:r>
            <a:endParaRPr lang="vi-VN" sz="3200" dirty="0"/>
          </a:p>
          <a:p>
            <a:r>
              <a:rPr lang="en-US" b="1" u="sng" dirty="0">
                <a:latin typeface="VNI Aptima" pitchFamily="2" charset="0"/>
              </a:rPr>
              <a:t>1/ </a:t>
            </a:r>
            <a:r>
              <a:rPr lang="en-US" b="1" u="sng" dirty="0" err="1">
                <a:latin typeface="VNI Aptima" pitchFamily="2" charset="0"/>
              </a:rPr>
              <a:t>Caùc</a:t>
            </a:r>
            <a:r>
              <a:rPr lang="en-US" b="1" u="sng" dirty="0">
                <a:latin typeface="VNI Aptima" pitchFamily="2" charset="0"/>
              </a:rPr>
              <a:t> </a:t>
            </a:r>
            <a:r>
              <a:rPr lang="en-US" b="1" u="sng" dirty="0" err="1">
                <a:latin typeface="VNI Aptima" pitchFamily="2" charset="0"/>
              </a:rPr>
              <a:t>ñònh</a:t>
            </a:r>
            <a:r>
              <a:rPr lang="en-US" b="1" u="sng" dirty="0">
                <a:latin typeface="VNI Aptima" pitchFamily="2" charset="0"/>
              </a:rPr>
              <a:t> </a:t>
            </a:r>
            <a:r>
              <a:rPr lang="en-US" b="1" u="sng" dirty="0" err="1">
                <a:latin typeface="VNI Aptima" pitchFamily="2" charset="0"/>
              </a:rPr>
              <a:t>ñeà</a:t>
            </a:r>
            <a:r>
              <a:rPr lang="en-US" b="1" u="sng" dirty="0" smtClean="0">
                <a:latin typeface="VNI Aptima" pitchFamily="2" charset="0"/>
              </a:rPr>
              <a:t>:</a:t>
            </a:r>
          </a:p>
          <a:p>
            <a:pPr lvl="0"/>
            <a:r>
              <a:rPr lang="en-US" dirty="0" err="1" smtClean="0">
                <a:latin typeface="VNI Aptima" pitchFamily="2" charset="0"/>
              </a:rPr>
              <a:t>Pheùp</a:t>
            </a:r>
            <a:r>
              <a:rPr lang="en-US" dirty="0" smtClean="0">
                <a:latin typeface="VNI Aptima" pitchFamily="2" charset="0"/>
              </a:rPr>
              <a:t> OR </a:t>
            </a:r>
            <a:r>
              <a:rPr lang="en-US" dirty="0" smtClean="0"/>
              <a:t>:				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Pheùp</a:t>
            </a:r>
            <a:r>
              <a:rPr lang="en-US" dirty="0">
                <a:latin typeface="VNI Aptima" pitchFamily="2" charset="0"/>
              </a:rPr>
              <a:t> AND</a:t>
            </a:r>
            <a:r>
              <a:rPr lang="en-US" dirty="0"/>
              <a:t>:</a:t>
            </a:r>
            <a:endParaRPr lang="en-US" dirty="0" smtClean="0"/>
          </a:p>
          <a:p>
            <a:r>
              <a:rPr lang="en-US" dirty="0" smtClean="0"/>
              <a:t>0 </a:t>
            </a:r>
            <a:r>
              <a:rPr lang="en-US" dirty="0"/>
              <a:t>+ 0 = </a:t>
            </a:r>
            <a:r>
              <a:rPr lang="en-US" dirty="0" smtClean="0"/>
              <a:t>0				0 </a:t>
            </a:r>
            <a:r>
              <a:rPr lang="en-US" dirty="0"/>
              <a:t>. 0 = 0</a:t>
            </a:r>
            <a:endParaRPr lang="vi-VN" dirty="0"/>
          </a:p>
          <a:p>
            <a:r>
              <a:rPr lang="en-US" dirty="0" smtClean="0"/>
              <a:t>0 </a:t>
            </a:r>
            <a:r>
              <a:rPr lang="en-US" dirty="0"/>
              <a:t>+ 1 = </a:t>
            </a:r>
            <a:r>
              <a:rPr lang="en-US" dirty="0" smtClean="0"/>
              <a:t>1				</a:t>
            </a:r>
            <a:r>
              <a:rPr lang="en-US" dirty="0"/>
              <a:t>0 . 1 = 0</a:t>
            </a:r>
            <a:endParaRPr lang="vi-VN" dirty="0"/>
          </a:p>
          <a:p>
            <a:r>
              <a:rPr lang="en-US" dirty="0" smtClean="0"/>
              <a:t>1 </a:t>
            </a:r>
            <a:r>
              <a:rPr lang="en-US" dirty="0"/>
              <a:t>+ 1 = </a:t>
            </a:r>
            <a:r>
              <a:rPr lang="en-US" dirty="0" smtClean="0"/>
              <a:t>1				</a:t>
            </a:r>
            <a:r>
              <a:rPr lang="en-US" dirty="0"/>
              <a:t>1 . 1 = 1</a:t>
            </a:r>
            <a:endParaRPr lang="vi-VN" dirty="0"/>
          </a:p>
          <a:p>
            <a:pPr lvl="0"/>
            <a:r>
              <a:rPr lang="en-US" dirty="0" err="1" smtClean="0">
                <a:latin typeface="VNI Aptima" pitchFamily="2" charset="0"/>
              </a:rPr>
              <a:t>Pheùp</a:t>
            </a:r>
            <a:r>
              <a:rPr lang="en-US" dirty="0" smtClean="0">
                <a:latin typeface="VNI Aptima" pitchFamily="2" charset="0"/>
              </a:rPr>
              <a:t> </a:t>
            </a:r>
            <a:r>
              <a:rPr lang="en-US" dirty="0">
                <a:latin typeface="VNI Aptima" pitchFamily="2" charset="0"/>
              </a:rPr>
              <a:t>NOT</a:t>
            </a:r>
            <a:r>
              <a:rPr lang="en-US" dirty="0"/>
              <a:t>:	</a:t>
            </a:r>
            <a:endParaRPr lang="en-US" dirty="0" smtClean="0"/>
          </a:p>
          <a:p>
            <a:pPr lvl="0"/>
            <a:r>
              <a:rPr lang="en-US" dirty="0" smtClean="0"/>
              <a:t>0 </a:t>
            </a:r>
            <a:r>
              <a:rPr lang="en-US" dirty="0"/>
              <a:t>= 1</a:t>
            </a:r>
            <a:endParaRPr lang="vi-VN" dirty="0"/>
          </a:p>
          <a:p>
            <a:r>
              <a:rPr lang="en-US" dirty="0"/>
              <a:t>1 = 0</a:t>
            </a:r>
            <a:endParaRPr lang="vi-VN" dirty="0"/>
          </a:p>
          <a:p>
            <a:endParaRPr lang="vi-VN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579882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>
                <a:latin typeface="VNI Aptima" pitchFamily="2" charset="0"/>
              </a:rPr>
              <a:t>2/ </a:t>
            </a:r>
            <a:r>
              <a:rPr lang="en-US" b="1" u="sng" dirty="0" err="1">
                <a:latin typeface="VNI Aptima" pitchFamily="2" charset="0"/>
              </a:rPr>
              <a:t>Ñaúng</a:t>
            </a:r>
            <a:r>
              <a:rPr lang="en-US" b="1" u="sng" dirty="0">
                <a:latin typeface="VNI Aptima" pitchFamily="2" charset="0"/>
              </a:rPr>
              <a:t> </a:t>
            </a:r>
            <a:r>
              <a:rPr lang="en-US" b="1" u="sng" dirty="0" err="1">
                <a:latin typeface="VNI Aptima" pitchFamily="2" charset="0"/>
              </a:rPr>
              <a:t>thöùc</a:t>
            </a:r>
            <a:r>
              <a:rPr lang="en-US" b="1" u="sng" dirty="0">
                <a:latin typeface="VNI Aptima" pitchFamily="2" charset="0"/>
              </a:rPr>
              <a:t> Boole:</a:t>
            </a:r>
            <a:endParaRPr lang="vi-VN" dirty="0"/>
          </a:p>
          <a:p>
            <a:r>
              <a:rPr lang="en-US" dirty="0"/>
              <a:t>0 + A = </a:t>
            </a:r>
            <a:r>
              <a:rPr lang="en-US" dirty="0" smtClean="0"/>
              <a:t>A 			</a:t>
            </a:r>
            <a:r>
              <a:rPr lang="en-US" dirty="0"/>
              <a:t> A . 0  = </a:t>
            </a:r>
            <a:r>
              <a:rPr lang="en-US" dirty="0" smtClean="0"/>
              <a:t>0			</a:t>
            </a:r>
            <a:r>
              <a:rPr lang="en-US" dirty="0"/>
              <a:t> A = A</a:t>
            </a:r>
            <a:endParaRPr lang="en-US" dirty="0" smtClean="0"/>
          </a:p>
          <a:p>
            <a:r>
              <a:rPr lang="en-US" dirty="0"/>
              <a:t>1 + A = </a:t>
            </a:r>
            <a:r>
              <a:rPr lang="en-US" dirty="0" smtClean="0"/>
              <a:t>1			</a:t>
            </a:r>
            <a:r>
              <a:rPr lang="en-US" dirty="0"/>
              <a:t> A . 1  = A</a:t>
            </a:r>
            <a:endParaRPr lang="en-US" dirty="0" smtClean="0"/>
          </a:p>
          <a:p>
            <a:r>
              <a:rPr lang="en-US" dirty="0"/>
              <a:t>A + A = </a:t>
            </a:r>
            <a:r>
              <a:rPr lang="en-US" dirty="0" smtClean="0"/>
              <a:t>A 			</a:t>
            </a:r>
            <a:r>
              <a:rPr lang="en-US" dirty="0"/>
              <a:t> A . A = A</a:t>
            </a:r>
            <a:r>
              <a:rPr lang="en-US" dirty="0" smtClean="0"/>
              <a:t> </a:t>
            </a:r>
          </a:p>
          <a:p>
            <a:r>
              <a:rPr lang="en-US" dirty="0"/>
              <a:t>A + A = </a:t>
            </a:r>
            <a:r>
              <a:rPr lang="en-US" dirty="0" smtClean="0"/>
              <a:t>1			</a:t>
            </a:r>
            <a:r>
              <a:rPr lang="en-US" dirty="0"/>
              <a:t> A . A = 0</a:t>
            </a:r>
            <a:endParaRPr lang="vi-VN" dirty="0"/>
          </a:p>
        </p:txBody>
      </p:sp>
      <p:cxnSp>
        <p:nvCxnSpPr>
          <p:cNvPr id="21" name="Straight Connector 20"/>
          <p:cNvCxnSpPr/>
          <p:nvPr/>
        </p:nvCxnSpPr>
        <p:spPr>
          <a:xfrm>
            <a:off x="986971" y="4165600"/>
            <a:ext cx="217715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492171" y="4187371"/>
            <a:ext cx="21771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8171543" y="2757714"/>
            <a:ext cx="21771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8171543" y="2641599"/>
            <a:ext cx="21771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6432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u="sng" dirty="0" err="1">
                <a:latin typeface="VNI Aptima" pitchFamily="2" charset="0"/>
              </a:rPr>
              <a:t>Ñònh</a:t>
            </a:r>
            <a:r>
              <a:rPr lang="en-US" sz="2800" b="1" u="sng" dirty="0">
                <a:latin typeface="VNI Aptima" pitchFamily="2" charset="0"/>
              </a:rPr>
              <a:t> </a:t>
            </a:r>
            <a:r>
              <a:rPr lang="en-US" sz="2800" b="1" u="sng" dirty="0" err="1">
                <a:latin typeface="VNI Aptima" pitchFamily="2" charset="0"/>
              </a:rPr>
              <a:t>lyù</a:t>
            </a:r>
            <a:r>
              <a:rPr lang="en-US" sz="2800" b="1" u="sng" dirty="0">
                <a:latin typeface="VNI Aptima" pitchFamily="2" charset="0"/>
              </a:rPr>
              <a:t> De Morgan:</a:t>
            </a:r>
            <a:endParaRPr lang="vi-VN" sz="2800" dirty="0"/>
          </a:p>
          <a:p>
            <a:r>
              <a:rPr lang="en-US" b="1" u="sng" dirty="0">
                <a:latin typeface="VNI Aptima" pitchFamily="2" charset="0"/>
              </a:rPr>
              <a:t>1/ </a:t>
            </a:r>
            <a:r>
              <a:rPr lang="en-US" b="1" u="sng" dirty="0" err="1" smtClean="0">
                <a:latin typeface="VNI Aptima" pitchFamily="2" charset="0"/>
              </a:rPr>
              <a:t>Ñònh</a:t>
            </a:r>
            <a:r>
              <a:rPr lang="en-US" b="1" u="sng" dirty="0" smtClean="0">
                <a:latin typeface="VNI Aptima" pitchFamily="2" charset="0"/>
              </a:rPr>
              <a:t> </a:t>
            </a:r>
            <a:r>
              <a:rPr lang="en-US" b="1" u="sng" dirty="0" err="1">
                <a:latin typeface="VNI Aptima" pitchFamily="2" charset="0"/>
              </a:rPr>
              <a:t>lyù</a:t>
            </a:r>
            <a:r>
              <a:rPr lang="en-US" b="1" u="sng" dirty="0">
                <a:latin typeface="VNI Aptima" pitchFamily="2" charset="0"/>
              </a:rPr>
              <a:t> 1</a:t>
            </a:r>
            <a:r>
              <a:rPr lang="en-US" b="1" u="sng" dirty="0" smtClean="0">
                <a:latin typeface="VNI Aptima" pitchFamily="2" charset="0"/>
              </a:rPr>
              <a:t>:</a:t>
            </a:r>
          </a:p>
          <a:p>
            <a:endParaRPr lang="en-US" b="1" u="sng" dirty="0" smtClean="0">
              <a:latin typeface="VNI Aptima" pitchFamily="2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7711" y="3425919"/>
            <a:ext cx="6319079" cy="2278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29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 err="1">
                <a:latin typeface="VNI Aptima" pitchFamily="2" charset="0"/>
              </a:rPr>
              <a:t>Ñònh</a:t>
            </a:r>
            <a:r>
              <a:rPr lang="en-US" b="1" u="sng" dirty="0">
                <a:latin typeface="VNI Aptima" pitchFamily="2" charset="0"/>
              </a:rPr>
              <a:t> </a:t>
            </a:r>
            <a:r>
              <a:rPr lang="en-US" b="1" u="sng" dirty="0" err="1">
                <a:latin typeface="VNI Aptima" pitchFamily="2" charset="0"/>
              </a:rPr>
              <a:t>lyù</a:t>
            </a:r>
            <a:r>
              <a:rPr lang="en-US" b="1" u="sng" dirty="0">
                <a:latin typeface="VNI Aptima" pitchFamily="2" charset="0"/>
              </a:rPr>
              <a:t> De Morgan:</a:t>
            </a:r>
            <a:endParaRPr lang="vi-VN" dirty="0"/>
          </a:p>
          <a:p>
            <a:r>
              <a:rPr lang="en-US" b="1" u="sng" dirty="0" smtClean="0">
                <a:latin typeface="VNI Aptima" pitchFamily="2" charset="0"/>
              </a:rPr>
              <a:t>2/ </a:t>
            </a:r>
            <a:r>
              <a:rPr lang="en-US" b="1" u="sng" dirty="0" err="1">
                <a:latin typeface="VNI Aptima" pitchFamily="2" charset="0"/>
              </a:rPr>
              <a:t>Ñònh</a:t>
            </a:r>
            <a:r>
              <a:rPr lang="en-US" b="1" u="sng" dirty="0">
                <a:latin typeface="VNI Aptima" pitchFamily="2" charset="0"/>
              </a:rPr>
              <a:t> </a:t>
            </a:r>
            <a:r>
              <a:rPr lang="en-US" b="1" u="sng" dirty="0" err="1">
                <a:latin typeface="VNI Aptima" pitchFamily="2" charset="0"/>
              </a:rPr>
              <a:t>lyù</a:t>
            </a:r>
            <a:r>
              <a:rPr lang="en-US" b="1" u="sng" dirty="0">
                <a:latin typeface="VNI Aptima" pitchFamily="2" charset="0"/>
              </a:rPr>
              <a:t> </a:t>
            </a:r>
            <a:r>
              <a:rPr lang="en-US" b="1" u="sng" dirty="0" smtClean="0">
                <a:latin typeface="VNI Aptima" pitchFamily="2" charset="0"/>
              </a:rPr>
              <a:t>2:</a:t>
            </a:r>
          </a:p>
          <a:p>
            <a:endParaRPr lang="en-US" b="1" u="sng" dirty="0">
              <a:latin typeface="VNI Aptima" pitchFamily="2" charset="0"/>
            </a:endParaRPr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3740" y="3627125"/>
            <a:ext cx="6914831" cy="2311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17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u="sng" dirty="0">
                <a:latin typeface="VNI Aptima" pitchFamily="2" charset="0"/>
                <a:sym typeface="Wingdings" panose="05000000000000000000" pitchFamily="2" charset="2"/>
              </a:rPr>
              <a:t></a:t>
            </a:r>
            <a:r>
              <a:rPr lang="en-US" u="sng" dirty="0" err="1">
                <a:latin typeface="VNI Aptima" pitchFamily="2" charset="0"/>
              </a:rPr>
              <a:t>Aùp</a:t>
            </a:r>
            <a:r>
              <a:rPr lang="en-US" u="sng" dirty="0">
                <a:latin typeface="VNI Aptima" pitchFamily="2" charset="0"/>
              </a:rPr>
              <a:t> </a:t>
            </a:r>
            <a:r>
              <a:rPr lang="en-US" u="sng" dirty="0" err="1">
                <a:latin typeface="VNI Aptima" pitchFamily="2" charset="0"/>
              </a:rPr>
              <a:t>duïng</a:t>
            </a:r>
            <a:r>
              <a:rPr lang="en-US" u="sng" dirty="0">
                <a:latin typeface="VNI Aptima" pitchFamily="2" charset="0"/>
              </a:rPr>
              <a:t> </a:t>
            </a:r>
            <a:r>
              <a:rPr lang="en-US" u="sng" dirty="0" err="1">
                <a:latin typeface="VNI Aptima" pitchFamily="2" charset="0"/>
              </a:rPr>
              <a:t>ñònh</a:t>
            </a:r>
            <a:r>
              <a:rPr lang="en-US" u="sng" dirty="0">
                <a:latin typeface="VNI Aptima" pitchFamily="2" charset="0"/>
              </a:rPr>
              <a:t> </a:t>
            </a:r>
            <a:r>
              <a:rPr lang="en-US" u="sng" dirty="0" err="1">
                <a:latin typeface="VNI Aptima" pitchFamily="2" charset="0"/>
              </a:rPr>
              <a:t>lyù</a:t>
            </a:r>
            <a:r>
              <a:rPr lang="en-US" u="sng" dirty="0">
                <a:latin typeface="VNI Aptima" pitchFamily="2" charset="0"/>
              </a:rPr>
              <a:t> </a:t>
            </a:r>
            <a:r>
              <a:rPr lang="en-US" u="sng" dirty="0" err="1">
                <a:latin typeface="VNI Aptima" pitchFamily="2" charset="0"/>
              </a:rPr>
              <a:t>ñeå</a:t>
            </a:r>
            <a:r>
              <a:rPr lang="en-US" u="sng" dirty="0">
                <a:latin typeface="VNI Aptima" pitchFamily="2" charset="0"/>
              </a:rPr>
              <a:t> </a:t>
            </a:r>
            <a:r>
              <a:rPr lang="en-US" u="sng" dirty="0" err="1">
                <a:latin typeface="VNI Aptima" pitchFamily="2" charset="0"/>
              </a:rPr>
              <a:t>ruùt</a:t>
            </a:r>
            <a:r>
              <a:rPr lang="en-US" u="sng" dirty="0">
                <a:latin typeface="VNI Aptima" pitchFamily="2" charset="0"/>
              </a:rPr>
              <a:t> </a:t>
            </a:r>
            <a:r>
              <a:rPr lang="en-US" u="sng" dirty="0" err="1">
                <a:latin typeface="VNI Aptima" pitchFamily="2" charset="0"/>
              </a:rPr>
              <a:t>goïn</a:t>
            </a:r>
            <a:r>
              <a:rPr lang="en-US" u="sng" dirty="0">
                <a:latin typeface="VNI Aptima" pitchFamily="2" charset="0"/>
              </a:rPr>
              <a:t> </a:t>
            </a:r>
            <a:r>
              <a:rPr lang="en-US" u="sng" dirty="0" err="1">
                <a:latin typeface="VNI Aptima" pitchFamily="2" charset="0"/>
              </a:rPr>
              <a:t>bieåu</a:t>
            </a:r>
            <a:r>
              <a:rPr lang="en-US" u="sng" dirty="0">
                <a:latin typeface="VNI Aptima" pitchFamily="2" charset="0"/>
              </a:rPr>
              <a:t> </a:t>
            </a:r>
            <a:r>
              <a:rPr lang="en-US" u="sng" dirty="0" err="1">
                <a:latin typeface="VNI Aptima" pitchFamily="2" charset="0"/>
              </a:rPr>
              <a:t>thöùc</a:t>
            </a:r>
            <a:r>
              <a:rPr lang="en-US" u="sng" dirty="0">
                <a:latin typeface="VNI Aptima" pitchFamily="2" charset="0"/>
              </a:rPr>
              <a:t> logic:</a:t>
            </a:r>
            <a:endParaRPr lang="vi-VN" dirty="0"/>
          </a:p>
          <a:p>
            <a:r>
              <a:rPr lang="en-US" dirty="0" err="1">
                <a:latin typeface="VNI Aptima" pitchFamily="2" charset="0"/>
              </a:rPr>
              <a:t>Khi</a:t>
            </a:r>
            <a:r>
              <a:rPr lang="en-US" dirty="0">
                <a:latin typeface="VNI Aptima" pitchFamily="2" charset="0"/>
              </a:rPr>
              <a:t> ta </a:t>
            </a:r>
            <a:r>
              <a:rPr lang="en-US" dirty="0" err="1">
                <a:latin typeface="VNI Aptima" pitchFamily="2" charset="0"/>
              </a:rPr>
              <a:t>coù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moät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haøm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thöïc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hieän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moät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maïch</a:t>
            </a:r>
            <a:r>
              <a:rPr lang="en-US" dirty="0">
                <a:latin typeface="VNI Aptima" pitchFamily="2" charset="0"/>
              </a:rPr>
              <a:t> logic </a:t>
            </a:r>
            <a:r>
              <a:rPr lang="en-US" dirty="0" err="1">
                <a:latin typeface="VNI Aptima" pitchFamily="2" charset="0"/>
              </a:rPr>
              <a:t>naøo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ñoù</a:t>
            </a:r>
            <a:r>
              <a:rPr lang="en-US" dirty="0">
                <a:latin typeface="VNI Aptima" pitchFamily="2" charset="0"/>
              </a:rPr>
              <a:t>, </a:t>
            </a:r>
            <a:r>
              <a:rPr lang="en-US" dirty="0" err="1">
                <a:latin typeface="VNI Aptima" pitchFamily="2" charset="0"/>
              </a:rPr>
              <a:t>tröôùc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khi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laép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raùp</a:t>
            </a:r>
            <a:r>
              <a:rPr lang="en-US" dirty="0">
                <a:latin typeface="VNI Aptima" pitchFamily="2" charset="0"/>
              </a:rPr>
              <a:t> ta </a:t>
            </a:r>
            <a:r>
              <a:rPr lang="en-US" dirty="0" err="1">
                <a:latin typeface="VNI Aptima" pitchFamily="2" charset="0"/>
              </a:rPr>
              <a:t>phaûi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xem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noù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coøn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coù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theå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ruùt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goïn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ñöôïc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nöõa</a:t>
            </a:r>
            <a:r>
              <a:rPr lang="en-US" dirty="0">
                <a:latin typeface="VNI Aptima" pitchFamily="2" charset="0"/>
              </a:rPr>
              <a:t> hay </a:t>
            </a:r>
            <a:r>
              <a:rPr lang="en-US" dirty="0" err="1">
                <a:latin typeface="VNI Aptima" pitchFamily="2" charset="0"/>
              </a:rPr>
              <a:t>khoâng</a:t>
            </a:r>
            <a:r>
              <a:rPr lang="en-US" dirty="0">
                <a:latin typeface="VNI Aptima" pitchFamily="2" charset="0"/>
              </a:rPr>
              <a:t>? </a:t>
            </a:r>
            <a:r>
              <a:rPr lang="en-US" dirty="0" err="1">
                <a:latin typeface="VNI Aptima" pitchFamily="2" charset="0"/>
              </a:rPr>
              <a:t>Neáu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coøn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ruùt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goïn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ñöôïc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thì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maïch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seõ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ñôn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giaûn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hôn</a:t>
            </a:r>
            <a:r>
              <a:rPr lang="en-US" dirty="0">
                <a:latin typeface="VNI Aptima" pitchFamily="2" charset="0"/>
              </a:rPr>
              <a:t>, </a:t>
            </a:r>
            <a:r>
              <a:rPr lang="en-US" dirty="0" err="1">
                <a:latin typeface="VNI Aptima" pitchFamily="2" charset="0"/>
              </a:rPr>
              <a:t>ít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toán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keùm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linh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kieän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hôn</a:t>
            </a:r>
            <a:r>
              <a:rPr lang="en-US" dirty="0">
                <a:latin typeface="VNI Aptima" pitchFamily="2" charset="0"/>
              </a:rPr>
              <a:t>, </a:t>
            </a:r>
            <a:r>
              <a:rPr lang="en-US" dirty="0" err="1">
                <a:latin typeface="VNI Aptima" pitchFamily="2" charset="0"/>
              </a:rPr>
              <a:t>vaø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kinh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teá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hôn</a:t>
            </a:r>
            <a:r>
              <a:rPr lang="en-US" dirty="0">
                <a:latin typeface="VNI Aptima" pitchFamily="2" charset="0"/>
              </a:rPr>
              <a:t>. </a:t>
            </a:r>
            <a:endParaRPr lang="vi-VN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777482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VÍ DỤ:</a:t>
            </a:r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321" y="2978790"/>
            <a:ext cx="5575336" cy="1382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577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Y = A . C ( A + B + C ) = A.A.C + A.C.B + A.C.C </a:t>
            </a:r>
          </a:p>
          <a:p>
            <a:r>
              <a:rPr lang="en-US" sz="2800" dirty="0" smtClean="0"/>
              <a:t>= A.C + A.C.B = A.C (1 + B)</a:t>
            </a:r>
          </a:p>
          <a:p>
            <a:r>
              <a:rPr lang="en-US" sz="2800" dirty="0" smtClean="0"/>
              <a:t>= A.C</a:t>
            </a:r>
            <a:endParaRPr lang="vi-VN" sz="2800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2133600" y="2351314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1560286" y="2329616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619829" y="2387599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651829" y="2387599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985657" y="2387597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333997" y="2365898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6262916" y="2387597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929083" y="2380342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7170058" y="2351311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7518402" y="2351311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1233714" y="2844873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625600" y="2844873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2184400" y="2854022"/>
            <a:ext cx="166914" cy="733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2510972" y="2861352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3490686" y="2870647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3817258" y="2844873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1284514" y="3389159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1625600" y="3389159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2119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/>
              <a:t>BÀI TẬP:</a:t>
            </a:r>
          </a:p>
          <a:p>
            <a:r>
              <a:rPr lang="vi-VN" dirty="0"/>
              <a:t>Bài 1</a:t>
            </a:r>
            <a:r>
              <a:rPr lang="vi-VN" dirty="0" smtClean="0"/>
              <a:t>: Rút gọn biểu thức sau:</a:t>
            </a:r>
          </a:p>
          <a:p>
            <a:pPr marL="0" indent="0">
              <a:buNone/>
            </a:pPr>
            <a:endParaRPr lang="vi-VN" dirty="0" smtClean="0"/>
          </a:p>
          <a:p>
            <a:r>
              <a:rPr lang="vi-VN" dirty="0" smtClean="0"/>
              <a:t>Y = (C . D + C . D ) ( A . C + D )</a:t>
            </a:r>
            <a:endParaRPr lang="vi-VN" dirty="0"/>
          </a:p>
          <a:p>
            <a:endParaRPr lang="vi-VN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2656114" y="3701145"/>
            <a:ext cx="275771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3106057" y="3701144"/>
            <a:ext cx="275771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759200" y="3715659"/>
            <a:ext cx="275771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789714" y="3686630"/>
            <a:ext cx="275771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727200" y="3614060"/>
            <a:ext cx="165462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3759200" y="3614060"/>
            <a:ext cx="1306285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202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/>
              <a:t>Bài 1: Rút gọn biểu thức sau:</a:t>
            </a:r>
          </a:p>
          <a:p>
            <a:endParaRPr lang="vi-VN" dirty="0" smtClean="0"/>
          </a:p>
          <a:p>
            <a:r>
              <a:rPr lang="vi-VN" dirty="0" smtClean="0"/>
              <a:t>Y </a:t>
            </a:r>
            <a:r>
              <a:rPr lang="vi-VN" dirty="0"/>
              <a:t>= (C . D + C . D ) ( A . C + D </a:t>
            </a:r>
            <a:r>
              <a:rPr lang="vi-VN" dirty="0" smtClean="0"/>
              <a:t>) =  (C . D) ( C . D) ( A . C) .  D</a:t>
            </a:r>
          </a:p>
          <a:p>
            <a:pPr marL="457200" lvl="1" indent="0">
              <a:buNone/>
            </a:pPr>
            <a:endParaRPr lang="vi-VN" dirty="0"/>
          </a:p>
          <a:p>
            <a:pPr marL="457200" lvl="1" indent="0">
              <a:buNone/>
            </a:pPr>
            <a:r>
              <a:rPr lang="vi-VN" dirty="0" smtClean="0"/>
              <a:t>=  ( C + D) ( C + D) ( A + C) D=  (C . C + C . D + D . C + D . D ) (A . D + C . D)</a:t>
            </a:r>
            <a:endParaRPr lang="vi-VN" dirty="0"/>
          </a:p>
          <a:p>
            <a:pPr marL="457200" lvl="1" indent="0">
              <a:buNone/>
            </a:pPr>
            <a:endParaRPr lang="vi-VN" dirty="0" smtClean="0"/>
          </a:p>
          <a:p>
            <a:pPr marL="457200" lvl="1" indent="0">
              <a:buNone/>
            </a:pPr>
            <a:r>
              <a:rPr lang="vi-VN" dirty="0" smtClean="0"/>
              <a:t>=( </a:t>
            </a:r>
            <a:r>
              <a:rPr lang="vi-VN" dirty="0"/>
              <a:t>C . D + D . C </a:t>
            </a:r>
            <a:r>
              <a:rPr lang="vi-VN" dirty="0" smtClean="0"/>
              <a:t>) ( A . D + C . D)</a:t>
            </a:r>
          </a:p>
          <a:p>
            <a:pPr marL="457200" lvl="1" indent="0">
              <a:buNone/>
            </a:pPr>
            <a:endParaRPr lang="vi-VN" dirty="0"/>
          </a:p>
          <a:p>
            <a:pPr marL="457200" lvl="1" indent="0">
              <a:buNone/>
            </a:pPr>
            <a:r>
              <a:rPr lang="vi-VN" dirty="0" smtClean="0"/>
              <a:t>= ( C.D.A.D + CDCD + DCAD + DCCD) = ( CDA + CD ) = C D ( A + 1) = CD</a:t>
            </a:r>
            <a:endParaRPr lang="vi-VN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1756229" y="3106060"/>
            <a:ext cx="165462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2714171" y="3251200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171370" y="3251200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804228" y="3265714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3853542" y="3229428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664857" y="3106060"/>
            <a:ext cx="165462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5704114" y="3229428"/>
            <a:ext cx="66765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6843485" y="3272971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7293428" y="3251200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8984343" y="3200399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814457" y="3200399"/>
            <a:ext cx="66765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8984343" y="326571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7859485" y="3251200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7859485" y="3200399"/>
            <a:ext cx="66765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661886" y="39551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2140857" y="39551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042228" y="39551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4905828" y="39551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5747656" y="39551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6625771" y="39551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7482114" y="3969657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9216571" y="3969657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1567543" y="4673600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2394857" y="4673600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4194636" y="4673600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1596571" y="5348514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2837543" y="53267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3200398" y="5348514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3817257" y="53267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4855027" y="5341257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5225142" y="5341257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6139543" y="5312228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6937828" y="53267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7736114" y="5348514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9354456" y="5312228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7330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 smtClean="0"/>
              <a:t>BÀI TẬP:</a:t>
            </a:r>
          </a:p>
          <a:p>
            <a:r>
              <a:rPr lang="vi-VN" dirty="0" smtClean="0"/>
              <a:t>Bài 2:</a:t>
            </a:r>
          </a:p>
          <a:p>
            <a:r>
              <a:rPr lang="vi-VN" dirty="0" smtClean="0"/>
              <a:t>Chứng </a:t>
            </a:r>
            <a:r>
              <a:rPr lang="vi-VN" dirty="0"/>
              <a:t>minh đẳng thức:  </a:t>
            </a:r>
            <a:endParaRPr lang="vi-VN" dirty="0" smtClean="0"/>
          </a:p>
          <a:p>
            <a:endParaRPr lang="vi-VN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6106" y="3988003"/>
            <a:ext cx="5886372" cy="830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012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700" y="3034357"/>
            <a:ext cx="3848637" cy="2133898"/>
          </a:xfrm>
        </p:spPr>
      </p:pic>
    </p:spTree>
    <p:extLst>
      <p:ext uri="{BB962C8B-B14F-4D97-AF65-F5344CB8AC3E}">
        <p14:creationId xmlns:p14="http://schemas.microsoft.com/office/powerpoint/2010/main" val="3689133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sz="3200" dirty="0"/>
              <a:t>Có 3 phương pháp rút gọn hàm logic:</a:t>
            </a:r>
          </a:p>
          <a:p>
            <a:r>
              <a:rPr lang="vi-VN" sz="3200" dirty="0"/>
              <a:t>- Phương pháp đại số</a:t>
            </a:r>
          </a:p>
          <a:p>
            <a:r>
              <a:rPr lang="vi-VN" sz="3200" dirty="0"/>
              <a:t>- Phương pháp dùng bảng Karnaugh</a:t>
            </a:r>
          </a:p>
          <a:p>
            <a:r>
              <a:rPr lang="vi-VN" sz="3200" dirty="0"/>
              <a:t>- Phương pháp Quine Mc. Cluskey</a:t>
            </a:r>
          </a:p>
          <a:p>
            <a:endParaRPr lang="vi-VN" sz="3200" dirty="0"/>
          </a:p>
        </p:txBody>
      </p:sp>
    </p:spTree>
    <p:extLst>
      <p:ext uri="{BB962C8B-B14F-4D97-AF65-F5344CB8AC3E}">
        <p14:creationId xmlns:p14="http://schemas.microsoft.com/office/powerpoint/2010/main" val="1615574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III. MÃ GRAY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1" y="2336873"/>
            <a:ext cx="9613861" cy="4049413"/>
          </a:xfrm>
        </p:spPr>
        <p:txBody>
          <a:bodyPr>
            <a:normAutofit/>
          </a:bodyPr>
          <a:lstStyle/>
          <a:p>
            <a:pPr lvl="0"/>
            <a:r>
              <a:rPr lang="en-US" sz="3200" dirty="0" err="1">
                <a:latin typeface="VNI-Avo" pitchFamily="2" charset="0"/>
              </a:rPr>
              <a:t>Maõ</a:t>
            </a:r>
            <a:r>
              <a:rPr lang="en-US" sz="3200" dirty="0">
                <a:latin typeface="VNI-Avo" pitchFamily="2" charset="0"/>
              </a:rPr>
              <a:t> Gray </a:t>
            </a:r>
            <a:r>
              <a:rPr lang="en-US" sz="3200" dirty="0" err="1">
                <a:latin typeface="VNI-Avo" pitchFamily="2" charset="0"/>
              </a:rPr>
              <a:t>laø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loaïi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maõ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khoâng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coù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troïng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soá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vaø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ôû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daïng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maõ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nhò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phaân</a:t>
            </a:r>
            <a:endParaRPr lang="vi-VN" sz="3200" dirty="0">
              <a:latin typeface="Arial (Body)"/>
            </a:endParaRPr>
          </a:p>
          <a:p>
            <a:pPr lvl="0"/>
            <a:r>
              <a:rPr lang="en-US" sz="3200" dirty="0" err="1">
                <a:latin typeface="VNI-Avo" pitchFamily="2" charset="0"/>
              </a:rPr>
              <a:t>Moãi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laàn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thay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ñoåi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chæ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thay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ñoåi</a:t>
            </a:r>
            <a:r>
              <a:rPr lang="en-US" sz="3200" dirty="0">
                <a:latin typeface="VNI-Avo" pitchFamily="2" charset="0"/>
              </a:rPr>
              <a:t> 1 bit</a:t>
            </a:r>
            <a:endParaRPr lang="vi-VN" sz="3200" dirty="0">
              <a:latin typeface="Arial (Body)"/>
            </a:endParaRPr>
          </a:p>
          <a:p>
            <a:pPr lvl="0"/>
            <a:r>
              <a:rPr lang="en-US" sz="3200" dirty="0" err="1">
                <a:latin typeface="VNI-Avo" pitchFamily="2" charset="0"/>
              </a:rPr>
              <a:t>Maõ</a:t>
            </a:r>
            <a:r>
              <a:rPr lang="en-US" sz="3200" dirty="0">
                <a:latin typeface="VNI-Avo" pitchFamily="2" charset="0"/>
              </a:rPr>
              <a:t> Gray </a:t>
            </a:r>
            <a:r>
              <a:rPr lang="en-US" sz="3200" dirty="0" err="1">
                <a:latin typeface="VNI-Avo" pitchFamily="2" charset="0"/>
              </a:rPr>
              <a:t>khoâng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coù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trong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heä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thoáng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soá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ñeám</a:t>
            </a:r>
            <a:endParaRPr lang="vi-VN" sz="3200" dirty="0">
              <a:latin typeface="Arial (Body)"/>
            </a:endParaRPr>
          </a:p>
          <a:p>
            <a:r>
              <a:rPr lang="en-US" sz="3200" dirty="0" err="1">
                <a:latin typeface="VNI-Avo" pitchFamily="2" charset="0"/>
              </a:rPr>
              <a:t>Noù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ñöôïc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öùng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duïng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trong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kyõ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thuaät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ño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löôøng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ñeå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giaûm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sai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soá</a:t>
            </a:r>
            <a:r>
              <a:rPr lang="en-US" sz="3200" dirty="0">
                <a:latin typeface="VNI-Avo" pitchFamily="2" charset="0"/>
              </a:rPr>
              <a:t> : </a:t>
            </a:r>
            <a:r>
              <a:rPr lang="en-US" sz="3200" dirty="0" err="1">
                <a:latin typeface="VNI-Avo" pitchFamily="2" charset="0"/>
              </a:rPr>
              <a:t>caân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ñieän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töû</a:t>
            </a:r>
            <a:r>
              <a:rPr lang="en-US" sz="3200" dirty="0">
                <a:latin typeface="VNI-Avo" pitchFamily="2" charset="0"/>
              </a:rPr>
              <a:t>, </a:t>
            </a:r>
            <a:r>
              <a:rPr lang="en-US" sz="3200" dirty="0" err="1">
                <a:latin typeface="VNI-Avo" pitchFamily="2" charset="0"/>
              </a:rPr>
              <a:t>maùy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ño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vò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trí</a:t>
            </a:r>
            <a:r>
              <a:rPr lang="en-US" sz="3200" dirty="0">
                <a:latin typeface="VNI-Avo" pitchFamily="2" charset="0"/>
              </a:rPr>
              <a:t>.</a:t>
            </a:r>
            <a:endParaRPr lang="vi-VN" sz="3200" dirty="0"/>
          </a:p>
          <a:p>
            <a:endParaRPr lang="vi-VN" dirty="0">
              <a:latin typeface="Arial (Body)"/>
            </a:endParaRPr>
          </a:p>
        </p:txBody>
      </p:sp>
    </p:spTree>
    <p:extLst>
      <p:ext uri="{BB962C8B-B14F-4D97-AF65-F5344CB8AC3E}">
        <p14:creationId xmlns:p14="http://schemas.microsoft.com/office/powerpoint/2010/main" val="2606182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9021133"/>
              </p:ext>
            </p:extLst>
          </p:nvPr>
        </p:nvGraphicFramePr>
        <p:xfrm>
          <a:off x="2032000" y="719666"/>
          <a:ext cx="8127999" cy="223689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THẬP</a:t>
                      </a:r>
                      <a:r>
                        <a:rPr lang="en-US" baseline="0" dirty="0" smtClean="0"/>
                        <a:t> PHÂN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NHỊ</a:t>
                      </a:r>
                      <a:r>
                        <a:rPr lang="en-US" baseline="0" dirty="0" smtClean="0"/>
                        <a:t> PHÂN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GRAY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0000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0001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0001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0010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0011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0010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8269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cxnSp>
        <p:nvCxnSpPr>
          <p:cNvPr id="8" name="Straight Connector 7"/>
          <p:cNvCxnSpPr/>
          <p:nvPr/>
        </p:nvCxnSpPr>
        <p:spPr>
          <a:xfrm>
            <a:off x="7559040" y="2621280"/>
            <a:ext cx="2499360" cy="3048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7412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VNI-Avo" pitchFamily="2" charset="0"/>
              </a:rPr>
              <a:t>IV. </a:t>
            </a:r>
            <a:r>
              <a:rPr lang="en-US" sz="4000" b="1" u="sng" dirty="0" err="1">
                <a:latin typeface="VNI-Avo" pitchFamily="2" charset="0"/>
              </a:rPr>
              <a:t>Baûng</a:t>
            </a:r>
            <a:r>
              <a:rPr lang="en-US" sz="4000" b="1" u="sng" dirty="0">
                <a:latin typeface="VNI-Avo" pitchFamily="2" charset="0"/>
              </a:rPr>
              <a:t> </a:t>
            </a:r>
            <a:r>
              <a:rPr lang="en-US" sz="4000" b="1" u="sng" dirty="0" err="1">
                <a:latin typeface="VNI-Avo" pitchFamily="2" charset="0"/>
              </a:rPr>
              <a:t>ñoà</a:t>
            </a:r>
            <a:r>
              <a:rPr lang="en-US" sz="4000" b="1" u="sng" dirty="0">
                <a:latin typeface="VNI-Avo" pitchFamily="2" charset="0"/>
              </a:rPr>
              <a:t> </a:t>
            </a:r>
            <a:r>
              <a:rPr lang="en-US" sz="4000" b="1" u="sng" dirty="0" err="1">
                <a:latin typeface="VNI-Avo" pitchFamily="2" charset="0"/>
              </a:rPr>
              <a:t>Karnaugh</a:t>
            </a:r>
            <a:r>
              <a:rPr lang="en-US" sz="4000" b="1" u="sng" dirty="0">
                <a:latin typeface="VNI Times" pitchFamily="2" charset="0"/>
              </a:rPr>
              <a:t>:</a:t>
            </a:r>
            <a:r>
              <a:rPr lang="vi-VN" dirty="0"/>
              <a:t/>
            </a:r>
            <a:br>
              <a:rPr lang="vi-VN" dirty="0"/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1" y="2104644"/>
            <a:ext cx="9613861" cy="4310670"/>
          </a:xfrm>
        </p:spPr>
        <p:txBody>
          <a:bodyPr>
            <a:normAutofit fontScale="92500" lnSpcReduction="20000"/>
          </a:bodyPr>
          <a:lstStyle/>
          <a:p>
            <a:r>
              <a:rPr lang="en-US" sz="2800" dirty="0" err="1">
                <a:latin typeface="VNI-Avo" pitchFamily="2" charset="0"/>
              </a:rPr>
              <a:t>Baûng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ñoà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Karnaugh</a:t>
            </a:r>
            <a:r>
              <a:rPr lang="en-US" sz="2800" dirty="0">
                <a:latin typeface="VNI-Avo" pitchFamily="2" charset="0"/>
              </a:rPr>
              <a:t> hay </a:t>
            </a:r>
            <a:r>
              <a:rPr lang="en-US" sz="2800" dirty="0" err="1">
                <a:latin typeface="VNI-Avo" pitchFamily="2" charset="0"/>
              </a:rPr>
              <a:t>coøn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goïi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laø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baûng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ñoà</a:t>
            </a:r>
            <a:r>
              <a:rPr lang="en-US" sz="2800" dirty="0">
                <a:latin typeface="VNI-Avo" pitchFamily="2" charset="0"/>
              </a:rPr>
              <a:t> K, </a:t>
            </a:r>
            <a:r>
              <a:rPr lang="en-US" sz="2800" dirty="0" err="1">
                <a:latin typeface="VNI-Avo" pitchFamily="2" charset="0"/>
              </a:rPr>
              <a:t>duøng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ñeå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ñôn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giaûn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caùc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haøm</a:t>
            </a:r>
            <a:r>
              <a:rPr lang="en-US" sz="2800" dirty="0">
                <a:latin typeface="VNI-Avo" pitchFamily="2" charset="0"/>
              </a:rPr>
              <a:t> logic, </a:t>
            </a:r>
            <a:r>
              <a:rPr lang="en-US" sz="2800" dirty="0" err="1">
                <a:latin typeface="VNI-Avo" pitchFamily="2" charset="0"/>
              </a:rPr>
              <a:t>caùc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bieåu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thöùc</a:t>
            </a:r>
            <a:r>
              <a:rPr lang="en-US" sz="2800" dirty="0">
                <a:latin typeface="VNI-Avo" pitchFamily="2" charset="0"/>
              </a:rPr>
              <a:t>.</a:t>
            </a:r>
            <a:endParaRPr lang="vi-VN" sz="2800" dirty="0"/>
          </a:p>
          <a:p>
            <a:r>
              <a:rPr lang="en-US" sz="2800" dirty="0" err="1">
                <a:latin typeface="VNI-Avo" pitchFamily="2" charset="0"/>
              </a:rPr>
              <a:t>Baûng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ñoà</a:t>
            </a:r>
            <a:r>
              <a:rPr lang="en-US" sz="2800" dirty="0">
                <a:latin typeface="VNI-Avo" pitchFamily="2" charset="0"/>
              </a:rPr>
              <a:t> K </a:t>
            </a:r>
            <a:r>
              <a:rPr lang="en-US" sz="2800" dirty="0" err="1">
                <a:latin typeface="VNI-Avo" pitchFamily="2" charset="0"/>
              </a:rPr>
              <a:t>laø</a:t>
            </a:r>
            <a:r>
              <a:rPr lang="en-US" sz="2800" dirty="0">
                <a:latin typeface="VNI-Avo" pitchFamily="2" charset="0"/>
              </a:rPr>
              <a:t> 1 </a:t>
            </a:r>
            <a:r>
              <a:rPr lang="en-US" sz="2800" dirty="0" err="1">
                <a:latin typeface="VNI-Avo" pitchFamily="2" charset="0"/>
              </a:rPr>
              <a:t>maïng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löôùi</a:t>
            </a:r>
            <a:r>
              <a:rPr lang="en-US" sz="2800" dirty="0">
                <a:latin typeface="VNI-Avo" pitchFamily="2" charset="0"/>
              </a:rPr>
              <a:t>, </a:t>
            </a:r>
            <a:r>
              <a:rPr lang="en-US" sz="2800" dirty="0" err="1">
                <a:latin typeface="VNI-Avo" pitchFamily="2" charset="0"/>
              </a:rPr>
              <a:t>coù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oâ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baèng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vôùi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toå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hôïp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caùc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bieán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coù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trong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haøm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. </a:t>
            </a:r>
            <a:r>
              <a:rPr lang="en-US" sz="2800" dirty="0" err="1">
                <a:latin typeface="VNI-Avo" pitchFamily="2" charset="0"/>
              </a:rPr>
              <a:t>Neáu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haøm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hai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bieán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thì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coù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oâ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laø</a:t>
            </a:r>
            <a:r>
              <a:rPr lang="en-US" sz="2800" dirty="0">
                <a:latin typeface="VNI-Avo" pitchFamily="2" charset="0"/>
              </a:rPr>
              <a:t> 2</a:t>
            </a:r>
            <a:r>
              <a:rPr lang="en-US" sz="2800" baseline="30000" dirty="0">
                <a:latin typeface="VNI-Avo" pitchFamily="2" charset="0"/>
              </a:rPr>
              <a:t>2</a:t>
            </a:r>
            <a:r>
              <a:rPr lang="en-US" sz="2800" dirty="0">
                <a:latin typeface="VNI-Avo" pitchFamily="2" charset="0"/>
              </a:rPr>
              <a:t> = 4oâ, </a:t>
            </a:r>
            <a:r>
              <a:rPr lang="en-US" sz="2800" dirty="0" err="1">
                <a:latin typeface="VNI-Avo" pitchFamily="2" charset="0"/>
              </a:rPr>
              <a:t>neáu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haøm</a:t>
            </a:r>
            <a:r>
              <a:rPr lang="en-US" sz="2800" dirty="0">
                <a:latin typeface="VNI-Avo" pitchFamily="2" charset="0"/>
              </a:rPr>
              <a:t> 3 </a:t>
            </a:r>
            <a:r>
              <a:rPr lang="en-US" sz="2800" dirty="0" err="1">
                <a:latin typeface="VNI-Avo" pitchFamily="2" charset="0"/>
              </a:rPr>
              <a:t>bieán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thì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coù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oâ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laø</a:t>
            </a:r>
            <a:r>
              <a:rPr lang="en-US" sz="2800" dirty="0">
                <a:latin typeface="VNI-Avo" pitchFamily="2" charset="0"/>
              </a:rPr>
              <a:t> 2</a:t>
            </a:r>
            <a:r>
              <a:rPr lang="en-US" sz="2800" baseline="30000" dirty="0">
                <a:latin typeface="VNI-Avo" pitchFamily="2" charset="0"/>
              </a:rPr>
              <a:t>3</a:t>
            </a:r>
            <a:r>
              <a:rPr lang="en-US" sz="2800" dirty="0">
                <a:latin typeface="VNI-Avo" pitchFamily="2" charset="0"/>
              </a:rPr>
              <a:t> = 8oâ, </a:t>
            </a:r>
            <a:r>
              <a:rPr lang="en-US" sz="2800" dirty="0" err="1">
                <a:latin typeface="VNI-Avo" pitchFamily="2" charset="0"/>
              </a:rPr>
              <a:t>neáu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haøm</a:t>
            </a:r>
            <a:r>
              <a:rPr lang="en-US" sz="2800" dirty="0">
                <a:latin typeface="VNI-Avo" pitchFamily="2" charset="0"/>
              </a:rPr>
              <a:t> 4 </a:t>
            </a:r>
            <a:r>
              <a:rPr lang="en-US" sz="2800" dirty="0" err="1">
                <a:latin typeface="VNI-Avo" pitchFamily="2" charset="0"/>
              </a:rPr>
              <a:t>bieán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thì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coù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oâ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laø</a:t>
            </a:r>
            <a:r>
              <a:rPr lang="en-US" sz="2800" dirty="0">
                <a:latin typeface="VNI-Avo" pitchFamily="2" charset="0"/>
              </a:rPr>
              <a:t> 2</a:t>
            </a:r>
            <a:r>
              <a:rPr lang="en-US" sz="2800" baseline="30000" dirty="0">
                <a:latin typeface="VNI-Avo" pitchFamily="2" charset="0"/>
              </a:rPr>
              <a:t>4</a:t>
            </a:r>
            <a:r>
              <a:rPr lang="en-US" sz="2800" dirty="0">
                <a:latin typeface="VNI-Avo" pitchFamily="2" charset="0"/>
              </a:rPr>
              <a:t> = 16 …</a:t>
            </a:r>
            <a:endParaRPr lang="vi-VN" sz="2800" dirty="0"/>
          </a:p>
          <a:p>
            <a:r>
              <a:rPr lang="en-US" sz="2800" dirty="0" err="1">
                <a:latin typeface="VNI-Avo" pitchFamily="2" charset="0"/>
              </a:rPr>
              <a:t>Moãi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haïng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trong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bieåu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thöùc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seõ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chieám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oâ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trong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baûng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ñoà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laø</a:t>
            </a:r>
            <a:r>
              <a:rPr lang="en-US" sz="2800" dirty="0">
                <a:latin typeface="VNI-Avo" pitchFamily="2" charset="0"/>
              </a:rPr>
              <a:t> 2</a:t>
            </a:r>
            <a:r>
              <a:rPr lang="en-US" sz="2800" baseline="30000" dirty="0">
                <a:latin typeface="VNI-Avo" pitchFamily="2" charset="0"/>
              </a:rPr>
              <a:t>n-p</a:t>
            </a:r>
            <a:r>
              <a:rPr lang="en-US" sz="2800" dirty="0">
                <a:latin typeface="VNI-Avo" pitchFamily="2" charset="0"/>
              </a:rPr>
              <a:t>, </a:t>
            </a:r>
            <a:r>
              <a:rPr lang="en-US" sz="2800" dirty="0" err="1">
                <a:latin typeface="VNI-Avo" pitchFamily="2" charset="0"/>
              </a:rPr>
              <a:t>trong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ñoù</a:t>
            </a:r>
            <a:r>
              <a:rPr lang="en-US" sz="2800" dirty="0">
                <a:latin typeface="VNI-Avo" pitchFamily="2" charset="0"/>
              </a:rPr>
              <a:t> n </a:t>
            </a:r>
            <a:r>
              <a:rPr lang="en-US" sz="2800" dirty="0" err="1">
                <a:latin typeface="VNI-Avo" pitchFamily="2" charset="0"/>
              </a:rPr>
              <a:t>laø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bieán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coù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trong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bieåu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thöùc</a:t>
            </a:r>
            <a:r>
              <a:rPr lang="en-US" sz="2800" dirty="0">
                <a:latin typeface="VNI-Avo" pitchFamily="2" charset="0"/>
              </a:rPr>
              <a:t>, p </a:t>
            </a:r>
            <a:r>
              <a:rPr lang="en-US" sz="2800" dirty="0" err="1">
                <a:latin typeface="VNI-Avo" pitchFamily="2" charset="0"/>
              </a:rPr>
              <a:t>laø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bieán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coù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trong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haïng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ñang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xeùt</a:t>
            </a:r>
            <a:r>
              <a:rPr lang="en-US" sz="2800" dirty="0">
                <a:latin typeface="VNI-Avo" pitchFamily="2" charset="0"/>
              </a:rPr>
              <a:t>.</a:t>
            </a:r>
            <a:endParaRPr lang="vi-VN" sz="2800" dirty="0"/>
          </a:p>
          <a:p>
            <a:r>
              <a:rPr lang="en-US" sz="2800" dirty="0" err="1">
                <a:latin typeface="VNI-Avo" pitchFamily="2" charset="0"/>
              </a:rPr>
              <a:t>Oâ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keà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laø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oâ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ñi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töø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oâ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naøy</a:t>
            </a:r>
            <a:r>
              <a:rPr lang="en-US" sz="2800" dirty="0">
                <a:latin typeface="VNI-Avo" pitchFamily="2" charset="0"/>
              </a:rPr>
              <a:t> sang </a:t>
            </a:r>
            <a:r>
              <a:rPr lang="en-US" sz="2800" dirty="0" err="1">
                <a:latin typeface="VNI-Avo" pitchFamily="2" charset="0"/>
              </a:rPr>
              <a:t>oâ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kia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chæ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coù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moät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bieán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thay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ñoåi</a:t>
            </a:r>
            <a:r>
              <a:rPr lang="en-US" sz="2800" dirty="0">
                <a:latin typeface="VNI-Avo" pitchFamily="2" charset="0"/>
              </a:rPr>
              <a:t> </a:t>
            </a:r>
            <a:endParaRPr lang="vi-VN" sz="2800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84059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+ </a:t>
            </a:r>
            <a:r>
              <a:rPr lang="en-US" dirty="0" err="1" smtClean="0"/>
              <a:t>Bảng</a:t>
            </a:r>
            <a:r>
              <a:rPr lang="en-US" dirty="0" smtClean="0"/>
              <a:t> K </a:t>
            </a:r>
            <a:r>
              <a:rPr lang="en-US" dirty="0" err="1" smtClean="0"/>
              <a:t>có</a:t>
            </a:r>
            <a:r>
              <a:rPr lang="en-US" dirty="0" smtClean="0"/>
              <a:t> 2, 3, 4 </a:t>
            </a:r>
            <a:r>
              <a:rPr lang="en-US" dirty="0" err="1" smtClean="0"/>
              <a:t>biến</a:t>
            </a:r>
            <a:endParaRPr lang="vi-VN" dirty="0"/>
          </a:p>
        </p:txBody>
      </p:sp>
      <p:sp>
        <p:nvSpPr>
          <p:cNvPr id="3" name="TextBox 2"/>
          <p:cNvSpPr txBox="1"/>
          <p:nvPr/>
        </p:nvSpPr>
        <p:spPr>
          <a:xfrm>
            <a:off x="680321" y="2119085"/>
            <a:ext cx="397737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u="sng" dirty="0" smtClean="0">
                <a:latin typeface="VNI-Avo" pitchFamily="2" charset="0"/>
              </a:rPr>
              <a:t>+ </a:t>
            </a:r>
            <a:r>
              <a:rPr lang="en-US" sz="2400" b="1" u="sng" dirty="0" err="1" smtClean="0">
                <a:latin typeface="VNI-Avo" pitchFamily="2" charset="0"/>
              </a:rPr>
              <a:t>Tröôøng</a:t>
            </a:r>
            <a:r>
              <a:rPr lang="en-US" sz="2400" b="1" u="sng" dirty="0" smtClean="0">
                <a:latin typeface="VNI-Avo" pitchFamily="2" charset="0"/>
              </a:rPr>
              <a:t> </a:t>
            </a:r>
            <a:r>
              <a:rPr lang="en-US" sz="2400" b="1" u="sng" dirty="0" err="1">
                <a:latin typeface="VNI-Avo" pitchFamily="2" charset="0"/>
              </a:rPr>
              <a:t>hôïp</a:t>
            </a:r>
            <a:r>
              <a:rPr lang="en-US" sz="2400" b="1" u="sng" dirty="0">
                <a:latin typeface="VNI-Avo" pitchFamily="2" charset="0"/>
              </a:rPr>
              <a:t> 2 </a:t>
            </a:r>
            <a:r>
              <a:rPr lang="en-US" sz="2400" b="1" u="sng" dirty="0" err="1">
                <a:latin typeface="VNI-Avo" pitchFamily="2" charset="0"/>
              </a:rPr>
              <a:t>bieán</a:t>
            </a:r>
            <a:r>
              <a:rPr lang="en-US" sz="2400" b="1" u="sng" dirty="0">
                <a:latin typeface="VNI-Avo" pitchFamily="2" charset="0"/>
              </a:rPr>
              <a:t> A, B:</a:t>
            </a:r>
            <a:endParaRPr lang="vi-VN" sz="2400" dirty="0"/>
          </a:p>
          <a:p>
            <a:endParaRPr lang="vi-VN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5516145"/>
              </p:ext>
            </p:extLst>
          </p:nvPr>
        </p:nvGraphicFramePr>
        <p:xfrm>
          <a:off x="718881" y="2857749"/>
          <a:ext cx="3990579" cy="11125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3019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3019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3019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            A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718881" y="2857749"/>
            <a:ext cx="1306285" cy="30636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985293" y="2119085"/>
            <a:ext cx="439896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u="sng" dirty="0" smtClean="0">
                <a:latin typeface="VNI-Avo" pitchFamily="2" charset="0"/>
              </a:rPr>
              <a:t>+ </a:t>
            </a:r>
            <a:r>
              <a:rPr lang="en-US" sz="2400" b="1" u="sng" dirty="0" err="1" smtClean="0">
                <a:latin typeface="VNI-Avo" pitchFamily="2" charset="0"/>
              </a:rPr>
              <a:t>Tröôøng</a:t>
            </a:r>
            <a:r>
              <a:rPr lang="en-US" sz="2400" b="1" u="sng" dirty="0" smtClean="0">
                <a:latin typeface="VNI-Avo" pitchFamily="2" charset="0"/>
              </a:rPr>
              <a:t> </a:t>
            </a:r>
            <a:r>
              <a:rPr lang="en-US" sz="2400" b="1" u="sng" dirty="0" err="1">
                <a:latin typeface="VNI-Avo" pitchFamily="2" charset="0"/>
              </a:rPr>
              <a:t>hôïp</a:t>
            </a:r>
            <a:r>
              <a:rPr lang="en-US" sz="2400" b="1" u="sng" dirty="0">
                <a:latin typeface="VNI-Avo" pitchFamily="2" charset="0"/>
              </a:rPr>
              <a:t> </a:t>
            </a:r>
            <a:r>
              <a:rPr lang="en-US" sz="2400" b="1" u="sng" dirty="0" smtClean="0">
                <a:latin typeface="VNI-Avo" pitchFamily="2" charset="0"/>
              </a:rPr>
              <a:t>3 </a:t>
            </a:r>
            <a:r>
              <a:rPr lang="en-US" sz="2400" b="1" u="sng" dirty="0" err="1">
                <a:latin typeface="VNI-Avo" pitchFamily="2" charset="0"/>
              </a:rPr>
              <a:t>bieán</a:t>
            </a:r>
            <a:r>
              <a:rPr lang="en-US" sz="2400" b="1" u="sng" dirty="0">
                <a:latin typeface="VNI-Avo" pitchFamily="2" charset="0"/>
              </a:rPr>
              <a:t> A, </a:t>
            </a:r>
            <a:r>
              <a:rPr lang="en-US" sz="2400" b="1" u="sng" dirty="0" smtClean="0">
                <a:latin typeface="VNI-Avo" pitchFamily="2" charset="0"/>
              </a:rPr>
              <a:t>B, C:</a:t>
            </a:r>
            <a:endParaRPr lang="vi-VN" sz="2400" dirty="0"/>
          </a:p>
          <a:p>
            <a:endParaRPr lang="vi-VN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5477361"/>
              </p:ext>
            </p:extLst>
          </p:nvPr>
        </p:nvGraphicFramePr>
        <p:xfrm>
          <a:off x="5660502" y="2857749"/>
          <a:ext cx="5413900" cy="11125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2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       AB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cxnSp>
        <p:nvCxnSpPr>
          <p:cNvPr id="10" name="Straight Connector 9"/>
          <p:cNvCxnSpPr/>
          <p:nvPr/>
        </p:nvCxnSpPr>
        <p:spPr>
          <a:xfrm>
            <a:off x="5675086" y="2857749"/>
            <a:ext cx="1030514" cy="30636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18275" y="4255188"/>
            <a:ext cx="479650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u="sng" dirty="0" smtClean="0">
                <a:latin typeface="VNI-Avo" pitchFamily="2" charset="0"/>
              </a:rPr>
              <a:t>+ </a:t>
            </a:r>
            <a:r>
              <a:rPr lang="en-US" sz="2400" b="1" u="sng" dirty="0" err="1" smtClean="0">
                <a:latin typeface="VNI-Avo" pitchFamily="2" charset="0"/>
              </a:rPr>
              <a:t>Tröôøng</a:t>
            </a:r>
            <a:r>
              <a:rPr lang="en-US" sz="2400" b="1" u="sng" dirty="0" smtClean="0">
                <a:latin typeface="VNI-Avo" pitchFamily="2" charset="0"/>
              </a:rPr>
              <a:t> </a:t>
            </a:r>
            <a:r>
              <a:rPr lang="en-US" sz="2400" b="1" u="sng" dirty="0" err="1">
                <a:latin typeface="VNI-Avo" pitchFamily="2" charset="0"/>
              </a:rPr>
              <a:t>hôïp</a:t>
            </a:r>
            <a:r>
              <a:rPr lang="en-US" sz="2400" b="1" u="sng" dirty="0">
                <a:latin typeface="VNI-Avo" pitchFamily="2" charset="0"/>
              </a:rPr>
              <a:t> 4</a:t>
            </a:r>
            <a:r>
              <a:rPr lang="en-US" sz="2400" b="1" u="sng" dirty="0" smtClean="0">
                <a:latin typeface="VNI-Avo" pitchFamily="2" charset="0"/>
              </a:rPr>
              <a:t> </a:t>
            </a:r>
            <a:r>
              <a:rPr lang="en-US" sz="2400" b="1" u="sng" dirty="0" err="1">
                <a:latin typeface="VNI-Avo" pitchFamily="2" charset="0"/>
              </a:rPr>
              <a:t>bieán</a:t>
            </a:r>
            <a:r>
              <a:rPr lang="en-US" sz="2400" b="1" u="sng" dirty="0">
                <a:latin typeface="VNI-Avo" pitchFamily="2" charset="0"/>
              </a:rPr>
              <a:t> A, </a:t>
            </a:r>
            <a:r>
              <a:rPr lang="en-US" sz="2400" b="1" u="sng" dirty="0" smtClean="0">
                <a:latin typeface="VNI-Avo" pitchFamily="2" charset="0"/>
              </a:rPr>
              <a:t>B, C, D:</a:t>
            </a:r>
            <a:endParaRPr lang="vi-VN" sz="2400" dirty="0"/>
          </a:p>
          <a:p>
            <a:endParaRPr lang="vi-VN" dirty="0"/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7726312"/>
              </p:ext>
            </p:extLst>
          </p:nvPr>
        </p:nvGraphicFramePr>
        <p:xfrm>
          <a:off x="3877020" y="4708933"/>
          <a:ext cx="5657160" cy="21234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3143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3143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3143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3143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3143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CD AB</a:t>
                      </a:r>
                      <a:r>
                        <a:rPr lang="en-US" baseline="0" dirty="0" smtClean="0"/>
                        <a:t> 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cxnSp>
        <p:nvCxnSpPr>
          <p:cNvPr id="14" name="Straight Connector 13"/>
          <p:cNvCxnSpPr/>
          <p:nvPr/>
        </p:nvCxnSpPr>
        <p:spPr>
          <a:xfrm>
            <a:off x="3877020" y="4708933"/>
            <a:ext cx="1146628" cy="6096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6698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VNI-Avo" pitchFamily="2" charset="0"/>
              </a:rPr>
              <a:t>IV. </a:t>
            </a:r>
            <a:r>
              <a:rPr lang="en-US" b="1" u="sng" dirty="0" err="1">
                <a:latin typeface="VNI-Avo" pitchFamily="2" charset="0"/>
              </a:rPr>
              <a:t>Baûng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ñoà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Karnaugh</a:t>
            </a:r>
            <a:r>
              <a:rPr lang="en-US" b="1" u="sng" dirty="0">
                <a:latin typeface="VNI-Avo" pitchFamily="2" charset="0"/>
              </a:rPr>
              <a:t>:</a:t>
            </a:r>
            <a:r>
              <a:rPr lang="vi-VN" dirty="0"/>
              <a:t/>
            </a:r>
            <a:br>
              <a:rPr lang="vi-VN" dirty="0"/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sz="3200" b="1" u="sng" dirty="0">
                <a:latin typeface="VNI Times" pitchFamily="2" charset="0"/>
                <a:sym typeface="Wingdings" panose="05000000000000000000" pitchFamily="2" charset="2"/>
              </a:rPr>
              <a:t></a:t>
            </a:r>
            <a:r>
              <a:rPr lang="en-US" sz="3200" b="1" u="sng" dirty="0">
                <a:latin typeface="VNI Times" pitchFamily="2" charset="0"/>
              </a:rPr>
              <a:t> </a:t>
            </a:r>
            <a:r>
              <a:rPr lang="en-US" sz="3200" b="1" u="sng" dirty="0" err="1">
                <a:latin typeface="VNI-Avo" pitchFamily="2" charset="0"/>
              </a:rPr>
              <a:t>Caùch</a:t>
            </a:r>
            <a:r>
              <a:rPr lang="en-US" sz="3200" b="1" u="sng" dirty="0">
                <a:latin typeface="VNI-Avo" pitchFamily="2" charset="0"/>
              </a:rPr>
              <a:t> </a:t>
            </a:r>
            <a:r>
              <a:rPr lang="en-US" sz="3200" b="1" u="sng" dirty="0" err="1">
                <a:latin typeface="VNI-Avo" pitchFamily="2" charset="0"/>
              </a:rPr>
              <a:t>ñôn</a:t>
            </a:r>
            <a:r>
              <a:rPr lang="en-US" sz="3200" b="1" u="sng" dirty="0">
                <a:latin typeface="VNI-Avo" pitchFamily="2" charset="0"/>
              </a:rPr>
              <a:t> </a:t>
            </a:r>
            <a:r>
              <a:rPr lang="en-US" sz="3200" b="1" u="sng" dirty="0" err="1">
                <a:latin typeface="VNI-Avo" pitchFamily="2" charset="0"/>
              </a:rPr>
              <a:t>giaûn</a:t>
            </a:r>
            <a:r>
              <a:rPr lang="en-US" sz="3200" b="1" u="sng" dirty="0">
                <a:latin typeface="VNI-Avo" pitchFamily="2" charset="0"/>
              </a:rPr>
              <a:t> </a:t>
            </a:r>
            <a:r>
              <a:rPr lang="en-US" sz="3200" b="1" u="sng" dirty="0" err="1">
                <a:latin typeface="VNI-Avo" pitchFamily="2" charset="0"/>
              </a:rPr>
              <a:t>bieåu</a:t>
            </a:r>
            <a:r>
              <a:rPr lang="en-US" sz="3200" b="1" u="sng" dirty="0">
                <a:latin typeface="VNI-Avo" pitchFamily="2" charset="0"/>
              </a:rPr>
              <a:t> </a:t>
            </a:r>
            <a:r>
              <a:rPr lang="en-US" sz="3200" b="1" u="sng" dirty="0" err="1">
                <a:latin typeface="VNI-Avo" pitchFamily="2" charset="0"/>
              </a:rPr>
              <a:t>thöùc</a:t>
            </a:r>
            <a:r>
              <a:rPr lang="en-US" sz="3200" b="1" u="sng" dirty="0">
                <a:latin typeface="VNI-Avo" pitchFamily="2" charset="0"/>
              </a:rPr>
              <a:t>:</a:t>
            </a:r>
            <a:endParaRPr lang="vi-VN" sz="3200" dirty="0"/>
          </a:p>
          <a:p>
            <a:r>
              <a:rPr lang="en-US" sz="3200" dirty="0">
                <a:latin typeface="VNI-Avo" pitchFamily="2" charset="0"/>
              </a:rPr>
              <a:t>Ta </a:t>
            </a:r>
            <a:r>
              <a:rPr lang="en-US" sz="3200" dirty="0" err="1">
                <a:latin typeface="VNI-Avo" pitchFamily="2" charset="0"/>
              </a:rPr>
              <a:t>khoanh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moät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voøng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lôùn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nhaát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vôùi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ñieàu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kieän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caùc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oâ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ñöôïc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khoanh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phaûi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keà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nhau</a:t>
            </a:r>
            <a:r>
              <a:rPr lang="en-US" sz="3200" dirty="0">
                <a:latin typeface="VNI-Avo" pitchFamily="2" charset="0"/>
              </a:rPr>
              <a:t> (</a:t>
            </a:r>
            <a:r>
              <a:rPr lang="en-US" sz="3200" dirty="0" err="1">
                <a:latin typeface="VNI-Avo" pitchFamily="2" charset="0"/>
              </a:rPr>
              <a:t>caùc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oâ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keà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laø</a:t>
            </a:r>
            <a:r>
              <a:rPr lang="en-US" sz="3200" dirty="0">
                <a:latin typeface="VNI-Avo" pitchFamily="2" charset="0"/>
              </a:rPr>
              <a:t> 2, 4, 8, 16 …), </a:t>
            </a:r>
            <a:r>
              <a:rPr lang="en-US" sz="3200" dirty="0" err="1">
                <a:latin typeface="VNI-Avo" pitchFamily="2" charset="0"/>
              </a:rPr>
              <a:t>vôùi</a:t>
            </a:r>
            <a:r>
              <a:rPr lang="en-US" sz="3200" dirty="0">
                <a:latin typeface="VNI-Avo" pitchFamily="2" charset="0"/>
              </a:rPr>
              <a:t> 2 </a:t>
            </a:r>
            <a:r>
              <a:rPr lang="en-US" sz="3200" dirty="0" err="1">
                <a:latin typeface="VNI-Avo" pitchFamily="2" charset="0"/>
              </a:rPr>
              <a:t>oâ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seõ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maát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ñi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moät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bieán</a:t>
            </a:r>
            <a:r>
              <a:rPr lang="en-US" sz="3200" dirty="0">
                <a:latin typeface="VNI-Avo" pitchFamily="2" charset="0"/>
              </a:rPr>
              <a:t>, </a:t>
            </a:r>
            <a:r>
              <a:rPr lang="en-US" sz="3200" dirty="0" err="1">
                <a:latin typeface="VNI-Avo" pitchFamily="2" charset="0"/>
              </a:rPr>
              <a:t>vôùi</a:t>
            </a:r>
            <a:r>
              <a:rPr lang="en-US" sz="3200" dirty="0">
                <a:latin typeface="VNI-Avo" pitchFamily="2" charset="0"/>
              </a:rPr>
              <a:t> 4 </a:t>
            </a:r>
            <a:r>
              <a:rPr lang="en-US" sz="3200" dirty="0" err="1">
                <a:latin typeface="VNI-Avo" pitchFamily="2" charset="0"/>
              </a:rPr>
              <a:t>oâ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seõ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maát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ñi</a:t>
            </a:r>
            <a:r>
              <a:rPr lang="en-US" sz="3200" dirty="0">
                <a:latin typeface="VNI-Avo" pitchFamily="2" charset="0"/>
              </a:rPr>
              <a:t> 2 </a:t>
            </a:r>
            <a:r>
              <a:rPr lang="en-US" sz="3200" dirty="0" err="1">
                <a:latin typeface="VNI-Avo" pitchFamily="2" charset="0"/>
              </a:rPr>
              <a:t>bieán</a:t>
            </a:r>
            <a:r>
              <a:rPr lang="en-US" sz="3200" dirty="0">
                <a:latin typeface="VNI-Avo" pitchFamily="2" charset="0"/>
              </a:rPr>
              <a:t>, </a:t>
            </a:r>
            <a:r>
              <a:rPr lang="en-US" sz="3200" dirty="0" err="1">
                <a:latin typeface="VNI-Avo" pitchFamily="2" charset="0"/>
              </a:rPr>
              <a:t>vôùi</a:t>
            </a:r>
            <a:r>
              <a:rPr lang="en-US" sz="3200" dirty="0">
                <a:latin typeface="VNI-Avo" pitchFamily="2" charset="0"/>
              </a:rPr>
              <a:t> 8 </a:t>
            </a:r>
            <a:r>
              <a:rPr lang="en-US" sz="3200" dirty="0" err="1">
                <a:latin typeface="VNI-Avo" pitchFamily="2" charset="0"/>
              </a:rPr>
              <a:t>oâ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seõ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maát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ñi</a:t>
            </a:r>
            <a:r>
              <a:rPr lang="en-US" sz="3200" dirty="0">
                <a:latin typeface="VNI-Avo" pitchFamily="2" charset="0"/>
              </a:rPr>
              <a:t> 3 </a:t>
            </a:r>
            <a:r>
              <a:rPr lang="en-US" sz="3200" dirty="0" err="1">
                <a:latin typeface="VNI-Avo" pitchFamily="2" charset="0"/>
              </a:rPr>
              <a:t>bieán</a:t>
            </a:r>
            <a:r>
              <a:rPr lang="en-US" sz="3200" dirty="0">
                <a:latin typeface="VNI-Avo" pitchFamily="2" charset="0"/>
              </a:rPr>
              <a:t> … </a:t>
            </a:r>
            <a:r>
              <a:rPr lang="en-US" sz="3200" dirty="0" err="1">
                <a:latin typeface="VNI-Avo" pitchFamily="2" charset="0"/>
              </a:rPr>
              <a:t>Bieán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soá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bò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maát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laø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bieán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soá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thay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ñoåi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giöõa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caùc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oâ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keà</a:t>
            </a:r>
            <a:r>
              <a:rPr lang="en-US" sz="3200" dirty="0">
                <a:latin typeface="VNI-Avo" pitchFamily="2" charset="0"/>
              </a:rPr>
              <a:t>, </a:t>
            </a:r>
            <a:r>
              <a:rPr lang="en-US" sz="3200" dirty="0" err="1">
                <a:latin typeface="VNI-Avo" pitchFamily="2" charset="0"/>
              </a:rPr>
              <a:t>bieán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soá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khoâng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bò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maát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laø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bieán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soá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khoâng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thay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ñoåi</a:t>
            </a:r>
            <a:r>
              <a:rPr lang="en-US" sz="3200" dirty="0">
                <a:latin typeface="VNI-Avo" pitchFamily="2" charset="0"/>
              </a:rPr>
              <a:t>.</a:t>
            </a:r>
            <a:endParaRPr lang="vi-VN" sz="3200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032406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u="sng" dirty="0">
                <a:latin typeface="VNI-Avo" pitchFamily="2" charset="0"/>
              </a:rPr>
              <a:t>1. </a:t>
            </a:r>
            <a:r>
              <a:rPr lang="en-US" sz="2400" b="1" u="sng" dirty="0" err="1">
                <a:latin typeface="VNI-Avo" pitchFamily="2" charset="0"/>
              </a:rPr>
              <a:t>Ñôn</a:t>
            </a:r>
            <a:r>
              <a:rPr lang="en-US" sz="2400" b="1" u="sng" dirty="0">
                <a:latin typeface="VNI-Avo" pitchFamily="2" charset="0"/>
              </a:rPr>
              <a:t> </a:t>
            </a:r>
            <a:r>
              <a:rPr lang="en-US" sz="2400" b="1" u="sng" dirty="0" err="1">
                <a:latin typeface="VNI-Avo" pitchFamily="2" charset="0"/>
              </a:rPr>
              <a:t>giaûn</a:t>
            </a:r>
            <a:r>
              <a:rPr lang="en-US" sz="2400" b="1" u="sng" dirty="0">
                <a:latin typeface="VNI-Avo" pitchFamily="2" charset="0"/>
              </a:rPr>
              <a:t> </a:t>
            </a:r>
            <a:r>
              <a:rPr lang="en-US" sz="2400" b="1" u="sng" dirty="0" err="1">
                <a:latin typeface="VNI-Avo" pitchFamily="2" charset="0"/>
              </a:rPr>
              <a:t>maïch</a:t>
            </a:r>
            <a:r>
              <a:rPr lang="en-US" sz="2400" b="1" u="sng" dirty="0">
                <a:latin typeface="VNI-Avo" pitchFamily="2" charset="0"/>
              </a:rPr>
              <a:t> AND – OR (</a:t>
            </a:r>
            <a:r>
              <a:rPr lang="en-US" sz="2400" b="1" u="sng" dirty="0" err="1">
                <a:latin typeface="VNI-Avo" pitchFamily="2" charset="0"/>
              </a:rPr>
              <a:t>toång</a:t>
            </a:r>
            <a:r>
              <a:rPr lang="en-US" sz="2400" b="1" u="sng" dirty="0">
                <a:latin typeface="VNI-Avo" pitchFamily="2" charset="0"/>
              </a:rPr>
              <a:t> </a:t>
            </a:r>
            <a:r>
              <a:rPr lang="en-US" sz="2400" b="1" u="sng" dirty="0" err="1">
                <a:latin typeface="VNI-Avo" pitchFamily="2" charset="0"/>
              </a:rPr>
              <a:t>caùc</a:t>
            </a:r>
            <a:r>
              <a:rPr lang="en-US" sz="2400" b="1" u="sng" dirty="0">
                <a:latin typeface="VNI-Avo" pitchFamily="2" charset="0"/>
              </a:rPr>
              <a:t> </a:t>
            </a:r>
            <a:r>
              <a:rPr lang="en-US" sz="2400" b="1" u="sng" dirty="0" err="1">
                <a:latin typeface="VNI-Avo" pitchFamily="2" charset="0"/>
              </a:rPr>
              <a:t>tích</a:t>
            </a:r>
            <a:r>
              <a:rPr lang="en-US" sz="2400" b="1" u="sng" dirty="0" smtClean="0">
                <a:latin typeface="VNI-Avo" pitchFamily="2" charset="0"/>
              </a:rPr>
              <a:t>):  </a:t>
            </a:r>
            <a:br>
              <a:rPr lang="en-US" sz="2400" b="1" u="sng" dirty="0" smtClean="0">
                <a:latin typeface="VNI-Avo" pitchFamily="2" charset="0"/>
              </a:rPr>
            </a:br>
            <a:r>
              <a:rPr lang="en-US" sz="2400" b="1" dirty="0" smtClean="0">
                <a:latin typeface="VNI-Avo" pitchFamily="2" charset="0"/>
              </a:rPr>
              <a:t>A </a:t>
            </a:r>
            <a:r>
              <a:rPr lang="en-US" sz="2400" b="1" dirty="0">
                <a:latin typeface="VNI-Avo" pitchFamily="2" charset="0"/>
              </a:rPr>
              <a:t>= 1, A = </a:t>
            </a:r>
            <a:r>
              <a:rPr lang="en-US" sz="2400" b="1" dirty="0" smtClean="0">
                <a:latin typeface="VNI-Avo" pitchFamily="2" charset="0"/>
              </a:rPr>
              <a:t>0 – Cho </a:t>
            </a:r>
            <a:r>
              <a:rPr lang="en-US" sz="2400" b="1" dirty="0" err="1" smtClean="0">
                <a:latin typeface="VNI-Avo" pitchFamily="2" charset="0"/>
              </a:rPr>
              <a:t>cac</a:t>
            </a:r>
            <a:r>
              <a:rPr lang="en-US" sz="2400" b="1" dirty="0" smtClean="0">
                <a:latin typeface="VNI-Avo" pitchFamily="2" charset="0"/>
              </a:rPr>
              <a:t> </a:t>
            </a:r>
            <a:r>
              <a:rPr lang="en-US" sz="2400" b="1" dirty="0" err="1" smtClean="0">
                <a:latin typeface="VNI-Avo" pitchFamily="2" charset="0"/>
              </a:rPr>
              <a:t>tich</a:t>
            </a:r>
            <a:r>
              <a:rPr lang="en-US" sz="2400" b="1" dirty="0" smtClean="0">
                <a:latin typeface="VNI-Avo" pitchFamily="2" charset="0"/>
              </a:rPr>
              <a:t> bang 1</a:t>
            </a:r>
            <a:r>
              <a:rPr lang="en-US" sz="2400" b="1" dirty="0">
                <a:latin typeface="VNI-Avo" pitchFamily="2" charset="0"/>
              </a:rPr>
              <a:t/>
            </a:r>
            <a:br>
              <a:rPr lang="en-US" sz="2400" b="1" dirty="0">
                <a:latin typeface="VNI-Avo" pitchFamily="2" charset="0"/>
              </a:rPr>
            </a:b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Y = A . B + A . B = B ( A + A) = B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1722666" y="1143000"/>
            <a:ext cx="21227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477736" y="2367643"/>
            <a:ext cx="24493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842658" y="2373086"/>
            <a:ext cx="24493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1272380"/>
              </p:ext>
            </p:extLst>
          </p:nvPr>
        </p:nvGraphicFramePr>
        <p:xfrm>
          <a:off x="890331" y="3249635"/>
          <a:ext cx="3990579" cy="11125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3019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3019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3019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            A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cxnSp>
        <p:nvCxnSpPr>
          <p:cNvPr id="12" name="Straight Connector 11"/>
          <p:cNvCxnSpPr/>
          <p:nvPr/>
        </p:nvCxnSpPr>
        <p:spPr>
          <a:xfrm>
            <a:off x="922564" y="3273879"/>
            <a:ext cx="1338943" cy="33473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637064" y="4016829"/>
            <a:ext cx="1828800" cy="34532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4465864" y="4362155"/>
            <a:ext cx="494063" cy="4130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4959927" y="4658861"/>
            <a:ext cx="3593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B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487251" y="3608614"/>
            <a:ext cx="8779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Y = B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19184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VNI-Avo" pitchFamily="2" charset="0"/>
              </a:rPr>
              <a:t>IV. </a:t>
            </a:r>
            <a:r>
              <a:rPr lang="en-US" b="1" u="sng" dirty="0" err="1">
                <a:latin typeface="VNI-Avo" pitchFamily="2" charset="0"/>
              </a:rPr>
              <a:t>Baûng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ñoà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Karnaugh</a:t>
            </a:r>
            <a:r>
              <a:rPr lang="en-US" b="1" u="sng" dirty="0">
                <a:latin typeface="VNI-Avo" pitchFamily="2" charset="0"/>
              </a:rPr>
              <a:t>:</a:t>
            </a:r>
            <a:r>
              <a:rPr lang="vi-VN" dirty="0"/>
              <a:t/>
            </a:r>
            <a:br>
              <a:rPr lang="vi-VN" dirty="0"/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0" y="2235273"/>
            <a:ext cx="9613861" cy="986898"/>
          </a:xfrm>
        </p:spPr>
        <p:txBody>
          <a:bodyPr>
            <a:normAutofit/>
          </a:bodyPr>
          <a:lstStyle/>
          <a:p>
            <a:r>
              <a:rPr lang="en-US" b="1" u="sng" dirty="0" smtClean="0">
                <a:latin typeface="VNI-Avo" pitchFamily="2" charset="0"/>
              </a:rPr>
              <a:t>1. </a:t>
            </a:r>
            <a:r>
              <a:rPr lang="en-US" b="1" u="sng" dirty="0" err="1" smtClean="0">
                <a:latin typeface="VNI-Avo" pitchFamily="2" charset="0"/>
              </a:rPr>
              <a:t>Ñôn</a:t>
            </a:r>
            <a:r>
              <a:rPr lang="en-US" b="1" u="sng" dirty="0" smtClean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giaûn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maïch</a:t>
            </a:r>
            <a:r>
              <a:rPr lang="en-US" b="1" u="sng" dirty="0">
                <a:latin typeface="VNI-Avo" pitchFamily="2" charset="0"/>
              </a:rPr>
              <a:t> AND – OR (</a:t>
            </a:r>
            <a:r>
              <a:rPr lang="en-US" b="1" u="sng" dirty="0" err="1">
                <a:latin typeface="VNI-Avo" pitchFamily="2" charset="0"/>
              </a:rPr>
              <a:t>toång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caùc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tích</a:t>
            </a:r>
            <a:r>
              <a:rPr lang="en-US" b="1" u="sng" dirty="0" smtClean="0">
                <a:latin typeface="VNI-Avo" pitchFamily="2" charset="0"/>
              </a:rPr>
              <a:t>): </a:t>
            </a:r>
            <a:r>
              <a:rPr lang="en-US" b="1" dirty="0" smtClean="0">
                <a:latin typeface="VNI-Avo" pitchFamily="2" charset="0"/>
              </a:rPr>
              <a:t>A = 1, A = 0</a:t>
            </a:r>
          </a:p>
          <a:p>
            <a:r>
              <a:rPr lang="en-US" dirty="0" smtClean="0">
                <a:latin typeface="VNI-Avo" pitchFamily="2" charset="0"/>
              </a:rPr>
              <a:t>    Ta </a:t>
            </a:r>
            <a:r>
              <a:rPr lang="en-US" dirty="0" err="1">
                <a:latin typeface="VNI-Avo" pitchFamily="2" charset="0"/>
              </a:rPr>
              <a:t>khoanh</a:t>
            </a:r>
            <a:r>
              <a:rPr lang="en-US" dirty="0">
                <a:latin typeface="VNI-Avo" pitchFamily="2" charset="0"/>
              </a:rPr>
              <a:t> </a:t>
            </a:r>
            <a:r>
              <a:rPr lang="en-US" dirty="0" err="1">
                <a:latin typeface="VNI-Avo" pitchFamily="2" charset="0"/>
              </a:rPr>
              <a:t>caùc</a:t>
            </a:r>
            <a:r>
              <a:rPr lang="en-US" dirty="0">
                <a:latin typeface="VNI-Avo" pitchFamily="2" charset="0"/>
              </a:rPr>
              <a:t> </a:t>
            </a:r>
            <a:r>
              <a:rPr lang="en-US" dirty="0" err="1">
                <a:latin typeface="VNI-Avo" pitchFamily="2" charset="0"/>
              </a:rPr>
              <a:t>oâ</a:t>
            </a:r>
            <a:r>
              <a:rPr lang="en-US" dirty="0">
                <a:latin typeface="VNI-Avo" pitchFamily="2" charset="0"/>
              </a:rPr>
              <a:t> </a:t>
            </a:r>
            <a:r>
              <a:rPr lang="en-US" dirty="0" err="1">
                <a:latin typeface="VNI-Avo" pitchFamily="2" charset="0"/>
              </a:rPr>
              <a:t>coù</a:t>
            </a:r>
            <a:r>
              <a:rPr lang="en-US" dirty="0">
                <a:latin typeface="VNI-Avo" pitchFamily="2" charset="0"/>
              </a:rPr>
              <a:t> </a:t>
            </a:r>
            <a:r>
              <a:rPr lang="en-US" dirty="0" err="1">
                <a:latin typeface="VNI-Avo" pitchFamily="2" charset="0"/>
              </a:rPr>
              <a:t>bieán</a:t>
            </a:r>
            <a:r>
              <a:rPr lang="en-US" dirty="0">
                <a:latin typeface="VNI-Avo" pitchFamily="2" charset="0"/>
              </a:rPr>
              <a:t> </a:t>
            </a:r>
            <a:r>
              <a:rPr lang="en-US" dirty="0" err="1">
                <a:latin typeface="VNI-Avo" pitchFamily="2" charset="0"/>
              </a:rPr>
              <a:t>laø</a:t>
            </a:r>
            <a:r>
              <a:rPr lang="en-US" dirty="0">
                <a:latin typeface="VNI-Avo" pitchFamily="2" charset="0"/>
              </a:rPr>
              <a:t> 1</a:t>
            </a:r>
            <a:endParaRPr lang="vi-VN" dirty="0"/>
          </a:p>
          <a:p>
            <a:endParaRPr lang="vi-VN" dirty="0"/>
          </a:p>
          <a:p>
            <a:endParaRPr lang="vi-VN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8665029" y="2253819"/>
            <a:ext cx="2612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6039484"/>
              </p:ext>
            </p:extLst>
          </p:nvPr>
        </p:nvGraphicFramePr>
        <p:xfrm>
          <a:off x="1423250" y="3222171"/>
          <a:ext cx="8128000" cy="1494972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625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498324">
                <a:tc>
                  <a:txBody>
                    <a:bodyPr/>
                    <a:lstStyle/>
                    <a:p>
                      <a:r>
                        <a:rPr lang="en-US" dirty="0" smtClean="0"/>
                        <a:t>C             AB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9832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9832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cxnSp>
        <p:nvCxnSpPr>
          <p:cNvPr id="11" name="Straight Connector 10"/>
          <p:cNvCxnSpPr/>
          <p:nvPr/>
        </p:nvCxnSpPr>
        <p:spPr>
          <a:xfrm>
            <a:off x="1436914" y="3222171"/>
            <a:ext cx="1538515" cy="40110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628571" y="3802743"/>
            <a:ext cx="2133600" cy="3338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/>
          <p:cNvSpPr/>
          <p:nvPr/>
        </p:nvSpPr>
        <p:spPr>
          <a:xfrm>
            <a:off x="6879771" y="4238171"/>
            <a:ext cx="2046515" cy="31931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15" name="Straight Arrow Connector 14"/>
          <p:cNvCxnSpPr/>
          <p:nvPr/>
        </p:nvCxnSpPr>
        <p:spPr>
          <a:xfrm flipH="1">
            <a:off x="2975429" y="4136571"/>
            <a:ext cx="653142" cy="14369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558969" y="5625114"/>
            <a:ext cx="8329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C . A</a:t>
            </a:r>
            <a:endParaRPr lang="vi-VN" sz="2400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2617025" y="5668656"/>
            <a:ext cx="27131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3030683" y="5669483"/>
            <a:ext cx="27131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8926286" y="4557486"/>
            <a:ext cx="624964" cy="769257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9134790" y="5473207"/>
            <a:ext cx="8329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C . A</a:t>
            </a:r>
            <a:endParaRPr lang="vi-VN" sz="2400" dirty="0"/>
          </a:p>
        </p:txBody>
      </p:sp>
      <p:sp>
        <p:nvSpPr>
          <p:cNvPr id="24" name="TextBox 23"/>
          <p:cNvSpPr txBox="1"/>
          <p:nvPr/>
        </p:nvSpPr>
        <p:spPr>
          <a:xfrm>
            <a:off x="4383314" y="5704039"/>
            <a:ext cx="30249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ym typeface="Wingdings" panose="05000000000000000000" pitchFamily="2" charset="2"/>
              </a:rPr>
              <a:t></a:t>
            </a:r>
            <a:r>
              <a:rPr lang="en-US" sz="2800" dirty="0" smtClean="0"/>
              <a:t>Y = C . A + C . A</a:t>
            </a:r>
            <a:endParaRPr lang="vi-VN" sz="2800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5381998" y="5748408"/>
            <a:ext cx="27131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5940797" y="5748408"/>
            <a:ext cx="27131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7636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12" grpId="0" animBg="1"/>
      <p:bldP spid="13" grpId="0" animBg="1"/>
      <p:bldP spid="16" grpId="0"/>
      <p:bldP spid="23" grpId="0"/>
      <p:bldP spid="2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6385" y="2010433"/>
            <a:ext cx="9613861" cy="4223503"/>
          </a:xfrm>
        </p:spPr>
        <p:txBody>
          <a:bodyPr/>
          <a:lstStyle/>
          <a:p>
            <a:r>
              <a:rPr lang="en-US" b="1" u="sng" dirty="0">
                <a:latin typeface="VNI-Avo" pitchFamily="2" charset="0"/>
              </a:rPr>
              <a:t>1. </a:t>
            </a:r>
            <a:r>
              <a:rPr lang="en-US" b="1" u="sng" dirty="0" err="1">
                <a:latin typeface="VNI-Avo" pitchFamily="2" charset="0"/>
              </a:rPr>
              <a:t>Ñôn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giaûn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maïch</a:t>
            </a:r>
            <a:r>
              <a:rPr lang="en-US" b="1" u="sng" dirty="0">
                <a:latin typeface="VNI-Avo" pitchFamily="2" charset="0"/>
              </a:rPr>
              <a:t> AND – OR (</a:t>
            </a:r>
            <a:r>
              <a:rPr lang="en-US" b="1" u="sng" dirty="0" err="1">
                <a:latin typeface="VNI-Avo" pitchFamily="2" charset="0"/>
              </a:rPr>
              <a:t>toång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caùc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tích</a:t>
            </a:r>
            <a:r>
              <a:rPr lang="en-US" b="1" u="sng" dirty="0">
                <a:latin typeface="VNI-Avo" pitchFamily="2" charset="0"/>
              </a:rPr>
              <a:t>): </a:t>
            </a:r>
            <a:r>
              <a:rPr lang="en-US" b="1" dirty="0">
                <a:latin typeface="VNI-Avo" pitchFamily="2" charset="0"/>
              </a:rPr>
              <a:t>A = 1, A = 0</a:t>
            </a:r>
          </a:p>
          <a:p>
            <a:r>
              <a:rPr lang="vi-VN" dirty="0" smtClean="0"/>
              <a:t>Ví dụ:</a:t>
            </a:r>
            <a:r>
              <a:rPr lang="en-US" dirty="0" smtClean="0"/>
              <a:t> Y = A . B + A . B + A . B = A ( B + B) + A . B = A + A . B = A + B</a:t>
            </a:r>
            <a:endParaRPr lang="vi-VN" dirty="0" smtClean="0"/>
          </a:p>
          <a:p>
            <a:r>
              <a:rPr lang="en-US" dirty="0">
                <a:latin typeface="VNI-Avo" pitchFamily="2" charset="0"/>
              </a:rPr>
              <a:t>Ta </a:t>
            </a:r>
            <a:r>
              <a:rPr lang="en-US" dirty="0" err="1">
                <a:latin typeface="VNI-Avo" pitchFamily="2" charset="0"/>
              </a:rPr>
              <a:t>khoanh</a:t>
            </a:r>
            <a:r>
              <a:rPr lang="en-US" dirty="0">
                <a:latin typeface="VNI-Avo" pitchFamily="2" charset="0"/>
              </a:rPr>
              <a:t> </a:t>
            </a:r>
            <a:r>
              <a:rPr lang="en-US" dirty="0" err="1">
                <a:latin typeface="VNI-Avo" pitchFamily="2" charset="0"/>
              </a:rPr>
              <a:t>caùc</a:t>
            </a:r>
            <a:r>
              <a:rPr lang="en-US" dirty="0">
                <a:latin typeface="VNI-Avo" pitchFamily="2" charset="0"/>
              </a:rPr>
              <a:t> </a:t>
            </a:r>
            <a:r>
              <a:rPr lang="en-US" dirty="0" err="1">
                <a:latin typeface="VNI-Avo" pitchFamily="2" charset="0"/>
              </a:rPr>
              <a:t>oâ</a:t>
            </a:r>
            <a:r>
              <a:rPr lang="en-US" dirty="0">
                <a:latin typeface="VNI-Avo" pitchFamily="2" charset="0"/>
              </a:rPr>
              <a:t> </a:t>
            </a:r>
            <a:r>
              <a:rPr lang="en-US" dirty="0" err="1">
                <a:latin typeface="VNI-Avo" pitchFamily="2" charset="0"/>
              </a:rPr>
              <a:t>coù</a:t>
            </a:r>
            <a:r>
              <a:rPr lang="en-US" dirty="0">
                <a:latin typeface="VNI-Avo" pitchFamily="2" charset="0"/>
              </a:rPr>
              <a:t> </a:t>
            </a:r>
            <a:r>
              <a:rPr lang="en-US" dirty="0" err="1">
                <a:latin typeface="VNI-Avo" pitchFamily="2" charset="0"/>
              </a:rPr>
              <a:t>bieán</a:t>
            </a:r>
            <a:r>
              <a:rPr lang="en-US" dirty="0">
                <a:latin typeface="VNI-Avo" pitchFamily="2" charset="0"/>
              </a:rPr>
              <a:t> </a:t>
            </a:r>
            <a:r>
              <a:rPr lang="en-US" dirty="0" err="1">
                <a:latin typeface="VNI-Avo" pitchFamily="2" charset="0"/>
              </a:rPr>
              <a:t>laø</a:t>
            </a:r>
            <a:r>
              <a:rPr lang="en-US" dirty="0">
                <a:latin typeface="VNI-Avo" pitchFamily="2" charset="0"/>
              </a:rPr>
              <a:t> 1</a:t>
            </a:r>
            <a:endParaRPr lang="vi-VN" dirty="0"/>
          </a:p>
          <a:p>
            <a:endParaRPr lang="vi-VN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4605521"/>
              </p:ext>
            </p:extLst>
          </p:nvPr>
        </p:nvGraphicFramePr>
        <p:xfrm>
          <a:off x="1683657" y="3390295"/>
          <a:ext cx="4034973" cy="11125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4499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4499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4499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vi-VN" dirty="0" smtClean="0"/>
                        <a:t>A            B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1683657" y="3367314"/>
            <a:ext cx="1335314" cy="36285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3526971" y="3730171"/>
            <a:ext cx="1625600" cy="33382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5152571" y="4064000"/>
            <a:ext cx="1146629" cy="6821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299200" y="4817960"/>
            <a:ext cx="423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800" dirty="0" smtClean="0"/>
              <a:t>A</a:t>
            </a:r>
            <a:endParaRPr lang="vi-VN" sz="2800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6374371" y="4846206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3410857" y="3730171"/>
            <a:ext cx="464457" cy="77264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21" name="Straight Arrow Connector 20"/>
          <p:cNvCxnSpPr/>
          <p:nvPr/>
        </p:nvCxnSpPr>
        <p:spPr>
          <a:xfrm flipH="1">
            <a:off x="3018971" y="4502815"/>
            <a:ext cx="391886" cy="5767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791400" y="5105770"/>
            <a:ext cx="423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800" dirty="0"/>
              <a:t>B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2867871" y="5155004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3672114" y="5367380"/>
            <a:ext cx="18904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3200" dirty="0" smtClean="0"/>
              <a:t>Y = A + B</a:t>
            </a:r>
            <a:endParaRPr lang="vi-VN" sz="3200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4502526" y="5410922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5217438" y="5429787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8466407" y="2010433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/>
          <p:cNvSpPr/>
          <p:nvPr/>
        </p:nvSpPr>
        <p:spPr>
          <a:xfrm>
            <a:off x="755637" y="1021557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600" dirty="0">
                <a:latin typeface="VNI-Avo" pitchFamily="2" charset="0"/>
              </a:rPr>
              <a:t>IV. </a:t>
            </a:r>
            <a:r>
              <a:rPr lang="en-US" sz="3600" b="1" u="sng" dirty="0" err="1">
                <a:latin typeface="VNI-Avo" pitchFamily="2" charset="0"/>
              </a:rPr>
              <a:t>Baûng</a:t>
            </a:r>
            <a:r>
              <a:rPr lang="en-US" sz="3600" b="1" u="sng" dirty="0">
                <a:latin typeface="VNI-Avo" pitchFamily="2" charset="0"/>
              </a:rPr>
              <a:t> </a:t>
            </a:r>
            <a:r>
              <a:rPr lang="en-US" sz="3600" b="1" u="sng" dirty="0" err="1">
                <a:latin typeface="VNI-Avo" pitchFamily="2" charset="0"/>
              </a:rPr>
              <a:t>ñoà</a:t>
            </a:r>
            <a:r>
              <a:rPr lang="en-US" sz="3600" b="1" u="sng" dirty="0">
                <a:latin typeface="VNI-Avo" pitchFamily="2" charset="0"/>
              </a:rPr>
              <a:t> </a:t>
            </a:r>
            <a:r>
              <a:rPr lang="en-US" sz="3600" b="1" u="sng" dirty="0" err="1">
                <a:latin typeface="VNI-Avo" pitchFamily="2" charset="0"/>
              </a:rPr>
              <a:t>Karnaugh</a:t>
            </a:r>
            <a:r>
              <a:rPr lang="en-US" sz="3600" b="1" u="sng" dirty="0">
                <a:latin typeface="VNI-Avo" pitchFamily="2" charset="0"/>
              </a:rPr>
              <a:t>:</a:t>
            </a:r>
            <a:r>
              <a:rPr lang="vi-VN" dirty="0"/>
              <a:t/>
            </a:r>
            <a:br>
              <a:rPr lang="vi-VN" dirty="0"/>
            </a:br>
            <a:endParaRPr lang="vi-VN" dirty="0"/>
          </a:p>
        </p:txBody>
      </p:sp>
      <p:cxnSp>
        <p:nvCxnSpPr>
          <p:cNvPr id="20" name="Straight Connector 19"/>
          <p:cNvCxnSpPr/>
          <p:nvPr/>
        </p:nvCxnSpPr>
        <p:spPr>
          <a:xfrm>
            <a:off x="2204814" y="2513814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2656114" y="2510719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3581730" y="2510719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4128014" y="2510719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5046692" y="2510719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5514128" y="2510719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7116637" y="2510719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8572285" y="2510719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7661583" y="2513765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9070128" y="2510719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9564273" y="2504529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6801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animBg="1"/>
      <p:bldP spid="10" grpId="0"/>
      <p:bldP spid="17" grpId="0" animBg="1"/>
      <p:bldP spid="22" grpId="0"/>
      <p:bldP spid="24" grpId="0"/>
      <p:bldP spid="2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BÀI TẬP: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vi-VN" dirty="0"/>
          </a:p>
          <a:p>
            <a:endParaRPr lang="vi-VN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4891026"/>
              </p:ext>
            </p:extLst>
          </p:nvPr>
        </p:nvGraphicFramePr>
        <p:xfrm>
          <a:off x="680321" y="2705349"/>
          <a:ext cx="3990579" cy="138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3019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3019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3019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 smtClean="0"/>
                        <a:t>B            A</a:t>
                      </a:r>
                    </a:p>
                    <a:p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7993075"/>
              </p:ext>
            </p:extLst>
          </p:nvPr>
        </p:nvGraphicFramePr>
        <p:xfrm>
          <a:off x="6516845" y="2705349"/>
          <a:ext cx="5413900" cy="138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2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       AB</a:t>
                      </a:r>
                    </a:p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4805248"/>
              </p:ext>
            </p:extLst>
          </p:nvPr>
        </p:nvGraphicFramePr>
        <p:xfrm>
          <a:off x="680321" y="4497863"/>
          <a:ext cx="5413900" cy="138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2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       AB</a:t>
                      </a:r>
                    </a:p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1789978"/>
              </p:ext>
            </p:extLst>
          </p:nvPr>
        </p:nvGraphicFramePr>
        <p:xfrm>
          <a:off x="6516845" y="4497863"/>
          <a:ext cx="5413900" cy="138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2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       AB</a:t>
                      </a:r>
                    </a:p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80321" y="2148710"/>
            <a:ext cx="14949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/>
              <a:t>Bài</a:t>
            </a:r>
            <a:r>
              <a:rPr lang="en-US" sz="2400" dirty="0" smtClean="0"/>
              <a:t> 1: </a:t>
            </a:r>
            <a:endParaRPr lang="vi-VN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119670" y="2978851"/>
            <a:ext cx="560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a/</a:t>
            </a:r>
            <a:endParaRPr lang="vi-VN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119670" y="4771365"/>
            <a:ext cx="560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</a:t>
            </a:r>
            <a:r>
              <a:rPr lang="en-US" sz="2400" dirty="0" smtClean="0"/>
              <a:t>/</a:t>
            </a:r>
            <a:endParaRPr lang="vi-VN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5956194" y="3062543"/>
            <a:ext cx="560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b</a:t>
            </a:r>
            <a:r>
              <a:rPr lang="en-US" sz="2400" dirty="0" smtClean="0"/>
              <a:t>/</a:t>
            </a:r>
            <a:endParaRPr lang="vi-VN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6094221" y="4689052"/>
            <a:ext cx="560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</a:t>
            </a:r>
            <a:r>
              <a:rPr lang="en-US" sz="2400" dirty="0" smtClean="0"/>
              <a:t>/</a:t>
            </a:r>
            <a:endParaRPr lang="vi-VN" sz="2400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680321" y="2705349"/>
            <a:ext cx="1264593" cy="61480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516845" y="2705349"/>
            <a:ext cx="1059612" cy="61480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80321" y="4497863"/>
            <a:ext cx="1104936" cy="65285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6516845" y="4485000"/>
            <a:ext cx="1059612" cy="61480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0224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  <p:bldP spid="10" grpId="0"/>
      <p:bldP spid="11" grpId="0"/>
      <p:bldP spid="1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0000177"/>
              </p:ext>
            </p:extLst>
          </p:nvPr>
        </p:nvGraphicFramePr>
        <p:xfrm>
          <a:off x="781921" y="658835"/>
          <a:ext cx="3990579" cy="138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3019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3019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3019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 smtClean="0"/>
                        <a:t>B            A</a:t>
                      </a:r>
                    </a:p>
                    <a:p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2525486" y="1378857"/>
            <a:ext cx="1857828" cy="595086"/>
          </a:xfrm>
          <a:prstGeom prst="rect">
            <a:avLst/>
          </a:prstGeom>
          <a:solidFill>
            <a:schemeClr val="accent1"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4383314" y="1973943"/>
            <a:ext cx="653143" cy="5950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5036457" y="2467429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1</a:t>
            </a:r>
            <a:endParaRPr lang="vi-VN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7534467" y="1445567"/>
            <a:ext cx="12539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400" dirty="0" smtClean="0">
                <a:sym typeface="Wingdings" panose="05000000000000000000" pitchFamily="2" charset="2"/>
              </a:rPr>
              <a:t></a:t>
            </a:r>
            <a:r>
              <a:rPr lang="en-US" sz="2400" dirty="0" smtClean="0">
                <a:sym typeface="Wingdings" panose="05000000000000000000" pitchFamily="2" charset="2"/>
              </a:rPr>
              <a:t> Y = 1</a:t>
            </a:r>
            <a:endParaRPr lang="vi-VN" sz="2400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4583718"/>
              </p:ext>
            </p:extLst>
          </p:nvPr>
        </p:nvGraphicFramePr>
        <p:xfrm>
          <a:off x="747450" y="3422580"/>
          <a:ext cx="5413900" cy="152629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2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       AB</a:t>
                      </a:r>
                    </a:p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15371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2191657" y="4107543"/>
            <a:ext cx="3570514" cy="348343"/>
          </a:xfrm>
          <a:prstGeom prst="rect">
            <a:avLst/>
          </a:prstGeom>
          <a:solidFill>
            <a:schemeClr val="accent1">
              <a:alpha val="1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5762171" y="4455886"/>
            <a:ext cx="653143" cy="5950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415314" y="5020297"/>
            <a:ext cx="3690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C</a:t>
            </a:r>
            <a:endParaRPr lang="vi-VN" sz="2400" dirty="0"/>
          </a:p>
        </p:txBody>
      </p:sp>
      <p:cxnSp>
        <p:nvCxnSpPr>
          <p:cNvPr id="13" name="Straight Connector 12"/>
          <p:cNvCxnSpPr/>
          <p:nvPr/>
        </p:nvCxnSpPr>
        <p:spPr>
          <a:xfrm>
            <a:off x="6415314" y="5050972"/>
            <a:ext cx="3690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2035854" y="4107543"/>
            <a:ext cx="605746" cy="841328"/>
          </a:xfrm>
          <a:prstGeom prst="rect">
            <a:avLst/>
          </a:prstGeom>
          <a:solidFill>
            <a:schemeClr val="accent1">
              <a:alpha val="3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2641600" y="4953586"/>
            <a:ext cx="653143" cy="5950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294743" y="5481962"/>
            <a:ext cx="9922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 A .  B</a:t>
            </a:r>
            <a:endParaRPr lang="vi-VN" sz="2400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3337382" y="5474705"/>
            <a:ext cx="3690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3856788" y="5474705"/>
            <a:ext cx="3690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7374845" y="4050881"/>
            <a:ext cx="22458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400" dirty="0" smtClean="0">
                <a:sym typeface="Wingdings" panose="05000000000000000000" pitchFamily="2" charset="2"/>
              </a:rPr>
              <a:t></a:t>
            </a:r>
            <a:r>
              <a:rPr lang="en-US" sz="2400" dirty="0" smtClean="0">
                <a:sym typeface="Wingdings" panose="05000000000000000000" pitchFamily="2" charset="2"/>
              </a:rPr>
              <a:t> Y = A . B + C</a:t>
            </a:r>
            <a:endParaRPr lang="vi-VN" sz="2400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8345714" y="4108937"/>
            <a:ext cx="16658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8788400" y="4094423"/>
            <a:ext cx="16658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9347200" y="4103075"/>
            <a:ext cx="16658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781921" y="658835"/>
            <a:ext cx="1253933" cy="57487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747450" y="3417865"/>
            <a:ext cx="1052321" cy="63301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802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7" grpId="0"/>
      <p:bldP spid="9" grpId="0" animBg="1"/>
      <p:bldP spid="11" grpId="0"/>
      <p:bldP spid="14" grpId="0" animBg="1"/>
      <p:bldP spid="16" grpId="0"/>
      <p:bldP spid="2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8797874"/>
              </p:ext>
            </p:extLst>
          </p:nvPr>
        </p:nvGraphicFramePr>
        <p:xfrm>
          <a:off x="796435" y="782205"/>
          <a:ext cx="5413900" cy="138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2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       AB</a:t>
                      </a:r>
                    </a:p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2249714" y="1857829"/>
            <a:ext cx="3599543" cy="261257"/>
          </a:xfrm>
          <a:prstGeom prst="rect">
            <a:avLst/>
          </a:prstGeom>
          <a:solidFill>
            <a:schemeClr val="accent1">
              <a:alpha val="2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5849257" y="2119086"/>
            <a:ext cx="638629" cy="4934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6487886" y="2642996"/>
            <a:ext cx="40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C</a:t>
            </a:r>
            <a:endParaRPr lang="vi-VN" sz="2400" dirty="0"/>
          </a:p>
        </p:txBody>
      </p:sp>
      <p:sp>
        <p:nvSpPr>
          <p:cNvPr id="8" name="Left Arrow Callout 7"/>
          <p:cNvSpPr/>
          <p:nvPr/>
        </p:nvSpPr>
        <p:spPr>
          <a:xfrm>
            <a:off x="2119086" y="1473085"/>
            <a:ext cx="420914" cy="690880"/>
          </a:xfrm>
          <a:prstGeom prst="leftArrowCallout">
            <a:avLst/>
          </a:prstGeom>
          <a:solidFill>
            <a:schemeClr val="accent1">
              <a:alpha val="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9" name="Right Arrow Callout 8"/>
          <p:cNvSpPr/>
          <p:nvPr/>
        </p:nvSpPr>
        <p:spPr>
          <a:xfrm>
            <a:off x="5558971" y="1473085"/>
            <a:ext cx="435429" cy="646001"/>
          </a:xfrm>
          <a:prstGeom prst="rightArrowCallout">
            <a:avLst/>
          </a:prstGeom>
          <a:solidFill>
            <a:schemeClr val="accent1">
              <a:alpha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11" name="Straight Arrow Connector 10"/>
          <p:cNvCxnSpPr/>
          <p:nvPr/>
        </p:nvCxnSpPr>
        <p:spPr>
          <a:xfrm flipH="1">
            <a:off x="1727200" y="1818525"/>
            <a:ext cx="522514" cy="8244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582056" y="2738620"/>
            <a:ext cx="40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B</a:t>
            </a:r>
            <a:endParaRPr lang="vi-VN" sz="2400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640113" y="2738620"/>
            <a:ext cx="2032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6983435" y="1242252"/>
            <a:ext cx="17989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400" dirty="0" smtClean="0">
                <a:sym typeface="Wingdings" panose="05000000000000000000" pitchFamily="2" charset="2"/>
              </a:rPr>
              <a:t></a:t>
            </a:r>
            <a:r>
              <a:rPr lang="en-US" sz="2400" dirty="0" smtClean="0">
                <a:sym typeface="Wingdings" panose="05000000000000000000" pitchFamily="2" charset="2"/>
              </a:rPr>
              <a:t> Y = B + C</a:t>
            </a:r>
            <a:endParaRPr lang="vi-VN" sz="2400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7940968" y="1242252"/>
            <a:ext cx="2032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3269330"/>
              </p:ext>
            </p:extLst>
          </p:nvPr>
        </p:nvGraphicFramePr>
        <p:xfrm>
          <a:off x="796435" y="3774940"/>
          <a:ext cx="5413900" cy="138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2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       AB</a:t>
                      </a:r>
                    </a:p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cxnSp>
        <p:nvCxnSpPr>
          <p:cNvPr id="21" name="Straight Connector 20"/>
          <p:cNvCxnSpPr/>
          <p:nvPr/>
        </p:nvCxnSpPr>
        <p:spPr>
          <a:xfrm>
            <a:off x="796435" y="782205"/>
            <a:ext cx="1046878" cy="56762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96435" y="3774940"/>
            <a:ext cx="988821" cy="55729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2249714" y="4465820"/>
            <a:ext cx="1480457" cy="690880"/>
          </a:xfrm>
          <a:prstGeom prst="rect">
            <a:avLst/>
          </a:prstGeom>
          <a:solidFill>
            <a:schemeClr val="accent1">
              <a:alpha val="4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3744686" y="5156700"/>
            <a:ext cx="957943" cy="5746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4702629" y="5732522"/>
            <a:ext cx="40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A</a:t>
            </a:r>
            <a:endParaRPr lang="vi-VN" sz="2400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4789714" y="5760383"/>
            <a:ext cx="188685" cy="116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3294743" y="4465820"/>
            <a:ext cx="1494971" cy="690880"/>
          </a:xfrm>
          <a:prstGeom prst="rect">
            <a:avLst/>
          </a:prstGeom>
          <a:solidFill>
            <a:schemeClr val="accent1">
              <a:alpha val="1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31" name="Straight Arrow Connector 30"/>
          <p:cNvCxnSpPr/>
          <p:nvPr/>
        </p:nvCxnSpPr>
        <p:spPr>
          <a:xfrm>
            <a:off x="4760687" y="5128841"/>
            <a:ext cx="957943" cy="5746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5631544" y="5698915"/>
            <a:ext cx="40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B</a:t>
            </a:r>
            <a:endParaRPr lang="vi-VN" sz="2400" dirty="0"/>
          </a:p>
        </p:txBody>
      </p:sp>
      <p:sp>
        <p:nvSpPr>
          <p:cNvPr id="34" name="TextBox 33"/>
          <p:cNvSpPr txBox="1"/>
          <p:nvPr/>
        </p:nvSpPr>
        <p:spPr>
          <a:xfrm>
            <a:off x="7244691" y="4465820"/>
            <a:ext cx="17617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400" dirty="0" smtClean="0">
                <a:sym typeface="Wingdings" panose="05000000000000000000" pitchFamily="2" charset="2"/>
              </a:rPr>
              <a:t></a:t>
            </a:r>
            <a:r>
              <a:rPr lang="en-US" sz="2400" dirty="0" smtClean="0">
                <a:sym typeface="Wingdings" panose="05000000000000000000" pitchFamily="2" charset="2"/>
              </a:rPr>
              <a:t> Y = A + B</a:t>
            </a:r>
            <a:endParaRPr lang="vi-VN" sz="2400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8194969" y="4506765"/>
            <a:ext cx="188685" cy="116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1582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8" grpId="0" animBg="1"/>
      <p:bldP spid="9" grpId="0" animBg="1"/>
      <p:bldP spid="12" grpId="0"/>
      <p:bldP spid="17" grpId="0"/>
      <p:bldP spid="24" grpId="0" animBg="1"/>
      <p:bldP spid="27" grpId="0"/>
      <p:bldP spid="30" grpId="0" animBg="1"/>
      <p:bldP spid="33" grpId="0"/>
      <p:bldP spid="3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4815655"/>
              </p:ext>
            </p:extLst>
          </p:nvPr>
        </p:nvGraphicFramePr>
        <p:xfrm>
          <a:off x="1364343" y="1146627"/>
          <a:ext cx="6589485" cy="31350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789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1789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1789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31789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31789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763150"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 AB </a:t>
                      </a:r>
                    </a:p>
                    <a:p>
                      <a:r>
                        <a:rPr lang="en-US" dirty="0" smtClean="0"/>
                        <a:t> BC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00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10</a:t>
                      </a:r>
                      <a:endParaRPr lang="vi-VN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9298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00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9298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9298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9298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10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1349829" y="1146629"/>
            <a:ext cx="1233714" cy="62411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3193143" y="1959429"/>
            <a:ext cx="1712686" cy="2148114"/>
          </a:xfrm>
          <a:prstGeom prst="rect">
            <a:avLst/>
          </a:prstGeom>
          <a:solidFill>
            <a:schemeClr val="accent1">
              <a:alpha val="2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3207657" y="4107543"/>
            <a:ext cx="435428" cy="9869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643085" y="5166378"/>
            <a:ext cx="3962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A</a:t>
            </a:r>
            <a:endParaRPr lang="vi-VN" sz="2800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3653224" y="5166378"/>
            <a:ext cx="3962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Down Arrow Callout 14"/>
          <p:cNvSpPr/>
          <p:nvPr/>
        </p:nvSpPr>
        <p:spPr>
          <a:xfrm>
            <a:off x="4463141" y="3656894"/>
            <a:ext cx="1756229" cy="682172"/>
          </a:xfrm>
          <a:prstGeom prst="downArrowCallout">
            <a:avLst/>
          </a:prstGeom>
          <a:solidFill>
            <a:schemeClr val="accent5">
              <a:alpha val="29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Up Arrow Callout 15"/>
          <p:cNvSpPr/>
          <p:nvPr/>
        </p:nvSpPr>
        <p:spPr>
          <a:xfrm>
            <a:off x="4405085" y="1654630"/>
            <a:ext cx="1872343" cy="725712"/>
          </a:xfrm>
          <a:prstGeom prst="upArrowCallout">
            <a:avLst/>
          </a:prstGeom>
          <a:solidFill>
            <a:schemeClr val="accent5">
              <a:alpha val="3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18" name="Straight Arrow Connector 17"/>
          <p:cNvCxnSpPr>
            <a:stCxn id="15" idx="2"/>
          </p:cNvCxnSpPr>
          <p:nvPr/>
        </p:nvCxnSpPr>
        <p:spPr>
          <a:xfrm>
            <a:off x="5341256" y="4339066"/>
            <a:ext cx="1132115" cy="7554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473371" y="5151867"/>
            <a:ext cx="9492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B</a:t>
            </a:r>
            <a:r>
              <a:rPr lang="en-US" sz="2800" dirty="0" smtClean="0"/>
              <a:t> . C</a:t>
            </a:r>
            <a:endParaRPr lang="vi-VN" sz="2800" dirty="0"/>
          </a:p>
        </p:txBody>
      </p:sp>
      <p:cxnSp>
        <p:nvCxnSpPr>
          <p:cNvPr id="21" name="Straight Connector 20"/>
          <p:cNvCxnSpPr/>
          <p:nvPr/>
        </p:nvCxnSpPr>
        <p:spPr>
          <a:xfrm>
            <a:off x="7026408" y="5172927"/>
            <a:ext cx="3962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Right Arrow Callout 21"/>
          <p:cNvSpPr/>
          <p:nvPr/>
        </p:nvSpPr>
        <p:spPr>
          <a:xfrm>
            <a:off x="7026408" y="2569029"/>
            <a:ext cx="1130621" cy="914400"/>
          </a:xfrm>
          <a:prstGeom prst="rightArrowCallout">
            <a:avLst/>
          </a:prstGeom>
          <a:solidFill>
            <a:srgbClr val="92D050">
              <a:alpha val="5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3" name="Left Arrow Callout 22"/>
          <p:cNvSpPr/>
          <p:nvPr/>
        </p:nvSpPr>
        <p:spPr>
          <a:xfrm>
            <a:off x="2743200" y="2541058"/>
            <a:ext cx="769256" cy="1102380"/>
          </a:xfrm>
          <a:prstGeom prst="leftArrowCallout">
            <a:avLst/>
          </a:prstGeom>
          <a:solidFill>
            <a:srgbClr val="92D050">
              <a:alpha val="3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25" name="Straight Arrow Connector 24"/>
          <p:cNvCxnSpPr/>
          <p:nvPr/>
        </p:nvCxnSpPr>
        <p:spPr>
          <a:xfrm>
            <a:off x="7953828" y="3207657"/>
            <a:ext cx="711201" cy="7903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8627356" y="4019754"/>
            <a:ext cx="9492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B</a:t>
            </a:r>
            <a:r>
              <a:rPr lang="en-US" sz="2800" dirty="0" smtClean="0"/>
              <a:t> . C</a:t>
            </a:r>
            <a:endParaRPr lang="vi-VN" sz="2800" dirty="0"/>
          </a:p>
        </p:txBody>
      </p:sp>
      <p:cxnSp>
        <p:nvCxnSpPr>
          <p:cNvPr id="27" name="Straight Connector 26"/>
          <p:cNvCxnSpPr/>
          <p:nvPr/>
        </p:nvCxnSpPr>
        <p:spPr>
          <a:xfrm>
            <a:off x="8665029" y="4032852"/>
            <a:ext cx="3962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2583543" y="6023429"/>
            <a:ext cx="42618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3200" dirty="0" smtClean="0">
                <a:sym typeface="Wingdings" panose="05000000000000000000" pitchFamily="2" charset="2"/>
              </a:rPr>
              <a:t></a:t>
            </a:r>
            <a:r>
              <a:rPr lang="en-US" sz="3200" dirty="0" smtClean="0">
                <a:sym typeface="Wingdings" panose="05000000000000000000" pitchFamily="2" charset="2"/>
              </a:rPr>
              <a:t> Y = A + B . C + B . C</a:t>
            </a:r>
            <a:endParaRPr lang="vi-VN" sz="3200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3810000" y="6023429"/>
            <a:ext cx="3962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5085069" y="6023429"/>
            <a:ext cx="3962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5765052" y="6057595"/>
            <a:ext cx="3962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0097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/>
      <p:bldP spid="15" grpId="0" animBg="1"/>
      <p:bldP spid="16" grpId="0" animBg="1"/>
      <p:bldP spid="20" grpId="0"/>
      <p:bldP spid="22" grpId="0" animBg="1"/>
      <p:bldP spid="23" grpId="0" animBg="1"/>
      <p:bldP spid="26" grpId="0"/>
      <p:bldP spid="2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IV. </a:t>
            </a:r>
            <a:r>
              <a:rPr lang="en-US" b="1" u="sng" dirty="0" err="1">
                <a:latin typeface="VNI Times" pitchFamily="2" charset="0"/>
              </a:rPr>
              <a:t>Baûng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ñoà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Karnaugh</a:t>
            </a:r>
            <a:r>
              <a:rPr lang="en-US" b="1" u="sng" dirty="0">
                <a:latin typeface="VNI Times" pitchFamily="2" charset="0"/>
              </a:rPr>
              <a:t>:</a:t>
            </a:r>
            <a:r>
              <a:rPr lang="vi-VN" dirty="0"/>
              <a:t/>
            </a:r>
            <a:br>
              <a:rPr lang="vi-VN" dirty="0"/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u="sng" dirty="0" smtClean="0">
                <a:latin typeface="VNI Times" pitchFamily="2" charset="0"/>
              </a:rPr>
              <a:t>2. </a:t>
            </a:r>
            <a:r>
              <a:rPr lang="en-US" sz="2800" b="1" u="sng" dirty="0" err="1" smtClean="0">
                <a:latin typeface="VNI Times" pitchFamily="2" charset="0"/>
              </a:rPr>
              <a:t>Ñôn</a:t>
            </a:r>
            <a:r>
              <a:rPr lang="en-US" sz="2800" b="1" u="sng" dirty="0" smtClean="0">
                <a:latin typeface="VNI Times" pitchFamily="2" charset="0"/>
              </a:rPr>
              <a:t> </a:t>
            </a:r>
            <a:r>
              <a:rPr lang="en-US" sz="2800" b="1" u="sng" dirty="0" err="1">
                <a:latin typeface="VNI Times" pitchFamily="2" charset="0"/>
              </a:rPr>
              <a:t>giaûn</a:t>
            </a:r>
            <a:r>
              <a:rPr lang="en-US" sz="2800" b="1" u="sng" dirty="0">
                <a:latin typeface="VNI Times" pitchFamily="2" charset="0"/>
              </a:rPr>
              <a:t> </a:t>
            </a:r>
            <a:r>
              <a:rPr lang="en-US" sz="2800" b="1" u="sng" dirty="0" err="1">
                <a:latin typeface="VNI Times" pitchFamily="2" charset="0"/>
              </a:rPr>
              <a:t>maïch</a:t>
            </a:r>
            <a:r>
              <a:rPr lang="en-US" sz="2800" b="1" u="sng" dirty="0">
                <a:latin typeface="VNI Times" pitchFamily="2" charset="0"/>
              </a:rPr>
              <a:t> OR - AND (</a:t>
            </a:r>
            <a:r>
              <a:rPr lang="en-US" sz="2800" b="1" u="sng" dirty="0" err="1">
                <a:latin typeface="VNI Times" pitchFamily="2" charset="0"/>
              </a:rPr>
              <a:t>tích</a:t>
            </a:r>
            <a:r>
              <a:rPr lang="en-US" sz="2800" b="1" u="sng" dirty="0">
                <a:latin typeface="VNI Times" pitchFamily="2" charset="0"/>
              </a:rPr>
              <a:t> </a:t>
            </a:r>
            <a:r>
              <a:rPr lang="en-US" sz="2800" b="1" u="sng" dirty="0" err="1">
                <a:latin typeface="VNI Times" pitchFamily="2" charset="0"/>
              </a:rPr>
              <a:t>caùc</a:t>
            </a:r>
            <a:r>
              <a:rPr lang="en-US" sz="2800" b="1" u="sng" dirty="0">
                <a:latin typeface="VNI Times" pitchFamily="2" charset="0"/>
              </a:rPr>
              <a:t> </a:t>
            </a:r>
            <a:r>
              <a:rPr lang="en-US" sz="2800" b="1" u="sng" dirty="0" err="1">
                <a:latin typeface="VNI Times" pitchFamily="2" charset="0"/>
              </a:rPr>
              <a:t>toång</a:t>
            </a:r>
            <a:r>
              <a:rPr lang="en-US" sz="2800" b="1" u="sng" dirty="0" smtClean="0">
                <a:latin typeface="VNI Times" pitchFamily="2" charset="0"/>
              </a:rPr>
              <a:t>): </a:t>
            </a:r>
            <a:r>
              <a:rPr lang="en-US" sz="2800" b="1" dirty="0">
                <a:latin typeface="VNI Times" pitchFamily="2" charset="0"/>
              </a:rPr>
              <a:t>A = </a:t>
            </a:r>
            <a:r>
              <a:rPr lang="en-US" sz="2800" b="1" dirty="0" smtClean="0">
                <a:latin typeface="VNI Times" pitchFamily="2" charset="0"/>
              </a:rPr>
              <a:t>0, </a:t>
            </a:r>
            <a:r>
              <a:rPr lang="en-US" sz="2800" b="1" dirty="0">
                <a:latin typeface="VNI Times" pitchFamily="2" charset="0"/>
              </a:rPr>
              <a:t>A = </a:t>
            </a:r>
            <a:r>
              <a:rPr lang="en-US" sz="2800" b="1" dirty="0" smtClean="0">
                <a:latin typeface="VNI Times" pitchFamily="2" charset="0"/>
              </a:rPr>
              <a:t>1</a:t>
            </a:r>
            <a:endParaRPr lang="en-US" sz="2800" b="1" dirty="0">
              <a:latin typeface="VNI Times" pitchFamily="2" charset="0"/>
            </a:endParaRPr>
          </a:p>
          <a:p>
            <a:r>
              <a:rPr lang="en-US" dirty="0" smtClean="0">
                <a:latin typeface="VNI Times" pitchFamily="2" charset="0"/>
              </a:rPr>
              <a:t>Ta </a:t>
            </a:r>
            <a:r>
              <a:rPr lang="en-US" dirty="0" err="1">
                <a:latin typeface="VNI Times" pitchFamily="2" charset="0"/>
              </a:rPr>
              <a:t>khoanh</a:t>
            </a:r>
            <a:r>
              <a:rPr lang="en-US" dirty="0">
                <a:latin typeface="VNI Times" pitchFamily="2" charset="0"/>
              </a:rPr>
              <a:t> </a:t>
            </a:r>
            <a:r>
              <a:rPr lang="en-US" dirty="0" err="1">
                <a:latin typeface="VNI Times" pitchFamily="2" charset="0"/>
              </a:rPr>
              <a:t>caùc</a:t>
            </a:r>
            <a:r>
              <a:rPr lang="en-US" dirty="0">
                <a:latin typeface="VNI Times" pitchFamily="2" charset="0"/>
              </a:rPr>
              <a:t> </a:t>
            </a:r>
            <a:r>
              <a:rPr lang="en-US" dirty="0" err="1">
                <a:latin typeface="VNI Times" pitchFamily="2" charset="0"/>
              </a:rPr>
              <a:t>oâ</a:t>
            </a:r>
            <a:r>
              <a:rPr lang="en-US" dirty="0">
                <a:latin typeface="VNI Times" pitchFamily="2" charset="0"/>
              </a:rPr>
              <a:t> </a:t>
            </a:r>
            <a:r>
              <a:rPr lang="en-US" dirty="0" err="1">
                <a:latin typeface="VNI Times" pitchFamily="2" charset="0"/>
              </a:rPr>
              <a:t>coù</a:t>
            </a:r>
            <a:r>
              <a:rPr lang="en-US" dirty="0">
                <a:latin typeface="VNI Times" pitchFamily="2" charset="0"/>
              </a:rPr>
              <a:t> </a:t>
            </a:r>
            <a:r>
              <a:rPr lang="en-US" dirty="0" err="1">
                <a:latin typeface="VNI Times" pitchFamily="2" charset="0"/>
              </a:rPr>
              <a:t>bieán</a:t>
            </a:r>
            <a:r>
              <a:rPr lang="en-US" dirty="0">
                <a:latin typeface="VNI Times" pitchFamily="2" charset="0"/>
              </a:rPr>
              <a:t> </a:t>
            </a:r>
            <a:r>
              <a:rPr lang="en-US" dirty="0" err="1">
                <a:latin typeface="VNI Times" pitchFamily="2" charset="0"/>
              </a:rPr>
              <a:t>laø</a:t>
            </a:r>
            <a:r>
              <a:rPr lang="en-US" dirty="0">
                <a:latin typeface="VNI Times" pitchFamily="2" charset="0"/>
              </a:rPr>
              <a:t> 0</a:t>
            </a:r>
            <a:endParaRPr lang="vi-VN" dirty="0"/>
          </a:p>
          <a:p>
            <a:endParaRPr lang="vi-VN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7895770" y="2365901"/>
            <a:ext cx="24674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3088779"/>
              </p:ext>
            </p:extLst>
          </p:nvPr>
        </p:nvGraphicFramePr>
        <p:xfrm>
          <a:off x="1423250" y="3856852"/>
          <a:ext cx="8128000" cy="163672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625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498324"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      AB</a:t>
                      </a:r>
                    </a:p>
                    <a:p>
                      <a:r>
                        <a:rPr lang="en-US" dirty="0" smtClean="0"/>
                        <a:t>C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 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9832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9832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cxnSp>
        <p:nvCxnSpPr>
          <p:cNvPr id="10" name="Straight Connector 9"/>
          <p:cNvCxnSpPr/>
          <p:nvPr/>
        </p:nvCxnSpPr>
        <p:spPr>
          <a:xfrm>
            <a:off x="1423250" y="3842338"/>
            <a:ext cx="1624750" cy="6096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8534400" y="4513943"/>
            <a:ext cx="391886" cy="856343"/>
          </a:xfrm>
          <a:prstGeom prst="rect">
            <a:avLst/>
          </a:prstGeom>
          <a:solidFill>
            <a:schemeClr val="accent1">
              <a:alpha val="3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2" name="Rectangle 11"/>
          <p:cNvSpPr/>
          <p:nvPr/>
        </p:nvSpPr>
        <p:spPr>
          <a:xfrm>
            <a:off x="5239657" y="4513943"/>
            <a:ext cx="478972" cy="856343"/>
          </a:xfrm>
          <a:prstGeom prst="rect">
            <a:avLst/>
          </a:prstGeom>
          <a:solidFill>
            <a:schemeClr val="accent4">
              <a:alpha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/>
          <p:cNvSpPr/>
          <p:nvPr/>
        </p:nvSpPr>
        <p:spPr>
          <a:xfrm>
            <a:off x="3614057" y="4942114"/>
            <a:ext cx="2104572" cy="428172"/>
          </a:xfrm>
          <a:prstGeom prst="rect">
            <a:avLst/>
          </a:prstGeom>
          <a:solidFill>
            <a:srgbClr val="FFFF00">
              <a:alpha val="5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8926286" y="5370286"/>
            <a:ext cx="1030514" cy="3918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0072915" y="5863617"/>
            <a:ext cx="982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A + B</a:t>
            </a:r>
            <a:endParaRPr lang="vi-VN" sz="2800" dirty="0"/>
          </a:p>
        </p:txBody>
      </p:sp>
      <p:cxnSp>
        <p:nvCxnSpPr>
          <p:cNvPr id="18" name="Straight Arrow Connector 17"/>
          <p:cNvCxnSpPr/>
          <p:nvPr/>
        </p:nvCxnSpPr>
        <p:spPr>
          <a:xfrm flipV="1">
            <a:off x="5718629" y="3483429"/>
            <a:ext cx="885371" cy="10305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6604047" y="3144594"/>
            <a:ext cx="982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A + B</a:t>
            </a:r>
            <a:endParaRPr lang="vi-VN" sz="2800" dirty="0"/>
          </a:p>
        </p:txBody>
      </p:sp>
      <p:cxnSp>
        <p:nvCxnSpPr>
          <p:cNvPr id="21" name="Straight Arrow Connector 20"/>
          <p:cNvCxnSpPr/>
          <p:nvPr/>
        </p:nvCxnSpPr>
        <p:spPr>
          <a:xfrm flipH="1">
            <a:off x="3222171" y="5370286"/>
            <a:ext cx="391886" cy="4933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730978" y="5915676"/>
            <a:ext cx="9936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A + C</a:t>
            </a:r>
            <a:endParaRPr lang="vi-VN" sz="2800" dirty="0"/>
          </a:p>
        </p:txBody>
      </p:sp>
      <p:cxnSp>
        <p:nvCxnSpPr>
          <p:cNvPr id="24" name="Straight Connector 23"/>
          <p:cNvCxnSpPr/>
          <p:nvPr/>
        </p:nvCxnSpPr>
        <p:spPr>
          <a:xfrm>
            <a:off x="7228115" y="3173622"/>
            <a:ext cx="3002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10127268" y="5909410"/>
            <a:ext cx="3002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3374573" y="5950703"/>
            <a:ext cx="3002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4206071" y="6013414"/>
            <a:ext cx="52354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800" dirty="0" smtClean="0">
                <a:sym typeface="Wingdings" panose="05000000000000000000" pitchFamily="2" charset="2"/>
              </a:rPr>
              <a:t></a:t>
            </a:r>
            <a:r>
              <a:rPr lang="en-US" sz="2800" dirty="0" smtClean="0">
                <a:sym typeface="Wingdings" panose="05000000000000000000" pitchFamily="2" charset="2"/>
              </a:rPr>
              <a:t> Y = (A + C) + (A + B) + (A + B)</a:t>
            </a:r>
            <a:endParaRPr lang="vi-VN" sz="2800" dirty="0"/>
          </a:p>
        </p:txBody>
      </p:sp>
      <p:cxnSp>
        <p:nvCxnSpPr>
          <p:cNvPr id="28" name="Straight Connector 27"/>
          <p:cNvCxnSpPr/>
          <p:nvPr/>
        </p:nvCxnSpPr>
        <p:spPr>
          <a:xfrm>
            <a:off x="6025697" y="6059760"/>
            <a:ext cx="3002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7436301" y="6059760"/>
            <a:ext cx="3002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8299901" y="6059760"/>
            <a:ext cx="3002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5235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11" grpId="0" animBg="1"/>
      <p:bldP spid="12" grpId="0" animBg="1"/>
      <p:bldP spid="13" grpId="0" animBg="1"/>
      <p:bldP spid="16" grpId="0"/>
      <p:bldP spid="19" grpId="0"/>
      <p:bldP spid="22" grpId="0"/>
      <p:bldP spid="2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BÀI TẬP:</a:t>
            </a:r>
            <a:endParaRPr lang="vi-VN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8455943"/>
              </p:ext>
            </p:extLst>
          </p:nvPr>
        </p:nvGraphicFramePr>
        <p:xfrm>
          <a:off x="922508" y="2406539"/>
          <a:ext cx="5413900" cy="138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2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baseline="0" dirty="0" smtClean="0"/>
                        <a:t> </a:t>
                      </a:r>
                      <a:r>
                        <a:rPr lang="en-US" b="1" dirty="0" smtClean="0"/>
                        <a:t>       AB</a:t>
                      </a:r>
                    </a:p>
                    <a:p>
                      <a:r>
                        <a:rPr lang="en-US" b="1" dirty="0" smtClean="0"/>
                        <a:t>C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80320" y="1944874"/>
            <a:ext cx="14949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/>
              <a:t>Bài</a:t>
            </a:r>
            <a:r>
              <a:rPr lang="en-US" sz="2400" dirty="0" smtClean="0"/>
              <a:t> 1: </a:t>
            </a:r>
            <a:endParaRPr lang="vi-VN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399995" y="2924919"/>
            <a:ext cx="560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a/</a:t>
            </a:r>
            <a:endParaRPr lang="vi-VN" sz="2400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2446901"/>
              </p:ext>
            </p:extLst>
          </p:nvPr>
        </p:nvGraphicFramePr>
        <p:xfrm>
          <a:off x="922508" y="4163092"/>
          <a:ext cx="5493690" cy="26039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873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9873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9873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9873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9873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823462"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AB      BC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00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10</a:t>
                      </a:r>
                      <a:endParaRPr lang="vi-VN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512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00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4512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4512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4512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10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cxnSp>
        <p:nvCxnSpPr>
          <p:cNvPr id="9" name="Straight Connector 8"/>
          <p:cNvCxnSpPr/>
          <p:nvPr/>
        </p:nvCxnSpPr>
        <p:spPr>
          <a:xfrm>
            <a:off x="937022" y="2392025"/>
            <a:ext cx="1036921" cy="67741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922508" y="4163092"/>
            <a:ext cx="1065949" cy="78627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61857" y="5396551"/>
            <a:ext cx="560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b/</a:t>
            </a:r>
            <a:endParaRPr lang="vi-VN" sz="2400" dirty="0"/>
          </a:p>
        </p:txBody>
      </p:sp>
    </p:spTree>
    <p:extLst>
      <p:ext uri="{BB962C8B-B14F-4D97-AF65-F5344CB8AC3E}">
        <p14:creationId xmlns:p14="http://schemas.microsoft.com/office/powerpoint/2010/main" val="1286444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1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232228"/>
            <a:ext cx="8596668" cy="841829"/>
          </a:xfrm>
        </p:spPr>
        <p:txBody>
          <a:bodyPr>
            <a:normAutofit fontScale="90000"/>
          </a:bodyPr>
          <a:lstStyle/>
          <a:p>
            <a:r>
              <a:rPr lang="en-US" sz="4000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sz="4000" b="1" dirty="0">
                <a:solidFill>
                  <a:srgbClr val="FF0000"/>
                </a:solidFill>
                <a:latin typeface="VNI Times" pitchFamily="2" charset="0"/>
              </a:rPr>
              <a:t> 4:  FLIP </a:t>
            </a:r>
            <a:r>
              <a:rPr lang="en-US" sz="4000" b="1" dirty="0" smtClean="0">
                <a:solidFill>
                  <a:srgbClr val="FF0000"/>
                </a:solidFill>
                <a:latin typeface="VNI Times" pitchFamily="2" charset="0"/>
              </a:rPr>
              <a:t>FLOP</a:t>
            </a:r>
            <a:r>
              <a:rPr lang="vi-VN" sz="4000" b="1" dirty="0" smtClean="0">
                <a:solidFill>
                  <a:srgbClr val="FF0000"/>
                </a:solidFill>
                <a:latin typeface="VNI Times" pitchFamily="2" charset="0"/>
              </a:rPr>
              <a:t> (FF)</a:t>
            </a:r>
            <a:r>
              <a:rPr lang="vi-VN" sz="4000" b="1" dirty="0">
                <a:solidFill>
                  <a:srgbClr val="FF0000"/>
                </a:solidFill>
              </a:rPr>
              <a:t/>
            </a:r>
            <a:br>
              <a:rPr lang="vi-VN" sz="4000" b="1" dirty="0">
                <a:solidFill>
                  <a:srgbClr val="FF0000"/>
                </a:solidFill>
              </a:rPr>
            </a:br>
            <a:r>
              <a:rPr lang="en-US" dirty="0"/>
              <a:t> </a:t>
            </a:r>
            <a:r>
              <a:rPr lang="vi-VN" dirty="0"/>
              <a:t/>
            </a:r>
            <a:br>
              <a:rPr lang="vi-VN" dirty="0"/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262743"/>
            <a:ext cx="8596668" cy="3880773"/>
          </a:xfrm>
        </p:spPr>
        <p:txBody>
          <a:bodyPr/>
          <a:lstStyle/>
          <a:p>
            <a:r>
              <a:rPr lang="en-US" sz="2400" b="1" u="sng" dirty="0" smtClean="0">
                <a:latin typeface="VNI Times" pitchFamily="2" charset="0"/>
              </a:rPr>
              <a:t>I. </a:t>
            </a:r>
            <a:r>
              <a:rPr lang="en-US" sz="2400" b="1" u="sng" dirty="0" err="1" smtClean="0">
                <a:latin typeface="VNI Times" pitchFamily="2" charset="0"/>
              </a:rPr>
              <a:t>Moâ</a:t>
            </a:r>
            <a:r>
              <a:rPr lang="en-US" sz="2400" b="1" u="sng" dirty="0" smtClean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taû</a:t>
            </a:r>
            <a:r>
              <a:rPr lang="en-US" sz="2400" b="1" u="sng" dirty="0">
                <a:latin typeface="VNI Times" pitchFamily="2" charset="0"/>
              </a:rPr>
              <a:t> Flip Flop:</a:t>
            </a:r>
            <a:endParaRPr lang="vi-VN" sz="2400" dirty="0"/>
          </a:p>
          <a:p>
            <a:r>
              <a:rPr lang="en-US" sz="2400" b="1" u="sng" dirty="0">
                <a:latin typeface="VNI Times" pitchFamily="2" charset="0"/>
              </a:rPr>
              <a:t>1/ </a:t>
            </a:r>
            <a:r>
              <a:rPr lang="en-US" sz="2400" b="1" u="sng" dirty="0" err="1">
                <a:latin typeface="VNI Times" pitchFamily="2" charset="0"/>
              </a:rPr>
              <a:t>Ñònh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nghóa</a:t>
            </a:r>
            <a:r>
              <a:rPr lang="en-US" sz="2400" b="1" u="sng" dirty="0">
                <a:latin typeface="VNI Times" pitchFamily="2" charset="0"/>
              </a:rPr>
              <a:t>:</a:t>
            </a:r>
            <a:endParaRPr lang="vi-VN" sz="2400" dirty="0"/>
          </a:p>
          <a:p>
            <a:r>
              <a:rPr lang="en-US" sz="2400" dirty="0">
                <a:latin typeface="VNI Times" pitchFamily="2" charset="0"/>
              </a:rPr>
              <a:t>Flip Flop (FF) </a:t>
            </a:r>
            <a:r>
              <a:rPr lang="en-US" sz="2400" dirty="0" err="1">
                <a:latin typeface="VNI Times" pitchFamily="2" charset="0"/>
              </a:rPr>
              <a:t>laø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phaàn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töû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khaû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naêng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löu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tröõ</a:t>
            </a:r>
            <a:r>
              <a:rPr lang="en-US" sz="2400" dirty="0">
                <a:latin typeface="VNI Times" pitchFamily="2" charset="0"/>
              </a:rPr>
              <a:t> (</a:t>
            </a:r>
            <a:r>
              <a:rPr lang="en-US" sz="2400" dirty="0" err="1">
                <a:latin typeface="VNI Times" pitchFamily="2" charset="0"/>
              </a:rPr>
              <a:t>nhôù</a:t>
            </a:r>
            <a:r>
              <a:rPr lang="en-US" sz="2400" dirty="0">
                <a:latin typeface="VNI Times" pitchFamily="2" charset="0"/>
              </a:rPr>
              <a:t>) 1 </a:t>
            </a:r>
            <a:r>
              <a:rPr lang="en-US" sz="2400" dirty="0" err="1">
                <a:latin typeface="VNI Times" pitchFamily="2" charset="0"/>
              </a:rPr>
              <a:t>trong</a:t>
            </a:r>
            <a:r>
              <a:rPr lang="en-US" sz="2400" dirty="0">
                <a:latin typeface="VNI Times" pitchFamily="2" charset="0"/>
              </a:rPr>
              <a:t> 2 </a:t>
            </a:r>
            <a:r>
              <a:rPr lang="en-US" sz="2400" dirty="0" err="1">
                <a:latin typeface="VNI Times" pitchFamily="2" charset="0"/>
              </a:rPr>
              <a:t>traïng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thaùi</a:t>
            </a:r>
            <a:r>
              <a:rPr lang="en-US" sz="2400" dirty="0">
                <a:latin typeface="VNI Times" pitchFamily="2" charset="0"/>
              </a:rPr>
              <a:t> 0 hay 1. </a:t>
            </a:r>
            <a:r>
              <a:rPr lang="en-US" sz="2400" dirty="0" err="1">
                <a:latin typeface="VNI Times" pitchFamily="2" charset="0"/>
              </a:rPr>
              <a:t>Ñöôïc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caáu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thaønh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töø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moät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nhoùm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coång</a:t>
            </a:r>
            <a:r>
              <a:rPr lang="en-US" sz="2400" dirty="0">
                <a:latin typeface="VNI Times" pitchFamily="2" charset="0"/>
              </a:rPr>
              <a:t> logic. </a:t>
            </a:r>
            <a:r>
              <a:rPr lang="en-US" sz="2400" dirty="0" err="1">
                <a:latin typeface="VNI Times" pitchFamily="2" charset="0"/>
              </a:rPr>
              <a:t>Maëc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duø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coång</a:t>
            </a:r>
            <a:r>
              <a:rPr lang="en-US" sz="2400" dirty="0">
                <a:latin typeface="VNI Times" pitchFamily="2" charset="0"/>
              </a:rPr>
              <a:t> logic </a:t>
            </a:r>
            <a:r>
              <a:rPr lang="en-US" sz="2400" dirty="0" err="1">
                <a:latin typeface="VNI Times" pitchFamily="2" charset="0"/>
              </a:rPr>
              <a:t>töï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thaân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khoâng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khaû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naêng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löu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tröõ</a:t>
            </a:r>
            <a:r>
              <a:rPr lang="en-US" sz="2400" dirty="0">
                <a:latin typeface="VNI Times" pitchFamily="2" charset="0"/>
              </a:rPr>
              <a:t>, </a:t>
            </a:r>
            <a:r>
              <a:rPr lang="en-US" sz="2400" dirty="0" err="1">
                <a:latin typeface="VNI Times" pitchFamily="2" charset="0"/>
              </a:rPr>
              <a:t>nhöng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theå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noái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nhieàu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coång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vôùi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nhau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theo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caùch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thöùc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cho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pheùp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löu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tröõ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ñöôïc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thoâng</a:t>
            </a:r>
            <a:r>
              <a:rPr lang="en-US" sz="2400" dirty="0">
                <a:latin typeface="VNI Times" pitchFamily="2" charset="0"/>
              </a:rPr>
              <a:t> tin. </a:t>
            </a:r>
            <a:r>
              <a:rPr lang="en-US" sz="2400" dirty="0" err="1">
                <a:latin typeface="VNI Times" pitchFamily="2" charset="0"/>
              </a:rPr>
              <a:t>Moãi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söï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saép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xeáp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coång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khaùc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nhau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seõ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cho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ra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smtClean="0">
                <a:latin typeface="VNI Times" pitchFamily="2" charset="0"/>
              </a:rPr>
              <a:t>FF</a:t>
            </a:r>
          </a:p>
          <a:p>
            <a:r>
              <a:rPr lang="en-US" sz="2400" b="1" u="sng" dirty="0">
                <a:latin typeface="VNI Times" pitchFamily="2" charset="0"/>
              </a:rPr>
              <a:t>2/ </a:t>
            </a:r>
            <a:r>
              <a:rPr lang="en-US" sz="2400" b="1" u="sng" dirty="0" err="1">
                <a:latin typeface="VNI Times" pitchFamily="2" charset="0"/>
              </a:rPr>
              <a:t>Moâ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taû</a:t>
            </a:r>
            <a:r>
              <a:rPr lang="en-US" sz="2400" b="1" u="sng" dirty="0" smtClean="0">
                <a:latin typeface="VNI Times" pitchFamily="2" charset="0"/>
              </a:rPr>
              <a:t>:</a:t>
            </a:r>
          </a:p>
          <a:p>
            <a:endParaRPr lang="vi-VN" sz="2400" dirty="0"/>
          </a:p>
          <a:p>
            <a:endParaRPr lang="vi-VN" sz="2400" dirty="0"/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305" y="4397829"/>
            <a:ext cx="5131212" cy="2460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382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b="1" dirty="0">
                <a:solidFill>
                  <a:srgbClr val="FF0000"/>
                </a:solidFill>
                <a:latin typeface="VNI Times" pitchFamily="2" charset="0"/>
              </a:rPr>
              <a:t> 4:  FLIP FLOP</a:t>
            </a:r>
            <a:r>
              <a:rPr lang="vi-VN" b="1" dirty="0">
                <a:solidFill>
                  <a:srgbClr val="FF0000"/>
                </a:solidFill>
              </a:rPr>
              <a:t/>
            </a:r>
            <a:br>
              <a:rPr lang="vi-VN" b="1" dirty="0">
                <a:solidFill>
                  <a:srgbClr val="FF0000"/>
                </a:solidFill>
              </a:rPr>
            </a:br>
            <a:endParaRPr lang="vi-VN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1785256"/>
            <a:ext cx="10310324" cy="3396343"/>
          </a:xfrm>
        </p:spPr>
      </p:pic>
    </p:spTree>
    <p:extLst>
      <p:ext uri="{BB962C8B-B14F-4D97-AF65-F5344CB8AC3E}">
        <p14:creationId xmlns:p14="http://schemas.microsoft.com/office/powerpoint/2010/main" val="2827141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b="1" dirty="0">
                <a:solidFill>
                  <a:srgbClr val="FF0000"/>
                </a:solidFill>
                <a:latin typeface="VNI Times" pitchFamily="2" charset="0"/>
              </a:rPr>
              <a:t> 4:  FLIP </a:t>
            </a:r>
            <a:r>
              <a:rPr lang="en-US" b="1" dirty="0" smtClean="0">
                <a:solidFill>
                  <a:srgbClr val="FF0000"/>
                </a:solidFill>
                <a:latin typeface="VNI Times" pitchFamily="2" charset="0"/>
              </a:rPr>
              <a:t>FLOP</a:t>
            </a:r>
            <a:r>
              <a:rPr lang="vi-VN" b="1" dirty="0" smtClean="0">
                <a:solidFill>
                  <a:srgbClr val="FF0000"/>
                </a:solidFill>
                <a:latin typeface="VNI Times" pitchFamily="2" charset="0"/>
              </a:rPr>
              <a:t> (FF)</a:t>
            </a:r>
            <a:r>
              <a:rPr lang="vi-VN" b="1" dirty="0">
                <a:solidFill>
                  <a:srgbClr val="FF0000"/>
                </a:solidFill>
              </a:rPr>
              <a:t/>
            </a:r>
            <a:br>
              <a:rPr lang="vi-VN" b="1" dirty="0">
                <a:solidFill>
                  <a:srgbClr val="FF0000"/>
                </a:solidFill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80017"/>
            <a:ext cx="8596668" cy="4530497"/>
          </a:xfrm>
        </p:spPr>
        <p:txBody>
          <a:bodyPr>
            <a:normAutofit/>
          </a:bodyPr>
          <a:lstStyle/>
          <a:p>
            <a:r>
              <a:rPr lang="en-US" sz="2400" b="1" u="sng" dirty="0">
                <a:latin typeface="VNI Times" pitchFamily="2" charset="0"/>
              </a:rPr>
              <a:t>3/ </a:t>
            </a:r>
            <a:r>
              <a:rPr lang="en-US" sz="2400" b="1" u="sng" dirty="0" err="1">
                <a:latin typeface="VNI Times" pitchFamily="2" charset="0"/>
              </a:rPr>
              <a:t>Vaän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chuyeån</a:t>
            </a:r>
            <a:r>
              <a:rPr lang="en-US" sz="2400" b="1" u="sng" dirty="0">
                <a:latin typeface="VNI Times" pitchFamily="2" charset="0"/>
              </a:rPr>
              <a:t>:</a:t>
            </a:r>
            <a:endParaRPr lang="vi-VN" sz="2400" dirty="0"/>
          </a:p>
          <a:p>
            <a:r>
              <a:rPr lang="en-US" sz="2400" b="1" i="1" u="sng" dirty="0">
                <a:latin typeface="VNI Times" pitchFamily="2" charset="0"/>
              </a:rPr>
              <a:t>a/ </a:t>
            </a:r>
            <a:r>
              <a:rPr lang="en-US" sz="2400" b="1" i="1" u="sng" dirty="0" err="1">
                <a:latin typeface="VNI Times" pitchFamily="2" charset="0"/>
              </a:rPr>
              <a:t>Hoaït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ñoäng</a:t>
            </a:r>
            <a:r>
              <a:rPr lang="en-US" sz="2400" b="1" i="1" u="sng" dirty="0">
                <a:latin typeface="VNI Times" pitchFamily="2" charset="0"/>
              </a:rPr>
              <a:t>:</a:t>
            </a:r>
            <a:endParaRPr lang="vi-VN" sz="2400" dirty="0"/>
          </a:p>
          <a:p>
            <a:r>
              <a:rPr lang="en-US" sz="2400" dirty="0" err="1">
                <a:latin typeface="VNI Times" pitchFamily="2" charset="0"/>
              </a:rPr>
              <a:t>Caùc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heä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thoáng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soá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theå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hoaït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ñoäng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theo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daïng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sau</a:t>
            </a:r>
            <a:r>
              <a:rPr lang="en-US" sz="2400" dirty="0">
                <a:latin typeface="VNI Times" pitchFamily="2" charset="0"/>
              </a:rPr>
              <a:t>:</a:t>
            </a:r>
            <a:endParaRPr lang="vi-VN" sz="2400" dirty="0"/>
          </a:p>
          <a:p>
            <a:r>
              <a:rPr lang="en-US" sz="2400" dirty="0">
                <a:latin typeface="VNI Times" pitchFamily="2" charset="0"/>
              </a:rPr>
              <a:t>+ </a:t>
            </a:r>
            <a:r>
              <a:rPr lang="en-US" sz="2400" u="sng" dirty="0" err="1">
                <a:latin typeface="VNI Times" pitchFamily="2" charset="0"/>
              </a:rPr>
              <a:t>Daïng</a:t>
            </a:r>
            <a:r>
              <a:rPr lang="en-US" sz="2400" u="sng" dirty="0">
                <a:latin typeface="VNI Times" pitchFamily="2" charset="0"/>
              </a:rPr>
              <a:t> </a:t>
            </a:r>
            <a:r>
              <a:rPr lang="en-US" sz="2400" u="sng" dirty="0" err="1">
                <a:latin typeface="VNI Times" pitchFamily="2" charset="0"/>
              </a:rPr>
              <a:t>baát</a:t>
            </a:r>
            <a:r>
              <a:rPr lang="en-US" sz="2400" u="sng" dirty="0">
                <a:latin typeface="VNI Times" pitchFamily="2" charset="0"/>
              </a:rPr>
              <a:t> </a:t>
            </a:r>
            <a:r>
              <a:rPr lang="en-US" sz="2400" u="sng" dirty="0" err="1">
                <a:latin typeface="VNI Times" pitchFamily="2" charset="0"/>
              </a:rPr>
              <a:t>ñoàng</a:t>
            </a:r>
            <a:r>
              <a:rPr lang="en-US" sz="2400" u="sng" dirty="0">
                <a:latin typeface="VNI Times" pitchFamily="2" charset="0"/>
              </a:rPr>
              <a:t> </a:t>
            </a:r>
            <a:r>
              <a:rPr lang="en-US" sz="2400" u="sng" dirty="0" err="1">
                <a:latin typeface="VNI Times" pitchFamily="2" charset="0"/>
              </a:rPr>
              <a:t>boä</a:t>
            </a:r>
            <a:r>
              <a:rPr lang="en-US" sz="2400" u="sng" dirty="0">
                <a:latin typeface="VNI Times" pitchFamily="2" charset="0"/>
              </a:rPr>
              <a:t> (</a:t>
            </a:r>
            <a:r>
              <a:rPr lang="en-US" sz="2400" u="sng" dirty="0" err="1">
                <a:latin typeface="VNI Times" pitchFamily="2" charset="0"/>
              </a:rPr>
              <a:t>tröïc</a:t>
            </a:r>
            <a:r>
              <a:rPr lang="en-US" sz="2400" u="sng" dirty="0">
                <a:latin typeface="VNI Times" pitchFamily="2" charset="0"/>
              </a:rPr>
              <a:t> </a:t>
            </a:r>
            <a:r>
              <a:rPr lang="en-US" sz="2400" u="sng" dirty="0" err="1">
                <a:latin typeface="VNI Times" pitchFamily="2" charset="0"/>
              </a:rPr>
              <a:t>tieáp</a:t>
            </a:r>
            <a:r>
              <a:rPr lang="en-US" sz="2400" u="sng" dirty="0">
                <a:latin typeface="VNI Times" pitchFamily="2" charset="0"/>
              </a:rPr>
              <a:t>):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ngaõ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ra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cuûa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maïch</a:t>
            </a:r>
            <a:r>
              <a:rPr lang="en-US" sz="2400" dirty="0">
                <a:latin typeface="VNI Times" pitchFamily="2" charset="0"/>
              </a:rPr>
              <a:t> logic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theå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thay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ñoåi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baát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kyø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luùc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naøo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khi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moät</a:t>
            </a:r>
            <a:r>
              <a:rPr lang="en-US" sz="2400" dirty="0">
                <a:latin typeface="VNI Times" pitchFamily="2" charset="0"/>
              </a:rPr>
              <a:t> hay </a:t>
            </a:r>
            <a:r>
              <a:rPr lang="en-US" sz="2400" dirty="0" err="1">
                <a:latin typeface="VNI Times" pitchFamily="2" charset="0"/>
              </a:rPr>
              <a:t>nhieàu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ngaõ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vaøo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thay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ñoåi</a:t>
            </a:r>
            <a:r>
              <a:rPr lang="en-US" sz="2400" dirty="0">
                <a:latin typeface="VNI Times" pitchFamily="2" charset="0"/>
              </a:rPr>
              <a:t>. </a:t>
            </a:r>
            <a:r>
              <a:rPr lang="en-US" sz="2400" i="1" dirty="0" err="1">
                <a:latin typeface="VNI Times" pitchFamily="2" charset="0"/>
              </a:rPr>
              <a:t>Khi</a:t>
            </a:r>
            <a:r>
              <a:rPr lang="en-US" sz="2400" i="1" dirty="0">
                <a:latin typeface="VNI Times" pitchFamily="2" charset="0"/>
              </a:rPr>
              <a:t> S hay </a:t>
            </a:r>
            <a:r>
              <a:rPr lang="en-US" sz="2400" i="1" dirty="0" err="1">
                <a:latin typeface="VNI Times" pitchFamily="2" charset="0"/>
              </a:rPr>
              <a:t>Pr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bò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taùc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ñoäng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seõ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laøm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cho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ngoõ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ra</a:t>
            </a:r>
            <a:r>
              <a:rPr lang="en-US" sz="2400" i="1" dirty="0">
                <a:latin typeface="VNI Times" pitchFamily="2" charset="0"/>
              </a:rPr>
              <a:t> Q=1, </a:t>
            </a:r>
            <a:r>
              <a:rPr lang="en-US" sz="2400" i="1" dirty="0" err="1">
                <a:latin typeface="VNI Times" pitchFamily="2" charset="0"/>
              </a:rPr>
              <a:t>coøn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kích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thích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ngoõ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vaøo</a:t>
            </a:r>
            <a:r>
              <a:rPr lang="en-US" sz="2400" i="1" dirty="0">
                <a:latin typeface="VNI Times" pitchFamily="2" charset="0"/>
              </a:rPr>
              <a:t> R hay CLR </a:t>
            </a:r>
            <a:r>
              <a:rPr lang="en-US" sz="2400" i="1" dirty="0" err="1">
                <a:latin typeface="VNI Times" pitchFamily="2" charset="0"/>
              </a:rPr>
              <a:t>seõ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ñöa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ngoõ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ra</a:t>
            </a:r>
            <a:r>
              <a:rPr lang="en-US" sz="2400" i="1" dirty="0">
                <a:latin typeface="VNI Times" pitchFamily="2" charset="0"/>
              </a:rPr>
              <a:t> Q=0</a:t>
            </a:r>
            <a:endParaRPr lang="vi-VN" sz="2400" dirty="0"/>
          </a:p>
          <a:p>
            <a:r>
              <a:rPr lang="en-US" sz="2400" dirty="0">
                <a:latin typeface="VNI Times" pitchFamily="2" charset="0"/>
              </a:rPr>
              <a:t>+ </a:t>
            </a:r>
            <a:r>
              <a:rPr lang="en-US" sz="2400" u="sng" dirty="0" err="1">
                <a:latin typeface="VNI Times" pitchFamily="2" charset="0"/>
              </a:rPr>
              <a:t>Daïng</a:t>
            </a:r>
            <a:r>
              <a:rPr lang="en-US" sz="2400" u="sng" dirty="0">
                <a:latin typeface="VNI Times" pitchFamily="2" charset="0"/>
              </a:rPr>
              <a:t> </a:t>
            </a:r>
            <a:r>
              <a:rPr lang="en-US" sz="2400" u="sng" dirty="0" err="1">
                <a:latin typeface="VNI Times" pitchFamily="2" charset="0"/>
              </a:rPr>
              <a:t>ñoàng</a:t>
            </a:r>
            <a:r>
              <a:rPr lang="en-US" sz="2400" u="sng" dirty="0">
                <a:latin typeface="VNI Times" pitchFamily="2" charset="0"/>
              </a:rPr>
              <a:t> </a:t>
            </a:r>
            <a:r>
              <a:rPr lang="en-US" sz="2400" u="sng" dirty="0" err="1">
                <a:latin typeface="VNI Times" pitchFamily="2" charset="0"/>
              </a:rPr>
              <a:t>boä</a:t>
            </a:r>
            <a:r>
              <a:rPr lang="en-US" sz="2400" dirty="0">
                <a:latin typeface="VNI Times" pitchFamily="2" charset="0"/>
              </a:rPr>
              <a:t>: </a:t>
            </a:r>
            <a:r>
              <a:rPr lang="en-US" sz="2400" dirty="0" err="1">
                <a:latin typeface="VNI Times" pitchFamily="2" charset="0"/>
              </a:rPr>
              <a:t>Khi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ngoõ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ñoàng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boä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bò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kích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thích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ngoõ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ra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chöa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thay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ñoåi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traïng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thaùi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ngay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maø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coøn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ñôïi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khi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taùc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doäng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cuûa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xung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ñoàng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boä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ñöa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vaøo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thì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ngoõ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ra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môùi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bò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aûnh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höôûng</a:t>
            </a:r>
            <a:r>
              <a:rPr lang="en-US" sz="2400" dirty="0">
                <a:latin typeface="VNI Times" pitchFamily="2" charset="0"/>
              </a:rPr>
              <a:t>.</a:t>
            </a:r>
            <a:endParaRPr lang="vi-VN" sz="2400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85921362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319314"/>
            <a:ext cx="8596668" cy="827314"/>
          </a:xfrm>
        </p:spPr>
        <p:txBody>
          <a:bodyPr>
            <a:normAutofit fontScale="90000"/>
          </a:bodyPr>
          <a:lstStyle/>
          <a:p>
            <a:r>
              <a:rPr lang="en-US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b="1" dirty="0">
                <a:solidFill>
                  <a:srgbClr val="FF0000"/>
                </a:solidFill>
                <a:latin typeface="VNI Times" pitchFamily="2" charset="0"/>
              </a:rPr>
              <a:t> 4:  FLIP FLOP</a:t>
            </a:r>
            <a:r>
              <a:rPr lang="vi-VN" b="1" dirty="0">
                <a:solidFill>
                  <a:srgbClr val="FF0000"/>
                </a:solidFill>
                <a:latin typeface="VNI Times" pitchFamily="2" charset="0"/>
              </a:rPr>
              <a:t> (FF)</a:t>
            </a:r>
            <a:r>
              <a:rPr lang="vi-VN" b="1" dirty="0">
                <a:solidFill>
                  <a:srgbClr val="FF0000"/>
                </a:solidFill>
              </a:rPr>
              <a:t/>
            </a:r>
            <a:br>
              <a:rPr lang="vi-VN" b="1" dirty="0">
                <a:solidFill>
                  <a:srgbClr val="FF0000"/>
                </a:solidFill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146628"/>
            <a:ext cx="8596668" cy="3880773"/>
          </a:xfrm>
        </p:spPr>
        <p:txBody>
          <a:bodyPr/>
          <a:lstStyle/>
          <a:p>
            <a:pPr marL="0" indent="0">
              <a:buNone/>
            </a:pPr>
            <a:r>
              <a:rPr lang="en-US" sz="2400" b="1" i="1" u="sng" dirty="0">
                <a:latin typeface="VNI Times" pitchFamily="2" charset="0"/>
              </a:rPr>
              <a:t>b/ </a:t>
            </a:r>
            <a:r>
              <a:rPr lang="en-US" sz="2400" b="1" i="1" u="sng" dirty="0" err="1">
                <a:latin typeface="VNI Times" pitchFamily="2" charset="0"/>
              </a:rPr>
              <a:t>Caùc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caùch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taùc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ñoäng</a:t>
            </a:r>
            <a:r>
              <a:rPr lang="en-US" sz="2400" b="1" i="1" u="sng" dirty="0">
                <a:latin typeface="VNI Times" pitchFamily="2" charset="0"/>
              </a:rPr>
              <a:t> (</a:t>
            </a:r>
            <a:r>
              <a:rPr lang="en-US" sz="2400" b="1" i="1" u="sng" dirty="0" err="1">
                <a:latin typeface="VNI Times" pitchFamily="2" charset="0"/>
              </a:rPr>
              <a:t>kích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thích</a:t>
            </a:r>
            <a:r>
              <a:rPr lang="en-US" sz="2400" b="1" i="1" u="sng" dirty="0" smtClean="0">
                <a:latin typeface="VNI Times" pitchFamily="2" charset="0"/>
              </a:rPr>
              <a:t>):</a:t>
            </a:r>
          </a:p>
          <a:p>
            <a:pPr marL="0" indent="0">
              <a:buNone/>
            </a:pPr>
            <a:r>
              <a:rPr lang="en-US" sz="2400" i="1" u="sng" dirty="0" smtClean="0">
                <a:latin typeface="VNI Times" pitchFamily="2" charset="0"/>
              </a:rPr>
              <a:t>+</a:t>
            </a:r>
            <a:r>
              <a:rPr lang="en-US" sz="2400" i="1" u="sng" dirty="0" err="1" smtClean="0">
                <a:latin typeface="VNI Times" pitchFamily="2" charset="0"/>
              </a:rPr>
              <a:t>Möùc</a:t>
            </a:r>
            <a:r>
              <a:rPr lang="en-US" sz="2400" i="1" dirty="0" smtClean="0">
                <a:latin typeface="VNI Times" pitchFamily="2" charset="0"/>
              </a:rPr>
              <a:t> </a:t>
            </a:r>
            <a:r>
              <a:rPr lang="en-US" sz="2400" dirty="0">
                <a:latin typeface="VNI Times" pitchFamily="2" charset="0"/>
              </a:rPr>
              <a:t>: </a:t>
            </a:r>
            <a:r>
              <a:rPr lang="en-US" sz="2400" dirty="0" err="1">
                <a:latin typeface="VNI Times" pitchFamily="2" charset="0"/>
              </a:rPr>
              <a:t>Taùc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ñoäng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ôû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möùc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cao</a:t>
            </a:r>
            <a:r>
              <a:rPr lang="en-US" sz="2400" dirty="0">
                <a:latin typeface="VNI Times" pitchFamily="2" charset="0"/>
              </a:rPr>
              <a:t> hay </a:t>
            </a:r>
            <a:r>
              <a:rPr lang="en-US" sz="2400" dirty="0" err="1">
                <a:latin typeface="VNI Times" pitchFamily="2" charset="0"/>
              </a:rPr>
              <a:t>möùc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thaáp</a:t>
            </a:r>
            <a:endParaRPr lang="vi-VN" sz="2400" dirty="0"/>
          </a:p>
          <a:p>
            <a:r>
              <a:rPr lang="en-US" sz="2400" u="sng" dirty="0" err="1">
                <a:latin typeface="VNI Times" pitchFamily="2" charset="0"/>
              </a:rPr>
              <a:t>Ví</a:t>
            </a:r>
            <a:r>
              <a:rPr lang="en-US" sz="2400" u="sng" dirty="0">
                <a:latin typeface="VNI Times" pitchFamily="2" charset="0"/>
              </a:rPr>
              <a:t> </a:t>
            </a:r>
            <a:r>
              <a:rPr lang="en-US" sz="2400" u="sng" dirty="0" err="1">
                <a:latin typeface="VNI Times" pitchFamily="2" charset="0"/>
              </a:rPr>
              <a:t>duï</a:t>
            </a:r>
            <a:r>
              <a:rPr lang="en-US" sz="2400" dirty="0">
                <a:latin typeface="VNI Times" pitchFamily="2" charset="0"/>
              </a:rPr>
              <a:t> : </a:t>
            </a:r>
            <a:r>
              <a:rPr lang="en-US" sz="2400" dirty="0" err="1">
                <a:latin typeface="VNI Times" pitchFamily="2" charset="0"/>
              </a:rPr>
              <a:t>möùc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cao</a:t>
            </a:r>
            <a:r>
              <a:rPr lang="en-US" sz="2400" dirty="0">
                <a:latin typeface="VNI Times" pitchFamily="2" charset="0"/>
              </a:rPr>
              <a:t> 5V </a:t>
            </a:r>
            <a:r>
              <a:rPr lang="en-US" sz="2400" dirty="0">
                <a:latin typeface="VNI Times" pitchFamily="2" charset="0"/>
                <a:sym typeface="Symbol" panose="05050102010706020507" pitchFamily="18" charset="2"/>
              </a:rPr>
              <a:t></a:t>
            </a:r>
            <a:r>
              <a:rPr lang="en-US" sz="2400" dirty="0">
                <a:latin typeface="VNI Times" pitchFamily="2" charset="0"/>
              </a:rPr>
              <a:t> 1 , </a:t>
            </a:r>
            <a:r>
              <a:rPr lang="en-US" sz="2400" dirty="0" err="1">
                <a:latin typeface="VNI Times" pitchFamily="2" charset="0"/>
              </a:rPr>
              <a:t>möùc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thaáp</a:t>
            </a:r>
            <a:r>
              <a:rPr lang="en-US" sz="2400" dirty="0">
                <a:latin typeface="VNI Times" pitchFamily="2" charset="0"/>
              </a:rPr>
              <a:t> 0 V </a:t>
            </a:r>
            <a:r>
              <a:rPr lang="en-US" sz="2400" dirty="0">
                <a:latin typeface="VNI Times" pitchFamily="2" charset="0"/>
                <a:sym typeface="Symbol" panose="05050102010706020507" pitchFamily="18" charset="2"/>
              </a:rPr>
              <a:t>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vôùi</a:t>
            </a:r>
            <a:r>
              <a:rPr lang="en-US" sz="2400" dirty="0">
                <a:latin typeface="VNI Times" pitchFamily="2" charset="0"/>
              </a:rPr>
              <a:t> 0</a:t>
            </a:r>
            <a:endParaRPr lang="vi-VN" sz="2400" dirty="0"/>
          </a:p>
          <a:p>
            <a:pPr marL="0" indent="0">
              <a:buNone/>
            </a:pPr>
            <a:r>
              <a:rPr lang="en-US" sz="2400" i="1" u="sng" dirty="0" smtClean="0">
                <a:latin typeface="VNI Times" pitchFamily="2" charset="0"/>
              </a:rPr>
              <a:t>+</a:t>
            </a:r>
            <a:r>
              <a:rPr lang="en-US" sz="2400" i="1" u="sng" dirty="0" err="1" smtClean="0">
                <a:latin typeface="VNI Times" pitchFamily="2" charset="0"/>
              </a:rPr>
              <a:t>Caïnh</a:t>
            </a:r>
            <a:r>
              <a:rPr lang="en-US" sz="2400" u="sng" dirty="0" smtClean="0">
                <a:latin typeface="VNI Times" pitchFamily="2" charset="0"/>
              </a:rPr>
              <a:t> </a:t>
            </a:r>
            <a:r>
              <a:rPr lang="en-US" sz="2400" dirty="0">
                <a:latin typeface="VNI Times" pitchFamily="2" charset="0"/>
              </a:rPr>
              <a:t>: </a:t>
            </a:r>
            <a:r>
              <a:rPr lang="en-US" sz="2400" dirty="0" err="1">
                <a:latin typeface="VNI Times" pitchFamily="2" charset="0"/>
              </a:rPr>
              <a:t>taùc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ñoäng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ôû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caïnh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tröôùc</a:t>
            </a:r>
            <a:r>
              <a:rPr lang="en-US" sz="2400" dirty="0">
                <a:latin typeface="VNI Times" pitchFamily="2" charset="0"/>
              </a:rPr>
              <a:t> (</a:t>
            </a:r>
            <a:r>
              <a:rPr lang="en-US" sz="2400" dirty="0" err="1">
                <a:latin typeface="VNI Times" pitchFamily="2" charset="0"/>
              </a:rPr>
              <a:t>coøn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goïi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laø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caïnh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leân</a:t>
            </a:r>
            <a:r>
              <a:rPr lang="en-US" sz="2400" dirty="0">
                <a:latin typeface="VNI Times" pitchFamily="2" charset="0"/>
              </a:rPr>
              <a:t> ) hay </a:t>
            </a:r>
            <a:r>
              <a:rPr lang="en-US" sz="2400" dirty="0" err="1">
                <a:latin typeface="VNI Times" pitchFamily="2" charset="0"/>
              </a:rPr>
              <a:t>caïnh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sau</a:t>
            </a:r>
            <a:r>
              <a:rPr lang="en-US" sz="2400" dirty="0">
                <a:latin typeface="VNI Times" pitchFamily="2" charset="0"/>
              </a:rPr>
              <a:t> (</a:t>
            </a:r>
            <a:r>
              <a:rPr lang="en-US" sz="2400" dirty="0" err="1">
                <a:latin typeface="VNI Times" pitchFamily="2" charset="0"/>
              </a:rPr>
              <a:t>coøn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goïi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laø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caïnh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xuoáng</a:t>
            </a:r>
            <a:r>
              <a:rPr lang="en-US" sz="2400" dirty="0">
                <a:latin typeface="VNI Times" pitchFamily="2" charset="0"/>
              </a:rPr>
              <a:t>)</a:t>
            </a:r>
            <a:endParaRPr lang="vi-VN" sz="2400" dirty="0"/>
          </a:p>
          <a:p>
            <a:endParaRPr lang="vi-VN" dirty="0"/>
          </a:p>
          <a:p>
            <a:endParaRPr lang="vi-VN" dirty="0"/>
          </a:p>
        </p:txBody>
      </p:sp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028496" y="3938716"/>
            <a:ext cx="5302704" cy="2177369"/>
            <a:chOff x="3456" y="2304"/>
            <a:chExt cx="6102" cy="1500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3456" y="2304"/>
              <a:ext cx="3903" cy="444"/>
              <a:chOff x="2448" y="2154"/>
              <a:chExt cx="3903" cy="444"/>
            </a:xfrm>
          </p:grpSpPr>
          <p:sp>
            <p:nvSpPr>
              <p:cNvPr id="29" name="Line 4"/>
              <p:cNvSpPr>
                <a:spLocks noChangeShapeType="1"/>
              </p:cNvSpPr>
              <p:nvPr/>
            </p:nvSpPr>
            <p:spPr bwMode="auto">
              <a:xfrm>
                <a:off x="2448" y="2592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2865" y="2154"/>
                <a:ext cx="879" cy="438"/>
                <a:chOff x="2865" y="2154"/>
                <a:chExt cx="879" cy="438"/>
              </a:xfrm>
            </p:grpSpPr>
            <p:sp>
              <p:nvSpPr>
                <p:cNvPr id="46" name="Line 6"/>
                <p:cNvSpPr>
                  <a:spLocks noChangeShapeType="1"/>
                </p:cNvSpPr>
                <p:nvPr/>
              </p:nvSpPr>
              <p:spPr bwMode="auto">
                <a:xfrm>
                  <a:off x="3312" y="2592"/>
                  <a:ext cx="432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  <p:sp>
              <p:nvSpPr>
                <p:cNvPr id="47" name="Line 7"/>
                <p:cNvSpPr>
                  <a:spLocks noChangeShapeType="1"/>
                </p:cNvSpPr>
                <p:nvPr/>
              </p:nvSpPr>
              <p:spPr bwMode="auto">
                <a:xfrm>
                  <a:off x="2880" y="2160"/>
                  <a:ext cx="432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  <p:sp>
              <p:nvSpPr>
                <p:cNvPr id="48" name="Line 8"/>
                <p:cNvSpPr>
                  <a:spLocks noChangeShapeType="1"/>
                </p:cNvSpPr>
                <p:nvPr/>
              </p:nvSpPr>
              <p:spPr bwMode="auto">
                <a:xfrm flipV="1">
                  <a:off x="2865" y="2154"/>
                  <a:ext cx="0" cy="43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  <p:sp>
              <p:nvSpPr>
                <p:cNvPr id="49" name="Line 9"/>
                <p:cNvSpPr>
                  <a:spLocks noChangeShapeType="1"/>
                </p:cNvSpPr>
                <p:nvPr/>
              </p:nvSpPr>
              <p:spPr bwMode="auto">
                <a:xfrm>
                  <a:off x="3312" y="2169"/>
                  <a:ext cx="0" cy="42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</p:grpSp>
          <p:grpSp>
            <p:nvGrpSpPr>
              <p:cNvPr id="31" name="Group 10"/>
              <p:cNvGrpSpPr>
                <a:grpSpLocks/>
              </p:cNvGrpSpPr>
              <p:nvPr/>
            </p:nvGrpSpPr>
            <p:grpSpPr bwMode="auto">
              <a:xfrm>
                <a:off x="3744" y="2160"/>
                <a:ext cx="879" cy="438"/>
                <a:chOff x="2865" y="2154"/>
                <a:chExt cx="879" cy="438"/>
              </a:xfrm>
            </p:grpSpPr>
            <p:sp>
              <p:nvSpPr>
                <p:cNvPr id="42" name="Line 11"/>
                <p:cNvSpPr>
                  <a:spLocks noChangeShapeType="1"/>
                </p:cNvSpPr>
                <p:nvPr/>
              </p:nvSpPr>
              <p:spPr bwMode="auto">
                <a:xfrm>
                  <a:off x="3312" y="2592"/>
                  <a:ext cx="432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  <p:sp>
              <p:nvSpPr>
                <p:cNvPr id="43" name="Line 12"/>
                <p:cNvSpPr>
                  <a:spLocks noChangeShapeType="1"/>
                </p:cNvSpPr>
                <p:nvPr/>
              </p:nvSpPr>
              <p:spPr bwMode="auto">
                <a:xfrm>
                  <a:off x="2880" y="2160"/>
                  <a:ext cx="432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  <p:sp>
              <p:nvSpPr>
                <p:cNvPr id="44" name="Line 13"/>
                <p:cNvSpPr>
                  <a:spLocks noChangeShapeType="1"/>
                </p:cNvSpPr>
                <p:nvPr/>
              </p:nvSpPr>
              <p:spPr bwMode="auto">
                <a:xfrm flipV="1">
                  <a:off x="2865" y="2154"/>
                  <a:ext cx="0" cy="43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  <p:sp>
              <p:nvSpPr>
                <p:cNvPr id="45" name="Line 14"/>
                <p:cNvSpPr>
                  <a:spLocks noChangeShapeType="1"/>
                </p:cNvSpPr>
                <p:nvPr/>
              </p:nvSpPr>
              <p:spPr bwMode="auto">
                <a:xfrm>
                  <a:off x="3312" y="2169"/>
                  <a:ext cx="0" cy="42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</p:grpSp>
          <p:grpSp>
            <p:nvGrpSpPr>
              <p:cNvPr id="32" name="Group 15"/>
              <p:cNvGrpSpPr>
                <a:grpSpLocks/>
              </p:cNvGrpSpPr>
              <p:nvPr/>
            </p:nvGrpSpPr>
            <p:grpSpPr bwMode="auto">
              <a:xfrm>
                <a:off x="4608" y="2160"/>
                <a:ext cx="879" cy="438"/>
                <a:chOff x="2865" y="2154"/>
                <a:chExt cx="879" cy="438"/>
              </a:xfrm>
            </p:grpSpPr>
            <p:sp>
              <p:nvSpPr>
                <p:cNvPr id="38" name="Line 16"/>
                <p:cNvSpPr>
                  <a:spLocks noChangeShapeType="1"/>
                </p:cNvSpPr>
                <p:nvPr/>
              </p:nvSpPr>
              <p:spPr bwMode="auto">
                <a:xfrm>
                  <a:off x="3312" y="2592"/>
                  <a:ext cx="432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  <p:sp>
              <p:nvSpPr>
                <p:cNvPr id="39" name="Line 17"/>
                <p:cNvSpPr>
                  <a:spLocks noChangeShapeType="1"/>
                </p:cNvSpPr>
                <p:nvPr/>
              </p:nvSpPr>
              <p:spPr bwMode="auto">
                <a:xfrm>
                  <a:off x="2880" y="2160"/>
                  <a:ext cx="432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  <p:sp>
              <p:nvSpPr>
                <p:cNvPr id="40" name="Line 18"/>
                <p:cNvSpPr>
                  <a:spLocks noChangeShapeType="1"/>
                </p:cNvSpPr>
                <p:nvPr/>
              </p:nvSpPr>
              <p:spPr bwMode="auto">
                <a:xfrm flipV="1">
                  <a:off x="2865" y="2154"/>
                  <a:ext cx="0" cy="43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  <p:sp>
              <p:nvSpPr>
                <p:cNvPr id="41" name="Line 19"/>
                <p:cNvSpPr>
                  <a:spLocks noChangeShapeType="1"/>
                </p:cNvSpPr>
                <p:nvPr/>
              </p:nvSpPr>
              <p:spPr bwMode="auto">
                <a:xfrm>
                  <a:off x="3312" y="2169"/>
                  <a:ext cx="0" cy="42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</p:grpSp>
          <p:grpSp>
            <p:nvGrpSpPr>
              <p:cNvPr id="33" name="Group 20"/>
              <p:cNvGrpSpPr>
                <a:grpSpLocks/>
              </p:cNvGrpSpPr>
              <p:nvPr/>
            </p:nvGrpSpPr>
            <p:grpSpPr bwMode="auto">
              <a:xfrm>
                <a:off x="5472" y="2160"/>
                <a:ext cx="879" cy="438"/>
                <a:chOff x="2865" y="2154"/>
                <a:chExt cx="879" cy="438"/>
              </a:xfrm>
            </p:grpSpPr>
            <p:sp>
              <p:nvSpPr>
                <p:cNvPr id="34" name="Line 21"/>
                <p:cNvSpPr>
                  <a:spLocks noChangeShapeType="1"/>
                </p:cNvSpPr>
                <p:nvPr/>
              </p:nvSpPr>
              <p:spPr bwMode="auto">
                <a:xfrm>
                  <a:off x="3312" y="2592"/>
                  <a:ext cx="432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  <p:sp>
              <p:nvSpPr>
                <p:cNvPr id="35" name="Line 22"/>
                <p:cNvSpPr>
                  <a:spLocks noChangeShapeType="1"/>
                </p:cNvSpPr>
                <p:nvPr/>
              </p:nvSpPr>
              <p:spPr bwMode="auto">
                <a:xfrm>
                  <a:off x="2880" y="2160"/>
                  <a:ext cx="432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  <p:sp>
              <p:nvSpPr>
                <p:cNvPr id="36" name="Line 23"/>
                <p:cNvSpPr>
                  <a:spLocks noChangeShapeType="1"/>
                </p:cNvSpPr>
                <p:nvPr/>
              </p:nvSpPr>
              <p:spPr bwMode="auto">
                <a:xfrm flipV="1">
                  <a:off x="2865" y="2154"/>
                  <a:ext cx="0" cy="43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  <p:sp>
              <p:nvSpPr>
                <p:cNvPr id="37" name="Line 24"/>
                <p:cNvSpPr>
                  <a:spLocks noChangeShapeType="1"/>
                </p:cNvSpPr>
                <p:nvPr/>
              </p:nvSpPr>
              <p:spPr bwMode="auto">
                <a:xfrm>
                  <a:off x="3312" y="2169"/>
                  <a:ext cx="0" cy="42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</p:grpSp>
        </p:grpSp>
        <p:sp>
          <p:nvSpPr>
            <p:cNvPr id="6" name="Line 25"/>
            <p:cNvSpPr>
              <a:spLocks noChangeShapeType="1"/>
            </p:cNvSpPr>
            <p:nvPr/>
          </p:nvSpPr>
          <p:spPr bwMode="auto">
            <a:xfrm>
              <a:off x="3456" y="3606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grpSp>
          <p:nvGrpSpPr>
            <p:cNvPr id="7" name="Group 26"/>
            <p:cNvGrpSpPr>
              <a:grpSpLocks/>
            </p:cNvGrpSpPr>
            <p:nvPr/>
          </p:nvGrpSpPr>
          <p:grpSpPr bwMode="auto">
            <a:xfrm>
              <a:off x="3885" y="3174"/>
              <a:ext cx="867" cy="447"/>
              <a:chOff x="3885" y="3174"/>
              <a:chExt cx="867" cy="447"/>
            </a:xfrm>
          </p:grpSpPr>
          <p:sp>
            <p:nvSpPr>
              <p:cNvPr id="25" name="Line 27"/>
              <p:cNvSpPr>
                <a:spLocks noChangeShapeType="1"/>
              </p:cNvSpPr>
              <p:nvPr/>
            </p:nvSpPr>
            <p:spPr bwMode="auto">
              <a:xfrm>
                <a:off x="4320" y="3606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26" name="Line 28"/>
              <p:cNvSpPr>
                <a:spLocks noChangeShapeType="1"/>
              </p:cNvSpPr>
              <p:nvPr/>
            </p:nvSpPr>
            <p:spPr bwMode="auto">
              <a:xfrm>
                <a:off x="3888" y="3174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27" name="Line 29"/>
              <p:cNvSpPr>
                <a:spLocks noChangeShapeType="1"/>
              </p:cNvSpPr>
              <p:nvPr/>
            </p:nvSpPr>
            <p:spPr bwMode="auto">
              <a:xfrm>
                <a:off x="3885" y="3198"/>
                <a:ext cx="0" cy="42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28" name="Line 30"/>
              <p:cNvSpPr>
                <a:spLocks noChangeShapeType="1"/>
              </p:cNvSpPr>
              <p:nvPr/>
            </p:nvSpPr>
            <p:spPr bwMode="auto">
              <a:xfrm>
                <a:off x="4320" y="3183"/>
                <a:ext cx="0" cy="43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</p:grpSp>
        <p:grpSp>
          <p:nvGrpSpPr>
            <p:cNvPr id="8" name="Group 31"/>
            <p:cNvGrpSpPr>
              <a:grpSpLocks/>
            </p:cNvGrpSpPr>
            <p:nvPr/>
          </p:nvGrpSpPr>
          <p:grpSpPr bwMode="auto">
            <a:xfrm>
              <a:off x="4752" y="3168"/>
              <a:ext cx="867" cy="447"/>
              <a:chOff x="3885" y="3174"/>
              <a:chExt cx="867" cy="447"/>
            </a:xfrm>
          </p:grpSpPr>
          <p:sp>
            <p:nvSpPr>
              <p:cNvPr id="21" name="Line 32"/>
              <p:cNvSpPr>
                <a:spLocks noChangeShapeType="1"/>
              </p:cNvSpPr>
              <p:nvPr/>
            </p:nvSpPr>
            <p:spPr bwMode="auto">
              <a:xfrm>
                <a:off x="4320" y="3606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22" name="Line 33"/>
              <p:cNvSpPr>
                <a:spLocks noChangeShapeType="1"/>
              </p:cNvSpPr>
              <p:nvPr/>
            </p:nvSpPr>
            <p:spPr bwMode="auto">
              <a:xfrm>
                <a:off x="3888" y="3174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23" name="Line 34"/>
              <p:cNvSpPr>
                <a:spLocks noChangeShapeType="1"/>
              </p:cNvSpPr>
              <p:nvPr/>
            </p:nvSpPr>
            <p:spPr bwMode="auto">
              <a:xfrm>
                <a:off x="3885" y="3198"/>
                <a:ext cx="0" cy="42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24" name="Line 35"/>
              <p:cNvSpPr>
                <a:spLocks noChangeShapeType="1"/>
              </p:cNvSpPr>
              <p:nvPr/>
            </p:nvSpPr>
            <p:spPr bwMode="auto">
              <a:xfrm>
                <a:off x="4320" y="3183"/>
                <a:ext cx="0" cy="43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</p:grpSp>
        <p:grpSp>
          <p:nvGrpSpPr>
            <p:cNvPr id="9" name="Group 36"/>
            <p:cNvGrpSpPr>
              <a:grpSpLocks/>
            </p:cNvGrpSpPr>
            <p:nvPr/>
          </p:nvGrpSpPr>
          <p:grpSpPr bwMode="auto">
            <a:xfrm>
              <a:off x="5616" y="3168"/>
              <a:ext cx="867" cy="447"/>
              <a:chOff x="3885" y="3174"/>
              <a:chExt cx="867" cy="447"/>
            </a:xfrm>
          </p:grpSpPr>
          <p:sp>
            <p:nvSpPr>
              <p:cNvPr id="17" name="Line 37"/>
              <p:cNvSpPr>
                <a:spLocks noChangeShapeType="1"/>
              </p:cNvSpPr>
              <p:nvPr/>
            </p:nvSpPr>
            <p:spPr bwMode="auto">
              <a:xfrm>
                <a:off x="4320" y="3606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18" name="Line 38"/>
              <p:cNvSpPr>
                <a:spLocks noChangeShapeType="1"/>
              </p:cNvSpPr>
              <p:nvPr/>
            </p:nvSpPr>
            <p:spPr bwMode="auto">
              <a:xfrm>
                <a:off x="3888" y="3174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19" name="Line 39"/>
              <p:cNvSpPr>
                <a:spLocks noChangeShapeType="1"/>
              </p:cNvSpPr>
              <p:nvPr/>
            </p:nvSpPr>
            <p:spPr bwMode="auto">
              <a:xfrm>
                <a:off x="3885" y="3198"/>
                <a:ext cx="0" cy="42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20" name="Line 40"/>
              <p:cNvSpPr>
                <a:spLocks noChangeShapeType="1"/>
              </p:cNvSpPr>
              <p:nvPr/>
            </p:nvSpPr>
            <p:spPr bwMode="auto">
              <a:xfrm>
                <a:off x="4320" y="3183"/>
                <a:ext cx="0" cy="43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</p:grpSp>
        <p:grpSp>
          <p:nvGrpSpPr>
            <p:cNvPr id="10" name="Group 41"/>
            <p:cNvGrpSpPr>
              <a:grpSpLocks/>
            </p:cNvGrpSpPr>
            <p:nvPr/>
          </p:nvGrpSpPr>
          <p:grpSpPr bwMode="auto">
            <a:xfrm>
              <a:off x="6480" y="3168"/>
              <a:ext cx="867" cy="447"/>
              <a:chOff x="3885" y="3174"/>
              <a:chExt cx="867" cy="447"/>
            </a:xfrm>
          </p:grpSpPr>
          <p:sp>
            <p:nvSpPr>
              <p:cNvPr id="13" name="Line 42"/>
              <p:cNvSpPr>
                <a:spLocks noChangeShapeType="1"/>
              </p:cNvSpPr>
              <p:nvPr/>
            </p:nvSpPr>
            <p:spPr bwMode="auto">
              <a:xfrm>
                <a:off x="4320" y="3606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14" name="Line 43"/>
              <p:cNvSpPr>
                <a:spLocks noChangeShapeType="1"/>
              </p:cNvSpPr>
              <p:nvPr/>
            </p:nvSpPr>
            <p:spPr bwMode="auto">
              <a:xfrm>
                <a:off x="3888" y="3174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15" name="Line 44"/>
              <p:cNvSpPr>
                <a:spLocks noChangeShapeType="1"/>
              </p:cNvSpPr>
              <p:nvPr/>
            </p:nvSpPr>
            <p:spPr bwMode="auto">
              <a:xfrm>
                <a:off x="3885" y="3198"/>
                <a:ext cx="0" cy="42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16" name="Line 45"/>
              <p:cNvSpPr>
                <a:spLocks noChangeShapeType="1"/>
              </p:cNvSpPr>
              <p:nvPr/>
            </p:nvSpPr>
            <p:spPr bwMode="auto">
              <a:xfrm>
                <a:off x="4320" y="3183"/>
                <a:ext cx="0" cy="43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</p:grpSp>
        <p:sp>
          <p:nvSpPr>
            <p:cNvPr id="11" name="Text Box 46"/>
            <p:cNvSpPr txBox="1">
              <a:spLocks noChangeArrowheads="1"/>
            </p:cNvSpPr>
            <p:nvPr/>
          </p:nvSpPr>
          <p:spPr bwMode="auto">
            <a:xfrm>
              <a:off x="7359" y="2349"/>
              <a:ext cx="2016" cy="4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</a:pPr>
              <a:r>
                <a:rPr kumimoji="0" lang="vi-VN" altLang="vi-VN" sz="11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rPr>
                <a:t>KÍCH</a:t>
              </a:r>
              <a:r>
                <a:rPr kumimoji="0" lang="vi-VN" altLang="vi-VN" sz="1100" b="0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rPr>
                <a:t> CẠNH LÊN</a:t>
              </a:r>
              <a:endParaRPr kumimoji="0" lang="vi-VN" altLang="vi-VN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" name="Text Box 47"/>
            <p:cNvSpPr txBox="1">
              <a:spLocks noChangeArrowheads="1"/>
            </p:cNvSpPr>
            <p:nvPr/>
          </p:nvSpPr>
          <p:spPr bwMode="auto">
            <a:xfrm>
              <a:off x="7398" y="3228"/>
              <a:ext cx="2160" cy="5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</a:pPr>
              <a:r>
                <a:rPr kumimoji="0" lang="vi-VN" altLang="vi-VN" sz="11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rPr>
                <a:t>KÍCH</a:t>
              </a:r>
              <a:r>
                <a:rPr kumimoji="0" lang="vi-VN" altLang="vi-VN" sz="1100" b="0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rPr>
                <a:t> CẠNH XUỐNG</a:t>
              </a:r>
              <a:endParaRPr kumimoji="0" lang="vi-VN" altLang="vi-VN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3584081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74171"/>
            <a:ext cx="8596668" cy="856343"/>
          </a:xfrm>
        </p:spPr>
        <p:txBody>
          <a:bodyPr>
            <a:normAutofit fontScale="90000"/>
          </a:bodyPr>
          <a:lstStyle/>
          <a:p>
            <a:r>
              <a:rPr lang="en-US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b="1" dirty="0">
                <a:solidFill>
                  <a:srgbClr val="FF0000"/>
                </a:solidFill>
                <a:latin typeface="VNI Times" pitchFamily="2" charset="0"/>
              </a:rPr>
              <a:t> 4:  FLIP FLOP</a:t>
            </a:r>
            <a:r>
              <a:rPr lang="vi-VN" b="1" dirty="0">
                <a:solidFill>
                  <a:srgbClr val="FF0000"/>
                </a:solidFill>
                <a:latin typeface="VNI Times" pitchFamily="2" charset="0"/>
              </a:rPr>
              <a:t> (FF)</a:t>
            </a:r>
            <a:r>
              <a:rPr lang="vi-VN" b="1" dirty="0">
                <a:solidFill>
                  <a:srgbClr val="FF0000"/>
                </a:solidFill>
              </a:rPr>
              <a:t/>
            </a:r>
            <a:br>
              <a:rPr lang="vi-VN" b="1" dirty="0">
                <a:solidFill>
                  <a:srgbClr val="FF0000"/>
                </a:solidFill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839790"/>
            <a:ext cx="8596668" cy="539068"/>
          </a:xfrm>
        </p:spPr>
        <p:txBody>
          <a:bodyPr/>
          <a:lstStyle/>
          <a:p>
            <a:r>
              <a:rPr lang="en-US" sz="2400" b="1" u="sng" dirty="0">
                <a:latin typeface="VNI Times" pitchFamily="2" charset="0"/>
              </a:rPr>
              <a:t>4/  Qui </a:t>
            </a:r>
            <a:r>
              <a:rPr lang="en-US" sz="2400" b="1" u="sng" dirty="0" err="1">
                <a:latin typeface="VNI Times" pitchFamily="2" charset="0"/>
              </a:rPr>
              <a:t>öôùc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vaø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kyù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hieäu</a:t>
            </a:r>
            <a:r>
              <a:rPr lang="en-US" sz="2400" b="1" u="sng" dirty="0">
                <a:latin typeface="VNI Times" pitchFamily="2" charset="0"/>
              </a:rPr>
              <a:t> :</a:t>
            </a:r>
            <a:endParaRPr lang="vi-VN" sz="2400" dirty="0"/>
          </a:p>
          <a:p>
            <a:endParaRPr lang="vi-VN" dirty="0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206" y="1378858"/>
            <a:ext cx="7774879" cy="549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11309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8305" y="723675"/>
            <a:ext cx="8596668" cy="3880773"/>
          </a:xfrm>
        </p:spPr>
        <p:txBody>
          <a:bodyPr>
            <a:normAutofit fontScale="92500" lnSpcReduction="10000"/>
          </a:bodyPr>
          <a:lstStyle/>
          <a:p>
            <a:r>
              <a:rPr lang="en-US" sz="2400" b="1" u="sng" dirty="0" smtClean="0">
                <a:latin typeface="VNI Times" pitchFamily="2" charset="0"/>
              </a:rPr>
              <a:t>II. </a:t>
            </a:r>
            <a:r>
              <a:rPr lang="en-US" sz="2400" b="1" u="sng" dirty="0" err="1" smtClean="0">
                <a:latin typeface="VNI Times" pitchFamily="2" charset="0"/>
              </a:rPr>
              <a:t>Phaân</a:t>
            </a:r>
            <a:r>
              <a:rPr lang="en-US" sz="2400" b="1" u="sng" dirty="0" smtClean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loaïi</a:t>
            </a:r>
            <a:r>
              <a:rPr lang="en-US" sz="2400" b="1" u="sng" dirty="0">
                <a:latin typeface="VNI Times" pitchFamily="2" charset="0"/>
              </a:rPr>
              <a:t> FF :</a:t>
            </a:r>
            <a:endParaRPr lang="vi-VN" sz="2400" dirty="0"/>
          </a:p>
          <a:p>
            <a:r>
              <a:rPr lang="en-US" sz="2400" b="1" u="sng" dirty="0">
                <a:latin typeface="VNI Times" pitchFamily="2" charset="0"/>
              </a:rPr>
              <a:t>1. Flip – Flop RS ( </a:t>
            </a:r>
            <a:r>
              <a:rPr lang="en-US" sz="2400" b="1" u="sng" dirty="0" err="1">
                <a:latin typeface="VNI Times" pitchFamily="2" charset="0"/>
              </a:rPr>
              <a:t>coøn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goïi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laø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maïch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choát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Nand</a:t>
            </a:r>
            <a:r>
              <a:rPr lang="en-US" sz="2400" b="1" u="sng" dirty="0">
                <a:latin typeface="VNI Times" pitchFamily="2" charset="0"/>
              </a:rPr>
              <a:t>)</a:t>
            </a:r>
            <a:endParaRPr lang="vi-VN" sz="2400" dirty="0"/>
          </a:p>
          <a:p>
            <a:r>
              <a:rPr lang="en-US" sz="2400" b="1" i="1" u="sng" dirty="0" smtClean="0">
                <a:latin typeface="VNI Times" pitchFamily="2" charset="0"/>
              </a:rPr>
              <a:t>a. </a:t>
            </a:r>
            <a:r>
              <a:rPr lang="en-US" sz="2400" b="1" i="1" u="sng" dirty="0" err="1" smtClean="0">
                <a:latin typeface="VNI Times" pitchFamily="2" charset="0"/>
              </a:rPr>
              <a:t>Kyù</a:t>
            </a:r>
            <a:r>
              <a:rPr lang="en-US" sz="2400" b="1" i="1" u="sng" dirty="0" smtClean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hieäu</a:t>
            </a:r>
            <a:r>
              <a:rPr lang="en-US" sz="2400" b="1" i="1" u="sng" dirty="0" smtClean="0">
                <a:latin typeface="VNI Times" pitchFamily="2" charset="0"/>
              </a:rPr>
              <a:t>:</a:t>
            </a:r>
          </a:p>
          <a:p>
            <a:endParaRPr lang="en-US" sz="2400" b="1" i="1" u="sng" dirty="0">
              <a:latin typeface="VNI Times" pitchFamily="2" charset="0"/>
            </a:endParaRPr>
          </a:p>
          <a:p>
            <a:endParaRPr lang="en-US" sz="2400" b="1" i="1" u="sng" dirty="0" smtClean="0">
              <a:latin typeface="VNI Times" pitchFamily="2" charset="0"/>
            </a:endParaRPr>
          </a:p>
          <a:p>
            <a:endParaRPr lang="en-US" sz="2400" b="1" i="1" u="sng" dirty="0">
              <a:latin typeface="VNI Times" pitchFamily="2" charset="0"/>
            </a:endParaRPr>
          </a:p>
          <a:p>
            <a:endParaRPr lang="en-US" sz="2400" b="1" i="1" u="sng" dirty="0" smtClean="0">
              <a:latin typeface="VNI Times" pitchFamily="2" charset="0"/>
            </a:endParaRPr>
          </a:p>
          <a:p>
            <a:endParaRPr lang="en-US" sz="2400" b="1" i="1" u="sng" dirty="0">
              <a:latin typeface="VNI Times" pitchFamily="2" charset="0"/>
            </a:endParaRPr>
          </a:p>
          <a:p>
            <a:r>
              <a:rPr lang="en-US" sz="2600" b="1" i="1" u="sng" dirty="0">
                <a:latin typeface="VNI Times" pitchFamily="2" charset="0"/>
              </a:rPr>
              <a:t>b)  </a:t>
            </a:r>
            <a:r>
              <a:rPr lang="en-US" sz="2600" b="1" i="1" u="sng" dirty="0" err="1">
                <a:latin typeface="VNI Times" pitchFamily="2" charset="0"/>
              </a:rPr>
              <a:t>Caáu</a:t>
            </a:r>
            <a:r>
              <a:rPr lang="en-US" sz="2600" b="1" i="1" u="sng" dirty="0">
                <a:latin typeface="VNI Times" pitchFamily="2" charset="0"/>
              </a:rPr>
              <a:t> </a:t>
            </a:r>
            <a:r>
              <a:rPr lang="en-US" sz="2600" b="1" i="1" u="sng" dirty="0" err="1">
                <a:latin typeface="VNI Times" pitchFamily="2" charset="0"/>
              </a:rPr>
              <a:t>taïo</a:t>
            </a:r>
            <a:r>
              <a:rPr lang="en-US" sz="2600" b="1" i="1" u="sng" dirty="0">
                <a:latin typeface="VNI Times" pitchFamily="2" charset="0"/>
              </a:rPr>
              <a:t>:</a:t>
            </a:r>
            <a:endParaRPr lang="vi-VN" sz="2600" dirty="0"/>
          </a:p>
          <a:p>
            <a:endParaRPr lang="vi-VN" sz="2400" dirty="0"/>
          </a:p>
          <a:p>
            <a:endParaRPr lang="vi-VN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0638" y="2130943"/>
            <a:ext cx="2938047" cy="18887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4040" y="3483428"/>
            <a:ext cx="4110933" cy="310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69649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5706" y="476932"/>
            <a:ext cx="8596668" cy="3880773"/>
          </a:xfrm>
        </p:spPr>
        <p:txBody>
          <a:bodyPr/>
          <a:lstStyle/>
          <a:p>
            <a:r>
              <a:rPr lang="en-US" sz="2400" b="1" i="1" u="sng" dirty="0">
                <a:latin typeface="VNI Times" pitchFamily="2" charset="0"/>
              </a:rPr>
              <a:t>c</a:t>
            </a:r>
            <a:r>
              <a:rPr lang="en-US" sz="2400" b="1" i="1" u="sng" dirty="0" smtClean="0">
                <a:latin typeface="VNI Times" pitchFamily="2" charset="0"/>
              </a:rPr>
              <a:t>. </a:t>
            </a:r>
            <a:r>
              <a:rPr lang="en-US" sz="2400" b="1" i="1" u="sng" dirty="0" err="1" smtClean="0">
                <a:latin typeface="VNI Times" pitchFamily="2" charset="0"/>
              </a:rPr>
              <a:t>Nguyeân</a:t>
            </a:r>
            <a:r>
              <a:rPr lang="en-US" sz="2400" b="1" i="1" u="sng" dirty="0" smtClean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lyù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hoaït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ñoäng</a:t>
            </a:r>
            <a:r>
              <a:rPr lang="en-US" sz="2400" b="1" i="1" u="sng" dirty="0">
                <a:latin typeface="VNI Times" pitchFamily="2" charset="0"/>
              </a:rPr>
              <a:t> :</a:t>
            </a:r>
            <a:endParaRPr lang="vi-VN" sz="2400" dirty="0"/>
          </a:p>
          <a:p>
            <a:r>
              <a:rPr lang="en-US" sz="2400" dirty="0">
                <a:latin typeface="VNI Times" pitchFamily="2" charset="0"/>
              </a:rPr>
              <a:t>FF RS </a:t>
            </a:r>
            <a:r>
              <a:rPr lang="en-US" sz="2400" dirty="0" err="1">
                <a:latin typeface="VNI Times" pitchFamily="2" charset="0"/>
              </a:rPr>
              <a:t>chæ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ngoõ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ñieàu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khieån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tröïc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tieáp</a:t>
            </a:r>
            <a:r>
              <a:rPr lang="en-US" sz="2400" dirty="0">
                <a:latin typeface="VNI Times" pitchFamily="2" charset="0"/>
              </a:rPr>
              <a:t>, </a:t>
            </a:r>
            <a:r>
              <a:rPr lang="en-US" sz="2400" dirty="0" err="1">
                <a:latin typeface="VNI Times" pitchFamily="2" charset="0"/>
              </a:rPr>
              <a:t>khoâng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ngoõ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ñieàu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khieån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ñoàng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boä</a:t>
            </a:r>
            <a:r>
              <a:rPr lang="en-US" sz="2400" dirty="0">
                <a:latin typeface="VNI Times" pitchFamily="2" charset="0"/>
              </a:rPr>
              <a:t> (CLK). </a:t>
            </a:r>
            <a:r>
              <a:rPr lang="en-US" sz="2400" dirty="0" err="1">
                <a:latin typeface="VNI Times" pitchFamily="2" charset="0"/>
              </a:rPr>
              <a:t>Kyù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hieäu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ôû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treân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cho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bieát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caû</a:t>
            </a:r>
            <a:r>
              <a:rPr lang="en-US" sz="2400" dirty="0">
                <a:latin typeface="VNI Times" pitchFamily="2" charset="0"/>
              </a:rPr>
              <a:t> 2 </a:t>
            </a:r>
            <a:r>
              <a:rPr lang="en-US" sz="2400" dirty="0" err="1">
                <a:latin typeface="VNI Times" pitchFamily="2" charset="0"/>
              </a:rPr>
              <a:t>ngoõ</a:t>
            </a:r>
            <a:r>
              <a:rPr lang="en-US" sz="2400" dirty="0">
                <a:latin typeface="VNI Times" pitchFamily="2" charset="0"/>
              </a:rPr>
              <a:t> R </a:t>
            </a:r>
            <a:r>
              <a:rPr lang="en-US" sz="2400" dirty="0" err="1">
                <a:latin typeface="VNI Times" pitchFamily="2" charset="0"/>
              </a:rPr>
              <a:t>vaø</a:t>
            </a:r>
            <a:r>
              <a:rPr lang="en-US" sz="2400" dirty="0">
                <a:latin typeface="VNI Times" pitchFamily="2" charset="0"/>
              </a:rPr>
              <a:t> S </a:t>
            </a:r>
            <a:r>
              <a:rPr lang="en-US" sz="2400" dirty="0" err="1">
                <a:latin typeface="VNI Times" pitchFamily="2" charset="0"/>
              </a:rPr>
              <a:t>ñeàu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bò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taùc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ñoäng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ôû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möùc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thaáp</a:t>
            </a:r>
            <a:r>
              <a:rPr lang="en-US" sz="2400" dirty="0">
                <a:latin typeface="VNI Times" pitchFamily="2" charset="0"/>
              </a:rPr>
              <a:t> ( </a:t>
            </a:r>
            <a:r>
              <a:rPr lang="en-US" sz="2400" dirty="0" err="1">
                <a:latin typeface="VNI Times" pitchFamily="2" charset="0"/>
              </a:rPr>
              <a:t>caû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hai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ñaàu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vaøo</a:t>
            </a:r>
            <a:r>
              <a:rPr lang="en-US" sz="2400" dirty="0">
                <a:latin typeface="VNI Times" pitchFamily="2" charset="0"/>
              </a:rPr>
              <a:t> set </a:t>
            </a:r>
            <a:r>
              <a:rPr lang="en-US" sz="2400" dirty="0" err="1">
                <a:latin typeface="VNI Times" pitchFamily="2" charset="0"/>
              </a:rPr>
              <a:t>vaø</a:t>
            </a:r>
            <a:r>
              <a:rPr lang="en-US" sz="2400" dirty="0">
                <a:latin typeface="VNI Times" pitchFamily="2" charset="0"/>
              </a:rPr>
              <a:t> Preset </a:t>
            </a:r>
            <a:r>
              <a:rPr lang="en-US" sz="2400" dirty="0" err="1">
                <a:latin typeface="VNI Times" pitchFamily="2" charset="0"/>
              </a:rPr>
              <a:t>thöôøng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nghæ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ôû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traïng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thaùi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cao</a:t>
            </a:r>
            <a:r>
              <a:rPr lang="en-US" sz="2400" dirty="0">
                <a:latin typeface="VNI Times" pitchFamily="2" charset="0"/>
              </a:rPr>
              <a:t>, </a:t>
            </a:r>
            <a:r>
              <a:rPr lang="en-US" sz="2400" dirty="0" err="1">
                <a:latin typeface="VNI Times" pitchFamily="2" charset="0"/>
              </a:rPr>
              <a:t>moät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trong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hai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ñaàu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seõ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ñöôïc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kích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xuoáng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thaáp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baát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cöù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luùc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naøo</a:t>
            </a:r>
            <a:r>
              <a:rPr lang="en-US" sz="2400" dirty="0">
                <a:latin typeface="VNI Times" pitchFamily="2" charset="0"/>
              </a:rPr>
              <a:t> ta </a:t>
            </a:r>
            <a:r>
              <a:rPr lang="en-US" sz="2400" dirty="0" err="1">
                <a:latin typeface="VNI Times" pitchFamily="2" charset="0"/>
              </a:rPr>
              <a:t>muoán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thay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ñoåi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ñaàu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ra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maïch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choát</a:t>
            </a:r>
            <a:r>
              <a:rPr lang="en-US" sz="2400" dirty="0">
                <a:latin typeface="VNI Times" pitchFamily="2" charset="0"/>
              </a:rPr>
              <a:t> )</a:t>
            </a:r>
            <a:endParaRPr lang="vi-VN" sz="2400" dirty="0"/>
          </a:p>
          <a:p>
            <a:endParaRPr lang="vi-VN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125" y="3294742"/>
            <a:ext cx="4110933" cy="310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17427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2820" y="418875"/>
            <a:ext cx="8596668" cy="3880773"/>
          </a:xfrm>
        </p:spPr>
        <p:txBody>
          <a:bodyPr>
            <a:normAutofit/>
          </a:bodyPr>
          <a:lstStyle/>
          <a:p>
            <a:r>
              <a:rPr lang="en-US" sz="2400" b="1" i="1" u="sng" dirty="0">
                <a:latin typeface="VNI Times" pitchFamily="2" charset="0"/>
              </a:rPr>
              <a:t>c. </a:t>
            </a:r>
            <a:r>
              <a:rPr lang="en-US" sz="2400" b="1" i="1" u="sng" dirty="0" err="1">
                <a:latin typeface="VNI Times" pitchFamily="2" charset="0"/>
              </a:rPr>
              <a:t>Nguyeân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lyù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hoaït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ñoäng</a:t>
            </a:r>
            <a:r>
              <a:rPr lang="en-US" sz="2400" b="1" i="1" u="sng" dirty="0">
                <a:latin typeface="VNI Times" pitchFamily="2" charset="0"/>
              </a:rPr>
              <a:t> :</a:t>
            </a:r>
            <a:endParaRPr lang="vi-VN" sz="2400" dirty="0"/>
          </a:p>
          <a:p>
            <a:endParaRPr lang="vi-VN" sz="2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943" y="1091651"/>
            <a:ext cx="9187676" cy="4510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37729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0248" y="186647"/>
            <a:ext cx="8596668" cy="3880773"/>
          </a:xfrm>
        </p:spPr>
        <p:txBody>
          <a:bodyPr/>
          <a:lstStyle/>
          <a:p>
            <a:r>
              <a:rPr lang="en-US" sz="2400" b="1" i="1" u="sng" dirty="0">
                <a:latin typeface="VNI Times" pitchFamily="2" charset="0"/>
              </a:rPr>
              <a:t>c. </a:t>
            </a:r>
            <a:r>
              <a:rPr lang="en-US" sz="2400" b="1" i="1" u="sng" dirty="0" err="1">
                <a:latin typeface="VNI Times" pitchFamily="2" charset="0"/>
              </a:rPr>
              <a:t>Nguyeân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lyù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hoaït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ñoäng</a:t>
            </a:r>
            <a:r>
              <a:rPr lang="en-US" sz="2400" b="1" i="1" u="sng" dirty="0">
                <a:latin typeface="VNI Times" pitchFamily="2" charset="0"/>
              </a:rPr>
              <a:t> :</a:t>
            </a:r>
            <a:endParaRPr lang="vi-VN" sz="2400" dirty="0"/>
          </a:p>
          <a:p>
            <a:endParaRPr lang="vi-VN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099" y="857047"/>
            <a:ext cx="8477892" cy="23017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125" y="3294742"/>
            <a:ext cx="4110933" cy="310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78011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999" y="914062"/>
            <a:ext cx="9293890" cy="5109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20319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164" y="580572"/>
            <a:ext cx="9700201" cy="5500913"/>
          </a:xfrm>
        </p:spPr>
      </p:pic>
    </p:spTree>
    <p:extLst>
      <p:ext uri="{BB962C8B-B14F-4D97-AF65-F5344CB8AC3E}">
        <p14:creationId xmlns:p14="http://schemas.microsoft.com/office/powerpoint/2010/main" val="245971851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025054"/>
          </a:xfrm>
        </p:spPr>
        <p:txBody>
          <a:bodyPr>
            <a:normAutofit fontScale="90000"/>
          </a:bodyPr>
          <a:lstStyle/>
          <a:p>
            <a:r>
              <a:rPr lang="en-US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b="1" dirty="0">
                <a:solidFill>
                  <a:srgbClr val="FF0000"/>
                </a:solidFill>
                <a:latin typeface="VNI Times" pitchFamily="2" charset="0"/>
              </a:rPr>
              <a:t> 4:  FLIP FLOP</a:t>
            </a:r>
            <a:r>
              <a:rPr lang="vi-VN" b="1" dirty="0">
                <a:solidFill>
                  <a:srgbClr val="FF0000"/>
                </a:solidFill>
                <a:latin typeface="VNI Times" pitchFamily="2" charset="0"/>
              </a:rPr>
              <a:t> (FF)</a:t>
            </a:r>
            <a:r>
              <a:rPr lang="vi-VN" b="1" dirty="0">
                <a:solidFill>
                  <a:srgbClr val="FF0000"/>
                </a:solidFill>
              </a:rPr>
              <a:t/>
            </a:r>
            <a:br>
              <a:rPr lang="vi-VN" b="1" dirty="0">
                <a:solidFill>
                  <a:srgbClr val="FF0000"/>
                </a:solidFill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34654"/>
            <a:ext cx="8596668" cy="3880773"/>
          </a:xfrm>
        </p:spPr>
        <p:txBody>
          <a:bodyPr/>
          <a:lstStyle/>
          <a:p>
            <a:r>
              <a:rPr lang="en-US" sz="2400" b="1" u="sng" dirty="0">
                <a:latin typeface="VNI Times" pitchFamily="2" charset="0"/>
              </a:rPr>
              <a:t>1. Flip – Flop RS ( </a:t>
            </a:r>
            <a:r>
              <a:rPr lang="en-US" sz="2400" b="1" u="sng" dirty="0" err="1">
                <a:latin typeface="VNI Times" pitchFamily="2" charset="0"/>
              </a:rPr>
              <a:t>coøn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goïi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laø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maïch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choát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Nand</a:t>
            </a:r>
            <a:r>
              <a:rPr lang="en-US" sz="2400" b="1" u="sng" dirty="0">
                <a:latin typeface="VNI Times" pitchFamily="2" charset="0"/>
              </a:rPr>
              <a:t>)</a:t>
            </a:r>
            <a:endParaRPr lang="vi-VN" sz="2400" dirty="0"/>
          </a:p>
          <a:p>
            <a:r>
              <a:rPr lang="en-US" sz="2400" b="1" i="1" u="sng" dirty="0" smtClean="0">
                <a:latin typeface="VNI Times" pitchFamily="2" charset="0"/>
              </a:rPr>
              <a:t>d</a:t>
            </a:r>
            <a:r>
              <a:rPr lang="en-US" sz="2400" b="1" i="1" u="sng" dirty="0">
                <a:latin typeface="VNI Times" pitchFamily="2" charset="0"/>
              </a:rPr>
              <a:t>)  </a:t>
            </a:r>
            <a:r>
              <a:rPr lang="en-US" sz="2400" b="1" i="1" u="sng" dirty="0" err="1">
                <a:latin typeface="VNI Times" pitchFamily="2" charset="0"/>
              </a:rPr>
              <a:t>Baûng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traïng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thaùi</a:t>
            </a:r>
            <a:r>
              <a:rPr lang="en-US" sz="2400" b="1" i="1" u="sng" dirty="0">
                <a:latin typeface="VNI Times" pitchFamily="2" charset="0"/>
              </a:rPr>
              <a:t>:</a:t>
            </a:r>
            <a:endParaRPr lang="vi-VN" sz="2400" dirty="0"/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020" y="2791638"/>
            <a:ext cx="9544230" cy="2389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5861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760" y="127863"/>
            <a:ext cx="8596668" cy="738912"/>
          </a:xfrm>
        </p:spPr>
        <p:txBody>
          <a:bodyPr>
            <a:normAutofit fontScale="90000"/>
          </a:bodyPr>
          <a:lstStyle/>
          <a:p>
            <a:r>
              <a:rPr lang="en-US" sz="3200" b="1" dirty="0" smtClean="0">
                <a:latin typeface="VNI Times" pitchFamily="2" charset="0"/>
              </a:rPr>
              <a:t>KIỂM TRA 15’ – ĐỀ 1</a:t>
            </a:r>
            <a:br>
              <a:rPr lang="en-US" sz="3200" b="1" dirty="0" smtClean="0">
                <a:latin typeface="VNI Times" pitchFamily="2" charset="0"/>
              </a:rPr>
            </a:br>
            <a:endParaRPr lang="vi-VN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3760" y="866775"/>
            <a:ext cx="8596668" cy="5204443"/>
          </a:xfrm>
        </p:spPr>
        <p:txBody>
          <a:bodyPr/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CÂU 1: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hàm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X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logic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CÂU 2: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Rút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gọn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400" dirty="0" smtClean="0"/>
              <a:t>a/ Y = (A + C) (B + D)			d/ </a:t>
            </a:r>
          </a:p>
          <a:p>
            <a:r>
              <a:rPr lang="en-US" sz="2400" dirty="0" smtClean="0"/>
              <a:t>b/ </a:t>
            </a:r>
          </a:p>
          <a:p>
            <a:endParaRPr lang="vi-VN" dirty="0"/>
          </a:p>
        </p:txBody>
      </p:sp>
      <p:grpSp>
        <p:nvGrpSpPr>
          <p:cNvPr id="4" name="Group 3"/>
          <p:cNvGrpSpPr/>
          <p:nvPr/>
        </p:nvGrpSpPr>
        <p:grpSpPr>
          <a:xfrm>
            <a:off x="765799" y="1326189"/>
            <a:ext cx="4343230" cy="1910497"/>
            <a:chOff x="0" y="0"/>
            <a:chExt cx="3368351" cy="1390262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368351" cy="139026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" name="Oval 5"/>
            <p:cNvSpPr/>
            <p:nvPr/>
          </p:nvSpPr>
          <p:spPr>
            <a:xfrm>
              <a:off x="1898779" y="279919"/>
              <a:ext cx="71755" cy="71755"/>
            </a:xfrm>
            <a:prstGeom prst="ellipse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vi-VN"/>
            </a:p>
          </p:txBody>
        </p:sp>
        <p:sp>
          <p:nvSpPr>
            <p:cNvPr id="7" name="Oval 6"/>
            <p:cNvSpPr/>
            <p:nvPr/>
          </p:nvSpPr>
          <p:spPr>
            <a:xfrm>
              <a:off x="1898779" y="1026368"/>
              <a:ext cx="71755" cy="71755"/>
            </a:xfrm>
            <a:prstGeom prst="ellipse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vi-VN"/>
            </a:p>
          </p:txBody>
        </p:sp>
        <p:sp>
          <p:nvSpPr>
            <p:cNvPr id="8" name="Oval 7"/>
            <p:cNvSpPr/>
            <p:nvPr/>
          </p:nvSpPr>
          <p:spPr>
            <a:xfrm>
              <a:off x="2906485" y="377890"/>
              <a:ext cx="71755" cy="71755"/>
            </a:xfrm>
            <a:prstGeom prst="ellipse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vi-VN"/>
            </a:p>
          </p:txBody>
        </p:sp>
        <p:sp>
          <p:nvSpPr>
            <p:cNvPr id="9" name="Oval 8"/>
            <p:cNvSpPr/>
            <p:nvPr/>
          </p:nvSpPr>
          <p:spPr>
            <a:xfrm>
              <a:off x="970383" y="1119674"/>
              <a:ext cx="71120" cy="71120"/>
            </a:xfrm>
            <a:prstGeom prst="ellipse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vi-VN"/>
            </a:p>
          </p:txBody>
        </p:sp>
      </p:grpSp>
      <p:cxnSp>
        <p:nvCxnSpPr>
          <p:cNvPr id="13" name="Straight Connector 12"/>
          <p:cNvCxnSpPr/>
          <p:nvPr/>
        </p:nvCxnSpPr>
        <p:spPr>
          <a:xfrm>
            <a:off x="3553978" y="3933373"/>
            <a:ext cx="24876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2041523" y="3933373"/>
            <a:ext cx="24876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2041523" y="3875315"/>
            <a:ext cx="176121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6818760"/>
              </p:ext>
            </p:extLst>
          </p:nvPr>
        </p:nvGraphicFramePr>
        <p:xfrm>
          <a:off x="1463338" y="4513945"/>
          <a:ext cx="3686628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8876"/>
                <a:gridCol w="1228876"/>
                <a:gridCol w="122887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            C</a:t>
                      </a:r>
                    </a:p>
                    <a:p>
                      <a:pPr algn="l"/>
                      <a:r>
                        <a:rPr lang="en-US" dirty="0" smtClean="0"/>
                        <a:t>AB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19" name="Straight Connector 18"/>
          <p:cNvCxnSpPr/>
          <p:nvPr/>
        </p:nvCxnSpPr>
        <p:spPr>
          <a:xfrm>
            <a:off x="1451429" y="4501232"/>
            <a:ext cx="1219200" cy="64532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5481608"/>
              </p:ext>
            </p:extLst>
          </p:nvPr>
        </p:nvGraphicFramePr>
        <p:xfrm>
          <a:off x="5704114" y="4513945"/>
          <a:ext cx="4876800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5360"/>
                <a:gridCol w="975360"/>
                <a:gridCol w="975360"/>
                <a:gridCol w="975360"/>
                <a:gridCol w="97536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      AB</a:t>
                      </a:r>
                    </a:p>
                    <a:p>
                      <a:r>
                        <a:rPr lang="en-US" dirty="0" smtClean="0"/>
                        <a:t>CD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22" name="Straight Connector 21"/>
          <p:cNvCxnSpPr/>
          <p:nvPr/>
        </p:nvCxnSpPr>
        <p:spPr>
          <a:xfrm>
            <a:off x="5689600" y="4501232"/>
            <a:ext cx="1001486" cy="64532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382444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391886"/>
            <a:ext cx="8596668" cy="682171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VNI Times" pitchFamily="2" charset="0"/>
              </a:rPr>
              <a:t>KIỂM TRA 15’ – ĐỀ </a:t>
            </a:r>
            <a:r>
              <a:rPr lang="en-US" b="1" dirty="0" smtClean="0">
                <a:latin typeface="VNI Times" pitchFamily="2" charset="0"/>
              </a:rPr>
              <a:t>2</a:t>
            </a:r>
            <a:r>
              <a:rPr lang="en-US" b="1" dirty="0">
                <a:latin typeface="VNI Times" pitchFamily="2" charset="0"/>
              </a:rPr>
              <a:t/>
            </a:r>
            <a:br>
              <a:rPr lang="en-US" b="1" dirty="0">
                <a:latin typeface="VNI Times" pitchFamily="2" charset="0"/>
              </a:rPr>
            </a:br>
            <a:endParaRPr lang="vi-VN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77334" y="1188132"/>
                <a:ext cx="8596668" cy="3880773"/>
              </a:xfrm>
            </p:spPr>
            <p:txBody>
              <a:bodyPr>
                <a:normAutofit/>
              </a:bodyPr>
              <a:lstStyle/>
              <a:p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CÂU 1: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X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từ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sơ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mạch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logic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đã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</a:t>
                </a:r>
                <a:endPara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CÂU 2: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rút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gọn</a:t>
                </a:r>
                <a:endPara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400" b="1" dirty="0" smtClean="0"/>
                  <a:t>a/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𝐘</m:t>
                    </m:r>
                    <m:r>
                      <a:rPr lang="en-US" sz="2400" b="1">
                        <a:latin typeface="Cambria Math" panose="02040503050406030204" pitchFamily="18" charset="0"/>
                      </a:rPr>
                      <m:t>=(</m:t>
                    </m:r>
                    <m:acc>
                      <m:accPr>
                        <m:chr m:val="̅"/>
                        <m:ctrlPr>
                          <a:rPr lang="vi-VN" sz="2400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𝑨</m:t>
                        </m:r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𝑪</m:t>
                        </m:r>
                      </m:e>
                    </m:acc>
                    <m:r>
                      <a:rPr lang="en-US" sz="2400" b="1">
                        <a:latin typeface="Cambria Math" panose="02040503050406030204" pitchFamily="18" charset="0"/>
                      </a:rPr>
                      <m:t>)(</m:t>
                    </m:r>
                    <m:acc>
                      <m:accPr>
                        <m:chr m:val="̅"/>
                        <m:ctrlPr>
                          <a:rPr lang="vi-VN" sz="2400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𝐀</m:t>
                        </m:r>
                      </m:e>
                    </m:acc>
                    <m:r>
                      <a:rPr lang="en-US" sz="2400" b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400" b="1" i="1">
                        <a:latin typeface="Cambria Math" panose="02040503050406030204" pitchFamily="18" charset="0"/>
                      </a:rPr>
                      <m:t>𝐁</m:t>
                    </m:r>
                    <m:r>
                      <a:rPr lang="en-US" sz="2400" b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400" b="1" i="1">
                        <a:latin typeface="Cambria Math" panose="02040503050406030204" pitchFamily="18" charset="0"/>
                      </a:rPr>
                      <m:t>𝐂</m:t>
                    </m:r>
                    <m:r>
                      <a:rPr lang="en-US" sz="2400" b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400" dirty="0" smtClean="0"/>
                  <a:t>					</a:t>
                </a:r>
              </a:p>
              <a:p>
                <a:r>
                  <a:rPr lang="en-US" sz="2400" dirty="0" smtClean="0"/>
                  <a:t>b/											d/ </a:t>
                </a:r>
                <a:endParaRPr lang="vi-VN" sz="2400" dirty="0"/>
              </a:p>
              <a:p>
                <a:endPara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vi-VN" sz="24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77334" y="1188132"/>
                <a:ext cx="8596668" cy="3880773"/>
              </a:xfrm>
              <a:blipFill rotWithShape="0">
                <a:blip r:embed="rId2"/>
                <a:stretch>
                  <a:fillRect l="-567" t="-1256"/>
                </a:stretch>
              </a:blipFill>
            </p:spPr>
            <p:txBody>
              <a:bodyPr/>
              <a:lstStyle/>
              <a:p>
                <a:r>
                  <a:rPr lang="vi-VN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0" name="Group 9"/>
          <p:cNvGrpSpPr/>
          <p:nvPr/>
        </p:nvGrpSpPr>
        <p:grpSpPr>
          <a:xfrm>
            <a:off x="4851400" y="1685335"/>
            <a:ext cx="3813628" cy="1769064"/>
            <a:chOff x="0" y="0"/>
            <a:chExt cx="3302324" cy="1339566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302324" cy="133956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" name="Oval 11"/>
            <p:cNvSpPr/>
            <p:nvPr/>
          </p:nvSpPr>
          <p:spPr>
            <a:xfrm>
              <a:off x="1805503" y="198023"/>
              <a:ext cx="71755" cy="71755"/>
            </a:xfrm>
            <a:prstGeom prst="ellipse">
              <a:avLst/>
            </a:prstGeom>
            <a:solidFill>
              <a:schemeClr val="bg1"/>
            </a:solidFill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vi-VN"/>
            </a:p>
          </p:txBody>
        </p:sp>
        <p:sp>
          <p:nvSpPr>
            <p:cNvPr id="13" name="Oval 12"/>
            <p:cNvSpPr/>
            <p:nvPr/>
          </p:nvSpPr>
          <p:spPr>
            <a:xfrm>
              <a:off x="1799679" y="937696"/>
              <a:ext cx="71755" cy="71755"/>
            </a:xfrm>
            <a:prstGeom prst="ellipse">
              <a:avLst/>
            </a:prstGeom>
            <a:solidFill>
              <a:schemeClr val="bg1"/>
            </a:solidFill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vi-VN"/>
            </a:p>
          </p:txBody>
        </p:sp>
        <p:sp>
          <p:nvSpPr>
            <p:cNvPr id="14" name="Oval 13"/>
            <p:cNvSpPr/>
            <p:nvPr/>
          </p:nvSpPr>
          <p:spPr>
            <a:xfrm>
              <a:off x="2807266" y="291210"/>
              <a:ext cx="71755" cy="71755"/>
            </a:xfrm>
            <a:prstGeom prst="ellipse">
              <a:avLst/>
            </a:prstGeom>
            <a:solidFill>
              <a:schemeClr val="bg1"/>
            </a:solidFill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vi-VN"/>
            </a:p>
          </p:txBody>
        </p:sp>
        <p:sp>
          <p:nvSpPr>
            <p:cNvPr id="15" name="Oval 14"/>
            <p:cNvSpPr/>
            <p:nvPr/>
          </p:nvSpPr>
          <p:spPr>
            <a:xfrm>
              <a:off x="879455" y="1025059"/>
              <a:ext cx="71120" cy="71120"/>
            </a:xfrm>
            <a:prstGeom prst="ellipse">
              <a:avLst/>
            </a:prstGeom>
            <a:solidFill>
              <a:schemeClr val="bg1"/>
            </a:solidFill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vi-VN"/>
            </a:p>
          </p:txBody>
        </p:sp>
      </p:grp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7464245"/>
              </p:ext>
            </p:extLst>
          </p:nvPr>
        </p:nvGraphicFramePr>
        <p:xfrm>
          <a:off x="1538514" y="4512645"/>
          <a:ext cx="4328510" cy="138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5702"/>
                <a:gridCol w="865702"/>
                <a:gridCol w="865702"/>
                <a:gridCol w="865702"/>
                <a:gridCol w="865702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     AB</a:t>
                      </a:r>
                    </a:p>
                    <a:p>
                      <a:r>
                        <a:rPr lang="en-US" dirty="0" smtClean="0"/>
                        <a:t>C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18" name="Straight Connector 17"/>
          <p:cNvCxnSpPr/>
          <p:nvPr/>
        </p:nvCxnSpPr>
        <p:spPr>
          <a:xfrm>
            <a:off x="1538514" y="4512645"/>
            <a:ext cx="870857" cy="59850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5025805"/>
              </p:ext>
            </p:extLst>
          </p:nvPr>
        </p:nvGraphicFramePr>
        <p:xfrm>
          <a:off x="6604000" y="4461436"/>
          <a:ext cx="4876800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5360"/>
                <a:gridCol w="975360"/>
                <a:gridCol w="975360"/>
                <a:gridCol w="975360"/>
                <a:gridCol w="97536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      AB</a:t>
                      </a:r>
                    </a:p>
                    <a:p>
                      <a:r>
                        <a:rPr lang="en-US" dirty="0" smtClean="0"/>
                        <a:t>CD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600666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b="1" dirty="0">
                <a:solidFill>
                  <a:srgbClr val="FF0000"/>
                </a:solidFill>
                <a:latin typeface="VNI Times" pitchFamily="2" charset="0"/>
              </a:rPr>
              <a:t> 4:  FLIP FLOP</a:t>
            </a:r>
            <a:r>
              <a:rPr lang="vi-VN" b="1" dirty="0">
                <a:solidFill>
                  <a:srgbClr val="FF0000"/>
                </a:solidFill>
                <a:latin typeface="VNI Times" pitchFamily="2" charset="0"/>
              </a:rPr>
              <a:t> (FF)</a:t>
            </a:r>
            <a:r>
              <a:rPr lang="vi-VN" b="1" dirty="0">
                <a:solidFill>
                  <a:srgbClr val="FF0000"/>
                </a:solidFill>
              </a:rPr>
              <a:t/>
            </a:r>
            <a:br>
              <a:rPr lang="vi-VN" b="1" dirty="0">
                <a:solidFill>
                  <a:srgbClr val="FF0000"/>
                </a:solidFill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5734" y="1405846"/>
            <a:ext cx="8596668" cy="3880773"/>
          </a:xfrm>
        </p:spPr>
        <p:txBody>
          <a:bodyPr/>
          <a:lstStyle/>
          <a:p>
            <a:r>
              <a:rPr lang="en-US" sz="2400" b="1" u="sng" dirty="0">
                <a:latin typeface="VNI Times" pitchFamily="2" charset="0"/>
              </a:rPr>
              <a:t>2.  Flip Flop RST (FF </a:t>
            </a:r>
            <a:r>
              <a:rPr lang="en-US" sz="2400" b="1" u="sng" dirty="0" err="1">
                <a:latin typeface="VNI Times" pitchFamily="2" charset="0"/>
              </a:rPr>
              <a:t>coù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xung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Ck</a:t>
            </a:r>
            <a:r>
              <a:rPr lang="en-US" sz="2400" b="1" u="sng" dirty="0" smtClean="0">
                <a:latin typeface="VNI Times" pitchFamily="2" charset="0"/>
              </a:rPr>
              <a:t>):</a:t>
            </a:r>
          </a:p>
          <a:p>
            <a:r>
              <a:rPr lang="en-US" sz="2400" b="1" u="sng" dirty="0" smtClean="0">
                <a:latin typeface="VNI Times" pitchFamily="2" charset="0"/>
              </a:rPr>
              <a:t>a/ </a:t>
            </a:r>
            <a:r>
              <a:rPr lang="en-US" sz="2400" b="1" i="1" u="sng" dirty="0" err="1">
                <a:latin typeface="VNI Times" pitchFamily="2" charset="0"/>
              </a:rPr>
              <a:t>Kyù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hieäu</a:t>
            </a:r>
            <a:r>
              <a:rPr lang="en-US" sz="2400" b="1" i="1" u="sng" dirty="0" smtClean="0">
                <a:latin typeface="VNI Times" pitchFamily="2" charset="0"/>
              </a:rPr>
              <a:t>:</a:t>
            </a:r>
          </a:p>
          <a:p>
            <a:r>
              <a:rPr lang="en-US" sz="2400" b="1" i="1" u="sng" dirty="0" smtClean="0">
                <a:latin typeface="VNI Times" pitchFamily="2" charset="0"/>
              </a:rPr>
              <a:t>b/ </a:t>
            </a:r>
            <a:r>
              <a:rPr lang="en-US" sz="2400" b="1" i="1" u="sng" dirty="0" err="1" smtClean="0">
                <a:latin typeface="VNI Times" pitchFamily="2" charset="0"/>
              </a:rPr>
              <a:t>Cấu</a:t>
            </a:r>
            <a:r>
              <a:rPr lang="en-US" sz="2400" b="1" i="1" u="sng" dirty="0" smtClean="0">
                <a:latin typeface="VNI Times" pitchFamily="2" charset="0"/>
              </a:rPr>
              <a:t> </a:t>
            </a:r>
            <a:r>
              <a:rPr lang="en-US" sz="2400" b="1" i="1" u="sng" dirty="0" err="1" smtClean="0">
                <a:latin typeface="VNI Times" pitchFamily="2" charset="0"/>
              </a:rPr>
              <a:t>tạo</a:t>
            </a:r>
            <a:r>
              <a:rPr lang="en-US" sz="2400" b="1" i="1" u="sng" dirty="0" smtClean="0">
                <a:latin typeface="VNI Times" pitchFamily="2" charset="0"/>
              </a:rPr>
              <a:t>:</a:t>
            </a:r>
            <a:endParaRPr lang="vi-VN" sz="2400" dirty="0"/>
          </a:p>
          <a:p>
            <a:endParaRPr lang="vi-VN" sz="2400" dirty="0"/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734" y="3304438"/>
            <a:ext cx="3293714" cy="1759876"/>
          </a:xfrm>
          <a:prstGeom prst="rect">
            <a:avLst/>
          </a:prstGeom>
        </p:spPr>
      </p:pic>
      <p:grpSp>
        <p:nvGrpSpPr>
          <p:cNvPr id="5" name="Group 2"/>
          <p:cNvGrpSpPr>
            <a:grpSpLocks/>
          </p:cNvGrpSpPr>
          <p:nvPr/>
        </p:nvGrpSpPr>
        <p:grpSpPr bwMode="auto">
          <a:xfrm>
            <a:off x="4512615" y="2726646"/>
            <a:ext cx="5299042" cy="3638770"/>
            <a:chOff x="3600" y="8496"/>
            <a:chExt cx="5175" cy="3312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00" y="8496"/>
              <a:ext cx="5175" cy="22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Line 4"/>
            <p:cNvSpPr>
              <a:spLocks noChangeShapeType="1"/>
            </p:cNvSpPr>
            <p:nvPr/>
          </p:nvSpPr>
          <p:spPr bwMode="auto">
            <a:xfrm>
              <a:off x="8457" y="10080"/>
              <a:ext cx="14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7" name="AutoShape 5"/>
            <p:cNvSpPr>
              <a:spLocks/>
            </p:cNvSpPr>
            <p:nvPr/>
          </p:nvSpPr>
          <p:spPr bwMode="auto">
            <a:xfrm rot="-5400000">
              <a:off x="4824" y="10296"/>
              <a:ext cx="288" cy="1296"/>
            </a:xfrm>
            <a:prstGeom prst="leftBrace">
              <a:avLst>
                <a:gd name="adj1" fmla="val 37500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8" name="AutoShape 6"/>
            <p:cNvSpPr>
              <a:spLocks/>
            </p:cNvSpPr>
            <p:nvPr/>
          </p:nvSpPr>
          <p:spPr bwMode="auto">
            <a:xfrm rot="-5400000">
              <a:off x="6840" y="10296"/>
              <a:ext cx="288" cy="1296"/>
            </a:xfrm>
            <a:prstGeom prst="leftBrace">
              <a:avLst>
                <a:gd name="adj1" fmla="val 37500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9" name="Text Box 7"/>
            <p:cNvSpPr txBox="1">
              <a:spLocks noChangeArrowheads="1"/>
            </p:cNvSpPr>
            <p:nvPr/>
          </p:nvSpPr>
          <p:spPr bwMode="auto">
            <a:xfrm>
              <a:off x="4176" y="11088"/>
              <a:ext cx="2016" cy="7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</a:pPr>
              <a:r>
                <a:rPr kumimoji="0" lang="vi-VN" altLang="vi-VN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Mạch</a:t>
              </a:r>
              <a:r>
                <a:rPr kumimoji="0" lang="vi-VN" altLang="vi-VN" b="0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 lái xung</a:t>
              </a:r>
              <a:endParaRPr kumimoji="0" lang="vi-VN" altLang="vi-V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Text Box 8"/>
            <p:cNvSpPr txBox="1">
              <a:spLocks noChangeArrowheads="1"/>
            </p:cNvSpPr>
            <p:nvPr/>
          </p:nvSpPr>
          <p:spPr bwMode="auto">
            <a:xfrm>
              <a:off x="6297" y="11119"/>
              <a:ext cx="2160" cy="4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</a:pPr>
              <a:r>
                <a:rPr kumimoji="0" lang="vi-VN" altLang="vi-VN" sz="16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Mạch</a:t>
              </a:r>
              <a:r>
                <a:rPr kumimoji="0" lang="vi-VN" altLang="vi-VN" sz="1600" b="0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 chốt NAND</a:t>
              </a:r>
              <a:endParaRPr kumimoji="0" lang="vi-VN" altLang="vi-VN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1581476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b="1" dirty="0">
                <a:solidFill>
                  <a:srgbClr val="FF0000"/>
                </a:solidFill>
                <a:latin typeface="VNI Times" pitchFamily="2" charset="0"/>
              </a:rPr>
              <a:t> 4:  FLIP FLOP</a:t>
            </a:r>
            <a:r>
              <a:rPr lang="vi-VN" b="1" dirty="0">
                <a:solidFill>
                  <a:srgbClr val="FF0000"/>
                </a:solidFill>
                <a:latin typeface="VNI Times" pitchFamily="2" charset="0"/>
              </a:rPr>
              <a:t> (FF)</a:t>
            </a:r>
            <a:r>
              <a:rPr lang="vi-VN" b="1" dirty="0">
                <a:solidFill>
                  <a:srgbClr val="FF0000"/>
                </a:solidFill>
              </a:rPr>
              <a:t/>
            </a:r>
            <a:br>
              <a:rPr lang="vi-VN" b="1" dirty="0">
                <a:solidFill>
                  <a:srgbClr val="FF0000"/>
                </a:solidFill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8934" y="1652590"/>
            <a:ext cx="8596668" cy="829354"/>
          </a:xfrm>
        </p:spPr>
        <p:txBody>
          <a:bodyPr>
            <a:normAutofit/>
          </a:bodyPr>
          <a:lstStyle/>
          <a:p>
            <a:r>
              <a:rPr lang="vi-V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c/ Bảng trạng thái:</a:t>
            </a:r>
            <a:endParaRPr lang="vi-V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210" y="2334763"/>
            <a:ext cx="9353525" cy="2380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56813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b="1" dirty="0">
                <a:solidFill>
                  <a:srgbClr val="FF0000"/>
                </a:solidFill>
                <a:latin typeface="VNI Times" pitchFamily="2" charset="0"/>
              </a:rPr>
              <a:t> 4:  FLIP FLOP</a:t>
            </a:r>
            <a:r>
              <a:rPr lang="vi-VN" b="1" dirty="0">
                <a:solidFill>
                  <a:srgbClr val="FF0000"/>
                </a:solidFill>
                <a:latin typeface="VNI Times" pitchFamily="2" charset="0"/>
              </a:rPr>
              <a:t> (FF)</a:t>
            </a:r>
            <a:r>
              <a:rPr lang="vi-VN" b="1" dirty="0">
                <a:solidFill>
                  <a:srgbClr val="FF0000"/>
                </a:solidFill>
              </a:rPr>
              <a:t/>
            </a:r>
            <a:br>
              <a:rPr lang="vi-VN" b="1" dirty="0">
                <a:solidFill>
                  <a:srgbClr val="FF0000"/>
                </a:solidFill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36475"/>
            <a:ext cx="8596668" cy="3880773"/>
          </a:xfrm>
        </p:spPr>
        <p:txBody>
          <a:bodyPr>
            <a:norm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Flip </a:t>
            </a:r>
            <a:r>
              <a:rPr lang="en-US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Flop JK</a:t>
            </a:r>
            <a:r>
              <a:rPr lang="en-US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400" dirty="0" err="1">
                <a:latin typeface="VNI Times" pitchFamily="2" charset="0"/>
              </a:rPr>
              <a:t>Töø</a:t>
            </a:r>
            <a:r>
              <a:rPr lang="en-US" sz="2400" dirty="0">
                <a:latin typeface="VNI Times" pitchFamily="2" charset="0"/>
              </a:rPr>
              <a:t> Flip Flop RST </a:t>
            </a:r>
            <a:r>
              <a:rPr lang="en-US" sz="2400" dirty="0" err="1">
                <a:latin typeface="VNI Times" pitchFamily="2" charset="0"/>
              </a:rPr>
              <a:t>neáu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maéc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theâm</a:t>
            </a:r>
            <a:r>
              <a:rPr lang="en-US" sz="2400" dirty="0">
                <a:latin typeface="VNI Times" pitchFamily="2" charset="0"/>
              </a:rPr>
              <a:t> 2 </a:t>
            </a:r>
            <a:r>
              <a:rPr lang="en-US" sz="2400" dirty="0" err="1">
                <a:latin typeface="VNI Times" pitchFamily="2" charset="0"/>
              </a:rPr>
              <a:t>coång</a:t>
            </a:r>
            <a:r>
              <a:rPr lang="en-US" sz="2400" dirty="0">
                <a:latin typeface="VNI Times" pitchFamily="2" charset="0"/>
              </a:rPr>
              <a:t> AND </a:t>
            </a:r>
            <a:r>
              <a:rPr lang="en-US" sz="2400" dirty="0" err="1">
                <a:latin typeface="VNI Times" pitchFamily="2" charset="0"/>
              </a:rPr>
              <a:t>ôû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ngoõ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vaøo</a:t>
            </a:r>
            <a:r>
              <a:rPr lang="en-US" sz="2400" dirty="0">
                <a:latin typeface="VNI Times" pitchFamily="2" charset="0"/>
              </a:rPr>
              <a:t> S </a:t>
            </a:r>
            <a:r>
              <a:rPr lang="en-US" sz="2400" dirty="0" err="1">
                <a:latin typeface="VNI Times" pitchFamily="2" charset="0"/>
              </a:rPr>
              <a:t>vaø</a:t>
            </a:r>
            <a:r>
              <a:rPr lang="en-US" sz="2400" dirty="0">
                <a:latin typeface="VNI Times" pitchFamily="2" charset="0"/>
              </a:rPr>
              <a:t> R </a:t>
            </a:r>
            <a:r>
              <a:rPr lang="en-US" sz="2400" dirty="0" err="1">
                <a:latin typeface="VNI Times" pitchFamily="2" charset="0"/>
              </a:rPr>
              <a:t>nhö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hình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veõ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döôùi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thì</a:t>
            </a:r>
            <a:r>
              <a:rPr lang="en-US" sz="2400" dirty="0">
                <a:latin typeface="VNI Times" pitchFamily="2" charset="0"/>
              </a:rPr>
              <a:t> ta </a:t>
            </a:r>
            <a:r>
              <a:rPr lang="en-US" sz="2400" dirty="0" err="1">
                <a:latin typeface="VNI Times" pitchFamily="2" charset="0"/>
              </a:rPr>
              <a:t>ñöôïc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moät</a:t>
            </a:r>
            <a:r>
              <a:rPr lang="en-US" sz="2400" dirty="0">
                <a:latin typeface="VNI Times" pitchFamily="2" charset="0"/>
              </a:rPr>
              <a:t> FF </a:t>
            </a:r>
            <a:r>
              <a:rPr lang="en-US" sz="2400" dirty="0" err="1">
                <a:latin typeface="VNI Times" pitchFamily="2" charset="0"/>
              </a:rPr>
              <a:t>môùi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goïi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laø</a:t>
            </a:r>
            <a:r>
              <a:rPr lang="en-US" sz="2400" dirty="0">
                <a:latin typeface="VNI Times" pitchFamily="2" charset="0"/>
              </a:rPr>
              <a:t> FF </a:t>
            </a:r>
            <a:r>
              <a:rPr lang="en-US" sz="2400" dirty="0" smtClean="0">
                <a:latin typeface="VNI Times" pitchFamily="2" charset="0"/>
              </a:rPr>
              <a:t>JK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a/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vi-V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vi-V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884" y="3572325"/>
            <a:ext cx="7843343" cy="240246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646917" y="5513753"/>
            <a:ext cx="2380342" cy="4644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" name="TextBox 4"/>
          <p:cNvSpPr txBox="1"/>
          <p:nvPr/>
        </p:nvSpPr>
        <p:spPr>
          <a:xfrm>
            <a:off x="6646917" y="5561315"/>
            <a:ext cx="29193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FF JK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cạnh</a:t>
            </a:r>
            <a:r>
              <a:rPr lang="en-US" dirty="0" smtClean="0"/>
              <a:t> </a:t>
            </a:r>
            <a:r>
              <a:rPr lang="en-US" dirty="0" err="1" smtClean="0"/>
              <a:t>xuống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49668042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9905" y="292232"/>
            <a:ext cx="8596668" cy="902335"/>
          </a:xfrm>
        </p:spPr>
        <p:txBody>
          <a:bodyPr>
            <a:normAutofit fontScale="90000"/>
          </a:bodyPr>
          <a:lstStyle/>
          <a:p>
            <a:r>
              <a:rPr lang="en-US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b="1" dirty="0">
                <a:solidFill>
                  <a:srgbClr val="FF0000"/>
                </a:solidFill>
                <a:latin typeface="VNI Times" pitchFamily="2" charset="0"/>
              </a:rPr>
              <a:t> 4:  FLIP FLOP</a:t>
            </a:r>
            <a:r>
              <a:rPr lang="vi-VN" b="1" dirty="0">
                <a:solidFill>
                  <a:srgbClr val="FF0000"/>
                </a:solidFill>
                <a:latin typeface="VNI Times" pitchFamily="2" charset="0"/>
              </a:rPr>
              <a:t> (FF)</a:t>
            </a:r>
            <a:r>
              <a:rPr lang="vi-VN" b="1" dirty="0">
                <a:solidFill>
                  <a:srgbClr val="FF0000"/>
                </a:solidFill>
              </a:rPr>
              <a:t/>
            </a:r>
            <a:br>
              <a:rPr lang="vi-VN" b="1" dirty="0">
                <a:solidFill>
                  <a:srgbClr val="FF0000"/>
                </a:solidFill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4029" y="1015524"/>
            <a:ext cx="8596668" cy="3880773"/>
          </a:xfrm>
        </p:spPr>
        <p:txBody>
          <a:bodyPr/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b/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c/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vi-VN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987" y="1313213"/>
            <a:ext cx="4934504" cy="2301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749" y="3944569"/>
            <a:ext cx="6494400" cy="214074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386658" y="4085558"/>
            <a:ext cx="471510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VNI Times" pitchFamily="2" charset="0"/>
              </a:rPr>
              <a:t>ÔÛ FF JK </a:t>
            </a:r>
            <a:r>
              <a:rPr lang="en-US" sz="2400" dirty="0" err="1">
                <a:latin typeface="VNI Times" pitchFamily="2" charset="0"/>
              </a:rPr>
              <a:t>taùc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ñoäng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caïnh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xuoáng</a:t>
            </a:r>
            <a:r>
              <a:rPr lang="en-US" sz="2400" dirty="0">
                <a:latin typeface="VNI Times" pitchFamily="2" charset="0"/>
              </a:rPr>
              <a:t>, </a:t>
            </a:r>
            <a:r>
              <a:rPr lang="en-US" sz="2400" dirty="0" err="1">
                <a:latin typeface="VNI Times" pitchFamily="2" charset="0"/>
              </a:rPr>
              <a:t>hoaït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ñoäng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töông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töï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nhö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>
                <a:latin typeface="VNI Times" pitchFamily="2" charset="0"/>
              </a:rPr>
              <a:t>JK </a:t>
            </a:r>
            <a:r>
              <a:rPr lang="en-US" sz="2400" dirty="0" err="1">
                <a:latin typeface="VNI Times" pitchFamily="2" charset="0"/>
              </a:rPr>
              <a:t>taùc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ñoäng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caïnh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leân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nhöng</a:t>
            </a:r>
            <a:r>
              <a:rPr lang="en-US" sz="2400" dirty="0">
                <a:latin typeface="VNI Times" pitchFamily="2" charset="0"/>
              </a:rPr>
              <a:t> J, K </a:t>
            </a:r>
            <a:r>
              <a:rPr lang="en-US" sz="2400" dirty="0" err="1">
                <a:latin typeface="VNI Times" pitchFamily="2" charset="0"/>
              </a:rPr>
              <a:t>chæ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aûnh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höôûng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ñeán</a:t>
            </a:r>
            <a:r>
              <a:rPr lang="en-US" sz="2400" dirty="0">
                <a:latin typeface="VNI Times" pitchFamily="2" charset="0"/>
              </a:rPr>
              <a:t> Q </a:t>
            </a:r>
            <a:r>
              <a:rPr lang="en-US" sz="2400" dirty="0" err="1">
                <a:latin typeface="VNI Times" pitchFamily="2" charset="0"/>
              </a:rPr>
              <a:t>vaø</a:t>
            </a:r>
            <a:r>
              <a:rPr lang="en-US" sz="2400" dirty="0">
                <a:latin typeface="VNI Times" pitchFamily="2" charset="0"/>
              </a:rPr>
              <a:t> Q </a:t>
            </a:r>
            <a:r>
              <a:rPr lang="en-US" sz="2400" dirty="0" err="1">
                <a:latin typeface="VNI Times" pitchFamily="2" charset="0"/>
              </a:rPr>
              <a:t>khi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CK </a:t>
            </a:r>
            <a:r>
              <a:rPr lang="en-US" sz="2400" dirty="0" err="1">
                <a:latin typeface="VNI Times" pitchFamily="2" charset="0"/>
              </a:rPr>
              <a:t>caïnh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xuoáng</a:t>
            </a:r>
            <a:r>
              <a:rPr lang="en-US" sz="2400" dirty="0">
                <a:latin typeface="VNI Times" pitchFamily="2" charset="0"/>
              </a:rPr>
              <a:t> (</a:t>
            </a:r>
            <a:r>
              <a:rPr lang="en-US" sz="2400" dirty="0" err="1">
                <a:latin typeface="VNI Times" pitchFamily="2" charset="0"/>
              </a:rPr>
              <a:t>töø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möùc</a:t>
            </a:r>
            <a:r>
              <a:rPr lang="en-US" sz="2400" dirty="0">
                <a:latin typeface="VNI Times" pitchFamily="2" charset="0"/>
              </a:rPr>
              <a:t> 1 </a:t>
            </a:r>
            <a:r>
              <a:rPr lang="en-US" sz="2400" dirty="0" err="1">
                <a:latin typeface="VNI Times" pitchFamily="2" charset="0"/>
              </a:rPr>
              <a:t>ñeán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möùc</a:t>
            </a:r>
            <a:r>
              <a:rPr lang="en-US" sz="2400" dirty="0">
                <a:latin typeface="VNI Times" pitchFamily="2" charset="0"/>
              </a:rPr>
              <a:t> 0)</a:t>
            </a:r>
            <a:endParaRPr lang="vi-VN" sz="2400" dirty="0"/>
          </a:p>
          <a:p>
            <a:endParaRPr lang="vi-VN" sz="2400" dirty="0"/>
          </a:p>
        </p:txBody>
      </p:sp>
    </p:spTree>
    <p:extLst>
      <p:ext uri="{BB962C8B-B14F-4D97-AF65-F5344CB8AC3E}">
        <p14:creationId xmlns:p14="http://schemas.microsoft.com/office/powerpoint/2010/main" val="35505797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41829"/>
          </a:xfrm>
        </p:spPr>
        <p:txBody>
          <a:bodyPr>
            <a:normAutofit fontScale="90000"/>
          </a:bodyPr>
          <a:lstStyle/>
          <a:p>
            <a:r>
              <a:rPr lang="en-US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b="1" dirty="0">
                <a:solidFill>
                  <a:srgbClr val="FF0000"/>
                </a:solidFill>
                <a:latin typeface="VNI Times" pitchFamily="2" charset="0"/>
              </a:rPr>
              <a:t> 4:  FLIP FLOP</a:t>
            </a:r>
            <a:r>
              <a:rPr lang="vi-VN" b="1" dirty="0">
                <a:solidFill>
                  <a:srgbClr val="FF0000"/>
                </a:solidFill>
                <a:latin typeface="VNI Times" pitchFamily="2" charset="0"/>
              </a:rPr>
              <a:t> (FF)</a:t>
            </a:r>
            <a:r>
              <a:rPr lang="vi-VN" b="1" dirty="0">
                <a:solidFill>
                  <a:srgbClr val="FF0000"/>
                </a:solidFill>
              </a:rPr>
              <a:t/>
            </a:r>
            <a:br>
              <a:rPr lang="vi-VN" b="1" dirty="0">
                <a:solidFill>
                  <a:srgbClr val="FF0000"/>
                </a:solidFill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51429"/>
            <a:ext cx="8596668" cy="3880773"/>
          </a:xfrm>
        </p:spPr>
        <p:txBody>
          <a:bodyPr/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Flip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Flop D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400" dirty="0" err="1">
                <a:latin typeface="VNI Times" pitchFamily="2" charset="0"/>
              </a:rPr>
              <a:t>Töø</a:t>
            </a:r>
            <a:r>
              <a:rPr lang="en-US" sz="2400" dirty="0">
                <a:latin typeface="VNI Times" pitchFamily="2" charset="0"/>
              </a:rPr>
              <a:t> FF RST </a:t>
            </a:r>
            <a:r>
              <a:rPr lang="en-US" sz="2400" dirty="0" err="1">
                <a:latin typeface="VNI Times" pitchFamily="2" charset="0"/>
              </a:rPr>
              <a:t>neáu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cho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döõ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lieäu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vaøo</a:t>
            </a:r>
            <a:r>
              <a:rPr lang="en-US" sz="2400" dirty="0">
                <a:latin typeface="VNI Times" pitchFamily="2" charset="0"/>
              </a:rPr>
              <a:t> S </a:t>
            </a:r>
            <a:r>
              <a:rPr lang="en-US" sz="2400" dirty="0" err="1">
                <a:latin typeface="VNI Times" pitchFamily="2" charset="0"/>
              </a:rPr>
              <a:t>roài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noái</a:t>
            </a:r>
            <a:r>
              <a:rPr lang="en-US" sz="2400" dirty="0">
                <a:latin typeface="VNI Times" pitchFamily="2" charset="0"/>
              </a:rPr>
              <a:t> qua </a:t>
            </a:r>
            <a:r>
              <a:rPr lang="en-US" sz="2400" dirty="0" err="1">
                <a:latin typeface="VNI Times" pitchFamily="2" charset="0"/>
              </a:rPr>
              <a:t>coång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ñaûo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ñeán</a:t>
            </a:r>
            <a:r>
              <a:rPr lang="en-US" sz="2400" dirty="0">
                <a:latin typeface="VNI Times" pitchFamily="2" charset="0"/>
              </a:rPr>
              <a:t> R ta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ñöôïc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moät</a:t>
            </a:r>
            <a:r>
              <a:rPr lang="en-US" sz="2400" dirty="0">
                <a:latin typeface="VNI Times" pitchFamily="2" charset="0"/>
              </a:rPr>
              <a:t> FF </a:t>
            </a:r>
            <a:r>
              <a:rPr lang="en-US" sz="2400" dirty="0" err="1">
                <a:latin typeface="VNI Times" pitchFamily="2" charset="0"/>
              </a:rPr>
              <a:t>môùi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goïi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laø</a:t>
            </a:r>
            <a:r>
              <a:rPr lang="en-US" sz="2400" dirty="0">
                <a:latin typeface="VNI Times" pitchFamily="2" charset="0"/>
              </a:rPr>
              <a:t> FF D</a:t>
            </a:r>
            <a:endParaRPr lang="vi-VN" sz="2400" dirty="0"/>
          </a:p>
          <a:p>
            <a:r>
              <a:rPr lang="en-US" sz="2400" b="1" dirty="0" smtClean="0">
                <a:latin typeface="VNI Times" pitchFamily="2" charset="0"/>
                <a:cs typeface="Times New Roman" panose="02020603050405020304" pitchFamily="18" charset="0"/>
              </a:rPr>
              <a:t>a. </a:t>
            </a:r>
            <a:r>
              <a:rPr lang="en-US" sz="2400" b="1" i="1" u="sng" dirty="0" err="1">
                <a:latin typeface="VNI Times" pitchFamily="2" charset="0"/>
              </a:rPr>
              <a:t>Kyù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 smtClean="0">
                <a:latin typeface="VNI Times" pitchFamily="2" charset="0"/>
              </a:rPr>
              <a:t>hieäu</a:t>
            </a:r>
            <a:r>
              <a:rPr lang="en-US" sz="2400" b="1" i="1" u="sng" dirty="0" smtClean="0">
                <a:latin typeface="VNI Times" pitchFamily="2" charset="0"/>
              </a:rPr>
              <a:t>:</a:t>
            </a:r>
            <a:endParaRPr lang="vi-VN" sz="2400" dirty="0"/>
          </a:p>
          <a:p>
            <a:endParaRPr lang="en-US" sz="2400" b="1" dirty="0" smtClean="0">
              <a:latin typeface="VNI Times" pitchFamily="2" charset="0"/>
              <a:cs typeface="Times New Roman" panose="02020603050405020304" pitchFamily="18" charset="0"/>
            </a:endParaRPr>
          </a:p>
          <a:p>
            <a:endParaRPr lang="vi-V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419" y="3391815"/>
            <a:ext cx="7230353" cy="1638479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 flipV="1">
            <a:off x="2104571" y="3701143"/>
            <a:ext cx="0" cy="5805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245788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98286"/>
          </a:xfrm>
        </p:spPr>
        <p:txBody>
          <a:bodyPr>
            <a:normAutofit fontScale="90000"/>
          </a:bodyPr>
          <a:lstStyle/>
          <a:p>
            <a:r>
              <a:rPr lang="en-US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b="1" dirty="0">
                <a:solidFill>
                  <a:srgbClr val="FF0000"/>
                </a:solidFill>
                <a:latin typeface="VNI Times" pitchFamily="2" charset="0"/>
              </a:rPr>
              <a:t> 4:  FLIP FLOP</a:t>
            </a:r>
            <a:r>
              <a:rPr lang="vi-VN" b="1" dirty="0">
                <a:solidFill>
                  <a:srgbClr val="FF0000"/>
                </a:solidFill>
                <a:latin typeface="VNI Times" pitchFamily="2" charset="0"/>
              </a:rPr>
              <a:t> (FF)</a:t>
            </a:r>
            <a:r>
              <a:rPr lang="vi-VN" b="1" dirty="0">
                <a:solidFill>
                  <a:srgbClr val="FF0000"/>
                </a:solidFill>
              </a:rPr>
              <a:t/>
            </a:r>
            <a:br>
              <a:rPr lang="vi-VN" b="1" dirty="0">
                <a:solidFill>
                  <a:srgbClr val="FF0000"/>
                </a:solidFill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8934" y="1565503"/>
            <a:ext cx="8596668" cy="3880773"/>
          </a:xfrm>
        </p:spPr>
        <p:txBody>
          <a:bodyPr/>
          <a:lstStyle/>
          <a:p>
            <a:r>
              <a:rPr lang="en-US" sz="2400" b="1" i="1" u="sng" dirty="0" smtClean="0">
                <a:latin typeface="VNI Times" pitchFamily="2" charset="0"/>
              </a:rPr>
              <a:t>c. </a:t>
            </a:r>
            <a:r>
              <a:rPr lang="en-US" sz="2400" b="1" i="1" u="sng" dirty="0" err="1" smtClean="0">
                <a:latin typeface="VNI Times" pitchFamily="2" charset="0"/>
              </a:rPr>
              <a:t>Nguyeân</a:t>
            </a:r>
            <a:r>
              <a:rPr lang="en-US" sz="2400" b="1" i="1" u="sng" dirty="0" smtClean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lyù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hoaït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ñoäng</a:t>
            </a:r>
            <a:r>
              <a:rPr lang="en-US" sz="2400" b="1" i="1" u="sng" dirty="0">
                <a:latin typeface="VNI Times" pitchFamily="2" charset="0"/>
              </a:rPr>
              <a:t>:</a:t>
            </a:r>
            <a:endParaRPr lang="vi-VN" sz="2400" dirty="0"/>
          </a:p>
          <a:p>
            <a:r>
              <a:rPr lang="en-US" sz="2400" dirty="0">
                <a:latin typeface="VNI Times" pitchFamily="2" charset="0"/>
              </a:rPr>
              <a:t>Q </a:t>
            </a:r>
            <a:r>
              <a:rPr lang="en-US" sz="2400" dirty="0" err="1">
                <a:latin typeface="VNI Times" pitchFamily="2" charset="0"/>
              </a:rPr>
              <a:t>seõ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chuyeån</a:t>
            </a:r>
            <a:r>
              <a:rPr lang="en-US" sz="2400" dirty="0">
                <a:latin typeface="VNI Times" pitchFamily="2" charset="0"/>
              </a:rPr>
              <a:t> sang </a:t>
            </a:r>
            <a:r>
              <a:rPr lang="en-US" sz="2400" dirty="0" err="1">
                <a:latin typeface="VNI Times" pitchFamily="2" charset="0"/>
              </a:rPr>
              <a:t>traïng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thaùi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töông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töï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nhö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traïng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thaùi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hieän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taïi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ôû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ñaàu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vaøo</a:t>
            </a:r>
            <a:r>
              <a:rPr lang="en-US" sz="2400" dirty="0">
                <a:latin typeface="VNI Times" pitchFamily="2" charset="0"/>
              </a:rPr>
              <a:t> D </a:t>
            </a:r>
            <a:r>
              <a:rPr lang="en-US" sz="2400" dirty="0" err="1">
                <a:latin typeface="VNI Times" pitchFamily="2" charset="0"/>
              </a:rPr>
              <a:t>khi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xung</a:t>
            </a:r>
            <a:r>
              <a:rPr lang="en-US" sz="2400" dirty="0">
                <a:latin typeface="VNI Times" pitchFamily="2" charset="0"/>
              </a:rPr>
              <a:t> CK, </a:t>
            </a:r>
            <a:r>
              <a:rPr lang="en-US" sz="2400" dirty="0" err="1">
                <a:latin typeface="VNI Times" pitchFamily="2" charset="0"/>
              </a:rPr>
              <a:t>taùc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ñoäng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caïnh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leân</a:t>
            </a:r>
            <a:r>
              <a:rPr lang="en-US" sz="2400" dirty="0">
                <a:latin typeface="VNI Times" pitchFamily="2" charset="0"/>
              </a:rPr>
              <a:t>. </a:t>
            </a:r>
            <a:r>
              <a:rPr lang="en-US" sz="2400" dirty="0" err="1">
                <a:latin typeface="VNI Times" pitchFamily="2" charset="0"/>
              </a:rPr>
              <a:t>Noù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caùch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khaùc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möùc</a:t>
            </a:r>
            <a:r>
              <a:rPr lang="en-US" sz="2400" dirty="0">
                <a:latin typeface="VNI Times" pitchFamily="2" charset="0"/>
              </a:rPr>
              <a:t> logic </a:t>
            </a:r>
            <a:r>
              <a:rPr lang="en-US" sz="2400" dirty="0" err="1">
                <a:latin typeface="VNI Times" pitchFamily="2" charset="0"/>
              </a:rPr>
              <a:t>hieän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ôû</a:t>
            </a:r>
            <a:r>
              <a:rPr lang="en-US" sz="2400" dirty="0">
                <a:latin typeface="VNI Times" pitchFamily="2" charset="0"/>
              </a:rPr>
              <a:t> D </a:t>
            </a:r>
            <a:r>
              <a:rPr lang="en-US" sz="2400" dirty="0" err="1">
                <a:latin typeface="VNI Times" pitchFamily="2" charset="0"/>
              </a:rPr>
              <a:t>seõ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ñöôïc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löu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trong</a:t>
            </a:r>
            <a:r>
              <a:rPr lang="en-US" sz="2400" dirty="0">
                <a:latin typeface="VNI Times" pitchFamily="2" charset="0"/>
              </a:rPr>
              <a:t> FF </a:t>
            </a:r>
            <a:r>
              <a:rPr lang="en-US" sz="2400" dirty="0" err="1">
                <a:latin typeface="VNI Times" pitchFamily="2" charset="0"/>
              </a:rPr>
              <a:t>ngay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luùc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xung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xaûy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ra.</a:t>
            </a:r>
            <a:endParaRPr lang="vi-VN" sz="2400" dirty="0"/>
          </a:p>
          <a:p>
            <a:pPr lvl="2"/>
            <a:r>
              <a:rPr lang="en-US" sz="2400" b="1" u="sng" dirty="0" err="1">
                <a:latin typeface="VNI Times" pitchFamily="2" charset="0"/>
              </a:rPr>
              <a:t>Ghi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nhôù</a:t>
            </a:r>
            <a:r>
              <a:rPr lang="en-US" sz="2400" b="1" dirty="0">
                <a:latin typeface="VNI Times" pitchFamily="2" charset="0"/>
              </a:rPr>
              <a:t>: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Ngoõ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ra</a:t>
            </a:r>
            <a:r>
              <a:rPr lang="en-US" sz="2400" dirty="0">
                <a:latin typeface="VNI Times" pitchFamily="2" charset="0"/>
              </a:rPr>
              <a:t> Q = D </a:t>
            </a:r>
            <a:r>
              <a:rPr lang="en-US" sz="2400" dirty="0" err="1">
                <a:latin typeface="VNI Times" pitchFamily="2" charset="0"/>
              </a:rPr>
              <a:t>khi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xung</a:t>
            </a:r>
            <a:r>
              <a:rPr lang="en-US" sz="2400" dirty="0">
                <a:latin typeface="VNI Times" pitchFamily="2" charset="0"/>
              </a:rPr>
              <a:t> CK (</a:t>
            </a:r>
            <a:r>
              <a:rPr lang="en-US" sz="2400" dirty="0">
                <a:latin typeface="VNI Times" pitchFamily="2" charset="0"/>
                <a:sym typeface="Symbol" panose="05050102010706020507" pitchFamily="18" charset="2"/>
              </a:rPr>
              <a:t></a:t>
            </a:r>
            <a:r>
              <a:rPr lang="en-US" sz="2400" dirty="0">
                <a:latin typeface="VNI Times" pitchFamily="2" charset="0"/>
              </a:rPr>
              <a:t>)</a:t>
            </a:r>
            <a:endParaRPr lang="vi-VN" sz="2400" dirty="0"/>
          </a:p>
          <a:p>
            <a:pPr lvl="2"/>
            <a:r>
              <a:rPr lang="en-US" sz="2400" b="1" u="sng" dirty="0" err="1">
                <a:latin typeface="VNI Times" pitchFamily="2" charset="0"/>
              </a:rPr>
              <a:t>Öùng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duïng</a:t>
            </a:r>
            <a:r>
              <a:rPr lang="en-US" sz="2400" dirty="0">
                <a:latin typeface="VNI Times" pitchFamily="2" charset="0"/>
              </a:rPr>
              <a:t>: </a:t>
            </a:r>
            <a:r>
              <a:rPr lang="en-US" sz="2400" dirty="0" err="1">
                <a:latin typeface="VNI Times" pitchFamily="2" charset="0"/>
              </a:rPr>
              <a:t>Duøng</a:t>
            </a:r>
            <a:r>
              <a:rPr lang="en-US" sz="2400" dirty="0">
                <a:latin typeface="VNI Times" pitchFamily="2" charset="0"/>
              </a:rPr>
              <a:t> D </a:t>
            </a:r>
            <a:r>
              <a:rPr lang="en-US" sz="2400" dirty="0" err="1">
                <a:latin typeface="VNI Times" pitchFamily="2" charset="0"/>
              </a:rPr>
              <a:t>ñeå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taïo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ra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moät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khoaûng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thôùi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gian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treã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baèng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vôù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chu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kyø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xung</a:t>
            </a:r>
            <a:r>
              <a:rPr lang="en-US" sz="2400" dirty="0">
                <a:latin typeface="VNI Times" pitchFamily="2" charset="0"/>
              </a:rPr>
              <a:t> CK, </a:t>
            </a:r>
            <a:r>
              <a:rPr lang="en-US" sz="2400" dirty="0" err="1">
                <a:latin typeface="VNI Times" pitchFamily="2" charset="0"/>
              </a:rPr>
              <a:t>duøng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ñeå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löu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tröõ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döõ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leäu</a:t>
            </a:r>
            <a:r>
              <a:rPr lang="en-US" sz="2400" dirty="0">
                <a:latin typeface="VNI Times" pitchFamily="2" charset="0"/>
              </a:rPr>
              <a:t>, </a:t>
            </a:r>
            <a:r>
              <a:rPr lang="en-US" sz="2400" dirty="0" err="1">
                <a:latin typeface="VNI Times" pitchFamily="2" charset="0"/>
              </a:rPr>
              <a:t>duøng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laøm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thanh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ghi</a:t>
            </a:r>
            <a:r>
              <a:rPr lang="en-US" sz="2400" dirty="0">
                <a:latin typeface="VNI Times" pitchFamily="2" charset="0"/>
              </a:rPr>
              <a:t> …</a:t>
            </a:r>
            <a:endParaRPr lang="vi-VN" sz="2400" dirty="0"/>
          </a:p>
          <a:p>
            <a:endParaRPr lang="vi-VN" sz="2400" dirty="0"/>
          </a:p>
        </p:txBody>
      </p:sp>
    </p:spTree>
    <p:extLst>
      <p:ext uri="{BB962C8B-B14F-4D97-AF65-F5344CB8AC3E}">
        <p14:creationId xmlns:p14="http://schemas.microsoft.com/office/powerpoint/2010/main" val="380099941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99886"/>
          </a:xfrm>
        </p:spPr>
        <p:txBody>
          <a:bodyPr>
            <a:normAutofit fontScale="90000"/>
          </a:bodyPr>
          <a:lstStyle/>
          <a:p>
            <a:r>
              <a:rPr lang="en-US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b="1" dirty="0">
                <a:solidFill>
                  <a:srgbClr val="FF0000"/>
                </a:solidFill>
                <a:latin typeface="VNI Times" pitchFamily="2" charset="0"/>
              </a:rPr>
              <a:t> 4:  FLIP FLOP</a:t>
            </a:r>
            <a:r>
              <a:rPr lang="vi-VN" b="1" dirty="0">
                <a:solidFill>
                  <a:srgbClr val="FF0000"/>
                </a:solidFill>
                <a:latin typeface="VNI Times" pitchFamily="2" charset="0"/>
              </a:rPr>
              <a:t> (FF)</a:t>
            </a:r>
            <a:r>
              <a:rPr lang="vi-VN" b="1" dirty="0">
                <a:solidFill>
                  <a:srgbClr val="FF0000"/>
                </a:solidFill>
              </a:rPr>
              <a:t/>
            </a:r>
            <a:br>
              <a:rPr lang="vi-VN" b="1" dirty="0">
                <a:solidFill>
                  <a:srgbClr val="FF0000"/>
                </a:solidFill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09486"/>
            <a:ext cx="8596668" cy="3880773"/>
          </a:xfrm>
        </p:spPr>
        <p:txBody>
          <a:bodyPr>
            <a:normAutofit/>
          </a:bodyPr>
          <a:lstStyle/>
          <a:p>
            <a:r>
              <a:rPr lang="en-US" sz="2400" b="1" i="1" u="sng" dirty="0" smtClean="0">
                <a:latin typeface="VNI Times" pitchFamily="2" charset="0"/>
              </a:rPr>
              <a:t>b/ </a:t>
            </a:r>
            <a:r>
              <a:rPr lang="en-US" sz="2400" b="1" i="1" u="sng" dirty="0" err="1" smtClean="0">
                <a:latin typeface="VNI Times" pitchFamily="2" charset="0"/>
              </a:rPr>
              <a:t>Baûng</a:t>
            </a:r>
            <a:r>
              <a:rPr lang="en-US" sz="2400" b="1" i="1" u="sng" dirty="0" smtClean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traïng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thaùi</a:t>
            </a:r>
            <a:r>
              <a:rPr lang="en-US" sz="2400" b="1" i="1" u="sng" dirty="0">
                <a:latin typeface="VNI Times" pitchFamily="2" charset="0"/>
              </a:rPr>
              <a:t>:</a:t>
            </a:r>
            <a:endParaRPr lang="vi-VN" sz="2400" dirty="0"/>
          </a:p>
          <a:p>
            <a:endParaRPr lang="vi-VN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9861" y="2540001"/>
            <a:ext cx="6749834" cy="2206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2654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99886"/>
          </a:xfrm>
        </p:spPr>
        <p:txBody>
          <a:bodyPr>
            <a:normAutofit fontScale="90000"/>
          </a:bodyPr>
          <a:lstStyle/>
          <a:p>
            <a:r>
              <a:rPr lang="en-US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b="1" dirty="0">
                <a:solidFill>
                  <a:srgbClr val="FF0000"/>
                </a:solidFill>
                <a:latin typeface="VNI Times" pitchFamily="2" charset="0"/>
              </a:rPr>
              <a:t> 4:  FLIP FLOP</a:t>
            </a:r>
            <a:r>
              <a:rPr lang="vi-VN" b="1" dirty="0">
                <a:solidFill>
                  <a:srgbClr val="FF0000"/>
                </a:solidFill>
                <a:latin typeface="VNI Times" pitchFamily="2" charset="0"/>
              </a:rPr>
              <a:t> (FF)</a:t>
            </a:r>
            <a:r>
              <a:rPr lang="vi-VN" b="1" dirty="0">
                <a:solidFill>
                  <a:srgbClr val="FF0000"/>
                </a:solidFill>
              </a:rPr>
              <a:t/>
            </a:r>
            <a:br>
              <a:rPr lang="vi-VN" b="1" dirty="0">
                <a:solidFill>
                  <a:srgbClr val="FF0000"/>
                </a:solidFill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96132"/>
            <a:ext cx="8596668" cy="3880773"/>
          </a:xfrm>
        </p:spPr>
        <p:txBody>
          <a:bodyPr/>
          <a:lstStyle/>
          <a:p>
            <a:r>
              <a:rPr lang="en-US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Flip </a:t>
            </a:r>
            <a:r>
              <a:rPr lang="en-US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Flop T:</a:t>
            </a:r>
            <a:endParaRPr lang="vi-V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latin typeface="VNI Times" pitchFamily="2" charset="0"/>
              </a:rPr>
              <a:t>Töø</a:t>
            </a:r>
            <a:r>
              <a:rPr lang="en-US" sz="2400" dirty="0">
                <a:latin typeface="VNI Times" pitchFamily="2" charset="0"/>
              </a:rPr>
              <a:t> FF RST ta </a:t>
            </a:r>
            <a:r>
              <a:rPr lang="en-US" sz="2400" dirty="0" err="1">
                <a:latin typeface="VNI Times" pitchFamily="2" charset="0"/>
              </a:rPr>
              <a:t>noái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ñöôøng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hoài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tieáp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töø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ngoõ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ra</a:t>
            </a:r>
            <a:r>
              <a:rPr lang="en-US" sz="2400" dirty="0">
                <a:latin typeface="VNI Times" pitchFamily="2" charset="0"/>
              </a:rPr>
              <a:t> Q </a:t>
            </a:r>
            <a:r>
              <a:rPr lang="en-US" sz="2400" dirty="0" err="1">
                <a:latin typeface="VNI Times" pitchFamily="2" charset="0"/>
              </a:rPr>
              <a:t>veà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ñöôøng</a:t>
            </a:r>
            <a:r>
              <a:rPr lang="en-US" sz="2400" dirty="0">
                <a:latin typeface="VNI Times" pitchFamily="2" charset="0"/>
              </a:rPr>
              <a:t> R </a:t>
            </a:r>
            <a:r>
              <a:rPr lang="en-US" sz="2400" dirty="0" err="1">
                <a:latin typeface="VNI Times" pitchFamily="2" charset="0"/>
              </a:rPr>
              <a:t>vaø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ngoõ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ra</a:t>
            </a:r>
            <a:r>
              <a:rPr lang="en-US" sz="2400" dirty="0">
                <a:latin typeface="VNI Times" pitchFamily="2" charset="0"/>
              </a:rPr>
              <a:t> Q </a:t>
            </a:r>
            <a:r>
              <a:rPr lang="en-US" sz="2400" dirty="0" err="1">
                <a:latin typeface="VNI Times" pitchFamily="2" charset="0"/>
              </a:rPr>
              <a:t>veà</a:t>
            </a:r>
            <a:r>
              <a:rPr lang="en-US" sz="2400" dirty="0">
                <a:latin typeface="VNI Times" pitchFamily="2" charset="0"/>
              </a:rPr>
              <a:t> S </a:t>
            </a:r>
            <a:r>
              <a:rPr lang="en-US" sz="2400" dirty="0" err="1">
                <a:latin typeface="VNI Times" pitchFamily="2" charset="0"/>
              </a:rPr>
              <a:t>thì</a:t>
            </a:r>
            <a:r>
              <a:rPr lang="en-US" sz="2400" dirty="0">
                <a:latin typeface="VNI Times" pitchFamily="2" charset="0"/>
              </a:rPr>
              <a:t> ta </a:t>
            </a:r>
            <a:r>
              <a:rPr lang="en-US" sz="2400" dirty="0" err="1">
                <a:latin typeface="VNI Times" pitchFamily="2" charset="0"/>
              </a:rPr>
              <a:t>ñöôïc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moät</a:t>
            </a:r>
            <a:r>
              <a:rPr lang="en-US" sz="2400" dirty="0">
                <a:latin typeface="VNI Times" pitchFamily="2" charset="0"/>
              </a:rPr>
              <a:t> FF </a:t>
            </a:r>
            <a:r>
              <a:rPr lang="en-US" sz="2400" dirty="0" err="1">
                <a:latin typeface="VNI Times" pitchFamily="2" charset="0"/>
              </a:rPr>
              <a:t>môùi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laø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smtClean="0">
                <a:latin typeface="VNI Times" pitchFamily="2" charset="0"/>
              </a:rPr>
              <a:t>FFT</a:t>
            </a:r>
          </a:p>
          <a:p>
            <a:r>
              <a:rPr lang="en-US" sz="2400" dirty="0" smtClean="0">
                <a:latin typeface="VNI Times" pitchFamily="2" charset="0"/>
              </a:rPr>
              <a:t>a. </a:t>
            </a:r>
            <a:r>
              <a:rPr lang="en-US" sz="2400" dirty="0" err="1" smtClean="0">
                <a:latin typeface="VNI Times" pitchFamily="2" charset="0"/>
              </a:rPr>
              <a:t>Ky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hiệu</a:t>
            </a:r>
            <a:r>
              <a:rPr lang="en-US" sz="2400" dirty="0" smtClean="0">
                <a:latin typeface="VNI Times" pitchFamily="2" charset="0"/>
              </a:rPr>
              <a:t>:</a:t>
            </a:r>
            <a:endParaRPr lang="vi-VN" sz="2400" dirty="0"/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3897775"/>
            <a:ext cx="9289315" cy="2344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33596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41829"/>
          </a:xfrm>
        </p:spPr>
        <p:txBody>
          <a:bodyPr>
            <a:normAutofit fontScale="90000"/>
          </a:bodyPr>
          <a:lstStyle/>
          <a:p>
            <a:r>
              <a:rPr lang="en-US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b="1" dirty="0">
                <a:solidFill>
                  <a:srgbClr val="FF0000"/>
                </a:solidFill>
                <a:latin typeface="VNI Times" pitchFamily="2" charset="0"/>
              </a:rPr>
              <a:t> 4:  FLIP FLOP</a:t>
            </a:r>
            <a:r>
              <a:rPr lang="vi-VN" b="1" dirty="0">
                <a:solidFill>
                  <a:srgbClr val="FF0000"/>
                </a:solidFill>
                <a:latin typeface="VNI Times" pitchFamily="2" charset="0"/>
              </a:rPr>
              <a:t> (FF)</a:t>
            </a:r>
            <a:r>
              <a:rPr lang="vi-VN" b="1" dirty="0">
                <a:solidFill>
                  <a:srgbClr val="FF0000"/>
                </a:solidFill>
              </a:rPr>
              <a:t/>
            </a:r>
            <a:br>
              <a:rPr lang="vi-VN" b="1" dirty="0">
                <a:solidFill>
                  <a:srgbClr val="FF0000"/>
                </a:solidFill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51429"/>
            <a:ext cx="8596668" cy="3880773"/>
          </a:xfrm>
        </p:spPr>
        <p:txBody>
          <a:bodyPr/>
          <a:lstStyle/>
          <a:p>
            <a:r>
              <a:rPr lang="en-US" sz="2400" b="1" i="1" u="sng" dirty="0" smtClean="0">
                <a:latin typeface="VNI Times" pitchFamily="2" charset="0"/>
              </a:rPr>
              <a:t>b. </a:t>
            </a:r>
            <a:r>
              <a:rPr lang="en-US" sz="2400" b="1" i="1" u="sng" dirty="0" err="1" smtClean="0">
                <a:latin typeface="VNI Times" pitchFamily="2" charset="0"/>
              </a:rPr>
              <a:t>Baûng</a:t>
            </a:r>
            <a:r>
              <a:rPr lang="en-US" sz="2400" b="1" i="1" u="sng" dirty="0" smtClean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traïng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thaùi</a:t>
            </a:r>
            <a:r>
              <a:rPr lang="en-US" sz="2400" b="1" i="1" u="sng" dirty="0" smtClean="0">
                <a:latin typeface="VNI Times" pitchFamily="2" charset="0"/>
              </a:rPr>
              <a:t>:</a:t>
            </a:r>
          </a:p>
          <a:p>
            <a:endParaRPr lang="vi-VN" sz="2400" dirty="0"/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2764651"/>
            <a:ext cx="8823041" cy="2567551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7373257" y="3391815"/>
            <a:ext cx="2032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7351481" y="4313473"/>
            <a:ext cx="2032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203371" y="4763414"/>
            <a:ext cx="2032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7358743" y="3849016"/>
            <a:ext cx="2032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079077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99886"/>
          </a:xfrm>
        </p:spPr>
        <p:txBody>
          <a:bodyPr>
            <a:normAutofit fontScale="90000"/>
          </a:bodyPr>
          <a:lstStyle/>
          <a:p>
            <a:r>
              <a:rPr lang="en-US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b="1" dirty="0">
                <a:solidFill>
                  <a:srgbClr val="FF0000"/>
                </a:solidFill>
                <a:latin typeface="VNI Times" pitchFamily="2" charset="0"/>
              </a:rPr>
              <a:t> 4:  FLIP FLOP</a:t>
            </a:r>
            <a:r>
              <a:rPr lang="vi-VN" b="1" dirty="0">
                <a:solidFill>
                  <a:srgbClr val="FF0000"/>
                </a:solidFill>
                <a:latin typeface="VNI Times" pitchFamily="2" charset="0"/>
              </a:rPr>
              <a:t> (FF)</a:t>
            </a:r>
            <a:r>
              <a:rPr lang="vi-VN" b="1" dirty="0">
                <a:solidFill>
                  <a:srgbClr val="FF0000"/>
                </a:solidFill>
              </a:rPr>
              <a:t/>
            </a:r>
            <a:br>
              <a:rPr lang="vi-VN" b="1" dirty="0">
                <a:solidFill>
                  <a:srgbClr val="FF0000"/>
                </a:solidFill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23561"/>
            <a:ext cx="8596668" cy="3880773"/>
          </a:xfrm>
        </p:spPr>
        <p:txBody>
          <a:bodyPr/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c.Nguyên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400" dirty="0" smtClean="0">
                <a:latin typeface="VNI Times" pitchFamily="2" charset="0"/>
              </a:rPr>
              <a:t>Q </a:t>
            </a:r>
            <a:r>
              <a:rPr lang="en-US" sz="2400" dirty="0" err="1">
                <a:latin typeface="VNI Times" pitchFamily="2" charset="0"/>
              </a:rPr>
              <a:t>seõ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tuaàn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töï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thay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ñoåi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traïng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thaùi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khi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taùc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ñoäng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cuûa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xung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smtClean="0">
                <a:latin typeface="VNI Times" pitchFamily="2" charset="0"/>
              </a:rPr>
              <a:t>CK</a:t>
            </a:r>
            <a:endParaRPr lang="vi-VN" sz="2400" dirty="0" smtClean="0"/>
          </a:p>
          <a:p>
            <a:pPr lvl="5"/>
            <a:r>
              <a:rPr lang="en-US" sz="2400" b="1" u="sng" dirty="0" err="1">
                <a:latin typeface="VNI Times" pitchFamily="2" charset="0"/>
              </a:rPr>
              <a:t>Öùng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duïng</a:t>
            </a:r>
            <a:r>
              <a:rPr lang="en-US" sz="2400" b="1" u="sng" dirty="0">
                <a:latin typeface="VNI Times" pitchFamily="2" charset="0"/>
              </a:rPr>
              <a:t>:</a:t>
            </a:r>
            <a:endParaRPr lang="vi-VN" sz="2400" dirty="0"/>
          </a:p>
          <a:p>
            <a:pPr lvl="6"/>
            <a:r>
              <a:rPr lang="en-US" sz="2400" dirty="0" smtClean="0">
                <a:latin typeface="VNI Times" pitchFamily="2" charset="0"/>
              </a:rPr>
              <a:t>Flip </a:t>
            </a:r>
            <a:r>
              <a:rPr lang="en-US" sz="2400" dirty="0">
                <a:latin typeface="VNI Times" pitchFamily="2" charset="0"/>
              </a:rPr>
              <a:t>Flop T </a:t>
            </a:r>
            <a:r>
              <a:rPr lang="en-US" sz="2400" dirty="0" err="1">
                <a:latin typeface="VNI Times" pitchFamily="2" charset="0"/>
              </a:rPr>
              <a:t>ñöôïc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duøng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ñeå</a:t>
            </a:r>
            <a:r>
              <a:rPr lang="en-US" sz="2400" dirty="0">
                <a:latin typeface="VNI Times" pitchFamily="2" charset="0"/>
              </a:rPr>
              <a:t> chia </a:t>
            </a:r>
            <a:r>
              <a:rPr lang="en-US" sz="2400" dirty="0" err="1">
                <a:latin typeface="VNI Times" pitchFamily="2" charset="0"/>
              </a:rPr>
              <a:t>ñoâi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taàn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soá</a:t>
            </a:r>
            <a:endParaRPr lang="vi-VN" sz="2400" dirty="0"/>
          </a:p>
          <a:p>
            <a:pPr lvl="6"/>
            <a:r>
              <a:rPr lang="en-US" sz="2400" dirty="0" err="1">
                <a:latin typeface="VNI Times" pitchFamily="2" charset="0"/>
              </a:rPr>
              <a:t>Taïo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ra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soùng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vuoâng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caân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xöùng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thôøi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gian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möùc</a:t>
            </a:r>
            <a:r>
              <a:rPr lang="en-US" sz="2400" dirty="0">
                <a:latin typeface="VNI Times" pitchFamily="2" charset="0"/>
              </a:rPr>
              <a:t> 1 </a:t>
            </a:r>
            <a:r>
              <a:rPr lang="en-US" sz="2400" dirty="0" err="1">
                <a:latin typeface="VNI Times" pitchFamily="2" charset="0"/>
              </a:rPr>
              <a:t>baèng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vôùi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thôøi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gian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ôû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möùc</a:t>
            </a:r>
            <a:r>
              <a:rPr lang="en-US" sz="2400" dirty="0">
                <a:latin typeface="VNI Times" pitchFamily="2" charset="0"/>
              </a:rPr>
              <a:t> 0 </a:t>
            </a:r>
            <a:r>
              <a:rPr lang="en-US" sz="2400" dirty="0" err="1">
                <a:latin typeface="VNI Times" pitchFamily="2" charset="0"/>
              </a:rPr>
              <a:t>töø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moät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xung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khoâng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caân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xöùng</a:t>
            </a:r>
            <a:endParaRPr lang="vi-VN" sz="2400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11102411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85371"/>
          </a:xfrm>
        </p:spPr>
        <p:txBody>
          <a:bodyPr/>
          <a:lstStyle/>
          <a:p>
            <a:r>
              <a:rPr lang="en-US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b="1" dirty="0">
                <a:solidFill>
                  <a:srgbClr val="FF0000"/>
                </a:solidFill>
                <a:latin typeface="VNI Times" pitchFamily="2" charset="0"/>
              </a:rPr>
              <a:t> 4:  FLIP FLOP</a:t>
            </a:r>
            <a:r>
              <a:rPr lang="vi-VN" b="1" dirty="0">
                <a:solidFill>
                  <a:srgbClr val="FF0000"/>
                </a:solidFill>
                <a:latin typeface="VNI Times" pitchFamily="2" charset="0"/>
              </a:rPr>
              <a:t> (FF)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30400"/>
            <a:ext cx="8596668" cy="3880773"/>
          </a:xfrm>
        </p:spPr>
        <p:txBody>
          <a:bodyPr/>
          <a:lstStyle/>
          <a:p>
            <a:r>
              <a:rPr lang="en-US" sz="2400" b="1" u="sng" dirty="0" smtClean="0">
                <a:latin typeface="VNI Times" pitchFamily="2" charset="0"/>
              </a:rPr>
              <a:t>6.Maïch </a:t>
            </a:r>
            <a:r>
              <a:rPr lang="en-US" sz="2400" b="1" u="sng" dirty="0" err="1">
                <a:latin typeface="VNI Times" pitchFamily="2" charset="0"/>
              </a:rPr>
              <a:t>choát</a:t>
            </a:r>
            <a:r>
              <a:rPr lang="en-US" sz="2400" b="1" u="sng" dirty="0">
                <a:latin typeface="VNI Times" pitchFamily="2" charset="0"/>
              </a:rPr>
              <a:t>:</a:t>
            </a:r>
            <a:endParaRPr lang="vi-VN" sz="2400" dirty="0"/>
          </a:p>
          <a:p>
            <a:r>
              <a:rPr lang="en-US" sz="2400" dirty="0" err="1">
                <a:latin typeface="VNI Times" pitchFamily="2" charset="0"/>
              </a:rPr>
              <a:t>Gioáng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nhö</a:t>
            </a:r>
            <a:r>
              <a:rPr lang="en-US" sz="2400" dirty="0">
                <a:latin typeface="VNI Times" pitchFamily="2" charset="0"/>
              </a:rPr>
              <a:t> FF D </a:t>
            </a:r>
            <a:r>
              <a:rPr lang="en-US" sz="2400" dirty="0" err="1">
                <a:latin typeface="VNI Times" pitchFamily="2" charset="0"/>
              </a:rPr>
              <a:t>nhöng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ngoõ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xung</a:t>
            </a:r>
            <a:r>
              <a:rPr lang="en-US" sz="2400" dirty="0">
                <a:latin typeface="VNI Times" pitchFamily="2" charset="0"/>
              </a:rPr>
              <a:t> CK </a:t>
            </a:r>
            <a:r>
              <a:rPr lang="en-US" sz="2400" dirty="0" err="1">
                <a:latin typeface="VNI Times" pitchFamily="2" charset="0"/>
              </a:rPr>
              <a:t>ñöôïc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thay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theá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ngoõ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cho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pheùp</a:t>
            </a:r>
            <a:r>
              <a:rPr lang="en-US" sz="2400" dirty="0">
                <a:latin typeface="VNI Times" pitchFamily="2" charset="0"/>
              </a:rPr>
              <a:t> E. </a:t>
            </a:r>
            <a:r>
              <a:rPr lang="en-US" sz="2400" dirty="0" err="1">
                <a:latin typeface="VNI Times" pitchFamily="2" charset="0"/>
              </a:rPr>
              <a:t>Tuøy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theo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ngoõ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naøy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baèng</a:t>
            </a:r>
            <a:r>
              <a:rPr lang="en-US" sz="2400" dirty="0">
                <a:latin typeface="VNI Times" pitchFamily="2" charset="0"/>
              </a:rPr>
              <a:t> 0 hay </a:t>
            </a:r>
            <a:r>
              <a:rPr lang="en-US" sz="2400" dirty="0" err="1">
                <a:latin typeface="VNI Times" pitchFamily="2" charset="0"/>
              </a:rPr>
              <a:t>baèng</a:t>
            </a:r>
            <a:r>
              <a:rPr lang="en-US" sz="2400" dirty="0">
                <a:latin typeface="VNI Times" pitchFamily="2" charset="0"/>
              </a:rPr>
              <a:t> 1 </a:t>
            </a:r>
            <a:r>
              <a:rPr lang="en-US" sz="2400" dirty="0" err="1">
                <a:latin typeface="VNI Times" pitchFamily="2" charset="0"/>
              </a:rPr>
              <a:t>maø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döõ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lieäu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ñöôïc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chuyeån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töø</a:t>
            </a:r>
            <a:r>
              <a:rPr lang="en-US" sz="2400" dirty="0">
                <a:latin typeface="VNI Times" pitchFamily="2" charset="0"/>
              </a:rPr>
              <a:t> D </a:t>
            </a:r>
            <a:r>
              <a:rPr lang="en-US" sz="2400" dirty="0" err="1">
                <a:latin typeface="VNI Times" pitchFamily="2" charset="0"/>
              </a:rPr>
              <a:t>ra</a:t>
            </a:r>
            <a:r>
              <a:rPr lang="en-US" sz="2400" dirty="0">
                <a:latin typeface="VNI Times" pitchFamily="2" charset="0"/>
              </a:rPr>
              <a:t> Q hay </a:t>
            </a:r>
            <a:r>
              <a:rPr lang="en-US" sz="2400" dirty="0" err="1">
                <a:latin typeface="VNI Times" pitchFamily="2" charset="0"/>
              </a:rPr>
              <a:t>khoâng</a:t>
            </a:r>
            <a:endParaRPr lang="vi-VN" sz="2400" dirty="0"/>
          </a:p>
          <a:p>
            <a:endParaRPr lang="vi-VN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3870786"/>
            <a:ext cx="8941532" cy="2167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08954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79913"/>
          </a:xfrm>
        </p:spPr>
        <p:txBody>
          <a:bodyPr/>
          <a:lstStyle/>
          <a:p>
            <a:r>
              <a:rPr lang="en-US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b="1" dirty="0">
                <a:solidFill>
                  <a:srgbClr val="FF0000"/>
                </a:solidFill>
                <a:latin typeface="VNI Times" pitchFamily="2" charset="0"/>
              </a:rPr>
              <a:t> 4:  FLIP FLOP</a:t>
            </a:r>
            <a:r>
              <a:rPr lang="vi-VN" b="1" dirty="0">
                <a:solidFill>
                  <a:srgbClr val="FF0000"/>
                </a:solidFill>
                <a:latin typeface="VNI Times" pitchFamily="2" charset="0"/>
              </a:rPr>
              <a:t> (FF)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640" y="2881868"/>
            <a:ext cx="8497683" cy="2488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94626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341540"/>
            <a:ext cx="8596668" cy="3880773"/>
          </a:xfrm>
        </p:spPr>
        <p:txBody>
          <a:bodyPr/>
          <a:lstStyle/>
          <a:p>
            <a:r>
              <a:rPr lang="en-US" sz="24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400" dirty="0" err="1">
                <a:latin typeface="VNI Times" pitchFamily="2" charset="0"/>
              </a:rPr>
              <a:t>Choát</a:t>
            </a:r>
            <a:r>
              <a:rPr lang="en-US" sz="2400" dirty="0">
                <a:latin typeface="VNI Times" pitchFamily="2" charset="0"/>
              </a:rPr>
              <a:t> : </a:t>
            </a:r>
            <a:r>
              <a:rPr lang="en-US" sz="2400" dirty="0" err="1">
                <a:latin typeface="VNI Times" pitchFamily="2" charset="0"/>
              </a:rPr>
              <a:t>laø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khoâng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cho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thoâng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döõ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lieäu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baát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chaáp</a:t>
            </a:r>
            <a:r>
              <a:rPr lang="en-US" sz="2400" dirty="0">
                <a:latin typeface="VNI Times" pitchFamily="2" charset="0"/>
              </a:rPr>
              <a:t> data </a:t>
            </a:r>
            <a:r>
              <a:rPr lang="en-US" sz="2400" dirty="0" err="1">
                <a:latin typeface="VNI Times" pitchFamily="2" charset="0"/>
              </a:rPr>
              <a:t>ôû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ngoõ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vaøo</a:t>
            </a:r>
            <a:r>
              <a:rPr lang="en-US" sz="2400" dirty="0">
                <a:latin typeface="VNI Times" pitchFamily="2" charset="0"/>
              </a:rPr>
              <a:t> D, data </a:t>
            </a:r>
            <a:r>
              <a:rPr lang="en-US" sz="2400" dirty="0" err="1">
                <a:latin typeface="VNI Times" pitchFamily="2" charset="0"/>
              </a:rPr>
              <a:t>ôû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ngoõ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ra</a:t>
            </a:r>
            <a:r>
              <a:rPr lang="en-US" sz="2400" dirty="0">
                <a:latin typeface="VNI Times" pitchFamily="2" charset="0"/>
              </a:rPr>
              <a:t> Q </a:t>
            </a:r>
            <a:r>
              <a:rPr lang="en-US" sz="2400" dirty="0" err="1">
                <a:latin typeface="VNI Times" pitchFamily="2" charset="0"/>
              </a:rPr>
              <a:t>vaãn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giöõ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nguyeân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traïng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thaùi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tröôùc</a:t>
            </a:r>
            <a:r>
              <a:rPr lang="en-US" sz="2400" dirty="0">
                <a:latin typeface="VNI Times" pitchFamily="2" charset="0"/>
              </a:rPr>
              <a:t> </a:t>
            </a:r>
            <a:endParaRPr lang="en-US" sz="2400" dirty="0" smtClean="0">
              <a:latin typeface="VNI Times" pitchFamily="2" charset="0"/>
            </a:endParaRPr>
          </a:p>
          <a:p>
            <a:pPr lvl="0"/>
            <a:r>
              <a:rPr lang="en-US" sz="2400" dirty="0" err="1">
                <a:latin typeface="VNI Times" pitchFamily="2" charset="0"/>
              </a:rPr>
              <a:t>Khi</a:t>
            </a:r>
            <a:r>
              <a:rPr lang="en-US" sz="2400" dirty="0">
                <a:latin typeface="VNI Times" pitchFamily="2" charset="0"/>
              </a:rPr>
              <a:t> E = 1</a:t>
            </a:r>
            <a:endParaRPr lang="vi-VN" sz="2400" dirty="0"/>
          </a:p>
          <a:p>
            <a:r>
              <a:rPr lang="en-US" sz="2400" dirty="0">
                <a:latin typeface="VNI Times" pitchFamily="2" charset="0"/>
              </a:rPr>
              <a:t>+ </a:t>
            </a:r>
            <a:r>
              <a:rPr lang="en-US" sz="2400" dirty="0" err="1">
                <a:latin typeface="VNI Times" pitchFamily="2" charset="0"/>
              </a:rPr>
              <a:t>Giaû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söû</a:t>
            </a:r>
            <a:r>
              <a:rPr lang="en-US" sz="2400" dirty="0">
                <a:latin typeface="VNI Times" pitchFamily="2" charset="0"/>
              </a:rPr>
              <a:t> D = 0 </a:t>
            </a:r>
            <a:r>
              <a:rPr lang="en-US" sz="2400" dirty="0">
                <a:latin typeface="VNI Times" pitchFamily="2" charset="0"/>
                <a:sym typeface="Symbol" panose="05050102010706020507" pitchFamily="18" charset="2"/>
              </a:rPr>
              <a:t></a:t>
            </a:r>
            <a:r>
              <a:rPr lang="en-US" sz="2400" dirty="0">
                <a:latin typeface="VNI Times" pitchFamily="2" charset="0"/>
              </a:rPr>
              <a:t> S = 1, R = 0 </a:t>
            </a:r>
            <a:r>
              <a:rPr lang="en-US" sz="2400" dirty="0">
                <a:latin typeface="VNI Times" pitchFamily="2" charset="0"/>
                <a:sym typeface="Symbol" panose="05050102010706020507" pitchFamily="18" charset="2"/>
              </a:rPr>
              <a:t></a:t>
            </a:r>
            <a:r>
              <a:rPr lang="en-US" sz="2400" dirty="0">
                <a:latin typeface="VNI Times" pitchFamily="2" charset="0"/>
              </a:rPr>
              <a:t> Q = 0</a:t>
            </a:r>
            <a:endParaRPr lang="vi-VN" sz="2400" dirty="0"/>
          </a:p>
          <a:p>
            <a:r>
              <a:rPr lang="en-US" sz="2400" dirty="0">
                <a:latin typeface="VNI Times" pitchFamily="2" charset="0"/>
              </a:rPr>
              <a:t>+ </a:t>
            </a:r>
            <a:r>
              <a:rPr lang="en-US" sz="2400" dirty="0" err="1">
                <a:latin typeface="VNI Times" pitchFamily="2" charset="0"/>
              </a:rPr>
              <a:t>Giaû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söû</a:t>
            </a:r>
            <a:r>
              <a:rPr lang="en-US" sz="2400" dirty="0">
                <a:latin typeface="VNI Times" pitchFamily="2" charset="0"/>
              </a:rPr>
              <a:t> D = 1 </a:t>
            </a:r>
            <a:r>
              <a:rPr lang="en-US" sz="2400" dirty="0">
                <a:latin typeface="VNI Times" pitchFamily="2" charset="0"/>
                <a:sym typeface="Symbol" panose="05050102010706020507" pitchFamily="18" charset="2"/>
              </a:rPr>
              <a:t></a:t>
            </a:r>
            <a:r>
              <a:rPr lang="en-US" sz="2400" dirty="0">
                <a:latin typeface="VNI Times" pitchFamily="2" charset="0"/>
              </a:rPr>
              <a:t> S = 0, R = 1 </a:t>
            </a:r>
            <a:r>
              <a:rPr lang="en-US" sz="2400" dirty="0">
                <a:latin typeface="VNI Times" pitchFamily="2" charset="0"/>
                <a:sym typeface="Symbol" panose="05050102010706020507" pitchFamily="18" charset="2"/>
              </a:rPr>
              <a:t></a:t>
            </a:r>
            <a:r>
              <a:rPr lang="en-US" sz="2400" dirty="0">
                <a:latin typeface="VNI Times" pitchFamily="2" charset="0"/>
              </a:rPr>
              <a:t> Q = 1</a:t>
            </a:r>
            <a:endParaRPr lang="vi-VN" sz="2400" dirty="0"/>
          </a:p>
          <a:p>
            <a:r>
              <a:rPr lang="en-US" sz="2400" dirty="0">
                <a:latin typeface="VNI Times" pitchFamily="2" charset="0"/>
                <a:sym typeface="Symbol" panose="05050102010706020507" pitchFamily="18" charset="2"/>
              </a:rPr>
              <a:t></a:t>
            </a:r>
            <a:r>
              <a:rPr lang="en-US" sz="2400" dirty="0">
                <a:latin typeface="VNI Times" pitchFamily="2" charset="0"/>
              </a:rPr>
              <a:t> Q = D </a:t>
            </a:r>
            <a:r>
              <a:rPr lang="en-US" sz="2400" dirty="0" err="1">
                <a:latin typeface="VNI Times" pitchFamily="2" charset="0"/>
              </a:rPr>
              <a:t>cho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thoâng</a:t>
            </a:r>
            <a:r>
              <a:rPr lang="en-US" sz="2400" dirty="0">
                <a:latin typeface="VNI Times" pitchFamily="2" charset="0"/>
              </a:rPr>
              <a:t> data</a:t>
            </a:r>
            <a:endParaRPr lang="vi-VN" sz="2400" dirty="0"/>
          </a:p>
          <a:p>
            <a:r>
              <a:rPr lang="en-US" sz="2400" dirty="0" err="1">
                <a:latin typeface="VNI Times" pitchFamily="2" charset="0"/>
              </a:rPr>
              <a:t>Khi</a:t>
            </a:r>
            <a:r>
              <a:rPr lang="en-US" sz="2400" dirty="0">
                <a:latin typeface="VNI Times" pitchFamily="2" charset="0"/>
              </a:rPr>
              <a:t> E = 0 </a:t>
            </a:r>
            <a:r>
              <a:rPr lang="en-US" sz="2400" dirty="0">
                <a:latin typeface="VNI Times" pitchFamily="2" charset="0"/>
                <a:sym typeface="Symbol" panose="05050102010706020507" pitchFamily="18" charset="2"/>
              </a:rPr>
              <a:t></a:t>
            </a:r>
            <a:r>
              <a:rPr lang="en-US" sz="2400" dirty="0">
                <a:latin typeface="VNI Times" pitchFamily="2" charset="0"/>
              </a:rPr>
              <a:t> S = 1, R = 1 </a:t>
            </a:r>
            <a:r>
              <a:rPr lang="en-US" sz="2400" dirty="0">
                <a:latin typeface="VNI Times" pitchFamily="2" charset="0"/>
                <a:sym typeface="Symbol" panose="05050102010706020507" pitchFamily="18" charset="2"/>
              </a:rPr>
              <a:t></a:t>
            </a:r>
            <a:r>
              <a:rPr lang="en-US" sz="2400" dirty="0">
                <a:latin typeface="VNI Times" pitchFamily="2" charset="0"/>
              </a:rPr>
              <a:t> Q = Q</a:t>
            </a:r>
            <a:r>
              <a:rPr lang="en-US" sz="2400" baseline="-25000" dirty="0">
                <a:latin typeface="VNI Times" pitchFamily="2" charset="0"/>
              </a:rPr>
              <a:t>0 </a:t>
            </a:r>
            <a:r>
              <a:rPr lang="en-US" sz="2400" dirty="0">
                <a:latin typeface="VNI Times" pitchFamily="2" charset="0"/>
              </a:rPr>
              <a:t> = 1 : </a:t>
            </a:r>
            <a:r>
              <a:rPr lang="en-US" sz="2400" dirty="0" err="1">
                <a:latin typeface="VNI Times" pitchFamily="2" charset="0"/>
              </a:rPr>
              <a:t>choát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döõ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lieäu</a:t>
            </a:r>
            <a:endParaRPr lang="vi-VN" sz="2400" dirty="0"/>
          </a:p>
          <a:p>
            <a:endParaRPr lang="vi-VN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6179" y="4222313"/>
            <a:ext cx="5698978" cy="2485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40316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957</TotalTime>
  <Words>2592</Words>
  <Application>Microsoft Office PowerPoint</Application>
  <PresentationFormat>Widescreen</PresentationFormat>
  <Paragraphs>536</Paragraphs>
  <Slides>54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67" baseType="lpstr">
      <vt:lpstr>Arial</vt:lpstr>
      <vt:lpstr>Arial (Body)</vt:lpstr>
      <vt:lpstr>Cambria Math</vt:lpstr>
      <vt:lpstr>Symbol</vt:lpstr>
      <vt:lpstr>Tahoma</vt:lpstr>
      <vt:lpstr>Times New Roman</vt:lpstr>
      <vt:lpstr>Trebuchet MS</vt:lpstr>
      <vt:lpstr>VNI Aptima</vt:lpstr>
      <vt:lpstr>VNI Times</vt:lpstr>
      <vt:lpstr>VNI-Avo</vt:lpstr>
      <vt:lpstr>Wingdings</vt:lpstr>
      <vt:lpstr>Wingdings 3</vt:lpstr>
      <vt:lpstr>Facet</vt:lpstr>
      <vt:lpstr>KỸ THUẬT SỐ</vt:lpstr>
      <vt:lpstr>ÑAÏI SOÁ BOOLEAN VAØ THIEÁT KEÁ LOGIC </vt:lpstr>
      <vt:lpstr>ÑAÏI SOÁ BOOLEAN VAØ THIEÁT KEÁ LOGIC</vt:lpstr>
      <vt:lpstr>ÑAÏI SOÁ BOOLEAN VAØ THIEÁT KEÁ LOGIC</vt:lpstr>
      <vt:lpstr>ÑAÏI SOÁ BOOLEAN VAØ THIEÁT KEÁ LOGIC</vt:lpstr>
      <vt:lpstr>ÑAÏI SOÁ BOOLEAN VAØ THIEÁT KEÁ LOGIC</vt:lpstr>
      <vt:lpstr>ÑAÏI SOÁ BOOLEAN VAØ THIEÁT KEÁ LOGIC</vt:lpstr>
      <vt:lpstr>ÑAÏI SOÁ BOOLEAN VAØ THIEÁT KEÁ LOGIC</vt:lpstr>
      <vt:lpstr>ÑAÏI SOÁ BOOLEAN VAØ THIEÁT KEÁ LOGIC</vt:lpstr>
      <vt:lpstr>ÑAÏI SOÁ BOOLEAN VAØ THIEÁT KEÁ LOGIC</vt:lpstr>
      <vt:lpstr>ÑAÏI SOÁ BOOLEAN VAØ THIEÁT KEÁ LOGIC</vt:lpstr>
      <vt:lpstr>ÑAÏI SOÁ BOOLEAN VAØ THIEÁT KEÁ LOGIC</vt:lpstr>
      <vt:lpstr>PowerPoint Presentation</vt:lpstr>
      <vt:lpstr>III. MÃ GRAY</vt:lpstr>
      <vt:lpstr>PowerPoint Presentation</vt:lpstr>
      <vt:lpstr>IV. Baûng ñoà Karnaugh: </vt:lpstr>
      <vt:lpstr>+ Bảng K có 2, 3, 4 biến</vt:lpstr>
      <vt:lpstr>IV. Baûng ñoà Karnaugh: </vt:lpstr>
      <vt:lpstr>1. Ñôn giaûn maïch AND – OR (toång caùc tích):   A = 1, A = 0 – Cho cac tich bang 1 </vt:lpstr>
      <vt:lpstr>IV. Baûng ñoà Karnaugh: </vt:lpstr>
      <vt:lpstr>PowerPoint Presentation</vt:lpstr>
      <vt:lpstr>BÀI TẬP:</vt:lpstr>
      <vt:lpstr>PowerPoint Presentation</vt:lpstr>
      <vt:lpstr>PowerPoint Presentation</vt:lpstr>
      <vt:lpstr>PowerPoint Presentation</vt:lpstr>
      <vt:lpstr>IV. Baûng ñoà Karnaugh: </vt:lpstr>
      <vt:lpstr>BÀI TẬP:</vt:lpstr>
      <vt:lpstr>Baøi 4:  FLIP FLOP (FF)   </vt:lpstr>
      <vt:lpstr>Baøi 4:  FLIP FLOP </vt:lpstr>
      <vt:lpstr>Baøi 4:  FLIP FLOP (FF) </vt:lpstr>
      <vt:lpstr>Baøi 4:  FLIP FLOP (FF) </vt:lpstr>
      <vt:lpstr>Baøi 4:  FLIP FLOP (FF)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Baøi 4:  FLIP FLOP (FF) </vt:lpstr>
      <vt:lpstr>KIỂM TRA 15’ – ĐỀ 1 </vt:lpstr>
      <vt:lpstr>KIỂM TRA 15’ – ĐỀ 2 </vt:lpstr>
      <vt:lpstr>Baøi 4:  FLIP FLOP (FF) </vt:lpstr>
      <vt:lpstr>Baøi 4:  FLIP FLOP (FF) </vt:lpstr>
      <vt:lpstr>Baøi 4:  FLIP FLOP (FF) </vt:lpstr>
      <vt:lpstr>Baøi 4:  FLIP FLOP (FF) </vt:lpstr>
      <vt:lpstr>Baøi 4:  FLIP FLOP (FF) </vt:lpstr>
      <vt:lpstr>Baøi 4:  FLIP FLOP (FF) </vt:lpstr>
      <vt:lpstr>Baøi 4:  FLIP FLOP (FF) </vt:lpstr>
      <vt:lpstr>Baøi 4:  FLIP FLOP (FF) </vt:lpstr>
      <vt:lpstr>Baøi 4:  FLIP FLOP (FF) </vt:lpstr>
      <vt:lpstr>Baøi 4:  FLIP FLOP (FF) </vt:lpstr>
      <vt:lpstr>Baøi 4:  FLIP FLOP (FF)</vt:lpstr>
      <vt:lpstr>Baøi 4:  FLIP FLOP (FF)</vt:lpstr>
      <vt:lpstr>PowerPoint Presentation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KỸ THUẬT SỐ</dc:title>
  <dc:creator>HAINHAN</dc:creator>
  <cp:lastModifiedBy>HAINHAN</cp:lastModifiedBy>
  <cp:revision>70</cp:revision>
  <dcterms:created xsi:type="dcterms:W3CDTF">2021-05-13T14:36:21Z</dcterms:created>
  <dcterms:modified xsi:type="dcterms:W3CDTF">2021-06-03T14:46:05Z</dcterms:modified>
</cp:coreProperties>
</file>