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4" r:id="rId10"/>
    <p:sldId id="265" r:id="rId11"/>
    <p:sldId id="262" r:id="rId12"/>
    <p:sldId id="263" r:id="rId13"/>
    <p:sldId id="277" r:id="rId14"/>
    <p:sldId id="270" r:id="rId15"/>
    <p:sldId id="272" r:id="rId16"/>
    <p:sldId id="273" r:id="rId17"/>
    <p:sldId id="274" r:id="rId18"/>
    <p:sldId id="275" r:id="rId19"/>
    <p:sldId id="28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6" r:id="rId48"/>
    <p:sldId id="305" r:id="rId49"/>
    <p:sldId id="307" r:id="rId50"/>
    <p:sldId id="308" r:id="rId51"/>
    <p:sldId id="309" r:id="rId52"/>
    <p:sldId id="310" r:id="rId53"/>
    <p:sldId id="311" r:id="rId54"/>
    <p:sldId id="312" r:id="rId55"/>
    <p:sldId id="326" r:id="rId56"/>
    <p:sldId id="327" r:id="rId57"/>
    <p:sldId id="328" r:id="rId58"/>
    <p:sldId id="329" r:id="rId59"/>
    <p:sldId id="330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2" r:id="rId68"/>
    <p:sldId id="323" r:id="rId69"/>
    <p:sldId id="325" r:id="rId70"/>
    <p:sldId id="324" r:id="rId7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999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88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590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768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261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275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499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829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222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234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9051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0732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927159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8030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111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976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6/10/2021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048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B0F0"/>
                </a:solidFill>
              </a:rPr>
              <a:t>KỸ THUẬT SỐ</a:t>
            </a:r>
            <a:endParaRPr lang="vi-VN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4057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1364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u="sng" dirty="0" smtClean="0">
                <a:latin typeface="VNI Aptima" pitchFamily="2" charset="0"/>
              </a:rPr>
              <a:t>II. </a:t>
            </a:r>
            <a:r>
              <a:rPr lang="en-US" sz="3200" b="1" u="sng" dirty="0" err="1" smtClean="0">
                <a:latin typeface="VNI Aptima" pitchFamily="2" charset="0"/>
              </a:rPr>
              <a:t>Caùc</a:t>
            </a:r>
            <a:r>
              <a:rPr lang="en-US" sz="3200" b="1" u="sng" dirty="0" smtClean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ñònh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lyù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cô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baûn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cuûa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ñaïi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soá</a:t>
            </a:r>
            <a:r>
              <a:rPr lang="en-US" sz="3200" b="1" u="sng" dirty="0">
                <a:latin typeface="VNI Aptima" pitchFamily="2" charset="0"/>
              </a:rPr>
              <a:t> Boole:</a:t>
            </a:r>
            <a:endParaRPr lang="vi-VN" sz="32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>
                <a:latin typeface="VNI Aptima" pitchFamily="2" charset="0"/>
              </a:rPr>
              <a:t>Caùc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ñeà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OR </a:t>
            </a:r>
            <a:r>
              <a:rPr lang="en-US" dirty="0" smtClean="0"/>
              <a:t>:				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Pheùp</a:t>
            </a:r>
            <a:r>
              <a:rPr lang="en-US" dirty="0">
                <a:latin typeface="VNI Aptima" pitchFamily="2" charset="0"/>
              </a:rPr>
              <a:t> AND</a:t>
            </a:r>
            <a:r>
              <a:rPr lang="en-US" dirty="0"/>
              <a:t>:</a:t>
            </a:r>
            <a:endParaRPr lang="en-US" dirty="0" smtClean="0"/>
          </a:p>
          <a:p>
            <a:r>
              <a:rPr lang="en-US" dirty="0" smtClean="0"/>
              <a:t>0 </a:t>
            </a:r>
            <a:r>
              <a:rPr lang="en-US" dirty="0"/>
              <a:t>+ 0 = </a:t>
            </a:r>
            <a:r>
              <a:rPr lang="en-US" dirty="0" smtClean="0"/>
              <a:t>0				0 </a:t>
            </a:r>
            <a:r>
              <a:rPr lang="en-US" dirty="0"/>
              <a:t>. 0 = 0</a:t>
            </a:r>
            <a:endParaRPr lang="vi-VN" dirty="0"/>
          </a:p>
          <a:p>
            <a:r>
              <a:rPr lang="en-US" dirty="0" smtClean="0"/>
              <a:t>0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0 . 1 = 0</a:t>
            </a:r>
            <a:endParaRPr lang="vi-VN" dirty="0"/>
          </a:p>
          <a:p>
            <a:r>
              <a:rPr lang="en-US" dirty="0" smtClean="0"/>
              <a:t>1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1 . 1 = 1</a:t>
            </a:r>
            <a:endParaRPr lang="vi-VN" dirty="0"/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</a:t>
            </a:r>
            <a:r>
              <a:rPr lang="en-US" dirty="0">
                <a:latin typeface="VNI Aptima" pitchFamily="2" charset="0"/>
              </a:rPr>
              <a:t>NOT</a:t>
            </a:r>
            <a:r>
              <a:rPr lang="en-US" dirty="0"/>
              <a:t>:	</a:t>
            </a:r>
            <a:endParaRPr lang="en-US" dirty="0" smtClean="0"/>
          </a:p>
          <a:p>
            <a:pPr lvl="0"/>
            <a:r>
              <a:rPr lang="en-US" dirty="0" smtClean="0"/>
              <a:t>0 </a:t>
            </a:r>
            <a:r>
              <a:rPr lang="en-US" dirty="0"/>
              <a:t>= 1</a:t>
            </a:r>
            <a:endParaRPr lang="vi-VN" dirty="0"/>
          </a:p>
          <a:p>
            <a:r>
              <a:rPr lang="en-US" dirty="0"/>
              <a:t>1 = 0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7988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Ñaúng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thöùc</a:t>
            </a:r>
            <a:r>
              <a:rPr lang="en-US" b="1" u="sng" dirty="0">
                <a:latin typeface="VNI Aptima" pitchFamily="2" charset="0"/>
              </a:rPr>
              <a:t> Boole:</a:t>
            </a:r>
            <a:endParaRPr lang="vi-VN" dirty="0"/>
          </a:p>
          <a:p>
            <a:r>
              <a:rPr lang="en-US" dirty="0"/>
              <a:t>0 + A = </a:t>
            </a:r>
            <a:r>
              <a:rPr lang="en-US" dirty="0" smtClean="0"/>
              <a:t>A 			</a:t>
            </a:r>
            <a:r>
              <a:rPr lang="en-US" dirty="0"/>
              <a:t> A . 0  = </a:t>
            </a:r>
            <a:r>
              <a:rPr lang="en-US" dirty="0" smtClean="0"/>
              <a:t>0			</a:t>
            </a:r>
            <a:r>
              <a:rPr lang="en-US" dirty="0"/>
              <a:t> A = A</a:t>
            </a:r>
            <a:endParaRPr lang="en-US" dirty="0" smtClean="0"/>
          </a:p>
          <a:p>
            <a:r>
              <a:rPr lang="en-US" dirty="0"/>
              <a:t>1 + A = </a:t>
            </a:r>
            <a:r>
              <a:rPr lang="en-US" dirty="0" smtClean="0"/>
              <a:t>1			</a:t>
            </a:r>
            <a:r>
              <a:rPr lang="en-US" dirty="0"/>
              <a:t> A . 1  = A</a:t>
            </a:r>
            <a:endParaRPr lang="en-US" dirty="0" smtClean="0"/>
          </a:p>
          <a:p>
            <a:r>
              <a:rPr lang="en-US" dirty="0"/>
              <a:t>A + A = </a:t>
            </a:r>
            <a:r>
              <a:rPr lang="en-US" dirty="0" smtClean="0"/>
              <a:t>A 			</a:t>
            </a:r>
            <a:r>
              <a:rPr lang="en-US" dirty="0"/>
              <a:t> A . A = A</a:t>
            </a:r>
            <a:r>
              <a:rPr lang="en-US" dirty="0" smtClean="0"/>
              <a:t> </a:t>
            </a:r>
          </a:p>
          <a:p>
            <a:r>
              <a:rPr lang="en-US" dirty="0"/>
              <a:t>A + A = </a:t>
            </a:r>
            <a:r>
              <a:rPr lang="en-US" dirty="0" smtClean="0"/>
              <a:t>1			</a:t>
            </a:r>
            <a:r>
              <a:rPr lang="en-US" dirty="0"/>
              <a:t> A . A = 0</a:t>
            </a:r>
            <a:endParaRPr lang="vi-VN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986971" y="4165600"/>
            <a:ext cx="21771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492171" y="4187371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8171543" y="2757714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8171543" y="2641599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43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err="1">
                <a:latin typeface="VNI Aptima" pitchFamily="2" charset="0"/>
              </a:rPr>
              <a:t>Ñònh</a:t>
            </a:r>
            <a:r>
              <a:rPr lang="en-US" sz="2800" b="1" u="sng" dirty="0">
                <a:latin typeface="VNI Aptima" pitchFamily="2" charset="0"/>
              </a:rPr>
              <a:t> </a:t>
            </a:r>
            <a:r>
              <a:rPr lang="en-US" sz="2800" b="1" u="sng" dirty="0" err="1">
                <a:latin typeface="VNI Aptima" pitchFamily="2" charset="0"/>
              </a:rPr>
              <a:t>lyù</a:t>
            </a:r>
            <a:r>
              <a:rPr lang="en-US" sz="2800" b="1" u="sng" dirty="0">
                <a:latin typeface="VNI Aptima" pitchFamily="2" charset="0"/>
              </a:rPr>
              <a:t> De Morgan:</a:t>
            </a:r>
            <a:endParaRPr lang="vi-VN" sz="28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 smtClean="0">
                <a:latin typeface="VNI Aptima" pitchFamily="2" charset="0"/>
              </a:rPr>
              <a:t>Ñònh</a:t>
            </a:r>
            <a:r>
              <a:rPr lang="en-US" b="1" u="sng" dirty="0" smtClean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1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endParaRPr lang="en-US" b="1" u="sng" dirty="0" smtClean="0">
              <a:latin typeface="VNI Aptima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711" y="3425919"/>
            <a:ext cx="6319079" cy="227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De Morgan:</a:t>
            </a:r>
            <a:endParaRPr lang="vi-VN" dirty="0"/>
          </a:p>
          <a:p>
            <a:r>
              <a:rPr lang="en-US" b="1" u="sng" dirty="0" smtClean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smtClean="0">
                <a:latin typeface="VNI Aptima" pitchFamily="2" charset="0"/>
              </a:rPr>
              <a:t>2:</a:t>
            </a:r>
          </a:p>
          <a:p>
            <a:endParaRPr lang="en-US" b="1" u="sng" dirty="0">
              <a:latin typeface="VNI Aptima" pitchFamily="2" charset="0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740" y="3627125"/>
            <a:ext cx="6914831" cy="231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latin typeface="VNI Aptima" pitchFamily="2" charset="0"/>
                <a:sym typeface="Wingdings" panose="05000000000000000000" pitchFamily="2" charset="2"/>
              </a:rPr>
              <a:t></a:t>
            </a:r>
            <a:r>
              <a:rPr lang="en-US" u="sng" dirty="0" err="1">
                <a:latin typeface="VNI Aptima" pitchFamily="2" charset="0"/>
              </a:rPr>
              <a:t>Aùp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duïng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ñònh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lyù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ñeå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ruùt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goïn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bieåu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thöùc</a:t>
            </a:r>
            <a:r>
              <a:rPr lang="en-US" u="sng" dirty="0">
                <a:latin typeface="VNI Aptima" pitchFamily="2" charset="0"/>
              </a:rPr>
              <a:t> logic:</a:t>
            </a:r>
            <a:endParaRPr lang="vi-VN" dirty="0"/>
          </a:p>
          <a:p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haøm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thöïc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logic </a:t>
            </a:r>
            <a:r>
              <a:rPr lang="en-US" dirty="0" err="1">
                <a:latin typeface="VNI Aptima" pitchFamily="2" charset="0"/>
              </a:rPr>
              <a:t>naøo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ñoù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tröôùc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laép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raùp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phaûi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xem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theå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nöõa</a:t>
            </a:r>
            <a:r>
              <a:rPr lang="en-US" dirty="0">
                <a:latin typeface="VNI Aptima" pitchFamily="2" charset="0"/>
              </a:rPr>
              <a:t> hay </a:t>
            </a:r>
            <a:r>
              <a:rPr lang="en-US" dirty="0" err="1">
                <a:latin typeface="VNI Aptima" pitchFamily="2" charset="0"/>
              </a:rPr>
              <a:t>khoâng</a:t>
            </a:r>
            <a:r>
              <a:rPr lang="en-US" dirty="0">
                <a:latin typeface="VNI Aptima" pitchFamily="2" charset="0"/>
              </a:rPr>
              <a:t>? </a:t>
            </a:r>
            <a:r>
              <a:rPr lang="en-US" dirty="0" err="1">
                <a:latin typeface="VNI Aptima" pitchFamily="2" charset="0"/>
              </a:rPr>
              <a:t>Neáu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thì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seõ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ñôn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giaûn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ít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toán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keùm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vaø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teá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. 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7748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VÍ DỤ: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2978790"/>
            <a:ext cx="5575336" cy="138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Y = A . C ( A + B + C ) = A.A.C + A.C.B + A.C.C </a:t>
            </a:r>
          </a:p>
          <a:p>
            <a:r>
              <a:rPr lang="en-US" sz="2800" dirty="0" smtClean="0"/>
              <a:t>= A.C + A.C.B = A.C (1 + B)</a:t>
            </a:r>
          </a:p>
          <a:p>
            <a:r>
              <a:rPr lang="en-US" sz="2800" dirty="0" smtClean="0"/>
              <a:t>= A.C</a:t>
            </a:r>
            <a:endParaRPr lang="vi-VN" sz="28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133600" y="2351314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560286" y="2329616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19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651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85657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33997" y="2365898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262916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929083" y="238034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170058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8402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33714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25600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184400" y="2854022"/>
            <a:ext cx="166914" cy="7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510972" y="286135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490686" y="287064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17258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284514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625600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11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TẬP:</a:t>
            </a:r>
          </a:p>
          <a:p>
            <a:r>
              <a:rPr lang="vi-VN" dirty="0"/>
              <a:t>Bài 1</a:t>
            </a:r>
            <a:r>
              <a:rPr lang="vi-VN" dirty="0" smtClean="0"/>
              <a:t>: Rút gọn biểu thức sau:</a:t>
            </a:r>
          </a:p>
          <a:p>
            <a:pPr marL="0" indent="0">
              <a:buNone/>
            </a:pPr>
            <a:endParaRPr lang="vi-VN" dirty="0" smtClean="0"/>
          </a:p>
          <a:p>
            <a:r>
              <a:rPr lang="vi-VN" dirty="0" smtClean="0"/>
              <a:t>Y = (C . D + C . D ) ( A . C + D )</a:t>
            </a:r>
            <a:endParaRPr lang="vi-VN" dirty="0"/>
          </a:p>
          <a:p>
            <a:endParaRPr lang="vi-VN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56114" y="3701145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106057" y="3701144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759200" y="3715659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89714" y="3686630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27200" y="3614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759200" y="3614060"/>
            <a:ext cx="130628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0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1: Rút gọn biểu thức sau:</a:t>
            </a:r>
          </a:p>
          <a:p>
            <a:endParaRPr lang="vi-VN" dirty="0" smtClean="0"/>
          </a:p>
          <a:p>
            <a:r>
              <a:rPr lang="vi-VN" dirty="0" smtClean="0"/>
              <a:t>Y </a:t>
            </a:r>
            <a:r>
              <a:rPr lang="vi-VN" dirty="0"/>
              <a:t>= (C . D + C . D ) ( A . C + D </a:t>
            </a:r>
            <a:r>
              <a:rPr lang="vi-VN" dirty="0" smtClean="0"/>
              <a:t>) =  (C . D) ( C . D) ( A . C) .  D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 ( C + D) ( C + D) ( A + C) D=  (C . C + C . D + D . C + D . D ) (A . D + C . D)</a:t>
            </a:r>
            <a:endParaRPr lang="vi-VN" dirty="0"/>
          </a:p>
          <a:p>
            <a:pPr marL="457200" lvl="1" indent="0">
              <a:buNone/>
            </a:pPr>
            <a:endParaRPr lang="vi-VN" dirty="0" smtClean="0"/>
          </a:p>
          <a:p>
            <a:pPr marL="457200" lvl="1" indent="0">
              <a:buNone/>
            </a:pPr>
            <a:r>
              <a:rPr lang="vi-VN" dirty="0" smtClean="0"/>
              <a:t>=( </a:t>
            </a:r>
            <a:r>
              <a:rPr lang="vi-VN" dirty="0"/>
              <a:t>C . D + D . C </a:t>
            </a:r>
            <a:r>
              <a:rPr lang="vi-VN" dirty="0" smtClean="0"/>
              <a:t>) ( A . D + C . D)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( C.D.A.D + CDCD + DCAD + DCCD) = ( CDA + CD ) = C D ( A + 1) = CD</a:t>
            </a:r>
            <a:endParaRPr lang="vi-VN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756229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714171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71370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04228" y="32657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853542" y="32294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64857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704114" y="3229428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843485" y="3272971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293428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984343" y="3200399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814457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984343" y="326571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859485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859485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6188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140857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0422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9058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4765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625771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482114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216571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67543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394857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194636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596571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837543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200398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817257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855027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225142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139543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37828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736114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9354456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733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BÀI TẬP:</a:t>
            </a:r>
          </a:p>
          <a:p>
            <a:r>
              <a:rPr lang="vi-VN" dirty="0" smtClean="0"/>
              <a:t>Bài 2:</a:t>
            </a:r>
          </a:p>
          <a:p>
            <a:r>
              <a:rPr lang="vi-VN" dirty="0" smtClean="0"/>
              <a:t>Chứng </a:t>
            </a:r>
            <a:r>
              <a:rPr lang="vi-VN" dirty="0"/>
              <a:t>minh đẳng thức:  </a:t>
            </a:r>
            <a:endParaRPr lang="vi-VN" dirty="0" smtClean="0"/>
          </a:p>
          <a:p>
            <a:endParaRPr lang="vi-VN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106" y="3988003"/>
            <a:ext cx="5886372" cy="83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01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700" y="3034357"/>
            <a:ext cx="3848637" cy="2133898"/>
          </a:xfrm>
        </p:spPr>
      </p:pic>
    </p:spTree>
    <p:extLst>
      <p:ext uri="{BB962C8B-B14F-4D97-AF65-F5344CB8AC3E}">
        <p14:creationId xmlns:p14="http://schemas.microsoft.com/office/powerpoint/2010/main" val="368913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3200" dirty="0"/>
              <a:t>Có 3 phương pháp rút gọn hàm logic:</a:t>
            </a:r>
          </a:p>
          <a:p>
            <a:r>
              <a:rPr lang="vi-VN" sz="3200" dirty="0"/>
              <a:t>- Phương pháp đại số</a:t>
            </a:r>
          </a:p>
          <a:p>
            <a:r>
              <a:rPr lang="vi-VN" sz="3200" dirty="0"/>
              <a:t>- Phương pháp dùng bảng Karnaugh</a:t>
            </a:r>
          </a:p>
          <a:p>
            <a:r>
              <a:rPr lang="vi-VN" sz="3200" dirty="0"/>
              <a:t>- Phương pháp Quine Mc. Cluskey</a:t>
            </a:r>
          </a:p>
          <a:p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161557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III. MÃ GRAY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049413"/>
          </a:xfrm>
        </p:spPr>
        <p:txBody>
          <a:bodyPr>
            <a:normAutofit/>
          </a:bodyPr>
          <a:lstStyle/>
          <a:p>
            <a:pPr lvl="0"/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Gray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loaïi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ôû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daïng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phaân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-Avo" pitchFamily="2" charset="0"/>
              </a:rPr>
              <a:t>Moãi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laàn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chæ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1 bit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Gray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heä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thoáng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ñeám</a:t>
            </a:r>
            <a:endParaRPr lang="vi-VN" sz="3200" dirty="0">
              <a:latin typeface="Arial (Body)"/>
            </a:endParaRPr>
          </a:p>
          <a:p>
            <a:r>
              <a:rPr lang="en-US" sz="3200" dirty="0" err="1">
                <a:latin typeface="VNI-Avo" pitchFamily="2" charset="0"/>
              </a:rPr>
              <a:t>Noù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ñöôïc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öùng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duïng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kyõ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thuaät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löôøng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ñeå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giaûm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sai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: </a:t>
            </a:r>
            <a:r>
              <a:rPr lang="en-US" sz="3200" dirty="0" err="1">
                <a:latin typeface="VNI-Avo" pitchFamily="2" charset="0"/>
              </a:rPr>
              <a:t>caân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ñieän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töû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maùy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trí</a:t>
            </a:r>
            <a:r>
              <a:rPr lang="en-US" sz="3200" dirty="0">
                <a:latin typeface="VNI-Avo" pitchFamily="2" charset="0"/>
              </a:rPr>
              <a:t>.</a:t>
            </a:r>
            <a:endParaRPr lang="vi-VN" sz="3200" dirty="0"/>
          </a:p>
          <a:p>
            <a:endParaRPr lang="vi-VN" dirty="0">
              <a:latin typeface="Arial (Body)"/>
            </a:endParaRPr>
          </a:p>
        </p:txBody>
      </p:sp>
    </p:spTree>
    <p:extLst>
      <p:ext uri="{BB962C8B-B14F-4D97-AF65-F5344CB8AC3E}">
        <p14:creationId xmlns:p14="http://schemas.microsoft.com/office/powerpoint/2010/main" val="260618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021133"/>
              </p:ext>
            </p:extLst>
          </p:nvPr>
        </p:nvGraphicFramePr>
        <p:xfrm>
          <a:off x="2032000" y="719666"/>
          <a:ext cx="8127999" cy="223689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093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THẬP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NHỊ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GRAY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826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7559040" y="2621280"/>
            <a:ext cx="2499360" cy="304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741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VNI-Avo" pitchFamily="2" charset="0"/>
              </a:rPr>
              <a:t>IV. </a:t>
            </a:r>
            <a:r>
              <a:rPr lang="en-US" sz="4000" b="1" u="sng" dirty="0" err="1">
                <a:latin typeface="VNI-Avo" pitchFamily="2" charset="0"/>
              </a:rPr>
              <a:t>Baûng</a:t>
            </a:r>
            <a:r>
              <a:rPr lang="en-US" sz="4000" b="1" u="sng" dirty="0">
                <a:latin typeface="VNI-Avo" pitchFamily="2" charset="0"/>
              </a:rPr>
              <a:t> </a:t>
            </a:r>
            <a:r>
              <a:rPr lang="en-US" sz="4000" b="1" u="sng" dirty="0" err="1">
                <a:latin typeface="VNI-Avo" pitchFamily="2" charset="0"/>
              </a:rPr>
              <a:t>ñoà</a:t>
            </a:r>
            <a:r>
              <a:rPr lang="en-US" sz="4000" b="1" u="sng" dirty="0">
                <a:latin typeface="VNI-Avo" pitchFamily="2" charset="0"/>
              </a:rPr>
              <a:t> </a:t>
            </a:r>
            <a:r>
              <a:rPr lang="en-US" sz="4000" b="1" u="sng" dirty="0" err="1">
                <a:latin typeface="VNI-Avo" pitchFamily="2" charset="0"/>
              </a:rPr>
              <a:t>Karnaugh</a:t>
            </a:r>
            <a:r>
              <a:rPr lang="en-US" sz="4000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104644"/>
            <a:ext cx="9613861" cy="431067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Karnaugh</a:t>
            </a:r>
            <a:r>
              <a:rPr lang="en-US" sz="2800" dirty="0">
                <a:latin typeface="VNI-Avo" pitchFamily="2" charset="0"/>
              </a:rPr>
              <a:t> hay </a:t>
            </a:r>
            <a:r>
              <a:rPr lang="en-US" sz="2800" dirty="0" err="1">
                <a:latin typeface="VNI-Avo" pitchFamily="2" charset="0"/>
              </a:rPr>
              <a:t>coøn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goïi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K, </a:t>
            </a:r>
            <a:r>
              <a:rPr lang="en-US" sz="2800" dirty="0" err="1">
                <a:latin typeface="VNI-Avo" pitchFamily="2" charset="0"/>
              </a:rPr>
              <a:t>duøng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ñeå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ñôn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giaûn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logic,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K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1 </a:t>
            </a:r>
            <a:r>
              <a:rPr lang="en-US" sz="2800" dirty="0" err="1">
                <a:latin typeface="VNI-Avo" pitchFamily="2" charset="0"/>
              </a:rPr>
              <a:t>maïng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löôùi</a:t>
            </a:r>
            <a:r>
              <a:rPr lang="en-US" sz="2800" dirty="0">
                <a:latin typeface="VNI-Avo" pitchFamily="2" charset="0"/>
              </a:rPr>
              <a:t>,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baèng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vôùi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toå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hôïp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.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2</a:t>
            </a:r>
            <a:r>
              <a:rPr lang="en-US" sz="2800" dirty="0">
                <a:latin typeface="VNI-Avo" pitchFamily="2" charset="0"/>
              </a:rPr>
              <a:t> = 4oâ,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3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3</a:t>
            </a:r>
            <a:r>
              <a:rPr lang="en-US" sz="2800" dirty="0">
                <a:latin typeface="VNI-Avo" pitchFamily="2" charset="0"/>
              </a:rPr>
              <a:t> = 8oâ,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4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4</a:t>
            </a:r>
            <a:r>
              <a:rPr lang="en-US" sz="2800" dirty="0">
                <a:latin typeface="VNI-Avo" pitchFamily="2" charset="0"/>
              </a:rPr>
              <a:t> = 16 …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Moãi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seõ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chieám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n-p</a:t>
            </a:r>
            <a:r>
              <a:rPr lang="en-US" sz="2800" dirty="0">
                <a:latin typeface="VNI-Avo" pitchFamily="2" charset="0"/>
              </a:rPr>
              <a:t>,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ñoù</a:t>
            </a:r>
            <a:r>
              <a:rPr lang="en-US" sz="2800" dirty="0">
                <a:latin typeface="VNI-Avo" pitchFamily="2" charset="0"/>
              </a:rPr>
              <a:t> n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, p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ñang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xeùt</a:t>
            </a:r>
            <a:r>
              <a:rPr lang="en-US" sz="2800" dirty="0">
                <a:latin typeface="VNI-Avo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keà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töø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naøy</a:t>
            </a:r>
            <a:r>
              <a:rPr lang="en-US" sz="2800" dirty="0">
                <a:latin typeface="VNI-Avo" pitchFamily="2" charset="0"/>
              </a:rPr>
              <a:t> sang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kia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chæ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moät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thay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ñoåi</a:t>
            </a:r>
            <a:r>
              <a:rPr lang="en-US" sz="2800" dirty="0">
                <a:latin typeface="VNI-Avo" pitchFamily="2" charset="0"/>
              </a:rPr>
              <a:t> 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405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+ </a:t>
            </a:r>
            <a:r>
              <a:rPr lang="en-US" dirty="0" err="1" smtClean="0"/>
              <a:t>Bảng</a:t>
            </a:r>
            <a:r>
              <a:rPr lang="en-US" dirty="0" smtClean="0"/>
              <a:t> K </a:t>
            </a:r>
            <a:r>
              <a:rPr lang="en-US" dirty="0" err="1" smtClean="0"/>
              <a:t>có</a:t>
            </a:r>
            <a:r>
              <a:rPr lang="en-US" dirty="0" smtClean="0"/>
              <a:t> 2, 3, 4 </a:t>
            </a:r>
            <a:r>
              <a:rPr lang="en-US" dirty="0" err="1" smtClean="0"/>
              <a:t>biến</a:t>
            </a:r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680321" y="2119085"/>
            <a:ext cx="397737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2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B: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516145"/>
              </p:ext>
            </p:extLst>
          </p:nvPr>
        </p:nvGraphicFramePr>
        <p:xfrm>
          <a:off x="718881" y="2857749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718881" y="2857749"/>
            <a:ext cx="1306285" cy="3063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985293" y="2119085"/>
            <a:ext cx="439896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smtClean="0">
                <a:latin typeface="VNI-Avo" pitchFamily="2" charset="0"/>
              </a:rPr>
              <a:t>3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</a:t>
            </a:r>
            <a:r>
              <a:rPr lang="en-US" sz="2400" b="1" u="sng" dirty="0" smtClean="0">
                <a:latin typeface="VNI-Avo" pitchFamily="2" charset="0"/>
              </a:rPr>
              <a:t>B, C: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477361"/>
              </p:ext>
            </p:extLst>
          </p:nvPr>
        </p:nvGraphicFramePr>
        <p:xfrm>
          <a:off x="5660502" y="2857749"/>
          <a:ext cx="5413900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5675086" y="2857749"/>
            <a:ext cx="1030514" cy="30636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8275" y="4255188"/>
            <a:ext cx="47965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4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</a:t>
            </a:r>
            <a:r>
              <a:rPr lang="en-US" sz="2400" b="1" u="sng" dirty="0" smtClean="0">
                <a:latin typeface="VNI-Avo" pitchFamily="2" charset="0"/>
              </a:rPr>
              <a:t>B, C, D: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726312"/>
              </p:ext>
            </p:extLst>
          </p:nvPr>
        </p:nvGraphicFramePr>
        <p:xfrm>
          <a:off x="3877020" y="4708933"/>
          <a:ext cx="5657160" cy="2123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314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3143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3143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3143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3143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CD AB</a:t>
                      </a:r>
                      <a:r>
                        <a:rPr lang="en-US" baseline="0" dirty="0" smtClean="0"/>
                        <a:t>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3877020" y="4708933"/>
            <a:ext cx="1146628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69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VNI-Avo" pitchFamily="2" charset="0"/>
              </a:rPr>
              <a:t>IV. </a:t>
            </a:r>
            <a:r>
              <a:rPr lang="en-US" b="1" u="sng" dirty="0" err="1">
                <a:latin typeface="VNI-Avo" pitchFamily="2" charset="0"/>
              </a:rPr>
              <a:t>Baûng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ñoà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Karnaugh</a:t>
            </a:r>
            <a:r>
              <a:rPr lang="en-US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3200" b="1" u="sng" dirty="0">
                <a:latin typeface="VNI Times" pitchFamily="2" charset="0"/>
                <a:sym typeface="Wingdings" panose="05000000000000000000" pitchFamily="2" charset="2"/>
              </a:rPr>
              <a:t>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Caùch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ñôn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giaûn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bieåu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thöùc</a:t>
            </a:r>
            <a:r>
              <a:rPr lang="en-US" sz="3200" b="1" u="sng" dirty="0">
                <a:latin typeface="VNI-Avo" pitchFamily="2" charset="0"/>
              </a:rPr>
              <a:t>:</a:t>
            </a:r>
            <a:endParaRPr lang="vi-VN" sz="3200" dirty="0"/>
          </a:p>
          <a:p>
            <a:r>
              <a:rPr lang="en-US" sz="3200" dirty="0">
                <a:latin typeface="VNI-Avo" pitchFamily="2" charset="0"/>
              </a:rPr>
              <a:t>Ta </a:t>
            </a:r>
            <a:r>
              <a:rPr lang="en-US" sz="3200" dirty="0" err="1">
                <a:latin typeface="VNI-Avo" pitchFamily="2" charset="0"/>
              </a:rPr>
              <a:t>khoanh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moät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voøng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lôùn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ñieàu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kieän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ñöôïc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khoanh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phaûi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nhau</a:t>
            </a:r>
            <a:r>
              <a:rPr lang="en-US" sz="3200" dirty="0">
                <a:latin typeface="VNI-Avo" pitchFamily="2" charset="0"/>
              </a:rPr>
              <a:t> (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2, 4, 8, 16 …),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2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moät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4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2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8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3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…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giöõa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.</a:t>
            </a:r>
            <a:endParaRPr lang="vi-VN" sz="32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03240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latin typeface="VNI-Avo" pitchFamily="2" charset="0"/>
              </a:rPr>
              <a:t>1. </a:t>
            </a:r>
            <a:r>
              <a:rPr lang="en-US" sz="2400" b="1" u="sng" dirty="0" err="1">
                <a:latin typeface="VNI-Avo" pitchFamily="2" charset="0"/>
              </a:rPr>
              <a:t>Ñôn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giaûn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maïch</a:t>
            </a:r>
            <a:r>
              <a:rPr lang="en-US" sz="2400" b="1" u="sng" dirty="0">
                <a:latin typeface="VNI-Avo" pitchFamily="2" charset="0"/>
              </a:rPr>
              <a:t> AND – OR (</a:t>
            </a:r>
            <a:r>
              <a:rPr lang="en-US" sz="2400" b="1" u="sng" dirty="0" err="1">
                <a:latin typeface="VNI-Avo" pitchFamily="2" charset="0"/>
              </a:rPr>
              <a:t>toång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caùc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tích</a:t>
            </a:r>
            <a:r>
              <a:rPr lang="en-US" sz="2400" b="1" u="sng" dirty="0" smtClean="0">
                <a:latin typeface="VNI-Avo" pitchFamily="2" charset="0"/>
              </a:rPr>
              <a:t>):  </a:t>
            </a:r>
            <a:br>
              <a:rPr lang="en-US" sz="2400" b="1" u="sng" dirty="0" smtClean="0">
                <a:latin typeface="VNI-Avo" pitchFamily="2" charset="0"/>
              </a:rPr>
            </a:br>
            <a:r>
              <a:rPr lang="en-US" sz="2400" b="1" dirty="0" smtClean="0">
                <a:latin typeface="VNI-Avo" pitchFamily="2" charset="0"/>
              </a:rPr>
              <a:t>A </a:t>
            </a:r>
            <a:r>
              <a:rPr lang="en-US" sz="2400" b="1" dirty="0">
                <a:latin typeface="VNI-Avo" pitchFamily="2" charset="0"/>
              </a:rPr>
              <a:t>= 1, A = </a:t>
            </a:r>
            <a:r>
              <a:rPr lang="en-US" sz="2400" b="1" dirty="0" smtClean="0">
                <a:latin typeface="VNI-Avo" pitchFamily="2" charset="0"/>
              </a:rPr>
              <a:t>0 – Cho </a:t>
            </a:r>
            <a:r>
              <a:rPr lang="en-US" sz="2400" b="1" dirty="0" err="1" smtClean="0">
                <a:latin typeface="VNI-Avo" pitchFamily="2" charset="0"/>
              </a:rPr>
              <a:t>cac</a:t>
            </a:r>
            <a:r>
              <a:rPr lang="en-US" sz="2400" b="1" dirty="0" smtClean="0">
                <a:latin typeface="VNI-Avo" pitchFamily="2" charset="0"/>
              </a:rPr>
              <a:t> </a:t>
            </a:r>
            <a:r>
              <a:rPr lang="en-US" sz="2400" b="1" dirty="0" err="1" smtClean="0">
                <a:latin typeface="VNI-Avo" pitchFamily="2" charset="0"/>
              </a:rPr>
              <a:t>tich</a:t>
            </a:r>
            <a:r>
              <a:rPr lang="en-US" sz="2400" b="1" dirty="0" smtClean="0">
                <a:latin typeface="VNI-Avo" pitchFamily="2" charset="0"/>
              </a:rPr>
              <a:t> bang 1</a:t>
            </a:r>
            <a:r>
              <a:rPr lang="en-US" sz="2400" b="1" dirty="0">
                <a:latin typeface="VNI-Avo" pitchFamily="2" charset="0"/>
              </a:rPr>
              <a:t/>
            </a:r>
            <a:br>
              <a:rPr lang="en-US" sz="2400" b="1" dirty="0">
                <a:latin typeface="VNI-Avo" pitchFamily="2" charset="0"/>
              </a:rPr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 = A . B + A . B = B ( A + A) = B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722666" y="1143000"/>
            <a:ext cx="21227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477736" y="2367643"/>
            <a:ext cx="2449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42658" y="2373086"/>
            <a:ext cx="2449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272380"/>
              </p:ext>
            </p:extLst>
          </p:nvPr>
        </p:nvGraphicFramePr>
        <p:xfrm>
          <a:off x="890331" y="3249635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2" name="Straight Connector 11"/>
          <p:cNvCxnSpPr/>
          <p:nvPr/>
        </p:nvCxnSpPr>
        <p:spPr>
          <a:xfrm>
            <a:off x="922564" y="3273879"/>
            <a:ext cx="1338943" cy="3347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637064" y="4016829"/>
            <a:ext cx="1828800" cy="3453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465864" y="4362155"/>
            <a:ext cx="494063" cy="413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959927" y="4658861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7251" y="3608614"/>
            <a:ext cx="877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Y = 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918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VNI-Avo" pitchFamily="2" charset="0"/>
              </a:rPr>
              <a:t>IV. </a:t>
            </a:r>
            <a:r>
              <a:rPr lang="en-US" b="1" u="sng" dirty="0" err="1">
                <a:latin typeface="VNI-Avo" pitchFamily="2" charset="0"/>
              </a:rPr>
              <a:t>Baûng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ñoà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Karnaugh</a:t>
            </a:r>
            <a:r>
              <a:rPr lang="en-US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0" y="2235273"/>
            <a:ext cx="9613861" cy="986898"/>
          </a:xfrm>
        </p:spPr>
        <p:txBody>
          <a:bodyPr>
            <a:normAutofit/>
          </a:bodyPr>
          <a:lstStyle/>
          <a:p>
            <a:r>
              <a:rPr lang="en-US" b="1" u="sng" dirty="0" smtClean="0">
                <a:latin typeface="VNI-Avo" pitchFamily="2" charset="0"/>
              </a:rPr>
              <a:t>1. </a:t>
            </a:r>
            <a:r>
              <a:rPr lang="en-US" b="1" u="sng" dirty="0" err="1" smtClean="0">
                <a:latin typeface="VNI-Avo" pitchFamily="2" charset="0"/>
              </a:rPr>
              <a:t>Ñôn</a:t>
            </a:r>
            <a:r>
              <a:rPr lang="en-US" b="1" u="sng" dirty="0" smtClean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giaûn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maïch</a:t>
            </a:r>
            <a:r>
              <a:rPr lang="en-US" b="1" u="sng" dirty="0">
                <a:latin typeface="VNI-Avo" pitchFamily="2" charset="0"/>
              </a:rPr>
              <a:t> AND – OR (</a:t>
            </a:r>
            <a:r>
              <a:rPr lang="en-US" b="1" u="sng" dirty="0" err="1">
                <a:latin typeface="VNI-Avo" pitchFamily="2" charset="0"/>
              </a:rPr>
              <a:t>toång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caùc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tích</a:t>
            </a:r>
            <a:r>
              <a:rPr lang="en-US" b="1" u="sng" dirty="0" smtClean="0">
                <a:latin typeface="VNI-Avo" pitchFamily="2" charset="0"/>
              </a:rPr>
              <a:t>): </a:t>
            </a:r>
            <a:r>
              <a:rPr lang="en-US" b="1" dirty="0" smtClean="0">
                <a:latin typeface="VNI-Avo" pitchFamily="2" charset="0"/>
              </a:rPr>
              <a:t>A = 1, A = 0</a:t>
            </a:r>
          </a:p>
          <a:p>
            <a:r>
              <a:rPr lang="en-US" dirty="0" smtClean="0">
                <a:latin typeface="VNI-Avo" pitchFamily="2" charset="0"/>
              </a:rPr>
              <a:t>    Ta </a:t>
            </a:r>
            <a:r>
              <a:rPr lang="en-US" dirty="0" err="1">
                <a:latin typeface="VNI-Avo" pitchFamily="2" charset="0"/>
              </a:rPr>
              <a:t>khoanh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caùc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oâ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coù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bieán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laø</a:t>
            </a:r>
            <a:r>
              <a:rPr lang="en-US" dirty="0">
                <a:latin typeface="VNI-Avo" pitchFamily="2" charset="0"/>
              </a:rPr>
              <a:t> 1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8665029" y="2253819"/>
            <a:ext cx="2612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039484"/>
              </p:ext>
            </p:extLst>
          </p:nvPr>
        </p:nvGraphicFramePr>
        <p:xfrm>
          <a:off x="1423250" y="3222171"/>
          <a:ext cx="8128000" cy="14949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C             AB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1436914" y="3222171"/>
            <a:ext cx="1538515" cy="4011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628571" y="3802743"/>
            <a:ext cx="2133600" cy="3338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6879771" y="4238171"/>
            <a:ext cx="2046515" cy="3193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975429" y="4136571"/>
            <a:ext cx="653142" cy="1436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58969" y="5625114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2617025" y="5668656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030683" y="5669483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926286" y="4557486"/>
            <a:ext cx="624964" cy="76925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9134790" y="5473207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4383314" y="5704039"/>
            <a:ext cx="302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/>
              <a:t>Y = C . A + C . A</a:t>
            </a:r>
            <a:endParaRPr lang="vi-VN" sz="28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5381998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940797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63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2" grpId="0" animBg="1"/>
      <p:bldP spid="13" grpId="0" animBg="1"/>
      <p:bldP spid="16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385" y="2010433"/>
            <a:ext cx="9613861" cy="4223503"/>
          </a:xfrm>
        </p:spPr>
        <p:txBody>
          <a:bodyPr/>
          <a:lstStyle/>
          <a:p>
            <a:r>
              <a:rPr lang="en-US" b="1" u="sng" dirty="0">
                <a:latin typeface="VNI-Avo" pitchFamily="2" charset="0"/>
              </a:rPr>
              <a:t>1. </a:t>
            </a:r>
            <a:r>
              <a:rPr lang="en-US" b="1" u="sng" dirty="0" err="1">
                <a:latin typeface="VNI-Avo" pitchFamily="2" charset="0"/>
              </a:rPr>
              <a:t>Ñôn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giaûn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maïch</a:t>
            </a:r>
            <a:r>
              <a:rPr lang="en-US" b="1" u="sng" dirty="0">
                <a:latin typeface="VNI-Avo" pitchFamily="2" charset="0"/>
              </a:rPr>
              <a:t> AND – OR (</a:t>
            </a:r>
            <a:r>
              <a:rPr lang="en-US" b="1" u="sng" dirty="0" err="1">
                <a:latin typeface="VNI-Avo" pitchFamily="2" charset="0"/>
              </a:rPr>
              <a:t>toång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caùc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tích</a:t>
            </a:r>
            <a:r>
              <a:rPr lang="en-US" b="1" u="sng" dirty="0">
                <a:latin typeface="VNI-Avo" pitchFamily="2" charset="0"/>
              </a:rPr>
              <a:t>): </a:t>
            </a:r>
            <a:r>
              <a:rPr lang="en-US" b="1" dirty="0">
                <a:latin typeface="VNI-Avo" pitchFamily="2" charset="0"/>
              </a:rPr>
              <a:t>A = 1, A = 0</a:t>
            </a:r>
          </a:p>
          <a:p>
            <a:r>
              <a:rPr lang="vi-VN" dirty="0" smtClean="0"/>
              <a:t>Ví dụ:</a:t>
            </a:r>
            <a:r>
              <a:rPr lang="en-US" dirty="0" smtClean="0"/>
              <a:t> Y = A . B + A . B + A . B = A ( B + B) + A . B = A + A . B = A + B</a:t>
            </a:r>
            <a:endParaRPr lang="vi-VN" dirty="0" smtClean="0"/>
          </a:p>
          <a:p>
            <a:r>
              <a:rPr lang="en-US" dirty="0">
                <a:latin typeface="VNI-Avo" pitchFamily="2" charset="0"/>
              </a:rPr>
              <a:t>Ta </a:t>
            </a:r>
            <a:r>
              <a:rPr lang="en-US" dirty="0" err="1">
                <a:latin typeface="VNI-Avo" pitchFamily="2" charset="0"/>
              </a:rPr>
              <a:t>khoanh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caùc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oâ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coù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bieán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laø</a:t>
            </a:r>
            <a:r>
              <a:rPr lang="en-US" dirty="0">
                <a:latin typeface="VNI-Avo" pitchFamily="2" charset="0"/>
              </a:rPr>
              <a:t> 1</a:t>
            </a:r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605521"/>
              </p:ext>
            </p:extLst>
          </p:nvPr>
        </p:nvGraphicFramePr>
        <p:xfrm>
          <a:off x="1683657" y="3390295"/>
          <a:ext cx="4034973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449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4499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449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vi-VN" dirty="0" smtClean="0"/>
                        <a:t>A            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683657" y="3367314"/>
            <a:ext cx="1335314" cy="3628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526971" y="3730171"/>
            <a:ext cx="1625600" cy="33382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152571" y="4064000"/>
            <a:ext cx="1146629" cy="682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299200" y="481796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/>
              <a:t>A</a:t>
            </a:r>
            <a:endParaRPr lang="vi-VN" sz="28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6374371" y="4846206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410857" y="3730171"/>
            <a:ext cx="464457" cy="7726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018971" y="4502815"/>
            <a:ext cx="391886" cy="5767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91400" y="510577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/>
              <a:t>B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2867871" y="515500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672114" y="5367380"/>
            <a:ext cx="1890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/>
              <a:t>Y = A + B</a:t>
            </a:r>
            <a:endParaRPr lang="vi-VN" sz="32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502526" y="5410922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217438" y="5429787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466407" y="2010433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755637" y="102155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dirty="0">
                <a:latin typeface="VNI-Avo" pitchFamily="2" charset="0"/>
              </a:rPr>
              <a:t>IV. </a:t>
            </a:r>
            <a:r>
              <a:rPr lang="en-US" sz="3600" b="1" u="sng" dirty="0" err="1">
                <a:latin typeface="VNI-Avo" pitchFamily="2" charset="0"/>
              </a:rPr>
              <a:t>Baûng</a:t>
            </a:r>
            <a:r>
              <a:rPr lang="en-US" sz="3600" b="1" u="sng" dirty="0">
                <a:latin typeface="VNI-Avo" pitchFamily="2" charset="0"/>
              </a:rPr>
              <a:t> </a:t>
            </a:r>
            <a:r>
              <a:rPr lang="en-US" sz="3600" b="1" u="sng" dirty="0" err="1">
                <a:latin typeface="VNI-Avo" pitchFamily="2" charset="0"/>
              </a:rPr>
              <a:t>ñoà</a:t>
            </a:r>
            <a:r>
              <a:rPr lang="en-US" sz="3600" b="1" u="sng" dirty="0">
                <a:latin typeface="VNI-Avo" pitchFamily="2" charset="0"/>
              </a:rPr>
              <a:t> </a:t>
            </a:r>
            <a:r>
              <a:rPr lang="en-US" sz="3600" b="1" u="sng" dirty="0" err="1">
                <a:latin typeface="VNI-Avo" pitchFamily="2" charset="0"/>
              </a:rPr>
              <a:t>Karnaugh</a:t>
            </a:r>
            <a:r>
              <a:rPr lang="en-US" sz="3600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2204814" y="251381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56114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581730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128014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046692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514128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116637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572285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661583" y="2513765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9070128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9564273" y="250452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80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10" grpId="0"/>
      <p:bldP spid="17" grpId="0" animBg="1"/>
      <p:bldP spid="22" grpId="0"/>
      <p:bldP spid="24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BÀI TẬP: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891026"/>
              </p:ext>
            </p:extLst>
          </p:nvPr>
        </p:nvGraphicFramePr>
        <p:xfrm>
          <a:off x="680321" y="2705349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993075"/>
              </p:ext>
            </p:extLst>
          </p:nvPr>
        </p:nvGraphicFramePr>
        <p:xfrm>
          <a:off x="6516845" y="270534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805248"/>
              </p:ext>
            </p:extLst>
          </p:nvPr>
        </p:nvGraphicFramePr>
        <p:xfrm>
          <a:off x="680321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789978"/>
              </p:ext>
            </p:extLst>
          </p:nvPr>
        </p:nvGraphicFramePr>
        <p:xfrm>
          <a:off x="6516845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0321" y="2148710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9670" y="29788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19670" y="4771365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5956194" y="3062543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094221" y="4689052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80321" y="2705349"/>
            <a:ext cx="1264593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16845" y="2705349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80321" y="4497863"/>
            <a:ext cx="1104936" cy="652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16845" y="4485000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022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000177"/>
              </p:ext>
            </p:extLst>
          </p:nvPr>
        </p:nvGraphicFramePr>
        <p:xfrm>
          <a:off x="781921" y="658835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525486" y="1378857"/>
            <a:ext cx="1857828" cy="595086"/>
          </a:xfrm>
          <a:prstGeom prst="rect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383314" y="1973943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036457" y="246742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</a:t>
            </a:r>
            <a:endParaRPr lang="vi-VN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534467" y="1445567"/>
            <a:ext cx="12539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1</a:t>
            </a:r>
            <a:endParaRPr lang="vi-VN" sz="24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83718"/>
              </p:ext>
            </p:extLst>
          </p:nvPr>
        </p:nvGraphicFramePr>
        <p:xfrm>
          <a:off x="747450" y="3422580"/>
          <a:ext cx="5413900" cy="152629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537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2191657" y="4107543"/>
            <a:ext cx="3570514" cy="348343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762171" y="44558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15314" y="5020297"/>
            <a:ext cx="369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</a:t>
            </a:r>
            <a:endParaRPr lang="vi-VN" sz="24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6415314" y="5050972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035854" y="4107543"/>
            <a:ext cx="605746" cy="841328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641600" y="49535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94743" y="5481962"/>
            <a:ext cx="992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 A .  B</a:t>
            </a:r>
            <a:endParaRPr lang="vi-VN" sz="24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3337382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856788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374845" y="4050881"/>
            <a:ext cx="2245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. B + C</a:t>
            </a:r>
            <a:endParaRPr lang="vi-VN" sz="2400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8345714" y="4108937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788400" y="4094423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347200" y="4103075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81921" y="658835"/>
            <a:ext cx="1253933" cy="5748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47450" y="3417865"/>
            <a:ext cx="1052321" cy="6330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0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9" grpId="0" animBg="1"/>
      <p:bldP spid="11" grpId="0"/>
      <p:bldP spid="14" grpId="0" animBg="1"/>
      <p:bldP spid="16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797874"/>
              </p:ext>
            </p:extLst>
          </p:nvPr>
        </p:nvGraphicFramePr>
        <p:xfrm>
          <a:off x="796435" y="782205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249714" y="1857829"/>
            <a:ext cx="3599543" cy="261257"/>
          </a:xfrm>
          <a:prstGeom prst="rect">
            <a:avLst/>
          </a:prstGeom>
          <a:solidFill>
            <a:schemeClr val="accent1">
              <a:alpha val="2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49257" y="2119086"/>
            <a:ext cx="638629" cy="493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487886" y="2642996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</a:t>
            </a:r>
            <a:endParaRPr lang="vi-VN" sz="2400" dirty="0"/>
          </a:p>
        </p:txBody>
      </p:sp>
      <p:sp>
        <p:nvSpPr>
          <p:cNvPr id="8" name="Left Arrow Callout 7"/>
          <p:cNvSpPr/>
          <p:nvPr/>
        </p:nvSpPr>
        <p:spPr>
          <a:xfrm>
            <a:off x="2119086" y="1473085"/>
            <a:ext cx="420914" cy="690880"/>
          </a:xfrm>
          <a:prstGeom prst="leftArrowCallout">
            <a:avLst/>
          </a:prstGeom>
          <a:solidFill>
            <a:schemeClr val="accent1">
              <a:alpha val="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Right Arrow Callout 8"/>
          <p:cNvSpPr/>
          <p:nvPr/>
        </p:nvSpPr>
        <p:spPr>
          <a:xfrm>
            <a:off x="5558971" y="1473085"/>
            <a:ext cx="435429" cy="646001"/>
          </a:xfrm>
          <a:prstGeom prst="rightArrowCallout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1727200" y="1818525"/>
            <a:ext cx="522514" cy="824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582056" y="2738620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640113" y="2738620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983435" y="1242252"/>
            <a:ext cx="1798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B + C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7940968" y="1242252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269330"/>
              </p:ext>
            </p:extLst>
          </p:nvPr>
        </p:nvGraphicFramePr>
        <p:xfrm>
          <a:off x="796435" y="3774940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21" name="Straight Connector 20"/>
          <p:cNvCxnSpPr/>
          <p:nvPr/>
        </p:nvCxnSpPr>
        <p:spPr>
          <a:xfrm>
            <a:off x="796435" y="782205"/>
            <a:ext cx="1046878" cy="5676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96435" y="3774940"/>
            <a:ext cx="988821" cy="5572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249714" y="4465820"/>
            <a:ext cx="1480457" cy="690880"/>
          </a:xfrm>
          <a:prstGeom prst="rect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744686" y="5156700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702629" y="5732522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</a:t>
            </a:r>
            <a:endParaRPr lang="vi-VN" sz="24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4789714" y="5760383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294743" y="4465820"/>
            <a:ext cx="1494971" cy="690880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760687" y="5128841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631544" y="5698915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7244691" y="4465820"/>
            <a:ext cx="1761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+ B</a:t>
            </a:r>
            <a:endParaRPr lang="vi-VN" sz="2400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8194969" y="4506765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58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8" grpId="0" animBg="1"/>
      <p:bldP spid="9" grpId="0" animBg="1"/>
      <p:bldP spid="12" grpId="0"/>
      <p:bldP spid="17" grpId="0"/>
      <p:bldP spid="24" grpId="0" animBg="1"/>
      <p:bldP spid="27" grpId="0"/>
      <p:bldP spid="30" grpId="0" animBg="1"/>
      <p:bldP spid="33" grpId="0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815655"/>
              </p:ext>
            </p:extLst>
          </p:nvPr>
        </p:nvGraphicFramePr>
        <p:xfrm>
          <a:off x="1364343" y="1146627"/>
          <a:ext cx="6589485" cy="3135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8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178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1789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1789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1789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76315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AB </a:t>
                      </a:r>
                    </a:p>
                    <a:p>
                      <a:r>
                        <a:rPr lang="en-US" dirty="0" smtClean="0"/>
                        <a:t>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349829" y="1146629"/>
            <a:ext cx="1233714" cy="62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193143" y="1959429"/>
            <a:ext cx="1712686" cy="2148114"/>
          </a:xfrm>
          <a:prstGeom prst="rect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07657" y="4107543"/>
            <a:ext cx="435428" cy="986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643085" y="5166378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</a:t>
            </a:r>
            <a:endParaRPr lang="vi-VN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3653224" y="5166378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Down Arrow Callout 14"/>
          <p:cNvSpPr/>
          <p:nvPr/>
        </p:nvSpPr>
        <p:spPr>
          <a:xfrm>
            <a:off x="4463141" y="3656894"/>
            <a:ext cx="1756229" cy="682172"/>
          </a:xfrm>
          <a:prstGeom prst="downArrowCallout">
            <a:avLst/>
          </a:prstGeom>
          <a:solidFill>
            <a:schemeClr val="accent5">
              <a:alpha val="29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Up Arrow Callout 15"/>
          <p:cNvSpPr/>
          <p:nvPr/>
        </p:nvSpPr>
        <p:spPr>
          <a:xfrm>
            <a:off x="4405085" y="1654630"/>
            <a:ext cx="1872343" cy="725712"/>
          </a:xfrm>
          <a:prstGeom prst="upArrowCallout">
            <a:avLst/>
          </a:prstGeom>
          <a:solidFill>
            <a:schemeClr val="accent5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8" name="Straight Arrow Connector 17"/>
          <p:cNvCxnSpPr>
            <a:stCxn id="15" idx="2"/>
          </p:cNvCxnSpPr>
          <p:nvPr/>
        </p:nvCxnSpPr>
        <p:spPr>
          <a:xfrm>
            <a:off x="5341256" y="4339066"/>
            <a:ext cx="1132115" cy="755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73371" y="5151867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7026408" y="5172927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ight Arrow Callout 21"/>
          <p:cNvSpPr/>
          <p:nvPr/>
        </p:nvSpPr>
        <p:spPr>
          <a:xfrm>
            <a:off x="7026408" y="2569029"/>
            <a:ext cx="1130621" cy="914400"/>
          </a:xfrm>
          <a:prstGeom prst="rightArrowCallout">
            <a:avLst/>
          </a:prstGeom>
          <a:solidFill>
            <a:srgbClr val="92D05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3" name="Left Arrow Callout 22"/>
          <p:cNvSpPr/>
          <p:nvPr/>
        </p:nvSpPr>
        <p:spPr>
          <a:xfrm>
            <a:off x="2743200" y="2541058"/>
            <a:ext cx="769256" cy="1102380"/>
          </a:xfrm>
          <a:prstGeom prst="leftArrowCallout">
            <a:avLst/>
          </a:prstGeom>
          <a:solidFill>
            <a:srgbClr val="92D05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7953828" y="3207657"/>
            <a:ext cx="711201" cy="790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627356" y="4019754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8665029" y="4032852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83543" y="6023429"/>
            <a:ext cx="426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>
                <a:sym typeface="Wingdings" panose="05000000000000000000" pitchFamily="2" charset="2"/>
              </a:rPr>
              <a:t></a:t>
            </a:r>
            <a:r>
              <a:rPr lang="en-US" sz="3200" dirty="0" smtClean="0">
                <a:sym typeface="Wingdings" panose="05000000000000000000" pitchFamily="2" charset="2"/>
              </a:rPr>
              <a:t> Y = A + B . C + B . C</a:t>
            </a:r>
            <a:endParaRPr lang="vi-VN" sz="32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3810000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085069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765052" y="6057595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09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5" grpId="0" animBg="1"/>
      <p:bldP spid="16" grpId="0" animBg="1"/>
      <p:bldP spid="20" grpId="0"/>
      <p:bldP spid="22" grpId="0" animBg="1"/>
      <p:bldP spid="23" grpId="0" animBg="1"/>
      <p:bldP spid="26" grpId="0"/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IV. </a:t>
            </a:r>
            <a:r>
              <a:rPr lang="en-US" b="1" u="sng" dirty="0" err="1">
                <a:latin typeface="VNI Times" pitchFamily="2" charset="0"/>
              </a:rPr>
              <a:t>Baûng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ñoà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Karnaugh</a:t>
            </a:r>
            <a:r>
              <a:rPr lang="en-US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smtClean="0">
                <a:latin typeface="VNI Times" pitchFamily="2" charset="0"/>
              </a:rPr>
              <a:t>2. </a:t>
            </a:r>
            <a:r>
              <a:rPr lang="en-US" sz="2800" b="1" u="sng" dirty="0" err="1" smtClean="0">
                <a:latin typeface="VNI Times" pitchFamily="2" charset="0"/>
              </a:rPr>
              <a:t>Ñôn</a:t>
            </a:r>
            <a:r>
              <a:rPr lang="en-US" sz="2800" b="1" u="sng" dirty="0" smtClean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giaûn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maïch</a:t>
            </a:r>
            <a:r>
              <a:rPr lang="en-US" sz="2800" b="1" u="sng" dirty="0">
                <a:latin typeface="VNI Times" pitchFamily="2" charset="0"/>
              </a:rPr>
              <a:t> OR - AND (</a:t>
            </a:r>
            <a:r>
              <a:rPr lang="en-US" sz="2800" b="1" u="sng" dirty="0" err="1">
                <a:latin typeface="VNI Times" pitchFamily="2" charset="0"/>
              </a:rPr>
              <a:t>tích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caùc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toång</a:t>
            </a:r>
            <a:r>
              <a:rPr lang="en-US" sz="2800" b="1" u="sng" dirty="0" smtClean="0">
                <a:latin typeface="VNI Times" pitchFamily="2" charset="0"/>
              </a:rPr>
              <a:t>):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0,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1</a:t>
            </a:r>
            <a:endParaRPr lang="en-US" sz="2800" b="1" dirty="0">
              <a:latin typeface="VNI Times" pitchFamily="2" charset="0"/>
            </a:endParaRPr>
          </a:p>
          <a:p>
            <a:r>
              <a:rPr lang="en-US" dirty="0" smtClean="0">
                <a:latin typeface="VNI Times" pitchFamily="2" charset="0"/>
              </a:rPr>
              <a:t>Ta </a:t>
            </a:r>
            <a:r>
              <a:rPr lang="en-US" dirty="0" err="1">
                <a:latin typeface="VNI Times" pitchFamily="2" charset="0"/>
              </a:rPr>
              <a:t>khoanh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caùc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oâ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coù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bieán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laø</a:t>
            </a:r>
            <a:r>
              <a:rPr lang="en-US" dirty="0">
                <a:latin typeface="VNI Times" pitchFamily="2" charset="0"/>
              </a:rPr>
              <a:t> 0</a:t>
            </a:r>
            <a:endParaRPr lang="vi-VN" dirty="0"/>
          </a:p>
          <a:p>
            <a:endParaRPr lang="vi-VN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895770" y="2365901"/>
            <a:ext cx="2467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088779"/>
              </p:ext>
            </p:extLst>
          </p:nvPr>
        </p:nvGraphicFramePr>
        <p:xfrm>
          <a:off x="1423250" y="3856852"/>
          <a:ext cx="8128000" cy="16367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AB</a:t>
                      </a:r>
                    </a:p>
                    <a:p>
                      <a:r>
                        <a:rPr lang="en-US" dirty="0" smtClean="0"/>
                        <a:t>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1423250" y="3842338"/>
            <a:ext cx="1624750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534400" y="4513943"/>
            <a:ext cx="391886" cy="856343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/>
          <p:cNvSpPr/>
          <p:nvPr/>
        </p:nvSpPr>
        <p:spPr>
          <a:xfrm>
            <a:off x="5239657" y="4513943"/>
            <a:ext cx="478972" cy="856343"/>
          </a:xfrm>
          <a:prstGeom prst="rect">
            <a:avLst/>
          </a:prstGeom>
          <a:solidFill>
            <a:schemeClr val="accent4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3614057" y="4942114"/>
            <a:ext cx="2104572" cy="428172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926286" y="5370286"/>
            <a:ext cx="1030514" cy="3918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072915" y="5863617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718629" y="3483429"/>
            <a:ext cx="885371" cy="1030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04047" y="3144594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222171" y="5370286"/>
            <a:ext cx="391886" cy="493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0978" y="5915676"/>
            <a:ext cx="993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C</a:t>
            </a:r>
            <a:endParaRPr lang="vi-VN" sz="2800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7228115" y="3173622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0127268" y="590941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374573" y="5950703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06071" y="6013414"/>
            <a:ext cx="5235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sym typeface="Wingdings" panose="05000000000000000000" pitchFamily="2" charset="2"/>
              </a:rPr>
              <a:t> Y = (A + C) + (A + B) + (A + B)</a:t>
            </a:r>
            <a:endParaRPr lang="vi-VN" sz="2800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6025697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4363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2999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23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1" grpId="0" animBg="1"/>
      <p:bldP spid="12" grpId="0" animBg="1"/>
      <p:bldP spid="13" grpId="0" animBg="1"/>
      <p:bldP spid="16" grpId="0"/>
      <p:bldP spid="19" grpId="0"/>
      <p:bldP spid="22" grpId="0"/>
      <p:bldP spid="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BÀI TẬP:</a:t>
            </a:r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455943"/>
              </p:ext>
            </p:extLst>
          </p:nvPr>
        </p:nvGraphicFramePr>
        <p:xfrm>
          <a:off x="922508" y="240653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baseline="0" dirty="0" smtClean="0"/>
                        <a:t> </a:t>
                      </a:r>
                      <a:r>
                        <a:rPr lang="en-US" b="1" dirty="0" smtClean="0"/>
                        <a:t>       AB</a:t>
                      </a:r>
                    </a:p>
                    <a:p>
                      <a:r>
                        <a:rPr lang="en-US" b="1" dirty="0" smtClean="0"/>
                        <a:t>C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0320" y="1944874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99995" y="2924919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446901"/>
              </p:ext>
            </p:extLst>
          </p:nvPr>
        </p:nvGraphicFramePr>
        <p:xfrm>
          <a:off x="922508" y="4163092"/>
          <a:ext cx="5493690" cy="2603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7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987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987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9873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9873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23462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AB     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937022" y="2392025"/>
            <a:ext cx="1036921" cy="6774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922508" y="4163092"/>
            <a:ext cx="1065949" cy="7862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1857" y="53965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b/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28644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32228"/>
            <a:ext cx="8596668" cy="841829"/>
          </a:xfrm>
        </p:spPr>
        <p:txBody>
          <a:bodyPr>
            <a:normAutofit fontScale="90000"/>
          </a:bodyPr>
          <a:lstStyle/>
          <a:p>
            <a:r>
              <a:rPr lang="en-US" sz="4000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sz="4000" b="1" dirty="0">
                <a:solidFill>
                  <a:srgbClr val="FF0000"/>
                </a:solidFill>
                <a:latin typeface="VNI Times" pitchFamily="2" charset="0"/>
              </a:rPr>
              <a:t> 4:  FLIP </a:t>
            </a:r>
            <a:r>
              <a:rPr lang="en-US" sz="4000" b="1" dirty="0" smtClean="0">
                <a:solidFill>
                  <a:srgbClr val="FF0000"/>
                </a:solidFill>
                <a:latin typeface="VNI Times" pitchFamily="2" charset="0"/>
              </a:rPr>
              <a:t>FLOP</a:t>
            </a:r>
            <a:r>
              <a:rPr lang="vi-VN" sz="4000" b="1" dirty="0" smtClean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sz="4000" b="1" dirty="0">
                <a:solidFill>
                  <a:srgbClr val="FF0000"/>
                </a:solidFill>
              </a:rPr>
              <a:t/>
            </a:r>
            <a:br>
              <a:rPr lang="vi-VN" sz="4000" b="1" dirty="0">
                <a:solidFill>
                  <a:srgbClr val="FF0000"/>
                </a:solidFill>
              </a:rPr>
            </a:br>
            <a:r>
              <a:rPr lang="en-US" dirty="0"/>
              <a:t> 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62743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VNI Times" pitchFamily="2" charset="0"/>
              </a:rPr>
              <a:t>I. </a:t>
            </a:r>
            <a:r>
              <a:rPr lang="en-US" sz="2400" b="1" u="sng" dirty="0" err="1" smtClean="0">
                <a:latin typeface="VNI Times" pitchFamily="2" charset="0"/>
              </a:rPr>
              <a:t>Moâ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taû</a:t>
            </a:r>
            <a:r>
              <a:rPr lang="en-US" sz="2400" b="1" u="sng" dirty="0">
                <a:latin typeface="VNI Times" pitchFamily="2" charset="0"/>
              </a:rPr>
              <a:t> Flip Flop:</a:t>
            </a:r>
            <a:endParaRPr lang="vi-VN" sz="2400" dirty="0"/>
          </a:p>
          <a:p>
            <a:r>
              <a:rPr lang="en-US" sz="2400" b="1" u="sng" dirty="0">
                <a:latin typeface="VNI Times" pitchFamily="2" charset="0"/>
              </a:rPr>
              <a:t>1/ </a:t>
            </a:r>
            <a:r>
              <a:rPr lang="en-US" sz="2400" b="1" u="sng" dirty="0" err="1">
                <a:latin typeface="VNI Times" pitchFamily="2" charset="0"/>
              </a:rPr>
              <a:t>Ñònh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nghóa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Flip Flop (FF)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phaàn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naêng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nhôù</a:t>
            </a:r>
            <a:r>
              <a:rPr lang="en-US" sz="2400" dirty="0">
                <a:latin typeface="VNI Times" pitchFamily="2" charset="0"/>
              </a:rPr>
              <a:t>) 1 </a:t>
            </a:r>
            <a:r>
              <a:rPr lang="en-US" sz="2400" dirty="0" err="1">
                <a:latin typeface="VNI Times" pitchFamily="2" charset="0"/>
              </a:rPr>
              <a:t>trong</a:t>
            </a:r>
            <a:r>
              <a:rPr lang="en-US" sz="2400" dirty="0">
                <a:latin typeface="VNI Times" pitchFamily="2" charset="0"/>
              </a:rPr>
              <a:t> 2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0 hay 1.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caáu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thaønh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nhoùm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logic. </a:t>
            </a:r>
            <a:r>
              <a:rPr lang="en-US" sz="2400" dirty="0" err="1">
                <a:latin typeface="VNI Times" pitchFamily="2" charset="0"/>
              </a:rPr>
              <a:t>Maëc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duø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logic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naêng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nhöng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noái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nhau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pheùp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thoâng</a:t>
            </a:r>
            <a:r>
              <a:rPr lang="en-US" sz="2400" dirty="0">
                <a:latin typeface="VNI Times" pitchFamily="2" charset="0"/>
              </a:rPr>
              <a:t> tin. </a:t>
            </a:r>
            <a:r>
              <a:rPr lang="en-US" sz="2400" dirty="0" err="1">
                <a:latin typeface="VNI Times" pitchFamily="2" charset="0"/>
              </a:rPr>
              <a:t>Moãi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saép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xeáp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nhau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smtClean="0">
                <a:latin typeface="VNI Times" pitchFamily="2" charset="0"/>
              </a:rPr>
              <a:t>FF</a:t>
            </a:r>
          </a:p>
          <a:p>
            <a:r>
              <a:rPr lang="en-US" sz="2400" b="1" u="sng" dirty="0">
                <a:latin typeface="VNI Times" pitchFamily="2" charset="0"/>
              </a:rPr>
              <a:t>2/ </a:t>
            </a:r>
            <a:r>
              <a:rPr lang="en-US" sz="2400" b="1" u="sng" dirty="0" err="1">
                <a:latin typeface="VNI Times" pitchFamily="2" charset="0"/>
              </a:rPr>
              <a:t>Moâ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taû</a:t>
            </a:r>
            <a:r>
              <a:rPr lang="en-US" sz="2400" b="1" u="sng" dirty="0" smtClean="0">
                <a:latin typeface="VNI Times" pitchFamily="2" charset="0"/>
              </a:rPr>
              <a:t>:</a:t>
            </a:r>
          </a:p>
          <a:p>
            <a:endParaRPr lang="vi-VN" sz="2400" dirty="0"/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305" y="4397829"/>
            <a:ext cx="5131212" cy="246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382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785256"/>
            <a:ext cx="10310324" cy="3396343"/>
          </a:xfrm>
        </p:spPr>
      </p:pic>
    </p:spTree>
    <p:extLst>
      <p:ext uri="{BB962C8B-B14F-4D97-AF65-F5344CB8AC3E}">
        <p14:creationId xmlns:p14="http://schemas.microsoft.com/office/powerpoint/2010/main" val="2827141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</a:t>
            </a:r>
            <a:r>
              <a:rPr lang="en-US" b="1" dirty="0" smtClean="0">
                <a:solidFill>
                  <a:srgbClr val="FF0000"/>
                </a:solidFill>
                <a:latin typeface="VNI Times" pitchFamily="2" charset="0"/>
              </a:rPr>
              <a:t>FLOP</a:t>
            </a:r>
            <a:r>
              <a:rPr lang="vi-VN" b="1" dirty="0" smtClean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80017"/>
            <a:ext cx="8596668" cy="4530497"/>
          </a:xfrm>
        </p:spPr>
        <p:txBody>
          <a:bodyPr>
            <a:normAutofit/>
          </a:bodyPr>
          <a:lstStyle/>
          <a:p>
            <a:r>
              <a:rPr lang="en-US" sz="2400" b="1" u="sng" dirty="0">
                <a:latin typeface="VNI Times" pitchFamily="2" charset="0"/>
              </a:rPr>
              <a:t>3/ </a:t>
            </a:r>
            <a:r>
              <a:rPr lang="en-US" sz="2400" b="1" u="sng" dirty="0" err="1">
                <a:latin typeface="VNI Times" pitchFamily="2" charset="0"/>
              </a:rPr>
              <a:t>Vaän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chuyeån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b="1" i="1" u="sng" dirty="0">
                <a:latin typeface="VNI Times" pitchFamily="2" charset="0"/>
              </a:rPr>
              <a:t>a/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heä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thoáng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soá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hoaït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sau</a:t>
            </a:r>
            <a:r>
              <a:rPr lang="en-US" sz="2400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u="sng" dirty="0" err="1">
                <a:latin typeface="VNI Times" pitchFamily="2" charset="0"/>
              </a:rPr>
              <a:t>Daïng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baát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ñoàng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boä</a:t>
            </a:r>
            <a:r>
              <a:rPr lang="en-US" sz="2400" u="sng" dirty="0">
                <a:latin typeface="VNI Times" pitchFamily="2" charset="0"/>
              </a:rPr>
              <a:t> (</a:t>
            </a:r>
            <a:r>
              <a:rPr lang="en-US" sz="2400" u="sng" dirty="0" err="1">
                <a:latin typeface="VNI Times" pitchFamily="2" charset="0"/>
              </a:rPr>
              <a:t>tröïc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tieáp</a:t>
            </a:r>
            <a:r>
              <a:rPr lang="en-US" sz="2400" u="sng" dirty="0">
                <a:latin typeface="VNI Times" pitchFamily="2" charset="0"/>
              </a:rPr>
              <a:t>):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cuûa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maïch</a:t>
            </a:r>
            <a:r>
              <a:rPr lang="en-US" sz="2400" dirty="0">
                <a:latin typeface="VNI Times" pitchFamily="2" charset="0"/>
              </a:rPr>
              <a:t> logic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kyø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luùc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hay </a:t>
            </a:r>
            <a:r>
              <a:rPr lang="en-US" sz="2400" dirty="0" err="1">
                <a:latin typeface="VNI Times" pitchFamily="2" charset="0"/>
              </a:rPr>
              <a:t>nhieàu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. </a:t>
            </a:r>
            <a:r>
              <a:rPr lang="en-US" sz="2400" i="1" dirty="0" err="1">
                <a:latin typeface="VNI Times" pitchFamily="2" charset="0"/>
              </a:rPr>
              <a:t>Khi</a:t>
            </a:r>
            <a:r>
              <a:rPr lang="en-US" sz="2400" i="1" dirty="0">
                <a:latin typeface="VNI Times" pitchFamily="2" charset="0"/>
              </a:rPr>
              <a:t> S hay </a:t>
            </a:r>
            <a:r>
              <a:rPr lang="en-US" sz="2400" i="1" dirty="0" err="1">
                <a:latin typeface="VNI Times" pitchFamily="2" charset="0"/>
              </a:rPr>
              <a:t>Pr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bò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taùc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ñoäng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seõ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laøm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cho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ra</a:t>
            </a:r>
            <a:r>
              <a:rPr lang="en-US" sz="2400" i="1" dirty="0">
                <a:latin typeface="VNI Times" pitchFamily="2" charset="0"/>
              </a:rPr>
              <a:t> Q=1, </a:t>
            </a:r>
            <a:r>
              <a:rPr lang="en-US" sz="2400" i="1" dirty="0" err="1">
                <a:latin typeface="VNI Times" pitchFamily="2" charset="0"/>
              </a:rPr>
              <a:t>coøn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kích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thích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vaøo</a:t>
            </a:r>
            <a:r>
              <a:rPr lang="en-US" sz="2400" i="1" dirty="0">
                <a:latin typeface="VNI Times" pitchFamily="2" charset="0"/>
              </a:rPr>
              <a:t> R hay CLR </a:t>
            </a:r>
            <a:r>
              <a:rPr lang="en-US" sz="2400" i="1" dirty="0" err="1">
                <a:latin typeface="VNI Times" pitchFamily="2" charset="0"/>
              </a:rPr>
              <a:t>seõ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ñöa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ra</a:t>
            </a:r>
            <a:r>
              <a:rPr lang="en-US" sz="2400" i="1" dirty="0">
                <a:latin typeface="VNI Times" pitchFamily="2" charset="0"/>
              </a:rPr>
              <a:t> Q=0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u="sng" dirty="0" err="1">
                <a:latin typeface="VNI Times" pitchFamily="2" charset="0"/>
              </a:rPr>
              <a:t>Daïng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ñoàng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chöa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ñôïi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cuûa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thì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aûnh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höôûng</a:t>
            </a:r>
            <a:r>
              <a:rPr lang="en-US" sz="2400" dirty="0">
                <a:latin typeface="VNI Times" pitchFamily="2" charset="0"/>
              </a:rPr>
              <a:t>.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592136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19314"/>
            <a:ext cx="8596668" cy="827314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146628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US" sz="2400" b="1" i="1" u="sng" dirty="0">
                <a:latin typeface="VNI Times" pitchFamily="2" charset="0"/>
              </a:rPr>
              <a:t>b/ </a:t>
            </a:r>
            <a:r>
              <a:rPr lang="en-US" sz="2400" b="1" i="1" u="sng" dirty="0" err="1">
                <a:latin typeface="VNI Times" pitchFamily="2" charset="0"/>
              </a:rPr>
              <a:t>Caùc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caùch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taùc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(</a:t>
            </a:r>
            <a:r>
              <a:rPr lang="en-US" sz="2400" b="1" i="1" u="sng" dirty="0" err="1">
                <a:latin typeface="VNI Times" pitchFamily="2" charset="0"/>
              </a:rPr>
              <a:t>kích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thích</a:t>
            </a:r>
            <a:r>
              <a:rPr lang="en-US" sz="2400" b="1" i="1" u="sng" dirty="0" smtClean="0">
                <a:latin typeface="VNI Times" pitchFamily="2" charset="0"/>
              </a:rPr>
              <a:t>):</a:t>
            </a:r>
          </a:p>
          <a:p>
            <a:pPr marL="0" indent="0">
              <a:buNone/>
            </a:pPr>
            <a:r>
              <a:rPr lang="en-US" sz="2400" i="1" u="sng" dirty="0" smtClean="0">
                <a:latin typeface="VNI Times" pitchFamily="2" charset="0"/>
              </a:rPr>
              <a:t>+</a:t>
            </a:r>
            <a:r>
              <a:rPr lang="en-US" sz="2400" i="1" u="sng" dirty="0" err="1" smtClean="0">
                <a:latin typeface="VNI Times" pitchFamily="2" charset="0"/>
              </a:rPr>
              <a:t>Möùc</a:t>
            </a:r>
            <a:r>
              <a:rPr lang="en-US" sz="2400" i="1" dirty="0" smtClean="0">
                <a:latin typeface="VNI Times" pitchFamily="2" charset="0"/>
              </a:rPr>
              <a:t> 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 hay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endParaRPr lang="vi-VN" sz="2400" dirty="0"/>
          </a:p>
          <a:p>
            <a:r>
              <a:rPr lang="en-US" sz="2400" u="sng" dirty="0" err="1">
                <a:latin typeface="VNI Times" pitchFamily="2" charset="0"/>
              </a:rPr>
              <a:t>Ví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duï</a:t>
            </a:r>
            <a:r>
              <a:rPr lang="en-US" sz="2400" dirty="0">
                <a:latin typeface="VNI Times" pitchFamily="2" charset="0"/>
              </a:rPr>
              <a:t> :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 5V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</a:t>
            </a:r>
            <a:r>
              <a:rPr lang="en-US" sz="2400" dirty="0">
                <a:latin typeface="VNI Times" pitchFamily="2" charset="0"/>
              </a:rPr>
              <a:t> 1 ,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0 V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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vôùi</a:t>
            </a:r>
            <a:r>
              <a:rPr lang="en-US" sz="2400" dirty="0">
                <a:latin typeface="VNI Times" pitchFamily="2" charset="0"/>
              </a:rPr>
              <a:t> 0</a:t>
            </a:r>
            <a:endParaRPr lang="vi-VN" sz="2400" dirty="0"/>
          </a:p>
          <a:p>
            <a:pPr marL="0" indent="0">
              <a:buNone/>
            </a:pPr>
            <a:r>
              <a:rPr lang="en-US" sz="2400" i="1" u="sng" dirty="0" smtClean="0">
                <a:latin typeface="VNI Times" pitchFamily="2" charset="0"/>
              </a:rPr>
              <a:t>+</a:t>
            </a:r>
            <a:r>
              <a:rPr lang="en-US" sz="2400" i="1" u="sng" dirty="0" err="1" smtClean="0">
                <a:latin typeface="VNI Times" pitchFamily="2" charset="0"/>
              </a:rPr>
              <a:t>Caïnh</a:t>
            </a:r>
            <a:r>
              <a:rPr lang="en-US" sz="2400" u="sng" dirty="0" smtClean="0">
                <a:latin typeface="VNI Times" pitchFamily="2" charset="0"/>
              </a:rPr>
              <a:t> 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tröôùc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leân</a:t>
            </a:r>
            <a:r>
              <a:rPr lang="en-US" sz="2400" dirty="0">
                <a:latin typeface="VNI Times" pitchFamily="2" charset="0"/>
              </a:rPr>
              <a:t> ) hay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sau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)</a:t>
            </a:r>
            <a:endParaRPr lang="vi-VN" sz="2400" dirty="0"/>
          </a:p>
          <a:p>
            <a:endParaRPr lang="vi-VN" dirty="0"/>
          </a:p>
          <a:p>
            <a:endParaRPr lang="vi-VN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028496" y="3938716"/>
            <a:ext cx="5302704" cy="2177369"/>
            <a:chOff x="3456" y="2304"/>
            <a:chExt cx="6102" cy="1500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3456" y="2304"/>
              <a:ext cx="3903" cy="444"/>
              <a:chOff x="2448" y="2154"/>
              <a:chExt cx="3903" cy="444"/>
            </a:xfrm>
          </p:grpSpPr>
          <p:sp>
            <p:nvSpPr>
              <p:cNvPr id="29" name="Line 4"/>
              <p:cNvSpPr>
                <a:spLocks noChangeShapeType="1"/>
              </p:cNvSpPr>
              <p:nvPr/>
            </p:nvSpPr>
            <p:spPr bwMode="auto">
              <a:xfrm>
                <a:off x="2448" y="259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2865" y="2154"/>
                <a:ext cx="879" cy="438"/>
                <a:chOff x="2865" y="2154"/>
                <a:chExt cx="879" cy="438"/>
              </a:xfrm>
            </p:grpSpPr>
            <p:sp>
              <p:nvSpPr>
                <p:cNvPr id="46" name="Line 6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7" name="Line 7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8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9" name="Line 9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1" name="Group 10"/>
              <p:cNvGrpSpPr>
                <a:grpSpLocks/>
              </p:cNvGrpSpPr>
              <p:nvPr/>
            </p:nvGrpSpPr>
            <p:grpSpPr bwMode="auto">
              <a:xfrm>
                <a:off x="3744" y="2160"/>
                <a:ext cx="879" cy="438"/>
                <a:chOff x="2865" y="2154"/>
                <a:chExt cx="879" cy="438"/>
              </a:xfrm>
            </p:grpSpPr>
            <p:sp>
              <p:nvSpPr>
                <p:cNvPr id="42" name="Line 11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3" name="Line 12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4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5" name="Line 14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>
                <a:off x="4608" y="2160"/>
                <a:ext cx="879" cy="438"/>
                <a:chOff x="2865" y="2154"/>
                <a:chExt cx="879" cy="438"/>
              </a:xfrm>
            </p:grpSpPr>
            <p:sp>
              <p:nvSpPr>
                <p:cNvPr id="38" name="Line 16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9" name="Line 17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0" name="Line 18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1" name="Line 19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3" name="Group 20"/>
              <p:cNvGrpSpPr>
                <a:grpSpLocks/>
              </p:cNvGrpSpPr>
              <p:nvPr/>
            </p:nvGrpSpPr>
            <p:grpSpPr bwMode="auto">
              <a:xfrm>
                <a:off x="5472" y="2160"/>
                <a:ext cx="879" cy="438"/>
                <a:chOff x="2865" y="2154"/>
                <a:chExt cx="879" cy="438"/>
              </a:xfrm>
            </p:grpSpPr>
            <p:sp>
              <p:nvSpPr>
                <p:cNvPr id="34" name="Line 21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5" name="Line 22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6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7" name="Line 24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</p:grpSp>
        <p:sp>
          <p:nvSpPr>
            <p:cNvPr id="6" name="Line 25"/>
            <p:cNvSpPr>
              <a:spLocks noChangeShapeType="1"/>
            </p:cNvSpPr>
            <p:nvPr/>
          </p:nvSpPr>
          <p:spPr bwMode="auto">
            <a:xfrm>
              <a:off x="3456" y="360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grpSp>
          <p:nvGrpSpPr>
            <p:cNvPr id="7" name="Group 26"/>
            <p:cNvGrpSpPr>
              <a:grpSpLocks/>
            </p:cNvGrpSpPr>
            <p:nvPr/>
          </p:nvGrpSpPr>
          <p:grpSpPr bwMode="auto">
            <a:xfrm>
              <a:off x="3885" y="3174"/>
              <a:ext cx="867" cy="447"/>
              <a:chOff x="3885" y="3174"/>
              <a:chExt cx="867" cy="447"/>
            </a:xfrm>
          </p:grpSpPr>
          <p:sp>
            <p:nvSpPr>
              <p:cNvPr id="25" name="Line 27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6" name="Line 28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7" name="Line 29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8" name="Line 30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8" name="Group 31"/>
            <p:cNvGrpSpPr>
              <a:grpSpLocks/>
            </p:cNvGrpSpPr>
            <p:nvPr/>
          </p:nvGrpSpPr>
          <p:grpSpPr bwMode="auto">
            <a:xfrm>
              <a:off x="4752" y="3168"/>
              <a:ext cx="867" cy="447"/>
              <a:chOff x="3885" y="3174"/>
              <a:chExt cx="867" cy="447"/>
            </a:xfrm>
          </p:grpSpPr>
          <p:sp>
            <p:nvSpPr>
              <p:cNvPr id="21" name="Line 32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2" name="Line 33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3" name="Line 34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4" name="Line 35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9" name="Group 36"/>
            <p:cNvGrpSpPr>
              <a:grpSpLocks/>
            </p:cNvGrpSpPr>
            <p:nvPr/>
          </p:nvGrpSpPr>
          <p:grpSpPr bwMode="auto">
            <a:xfrm>
              <a:off x="5616" y="3168"/>
              <a:ext cx="867" cy="447"/>
              <a:chOff x="3885" y="3174"/>
              <a:chExt cx="867" cy="447"/>
            </a:xfrm>
          </p:grpSpPr>
          <p:sp>
            <p:nvSpPr>
              <p:cNvPr id="17" name="Line 37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8" name="Line 38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9" name="Line 39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0" name="Line 40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10" name="Group 41"/>
            <p:cNvGrpSpPr>
              <a:grpSpLocks/>
            </p:cNvGrpSpPr>
            <p:nvPr/>
          </p:nvGrpSpPr>
          <p:grpSpPr bwMode="auto">
            <a:xfrm>
              <a:off x="6480" y="3168"/>
              <a:ext cx="867" cy="447"/>
              <a:chOff x="3885" y="3174"/>
              <a:chExt cx="867" cy="447"/>
            </a:xfrm>
          </p:grpSpPr>
          <p:sp>
            <p:nvSpPr>
              <p:cNvPr id="13" name="Line 42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4" name="Line 43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5" name="Line 44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6" name="Line 45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sp>
          <p:nvSpPr>
            <p:cNvPr id="11" name="Text Box 46"/>
            <p:cNvSpPr txBox="1">
              <a:spLocks noChangeArrowheads="1"/>
            </p:cNvSpPr>
            <p:nvPr/>
          </p:nvSpPr>
          <p:spPr bwMode="auto">
            <a:xfrm>
              <a:off x="7359" y="2349"/>
              <a:ext cx="2016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KÍCH</a:t>
              </a:r>
              <a:r>
                <a:rPr kumimoji="0" lang="vi-VN" altLang="vi-VN" sz="11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 CẠNH LÊN</a:t>
              </a:r>
              <a:endParaRPr kumimoji="0" lang="vi-VN" altLang="vi-V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Text Box 47"/>
            <p:cNvSpPr txBox="1">
              <a:spLocks noChangeArrowheads="1"/>
            </p:cNvSpPr>
            <p:nvPr/>
          </p:nvSpPr>
          <p:spPr bwMode="auto">
            <a:xfrm>
              <a:off x="7398" y="3228"/>
              <a:ext cx="2160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KÍCH</a:t>
              </a:r>
              <a:r>
                <a:rPr kumimoji="0" lang="vi-VN" altLang="vi-VN" sz="11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 CẠNH XUỐNG</a:t>
              </a:r>
              <a:endParaRPr kumimoji="0" lang="vi-VN" altLang="vi-V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408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74171"/>
            <a:ext cx="8596668" cy="856343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39790"/>
            <a:ext cx="8596668" cy="539068"/>
          </a:xfrm>
        </p:spPr>
        <p:txBody>
          <a:bodyPr/>
          <a:lstStyle/>
          <a:p>
            <a:r>
              <a:rPr lang="en-US" sz="2400" b="1" u="sng" dirty="0">
                <a:latin typeface="VNI Times" pitchFamily="2" charset="0"/>
              </a:rPr>
              <a:t>4/  Qui </a:t>
            </a:r>
            <a:r>
              <a:rPr lang="en-US" sz="2400" b="1" u="sng" dirty="0" err="1">
                <a:latin typeface="VNI Times" pitchFamily="2" charset="0"/>
              </a:rPr>
              <a:t>öôùc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vaø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kyù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hieäu</a:t>
            </a:r>
            <a:r>
              <a:rPr lang="en-US" sz="2400" b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06" y="1378858"/>
            <a:ext cx="7774879" cy="549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13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305" y="723675"/>
            <a:ext cx="8596668" cy="3880773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II. </a:t>
            </a:r>
            <a:r>
              <a:rPr lang="en-US" sz="2400" b="1" u="sng" dirty="0" err="1" smtClean="0">
                <a:latin typeface="VNI Times" pitchFamily="2" charset="0"/>
              </a:rPr>
              <a:t>Phaân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loaïi</a:t>
            </a:r>
            <a:r>
              <a:rPr lang="en-US" sz="2400" b="1" u="sng" dirty="0">
                <a:latin typeface="VNI Times" pitchFamily="2" charset="0"/>
              </a:rPr>
              <a:t> FF :</a:t>
            </a:r>
            <a:endParaRPr lang="vi-VN" sz="2400" dirty="0"/>
          </a:p>
          <a:p>
            <a:r>
              <a:rPr lang="en-US" sz="2400" b="1" u="sng" dirty="0">
                <a:latin typeface="VNI Times" pitchFamily="2" charset="0"/>
              </a:rPr>
              <a:t>1. Flip – Flop RS ( </a:t>
            </a:r>
            <a:r>
              <a:rPr lang="en-US" sz="2400" b="1" u="sng" dirty="0" err="1">
                <a:latin typeface="VNI Times" pitchFamily="2" charset="0"/>
              </a:rPr>
              <a:t>coøn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goïi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maïch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choát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Nand</a:t>
            </a:r>
            <a:r>
              <a:rPr lang="en-US" sz="2400" b="1" u="sng" dirty="0">
                <a:latin typeface="VNI Times" pitchFamily="2" charset="0"/>
              </a:rPr>
              <a:t>)</a:t>
            </a:r>
            <a:endParaRPr lang="vi-VN" sz="2400" dirty="0"/>
          </a:p>
          <a:p>
            <a:r>
              <a:rPr lang="en-US" sz="2400" b="1" i="1" u="sng" dirty="0" smtClean="0">
                <a:latin typeface="VNI Times" pitchFamily="2" charset="0"/>
              </a:rPr>
              <a:t>a. </a:t>
            </a:r>
            <a:r>
              <a:rPr lang="en-US" sz="2400" b="1" i="1" u="sng" dirty="0" err="1" smtClean="0">
                <a:latin typeface="VNI Times" pitchFamily="2" charset="0"/>
              </a:rPr>
              <a:t>Kyù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hieäu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</a:p>
          <a:p>
            <a:endParaRPr lang="en-US" sz="2400" b="1" i="1" u="sng" dirty="0">
              <a:latin typeface="VNI Times" pitchFamily="2" charset="0"/>
            </a:endParaRPr>
          </a:p>
          <a:p>
            <a:endParaRPr lang="en-US" sz="2400" b="1" i="1" u="sng" dirty="0" smtClean="0">
              <a:latin typeface="VNI Times" pitchFamily="2" charset="0"/>
            </a:endParaRPr>
          </a:p>
          <a:p>
            <a:endParaRPr lang="en-US" sz="2400" b="1" i="1" u="sng" dirty="0">
              <a:latin typeface="VNI Times" pitchFamily="2" charset="0"/>
            </a:endParaRPr>
          </a:p>
          <a:p>
            <a:endParaRPr lang="en-US" sz="2400" b="1" i="1" u="sng" dirty="0" smtClean="0">
              <a:latin typeface="VNI Times" pitchFamily="2" charset="0"/>
            </a:endParaRPr>
          </a:p>
          <a:p>
            <a:endParaRPr lang="en-US" sz="2400" b="1" i="1" u="sng" dirty="0">
              <a:latin typeface="VNI Times" pitchFamily="2" charset="0"/>
            </a:endParaRPr>
          </a:p>
          <a:p>
            <a:r>
              <a:rPr lang="en-US" sz="2600" b="1" i="1" u="sng" dirty="0">
                <a:latin typeface="VNI Times" pitchFamily="2" charset="0"/>
              </a:rPr>
              <a:t>b)  </a:t>
            </a:r>
            <a:r>
              <a:rPr lang="en-US" sz="2600" b="1" i="1" u="sng" dirty="0" err="1">
                <a:latin typeface="VNI Times" pitchFamily="2" charset="0"/>
              </a:rPr>
              <a:t>Caáu</a:t>
            </a:r>
            <a:r>
              <a:rPr lang="en-US" sz="2600" b="1" i="1" u="sng" dirty="0">
                <a:latin typeface="VNI Times" pitchFamily="2" charset="0"/>
              </a:rPr>
              <a:t> </a:t>
            </a:r>
            <a:r>
              <a:rPr lang="en-US" sz="2600" b="1" i="1" u="sng" dirty="0" err="1">
                <a:latin typeface="VNI Times" pitchFamily="2" charset="0"/>
              </a:rPr>
              <a:t>taïo</a:t>
            </a:r>
            <a:r>
              <a:rPr lang="en-US" sz="2600" b="1" i="1" u="sng" dirty="0">
                <a:latin typeface="VNI Times" pitchFamily="2" charset="0"/>
              </a:rPr>
              <a:t>:</a:t>
            </a:r>
            <a:endParaRPr lang="vi-VN" sz="2600" dirty="0"/>
          </a:p>
          <a:p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638" y="2130943"/>
            <a:ext cx="2938047" cy="18887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040" y="3483428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964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5706" y="476932"/>
            <a:ext cx="8596668" cy="3880773"/>
          </a:xfrm>
        </p:spPr>
        <p:txBody>
          <a:bodyPr/>
          <a:lstStyle/>
          <a:p>
            <a:r>
              <a:rPr lang="en-US" sz="2400" b="1" i="1" u="sng" dirty="0">
                <a:latin typeface="VNI Times" pitchFamily="2" charset="0"/>
              </a:rPr>
              <a:t>c</a:t>
            </a:r>
            <a:r>
              <a:rPr lang="en-US" sz="2400" b="1" i="1" u="sng" dirty="0" smtClean="0">
                <a:latin typeface="VNI Times" pitchFamily="2" charset="0"/>
              </a:rPr>
              <a:t>. </a:t>
            </a:r>
            <a:r>
              <a:rPr lang="en-US" sz="2400" b="1" i="1" u="sng" dirty="0" err="1" smtClean="0">
                <a:latin typeface="VNI Times" pitchFamily="2" charset="0"/>
              </a:rPr>
              <a:t>Nguyeân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FF RS </a:t>
            </a:r>
            <a:r>
              <a:rPr lang="en-US" sz="2400" dirty="0" err="1">
                <a:latin typeface="VNI Times" pitchFamily="2" charset="0"/>
              </a:rPr>
              <a:t>chæ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khieån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tieáp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khieån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(CLK). </a:t>
            </a:r>
            <a:r>
              <a:rPr lang="en-US" sz="2400" dirty="0" err="1">
                <a:latin typeface="VNI Times" pitchFamily="2" charset="0"/>
              </a:rPr>
              <a:t>Kyù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treân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bieát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caû</a:t>
            </a:r>
            <a:r>
              <a:rPr lang="en-US" sz="2400" dirty="0">
                <a:latin typeface="VNI Times" pitchFamily="2" charset="0"/>
              </a:rPr>
              <a:t> 2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R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ñeàu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( </a:t>
            </a:r>
            <a:r>
              <a:rPr lang="en-US" sz="2400" dirty="0" err="1">
                <a:latin typeface="VNI Times" pitchFamily="2" charset="0"/>
              </a:rPr>
              <a:t>caû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hai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set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Preset </a:t>
            </a:r>
            <a:r>
              <a:rPr lang="en-US" sz="2400" dirty="0" err="1">
                <a:latin typeface="VNI Times" pitchFamily="2" charset="0"/>
              </a:rPr>
              <a:t>thöôøng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nghæ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trong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hai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cöù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luùc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naøo</a:t>
            </a:r>
            <a:r>
              <a:rPr lang="en-US" sz="2400" dirty="0">
                <a:latin typeface="VNI Times" pitchFamily="2" charset="0"/>
              </a:rPr>
              <a:t> ta </a:t>
            </a:r>
            <a:r>
              <a:rPr lang="en-US" sz="2400" dirty="0" err="1">
                <a:latin typeface="VNI Times" pitchFamily="2" charset="0"/>
              </a:rPr>
              <a:t>muoán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maïch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choát</a:t>
            </a:r>
            <a:r>
              <a:rPr lang="en-US" sz="2400" dirty="0">
                <a:latin typeface="VNI Times" pitchFamily="2" charset="0"/>
              </a:rPr>
              <a:t> )</a:t>
            </a:r>
            <a:endParaRPr lang="vi-VN" sz="2400" dirty="0"/>
          </a:p>
          <a:p>
            <a:endParaRPr lang="vi-VN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125" y="3294742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74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820" y="418875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i="1" u="sng" dirty="0">
                <a:latin typeface="VNI Times" pitchFamily="2" charset="0"/>
              </a:rPr>
              <a:t>c. </a:t>
            </a:r>
            <a:r>
              <a:rPr lang="en-US" sz="2400" b="1" i="1" u="sng" dirty="0" err="1">
                <a:latin typeface="VNI Times" pitchFamily="2" charset="0"/>
              </a:rPr>
              <a:t>Nguyeân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3" y="1091651"/>
            <a:ext cx="9187676" cy="451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772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248" y="186647"/>
            <a:ext cx="8596668" cy="3880773"/>
          </a:xfrm>
        </p:spPr>
        <p:txBody>
          <a:bodyPr/>
          <a:lstStyle/>
          <a:p>
            <a:r>
              <a:rPr lang="en-US" sz="2400" b="1" i="1" u="sng" dirty="0">
                <a:latin typeface="VNI Times" pitchFamily="2" charset="0"/>
              </a:rPr>
              <a:t>c. </a:t>
            </a:r>
            <a:r>
              <a:rPr lang="en-US" sz="2400" b="1" i="1" u="sng" dirty="0" err="1">
                <a:latin typeface="VNI Times" pitchFamily="2" charset="0"/>
              </a:rPr>
              <a:t>Nguyeân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99" y="857047"/>
            <a:ext cx="8477892" cy="23017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125" y="3294742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7801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99" y="914062"/>
            <a:ext cx="9293890" cy="510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031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64" y="580572"/>
            <a:ext cx="9700201" cy="5500913"/>
          </a:xfrm>
        </p:spPr>
      </p:pic>
    </p:spTree>
    <p:extLst>
      <p:ext uri="{BB962C8B-B14F-4D97-AF65-F5344CB8AC3E}">
        <p14:creationId xmlns:p14="http://schemas.microsoft.com/office/powerpoint/2010/main" val="24597185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25054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4654"/>
            <a:ext cx="8596668" cy="3880773"/>
          </a:xfrm>
        </p:spPr>
        <p:txBody>
          <a:bodyPr/>
          <a:lstStyle/>
          <a:p>
            <a:r>
              <a:rPr lang="en-US" sz="2400" b="1" u="sng" dirty="0">
                <a:latin typeface="VNI Times" pitchFamily="2" charset="0"/>
              </a:rPr>
              <a:t>1. Flip – Flop RS ( </a:t>
            </a:r>
            <a:r>
              <a:rPr lang="en-US" sz="2400" b="1" u="sng" dirty="0" err="1">
                <a:latin typeface="VNI Times" pitchFamily="2" charset="0"/>
              </a:rPr>
              <a:t>coøn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goïi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maïch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choát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Nand</a:t>
            </a:r>
            <a:r>
              <a:rPr lang="en-US" sz="2400" b="1" u="sng" dirty="0">
                <a:latin typeface="VNI Times" pitchFamily="2" charset="0"/>
              </a:rPr>
              <a:t>)</a:t>
            </a:r>
            <a:endParaRPr lang="vi-VN" sz="2400" dirty="0"/>
          </a:p>
          <a:p>
            <a:r>
              <a:rPr lang="en-US" sz="2400" b="1" i="1" u="sng" dirty="0" smtClean="0">
                <a:latin typeface="VNI Times" pitchFamily="2" charset="0"/>
              </a:rPr>
              <a:t>d</a:t>
            </a:r>
            <a:r>
              <a:rPr lang="en-US" sz="2400" b="1" i="1" u="sng" dirty="0">
                <a:latin typeface="VNI Times" pitchFamily="2" charset="0"/>
              </a:rPr>
              <a:t>)  </a:t>
            </a:r>
            <a:r>
              <a:rPr lang="en-US" sz="2400" b="1" i="1" u="sng" dirty="0" err="1">
                <a:latin typeface="VNI Times" pitchFamily="2" charset="0"/>
              </a:rPr>
              <a:t>Baûng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traïng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thaùi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20" y="2791638"/>
            <a:ext cx="9544230" cy="238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586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760" y="127863"/>
            <a:ext cx="8596668" cy="738912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latin typeface="VNI Times" pitchFamily="2" charset="0"/>
              </a:rPr>
              <a:t>KIỂM TRA 15’ – ĐỀ 1</a:t>
            </a:r>
            <a:br>
              <a:rPr lang="en-US" sz="3200" b="1" dirty="0" smtClean="0">
                <a:latin typeface="VNI Times" pitchFamily="2" charset="0"/>
              </a:rPr>
            </a:br>
            <a:endParaRPr lang="vi-V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60" y="866775"/>
            <a:ext cx="8596668" cy="5204443"/>
          </a:xfrm>
        </p:spPr>
        <p:txBody>
          <a:bodyPr/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 1: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logic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 2: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smtClean="0"/>
              <a:t>a/ Y = (A + C) (B + D)			d/ </a:t>
            </a:r>
          </a:p>
          <a:p>
            <a:r>
              <a:rPr lang="en-US" sz="2400" dirty="0" smtClean="0"/>
              <a:t>b/ </a:t>
            </a:r>
          </a:p>
          <a:p>
            <a:endParaRPr lang="vi-VN" dirty="0"/>
          </a:p>
        </p:txBody>
      </p:sp>
      <p:grpSp>
        <p:nvGrpSpPr>
          <p:cNvPr id="4" name="Group 3"/>
          <p:cNvGrpSpPr/>
          <p:nvPr/>
        </p:nvGrpSpPr>
        <p:grpSpPr>
          <a:xfrm>
            <a:off x="765799" y="1326189"/>
            <a:ext cx="4343230" cy="1910497"/>
            <a:chOff x="0" y="0"/>
            <a:chExt cx="3368351" cy="139026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68351" cy="13902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Oval 5"/>
            <p:cNvSpPr/>
            <p:nvPr/>
          </p:nvSpPr>
          <p:spPr>
            <a:xfrm>
              <a:off x="1898779" y="279919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7" name="Oval 6"/>
            <p:cNvSpPr/>
            <p:nvPr/>
          </p:nvSpPr>
          <p:spPr>
            <a:xfrm>
              <a:off x="1898779" y="1026368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8" name="Oval 7"/>
            <p:cNvSpPr/>
            <p:nvPr/>
          </p:nvSpPr>
          <p:spPr>
            <a:xfrm>
              <a:off x="2906485" y="377890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9" name="Oval 8"/>
            <p:cNvSpPr/>
            <p:nvPr/>
          </p:nvSpPr>
          <p:spPr>
            <a:xfrm>
              <a:off x="970383" y="1119674"/>
              <a:ext cx="71120" cy="71120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3553978" y="3933373"/>
            <a:ext cx="2487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041523" y="3933373"/>
            <a:ext cx="2487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041523" y="3875315"/>
            <a:ext cx="17612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818760"/>
              </p:ext>
            </p:extLst>
          </p:nvPr>
        </p:nvGraphicFramePr>
        <p:xfrm>
          <a:off x="1463338" y="4513945"/>
          <a:ext cx="3686628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8876"/>
                <a:gridCol w="1228876"/>
                <a:gridCol w="12288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       C</a:t>
                      </a:r>
                    </a:p>
                    <a:p>
                      <a:pPr algn="l"/>
                      <a:r>
                        <a:rPr lang="en-US" dirty="0" smtClean="0"/>
                        <a:t>AB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1451429" y="4501232"/>
            <a:ext cx="1219200" cy="6453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481608"/>
              </p:ext>
            </p:extLst>
          </p:nvPr>
        </p:nvGraphicFramePr>
        <p:xfrm>
          <a:off x="5704114" y="4513945"/>
          <a:ext cx="48768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360"/>
                <a:gridCol w="975360"/>
                <a:gridCol w="975360"/>
                <a:gridCol w="975360"/>
                <a:gridCol w="9753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AB</a:t>
                      </a:r>
                    </a:p>
                    <a:p>
                      <a:r>
                        <a:rPr lang="en-US" dirty="0" smtClean="0"/>
                        <a:t>CD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2" name="Straight Connector 21"/>
          <p:cNvCxnSpPr/>
          <p:nvPr/>
        </p:nvCxnSpPr>
        <p:spPr>
          <a:xfrm>
            <a:off x="5689600" y="4501232"/>
            <a:ext cx="1001486" cy="64532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38244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91886"/>
            <a:ext cx="8596668" cy="68217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</a:rPr>
              <a:t>KIỂM TRA 15’ – ĐỀ </a:t>
            </a:r>
            <a:r>
              <a:rPr lang="en-US" b="1" dirty="0" smtClean="0">
                <a:latin typeface="VNI Times" pitchFamily="2" charset="0"/>
              </a:rPr>
              <a:t>2</a:t>
            </a:r>
            <a:r>
              <a:rPr lang="en-US" b="1" dirty="0">
                <a:latin typeface="VNI Times" pitchFamily="2" charset="0"/>
              </a:rPr>
              <a:t/>
            </a:r>
            <a:br>
              <a:rPr lang="en-US" b="1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188132"/>
                <a:ext cx="8596668" cy="3880773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sơ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mạch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logic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đã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2: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rút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gọn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 smtClean="0"/>
                  <a:t>a/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𝐘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=(</m:t>
                    </m:r>
                    <m:acc>
                      <m:accPr>
                        <m:chr m:val="̅"/>
                        <m:ctrlPr>
                          <a:rPr lang="vi-VN" sz="24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𝑨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acc>
                    <m:r>
                      <a:rPr lang="en-US" sz="2400" b="1">
                        <a:latin typeface="Cambria Math" panose="02040503050406030204" pitchFamily="18" charset="0"/>
                      </a:rPr>
                      <m:t>)(</m:t>
                    </m:r>
                    <m:acc>
                      <m:accPr>
                        <m:chr m:val="̅"/>
                        <m:ctrlPr>
                          <a:rPr lang="vi-VN" sz="24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𝐀</m:t>
                        </m:r>
                      </m:e>
                    </m:acc>
                    <m:r>
                      <a:rPr lang="en-US" sz="2400" b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𝐁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𝐂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 smtClean="0"/>
                  <a:t>					</a:t>
                </a:r>
              </a:p>
              <a:p>
                <a:r>
                  <a:rPr lang="en-US" sz="2400" dirty="0" smtClean="0"/>
                  <a:t>b/											d/ </a:t>
                </a:r>
                <a:endParaRPr lang="vi-VN" sz="2400" dirty="0"/>
              </a:p>
              <a:p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vi-VN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188132"/>
                <a:ext cx="8596668" cy="3880773"/>
              </a:xfrm>
              <a:blipFill rotWithShape="0">
                <a:blip r:embed="rId2"/>
                <a:stretch>
                  <a:fillRect l="-567" t="-1256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Group 9"/>
          <p:cNvGrpSpPr/>
          <p:nvPr/>
        </p:nvGrpSpPr>
        <p:grpSpPr>
          <a:xfrm>
            <a:off x="4851400" y="1685335"/>
            <a:ext cx="3813628" cy="1769064"/>
            <a:chOff x="0" y="0"/>
            <a:chExt cx="3302324" cy="133956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02324" cy="133956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Oval 11"/>
            <p:cNvSpPr/>
            <p:nvPr/>
          </p:nvSpPr>
          <p:spPr>
            <a:xfrm>
              <a:off x="1805503" y="198023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3" name="Oval 12"/>
            <p:cNvSpPr/>
            <p:nvPr/>
          </p:nvSpPr>
          <p:spPr>
            <a:xfrm>
              <a:off x="1799679" y="937696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4" name="Oval 13"/>
            <p:cNvSpPr/>
            <p:nvPr/>
          </p:nvSpPr>
          <p:spPr>
            <a:xfrm>
              <a:off x="2807266" y="291210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5" name="Oval 14"/>
            <p:cNvSpPr/>
            <p:nvPr/>
          </p:nvSpPr>
          <p:spPr>
            <a:xfrm>
              <a:off x="879455" y="1025059"/>
              <a:ext cx="71120" cy="71120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</p:grp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464245"/>
              </p:ext>
            </p:extLst>
          </p:nvPr>
        </p:nvGraphicFramePr>
        <p:xfrm>
          <a:off x="1538514" y="4512645"/>
          <a:ext cx="432851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702"/>
                <a:gridCol w="865702"/>
                <a:gridCol w="865702"/>
                <a:gridCol w="865702"/>
                <a:gridCol w="865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AB</a:t>
                      </a:r>
                    </a:p>
                    <a:p>
                      <a:r>
                        <a:rPr lang="en-US" dirty="0" smtClean="0"/>
                        <a:t>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8" name="Straight Connector 17"/>
          <p:cNvCxnSpPr/>
          <p:nvPr/>
        </p:nvCxnSpPr>
        <p:spPr>
          <a:xfrm>
            <a:off x="1538514" y="4512645"/>
            <a:ext cx="870857" cy="5985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025805"/>
              </p:ext>
            </p:extLst>
          </p:nvPr>
        </p:nvGraphicFramePr>
        <p:xfrm>
          <a:off x="6604000" y="4461436"/>
          <a:ext cx="48768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360"/>
                <a:gridCol w="975360"/>
                <a:gridCol w="975360"/>
                <a:gridCol w="975360"/>
                <a:gridCol w="9753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AB</a:t>
                      </a:r>
                    </a:p>
                    <a:p>
                      <a:r>
                        <a:rPr lang="en-US" dirty="0" smtClean="0"/>
                        <a:t>CD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600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734" y="1405846"/>
            <a:ext cx="8596668" cy="3880773"/>
          </a:xfrm>
        </p:spPr>
        <p:txBody>
          <a:bodyPr/>
          <a:lstStyle/>
          <a:p>
            <a:r>
              <a:rPr lang="en-US" sz="2400" b="1" u="sng" dirty="0">
                <a:latin typeface="VNI Times" pitchFamily="2" charset="0"/>
              </a:rPr>
              <a:t>2.  Flip Flop RST (FF </a:t>
            </a:r>
            <a:r>
              <a:rPr lang="en-US" sz="2400" b="1" u="sng" dirty="0" err="1">
                <a:latin typeface="VNI Times" pitchFamily="2" charset="0"/>
              </a:rPr>
              <a:t>coù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xung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Ck</a:t>
            </a:r>
            <a:r>
              <a:rPr lang="en-US" sz="2400" b="1" u="sng" dirty="0" smtClean="0">
                <a:latin typeface="VNI Times" pitchFamily="2" charset="0"/>
              </a:rPr>
              <a:t>):</a:t>
            </a:r>
          </a:p>
          <a:p>
            <a:r>
              <a:rPr lang="en-US" sz="2400" b="1" u="sng" dirty="0" smtClean="0">
                <a:latin typeface="VNI Times" pitchFamily="2" charset="0"/>
              </a:rPr>
              <a:t>a/ </a:t>
            </a:r>
            <a:r>
              <a:rPr lang="en-US" sz="2400" b="1" i="1" u="sng" dirty="0" err="1">
                <a:latin typeface="VNI Times" pitchFamily="2" charset="0"/>
              </a:rPr>
              <a:t>Kyù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hieäu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</a:p>
          <a:p>
            <a:r>
              <a:rPr lang="en-US" sz="2400" b="1" i="1" u="sng" dirty="0" smtClean="0">
                <a:latin typeface="VNI Times" pitchFamily="2" charset="0"/>
              </a:rPr>
              <a:t>b/ </a:t>
            </a:r>
            <a:r>
              <a:rPr lang="en-US" sz="2400" b="1" i="1" u="sng" dirty="0" err="1" smtClean="0">
                <a:latin typeface="VNI Times" pitchFamily="2" charset="0"/>
              </a:rPr>
              <a:t>Cấu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 smtClean="0">
                <a:latin typeface="VNI Times" pitchFamily="2" charset="0"/>
              </a:rPr>
              <a:t>tạo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34" y="3304438"/>
            <a:ext cx="3293714" cy="1759876"/>
          </a:xfrm>
          <a:prstGeom prst="rect">
            <a:avLst/>
          </a:prstGeom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4512615" y="2726646"/>
            <a:ext cx="5299042" cy="3638770"/>
            <a:chOff x="3600" y="8496"/>
            <a:chExt cx="5175" cy="3312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8496"/>
              <a:ext cx="5175" cy="2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Line 4"/>
            <p:cNvSpPr>
              <a:spLocks noChangeShapeType="1"/>
            </p:cNvSpPr>
            <p:nvPr/>
          </p:nvSpPr>
          <p:spPr bwMode="auto">
            <a:xfrm>
              <a:off x="8457" y="10080"/>
              <a:ext cx="14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7" name="AutoShape 5"/>
            <p:cNvSpPr>
              <a:spLocks/>
            </p:cNvSpPr>
            <p:nvPr/>
          </p:nvSpPr>
          <p:spPr bwMode="auto">
            <a:xfrm rot="-5400000">
              <a:off x="4824" y="10296"/>
              <a:ext cx="288" cy="1296"/>
            </a:xfrm>
            <a:prstGeom prst="leftBrace">
              <a:avLst>
                <a:gd name="adj1" fmla="val 3750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8" name="AutoShape 6"/>
            <p:cNvSpPr>
              <a:spLocks/>
            </p:cNvSpPr>
            <p:nvPr/>
          </p:nvSpPr>
          <p:spPr bwMode="auto">
            <a:xfrm rot="-5400000">
              <a:off x="6840" y="10296"/>
              <a:ext cx="288" cy="1296"/>
            </a:xfrm>
            <a:prstGeom prst="leftBrace">
              <a:avLst>
                <a:gd name="adj1" fmla="val 3750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4176" y="11088"/>
              <a:ext cx="2016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Mạch</a:t>
              </a:r>
              <a:r>
                <a:rPr kumimoji="0" lang="vi-VN" altLang="vi-VN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lái xung</a:t>
              </a:r>
              <a:endParaRPr kumimoji="0" lang="vi-VN" altLang="vi-V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6297" y="11119"/>
              <a:ext cx="2160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Mạch</a:t>
              </a:r>
              <a:r>
                <a:rPr kumimoji="0" lang="vi-VN" altLang="vi-VN" sz="16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chốt NAND</a:t>
              </a:r>
              <a:endParaRPr kumimoji="0" lang="vi-VN" altLang="vi-V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581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934" y="1652590"/>
            <a:ext cx="8596668" cy="829354"/>
          </a:xfrm>
        </p:spPr>
        <p:txBody>
          <a:bodyPr>
            <a:normAutofit/>
          </a:bodyPr>
          <a:lstStyle/>
          <a:p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c/ Bảng trạng thái: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210" y="2334763"/>
            <a:ext cx="9353525" cy="238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6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6475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Flip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Flop JK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Flip Flop RST </a:t>
            </a:r>
            <a:r>
              <a:rPr lang="en-US" sz="2400" dirty="0" err="1">
                <a:latin typeface="VNI Times" pitchFamily="2" charset="0"/>
              </a:rPr>
              <a:t>neáu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maéc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theâm</a:t>
            </a:r>
            <a:r>
              <a:rPr lang="en-US" sz="2400" dirty="0">
                <a:latin typeface="VNI Times" pitchFamily="2" charset="0"/>
              </a:rPr>
              <a:t> 2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AND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R </a:t>
            </a:r>
            <a:r>
              <a:rPr lang="en-US" sz="2400" dirty="0" err="1">
                <a:latin typeface="VNI Times" pitchFamily="2" charset="0"/>
              </a:rPr>
              <a:t>nhö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hình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thì</a:t>
            </a:r>
            <a:r>
              <a:rPr lang="en-US" sz="2400" dirty="0">
                <a:latin typeface="VNI Times" pitchFamily="2" charset="0"/>
              </a:rPr>
              <a:t> ta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smtClean="0">
                <a:latin typeface="VNI Times" pitchFamily="2" charset="0"/>
              </a:rPr>
              <a:t>JK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a/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884" y="3572325"/>
            <a:ext cx="7843343" cy="240246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46917" y="5513753"/>
            <a:ext cx="2380342" cy="4644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6646917" y="5561315"/>
            <a:ext cx="291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FF JK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cạnh</a:t>
            </a:r>
            <a:r>
              <a:rPr lang="en-US" dirty="0" smtClean="0"/>
              <a:t> </a:t>
            </a:r>
            <a:r>
              <a:rPr lang="en-US" dirty="0" err="1" smtClean="0"/>
              <a:t>xuống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9668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9905" y="292232"/>
            <a:ext cx="8596668" cy="902335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4029" y="1015524"/>
            <a:ext cx="8596668" cy="3880773"/>
          </a:xfrm>
        </p:spPr>
        <p:txBody>
          <a:bodyPr/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b/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c/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vi-VN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7" y="1313213"/>
            <a:ext cx="4934504" cy="2301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49" y="3944569"/>
            <a:ext cx="6494400" cy="21407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86658" y="4085558"/>
            <a:ext cx="47151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VNI Times" pitchFamily="2" charset="0"/>
              </a:rPr>
              <a:t>ÔÛ FF JK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hoaït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töông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nhö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>
                <a:latin typeface="VNI Times" pitchFamily="2" charset="0"/>
              </a:rPr>
              <a:t>JK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nhöng</a:t>
            </a:r>
            <a:r>
              <a:rPr lang="en-US" sz="2400" dirty="0">
                <a:latin typeface="VNI Times" pitchFamily="2" charset="0"/>
              </a:rPr>
              <a:t> J, K </a:t>
            </a:r>
            <a:r>
              <a:rPr lang="en-US" sz="2400" dirty="0" err="1">
                <a:latin typeface="VNI Times" pitchFamily="2" charset="0"/>
              </a:rPr>
              <a:t>chæ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aûnh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höôûng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ñeán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CK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1 </a:t>
            </a:r>
            <a:r>
              <a:rPr lang="en-US" sz="2400" dirty="0" err="1">
                <a:latin typeface="VNI Times" pitchFamily="2" charset="0"/>
              </a:rPr>
              <a:t>ñeán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0)</a:t>
            </a:r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5505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1829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1429"/>
            <a:ext cx="8596668" cy="3880773"/>
          </a:xfrm>
        </p:spPr>
        <p:txBody>
          <a:bodyPr/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Flip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Flop D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FF RST </a:t>
            </a:r>
            <a:r>
              <a:rPr lang="en-US" sz="2400" dirty="0" err="1">
                <a:latin typeface="VNI Times" pitchFamily="2" charset="0"/>
              </a:rPr>
              <a:t>neáu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roài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noái</a:t>
            </a:r>
            <a:r>
              <a:rPr lang="en-US" sz="2400" dirty="0">
                <a:latin typeface="VNI Times" pitchFamily="2" charset="0"/>
              </a:rPr>
              <a:t> qua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ñaûo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ñeán</a:t>
            </a:r>
            <a:r>
              <a:rPr lang="en-US" sz="2400" dirty="0">
                <a:latin typeface="VNI Times" pitchFamily="2" charset="0"/>
              </a:rPr>
              <a:t> R ta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FF D</a:t>
            </a:r>
            <a:endParaRPr lang="vi-VN" sz="2400" dirty="0"/>
          </a:p>
          <a:p>
            <a:r>
              <a:rPr lang="en-US" sz="2400" b="1" dirty="0" smtClean="0">
                <a:latin typeface="VNI Times" pitchFamily="2" charset="0"/>
                <a:cs typeface="Times New Roman" panose="02020603050405020304" pitchFamily="18" charset="0"/>
              </a:rPr>
              <a:t>a. </a:t>
            </a:r>
            <a:r>
              <a:rPr lang="en-US" sz="2400" b="1" i="1" u="sng" dirty="0" err="1">
                <a:latin typeface="VNI Times" pitchFamily="2" charset="0"/>
              </a:rPr>
              <a:t>Kyù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 smtClean="0">
                <a:latin typeface="VNI Times" pitchFamily="2" charset="0"/>
              </a:rPr>
              <a:t>hieäu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  <a:endParaRPr lang="vi-VN" sz="2400" dirty="0"/>
          </a:p>
          <a:p>
            <a:endParaRPr lang="en-US" sz="2400" b="1" dirty="0" smtClean="0">
              <a:latin typeface="VNI Times" pitchFamily="2" charset="0"/>
              <a:cs typeface="Times New Roman" panose="02020603050405020304" pitchFamily="18" charset="0"/>
            </a:endParaRPr>
          </a:p>
          <a:p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419" y="3391815"/>
            <a:ext cx="7230353" cy="1638479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104571" y="3701143"/>
            <a:ext cx="0" cy="5805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245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828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934" y="1565503"/>
            <a:ext cx="8596668" cy="3880773"/>
          </a:xfrm>
        </p:spPr>
        <p:txBody>
          <a:bodyPr/>
          <a:lstStyle/>
          <a:p>
            <a:r>
              <a:rPr lang="en-US" sz="2400" b="1" i="1" u="sng" dirty="0" smtClean="0">
                <a:latin typeface="VNI Times" pitchFamily="2" charset="0"/>
              </a:rPr>
              <a:t>c. </a:t>
            </a:r>
            <a:r>
              <a:rPr lang="en-US" sz="2400" b="1" i="1" u="sng" dirty="0" err="1" smtClean="0">
                <a:latin typeface="VNI Times" pitchFamily="2" charset="0"/>
              </a:rPr>
              <a:t>Nguyeân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Q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chuyeån</a:t>
            </a:r>
            <a:r>
              <a:rPr lang="en-US" sz="2400" dirty="0">
                <a:latin typeface="VNI Times" pitchFamily="2" charset="0"/>
              </a:rPr>
              <a:t> sang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töông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nhö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hieän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D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CK,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leân</a:t>
            </a:r>
            <a:r>
              <a:rPr lang="en-US" sz="2400" dirty="0">
                <a:latin typeface="VNI Times" pitchFamily="2" charset="0"/>
              </a:rPr>
              <a:t>. </a:t>
            </a:r>
            <a:r>
              <a:rPr lang="en-US" sz="2400" dirty="0" err="1">
                <a:latin typeface="VNI Times" pitchFamily="2" charset="0"/>
              </a:rPr>
              <a:t>Noù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logic </a:t>
            </a:r>
            <a:r>
              <a:rPr lang="en-US" sz="2400" dirty="0" err="1">
                <a:latin typeface="VNI Times" pitchFamily="2" charset="0"/>
              </a:rPr>
              <a:t>hieän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D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trong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err="1">
                <a:latin typeface="VNI Times" pitchFamily="2" charset="0"/>
              </a:rPr>
              <a:t>ngay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luùc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xaûy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ra.</a:t>
            </a:r>
            <a:endParaRPr lang="vi-VN" sz="2400" dirty="0"/>
          </a:p>
          <a:p>
            <a:pPr lvl="2"/>
            <a:r>
              <a:rPr lang="en-US" sz="2400" b="1" u="sng" dirty="0" err="1">
                <a:latin typeface="VNI Times" pitchFamily="2" charset="0"/>
              </a:rPr>
              <a:t>Ghi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nhôù</a:t>
            </a:r>
            <a:r>
              <a:rPr lang="en-US" sz="2400" b="1" dirty="0">
                <a:latin typeface="VNI Times" pitchFamily="2" charset="0"/>
              </a:rPr>
              <a:t>: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= D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CK (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</a:t>
            </a:r>
            <a:r>
              <a:rPr lang="en-US" sz="2400" dirty="0">
                <a:latin typeface="VNI Times" pitchFamily="2" charset="0"/>
              </a:rPr>
              <a:t>)</a:t>
            </a:r>
            <a:endParaRPr lang="vi-VN" sz="2400" dirty="0"/>
          </a:p>
          <a:p>
            <a:pPr lvl="2"/>
            <a:r>
              <a:rPr lang="en-US" sz="2400" b="1" u="sng" dirty="0" err="1">
                <a:latin typeface="VNI Times" pitchFamily="2" charset="0"/>
              </a:rPr>
              <a:t>Öùng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duïng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Duøng</a:t>
            </a:r>
            <a:r>
              <a:rPr lang="en-US" sz="2400" dirty="0">
                <a:latin typeface="VNI Times" pitchFamily="2" charset="0"/>
              </a:rPr>
              <a:t> D </a:t>
            </a:r>
            <a:r>
              <a:rPr lang="en-US" sz="2400" dirty="0" err="1">
                <a:latin typeface="VNI Times" pitchFamily="2" charset="0"/>
              </a:rPr>
              <a:t>ñeå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taïo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khoaûng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gian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treã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baèng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kyø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CK, </a:t>
            </a:r>
            <a:r>
              <a:rPr lang="en-US" sz="2400" dirty="0" err="1">
                <a:latin typeface="VNI Times" pitchFamily="2" charset="0"/>
              </a:rPr>
              <a:t>duøng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leäu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duøng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laøm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ghi</a:t>
            </a:r>
            <a:r>
              <a:rPr lang="en-US" sz="2400" dirty="0">
                <a:latin typeface="VNI Times" pitchFamily="2" charset="0"/>
              </a:rPr>
              <a:t> …</a:t>
            </a:r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80099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88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09486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i="1" u="sng" dirty="0" smtClean="0">
                <a:latin typeface="VNI Times" pitchFamily="2" charset="0"/>
              </a:rPr>
              <a:t>b/ </a:t>
            </a:r>
            <a:r>
              <a:rPr lang="en-US" sz="2400" b="1" i="1" u="sng" dirty="0" err="1" smtClean="0">
                <a:latin typeface="VNI Times" pitchFamily="2" charset="0"/>
              </a:rPr>
              <a:t>Baûng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traïng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thaùi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861" y="2540001"/>
            <a:ext cx="6749834" cy="220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2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88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6132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Flip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Flop T: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FF RST ta </a:t>
            </a:r>
            <a:r>
              <a:rPr lang="en-US" sz="2400" dirty="0" err="1">
                <a:latin typeface="VNI Times" pitchFamily="2" charset="0"/>
              </a:rPr>
              <a:t>noái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hoài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tieáp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veà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ñöôøng</a:t>
            </a:r>
            <a:r>
              <a:rPr lang="en-US" sz="2400" dirty="0">
                <a:latin typeface="VNI Times" pitchFamily="2" charset="0"/>
              </a:rPr>
              <a:t> R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veà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thì</a:t>
            </a:r>
            <a:r>
              <a:rPr lang="en-US" sz="2400" dirty="0">
                <a:latin typeface="VNI Times" pitchFamily="2" charset="0"/>
              </a:rPr>
              <a:t> ta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smtClean="0">
                <a:latin typeface="VNI Times" pitchFamily="2" charset="0"/>
              </a:rPr>
              <a:t>FFT</a:t>
            </a:r>
          </a:p>
          <a:p>
            <a:r>
              <a:rPr lang="en-US" sz="2400" dirty="0" smtClean="0">
                <a:latin typeface="VNI Times" pitchFamily="2" charset="0"/>
              </a:rPr>
              <a:t>a. </a:t>
            </a:r>
            <a:r>
              <a:rPr lang="en-US" sz="2400" dirty="0" err="1" smtClean="0">
                <a:latin typeface="VNI Times" pitchFamily="2" charset="0"/>
              </a:rPr>
              <a:t>Ky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hiệu</a:t>
            </a:r>
            <a:r>
              <a:rPr lang="en-US" sz="2400" dirty="0" smtClean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897775"/>
            <a:ext cx="9289315" cy="234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33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1829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1429"/>
            <a:ext cx="8596668" cy="3880773"/>
          </a:xfrm>
        </p:spPr>
        <p:txBody>
          <a:bodyPr/>
          <a:lstStyle/>
          <a:p>
            <a:r>
              <a:rPr lang="en-US" sz="2400" b="1" i="1" u="sng" dirty="0" smtClean="0">
                <a:latin typeface="VNI Times" pitchFamily="2" charset="0"/>
              </a:rPr>
              <a:t>b. </a:t>
            </a:r>
            <a:r>
              <a:rPr lang="en-US" sz="2400" b="1" i="1" u="sng" dirty="0" err="1" smtClean="0">
                <a:latin typeface="VNI Times" pitchFamily="2" charset="0"/>
              </a:rPr>
              <a:t>Baûng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traïng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thaùi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764651"/>
            <a:ext cx="8823041" cy="256755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7373257" y="3391815"/>
            <a:ext cx="203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351481" y="4313473"/>
            <a:ext cx="203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203371" y="4763414"/>
            <a:ext cx="203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358743" y="3849016"/>
            <a:ext cx="203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79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88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23561"/>
            <a:ext cx="8596668" cy="3880773"/>
          </a:xfrm>
        </p:spPr>
        <p:txBody>
          <a:bodyPr/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c.Nguyên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smtClean="0">
                <a:latin typeface="VNI Times" pitchFamily="2" charset="0"/>
              </a:rPr>
              <a:t>Q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tuaàn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cuûa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smtClean="0">
                <a:latin typeface="VNI Times" pitchFamily="2" charset="0"/>
              </a:rPr>
              <a:t>CK</a:t>
            </a:r>
            <a:endParaRPr lang="vi-VN" sz="2400" dirty="0" smtClean="0"/>
          </a:p>
          <a:p>
            <a:pPr lvl="5"/>
            <a:r>
              <a:rPr lang="en-US" sz="2400" b="1" u="sng" dirty="0" err="1">
                <a:latin typeface="VNI Times" pitchFamily="2" charset="0"/>
              </a:rPr>
              <a:t>Öùng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duïng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pPr lvl="6"/>
            <a:r>
              <a:rPr lang="en-US" sz="2400" dirty="0" smtClean="0">
                <a:latin typeface="VNI Times" pitchFamily="2" charset="0"/>
              </a:rPr>
              <a:t>Flip </a:t>
            </a:r>
            <a:r>
              <a:rPr lang="en-US" sz="2400" dirty="0">
                <a:latin typeface="VNI Times" pitchFamily="2" charset="0"/>
              </a:rPr>
              <a:t>Flop T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duøng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ñeå</a:t>
            </a:r>
            <a:r>
              <a:rPr lang="en-US" sz="2400" dirty="0">
                <a:latin typeface="VNI Times" pitchFamily="2" charset="0"/>
              </a:rPr>
              <a:t> chia </a:t>
            </a:r>
            <a:r>
              <a:rPr lang="en-US" sz="2400" dirty="0" err="1">
                <a:latin typeface="VNI Times" pitchFamily="2" charset="0"/>
              </a:rPr>
              <a:t>ñoâi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taàn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soá</a:t>
            </a:r>
            <a:endParaRPr lang="vi-VN" sz="2400" dirty="0"/>
          </a:p>
          <a:p>
            <a:pPr lvl="6"/>
            <a:r>
              <a:rPr lang="en-US" sz="2400" dirty="0" err="1">
                <a:latin typeface="VNI Times" pitchFamily="2" charset="0"/>
              </a:rPr>
              <a:t>Taïo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soùng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vuoâng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xöùng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thôøi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gian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1 </a:t>
            </a:r>
            <a:r>
              <a:rPr lang="en-US" sz="2400" dirty="0" err="1">
                <a:latin typeface="VNI Times" pitchFamily="2" charset="0"/>
              </a:rPr>
              <a:t>baèng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thôøi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gian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0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xöùng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11102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5371"/>
          </a:xfrm>
        </p:spPr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VNI Times" pitchFamily="2" charset="0"/>
              </a:rPr>
              <a:t>6.Maïch </a:t>
            </a:r>
            <a:r>
              <a:rPr lang="en-US" sz="2400" b="1" u="sng" dirty="0" err="1">
                <a:latin typeface="VNI Times" pitchFamily="2" charset="0"/>
              </a:rPr>
              <a:t>choát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 err="1">
                <a:latin typeface="VNI Times" pitchFamily="2" charset="0"/>
              </a:rPr>
              <a:t>Gioáng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nhö</a:t>
            </a:r>
            <a:r>
              <a:rPr lang="en-US" sz="2400" dirty="0">
                <a:latin typeface="VNI Times" pitchFamily="2" charset="0"/>
              </a:rPr>
              <a:t> FF D </a:t>
            </a:r>
            <a:r>
              <a:rPr lang="en-US" sz="2400" dirty="0" err="1">
                <a:latin typeface="VNI Times" pitchFamily="2" charset="0"/>
              </a:rPr>
              <a:t>nhöng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CK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theá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pheùp</a:t>
            </a:r>
            <a:r>
              <a:rPr lang="en-US" sz="2400" dirty="0">
                <a:latin typeface="VNI Times" pitchFamily="2" charset="0"/>
              </a:rPr>
              <a:t> E. </a:t>
            </a:r>
            <a:r>
              <a:rPr lang="en-US" sz="2400" dirty="0" err="1">
                <a:latin typeface="VNI Times" pitchFamily="2" charset="0"/>
              </a:rPr>
              <a:t>Tuøy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naøy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baèng</a:t>
            </a:r>
            <a:r>
              <a:rPr lang="en-US" sz="2400" dirty="0">
                <a:latin typeface="VNI Times" pitchFamily="2" charset="0"/>
              </a:rPr>
              <a:t> 0 hay </a:t>
            </a:r>
            <a:r>
              <a:rPr lang="en-US" sz="2400" dirty="0" err="1">
                <a:latin typeface="VNI Times" pitchFamily="2" charset="0"/>
              </a:rPr>
              <a:t>baèng</a:t>
            </a:r>
            <a:r>
              <a:rPr lang="en-US" sz="2400" dirty="0">
                <a:latin typeface="VNI Times" pitchFamily="2" charset="0"/>
              </a:rPr>
              <a:t> 1 </a:t>
            </a:r>
            <a:r>
              <a:rPr lang="en-US" sz="2400" dirty="0" err="1">
                <a:latin typeface="VNI Times" pitchFamily="2" charset="0"/>
              </a:rPr>
              <a:t>maø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chuyeån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D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hay </a:t>
            </a:r>
            <a:r>
              <a:rPr lang="en-US" sz="2400" dirty="0" err="1">
                <a:latin typeface="VNI Times" pitchFamily="2" charset="0"/>
              </a:rPr>
              <a:t>khoâng</a:t>
            </a:r>
            <a:endParaRPr lang="vi-VN" sz="2400" dirty="0"/>
          </a:p>
          <a:p>
            <a:endParaRPr lang="vi-VN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870786"/>
            <a:ext cx="8941532" cy="216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08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9913"/>
          </a:xfrm>
        </p:spPr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640" y="2881868"/>
            <a:ext cx="8497683" cy="248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4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341540"/>
            <a:ext cx="8596668" cy="3880773"/>
          </a:xfrm>
        </p:spPr>
        <p:txBody>
          <a:bodyPr/>
          <a:lstStyle/>
          <a:p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err="1">
                <a:latin typeface="VNI Times" pitchFamily="2" charset="0"/>
              </a:rPr>
              <a:t>Choát</a:t>
            </a:r>
            <a:r>
              <a:rPr lang="en-US" sz="2400" dirty="0">
                <a:latin typeface="VNI Times" pitchFamily="2" charset="0"/>
              </a:rPr>
              <a:t> :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chaáp</a:t>
            </a:r>
            <a:r>
              <a:rPr lang="en-US" sz="2400" dirty="0">
                <a:latin typeface="VNI Times" pitchFamily="2" charset="0"/>
              </a:rPr>
              <a:t> data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D, data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vaãn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giöõ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nguyeân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tröôùc</a:t>
            </a:r>
            <a:r>
              <a:rPr lang="en-US" sz="2400" dirty="0">
                <a:latin typeface="VNI Times" pitchFamily="2" charset="0"/>
              </a:rPr>
              <a:t> </a:t>
            </a:r>
            <a:endParaRPr lang="en-US" sz="2400" dirty="0" smtClean="0">
              <a:latin typeface="VNI Times" pitchFamily="2" charset="0"/>
            </a:endParaRPr>
          </a:p>
          <a:p>
            <a:pPr lvl="0"/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E = 1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dirty="0" err="1">
                <a:latin typeface="VNI Times" pitchFamily="2" charset="0"/>
              </a:rPr>
              <a:t>Giaû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söû</a:t>
            </a:r>
            <a:r>
              <a:rPr lang="en-US" sz="2400" dirty="0">
                <a:latin typeface="VNI Times" pitchFamily="2" charset="0"/>
              </a:rPr>
              <a:t> D = 0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S = 1, R = 0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Q = 0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dirty="0" err="1">
                <a:latin typeface="VNI Times" pitchFamily="2" charset="0"/>
              </a:rPr>
              <a:t>Giaû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söû</a:t>
            </a:r>
            <a:r>
              <a:rPr lang="en-US" sz="2400" dirty="0">
                <a:latin typeface="VNI Times" pitchFamily="2" charset="0"/>
              </a:rPr>
              <a:t> D = 1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S = 0, R = 1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Q = 1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Q = D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thoâng</a:t>
            </a:r>
            <a:r>
              <a:rPr lang="en-US" sz="2400" dirty="0">
                <a:latin typeface="VNI Times" pitchFamily="2" charset="0"/>
              </a:rPr>
              <a:t> data</a:t>
            </a:r>
            <a:endParaRPr lang="vi-VN" sz="2400" dirty="0"/>
          </a:p>
          <a:p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E = 0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S = 1, R = 1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Q = Q</a:t>
            </a:r>
            <a:r>
              <a:rPr lang="en-US" sz="2400" baseline="-25000" dirty="0">
                <a:latin typeface="VNI Times" pitchFamily="2" charset="0"/>
              </a:rPr>
              <a:t>0 </a:t>
            </a:r>
            <a:r>
              <a:rPr lang="en-US" sz="2400" dirty="0">
                <a:latin typeface="VNI Times" pitchFamily="2" charset="0"/>
              </a:rPr>
              <a:t> = 1 : </a:t>
            </a:r>
            <a:r>
              <a:rPr lang="en-US" sz="2400" dirty="0" err="1">
                <a:latin typeface="VNI Times" pitchFamily="2" charset="0"/>
              </a:rPr>
              <a:t>choát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lieäu</a:t>
            </a:r>
            <a:endParaRPr lang="vi-VN" sz="2400" dirty="0"/>
          </a:p>
          <a:p>
            <a:endParaRPr lang="vi-VN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179" y="4222313"/>
            <a:ext cx="5698978" cy="248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40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>
                <a:solidFill>
                  <a:srgbClr val="FF0000"/>
                </a:solidFill>
                <a:latin typeface="VNI-Times" pitchFamily="2" charset="0"/>
              </a:rPr>
              <a:t>Baøi</a:t>
            </a:r>
            <a:r>
              <a:rPr lang="en-US" b="1" u="sng" dirty="0">
                <a:solidFill>
                  <a:srgbClr val="FF0000"/>
                </a:solidFill>
                <a:latin typeface="VNI-Times" pitchFamily="2" charset="0"/>
              </a:rPr>
              <a:t> 5</a:t>
            </a:r>
            <a:r>
              <a:rPr lang="en-US" b="1" dirty="0">
                <a:solidFill>
                  <a:srgbClr val="FF0000"/>
                </a:solidFill>
                <a:latin typeface="VNI-Times" pitchFamily="2" charset="0"/>
              </a:rPr>
              <a:t>: MAÏCH ÑAÊNG KYÙ GHI CHUYEÅN</a:t>
            </a:r>
            <a:endParaRPr lang="vi-VN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26761"/>
            <a:ext cx="8596668" cy="3880773"/>
          </a:xfrm>
        </p:spPr>
        <p:txBody>
          <a:bodyPr>
            <a:normAutofit/>
          </a:bodyPr>
          <a:lstStyle/>
          <a:p>
            <a:r>
              <a:rPr lang="en-US" sz="2800" dirty="0" err="1">
                <a:latin typeface="VNI-Times" pitchFamily="2" charset="0"/>
              </a:rPr>
              <a:t>Moãi</a:t>
            </a:r>
            <a:r>
              <a:rPr lang="en-US" sz="2800" dirty="0">
                <a:latin typeface="VNI-Times" pitchFamily="2" charset="0"/>
              </a:rPr>
              <a:t> Flip Flop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2 </a:t>
            </a:r>
            <a:r>
              <a:rPr lang="en-US" sz="2800" dirty="0" err="1">
                <a:latin typeface="VNI-Times" pitchFamily="2" charset="0"/>
              </a:rPr>
              <a:t>traïng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beàn</a:t>
            </a:r>
            <a:r>
              <a:rPr lang="en-US" sz="2800" dirty="0">
                <a:latin typeface="VNI-Times" pitchFamily="2" charset="0"/>
              </a:rPr>
              <a:t> 0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1, ta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kích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thích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rôi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moät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hôïp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yù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muoán,traïng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naøy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beàn</a:t>
            </a:r>
            <a:r>
              <a:rPr lang="en-US" sz="2800" dirty="0">
                <a:latin typeface="VNI-Times" pitchFamily="2" charset="0"/>
              </a:rPr>
              <a:t> ta </a:t>
            </a:r>
            <a:r>
              <a:rPr lang="en-US" sz="2800" dirty="0" err="1">
                <a:latin typeface="VNI-Times" pitchFamily="2" charset="0"/>
              </a:rPr>
              <a:t>noùi</a:t>
            </a:r>
            <a:r>
              <a:rPr lang="en-US" sz="2800" dirty="0">
                <a:latin typeface="VNI-Times" pitchFamily="2" charset="0"/>
              </a:rPr>
              <a:t> FF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khaû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naêng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Ngöôøi</a:t>
            </a:r>
            <a:r>
              <a:rPr lang="en-US" sz="2800" dirty="0">
                <a:latin typeface="VNI-Times" pitchFamily="2" charset="0"/>
              </a:rPr>
              <a:t> ta </a:t>
            </a:r>
            <a:r>
              <a:rPr lang="en-US" sz="2800" dirty="0" err="1">
                <a:latin typeface="VNI-Times" pitchFamily="2" charset="0"/>
              </a:rPr>
              <a:t>duøng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nhieàu</a:t>
            </a:r>
            <a:r>
              <a:rPr lang="en-US" sz="2800" dirty="0">
                <a:latin typeface="VNI-Times" pitchFamily="2" charset="0"/>
              </a:rPr>
              <a:t> FF </a:t>
            </a:r>
            <a:r>
              <a:rPr lang="en-US" sz="2800" dirty="0" err="1">
                <a:latin typeface="VNI-Times" pitchFamily="2" charset="0"/>
              </a:rPr>
              <a:t>ñeå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moät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nhò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phaân</a:t>
            </a:r>
            <a:r>
              <a:rPr lang="en-US" sz="2800" dirty="0">
                <a:latin typeface="VNI-Times" pitchFamily="2" charset="0"/>
              </a:rPr>
              <a:t> n bit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n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FF,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FF </a:t>
            </a:r>
            <a:r>
              <a:rPr lang="en-US" sz="2800" dirty="0" err="1">
                <a:latin typeface="VNI-Times" pitchFamily="2" charset="0"/>
              </a:rPr>
              <a:t>duøng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naøy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taïo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thaønh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ñaêng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kyù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chuyeån</a:t>
            </a:r>
            <a:r>
              <a:rPr lang="en-US" sz="2800" dirty="0">
                <a:latin typeface="VNI-Times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Times" pitchFamily="2" charset="0"/>
              </a:rPr>
              <a:t>Phaàn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baûn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ñaêng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kyù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chuyeån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FF D</a:t>
            </a:r>
            <a:endParaRPr lang="vi-VN" sz="2800" dirty="0"/>
          </a:p>
          <a:p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16856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57943"/>
          </a:xfrm>
        </p:spPr>
        <p:txBody>
          <a:bodyPr/>
          <a:lstStyle/>
          <a:p>
            <a:r>
              <a:rPr lang="en-US" b="1" u="sng" dirty="0" err="1">
                <a:solidFill>
                  <a:srgbClr val="FF0000"/>
                </a:solidFill>
                <a:latin typeface="VNI-Times" pitchFamily="2" charset="0"/>
              </a:rPr>
              <a:t>Baøi</a:t>
            </a:r>
            <a:r>
              <a:rPr lang="en-US" b="1" u="sng" dirty="0">
                <a:solidFill>
                  <a:srgbClr val="FF0000"/>
                </a:solidFill>
                <a:latin typeface="VNI-Times" pitchFamily="2" charset="0"/>
              </a:rPr>
              <a:t> 5</a:t>
            </a:r>
            <a:r>
              <a:rPr lang="en-US" b="1" dirty="0">
                <a:solidFill>
                  <a:srgbClr val="FF0000"/>
                </a:solidFill>
                <a:latin typeface="VNI-Times" pitchFamily="2" charset="0"/>
              </a:rPr>
              <a:t>: MAÏCH ÑAÊNG KYÙ GHI CHUYEÅN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67543"/>
            <a:ext cx="8596668" cy="3880773"/>
          </a:xfrm>
        </p:spPr>
        <p:txBody>
          <a:bodyPr>
            <a:normAutofit/>
          </a:bodyPr>
          <a:lstStyle/>
          <a:p>
            <a:r>
              <a:rPr lang="en-US" sz="2800" b="1" u="sng" dirty="0" smtClean="0">
                <a:latin typeface="VNI-Times" pitchFamily="2" charset="0"/>
              </a:rPr>
              <a:t>I. </a:t>
            </a:r>
            <a:r>
              <a:rPr lang="en-US" sz="2800" b="1" u="sng" dirty="0" err="1" smtClean="0">
                <a:latin typeface="VNI-Times" pitchFamily="2" charset="0"/>
              </a:rPr>
              <a:t>Truyeàn</a:t>
            </a:r>
            <a:r>
              <a:rPr lang="en-US" sz="2800" b="1" u="sng" dirty="0" smtClean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döõ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lieäu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vaøo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noái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tieáp</a:t>
            </a:r>
            <a:r>
              <a:rPr lang="en-US" sz="2800" b="1" u="sng" dirty="0">
                <a:latin typeface="VNI-Times" pitchFamily="2" charset="0"/>
              </a:rPr>
              <a:t> – </a:t>
            </a:r>
            <a:r>
              <a:rPr lang="en-US" sz="2800" b="1" u="sng" dirty="0" err="1">
                <a:latin typeface="VNI-Times" pitchFamily="2" charset="0"/>
              </a:rPr>
              <a:t>thanh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ghi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dòch</a:t>
            </a:r>
            <a:r>
              <a:rPr lang="en-US" sz="2800" b="1" u="sng" dirty="0">
                <a:latin typeface="VNI-Times" pitchFamily="2" charset="0"/>
              </a:rPr>
              <a:t> (Shift Register</a:t>
            </a:r>
            <a:r>
              <a:rPr lang="en-US" sz="2800" b="1" u="sng" dirty="0" smtClean="0">
                <a:latin typeface="VNI-Times" pitchFamily="2" charset="0"/>
              </a:rPr>
              <a:t>):</a:t>
            </a:r>
          </a:p>
          <a:p>
            <a:r>
              <a:rPr lang="en-US" sz="2800" dirty="0">
                <a:latin typeface="VNI-Times" pitchFamily="2" charset="0"/>
              </a:rPr>
              <a:t>Thanh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dòch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moät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nhoùm</a:t>
            </a:r>
            <a:r>
              <a:rPr lang="en-US" sz="2800" dirty="0">
                <a:latin typeface="VNI-Times" pitchFamily="2" charset="0"/>
              </a:rPr>
              <a:t> FF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saép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xeáp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nhò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löu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FF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dòch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chuyeån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FF </a:t>
            </a:r>
            <a:r>
              <a:rPr lang="en-US" sz="2800" dirty="0" err="1">
                <a:latin typeface="VNI-Times" pitchFamily="2" charset="0"/>
              </a:rPr>
              <a:t>naøy</a:t>
            </a:r>
            <a:r>
              <a:rPr lang="en-US" sz="2800" dirty="0">
                <a:latin typeface="VNI-Times" pitchFamily="2" charset="0"/>
              </a:rPr>
              <a:t> sang FF </a:t>
            </a:r>
            <a:r>
              <a:rPr lang="en-US" sz="2800" dirty="0" err="1">
                <a:latin typeface="VNI-Times" pitchFamily="2" charset="0"/>
              </a:rPr>
              <a:t>keá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moãi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nhòp</a:t>
            </a:r>
            <a:r>
              <a:rPr lang="en-US" sz="2800" dirty="0">
                <a:latin typeface="VNI-Times" pitchFamily="2" charset="0"/>
              </a:rPr>
              <a:t>.</a:t>
            </a:r>
            <a:endParaRPr lang="vi-VN" sz="2800" dirty="0"/>
          </a:p>
          <a:p>
            <a:r>
              <a:rPr lang="en-US" sz="2800" dirty="0">
                <a:latin typeface="VNI-Times" pitchFamily="2" charset="0"/>
              </a:rPr>
              <a:t>Flip Flop D </a:t>
            </a:r>
            <a:r>
              <a:rPr lang="en-US" sz="2800" dirty="0" err="1">
                <a:latin typeface="VNI-Times" pitchFamily="2" charset="0"/>
              </a:rPr>
              <a:t>löu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tröõ</a:t>
            </a:r>
            <a:r>
              <a:rPr lang="en-US" sz="2800" dirty="0">
                <a:latin typeface="VNI-Times" pitchFamily="2" charset="0"/>
              </a:rPr>
              <a:t> (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) 1 bit. Do </a:t>
            </a:r>
            <a:r>
              <a:rPr lang="en-US" sz="2800" dirty="0" err="1">
                <a:latin typeface="VNI-Times" pitchFamily="2" charset="0"/>
              </a:rPr>
              <a:t>ñoù</a:t>
            </a:r>
            <a:r>
              <a:rPr lang="en-US" sz="2800" dirty="0">
                <a:latin typeface="VNI-Times" pitchFamily="2" charset="0"/>
              </a:rPr>
              <a:t> ta </a:t>
            </a:r>
            <a:r>
              <a:rPr lang="en-US" sz="2800" dirty="0" err="1">
                <a:latin typeface="VNI-Times" pitchFamily="2" charset="0"/>
              </a:rPr>
              <a:t>gheùp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tieáp</a:t>
            </a:r>
            <a:r>
              <a:rPr lang="en-US" sz="2800" dirty="0">
                <a:latin typeface="VNI-Times" pitchFamily="2" charset="0"/>
              </a:rPr>
              <a:t> n D FF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löu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tröõ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n bit (</a:t>
            </a:r>
            <a:r>
              <a:rPr lang="en-US" sz="2800" dirty="0" err="1">
                <a:latin typeface="VNI-Times" pitchFamily="2" charset="0"/>
              </a:rPr>
              <a:t>thanh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)</a:t>
            </a:r>
            <a:endParaRPr lang="vi-VN" sz="2800" dirty="0"/>
          </a:p>
          <a:p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06522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1829"/>
          </a:xfrm>
        </p:spPr>
        <p:txBody>
          <a:bodyPr/>
          <a:lstStyle/>
          <a:p>
            <a:r>
              <a:rPr lang="en-US" b="1" u="sng" dirty="0" err="1">
                <a:solidFill>
                  <a:srgbClr val="FF0000"/>
                </a:solidFill>
                <a:latin typeface="VNI-Times" pitchFamily="2" charset="0"/>
              </a:rPr>
              <a:t>Baøi</a:t>
            </a:r>
            <a:r>
              <a:rPr lang="en-US" b="1" u="sng" dirty="0">
                <a:solidFill>
                  <a:srgbClr val="FF0000"/>
                </a:solidFill>
                <a:latin typeface="VNI-Times" pitchFamily="2" charset="0"/>
              </a:rPr>
              <a:t> 5</a:t>
            </a:r>
            <a:r>
              <a:rPr lang="en-US" b="1" dirty="0">
                <a:solidFill>
                  <a:srgbClr val="FF0000"/>
                </a:solidFill>
                <a:latin typeface="VNI-Times" pitchFamily="2" charset="0"/>
              </a:rPr>
              <a:t>: MAÏCH ÑAÊNG KYÙ GHI CHUYEÅN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8074"/>
            <a:ext cx="8596668" cy="3880773"/>
          </a:xfrm>
        </p:spPr>
        <p:txBody>
          <a:bodyPr/>
          <a:lstStyle/>
          <a:p>
            <a:r>
              <a:rPr lang="en-US" sz="2400" b="1" u="sng" dirty="0">
                <a:latin typeface="VNI-Times" pitchFamily="2" charset="0"/>
              </a:rPr>
              <a:t>I. </a:t>
            </a:r>
            <a:r>
              <a:rPr lang="en-US" sz="2400" b="1" u="sng" dirty="0" err="1">
                <a:latin typeface="VNI-Times" pitchFamily="2" charset="0"/>
              </a:rPr>
              <a:t>Truyeàn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döõ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lieäu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vaøo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noái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tieáp</a:t>
            </a:r>
            <a:r>
              <a:rPr lang="en-US" sz="2400" b="1" u="sng" dirty="0">
                <a:latin typeface="VNI-Times" pitchFamily="2" charset="0"/>
              </a:rPr>
              <a:t> – </a:t>
            </a:r>
            <a:r>
              <a:rPr lang="en-US" sz="2400" b="1" u="sng" dirty="0" err="1">
                <a:latin typeface="VNI-Times" pitchFamily="2" charset="0"/>
              </a:rPr>
              <a:t>thanh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ghi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dòch</a:t>
            </a:r>
            <a:r>
              <a:rPr lang="en-US" sz="2400" b="1" u="sng" dirty="0">
                <a:latin typeface="VNI-Times" pitchFamily="2" charset="0"/>
              </a:rPr>
              <a:t> (Shift Register):</a:t>
            </a:r>
          </a:p>
          <a:p>
            <a:r>
              <a:rPr lang="en-US" sz="2400" b="1" u="sng" dirty="0" err="1" smtClean="0">
                <a:latin typeface="VNI-Times" pitchFamily="2" charset="0"/>
              </a:rPr>
              <a:t>Sô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ñoà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khoái</a:t>
            </a:r>
            <a:r>
              <a:rPr lang="en-US" sz="2400" b="1" u="sng" dirty="0">
                <a:latin typeface="VNI-Times" pitchFamily="2" charset="0"/>
              </a:rPr>
              <a:t>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06" y="3494236"/>
            <a:ext cx="9681062" cy="202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6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01486"/>
          </a:xfrm>
        </p:spPr>
        <p:txBody>
          <a:bodyPr>
            <a:noAutofit/>
          </a:bodyPr>
          <a:lstStyle/>
          <a:p>
            <a:r>
              <a:rPr lang="en-US" sz="2800" b="1" u="sng" dirty="0">
                <a:latin typeface="VNI-Times" pitchFamily="2" charset="0"/>
              </a:rPr>
              <a:t>I. </a:t>
            </a:r>
            <a:r>
              <a:rPr lang="en-US" sz="2800" b="1" u="sng" dirty="0" err="1">
                <a:latin typeface="VNI-Times" pitchFamily="2" charset="0"/>
              </a:rPr>
              <a:t>Truyeàn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döõ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lieäu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vaøo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noái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tieáp</a:t>
            </a:r>
            <a:r>
              <a:rPr lang="en-US" sz="2800" b="1" u="sng" dirty="0">
                <a:latin typeface="VNI-Times" pitchFamily="2" charset="0"/>
              </a:rPr>
              <a:t> – </a:t>
            </a:r>
            <a:r>
              <a:rPr lang="en-US" sz="2800" b="1" u="sng" dirty="0" err="1">
                <a:latin typeface="VNI-Times" pitchFamily="2" charset="0"/>
              </a:rPr>
              <a:t>thanh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ghi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dòch</a:t>
            </a:r>
            <a:r>
              <a:rPr lang="en-US" sz="2800" b="1" u="sng" dirty="0">
                <a:latin typeface="VNI-Times" pitchFamily="2" charset="0"/>
              </a:rPr>
              <a:t> (Shift Register):</a:t>
            </a:r>
            <a:br>
              <a:rPr lang="en-US" sz="2800" b="1" u="sng" dirty="0">
                <a:latin typeface="VNI-Times" pitchFamily="2" charset="0"/>
              </a:rPr>
            </a:b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37231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VNI-Times" pitchFamily="2" charset="0"/>
                <a:cs typeface="Times New Roman" panose="02020603050405020304" pitchFamily="18" charset="0"/>
              </a:rPr>
              <a:t>2. </a:t>
            </a:r>
            <a:r>
              <a:rPr lang="en-US" sz="2400" b="1" u="sng" dirty="0" err="1" smtClean="0">
                <a:latin typeface="VNI-Times" pitchFamily="2" charset="0"/>
                <a:cs typeface="Times New Roman" panose="02020603050405020304" pitchFamily="18" charset="0"/>
              </a:rPr>
              <a:t>Sô</a:t>
            </a:r>
            <a:r>
              <a:rPr lang="en-US" sz="2400" b="1" u="sng" dirty="0" smtClean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VNI-Times" pitchFamily="2" charset="0"/>
                <a:cs typeface="Times New Roman" panose="02020603050405020304" pitchFamily="18" charset="0"/>
              </a:rPr>
              <a:t>ñoà</a:t>
            </a:r>
            <a:r>
              <a:rPr lang="en-US" sz="2400" b="1" u="sng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VNI-Times" pitchFamily="2" charset="0"/>
                <a:cs typeface="Times New Roman" panose="02020603050405020304" pitchFamily="18" charset="0"/>
              </a:rPr>
              <a:t>maïch</a:t>
            </a:r>
            <a:r>
              <a:rPr lang="en-US" sz="2400" b="1" u="sng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VNI-Times" pitchFamily="2" charset="0"/>
                <a:cs typeface="Times New Roman" panose="02020603050405020304" pitchFamily="18" charset="0"/>
              </a:rPr>
              <a:t>cuûa</a:t>
            </a:r>
            <a:r>
              <a:rPr lang="en-US" sz="2400" b="1" u="sng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VNI-Times" pitchFamily="2" charset="0"/>
                <a:cs typeface="Times New Roman" panose="02020603050405020304" pitchFamily="18" charset="0"/>
              </a:rPr>
              <a:t>moät</a:t>
            </a:r>
            <a:r>
              <a:rPr lang="en-US" sz="2400" b="1" u="sng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VNI-Times" pitchFamily="2" charset="0"/>
                <a:cs typeface="Times New Roman" panose="02020603050405020304" pitchFamily="18" charset="0"/>
              </a:rPr>
              <a:t>thanh</a:t>
            </a:r>
            <a:r>
              <a:rPr lang="en-US" sz="2400" b="1" u="sng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VNI-Times" pitchFamily="2" charset="0"/>
                <a:cs typeface="Times New Roman" panose="02020603050405020304" pitchFamily="18" charset="0"/>
              </a:rPr>
              <a:t>ghi</a:t>
            </a:r>
            <a:r>
              <a:rPr lang="en-US" sz="2400" b="1" u="sng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VNI-Times" pitchFamily="2" charset="0"/>
                <a:cs typeface="Times New Roman" panose="02020603050405020304" pitchFamily="18" charset="0"/>
              </a:rPr>
              <a:t>dòch</a:t>
            </a:r>
            <a:r>
              <a:rPr lang="en-US" sz="2400" b="1" u="sng" dirty="0">
                <a:latin typeface="VNI-Times" pitchFamily="2" charset="0"/>
                <a:cs typeface="Times New Roman" panose="02020603050405020304" pitchFamily="18" charset="0"/>
              </a:rPr>
              <a:t> 4 bit: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999" y="2379898"/>
            <a:ext cx="7535500" cy="3151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80999" y="5706673"/>
            <a:ext cx="795382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VNI-Times" pitchFamily="2" charset="0"/>
              </a:rPr>
              <a:t>Khi</a:t>
            </a:r>
            <a:r>
              <a:rPr lang="en-US" sz="2400" dirty="0">
                <a:latin typeface="VNI-Times" pitchFamily="2" charset="0"/>
              </a:rPr>
              <a:t> PRE = CLR = 1 </a:t>
            </a:r>
            <a:r>
              <a:rPr lang="en-US" sz="2400" dirty="0" err="1">
                <a:latin typeface="VNI-Times" pitchFamily="2" charset="0"/>
              </a:rPr>
              <a:t>thì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pheùp</a:t>
            </a:r>
            <a:r>
              <a:rPr lang="en-US" sz="2400" dirty="0">
                <a:latin typeface="VNI-Times" pitchFamily="2" charset="0"/>
              </a:rPr>
              <a:t> FF </a:t>
            </a:r>
            <a:r>
              <a:rPr lang="en-US" sz="2400" dirty="0" err="1">
                <a:latin typeface="VNI-Times" pitchFamily="2" charset="0"/>
              </a:rPr>
              <a:t>hoaït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ñoäng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boä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Ngoõ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CK </a:t>
            </a:r>
            <a:r>
              <a:rPr lang="en-US" sz="2400" dirty="0" err="1">
                <a:latin typeface="VNI-Times" pitchFamily="2" charset="0"/>
              </a:rPr>
              <a:t>ñeå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dòch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chuyeån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döõ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lieäu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1522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01486"/>
          </a:xfrm>
        </p:spPr>
        <p:txBody>
          <a:bodyPr>
            <a:noAutofit/>
          </a:bodyPr>
          <a:lstStyle/>
          <a:p>
            <a:r>
              <a:rPr lang="en-US" sz="2800" b="1" u="sng" dirty="0">
                <a:latin typeface="VNI-Times" pitchFamily="2" charset="0"/>
              </a:rPr>
              <a:t>I. </a:t>
            </a:r>
            <a:r>
              <a:rPr lang="en-US" sz="2800" b="1" u="sng" dirty="0" err="1">
                <a:latin typeface="VNI-Times" pitchFamily="2" charset="0"/>
              </a:rPr>
              <a:t>Truyeàn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döõ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lieäu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vaøo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noái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tieáp</a:t>
            </a:r>
            <a:r>
              <a:rPr lang="en-US" sz="2800" b="1" u="sng" dirty="0">
                <a:latin typeface="VNI-Times" pitchFamily="2" charset="0"/>
              </a:rPr>
              <a:t> – </a:t>
            </a:r>
            <a:r>
              <a:rPr lang="en-US" sz="2800" b="1" u="sng" dirty="0" err="1">
                <a:latin typeface="VNI-Times" pitchFamily="2" charset="0"/>
              </a:rPr>
              <a:t>thanh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ghi</a:t>
            </a:r>
            <a:r>
              <a:rPr lang="en-US" sz="2800" b="1" u="sng" dirty="0">
                <a:latin typeface="VNI-Times" pitchFamily="2" charset="0"/>
              </a:rPr>
              <a:t> </a:t>
            </a:r>
            <a:r>
              <a:rPr lang="en-US" sz="2800" b="1" u="sng" dirty="0" err="1">
                <a:latin typeface="VNI-Times" pitchFamily="2" charset="0"/>
              </a:rPr>
              <a:t>dòch</a:t>
            </a:r>
            <a:r>
              <a:rPr lang="en-US" sz="2800" b="1" u="sng" dirty="0">
                <a:latin typeface="VNI-Times" pitchFamily="2" charset="0"/>
              </a:rPr>
              <a:t> (Shift Register):</a:t>
            </a:r>
            <a:br>
              <a:rPr lang="en-US" sz="2800" b="1" u="sng" dirty="0">
                <a:latin typeface="VNI-Times" pitchFamily="2" charset="0"/>
              </a:rPr>
            </a:b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41275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VNI-Times" pitchFamily="2" charset="0"/>
              </a:rPr>
              <a:t>3. </a:t>
            </a:r>
            <a:r>
              <a:rPr lang="en-US" sz="2400" b="1" dirty="0" err="1" smtClean="0">
                <a:latin typeface="VNI-Times" pitchFamily="2" charset="0"/>
              </a:rPr>
              <a:t>Nguyeân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lyù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hoaït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smtClean="0">
                <a:latin typeface="VNI-Times" pitchFamily="2" charset="0"/>
              </a:rPr>
              <a:t>ñoäng</a:t>
            </a:r>
            <a:endParaRPr lang="vi-VN" sz="2400" b="1" dirty="0"/>
          </a:p>
        </p:txBody>
      </p:sp>
    </p:spTree>
    <p:extLst>
      <p:ext uri="{BB962C8B-B14F-4D97-AF65-F5344CB8AC3E}">
        <p14:creationId xmlns:p14="http://schemas.microsoft.com/office/powerpoint/2010/main" val="380851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5: MẠCH ĐẾM (COUNTER)</a:t>
            </a:r>
            <a:endParaRPr lang="vi-VN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10646"/>
            <a:ext cx="8596668" cy="3880773"/>
          </a:xfrm>
        </p:spPr>
        <p:txBody>
          <a:bodyPr/>
          <a:lstStyle/>
          <a:p>
            <a:r>
              <a:rPr lang="en-US" sz="2400" b="1" u="sng" dirty="0" err="1" smtClean="0">
                <a:latin typeface="VNI-Times" pitchFamily="2" charset="0"/>
                <a:cs typeface="Times New Roman" panose="02020603050405020304" pitchFamily="18" charset="0"/>
              </a:rPr>
              <a:t>Tổng</a:t>
            </a:r>
            <a:r>
              <a:rPr lang="en-US" sz="2400" b="1" u="sng" dirty="0" smtClean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  <a:cs typeface="Times New Roman" panose="02020603050405020304" pitchFamily="18" charset="0"/>
              </a:rPr>
              <a:t>quaùt</a:t>
            </a:r>
            <a:r>
              <a:rPr lang="en-US" sz="2400" b="1" u="sng" dirty="0" smtClean="0">
                <a:latin typeface="VNI-Times" pitchFamily="2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err="1" smtClean="0">
                <a:latin typeface="VNI-Times" pitchFamily="2" charset="0"/>
                <a:cs typeface="Times New Roman" panose="02020603050405020304" pitchFamily="18" charset="0"/>
              </a:rPr>
              <a:t>Maïch</a:t>
            </a:r>
            <a:r>
              <a:rPr lang="en-US" sz="2400" dirty="0" smtClean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coù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yù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nghóa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raát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troïng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lónh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vöïc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kyõ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thuaät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soá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ñôøi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soáng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haèng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ngaøy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laø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moät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coâng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vieäc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thöôøng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xuyeân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cuûa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con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ngöôøi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nhôø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coù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môùi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toaùn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ñöôïc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maùy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nhôø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coù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môùi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hieån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thò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ñöôïc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keát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quaû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.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Phaàn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töû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cô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baûn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cuûa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maïch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laø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FF </a:t>
            </a:r>
            <a:r>
              <a:rPr lang="en-US" sz="2400" dirty="0" smtClean="0">
                <a:latin typeface="VNI-Times" pitchFamily="2" charset="0"/>
                <a:cs typeface="Times New Roman" panose="02020603050405020304" pitchFamily="18" charset="0"/>
              </a:rPr>
              <a:t>T ( </a:t>
            </a:r>
            <a:r>
              <a:rPr lang="en-US" sz="2400" dirty="0" err="1" smtClean="0">
                <a:latin typeface="VNI-Times" pitchFamily="2" charset="0"/>
                <a:cs typeface="Times New Roman" panose="02020603050405020304" pitchFamily="18" charset="0"/>
              </a:rPr>
              <a:t>hoaëc</a:t>
            </a:r>
            <a:r>
              <a:rPr lang="en-US" sz="2400" dirty="0" smtClean="0">
                <a:latin typeface="VNI-Times" pitchFamily="2" charset="0"/>
                <a:cs typeface="Times New Roman" panose="02020603050405020304" pitchFamily="18" charset="0"/>
              </a:rPr>
              <a:t> FF JK)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Maïch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thöïc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hieän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coâng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vieäc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nhö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nhò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phaân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thaäp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phaân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, Modulo N. Ta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coù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theå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chia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ra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laøm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2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loaïi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maïch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nhö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ñoàng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boä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vaø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ñeám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khoâng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ñoàng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VNI-Times" pitchFamily="2" charset="0"/>
                <a:cs typeface="Times New Roman" panose="02020603050405020304" pitchFamily="18" charset="0"/>
              </a:rPr>
              <a:t>boä</a:t>
            </a:r>
            <a:r>
              <a:rPr lang="en-US" sz="2400" dirty="0">
                <a:latin typeface="VNI-Times" pitchFamily="2" charset="0"/>
                <a:cs typeface="Times New Roman" panose="02020603050405020304" pitchFamily="18" charset="0"/>
              </a:rPr>
              <a:t>.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53951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74172"/>
            <a:ext cx="8596668" cy="13208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5: MẠCH ĐẾM (COUNTER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159104"/>
            <a:ext cx="8596668" cy="3880773"/>
          </a:xfrm>
        </p:spPr>
        <p:txBody>
          <a:bodyPr/>
          <a:lstStyle/>
          <a:p>
            <a:r>
              <a:rPr lang="en-US" sz="2800" b="1" dirty="0" smtClean="0">
                <a:latin typeface="VNI-Times" pitchFamily="2" charset="0"/>
              </a:rPr>
              <a:t>I. </a:t>
            </a:r>
            <a:r>
              <a:rPr lang="en-US" sz="2800" b="1" dirty="0" err="1" smtClean="0">
                <a:latin typeface="VNI-Times" pitchFamily="2" charset="0"/>
              </a:rPr>
              <a:t>Maïch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ñeám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ñoàng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boä</a:t>
            </a:r>
            <a:r>
              <a:rPr lang="en-US" sz="2800" b="1" dirty="0" smtClean="0">
                <a:latin typeface="VNI-Times" pitchFamily="2" charset="0"/>
              </a:rPr>
              <a:t>:</a:t>
            </a:r>
          </a:p>
          <a:p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caàn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ñöôïc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ñöa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ngoõ</a:t>
            </a:r>
            <a:r>
              <a:rPr lang="en-US" sz="2400" dirty="0">
                <a:latin typeface="VNI-Times" pitchFamily="2" charset="0"/>
              </a:rPr>
              <a:t> CK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FF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nhaát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ngoõ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ra</a:t>
            </a:r>
            <a:r>
              <a:rPr lang="en-US" sz="2400" dirty="0">
                <a:latin typeface="VNI-Times" pitchFamily="2" charset="0"/>
              </a:rPr>
              <a:t> Q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FF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nhaát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ñöôïc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ñöa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ngoõ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vaøo</a:t>
            </a:r>
            <a:r>
              <a:rPr lang="en-US" sz="2400" dirty="0">
                <a:latin typeface="VNI-Times" pitchFamily="2" charset="0"/>
              </a:rPr>
              <a:t> CK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FF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hai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ngoõ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ra</a:t>
            </a:r>
            <a:r>
              <a:rPr lang="en-US" sz="2400" dirty="0">
                <a:latin typeface="VNI-Times" pitchFamily="2" charset="0"/>
              </a:rPr>
              <a:t> Q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FF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hai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ñöôïc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ñöa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ngoõ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vaøo</a:t>
            </a:r>
            <a:r>
              <a:rPr lang="en-US" sz="2400" dirty="0">
                <a:latin typeface="VNI-Times" pitchFamily="2" charset="0"/>
              </a:rPr>
              <a:t> CK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FF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ba</a:t>
            </a:r>
            <a:r>
              <a:rPr lang="en-US" sz="2400" dirty="0">
                <a:latin typeface="VNI-Times" pitchFamily="2" charset="0"/>
              </a:rPr>
              <a:t> … </a:t>
            </a:r>
            <a:r>
              <a:rPr lang="en-US" sz="2400" dirty="0" err="1">
                <a:latin typeface="VNI-Times" pitchFamily="2" charset="0"/>
              </a:rPr>
              <a:t>vaø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theá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ñeán</a:t>
            </a:r>
            <a:r>
              <a:rPr lang="en-US" sz="2400" dirty="0">
                <a:latin typeface="VNI-Times" pitchFamily="2" charset="0"/>
              </a:rPr>
              <a:t> FF </a:t>
            </a:r>
            <a:r>
              <a:rPr lang="en-US" sz="2400" dirty="0" err="1">
                <a:latin typeface="VNI-Times" pitchFamily="2" charset="0"/>
              </a:rPr>
              <a:t>cuoái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cuøng</a:t>
            </a:r>
            <a:r>
              <a:rPr lang="en-US" sz="2400" dirty="0">
                <a:latin typeface="VNI-Times" pitchFamily="2" charset="0"/>
              </a:rPr>
              <a:t>. Do </a:t>
            </a:r>
            <a:r>
              <a:rPr lang="en-US" sz="2400" dirty="0" err="1">
                <a:latin typeface="VNI-Times" pitchFamily="2" charset="0"/>
              </a:rPr>
              <a:t>ngoõ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khoâng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ñöa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moät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luùc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ngoõ</a:t>
            </a:r>
            <a:r>
              <a:rPr lang="en-US" sz="2400" dirty="0">
                <a:latin typeface="VNI-Times" pitchFamily="2" charset="0"/>
              </a:rPr>
              <a:t> CK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FF </a:t>
            </a:r>
            <a:r>
              <a:rPr lang="en-US" sz="2400" dirty="0" err="1">
                <a:latin typeface="VNI-Times" pitchFamily="2" charset="0"/>
              </a:rPr>
              <a:t>neân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ñöôïc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goïi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maïch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khoâng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boä</a:t>
            </a:r>
            <a:endParaRPr lang="vi-VN" sz="2400" dirty="0"/>
          </a:p>
          <a:p>
            <a:endParaRPr lang="vi-VN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642" y="4156834"/>
            <a:ext cx="2057687" cy="21148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052" y="4156834"/>
            <a:ext cx="2057687" cy="21148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865" y="4200376"/>
            <a:ext cx="2057687" cy="2114845"/>
          </a:xfrm>
          <a:prstGeom prst="rect">
            <a:avLst/>
          </a:prstGeom>
        </p:spPr>
      </p:pic>
      <p:cxnSp>
        <p:nvCxnSpPr>
          <p:cNvPr id="12" name="Elbow Connector 11"/>
          <p:cNvCxnSpPr/>
          <p:nvPr/>
        </p:nvCxnSpPr>
        <p:spPr>
          <a:xfrm>
            <a:off x="2801256" y="4843050"/>
            <a:ext cx="1295386" cy="454665"/>
          </a:xfrm>
          <a:prstGeom prst="bentConnector3">
            <a:avLst>
              <a:gd name="adj1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Elbow Connector 17"/>
          <p:cNvCxnSpPr/>
          <p:nvPr/>
        </p:nvCxnSpPr>
        <p:spPr>
          <a:xfrm>
            <a:off x="5295593" y="4883509"/>
            <a:ext cx="1295386" cy="454665"/>
          </a:xfrm>
          <a:prstGeom prst="bentConnector3">
            <a:avLst>
              <a:gd name="adj1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941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5: MẠCH ĐẾM (COUNTER)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6132"/>
            <a:ext cx="8596668" cy="4632097"/>
          </a:xfrm>
        </p:spPr>
        <p:txBody>
          <a:bodyPr/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nhị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vaán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ñeà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quan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taâm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ñoái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:</a:t>
            </a:r>
            <a:endParaRPr lang="vi-VN" sz="2800" dirty="0"/>
          </a:p>
          <a:p>
            <a:pPr lvl="1"/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nhieâu</a:t>
            </a:r>
            <a:r>
              <a:rPr lang="en-US" sz="2800" dirty="0">
                <a:latin typeface="VNI-Times" pitchFamily="2" charset="0"/>
              </a:rPr>
              <a:t> bit ?</a:t>
            </a:r>
            <a:endParaRPr lang="vi-VN" sz="2800" dirty="0"/>
          </a:p>
          <a:p>
            <a:pPr lvl="1"/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traïng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: STT = 2</a:t>
            </a:r>
            <a:r>
              <a:rPr lang="en-US" sz="2800" baseline="30000" dirty="0">
                <a:latin typeface="VNI-Times" pitchFamily="2" charset="0"/>
              </a:rPr>
              <a:t>n bit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n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FF</a:t>
            </a:r>
            <a:endParaRPr lang="vi-VN" sz="2800" dirty="0"/>
          </a:p>
          <a:p>
            <a:pPr lvl="1"/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thaäp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: STP = 2</a:t>
            </a:r>
            <a:r>
              <a:rPr lang="en-US" sz="2800" baseline="30000" dirty="0">
                <a:latin typeface="VNI-Times" pitchFamily="2" charset="0"/>
              </a:rPr>
              <a:t>n bit – 1</a:t>
            </a:r>
            <a:endParaRPr lang="vi-VN" sz="2800" dirty="0"/>
          </a:p>
          <a:p>
            <a:pPr lvl="1"/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: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leân</a:t>
            </a:r>
            <a:r>
              <a:rPr lang="en-US" sz="2800" dirty="0">
                <a:latin typeface="VNI-Times" pitchFamily="2" charset="0"/>
              </a:rPr>
              <a:t> hay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xuoáng</a:t>
            </a:r>
            <a:endParaRPr lang="vi-VN" sz="2800" dirty="0"/>
          </a:p>
          <a:p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2588496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5: MẠCH ĐẾM (COUNTER) 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10646"/>
            <a:ext cx="8596668" cy="3880773"/>
          </a:xfrm>
        </p:spPr>
        <p:txBody>
          <a:bodyPr/>
          <a:lstStyle/>
          <a:p>
            <a:r>
              <a:rPr lang="en-US" sz="2400" b="1" u="sng" dirty="0" err="1" smtClean="0">
                <a:latin typeface="VNI-Times" pitchFamily="2" charset="0"/>
              </a:rPr>
              <a:t>Chuù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</a:rPr>
              <a:t>yù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</a:rPr>
              <a:t>khi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</a:rPr>
              <a:t>thiết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</a:rPr>
              <a:t>kế</a:t>
            </a:r>
            <a:r>
              <a:rPr lang="en-US" sz="2400" b="1" u="sng" dirty="0" smtClean="0">
                <a:latin typeface="VNI-Times" pitchFamily="2" charset="0"/>
              </a:rPr>
              <a:t>:</a:t>
            </a:r>
          </a:p>
          <a:p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780" y="2582882"/>
            <a:ext cx="9099792" cy="41095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63211" y="3817257"/>
            <a:ext cx="3421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VNI-Times" pitchFamily="2" charset="0"/>
              </a:rPr>
              <a:t>Đếm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xuống</a:t>
            </a:r>
            <a:r>
              <a:rPr lang="en-US" sz="2000" dirty="0" smtClean="0">
                <a:latin typeface="VNI-Times" pitchFamily="2" charset="0"/>
              </a:rPr>
              <a:t>, </a:t>
            </a:r>
            <a:r>
              <a:rPr lang="en-US" sz="2000" dirty="0" err="1" smtClean="0">
                <a:latin typeface="VNI-Times" pitchFamily="2" charset="0"/>
              </a:rPr>
              <a:t>taùc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ñoäng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caïnh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leân</a:t>
            </a:r>
            <a:endParaRPr lang="en-US" sz="2000" dirty="0" smtClean="0">
              <a:latin typeface="VNI-Times" pitchFamily="2" charset="0"/>
            </a:endParaRPr>
          </a:p>
          <a:p>
            <a:pPr algn="ctr"/>
            <a:r>
              <a:rPr lang="en-US" sz="2000" dirty="0" smtClean="0">
                <a:latin typeface="VNI-Times" pitchFamily="2" charset="0"/>
              </a:rPr>
              <a:t>H.1 </a:t>
            </a:r>
            <a:endParaRPr lang="vi-VN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1463211" y="6161613"/>
            <a:ext cx="3479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VNI-Times" pitchFamily="2" charset="0"/>
              </a:rPr>
              <a:t>Đếm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leân</a:t>
            </a:r>
            <a:r>
              <a:rPr lang="en-US" sz="2000" dirty="0" smtClean="0">
                <a:latin typeface="VNI-Times" pitchFamily="2" charset="0"/>
              </a:rPr>
              <a:t>, </a:t>
            </a:r>
            <a:r>
              <a:rPr lang="en-US" sz="2000" dirty="0" err="1" smtClean="0">
                <a:latin typeface="VNI-Times" pitchFamily="2" charset="0"/>
              </a:rPr>
              <a:t>taùc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ñoäng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caïnh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xuoáng</a:t>
            </a:r>
            <a:endParaRPr lang="en-US" sz="2000" dirty="0" smtClean="0">
              <a:latin typeface="VNI-Times" pitchFamily="2" charset="0"/>
            </a:endParaRPr>
          </a:p>
          <a:p>
            <a:pPr algn="ctr"/>
            <a:r>
              <a:rPr lang="en-US" sz="2000" dirty="0" smtClean="0">
                <a:latin typeface="VNI-Times" pitchFamily="2" charset="0"/>
              </a:rPr>
              <a:t>H.3</a:t>
            </a:r>
            <a:endParaRPr lang="vi-VN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6013440" y="3817257"/>
            <a:ext cx="31233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VNI-Times" pitchFamily="2" charset="0"/>
              </a:rPr>
              <a:t>Đếm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leân</a:t>
            </a:r>
            <a:r>
              <a:rPr lang="en-US" sz="2000" dirty="0" smtClean="0">
                <a:latin typeface="VNI-Times" pitchFamily="2" charset="0"/>
              </a:rPr>
              <a:t>, </a:t>
            </a:r>
            <a:r>
              <a:rPr lang="en-US" sz="2000" dirty="0" err="1" smtClean="0">
                <a:latin typeface="VNI-Times" pitchFamily="2" charset="0"/>
              </a:rPr>
              <a:t>taùc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ñoäng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caïnh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leân</a:t>
            </a:r>
            <a:endParaRPr lang="en-US" sz="2000" dirty="0" smtClean="0">
              <a:latin typeface="VNI-Times" pitchFamily="2" charset="0"/>
            </a:endParaRPr>
          </a:p>
          <a:p>
            <a:pPr algn="ctr"/>
            <a:r>
              <a:rPr lang="en-US" sz="2000" dirty="0" smtClean="0">
                <a:latin typeface="VNI-Times" pitchFamily="2" charset="0"/>
              </a:rPr>
              <a:t>H.2 </a:t>
            </a:r>
            <a:endParaRPr lang="vi-VN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5852676" y="6161613"/>
            <a:ext cx="4002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VNI-Times" pitchFamily="2" charset="0"/>
              </a:rPr>
              <a:t>Đếm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xuống</a:t>
            </a:r>
            <a:r>
              <a:rPr lang="en-US" sz="2000" dirty="0" smtClean="0">
                <a:latin typeface="VNI-Times" pitchFamily="2" charset="0"/>
              </a:rPr>
              <a:t>, </a:t>
            </a:r>
            <a:r>
              <a:rPr lang="en-US" sz="2000" dirty="0" err="1" smtClean="0">
                <a:latin typeface="VNI-Times" pitchFamily="2" charset="0"/>
              </a:rPr>
              <a:t>taùc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ñoäng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caïnh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xuoáng</a:t>
            </a:r>
            <a:endParaRPr lang="en-US" sz="2000" dirty="0" smtClean="0">
              <a:latin typeface="VNI-Times" pitchFamily="2" charset="0"/>
            </a:endParaRPr>
          </a:p>
          <a:p>
            <a:pPr algn="ctr"/>
            <a:r>
              <a:rPr lang="en-US" sz="2000" dirty="0" smtClean="0">
                <a:latin typeface="VNI-Times" pitchFamily="2" charset="0"/>
              </a:rPr>
              <a:t>H.4</a:t>
            </a:r>
            <a:endParaRPr lang="vi-VN" sz="20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2032000" y="3106057"/>
            <a:ext cx="24674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0629" y="5493656"/>
            <a:ext cx="24674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061028" y="5486399"/>
            <a:ext cx="24674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480629" y="3106057"/>
            <a:ext cx="24674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7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27314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5: MẠCH ĐẾM (COUNTER) 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52589"/>
            <a:ext cx="9584266" cy="4646611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VNI-Times" pitchFamily="2" charset="0"/>
              </a:rPr>
              <a:t>1.1 </a:t>
            </a:r>
            <a:r>
              <a:rPr lang="en-US" sz="2400" b="1" dirty="0" err="1" smtClean="0">
                <a:latin typeface="VNI-Times" pitchFamily="2" charset="0"/>
              </a:rPr>
              <a:t>Thieát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keá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maïch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ñeám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nhò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phaân</a:t>
            </a:r>
            <a:r>
              <a:rPr lang="en-US" sz="2400" b="1" dirty="0" smtClean="0">
                <a:latin typeface="VNI-Times" pitchFamily="2" charset="0"/>
              </a:rPr>
              <a:t> 3 bit  - </a:t>
            </a:r>
            <a:r>
              <a:rPr lang="en-US" sz="2400" b="1" dirty="0" err="1" smtClean="0">
                <a:latin typeface="VNI-Times" pitchFamily="2" charset="0"/>
              </a:rPr>
              <a:t>ñeám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leân</a:t>
            </a:r>
            <a:r>
              <a:rPr lang="en-US" sz="2400" b="1" dirty="0" smtClean="0">
                <a:latin typeface="VNI-Times" pitchFamily="2" charset="0"/>
              </a:rPr>
              <a:t>, </a:t>
            </a:r>
            <a:r>
              <a:rPr lang="en-US" sz="2400" b="1" dirty="0" err="1" smtClean="0">
                <a:latin typeface="VNI-Times" pitchFamily="2" charset="0"/>
              </a:rPr>
              <a:t>taùc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ñoäng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caïnh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xuoáng</a:t>
            </a:r>
            <a:endParaRPr lang="en-US" sz="2400" b="1" dirty="0" smtClean="0">
              <a:latin typeface="VNI-Times" pitchFamily="2" charset="0"/>
            </a:endParaRPr>
          </a:p>
          <a:p>
            <a:r>
              <a:rPr lang="en-US" sz="2400" b="1" dirty="0" err="1" smtClean="0">
                <a:latin typeface="VNI-Times" pitchFamily="2" charset="0"/>
              </a:rPr>
              <a:t>Phaân</a:t>
            </a:r>
            <a:r>
              <a:rPr lang="en-US" sz="2400" b="1" dirty="0" smtClean="0">
                <a:latin typeface="VNI-Times" pitchFamily="2" charset="0"/>
              </a:rPr>
              <a:t> </a:t>
            </a:r>
            <a:r>
              <a:rPr lang="en-US" sz="2400" b="1" dirty="0" err="1" smtClean="0">
                <a:latin typeface="VNI-Times" pitchFamily="2" charset="0"/>
              </a:rPr>
              <a:t>tích</a:t>
            </a:r>
            <a:r>
              <a:rPr lang="en-US" sz="2400" b="1" dirty="0" smtClean="0">
                <a:latin typeface="VNI-Times" pitchFamily="2" charset="0"/>
              </a:rPr>
              <a:t>:</a:t>
            </a:r>
          </a:p>
          <a:p>
            <a:r>
              <a:rPr lang="en-US" sz="2400" dirty="0" err="1" smtClean="0">
                <a:latin typeface="VNI-Times" pitchFamily="2" charset="0"/>
              </a:rPr>
              <a:t>Maïch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ñeám</a:t>
            </a:r>
            <a:r>
              <a:rPr lang="en-US" sz="2400" dirty="0" smtClean="0">
                <a:latin typeface="VNI-Times" pitchFamily="2" charset="0"/>
              </a:rPr>
              <a:t> 3 bit – </a:t>
            </a:r>
            <a:r>
              <a:rPr lang="en-US" sz="2400" dirty="0" err="1" smtClean="0">
                <a:latin typeface="VNI-Times" pitchFamily="2" charset="0"/>
              </a:rPr>
              <a:t>söû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duïng</a:t>
            </a:r>
            <a:r>
              <a:rPr lang="en-US" sz="2400" dirty="0" smtClean="0">
                <a:latin typeface="VNI-Times" pitchFamily="2" charset="0"/>
              </a:rPr>
              <a:t> 3FF</a:t>
            </a:r>
          </a:p>
          <a:p>
            <a:r>
              <a:rPr lang="en-US" sz="2400" dirty="0" err="1" smtClean="0">
                <a:latin typeface="VNI-Times" pitchFamily="2" charset="0"/>
              </a:rPr>
              <a:t>Soá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traïng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thaùi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ñeám</a:t>
            </a:r>
            <a:r>
              <a:rPr lang="en-US" sz="2400" dirty="0" smtClean="0">
                <a:latin typeface="VNI-Times" pitchFamily="2" charset="0"/>
              </a:rPr>
              <a:t>: STT = 2</a:t>
            </a:r>
            <a:r>
              <a:rPr lang="en-US" sz="2400" baseline="30000" dirty="0" smtClean="0">
                <a:latin typeface="VNI-Times" pitchFamily="2" charset="0"/>
              </a:rPr>
              <a:t>3 </a:t>
            </a:r>
            <a:r>
              <a:rPr lang="en-US" sz="2400" dirty="0" smtClean="0">
                <a:latin typeface="VNI-Times" pitchFamily="2" charset="0"/>
              </a:rPr>
              <a:t> = 8TT</a:t>
            </a:r>
          </a:p>
          <a:p>
            <a:r>
              <a:rPr lang="en-US" sz="2400" dirty="0" err="1" smtClean="0">
                <a:latin typeface="VNI-Times" pitchFamily="2" charset="0"/>
              </a:rPr>
              <a:t>Soá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thaäp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phaân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ñeám</a:t>
            </a:r>
            <a:r>
              <a:rPr lang="en-US" sz="2400" dirty="0" smtClean="0">
                <a:latin typeface="VNI-Times" pitchFamily="2" charset="0"/>
              </a:rPr>
              <a:t>: STP = </a:t>
            </a:r>
            <a:r>
              <a:rPr lang="en-US" sz="2400" dirty="0">
                <a:latin typeface="VNI-Times" pitchFamily="2" charset="0"/>
              </a:rPr>
              <a:t>2</a:t>
            </a:r>
            <a:r>
              <a:rPr lang="en-US" sz="2400" baseline="30000" dirty="0">
                <a:latin typeface="VNI-Times" pitchFamily="2" charset="0"/>
              </a:rPr>
              <a:t>3 </a:t>
            </a:r>
            <a:r>
              <a:rPr lang="en-US" sz="2400" dirty="0" smtClean="0">
                <a:latin typeface="VNI-Times" pitchFamily="2" charset="0"/>
              </a:rPr>
              <a:t> - 1 = 7</a:t>
            </a:r>
          </a:p>
          <a:p>
            <a:r>
              <a:rPr lang="en-US" sz="2400" dirty="0" err="1" smtClean="0">
                <a:latin typeface="VNI-Times" pitchFamily="2" charset="0"/>
              </a:rPr>
              <a:t>Trình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töï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ñeám</a:t>
            </a:r>
            <a:r>
              <a:rPr lang="en-US" sz="2400" dirty="0" smtClean="0">
                <a:latin typeface="VNI-Times" pitchFamily="2" charset="0"/>
              </a:rPr>
              <a:t>: </a:t>
            </a:r>
            <a:r>
              <a:rPr lang="en-US" sz="2400" dirty="0" err="1" smtClean="0">
                <a:latin typeface="VNI-Times" pitchFamily="2" charset="0"/>
              </a:rPr>
              <a:t>maïch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ñeám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leân</a:t>
            </a:r>
            <a:r>
              <a:rPr lang="en-US" sz="2400" dirty="0" smtClean="0">
                <a:latin typeface="VNI-Times" pitchFamily="2" charset="0"/>
              </a:rPr>
              <a:t> – </a:t>
            </a:r>
            <a:r>
              <a:rPr lang="en-US" sz="2400" dirty="0" err="1" smtClean="0">
                <a:latin typeface="VNI-Times" pitchFamily="2" charset="0"/>
              </a:rPr>
              <a:t>taùc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ñoäng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caïnh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xuoáng</a:t>
            </a:r>
            <a:endParaRPr lang="en-US" sz="2400" dirty="0" smtClean="0">
              <a:latin typeface="VNI-Times" pitchFamily="2" charset="0"/>
            </a:endParaRPr>
          </a:p>
          <a:p>
            <a:endParaRPr lang="en-US" sz="2800" b="1" dirty="0" smtClean="0">
              <a:latin typeface="VNI-Times" pitchFamily="2" charset="0"/>
            </a:endParaRPr>
          </a:p>
          <a:p>
            <a:endParaRPr lang="en-US" sz="2800" b="1" dirty="0" smtClean="0">
              <a:latin typeface="VNI-Times" pitchFamily="2" charset="0"/>
            </a:endParaRPr>
          </a:p>
          <a:p>
            <a:endParaRPr lang="vi-VN" sz="2800" b="1" dirty="0"/>
          </a:p>
        </p:txBody>
      </p:sp>
    </p:spTree>
    <p:extLst>
      <p:ext uri="{BB962C8B-B14F-4D97-AF65-F5344CB8AC3E}">
        <p14:creationId xmlns:p14="http://schemas.microsoft.com/office/powerpoint/2010/main" val="905476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b="1" dirty="0" smtClean="0">
                <a:latin typeface="VNI-Times" pitchFamily="2" charset="0"/>
              </a:rPr>
              <a:t/>
            </a:r>
            <a:br>
              <a:rPr lang="en-US" sz="2400" b="1" dirty="0" smtClean="0">
                <a:latin typeface="VNI-Times" pitchFamily="2" charset="0"/>
              </a:rPr>
            </a:br>
            <a:r>
              <a:rPr lang="en-US" sz="2700" b="1" dirty="0" smtClean="0">
                <a:solidFill>
                  <a:srgbClr val="0070C0"/>
                </a:solidFill>
                <a:latin typeface="VNI-Times" pitchFamily="2" charset="0"/>
              </a:rPr>
              <a:t>1.1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Thieát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keá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maïch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nhò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phaân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3 bit  -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leân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,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taùc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ñoäng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caïnh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700" b="1" dirty="0" err="1">
                <a:solidFill>
                  <a:srgbClr val="0070C0"/>
                </a:solidFill>
                <a:latin typeface="VNI-Times" pitchFamily="2" charset="0"/>
              </a:rPr>
              <a:t>xuoáng</a:t>
            </a:r>
            <a: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  <a:t/>
            </a:r>
            <a:br>
              <a:rPr lang="en-US" sz="2700" b="1" dirty="0">
                <a:solidFill>
                  <a:srgbClr val="0070C0"/>
                </a:solidFill>
                <a:latin typeface="VNI-Times" pitchFamily="2" charset="0"/>
              </a:rPr>
            </a:br>
            <a:endParaRPr lang="vi-VN" sz="27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u="sng" dirty="0" err="1">
                <a:latin typeface="VNI-Times" pitchFamily="2" charset="0"/>
              </a:rPr>
              <a:t>Sô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ñoà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khoái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cuûa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maïch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ñeám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nhò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phaân</a:t>
            </a:r>
            <a:r>
              <a:rPr lang="en-US" sz="2400" b="1" u="sng" dirty="0">
                <a:latin typeface="VNI-Times" pitchFamily="2" charset="0"/>
              </a:rPr>
              <a:t> 3 bit:</a:t>
            </a:r>
            <a:endParaRPr lang="vi-VN" sz="2400" b="1" u="sng" dirty="0"/>
          </a:p>
          <a:p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160" y="2753390"/>
            <a:ext cx="2479555" cy="26951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9509" y="3900919"/>
            <a:ext cx="28456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>
                <a:latin typeface="VNI-Times" pitchFamily="2" charset="0"/>
              </a:rPr>
              <a:t>Xung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ñöa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vaøo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maïch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ñeám</a:t>
            </a:r>
            <a:endParaRPr lang="vi-VN" sz="2000" dirty="0"/>
          </a:p>
        </p:txBody>
      </p:sp>
      <p:sp>
        <p:nvSpPr>
          <p:cNvPr id="7" name="Right Brace 6"/>
          <p:cNvSpPr/>
          <p:nvPr/>
        </p:nvSpPr>
        <p:spPr>
          <a:xfrm>
            <a:off x="6124715" y="3143031"/>
            <a:ext cx="479285" cy="1915885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6612986" y="3747030"/>
            <a:ext cx="3680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VNI-Times" pitchFamily="2" charset="0"/>
              </a:rPr>
              <a:t>Keát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quaû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ñeám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ñöôïc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theå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hieän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baèng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soá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nhò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phaân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ôû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ngoõ</a:t>
            </a:r>
            <a:r>
              <a:rPr lang="en-US" sz="2000" dirty="0" smtClean="0">
                <a:latin typeface="VNI-Times" pitchFamily="2" charset="0"/>
              </a:rPr>
              <a:t> </a:t>
            </a:r>
            <a:r>
              <a:rPr lang="en-US" sz="2000" dirty="0" err="1" smtClean="0">
                <a:latin typeface="VNI-Times" pitchFamily="2" charset="0"/>
              </a:rPr>
              <a:t>ra</a:t>
            </a:r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49576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 animBg="1"/>
      <p:bldP spid="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0857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1.1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Thieát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keá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maïch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nhò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phaân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3 bit  -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leân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,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taùc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ñoäng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caïnh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VNI-Times" pitchFamily="2" charset="0"/>
              </a:rPr>
              <a:t>xuoáng</a:t>
            </a:r>
            <a: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  <a:t/>
            </a:r>
            <a:br>
              <a:rPr lang="en-US" sz="2400" b="1" dirty="0">
                <a:solidFill>
                  <a:srgbClr val="0070C0"/>
                </a:solidFill>
                <a:latin typeface="VNI-Times" pitchFamily="2" charset="0"/>
              </a:rPr>
            </a:br>
            <a:endParaRPr lang="vi-VN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68705"/>
            <a:ext cx="8596668" cy="553582"/>
          </a:xfrm>
        </p:spPr>
        <p:txBody>
          <a:bodyPr>
            <a:normAutofit/>
          </a:bodyPr>
          <a:lstStyle/>
          <a:p>
            <a:r>
              <a:rPr lang="en-US" sz="2400" b="1" u="sng" dirty="0" err="1" smtClean="0">
                <a:latin typeface="VNI-Times" pitchFamily="2" charset="0"/>
              </a:rPr>
              <a:t>Baûng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</a:rPr>
              <a:t>traïng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</a:rPr>
              <a:t>thaùi</a:t>
            </a:r>
            <a:r>
              <a:rPr lang="en-US" sz="2400" b="1" u="sng" dirty="0" smtClean="0">
                <a:latin typeface="VNI-Times" pitchFamily="2" charset="0"/>
              </a:rPr>
              <a:t>:</a:t>
            </a:r>
            <a:endParaRPr lang="vi-VN" sz="2400" b="1" u="sng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794492"/>
              </p:ext>
            </p:extLst>
          </p:nvPr>
        </p:nvGraphicFramePr>
        <p:xfrm>
          <a:off x="1146002" y="2519438"/>
          <a:ext cx="8128000" cy="378968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597198"/>
                <a:gridCol w="1654002"/>
                <a:gridCol w="1625600"/>
                <a:gridCol w="1625600"/>
                <a:gridCol w="1625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latin typeface="VNI-Times" pitchFamily="2" charset="0"/>
                        </a:rPr>
                        <a:t>Thaäp</a:t>
                      </a:r>
                      <a:r>
                        <a:rPr lang="en-US" sz="2400" baseline="0" dirty="0" smtClean="0">
                          <a:latin typeface="VNI-Times" pitchFamily="2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VNI-Times" pitchFamily="2" charset="0"/>
                        </a:rPr>
                        <a:t>phaân</a:t>
                      </a:r>
                      <a:endParaRPr lang="vi-V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Xung</a:t>
                      </a:r>
                      <a:r>
                        <a:rPr lang="en-US" sz="2400" baseline="0" dirty="0" smtClean="0"/>
                        <a:t> CK</a:t>
                      </a:r>
                      <a:endParaRPr lang="vi-V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Q</a:t>
                      </a:r>
                      <a:r>
                        <a:rPr lang="en-US" sz="2400" baseline="-25000" dirty="0" smtClean="0"/>
                        <a:t>2</a:t>
                      </a:r>
                      <a:endParaRPr lang="vi-V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Q</a:t>
                      </a:r>
                      <a:r>
                        <a:rPr lang="en-US" sz="2400" baseline="-25000" dirty="0" smtClean="0"/>
                        <a:t>1</a:t>
                      </a:r>
                      <a:endParaRPr lang="vi-VN" sz="2400" dirty="0" smtClean="0"/>
                    </a:p>
                    <a:p>
                      <a:pPr algn="ctr"/>
                      <a:endParaRPr lang="vi-V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Q</a:t>
                      </a:r>
                      <a:r>
                        <a:rPr lang="en-US" sz="2400" baseline="-25000" dirty="0" smtClean="0"/>
                        <a:t>0</a:t>
                      </a:r>
                      <a:endParaRPr lang="vi-VN" sz="2400" dirty="0" smtClean="0"/>
                    </a:p>
                    <a:p>
                      <a:pPr algn="ctr"/>
                      <a:endParaRPr lang="vi-VN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257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1.1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Thieát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keá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maïch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nhò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phaân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3 bit  -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leân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,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taùc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ñoäng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caïnh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xuoáng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</a:br>
            <a:endParaRPr lang="vi-VN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167596"/>
              </p:ext>
            </p:extLst>
          </p:nvPr>
        </p:nvGraphicFramePr>
        <p:xfrm>
          <a:off x="1146002" y="2533952"/>
          <a:ext cx="8128000" cy="378968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597198"/>
                <a:gridCol w="1654002"/>
                <a:gridCol w="1625600"/>
                <a:gridCol w="1625600"/>
                <a:gridCol w="1625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latin typeface="VNI-Times" pitchFamily="2" charset="0"/>
                        </a:rPr>
                        <a:t>Thaäp</a:t>
                      </a:r>
                      <a:r>
                        <a:rPr lang="en-US" sz="2400" baseline="0" dirty="0" smtClean="0">
                          <a:latin typeface="VNI-Times" pitchFamily="2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VNI-Times" pitchFamily="2" charset="0"/>
                        </a:rPr>
                        <a:t>phaân</a:t>
                      </a:r>
                      <a:endParaRPr lang="vi-V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Xung</a:t>
                      </a:r>
                      <a:r>
                        <a:rPr lang="en-US" sz="2400" baseline="0" dirty="0" smtClean="0"/>
                        <a:t> CK</a:t>
                      </a:r>
                      <a:endParaRPr lang="vi-V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Q</a:t>
                      </a:r>
                      <a:r>
                        <a:rPr lang="en-US" sz="2400" baseline="-25000" dirty="0" smtClean="0"/>
                        <a:t>2</a:t>
                      </a:r>
                      <a:endParaRPr lang="vi-V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Q</a:t>
                      </a:r>
                      <a:r>
                        <a:rPr lang="en-US" sz="2400" baseline="-25000" dirty="0" smtClean="0"/>
                        <a:t>1</a:t>
                      </a:r>
                      <a:endParaRPr lang="vi-VN" sz="2400" dirty="0" smtClean="0"/>
                    </a:p>
                    <a:p>
                      <a:pPr algn="ctr"/>
                      <a:endParaRPr lang="vi-V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Q</a:t>
                      </a:r>
                      <a:r>
                        <a:rPr lang="en-US" sz="2400" baseline="-25000" dirty="0" smtClean="0"/>
                        <a:t>0</a:t>
                      </a:r>
                      <a:endParaRPr lang="vi-VN" sz="2400" dirty="0" smtClean="0"/>
                    </a:p>
                    <a:p>
                      <a:pPr algn="ctr"/>
                      <a:endParaRPr lang="vi-VN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3599542" y="3772263"/>
            <a:ext cx="0" cy="3483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3599542" y="4120606"/>
            <a:ext cx="0" cy="3483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65173" y="3728720"/>
            <a:ext cx="3701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			    0				 1</a:t>
            </a:r>
            <a:endParaRPr lang="vi-VN" dirty="0"/>
          </a:p>
        </p:txBody>
      </p:sp>
      <p:sp>
        <p:nvSpPr>
          <p:cNvPr id="8" name="TextBox 7"/>
          <p:cNvSpPr txBox="1"/>
          <p:nvPr/>
        </p:nvSpPr>
        <p:spPr>
          <a:xfrm>
            <a:off x="5065173" y="4098052"/>
            <a:ext cx="3701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			    1				 0</a:t>
            </a:r>
            <a:endParaRPr lang="vi-VN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621313" y="4467384"/>
            <a:ext cx="0" cy="3483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065173" y="4467384"/>
            <a:ext cx="3701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			    1				 1</a:t>
            </a:r>
            <a:endParaRPr lang="vi-VN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621313" y="4815727"/>
            <a:ext cx="0" cy="3483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65173" y="4819185"/>
            <a:ext cx="3701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dirty="0" smtClean="0"/>
              <a:t>			    0				 0</a:t>
            </a:r>
            <a:endParaRPr lang="vi-VN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621313" y="5188517"/>
            <a:ext cx="0" cy="3483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065173" y="5202076"/>
            <a:ext cx="3701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dirty="0" smtClean="0"/>
              <a:t>			    0				 1</a:t>
            </a:r>
            <a:endParaRPr lang="vi-VN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621312" y="5571408"/>
            <a:ext cx="0" cy="3483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065173" y="5607403"/>
            <a:ext cx="3701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dirty="0" smtClean="0"/>
              <a:t>			    1				 0</a:t>
            </a:r>
            <a:endParaRPr lang="vi-VN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635824" y="5975289"/>
            <a:ext cx="0" cy="3483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079685" y="5943083"/>
            <a:ext cx="3701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dirty="0" smtClean="0"/>
              <a:t>			    1				 1</a:t>
            </a:r>
            <a:endParaRPr lang="vi-VN" dirty="0"/>
          </a:p>
        </p:txBody>
      </p:sp>
      <p:sp>
        <p:nvSpPr>
          <p:cNvPr id="21" name="Arc 20"/>
          <p:cNvSpPr/>
          <p:nvPr/>
        </p:nvSpPr>
        <p:spPr>
          <a:xfrm>
            <a:off x="9274002" y="3500664"/>
            <a:ext cx="420914" cy="2627085"/>
          </a:xfrm>
          <a:prstGeom prst="arc">
            <a:avLst>
              <a:gd name="adj1" fmla="val 16200000"/>
              <a:gd name="adj2" fmla="val 548679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9944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  <p:bldP spid="12" grpId="0"/>
      <p:bldP spid="14" grpId="0"/>
      <p:bldP spid="16" grpId="0"/>
      <p:bldP spid="18" grpId="0"/>
      <p:bldP spid="21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1.1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Thieát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keá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maïch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nhò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phaân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3 bit  -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leân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,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taùc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ñoäng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caïnh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xuoáng</a:t>
            </a: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baûng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traïng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thaùi</a:t>
            </a:r>
            <a:r>
              <a:rPr lang="en-US" sz="2800" dirty="0">
                <a:latin typeface="VNI-Times" pitchFamily="2" charset="0"/>
              </a:rPr>
              <a:t> ta </a:t>
            </a:r>
            <a:r>
              <a:rPr lang="en-US" sz="2800" dirty="0" err="1">
                <a:latin typeface="VNI-Times" pitchFamily="2" charset="0"/>
              </a:rPr>
              <a:t>thaáy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sau</a:t>
            </a:r>
            <a:r>
              <a:rPr lang="en-US" sz="2800" dirty="0">
                <a:latin typeface="VNI-Times" pitchFamily="2" charset="0"/>
              </a:rPr>
              <a:t> 8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3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</a:t>
            </a:r>
            <a:r>
              <a:rPr lang="en-US" sz="2800" dirty="0">
                <a:latin typeface="VNI-Times" pitchFamily="2" charset="0"/>
              </a:rPr>
              <a:t> Q</a:t>
            </a:r>
            <a:r>
              <a:rPr lang="en-US" sz="2800" baseline="-25000" dirty="0">
                <a:latin typeface="VNI-Times" pitchFamily="2" charset="0"/>
              </a:rPr>
              <a:t>2</a:t>
            </a:r>
            <a:r>
              <a:rPr lang="en-US" sz="2800" dirty="0">
                <a:latin typeface="VNI-Times" pitchFamily="2" charset="0"/>
              </a:rPr>
              <a:t> ,Q</a:t>
            </a:r>
            <a:r>
              <a:rPr lang="en-US" sz="2800" baseline="-25000" dirty="0">
                <a:latin typeface="VNI-Times" pitchFamily="2" charset="0"/>
              </a:rPr>
              <a:t>1</a:t>
            </a:r>
            <a:r>
              <a:rPr lang="en-US" sz="2800" dirty="0">
                <a:latin typeface="VNI-Times" pitchFamily="2" charset="0"/>
              </a:rPr>
              <a:t> ,Q</a:t>
            </a:r>
            <a:r>
              <a:rPr lang="en-US" sz="2800" baseline="-25000" dirty="0">
                <a:latin typeface="VNI-Times" pitchFamily="2" charset="0"/>
              </a:rPr>
              <a:t>0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nhò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phaân</a:t>
            </a:r>
            <a:r>
              <a:rPr lang="en-US" sz="2800" dirty="0">
                <a:latin typeface="VNI-Times" pitchFamily="2" charset="0"/>
              </a:rPr>
              <a:t> 3 bit </a:t>
            </a:r>
            <a:r>
              <a:rPr lang="en-US" sz="2800" dirty="0" err="1">
                <a:latin typeface="VNI-Times" pitchFamily="2" charset="0"/>
              </a:rPr>
              <a:t>taêng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daàn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Ñaây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nhò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phaân</a:t>
            </a:r>
            <a:r>
              <a:rPr lang="en-US" sz="2800" dirty="0">
                <a:latin typeface="VNI-Times" pitchFamily="2" charset="0"/>
              </a:rPr>
              <a:t> 3 bit,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duøng</a:t>
            </a:r>
            <a:r>
              <a:rPr lang="en-US" sz="2800" dirty="0">
                <a:latin typeface="VNI-Times" pitchFamily="2" charset="0"/>
              </a:rPr>
              <a:t> 3 FF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8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0 </a:t>
            </a:r>
            <a:r>
              <a:rPr lang="en-US" sz="2800" dirty="0" err="1">
                <a:latin typeface="VNI-Times" pitchFamily="2" charset="0"/>
              </a:rPr>
              <a:t>ñeán</a:t>
            </a:r>
            <a:r>
              <a:rPr lang="en-US" sz="2800" dirty="0">
                <a:latin typeface="VNI-Times" pitchFamily="2" charset="0"/>
              </a:rPr>
              <a:t> 7 (000 </a:t>
            </a:r>
            <a:r>
              <a:rPr lang="en-US" sz="2800" dirty="0">
                <a:latin typeface="VNI-Times" pitchFamily="2" charset="0"/>
                <a:sym typeface="Symbol" panose="05050102010706020507" pitchFamily="18" charset="2"/>
              </a:rPr>
              <a:t></a:t>
            </a:r>
            <a:r>
              <a:rPr lang="en-US" sz="2800" dirty="0">
                <a:latin typeface="VNI-Times" pitchFamily="2" charset="0"/>
              </a:rPr>
              <a:t> 111).</a:t>
            </a:r>
            <a:endParaRPr lang="vi-VN" sz="2800" dirty="0"/>
          </a:p>
          <a:p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ñeán</a:t>
            </a:r>
            <a:r>
              <a:rPr lang="en-US" sz="2800" dirty="0">
                <a:latin typeface="VNI-Times" pitchFamily="2" charset="0"/>
              </a:rPr>
              <a:t> 111 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1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tieáp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veà</a:t>
            </a:r>
            <a:r>
              <a:rPr lang="en-US" sz="2800" dirty="0">
                <a:latin typeface="VNI-Times" pitchFamily="2" charset="0"/>
              </a:rPr>
              <a:t> Q</a:t>
            </a:r>
            <a:r>
              <a:rPr lang="en-US" sz="2800" baseline="-25000" dirty="0">
                <a:latin typeface="VNI-Times" pitchFamily="2" charset="0"/>
              </a:rPr>
              <a:t>2</a:t>
            </a:r>
            <a:r>
              <a:rPr lang="en-US" sz="2800" dirty="0">
                <a:latin typeface="VNI-Times" pitchFamily="2" charset="0"/>
              </a:rPr>
              <a:t> , Q</a:t>
            </a:r>
            <a:r>
              <a:rPr lang="en-US" sz="2800" baseline="-25000" dirty="0">
                <a:latin typeface="VNI-Times" pitchFamily="2" charset="0"/>
              </a:rPr>
              <a:t>1</a:t>
            </a:r>
            <a:r>
              <a:rPr lang="en-US" sz="2800" dirty="0">
                <a:latin typeface="VNI-Times" pitchFamily="2" charset="0"/>
              </a:rPr>
              <a:t> , Q</a:t>
            </a:r>
            <a:r>
              <a:rPr lang="en-US" sz="2800" baseline="-25000" dirty="0">
                <a:latin typeface="VNI-Times" pitchFamily="2" charset="0"/>
              </a:rPr>
              <a:t>0</a:t>
            </a:r>
            <a:r>
              <a:rPr lang="en-US" sz="2800" dirty="0">
                <a:latin typeface="VNI-Times" pitchFamily="2" charset="0"/>
              </a:rPr>
              <a:t> = 0 0 0: </a:t>
            </a:r>
            <a:r>
              <a:rPr lang="en-US" sz="2800" dirty="0" err="1">
                <a:latin typeface="VNI-Times" pitchFamily="2" charset="0"/>
              </a:rPr>
              <a:t>töï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RESET </a:t>
            </a:r>
            <a:r>
              <a:rPr lang="en-US" sz="2800" dirty="0" err="1">
                <a:latin typeface="VNI-Times" pitchFamily="2" charset="0"/>
              </a:rPr>
              <a:t>veà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traïng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ñaàu</a:t>
            </a:r>
            <a:r>
              <a:rPr lang="en-US" sz="2800" dirty="0">
                <a:latin typeface="VNI-Times" pitchFamily="2" charset="0"/>
              </a:rPr>
              <a:t>.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9439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1.1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Thieát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keá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maïch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nhò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phaân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3 bit  -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leân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,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taùc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ñoäng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caïnh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xuoáng</a:t>
            </a: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626154"/>
          </a:xfrm>
        </p:spPr>
        <p:txBody>
          <a:bodyPr/>
          <a:lstStyle/>
          <a:p>
            <a:r>
              <a:rPr lang="en-US" sz="2400" b="1" u="sng" dirty="0" err="1">
                <a:latin typeface="VNI-Times" pitchFamily="2" charset="0"/>
              </a:rPr>
              <a:t>Sô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ñoà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maïch</a:t>
            </a:r>
            <a:endParaRPr lang="en-US" sz="2400" b="1" u="sng" dirty="0">
              <a:latin typeface="VNI-Times" pitchFamily="2" charset="0"/>
            </a:endParaRPr>
          </a:p>
          <a:p>
            <a:endParaRPr lang="vi-VN" b="1" u="sng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614" y="3043552"/>
            <a:ext cx="2057687" cy="21148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101607"/>
            <a:ext cx="2057687" cy="21148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301" y="3072579"/>
            <a:ext cx="2057687" cy="2114845"/>
          </a:xfrm>
          <a:prstGeom prst="rect">
            <a:avLst/>
          </a:prstGeom>
        </p:spPr>
      </p:pic>
      <p:cxnSp>
        <p:nvCxnSpPr>
          <p:cNvPr id="9" name="Elbow Connector 8"/>
          <p:cNvCxnSpPr/>
          <p:nvPr/>
        </p:nvCxnSpPr>
        <p:spPr>
          <a:xfrm>
            <a:off x="3381829" y="3759200"/>
            <a:ext cx="537028" cy="449943"/>
          </a:xfrm>
          <a:prstGeom prst="bentConnector3">
            <a:avLst>
              <a:gd name="adj1" fmla="val 50000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/>
          <p:nvPr/>
        </p:nvCxnSpPr>
        <p:spPr>
          <a:xfrm>
            <a:off x="5564558" y="3791142"/>
            <a:ext cx="537028" cy="449943"/>
          </a:xfrm>
          <a:prstGeom prst="bentConnector3">
            <a:avLst>
              <a:gd name="adj1" fmla="val 50000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644759" y="3043552"/>
            <a:ext cx="0" cy="71564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644758" y="2674219"/>
            <a:ext cx="52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0</a:t>
            </a:r>
            <a:endParaRPr lang="vi-VN" dirty="0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5825815" y="3101607"/>
            <a:ext cx="0" cy="71564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763844" y="2602078"/>
            <a:ext cx="52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/>
              <a:t>1</a:t>
            </a:r>
            <a:endParaRPr lang="vi-VN" dirty="0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7925374" y="3101607"/>
            <a:ext cx="0" cy="71564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882930" y="2612143"/>
            <a:ext cx="52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endParaRPr lang="vi-VN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1683658" y="5399314"/>
            <a:ext cx="5471885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155543" y="5161260"/>
            <a:ext cx="0" cy="23805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990182" y="5143882"/>
            <a:ext cx="0" cy="23805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776754" y="5143882"/>
            <a:ext cx="0" cy="23805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25838" y="5085501"/>
            <a:ext cx="736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CLR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83531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6" grpId="0"/>
      <p:bldP spid="18" grpId="0"/>
      <p:bldP spid="21" grpId="0"/>
      <p:bldP spid="28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1.1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Thieát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keá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maïch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nhò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phaân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3 bit  -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ñeám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leân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,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taùc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ñoäng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caïnh</a:t>
            </a:r>
            <a:r>
              <a:rPr lang="en-US" sz="2800" b="1" dirty="0">
                <a:solidFill>
                  <a:srgbClr val="0070C0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VNI-Times" pitchFamily="2" charset="0"/>
              </a:rPr>
              <a:t>xuoáng</a:t>
            </a: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742268"/>
          </a:xfrm>
        </p:spPr>
        <p:txBody>
          <a:bodyPr>
            <a:normAutofit/>
          </a:bodyPr>
          <a:lstStyle/>
          <a:p>
            <a:r>
              <a:rPr lang="en-US" sz="2400" b="1" u="sng" dirty="0" err="1" smtClean="0">
                <a:latin typeface="VNI-Times" pitchFamily="2" charset="0"/>
              </a:rPr>
              <a:t>Sô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</a:rPr>
              <a:t>ñoà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 smtClean="0">
                <a:latin typeface="VNI-Times" pitchFamily="2" charset="0"/>
              </a:rPr>
              <a:t>maïch</a:t>
            </a:r>
            <a:endParaRPr lang="en-US" sz="2400" b="1" u="sng" dirty="0" smtClean="0">
              <a:latin typeface="VNI-Times" pitchFamily="2" charset="0"/>
            </a:endParaRPr>
          </a:p>
          <a:p>
            <a:endParaRPr lang="vi-VN" sz="2400" b="1" u="sng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465942" y="313304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5021575"/>
              </p:ext>
            </p:extLst>
          </p:nvPr>
        </p:nvGraphicFramePr>
        <p:xfrm>
          <a:off x="1320800" y="2784705"/>
          <a:ext cx="8363790" cy="37249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r:id="rId3" imgW="6207252" imgH="2766822" progId="Visio.Drawing.11">
                  <p:embed/>
                </p:oleObj>
              </mc:Choice>
              <mc:Fallback>
                <p:oleObj r:id="rId3" imgW="6207252" imgH="2766822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0800" y="2784705"/>
                        <a:ext cx="8363790" cy="37249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089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1660</TotalTime>
  <Words>3550</Words>
  <Application>Microsoft Office PowerPoint</Application>
  <PresentationFormat>Widescreen</PresentationFormat>
  <Paragraphs>643</Paragraphs>
  <Slides>70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85" baseType="lpstr">
      <vt:lpstr>Arial</vt:lpstr>
      <vt:lpstr>Arial (Body)</vt:lpstr>
      <vt:lpstr>Cambria Math</vt:lpstr>
      <vt:lpstr>Symbol</vt:lpstr>
      <vt:lpstr>Tahoma</vt:lpstr>
      <vt:lpstr>Times New Roman</vt:lpstr>
      <vt:lpstr>Trebuchet MS</vt:lpstr>
      <vt:lpstr>VNI Aptima</vt:lpstr>
      <vt:lpstr>VNI Times</vt:lpstr>
      <vt:lpstr>VNI-Avo</vt:lpstr>
      <vt:lpstr>VNI-Times</vt:lpstr>
      <vt:lpstr>Wingdings</vt:lpstr>
      <vt:lpstr>Wingdings 3</vt:lpstr>
      <vt:lpstr>Facet</vt:lpstr>
      <vt:lpstr>Visio.Drawing.11</vt:lpstr>
      <vt:lpstr>KỸ THUẬT SỐ</vt:lpstr>
      <vt:lpstr>ÑAÏI SOÁ BOOLEAN VAØ THIEÁT KEÁ LOGIC 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PowerPoint Presentation</vt:lpstr>
      <vt:lpstr>III. MÃ GRAY</vt:lpstr>
      <vt:lpstr>PowerPoint Presentation</vt:lpstr>
      <vt:lpstr>IV. Baûng ñoà Karnaugh: </vt:lpstr>
      <vt:lpstr>+ Bảng K có 2, 3, 4 biến</vt:lpstr>
      <vt:lpstr>IV. Baûng ñoà Karnaugh: </vt:lpstr>
      <vt:lpstr>1. Ñôn giaûn maïch AND – OR (toång caùc tích):   A = 1, A = 0 – Cho cac tich bang 1 </vt:lpstr>
      <vt:lpstr>IV. Baûng ñoà Karnaugh: </vt:lpstr>
      <vt:lpstr>PowerPoint Presentation</vt:lpstr>
      <vt:lpstr>BÀI TẬP:</vt:lpstr>
      <vt:lpstr>PowerPoint Presentation</vt:lpstr>
      <vt:lpstr>PowerPoint Presentation</vt:lpstr>
      <vt:lpstr>PowerPoint Presentation</vt:lpstr>
      <vt:lpstr>IV. Baûng ñoà Karnaugh: </vt:lpstr>
      <vt:lpstr>BÀI TẬP:</vt:lpstr>
      <vt:lpstr>Baøi 4:  FLIP FLOP (FF)   </vt:lpstr>
      <vt:lpstr>Baøi 4:  FLIP FLOP </vt:lpstr>
      <vt:lpstr>Baøi 4:  FLIP FLOP (FF) </vt:lpstr>
      <vt:lpstr>Baøi 4:  FLIP FLOP (FF) </vt:lpstr>
      <vt:lpstr>Baøi 4:  FLIP FLOP (FF)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Baøi 4:  FLIP FLOP (FF) </vt:lpstr>
      <vt:lpstr>KIỂM TRA 15’ – ĐỀ 1 </vt:lpstr>
      <vt:lpstr>KIỂM TRA 15’ – ĐỀ 2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</vt:lpstr>
      <vt:lpstr>Baøi 4:  FLIP FLOP (FF)</vt:lpstr>
      <vt:lpstr>PowerPoint Presentation</vt:lpstr>
      <vt:lpstr>Baøi 5: MAÏCH ÑAÊNG KYÙ GHI CHUYEÅN</vt:lpstr>
      <vt:lpstr>Baøi 5: MAÏCH ÑAÊNG KYÙ GHI CHUYEÅN</vt:lpstr>
      <vt:lpstr>Baøi 5: MAÏCH ÑAÊNG KYÙ GHI CHUYEÅN</vt:lpstr>
      <vt:lpstr>I. Truyeàn döõ lieäu vaøo noái tieáp – thanh ghi dòch (Shift Register): </vt:lpstr>
      <vt:lpstr>I. Truyeàn döõ lieäu vaøo noái tieáp – thanh ghi dòch (Shift Register): </vt:lpstr>
      <vt:lpstr>BÀI 5: MẠCH ĐẾM (COUNTER)</vt:lpstr>
      <vt:lpstr>BÀI 5: MẠCH ĐẾM (COUNTER) </vt:lpstr>
      <vt:lpstr>BÀI 5: MẠCH ĐẾM (COUNTER)    </vt:lpstr>
      <vt:lpstr>BÀI 5: MẠCH ĐẾM (COUNTER) </vt:lpstr>
      <vt:lpstr>BÀI 5: MẠCH ĐẾM (COUNTER) </vt:lpstr>
      <vt:lpstr> 1.1 Thieát keá maïch ñeám nhò phaân 3 bit  - ñeám leân, taùc ñoäng caïnh xuoáng </vt:lpstr>
      <vt:lpstr>1.1 Thieát keá maïch ñeám nhò phaân 3 bit  - ñeám leân, taùc ñoäng caïnh xuoáng </vt:lpstr>
      <vt:lpstr>1.1 Thieát keá maïch ñeám nhò phaân 3 bit  - ñeám leân, taùc ñoäng caïnh xuoáng </vt:lpstr>
      <vt:lpstr>1.1 Thieát keá maïch ñeám nhò phaân 3 bit  - ñeám leân, taùc ñoäng caïnh xuoáng</vt:lpstr>
      <vt:lpstr>1.1 Thieát keá maïch ñeám nhò phaân 3 bit  - ñeám leân, taùc ñoäng caïnh xuoáng</vt:lpstr>
      <vt:lpstr>1.1 Thieát keá maïch ñeám nhò phaân 3 bit  - ñeám leân, taùc ñoäng caïnh xuoáng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HAINHAN</dc:creator>
  <cp:lastModifiedBy>HAINHAN</cp:lastModifiedBy>
  <cp:revision>101</cp:revision>
  <dcterms:created xsi:type="dcterms:W3CDTF">2021-05-13T14:36:21Z</dcterms:created>
  <dcterms:modified xsi:type="dcterms:W3CDTF">2021-06-10T15:20:25Z</dcterms:modified>
</cp:coreProperties>
</file>