
<file path=[Content_Types].xml><?xml version="1.0" encoding="utf-8"?>
<Types xmlns="http://schemas.openxmlformats.org/package/2006/content-types">
  <Default Extension="png" ContentType="image/png"/>
  <Default Extension="bin" ContentType="application/vnd.openxmlformats-officedocument.oleObject"/>
  <Default Extension="emf" ContentType="image/x-emf"/>
  <Default Extension="wmf" ContentType="image/x-wmf"/>
  <Default Extension="jpeg" ContentType="image/jpeg"/>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703" r:id="rId1"/>
  </p:sldMasterIdLst>
  <p:sldIdLst>
    <p:sldId id="256" r:id="rId2"/>
    <p:sldId id="257" r:id="rId3"/>
    <p:sldId id="258" r:id="rId4"/>
    <p:sldId id="260" r:id="rId5"/>
    <p:sldId id="259" r:id="rId6"/>
    <p:sldId id="261" r:id="rId7"/>
    <p:sldId id="262" r:id="rId8"/>
    <p:sldId id="263" r:id="rId9"/>
    <p:sldId id="264" r:id="rId10"/>
    <p:sldId id="266" r:id="rId11"/>
    <p:sldId id="267" r:id="rId12"/>
    <p:sldId id="268" r:id="rId13"/>
    <p:sldId id="269" r:id="rId14"/>
    <p:sldId id="270" r:id="rId15"/>
    <p:sldId id="271" r:id="rId16"/>
    <p:sldId id="272" r:id="rId17"/>
    <p:sldId id="273" r:id="rId18"/>
    <p:sldId id="274" r:id="rId19"/>
    <p:sldId id="275" r:id="rId20"/>
    <p:sldId id="276" r:id="rId21"/>
    <p:sldId id="277" r:id="rId22"/>
    <p:sldId id="278" r:id="rId23"/>
    <p:sldId id="279" r:id="rId24"/>
    <p:sldId id="280" r:id="rId25"/>
    <p:sldId id="281" r:id="rId26"/>
    <p:sldId id="282" r:id="rId27"/>
    <p:sldId id="283" r:id="rId28"/>
    <p:sldId id="284" r:id="rId29"/>
    <p:sldId id="285" r:id="rId30"/>
    <p:sldId id="286" r:id="rId31"/>
    <p:sldId id="287" r:id="rId32"/>
    <p:sldId id="288" r:id="rId33"/>
    <p:sldId id="289" r:id="rId34"/>
    <p:sldId id="290" r:id="rId35"/>
    <p:sldId id="291" r:id="rId36"/>
    <p:sldId id="292" r:id="rId37"/>
    <p:sldId id="293" r:id="rId38"/>
    <p:sldId id="294" r:id="rId39"/>
    <p:sldId id="295" r:id="rId40"/>
    <p:sldId id="296" r:id="rId41"/>
    <p:sldId id="297" r:id="rId42"/>
    <p:sldId id="298" r:id="rId43"/>
    <p:sldId id="299" r:id="rId44"/>
    <p:sldId id="300" r:id="rId45"/>
    <p:sldId id="301" r:id="rId46"/>
    <p:sldId id="302" r:id="rId47"/>
    <p:sldId id="309" r:id="rId48"/>
    <p:sldId id="303" r:id="rId49"/>
    <p:sldId id="304" r:id="rId50"/>
    <p:sldId id="305" r:id="rId51"/>
    <p:sldId id="306" r:id="rId52"/>
    <p:sldId id="307" r:id="rId53"/>
    <p:sldId id="308" r:id="rId5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66" d="100"/>
          <a:sy n="66" d="100"/>
        </p:scale>
        <p:origin x="900"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tableStyles" Target="tableStyles.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theme" Target="theme/theme1.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s>
</file>

<file path=ppt/drawings/_rels/vmlDrawing1.vml.rels><?xml version="1.0" encoding="UTF-8" standalone="yes"?>
<Relationships xmlns="http://schemas.openxmlformats.org/package/2006/relationships"><Relationship Id="rId3" Type="http://schemas.openxmlformats.org/officeDocument/2006/relationships/image" Target="../media/image59.wmf"/><Relationship Id="rId2" Type="http://schemas.openxmlformats.org/officeDocument/2006/relationships/image" Target="../media/image58.wmf"/><Relationship Id="rId1" Type="http://schemas.openxmlformats.org/officeDocument/2006/relationships/image" Target="../media/image57.wmf"/><Relationship Id="rId4" Type="http://schemas.openxmlformats.org/officeDocument/2006/relationships/image" Target="../media/image60.wmf"/></Relationships>
</file>

<file path=ppt/drawings/_rels/vmlDrawing2.vml.rels><?xml version="1.0" encoding="UTF-8" standalone="yes"?>
<Relationships xmlns="http://schemas.openxmlformats.org/package/2006/relationships"><Relationship Id="rId2" Type="http://schemas.openxmlformats.org/officeDocument/2006/relationships/image" Target="../media/image62.wmf"/><Relationship Id="rId1" Type="http://schemas.openxmlformats.org/officeDocument/2006/relationships/image" Target="../media/image61.wmf"/></Relationships>
</file>

<file path=ppt/drawings/_rels/vmlDrawing3.vml.rels><?xml version="1.0" encoding="UTF-8" standalone="yes"?>
<Relationships xmlns="http://schemas.openxmlformats.org/package/2006/relationships"><Relationship Id="rId3" Type="http://schemas.openxmlformats.org/officeDocument/2006/relationships/image" Target="../media/image65.wmf"/><Relationship Id="rId7" Type="http://schemas.openxmlformats.org/officeDocument/2006/relationships/image" Target="../media/image69.wmf"/><Relationship Id="rId2" Type="http://schemas.openxmlformats.org/officeDocument/2006/relationships/image" Target="../media/image64.wmf"/><Relationship Id="rId1" Type="http://schemas.openxmlformats.org/officeDocument/2006/relationships/image" Target="../media/image63.wmf"/><Relationship Id="rId6" Type="http://schemas.openxmlformats.org/officeDocument/2006/relationships/image" Target="../media/image68.wmf"/><Relationship Id="rId5" Type="http://schemas.openxmlformats.org/officeDocument/2006/relationships/image" Target="../media/image67.wmf"/><Relationship Id="rId4" Type="http://schemas.openxmlformats.org/officeDocument/2006/relationships/image" Target="../media/image66.wmf"/></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0" y="-8467"/>
            <a:ext cx="12192000" cy="6866467"/>
            <a:chOff x="0" y="-8467"/>
            <a:chExt cx="12192000" cy="6866467"/>
          </a:xfrm>
        </p:grpSpPr>
        <p:sp>
          <p:nvSpPr>
            <p:cNvPr id="15" name="Freeform 14"/>
            <p:cNvSpPr/>
            <p:nvPr/>
          </p:nvSpPr>
          <p:spPr>
            <a:xfrm>
              <a:off x="0" y="-7862"/>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t>6/4/2021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87340718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t>6/4/2021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93356697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8A87A34-81AB-432B-8DAE-1953F412C126}" type="datetimeFigureOut">
              <a:rPr lang="en-US" smtClean="0"/>
              <a:t>6/4/2021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41142532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48A87A34-81AB-432B-8DAE-1953F412C126}" type="datetimeFigureOut">
              <a:rPr lang="en-US" smtClean="0"/>
              <a:t>6/4/2021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8227559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48A87A34-81AB-432B-8DAE-1953F412C126}" type="datetimeFigureOut">
              <a:rPr lang="en-US" smtClean="0"/>
              <a:t>6/4/2021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16144864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48A87A34-81AB-432B-8DAE-1953F412C126}" type="datetimeFigureOut">
              <a:rPr lang="en-US" smtClean="0"/>
              <a:t>6/4/2021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47325968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A87A34-81AB-432B-8DAE-1953F412C126}" type="datetimeFigureOut">
              <a:rPr lang="en-US" smtClean="0"/>
              <a:t>6/4/2021</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8670664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smtClean="0"/>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smtClean="0"/>
              <a:t>6/4/2021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78406377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
        <p:nvSpPr>
          <p:cNvPr id="5" name="Date Placeholder 4"/>
          <p:cNvSpPr>
            <a:spLocks noGrp="1"/>
          </p:cNvSpPr>
          <p:nvPr>
            <p:ph type="dt" sz="half" idx="10"/>
          </p:nvPr>
        </p:nvSpPr>
        <p:spPr/>
        <p:txBody>
          <a:bodyPr/>
          <a:lstStyle/>
          <a:p>
            <a:fld id="{48A87A34-81AB-432B-8DAE-1953F412C126}" type="datetimeFigureOut">
              <a:rPr lang="en-US" smtClean="0"/>
              <a:t>6/4/2021</a:t>
            </a:fld>
            <a:endParaRPr lang="en-US" dirty="0"/>
          </a:p>
        </p:txBody>
      </p:sp>
    </p:spTree>
    <p:extLst>
      <p:ext uri="{BB962C8B-B14F-4D97-AF65-F5344CB8AC3E}">
        <p14:creationId xmlns:p14="http://schemas.microsoft.com/office/powerpoint/2010/main" val="249100922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8A87A34-81AB-432B-8DAE-1953F412C126}" type="datetimeFigureOut">
              <a:rPr lang="en-US" smtClean="0"/>
              <a:t>6/4/2021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69913469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8A87A34-81AB-432B-8DAE-1953F412C126}" type="datetimeFigureOut">
              <a:rPr lang="en-US" smtClean="0"/>
              <a:t>6/4/2021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99195507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8A87A34-81AB-432B-8DAE-1953F412C126}" type="datetimeFigureOut">
              <a:rPr lang="en-US" smtClean="0"/>
              <a:t>6/4/2021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428407040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8A87A34-81AB-432B-8DAE-1953F412C126}" type="datetimeFigureOut">
              <a:rPr lang="en-US" smtClean="0"/>
              <a:pPr/>
              <a:t>6/4/2021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147983470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8A87A34-81AB-432B-8DAE-1953F412C126}" type="datetimeFigureOut">
              <a:rPr lang="en-US" smtClean="0"/>
              <a:pPr/>
              <a:t>6/4/2021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20894109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t>6/4/2021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82956493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t>6/4/2021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37548462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44" name="Group 43"/>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a:off x="0" y="4013200"/>
              <a:ext cx="448733" cy="2844800"/>
            </a:xfrm>
            <a:prstGeom prst="triangle">
              <a:avLst>
                <a:gd name="adj" fmla="val 0"/>
              </a:avLst>
            </a:pr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48A87A34-81AB-432B-8DAE-1953F412C126}" type="datetimeFigureOut">
              <a:rPr lang="en-US" smtClean="0"/>
              <a:pPr/>
              <a:t>6/4/2021</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32523031"/>
      </p:ext>
    </p:extLst>
  </p:cSld>
  <p:clrMap bg1="lt1" tx1="dk1" bg2="lt2" tx2="dk2" accent1="accent1" accent2="accent2" accent3="accent3" accent4="accent4" accent5="accent5" accent6="accent6" hlink="hlink" folHlink="folHlink"/>
  <p:sldLayoutIdLst>
    <p:sldLayoutId id="2147483704" r:id="rId1"/>
    <p:sldLayoutId id="2147483705" r:id="rId2"/>
    <p:sldLayoutId id="2147483706" r:id="rId3"/>
    <p:sldLayoutId id="2147483707" r:id="rId4"/>
    <p:sldLayoutId id="2147483708" r:id="rId5"/>
    <p:sldLayoutId id="2147483709" r:id="rId6"/>
    <p:sldLayoutId id="2147483710" r:id="rId7"/>
    <p:sldLayoutId id="2147483711" r:id="rId8"/>
    <p:sldLayoutId id="2147483712" r:id="rId9"/>
    <p:sldLayoutId id="2147483713" r:id="rId10"/>
    <p:sldLayoutId id="2147483714" r:id="rId11"/>
    <p:sldLayoutId id="2147483715" r:id="rId12"/>
    <p:sldLayoutId id="2147483716" r:id="rId13"/>
    <p:sldLayoutId id="2147483717" r:id="rId14"/>
    <p:sldLayoutId id="2147483718" r:id="rId15"/>
    <p:sldLayoutId id="2147483719"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8" Type="http://schemas.openxmlformats.org/officeDocument/2006/relationships/image" Target="../media/image33.png"/><Relationship Id="rId13" Type="http://schemas.openxmlformats.org/officeDocument/2006/relationships/image" Target="../media/image38.png"/><Relationship Id="rId3" Type="http://schemas.openxmlformats.org/officeDocument/2006/relationships/image" Target="../media/image28.png"/><Relationship Id="rId7" Type="http://schemas.openxmlformats.org/officeDocument/2006/relationships/image" Target="../media/image32.png"/><Relationship Id="rId12" Type="http://schemas.openxmlformats.org/officeDocument/2006/relationships/image" Target="../media/image37.png"/><Relationship Id="rId2" Type="http://schemas.openxmlformats.org/officeDocument/2006/relationships/image" Target="../media/image27.png"/><Relationship Id="rId1" Type="http://schemas.openxmlformats.org/officeDocument/2006/relationships/slideLayout" Target="../slideLayouts/slideLayout2.xml"/><Relationship Id="rId6" Type="http://schemas.openxmlformats.org/officeDocument/2006/relationships/image" Target="../media/image31.png"/><Relationship Id="rId11" Type="http://schemas.openxmlformats.org/officeDocument/2006/relationships/image" Target="../media/image36.png"/><Relationship Id="rId5" Type="http://schemas.openxmlformats.org/officeDocument/2006/relationships/image" Target="../media/image30.png"/><Relationship Id="rId10" Type="http://schemas.openxmlformats.org/officeDocument/2006/relationships/image" Target="../media/image35.png"/><Relationship Id="rId4" Type="http://schemas.openxmlformats.org/officeDocument/2006/relationships/image" Target="../media/image29.png"/><Relationship Id="rId9" Type="http://schemas.openxmlformats.org/officeDocument/2006/relationships/image" Target="../media/image34.png"/></Relationships>
</file>

<file path=ppt/slides/_rels/slide33.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8" Type="http://schemas.openxmlformats.org/officeDocument/2006/relationships/image" Target="../media/image46.png"/><Relationship Id="rId3" Type="http://schemas.openxmlformats.org/officeDocument/2006/relationships/image" Target="../media/image41.png"/><Relationship Id="rId7" Type="http://schemas.openxmlformats.org/officeDocument/2006/relationships/image" Target="../media/image45.png"/><Relationship Id="rId2" Type="http://schemas.openxmlformats.org/officeDocument/2006/relationships/image" Target="../media/image40.png"/><Relationship Id="rId1" Type="http://schemas.openxmlformats.org/officeDocument/2006/relationships/slideLayout" Target="../slideLayouts/slideLayout2.xml"/><Relationship Id="rId6" Type="http://schemas.openxmlformats.org/officeDocument/2006/relationships/image" Target="../media/image44.png"/><Relationship Id="rId5" Type="http://schemas.openxmlformats.org/officeDocument/2006/relationships/image" Target="../media/image43.png"/><Relationship Id="rId10" Type="http://schemas.openxmlformats.org/officeDocument/2006/relationships/image" Target="../media/image48.png"/><Relationship Id="rId4" Type="http://schemas.openxmlformats.org/officeDocument/2006/relationships/image" Target="../media/image42.png"/><Relationship Id="rId9" Type="http://schemas.openxmlformats.org/officeDocument/2006/relationships/image" Target="../media/image47.png"/></Relationships>
</file>

<file path=ppt/slides/_rels/slide35.xml.rels><?xml version="1.0" encoding="UTF-8" standalone="yes"?>
<Relationships xmlns="http://schemas.openxmlformats.org/package/2006/relationships"><Relationship Id="rId2" Type="http://schemas.openxmlformats.org/officeDocument/2006/relationships/image" Target="../media/image49.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image" Target="../media/image50.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52.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53.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image" Target="../media/image54.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image" Target="../media/image56.emf"/><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8" Type="http://schemas.openxmlformats.org/officeDocument/2006/relationships/image" Target="../media/image59.wmf"/><Relationship Id="rId3" Type="http://schemas.openxmlformats.org/officeDocument/2006/relationships/oleObject" Target="../embeddings/oleObject1.bin"/><Relationship Id="rId7" Type="http://schemas.openxmlformats.org/officeDocument/2006/relationships/oleObject" Target="../embeddings/oleObject3.bin"/><Relationship Id="rId2" Type="http://schemas.openxmlformats.org/officeDocument/2006/relationships/slideLayout" Target="../slideLayouts/slideLayout2.xml"/><Relationship Id="rId1" Type="http://schemas.openxmlformats.org/officeDocument/2006/relationships/vmlDrawing" Target="../drawings/vmlDrawing1.vml"/><Relationship Id="rId6" Type="http://schemas.openxmlformats.org/officeDocument/2006/relationships/image" Target="../media/image58.wmf"/><Relationship Id="rId5" Type="http://schemas.openxmlformats.org/officeDocument/2006/relationships/oleObject" Target="../embeddings/oleObject2.bin"/><Relationship Id="rId10" Type="http://schemas.openxmlformats.org/officeDocument/2006/relationships/image" Target="../media/image60.wmf"/><Relationship Id="rId4" Type="http://schemas.openxmlformats.org/officeDocument/2006/relationships/image" Target="../media/image57.wmf"/><Relationship Id="rId9" Type="http://schemas.openxmlformats.org/officeDocument/2006/relationships/oleObject" Target="../embeddings/oleObject4.bin"/></Relationships>
</file>

<file path=ppt/slides/_rels/slide42.xml.rels><?xml version="1.0" encoding="UTF-8" standalone="yes"?>
<Relationships xmlns="http://schemas.openxmlformats.org/package/2006/relationships"><Relationship Id="rId3" Type="http://schemas.openxmlformats.org/officeDocument/2006/relationships/oleObject" Target="../embeddings/oleObject5.bin"/><Relationship Id="rId2" Type="http://schemas.openxmlformats.org/officeDocument/2006/relationships/slideLayout" Target="../slideLayouts/slideLayout2.xml"/><Relationship Id="rId1" Type="http://schemas.openxmlformats.org/officeDocument/2006/relationships/vmlDrawing" Target="../drawings/vmlDrawing2.vml"/><Relationship Id="rId6" Type="http://schemas.openxmlformats.org/officeDocument/2006/relationships/image" Target="../media/image62.wmf"/><Relationship Id="rId5" Type="http://schemas.openxmlformats.org/officeDocument/2006/relationships/oleObject" Target="../embeddings/oleObject6.bin"/><Relationship Id="rId4" Type="http://schemas.openxmlformats.org/officeDocument/2006/relationships/image" Target="../media/image61.wmf"/></Relationships>
</file>

<file path=ppt/slides/_rels/slide43.xml.rels><?xml version="1.0" encoding="UTF-8" standalone="yes"?>
<Relationships xmlns="http://schemas.openxmlformats.org/package/2006/relationships"><Relationship Id="rId8" Type="http://schemas.openxmlformats.org/officeDocument/2006/relationships/image" Target="../media/image65.wmf"/><Relationship Id="rId13" Type="http://schemas.openxmlformats.org/officeDocument/2006/relationships/oleObject" Target="../embeddings/oleObject12.bin"/><Relationship Id="rId3" Type="http://schemas.openxmlformats.org/officeDocument/2006/relationships/oleObject" Target="../embeddings/oleObject7.bin"/><Relationship Id="rId7" Type="http://schemas.openxmlformats.org/officeDocument/2006/relationships/oleObject" Target="../embeddings/oleObject9.bin"/><Relationship Id="rId12" Type="http://schemas.openxmlformats.org/officeDocument/2006/relationships/image" Target="../media/image67.wmf"/><Relationship Id="rId2" Type="http://schemas.openxmlformats.org/officeDocument/2006/relationships/slideLayout" Target="../slideLayouts/slideLayout2.xml"/><Relationship Id="rId16" Type="http://schemas.openxmlformats.org/officeDocument/2006/relationships/image" Target="../media/image69.wmf"/><Relationship Id="rId1" Type="http://schemas.openxmlformats.org/officeDocument/2006/relationships/vmlDrawing" Target="../drawings/vmlDrawing3.vml"/><Relationship Id="rId6" Type="http://schemas.openxmlformats.org/officeDocument/2006/relationships/image" Target="../media/image64.wmf"/><Relationship Id="rId11" Type="http://schemas.openxmlformats.org/officeDocument/2006/relationships/oleObject" Target="../embeddings/oleObject11.bin"/><Relationship Id="rId5" Type="http://schemas.openxmlformats.org/officeDocument/2006/relationships/oleObject" Target="../embeddings/oleObject8.bin"/><Relationship Id="rId15" Type="http://schemas.openxmlformats.org/officeDocument/2006/relationships/oleObject" Target="../embeddings/oleObject13.bin"/><Relationship Id="rId10" Type="http://schemas.openxmlformats.org/officeDocument/2006/relationships/image" Target="../media/image66.wmf"/><Relationship Id="rId4" Type="http://schemas.openxmlformats.org/officeDocument/2006/relationships/image" Target="../media/image63.wmf"/><Relationship Id="rId9" Type="http://schemas.openxmlformats.org/officeDocument/2006/relationships/oleObject" Target="../embeddings/oleObject10.bin"/><Relationship Id="rId14" Type="http://schemas.openxmlformats.org/officeDocument/2006/relationships/image" Target="../media/image68.wmf"/></Relationships>
</file>

<file path=ppt/slides/_rels/slide44.xml.rels><?xml version="1.0" encoding="UTF-8" standalone="yes"?>
<Relationships xmlns="http://schemas.openxmlformats.org/package/2006/relationships"><Relationship Id="rId2" Type="http://schemas.openxmlformats.org/officeDocument/2006/relationships/image" Target="../media/image70.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71.pn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72.pn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3" Type="http://schemas.openxmlformats.org/officeDocument/2006/relationships/image" Target="../media/image74.png"/><Relationship Id="rId2" Type="http://schemas.openxmlformats.org/officeDocument/2006/relationships/image" Target="../media/image73.pn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75.pn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image" Target="../media/image77.png"/><Relationship Id="rId2" Type="http://schemas.openxmlformats.org/officeDocument/2006/relationships/image" Target="../media/image76.pn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image" Target="../media/image79.png"/><Relationship Id="rId2" Type="http://schemas.openxmlformats.org/officeDocument/2006/relationships/image" Target="../media/image78.pn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80.pn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3" Type="http://schemas.openxmlformats.org/officeDocument/2006/relationships/image" Target="../media/image82.png"/><Relationship Id="rId2" Type="http://schemas.openxmlformats.org/officeDocument/2006/relationships/image" Target="../media/image81.pn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83.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876424" y="1122363"/>
            <a:ext cx="8791575" cy="1403123"/>
          </a:xfrm>
        </p:spPr>
        <p:txBody>
          <a:bodyPr>
            <a:normAutofit/>
          </a:bodyPr>
          <a:lstStyle/>
          <a:p>
            <a:pPr algn="ctr"/>
            <a:r>
              <a:rPr lang="en-US" sz="6000" dirty="0">
                <a:solidFill>
                  <a:srgbClr val="FF0000"/>
                </a:solidFill>
                <a:latin typeface="Times New Roman" panose="02020603050405020304" pitchFamily="18" charset="0"/>
                <a:cs typeface="Times New Roman" panose="02020603050405020304" pitchFamily="18" charset="0"/>
              </a:rPr>
              <a:t>MẠCH ĐIỆN</a:t>
            </a:r>
            <a:endParaRPr lang="vi-VN" sz="6000" dirty="0"/>
          </a:p>
        </p:txBody>
      </p:sp>
      <p:sp>
        <p:nvSpPr>
          <p:cNvPr id="3" name="Subtitle 2"/>
          <p:cNvSpPr>
            <a:spLocks noGrp="1"/>
          </p:cNvSpPr>
          <p:nvPr>
            <p:ph type="subTitle" idx="1"/>
          </p:nvPr>
        </p:nvSpPr>
        <p:spPr>
          <a:xfrm>
            <a:off x="1731281" y="2774723"/>
            <a:ext cx="8791575" cy="1655762"/>
          </a:xfrm>
        </p:spPr>
        <p:txBody>
          <a:bodyPr>
            <a:normAutofit/>
          </a:bodyPr>
          <a:lstStyle/>
          <a:p>
            <a:r>
              <a:rPr lang="en-US" sz="4400" dirty="0">
                <a:solidFill>
                  <a:srgbClr val="FFFF00"/>
                </a:solidFill>
                <a:latin typeface="Times New Roman" panose="02020603050405020304" pitchFamily="18" charset="0"/>
                <a:cs typeface="Times New Roman" panose="02020603050405020304" pitchFamily="18" charset="0"/>
              </a:rPr>
              <a:t>CHƯƠNG </a:t>
            </a:r>
            <a:r>
              <a:rPr lang="en-US" sz="4400" dirty="0" smtClean="0">
                <a:solidFill>
                  <a:srgbClr val="FFFF00"/>
                </a:solidFill>
                <a:latin typeface="Times New Roman" panose="02020603050405020304" pitchFamily="18" charset="0"/>
                <a:cs typeface="Times New Roman" panose="02020603050405020304" pitchFamily="18" charset="0"/>
              </a:rPr>
              <a:t>2:  </a:t>
            </a:r>
          </a:p>
          <a:p>
            <a:pPr algn="ctr"/>
            <a:r>
              <a:rPr lang="en-US" sz="4400" dirty="0" smtClean="0">
                <a:solidFill>
                  <a:srgbClr val="FFFF00"/>
                </a:solidFill>
                <a:latin typeface="Times New Roman" panose="02020603050405020304" pitchFamily="18" charset="0"/>
                <a:cs typeface="Times New Roman" panose="02020603050405020304" pitchFamily="18" charset="0"/>
              </a:rPr>
              <a:t>PHÂN TÍCH MẠCH ĐIỆN DC</a:t>
            </a:r>
            <a:endParaRPr lang="vi-VN" sz="4400" dirty="0">
              <a:solidFill>
                <a:srgbClr val="FFFF00"/>
              </a:solidFill>
              <a:latin typeface="Times New Roman" panose="02020603050405020304" pitchFamily="18" charset="0"/>
              <a:cs typeface="Times New Roman" panose="02020603050405020304" pitchFamily="18" charset="0"/>
            </a:endParaRPr>
          </a:p>
          <a:p>
            <a:endParaRPr lang="vi-VN" dirty="0"/>
          </a:p>
        </p:txBody>
      </p:sp>
    </p:spTree>
    <p:extLst>
      <p:ext uri="{BB962C8B-B14F-4D97-AF65-F5344CB8AC3E}">
        <p14:creationId xmlns:p14="http://schemas.microsoft.com/office/powerpoint/2010/main" val="4550758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4000" b="1" dirty="0">
                <a:solidFill>
                  <a:srgbClr val="FFFF00"/>
                </a:solidFill>
                <a:latin typeface="Times New Roman" panose="02020603050405020304" pitchFamily="18" charset="0"/>
                <a:cs typeface="Times New Roman" panose="02020603050405020304" pitchFamily="18" charset="0"/>
              </a:rPr>
              <a:t>CHƯƠNG 2:  </a:t>
            </a:r>
            <a:br>
              <a:rPr lang="en-US" sz="4000" b="1" dirty="0">
                <a:solidFill>
                  <a:srgbClr val="FFFF00"/>
                </a:solidFill>
                <a:latin typeface="Times New Roman" panose="02020603050405020304" pitchFamily="18" charset="0"/>
                <a:cs typeface="Times New Roman" panose="02020603050405020304" pitchFamily="18" charset="0"/>
              </a:rPr>
            </a:br>
            <a:r>
              <a:rPr lang="en-US" sz="4000" b="1" dirty="0">
                <a:solidFill>
                  <a:srgbClr val="FFFF00"/>
                </a:solidFill>
                <a:latin typeface="Times New Roman" panose="02020603050405020304" pitchFamily="18" charset="0"/>
                <a:cs typeface="Times New Roman" panose="02020603050405020304" pitchFamily="18" charset="0"/>
              </a:rPr>
              <a:t>PHÂN TÍCH MẠCH ĐIỆN DC</a:t>
            </a:r>
            <a:r>
              <a:rPr lang="vi-VN" sz="4000" b="1" dirty="0">
                <a:solidFill>
                  <a:srgbClr val="FFFF00"/>
                </a:solidFill>
                <a:cs typeface="Times New Roman" panose="02020603050405020304" pitchFamily="18" charset="0"/>
              </a:rPr>
              <a:t/>
            </a:r>
            <a:br>
              <a:rPr lang="vi-VN" sz="4000" b="1" dirty="0">
                <a:solidFill>
                  <a:srgbClr val="FFFF00"/>
                </a:solidFill>
                <a:cs typeface="Times New Roman" panose="02020603050405020304" pitchFamily="18" charset="0"/>
              </a:rPr>
            </a:br>
            <a:endParaRPr lang="vi-VN" sz="4000" b="1" dirty="0"/>
          </a:p>
        </p:txBody>
      </p:sp>
      <p:sp>
        <p:nvSpPr>
          <p:cNvPr id="3" name="Content Placeholder 2"/>
          <p:cNvSpPr>
            <a:spLocks noGrp="1"/>
          </p:cNvSpPr>
          <p:nvPr>
            <p:ph idx="1"/>
          </p:nvPr>
        </p:nvSpPr>
        <p:spPr>
          <a:xfrm>
            <a:off x="696686" y="2249487"/>
            <a:ext cx="11045371" cy="3541714"/>
          </a:xfrm>
        </p:spPr>
        <p:txBody>
          <a:bodyPr>
            <a:noAutofit/>
          </a:bodyPr>
          <a:lstStyle/>
          <a:p>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Phương</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pháp</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điện</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áp</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nút</a:t>
            </a:r>
            <a:endParaRPr lang="en-US" sz="3600" dirty="0" smtClean="0">
              <a:latin typeface="Times New Roman" panose="02020603050405020304" pitchFamily="18" charset="0"/>
              <a:cs typeface="Times New Roman" panose="02020603050405020304" pitchFamily="18" charset="0"/>
            </a:endParaRPr>
          </a:p>
          <a:p>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Phương</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pháp</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dòng</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mắt</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lưới</a:t>
            </a:r>
            <a:r>
              <a:rPr lang="en-US" sz="3600" dirty="0" smtClean="0">
                <a:latin typeface="Times New Roman" panose="02020603050405020304" pitchFamily="18" charset="0"/>
                <a:cs typeface="Times New Roman" panose="02020603050405020304" pitchFamily="18" charset="0"/>
              </a:rPr>
              <a:t> – </a:t>
            </a:r>
            <a:r>
              <a:rPr lang="en-US" sz="3600" dirty="0" err="1" smtClean="0">
                <a:latin typeface="Times New Roman" panose="02020603050405020304" pitchFamily="18" charset="0"/>
                <a:cs typeface="Times New Roman" panose="02020603050405020304" pitchFamily="18" charset="0"/>
              </a:rPr>
              <a:t>phương</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pháp</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dòng</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vòng</a:t>
            </a:r>
            <a:endParaRPr lang="en-US" sz="3600" dirty="0" smtClean="0">
              <a:latin typeface="Times New Roman" panose="02020603050405020304" pitchFamily="18" charset="0"/>
              <a:cs typeface="Times New Roman" panose="02020603050405020304" pitchFamily="18" charset="0"/>
            </a:endParaRPr>
          </a:p>
          <a:p>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Mạch</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tương</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đương</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Thevenin</a:t>
            </a:r>
            <a:r>
              <a:rPr lang="en-US" sz="3600" dirty="0" smtClean="0">
                <a:latin typeface="Times New Roman" panose="02020603050405020304" pitchFamily="18" charset="0"/>
                <a:cs typeface="Times New Roman" panose="02020603050405020304" pitchFamily="18" charset="0"/>
              </a:rPr>
              <a:t> – Norton</a:t>
            </a:r>
          </a:p>
          <a:p>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Nguyên</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lý</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xếp</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chồng</a:t>
            </a:r>
            <a:endParaRPr lang="vi-VN" sz="3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3112782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4000" b="1" dirty="0">
                <a:solidFill>
                  <a:srgbClr val="FFFF00"/>
                </a:solidFill>
                <a:latin typeface="Times New Roman" panose="02020603050405020304" pitchFamily="18" charset="0"/>
                <a:cs typeface="Times New Roman" panose="02020603050405020304" pitchFamily="18" charset="0"/>
              </a:rPr>
              <a:t>CHƯƠNG 2:  </a:t>
            </a:r>
            <a:br>
              <a:rPr lang="en-US" sz="4000" b="1" dirty="0">
                <a:solidFill>
                  <a:srgbClr val="FFFF00"/>
                </a:solidFill>
                <a:latin typeface="Times New Roman" panose="02020603050405020304" pitchFamily="18" charset="0"/>
                <a:cs typeface="Times New Roman" panose="02020603050405020304" pitchFamily="18" charset="0"/>
              </a:rPr>
            </a:br>
            <a:r>
              <a:rPr lang="en-US" sz="4000" b="1" dirty="0">
                <a:solidFill>
                  <a:srgbClr val="FFFF00"/>
                </a:solidFill>
                <a:latin typeface="Times New Roman" panose="02020603050405020304" pitchFamily="18" charset="0"/>
                <a:cs typeface="Times New Roman" panose="02020603050405020304" pitchFamily="18" charset="0"/>
              </a:rPr>
              <a:t>PHÂN TÍCH MẠCH ĐIỆN DC</a:t>
            </a:r>
            <a:r>
              <a:rPr lang="vi-VN" sz="4000" b="1" dirty="0">
                <a:solidFill>
                  <a:srgbClr val="FFFF00"/>
                </a:solidFill>
                <a:cs typeface="Times New Roman" panose="02020603050405020304" pitchFamily="18" charset="0"/>
              </a:rPr>
              <a:t/>
            </a:r>
            <a:br>
              <a:rPr lang="vi-VN" sz="4000" b="1" dirty="0">
                <a:solidFill>
                  <a:srgbClr val="FFFF00"/>
                </a:solidFill>
                <a:cs typeface="Times New Roman" panose="02020603050405020304" pitchFamily="18" charset="0"/>
              </a:rPr>
            </a:br>
            <a:endParaRPr lang="vi-VN" sz="4000" dirty="0"/>
          </a:p>
        </p:txBody>
      </p:sp>
      <p:sp>
        <p:nvSpPr>
          <p:cNvPr id="3" name="Content Placeholder 2"/>
          <p:cNvSpPr>
            <a:spLocks noGrp="1"/>
          </p:cNvSpPr>
          <p:nvPr>
            <p:ph idx="1"/>
          </p:nvPr>
        </p:nvSpPr>
        <p:spPr>
          <a:xfrm>
            <a:off x="1141413" y="1785030"/>
            <a:ext cx="9905999" cy="2634357"/>
          </a:xfrm>
        </p:spPr>
        <p:txBody>
          <a:bodyPr>
            <a:normAutofit/>
          </a:bodyPr>
          <a:lstStyle/>
          <a:p>
            <a:r>
              <a:rPr lang="en-US" sz="3600" dirty="0" smtClean="0">
                <a:latin typeface="Times New Roman" panose="02020603050405020304" pitchFamily="18" charset="0"/>
                <a:cs typeface="Times New Roman" panose="02020603050405020304" pitchFamily="18" charset="0"/>
              </a:rPr>
              <a:t>III. </a:t>
            </a:r>
            <a:r>
              <a:rPr lang="en-US" sz="3600" dirty="0" err="1">
                <a:latin typeface="Times New Roman" panose="02020603050405020304" pitchFamily="18" charset="0"/>
                <a:cs typeface="Times New Roman" panose="02020603050405020304" pitchFamily="18" charset="0"/>
              </a:rPr>
              <a:t>Mạch</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tương</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đương</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Thevenin</a:t>
            </a:r>
            <a:r>
              <a:rPr lang="en-US" sz="3600" dirty="0">
                <a:latin typeface="Times New Roman" panose="02020603050405020304" pitchFamily="18" charset="0"/>
                <a:cs typeface="Times New Roman" panose="02020603050405020304" pitchFamily="18" charset="0"/>
              </a:rPr>
              <a:t> – </a:t>
            </a:r>
            <a:r>
              <a:rPr lang="en-US" sz="3600" dirty="0" smtClean="0">
                <a:latin typeface="Times New Roman" panose="02020603050405020304" pitchFamily="18" charset="0"/>
                <a:cs typeface="Times New Roman" panose="02020603050405020304" pitchFamily="18" charset="0"/>
              </a:rPr>
              <a:t>Norton:</a:t>
            </a:r>
          </a:p>
          <a:p>
            <a:pPr marL="0" indent="0">
              <a:buNone/>
            </a:pPr>
            <a:r>
              <a:rPr lang="en-US" sz="3600" dirty="0" smtClean="0">
                <a:latin typeface="Times New Roman" panose="02020603050405020304" pitchFamily="18" charset="0"/>
                <a:cs typeface="Times New Roman" panose="02020603050405020304" pitchFamily="18" charset="0"/>
              </a:rPr>
              <a:t>1. </a:t>
            </a:r>
            <a:r>
              <a:rPr lang="en-US" sz="3600" dirty="0" err="1" smtClean="0">
                <a:latin typeface="Times New Roman" panose="02020603050405020304" pitchFamily="18" charset="0"/>
                <a:cs typeface="Times New Roman" panose="02020603050405020304" pitchFamily="18" charset="0"/>
              </a:rPr>
              <a:t>Mạch</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Thevenin</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là</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mạch</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gồm</a:t>
            </a:r>
            <a:r>
              <a:rPr lang="en-US" sz="3600" dirty="0" smtClean="0">
                <a:latin typeface="Times New Roman" panose="02020603050405020304" pitchFamily="18" charset="0"/>
                <a:cs typeface="Times New Roman" panose="02020603050405020304" pitchFamily="18" charset="0"/>
              </a:rPr>
              <a:t> 1 </a:t>
            </a:r>
            <a:r>
              <a:rPr lang="en-US" sz="3600" dirty="0" err="1" smtClean="0">
                <a:latin typeface="Times New Roman" panose="02020603050405020304" pitchFamily="18" charset="0"/>
                <a:cs typeface="Times New Roman" panose="02020603050405020304" pitchFamily="18" charset="0"/>
              </a:rPr>
              <a:t>nguồn</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áp</a:t>
            </a:r>
            <a:r>
              <a:rPr lang="en-US" sz="3600" dirty="0" smtClean="0">
                <a:latin typeface="Times New Roman" panose="02020603050405020304" pitchFamily="18" charset="0"/>
                <a:cs typeface="Times New Roman" panose="02020603050405020304" pitchFamily="18" charset="0"/>
              </a:rPr>
              <a:t> V</a:t>
            </a:r>
            <a:r>
              <a:rPr lang="en-US" sz="3600" baseline="-25000" dirty="0" smtClean="0">
                <a:latin typeface="Times New Roman" panose="02020603050405020304" pitchFamily="18" charset="0"/>
                <a:cs typeface="Times New Roman" panose="02020603050405020304" pitchFamily="18" charset="0"/>
              </a:rPr>
              <a:t>T </a:t>
            </a:r>
          </a:p>
          <a:p>
            <a:pPr marL="0" indent="0">
              <a:buNone/>
            </a:pPr>
            <a:r>
              <a:rPr lang="en-US" sz="3600" dirty="0" err="1">
                <a:latin typeface="Times New Roman" panose="02020603050405020304" pitchFamily="18" charset="0"/>
                <a:cs typeface="Times New Roman" panose="02020603050405020304" pitchFamily="18" charset="0"/>
              </a:rPr>
              <a:t>g</a:t>
            </a:r>
            <a:r>
              <a:rPr lang="en-US" sz="3600" dirty="0" err="1" smtClean="0">
                <a:latin typeface="Times New Roman" panose="02020603050405020304" pitchFamily="18" charset="0"/>
                <a:cs typeface="Times New Roman" panose="02020603050405020304" pitchFamily="18" charset="0"/>
              </a:rPr>
              <a:t>hép</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nối</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tiếp</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với</a:t>
            </a:r>
            <a:r>
              <a:rPr lang="en-US" sz="3600" dirty="0" smtClean="0">
                <a:latin typeface="Times New Roman" panose="02020603050405020304" pitchFamily="18" charset="0"/>
                <a:cs typeface="Times New Roman" panose="02020603050405020304" pitchFamily="18" charset="0"/>
              </a:rPr>
              <a:t> 1 </a:t>
            </a:r>
            <a:r>
              <a:rPr lang="en-US" sz="3600" dirty="0" err="1" smtClean="0">
                <a:latin typeface="Times New Roman" panose="02020603050405020304" pitchFamily="18" charset="0"/>
                <a:cs typeface="Times New Roman" panose="02020603050405020304" pitchFamily="18" charset="0"/>
              </a:rPr>
              <a:t>điện</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trở</a:t>
            </a:r>
            <a:r>
              <a:rPr lang="en-US" sz="3600" dirty="0" smtClean="0">
                <a:latin typeface="Times New Roman" panose="02020603050405020304" pitchFamily="18" charset="0"/>
                <a:cs typeface="Times New Roman" panose="02020603050405020304" pitchFamily="18" charset="0"/>
              </a:rPr>
              <a:t> R</a:t>
            </a:r>
            <a:r>
              <a:rPr lang="en-US" sz="3600" baseline="-25000" dirty="0" smtClean="0">
                <a:latin typeface="Times New Roman" panose="02020603050405020304" pitchFamily="18" charset="0"/>
                <a:cs typeface="Times New Roman" panose="02020603050405020304" pitchFamily="18" charset="0"/>
              </a:rPr>
              <a:t>T</a:t>
            </a:r>
            <a:endParaRPr lang="vi-VN" sz="3600" dirty="0">
              <a:latin typeface="Times New Roman" panose="02020603050405020304" pitchFamily="18" charset="0"/>
              <a:cs typeface="Times New Roman" panose="02020603050405020304" pitchFamily="18" charset="0"/>
            </a:endParaRPr>
          </a:p>
        </p:txBody>
      </p:sp>
      <p:pic>
        <p:nvPicPr>
          <p:cNvPr id="14" name="Picture 1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374745" y="3446928"/>
            <a:ext cx="2940022" cy="3157072"/>
          </a:xfrm>
          <a:prstGeom prst="rect">
            <a:avLst/>
          </a:prstGeom>
        </p:spPr>
      </p:pic>
    </p:spTree>
    <p:extLst>
      <p:ext uri="{BB962C8B-B14F-4D97-AF65-F5344CB8AC3E}">
        <p14:creationId xmlns:p14="http://schemas.microsoft.com/office/powerpoint/2010/main" val="422354099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4000" b="1" dirty="0">
                <a:solidFill>
                  <a:srgbClr val="FFFF00"/>
                </a:solidFill>
                <a:latin typeface="Times New Roman" panose="02020603050405020304" pitchFamily="18" charset="0"/>
                <a:cs typeface="Times New Roman" panose="02020603050405020304" pitchFamily="18" charset="0"/>
              </a:rPr>
              <a:t>CHƯƠNG 2:  </a:t>
            </a:r>
            <a:br>
              <a:rPr lang="en-US" sz="4000" b="1" dirty="0">
                <a:solidFill>
                  <a:srgbClr val="FFFF00"/>
                </a:solidFill>
                <a:latin typeface="Times New Roman" panose="02020603050405020304" pitchFamily="18" charset="0"/>
                <a:cs typeface="Times New Roman" panose="02020603050405020304" pitchFamily="18" charset="0"/>
              </a:rPr>
            </a:br>
            <a:r>
              <a:rPr lang="en-US" sz="4000" b="1" dirty="0">
                <a:solidFill>
                  <a:srgbClr val="FFFF00"/>
                </a:solidFill>
                <a:latin typeface="Times New Roman" panose="02020603050405020304" pitchFamily="18" charset="0"/>
                <a:cs typeface="Times New Roman" panose="02020603050405020304" pitchFamily="18" charset="0"/>
              </a:rPr>
              <a:t>PHÂN TÍCH MẠCH ĐIỆN DC</a:t>
            </a:r>
            <a:r>
              <a:rPr lang="vi-VN" sz="4000" b="1" dirty="0">
                <a:solidFill>
                  <a:srgbClr val="FFFF00"/>
                </a:solidFill>
                <a:cs typeface="Times New Roman" panose="02020603050405020304" pitchFamily="18" charset="0"/>
              </a:rPr>
              <a:t/>
            </a:r>
            <a:br>
              <a:rPr lang="vi-VN" sz="4000" b="1" dirty="0">
                <a:solidFill>
                  <a:srgbClr val="FFFF00"/>
                </a:solidFill>
                <a:cs typeface="Times New Roman" panose="02020603050405020304" pitchFamily="18" charset="0"/>
              </a:rPr>
            </a:br>
            <a:endParaRPr lang="vi-VN" sz="4000" dirty="0"/>
          </a:p>
        </p:txBody>
      </p:sp>
      <p:sp>
        <p:nvSpPr>
          <p:cNvPr id="3" name="Content Placeholder 2"/>
          <p:cNvSpPr>
            <a:spLocks noGrp="1"/>
          </p:cNvSpPr>
          <p:nvPr>
            <p:ph idx="1"/>
          </p:nvPr>
        </p:nvSpPr>
        <p:spPr>
          <a:xfrm>
            <a:off x="1141412" y="2249486"/>
            <a:ext cx="9905999" cy="2119313"/>
          </a:xfrm>
        </p:spPr>
        <p:txBody>
          <a:bodyPr>
            <a:normAutofit/>
          </a:bodyPr>
          <a:lstStyle/>
          <a:p>
            <a:r>
              <a:rPr lang="en-US" sz="3600" dirty="0" smtClean="0">
                <a:latin typeface="Times New Roman" panose="02020603050405020304" pitchFamily="18" charset="0"/>
                <a:cs typeface="Times New Roman" panose="02020603050405020304" pitchFamily="18" charset="0"/>
              </a:rPr>
              <a:t>2. </a:t>
            </a:r>
            <a:r>
              <a:rPr lang="en-US" sz="3600" dirty="0" err="1">
                <a:latin typeface="Times New Roman" panose="02020603050405020304" pitchFamily="18" charset="0"/>
                <a:cs typeface="Times New Roman" panose="02020603050405020304" pitchFamily="18" charset="0"/>
              </a:rPr>
              <a:t>Mạch</a:t>
            </a:r>
            <a:r>
              <a:rPr lang="en-US" sz="3600" dirty="0">
                <a:latin typeface="Times New Roman" panose="02020603050405020304" pitchFamily="18" charset="0"/>
                <a:cs typeface="Times New Roman" panose="02020603050405020304" pitchFamily="18" charset="0"/>
              </a:rPr>
              <a:t> </a:t>
            </a:r>
            <a:r>
              <a:rPr lang="en-US" sz="3600" dirty="0" smtClean="0">
                <a:latin typeface="Times New Roman" panose="02020603050405020304" pitchFamily="18" charset="0"/>
                <a:cs typeface="Times New Roman" panose="02020603050405020304" pitchFamily="18" charset="0"/>
              </a:rPr>
              <a:t>Norton: </a:t>
            </a:r>
            <a:r>
              <a:rPr lang="vi-VN" sz="3600" dirty="0">
                <a:latin typeface="Times New Roman" panose="02020603050405020304" pitchFamily="18" charset="0"/>
                <a:cs typeface="Times New Roman" panose="02020603050405020304" pitchFamily="18" charset="0"/>
              </a:rPr>
              <a:t>gồm nguồn dòng </a:t>
            </a:r>
            <a:r>
              <a:rPr lang="en-US" sz="3600" dirty="0" err="1" smtClean="0">
                <a:latin typeface="Times New Roman" panose="02020603050405020304" pitchFamily="18" charset="0"/>
                <a:cs typeface="Times New Roman" panose="02020603050405020304" pitchFamily="18" charset="0"/>
              </a:rPr>
              <a:t>i</a:t>
            </a:r>
            <a:r>
              <a:rPr lang="vi-VN" sz="3600" baseline="-25000" dirty="0">
                <a:latin typeface="Times New Roman" panose="02020603050405020304" pitchFamily="18" charset="0"/>
                <a:cs typeface="Times New Roman" panose="02020603050405020304" pitchFamily="18" charset="0"/>
              </a:rPr>
              <a:t>N</a:t>
            </a:r>
            <a:r>
              <a:rPr lang="vi-VN" sz="3600" dirty="0" smtClean="0">
                <a:latin typeface="Times New Roman" panose="02020603050405020304" pitchFamily="18" charset="0"/>
                <a:cs typeface="Times New Roman" panose="02020603050405020304" pitchFamily="18" charset="0"/>
              </a:rPr>
              <a:t> </a:t>
            </a:r>
            <a:r>
              <a:rPr lang="vi-VN" sz="3600" dirty="0">
                <a:latin typeface="Times New Roman" panose="02020603050405020304" pitchFamily="18" charset="0"/>
                <a:cs typeface="Times New Roman" panose="02020603050405020304" pitchFamily="18" charset="0"/>
              </a:rPr>
              <a:t>ghép song song với điện trở </a:t>
            </a:r>
            <a:r>
              <a:rPr lang="en-US" sz="3600" dirty="0" smtClean="0">
                <a:latin typeface="Times New Roman" panose="02020603050405020304" pitchFamily="18" charset="0"/>
                <a:cs typeface="Times New Roman" panose="02020603050405020304" pitchFamily="18" charset="0"/>
              </a:rPr>
              <a:t>R</a:t>
            </a:r>
            <a:r>
              <a:rPr lang="vi-VN" sz="3600" baseline="-25000" dirty="0">
                <a:latin typeface="Times New Roman" panose="02020603050405020304" pitchFamily="18" charset="0"/>
                <a:cs typeface="Times New Roman" panose="02020603050405020304" pitchFamily="18" charset="0"/>
              </a:rPr>
              <a:t>N</a:t>
            </a:r>
            <a:r>
              <a:rPr lang="vi-VN" sz="3600" dirty="0" smtClean="0">
                <a:latin typeface="Times New Roman" panose="02020603050405020304" pitchFamily="18" charset="0"/>
                <a:cs typeface="Times New Roman" panose="02020603050405020304" pitchFamily="18" charset="0"/>
              </a:rPr>
              <a:t>, </a:t>
            </a:r>
            <a:r>
              <a:rPr lang="vi-VN" sz="3600" dirty="0">
                <a:latin typeface="Times New Roman" panose="02020603050405020304" pitchFamily="18" charset="0"/>
                <a:cs typeface="Times New Roman" panose="02020603050405020304" pitchFamily="18" charset="0"/>
              </a:rPr>
              <a:t>xem hı̀nh 2.29. </a:t>
            </a:r>
          </a:p>
          <a:p>
            <a:r>
              <a:rPr lang="vi-VN" sz="3600" dirty="0">
                <a:latin typeface="Times New Roman" panose="02020603050405020304" pitchFamily="18" charset="0"/>
                <a:cs typeface="Times New Roman" panose="02020603050405020304" pitchFamily="18" charset="0"/>
              </a:rPr>
              <a:t> </a:t>
            </a:r>
            <a:endParaRPr lang="en-US" sz="3600" dirty="0">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054032" y="3624835"/>
            <a:ext cx="3095965" cy="2913850"/>
          </a:xfrm>
          <a:prstGeom prst="rect">
            <a:avLst/>
          </a:prstGeom>
        </p:spPr>
      </p:pic>
    </p:spTree>
    <p:extLst>
      <p:ext uri="{BB962C8B-B14F-4D97-AF65-F5344CB8AC3E}">
        <p14:creationId xmlns:p14="http://schemas.microsoft.com/office/powerpoint/2010/main" val="176549913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ctr"/>
            <a:r>
              <a:rPr lang="en-US" sz="4000" b="1" dirty="0">
                <a:solidFill>
                  <a:srgbClr val="FFFF00"/>
                </a:solidFill>
                <a:latin typeface="Times New Roman" panose="02020603050405020304" pitchFamily="18" charset="0"/>
                <a:cs typeface="Times New Roman" panose="02020603050405020304" pitchFamily="18" charset="0"/>
              </a:rPr>
              <a:t>CHƯƠNG 2:  </a:t>
            </a:r>
            <a:br>
              <a:rPr lang="en-US" sz="4000" b="1" dirty="0">
                <a:solidFill>
                  <a:srgbClr val="FFFF00"/>
                </a:solidFill>
                <a:latin typeface="Times New Roman" panose="02020603050405020304" pitchFamily="18" charset="0"/>
                <a:cs typeface="Times New Roman" panose="02020603050405020304" pitchFamily="18" charset="0"/>
              </a:rPr>
            </a:br>
            <a:r>
              <a:rPr lang="en-US" sz="4000" b="1" dirty="0">
                <a:solidFill>
                  <a:srgbClr val="FFFF00"/>
                </a:solidFill>
                <a:latin typeface="Times New Roman" panose="02020603050405020304" pitchFamily="18" charset="0"/>
                <a:cs typeface="Times New Roman" panose="02020603050405020304" pitchFamily="18" charset="0"/>
              </a:rPr>
              <a:t>PHÂN TÍCH MẠCH ĐIỆN DC</a:t>
            </a:r>
            <a:r>
              <a:rPr lang="vi-VN" sz="4000" b="1" dirty="0">
                <a:solidFill>
                  <a:srgbClr val="FFFF00"/>
                </a:solidFill>
                <a:cs typeface="Times New Roman" panose="02020603050405020304" pitchFamily="18" charset="0"/>
              </a:rPr>
              <a:t/>
            </a:r>
            <a:br>
              <a:rPr lang="vi-VN" sz="4000" b="1" dirty="0">
                <a:solidFill>
                  <a:srgbClr val="FFFF00"/>
                </a:solidFill>
                <a:cs typeface="Times New Roman" panose="02020603050405020304" pitchFamily="18" charset="0"/>
              </a:rPr>
            </a:br>
            <a:endParaRPr lang="vi-VN" sz="4000" dirty="0"/>
          </a:p>
        </p:txBody>
      </p:sp>
      <p:sp>
        <p:nvSpPr>
          <p:cNvPr id="3" name="Content Placeholder 2"/>
          <p:cNvSpPr>
            <a:spLocks noGrp="1"/>
          </p:cNvSpPr>
          <p:nvPr>
            <p:ph idx="1"/>
          </p:nvPr>
        </p:nvSpPr>
        <p:spPr>
          <a:xfrm>
            <a:off x="1235477" y="1629108"/>
            <a:ext cx="9905999" cy="3541714"/>
          </a:xfrm>
        </p:spPr>
        <p:txBody>
          <a:bodyPr/>
          <a:lstStyle/>
          <a:p>
            <a:r>
              <a:rPr lang="en-US" dirty="0" smtClean="0"/>
              <a:t>VÍ DỤ: </a:t>
            </a:r>
          </a:p>
          <a:p>
            <a:r>
              <a:rPr lang="vi-VN" dirty="0"/>
              <a:t>Cho mạch điện hı̀nh 2.32, áp dụng mạch tương đương Thévenin hay Norton tı̀m dòng điện qua phần tử điện trở </a:t>
            </a:r>
            <a:r>
              <a:rPr lang="vi-VN" dirty="0" smtClean="0"/>
              <a:t>8</a:t>
            </a:r>
            <a:r>
              <a:rPr lang="vi-VN" dirty="0" smtClean="0">
                <a:sym typeface="Symbol" panose="05050102010706020507" pitchFamily="18" charset="2"/>
              </a:rPr>
              <a:t></a:t>
            </a:r>
            <a:endParaRPr lang="vi-VN" dirty="0"/>
          </a:p>
          <a:p>
            <a:r>
              <a:rPr lang="vi-VN" dirty="0"/>
              <a:t> </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717689" y="3146296"/>
            <a:ext cx="3744140" cy="3334334"/>
          </a:xfrm>
          <a:prstGeom prst="rect">
            <a:avLst/>
          </a:prstGeom>
        </p:spPr>
      </p:pic>
    </p:spTree>
    <p:extLst>
      <p:ext uri="{BB962C8B-B14F-4D97-AF65-F5344CB8AC3E}">
        <p14:creationId xmlns:p14="http://schemas.microsoft.com/office/powerpoint/2010/main" val="133195542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4000" b="1" dirty="0">
                <a:solidFill>
                  <a:srgbClr val="FFFF00"/>
                </a:solidFill>
                <a:latin typeface="Times New Roman" panose="02020603050405020304" pitchFamily="18" charset="0"/>
                <a:cs typeface="Times New Roman" panose="02020603050405020304" pitchFamily="18" charset="0"/>
              </a:rPr>
              <a:t>CHƯƠNG 2:  </a:t>
            </a:r>
            <a:br>
              <a:rPr lang="en-US" sz="4000" b="1" dirty="0">
                <a:solidFill>
                  <a:srgbClr val="FFFF00"/>
                </a:solidFill>
                <a:latin typeface="Times New Roman" panose="02020603050405020304" pitchFamily="18" charset="0"/>
                <a:cs typeface="Times New Roman" panose="02020603050405020304" pitchFamily="18" charset="0"/>
              </a:rPr>
            </a:br>
            <a:r>
              <a:rPr lang="en-US" sz="4000" b="1" dirty="0">
                <a:solidFill>
                  <a:srgbClr val="FFFF00"/>
                </a:solidFill>
                <a:latin typeface="Times New Roman" panose="02020603050405020304" pitchFamily="18" charset="0"/>
                <a:cs typeface="Times New Roman" panose="02020603050405020304" pitchFamily="18" charset="0"/>
              </a:rPr>
              <a:t>PHÂN TÍCH MẠCH ĐIỆN DC</a:t>
            </a:r>
            <a:r>
              <a:rPr lang="vi-VN" sz="4000" b="1" dirty="0">
                <a:solidFill>
                  <a:srgbClr val="FFFF00"/>
                </a:solidFill>
                <a:cs typeface="Times New Roman" panose="02020603050405020304" pitchFamily="18" charset="0"/>
              </a:rPr>
              <a:t/>
            </a:r>
            <a:br>
              <a:rPr lang="vi-VN" sz="4000" b="1" dirty="0">
                <a:solidFill>
                  <a:srgbClr val="FFFF00"/>
                </a:solidFill>
                <a:cs typeface="Times New Roman" panose="02020603050405020304" pitchFamily="18" charset="0"/>
              </a:rPr>
            </a:br>
            <a:endParaRPr lang="vi-VN" sz="4000" dirty="0"/>
          </a:p>
        </p:txBody>
      </p:sp>
      <p:sp>
        <p:nvSpPr>
          <p:cNvPr id="3" name="Content Placeholder 2"/>
          <p:cNvSpPr>
            <a:spLocks noGrp="1"/>
          </p:cNvSpPr>
          <p:nvPr>
            <p:ph idx="1"/>
          </p:nvPr>
        </p:nvSpPr>
        <p:spPr>
          <a:xfrm>
            <a:off x="1141412" y="1988457"/>
            <a:ext cx="9905999" cy="1872343"/>
          </a:xfrm>
        </p:spPr>
        <p:txBody>
          <a:bodyPr>
            <a:normAutofit lnSpcReduction="10000"/>
          </a:bodyPr>
          <a:lstStyle/>
          <a:p>
            <a:r>
              <a:rPr lang="vi-VN" sz="2800" dirty="0" smtClean="0"/>
              <a:t>Áp </a:t>
            </a:r>
            <a:r>
              <a:rPr lang="vi-VN" sz="2800" dirty="0"/>
              <a:t>dụng mạch tương đương Thévenin với Norton, chuyển đổi mạch trong hı̀nh 2.33 sang mạch tương đương hı̀nh 2.34. </a:t>
            </a:r>
            <a:endParaRPr lang="vi-VN" sz="2800" dirty="0" smtClean="0"/>
          </a:p>
          <a:p>
            <a:r>
              <a:rPr lang="vi-VN" sz="2800" dirty="0" smtClean="0"/>
              <a:t>Dòng i = 50/10 = 5A</a:t>
            </a:r>
            <a:endParaRPr lang="vi-VN" sz="2800" dirty="0"/>
          </a:p>
          <a:p>
            <a:endParaRPr lang="vi-VN"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93025" y="3860800"/>
            <a:ext cx="7759434" cy="2830286"/>
          </a:xfrm>
          <a:prstGeom prst="rect">
            <a:avLst/>
          </a:prstGeom>
        </p:spPr>
      </p:pic>
    </p:spTree>
    <p:extLst>
      <p:ext uri="{BB962C8B-B14F-4D97-AF65-F5344CB8AC3E}">
        <p14:creationId xmlns:p14="http://schemas.microsoft.com/office/powerpoint/2010/main" val="115796626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solidFill>
                  <a:srgbClr val="FFFF00"/>
                </a:solidFill>
                <a:latin typeface="Times New Roman" panose="02020603050405020304" pitchFamily="18" charset="0"/>
                <a:cs typeface="Times New Roman" panose="02020603050405020304" pitchFamily="18" charset="0"/>
              </a:rPr>
              <a:t>CHƯƠNG 2:  </a:t>
            </a:r>
            <a:br>
              <a:rPr lang="en-US" b="1" dirty="0">
                <a:solidFill>
                  <a:srgbClr val="FFFF00"/>
                </a:solidFill>
                <a:latin typeface="Times New Roman" panose="02020603050405020304" pitchFamily="18" charset="0"/>
                <a:cs typeface="Times New Roman" panose="02020603050405020304" pitchFamily="18" charset="0"/>
              </a:rPr>
            </a:br>
            <a:r>
              <a:rPr lang="en-US" b="1" dirty="0">
                <a:solidFill>
                  <a:srgbClr val="FFFF00"/>
                </a:solidFill>
                <a:latin typeface="Times New Roman" panose="02020603050405020304" pitchFamily="18" charset="0"/>
                <a:cs typeface="Times New Roman" panose="02020603050405020304" pitchFamily="18" charset="0"/>
              </a:rPr>
              <a:t>PHÂN TÍCH MẠCH ĐIỆN DC</a:t>
            </a:r>
            <a:endParaRPr lang="vi-VN" dirty="0"/>
          </a:p>
        </p:txBody>
      </p:sp>
      <p:sp>
        <p:nvSpPr>
          <p:cNvPr id="3" name="Content Placeholder 2"/>
          <p:cNvSpPr>
            <a:spLocks noGrp="1"/>
          </p:cNvSpPr>
          <p:nvPr>
            <p:ph idx="1"/>
          </p:nvPr>
        </p:nvSpPr>
        <p:spPr>
          <a:xfrm>
            <a:off x="1141412" y="2111374"/>
            <a:ext cx="9905999" cy="2162856"/>
          </a:xfrm>
        </p:spPr>
        <p:txBody>
          <a:bodyPr/>
          <a:lstStyle/>
          <a:p>
            <a:r>
              <a:rPr lang="vi-VN" dirty="0"/>
              <a:t>Trong mạch hı̀nh 2.35, thay thế các điện trở ghép song song bằng điện trở tương đương, ta có</a:t>
            </a:r>
            <a:r>
              <a:rPr lang="vi-VN" dirty="0" smtClean="0"/>
              <a:t>:</a:t>
            </a:r>
          </a:p>
          <a:p>
            <a:r>
              <a:rPr lang="vi-VN" dirty="0" smtClean="0"/>
              <a:t>1/R = 1/R1 + 1/R2 + 1/R3 = 1/ 10 + 1/8 + 1/6 = 94/240 </a:t>
            </a:r>
          </a:p>
          <a:p>
            <a:r>
              <a:rPr lang="vi-VN" dirty="0" smtClean="0">
                <a:sym typeface="Wingdings" panose="05000000000000000000" pitchFamily="2" charset="2"/>
              </a:rPr>
              <a:t> R = 240/94 </a:t>
            </a:r>
            <a:r>
              <a:rPr lang="vi-VN" dirty="0" smtClean="0">
                <a:sym typeface="Symbol" panose="05050102010706020507" pitchFamily="18" charset="2"/>
              </a:rPr>
              <a:t></a:t>
            </a:r>
          </a:p>
          <a:p>
            <a:endParaRPr lang="vi-VN"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44504" y="4274230"/>
            <a:ext cx="7099814" cy="2271941"/>
          </a:xfrm>
          <a:prstGeom prst="rect">
            <a:avLst/>
          </a:prstGeom>
        </p:spPr>
      </p:pic>
    </p:spTree>
    <p:extLst>
      <p:ext uri="{BB962C8B-B14F-4D97-AF65-F5344CB8AC3E}">
        <p14:creationId xmlns:p14="http://schemas.microsoft.com/office/powerpoint/2010/main" val="361768885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solidFill>
                  <a:srgbClr val="FFFF00"/>
                </a:solidFill>
                <a:latin typeface="Times New Roman" panose="02020603050405020304" pitchFamily="18" charset="0"/>
                <a:cs typeface="Times New Roman" panose="02020603050405020304" pitchFamily="18" charset="0"/>
              </a:rPr>
              <a:t>CHƯƠNG 2:  </a:t>
            </a:r>
            <a:br>
              <a:rPr lang="en-US" b="1" dirty="0">
                <a:solidFill>
                  <a:srgbClr val="FFFF00"/>
                </a:solidFill>
                <a:latin typeface="Times New Roman" panose="02020603050405020304" pitchFamily="18" charset="0"/>
                <a:cs typeface="Times New Roman" panose="02020603050405020304" pitchFamily="18" charset="0"/>
              </a:rPr>
            </a:br>
            <a:r>
              <a:rPr lang="en-US" b="1" dirty="0">
                <a:solidFill>
                  <a:srgbClr val="FFFF00"/>
                </a:solidFill>
                <a:latin typeface="Times New Roman" panose="02020603050405020304" pitchFamily="18" charset="0"/>
                <a:cs typeface="Times New Roman" panose="02020603050405020304" pitchFamily="18" charset="0"/>
              </a:rPr>
              <a:t>PHÂN TÍCH MẠCH ĐIỆN DC</a:t>
            </a:r>
            <a:endParaRPr lang="vi-VN" dirty="0"/>
          </a:p>
        </p:txBody>
      </p:sp>
      <p:sp>
        <p:nvSpPr>
          <p:cNvPr id="3" name="Content Placeholder 2"/>
          <p:cNvSpPr>
            <a:spLocks noGrp="1"/>
          </p:cNvSpPr>
          <p:nvPr>
            <p:ph idx="1"/>
          </p:nvPr>
        </p:nvSpPr>
        <p:spPr/>
        <p:txBody>
          <a:bodyPr/>
          <a:lstStyle/>
          <a:p>
            <a:r>
              <a:rPr lang="vi-VN" dirty="0"/>
              <a:t>Mạch tương đương sau cùng trı̀nh bày trong hı̀nh 2.36. Dòng I qua R là I = 6A. Suy ra, điện áp giữa hai nút ab là: </a:t>
            </a:r>
          </a:p>
          <a:p>
            <a:r>
              <a:rPr lang="vi-VN" dirty="0"/>
              <a:t> </a:t>
            </a:r>
          </a:p>
        </p:txBody>
      </p:sp>
      <p:pic>
        <p:nvPicPr>
          <p:cNvPr id="8" name="Picture 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479741" y="2929260"/>
            <a:ext cx="3567670" cy="1091084"/>
          </a:xfrm>
          <a:prstGeom prst="rect">
            <a:avLst/>
          </a:prstGeom>
        </p:spPr>
      </p:pic>
      <p:pic>
        <p:nvPicPr>
          <p:cNvPr id="9" name="Picture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163762" y="4199033"/>
            <a:ext cx="7099814" cy="2271941"/>
          </a:xfrm>
          <a:prstGeom prst="rect">
            <a:avLst/>
          </a:prstGeom>
        </p:spPr>
      </p:pic>
    </p:spTree>
    <p:extLst>
      <p:ext uri="{BB962C8B-B14F-4D97-AF65-F5344CB8AC3E}">
        <p14:creationId xmlns:p14="http://schemas.microsoft.com/office/powerpoint/2010/main" val="82577494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solidFill>
                  <a:srgbClr val="FFFF00"/>
                </a:solidFill>
                <a:latin typeface="Times New Roman" panose="02020603050405020304" pitchFamily="18" charset="0"/>
                <a:cs typeface="Times New Roman" panose="02020603050405020304" pitchFamily="18" charset="0"/>
              </a:rPr>
              <a:t>CHƯƠNG 2:  </a:t>
            </a:r>
            <a:br>
              <a:rPr lang="en-US" b="1" dirty="0">
                <a:solidFill>
                  <a:srgbClr val="FFFF00"/>
                </a:solidFill>
                <a:latin typeface="Times New Roman" panose="02020603050405020304" pitchFamily="18" charset="0"/>
                <a:cs typeface="Times New Roman" panose="02020603050405020304" pitchFamily="18" charset="0"/>
              </a:rPr>
            </a:br>
            <a:r>
              <a:rPr lang="en-US" b="1" dirty="0">
                <a:solidFill>
                  <a:srgbClr val="FFFF00"/>
                </a:solidFill>
                <a:latin typeface="Times New Roman" panose="02020603050405020304" pitchFamily="18" charset="0"/>
                <a:cs typeface="Times New Roman" panose="02020603050405020304" pitchFamily="18" charset="0"/>
              </a:rPr>
              <a:t>PHÂN TÍCH MẠCH ĐIỆN DC</a:t>
            </a:r>
            <a:endParaRPr lang="vi-VN" dirty="0"/>
          </a:p>
        </p:txBody>
      </p:sp>
      <p:sp>
        <p:nvSpPr>
          <p:cNvPr id="3" name="Content Placeholder 2"/>
          <p:cNvSpPr>
            <a:spLocks noGrp="1"/>
          </p:cNvSpPr>
          <p:nvPr>
            <p:ph idx="1"/>
          </p:nvPr>
        </p:nvSpPr>
        <p:spPr/>
        <p:txBody>
          <a:bodyPr/>
          <a:lstStyle/>
          <a:p>
            <a:r>
              <a:rPr lang="vi-VN" dirty="0"/>
              <a:t>T ừ kết quả tı̀m được trở lại mạch trong hı̀nh 2.32, suy ra dòng điện qua điện trở </a:t>
            </a:r>
            <a:r>
              <a:rPr lang="vi-VN" dirty="0" smtClean="0"/>
              <a:t>8</a:t>
            </a:r>
            <a:r>
              <a:rPr lang="vi-VN" dirty="0" smtClean="0">
                <a:sym typeface="Symbol" panose="05050102010706020507" pitchFamily="18" charset="2"/>
              </a:rPr>
              <a:t></a:t>
            </a:r>
          </a:p>
          <a:p>
            <a:r>
              <a:rPr lang="vi-VN" dirty="0" smtClean="0">
                <a:sym typeface="Symbol" panose="05050102010706020507" pitchFamily="18" charset="2"/>
              </a:rPr>
              <a:t>I = V</a:t>
            </a:r>
            <a:r>
              <a:rPr lang="vi-VN" baseline="-25000" dirty="0" smtClean="0">
                <a:sym typeface="Symbol" panose="05050102010706020507" pitchFamily="18" charset="2"/>
              </a:rPr>
              <a:t>ab</a:t>
            </a:r>
            <a:r>
              <a:rPr lang="vi-VN" dirty="0" smtClean="0">
                <a:sym typeface="Symbol" panose="05050102010706020507" pitchFamily="18" charset="2"/>
              </a:rPr>
              <a:t> / 8 = 720 / 47 . 8 = 1,9A</a:t>
            </a:r>
            <a:endParaRPr lang="vi-VN"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094411" y="3160810"/>
            <a:ext cx="3744140" cy="3334334"/>
          </a:xfrm>
          <a:prstGeom prst="rect">
            <a:avLst/>
          </a:prstGeom>
        </p:spPr>
      </p:pic>
    </p:spTree>
    <p:extLst>
      <p:ext uri="{BB962C8B-B14F-4D97-AF65-F5344CB8AC3E}">
        <p14:creationId xmlns:p14="http://schemas.microsoft.com/office/powerpoint/2010/main" val="331285549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solidFill>
                  <a:srgbClr val="FFFF00"/>
                </a:solidFill>
                <a:latin typeface="Times New Roman" panose="02020603050405020304" pitchFamily="18" charset="0"/>
                <a:cs typeface="Times New Roman" panose="02020603050405020304" pitchFamily="18" charset="0"/>
              </a:rPr>
              <a:t>CHƯƠNG 2:  </a:t>
            </a:r>
            <a:br>
              <a:rPr lang="en-US" b="1" dirty="0">
                <a:solidFill>
                  <a:srgbClr val="FFFF00"/>
                </a:solidFill>
                <a:latin typeface="Times New Roman" panose="02020603050405020304" pitchFamily="18" charset="0"/>
                <a:cs typeface="Times New Roman" panose="02020603050405020304" pitchFamily="18" charset="0"/>
              </a:rPr>
            </a:br>
            <a:r>
              <a:rPr lang="en-US" b="1" dirty="0">
                <a:solidFill>
                  <a:srgbClr val="FFFF00"/>
                </a:solidFill>
                <a:latin typeface="Times New Roman" panose="02020603050405020304" pitchFamily="18" charset="0"/>
                <a:cs typeface="Times New Roman" panose="02020603050405020304" pitchFamily="18" charset="0"/>
              </a:rPr>
              <a:t>PHÂN TÍCH MẠCH ĐIỆN DC</a:t>
            </a:r>
            <a:endParaRPr lang="vi-VN" dirty="0"/>
          </a:p>
        </p:txBody>
      </p:sp>
      <p:sp>
        <p:nvSpPr>
          <p:cNvPr id="3" name="Content Placeholder 2"/>
          <p:cNvSpPr>
            <a:spLocks noGrp="1"/>
          </p:cNvSpPr>
          <p:nvPr>
            <p:ph idx="1"/>
          </p:nvPr>
        </p:nvSpPr>
        <p:spPr/>
        <p:txBody>
          <a:bodyPr>
            <a:normAutofit/>
          </a:bodyPr>
          <a:lstStyle/>
          <a:p>
            <a:r>
              <a:rPr lang="en-US" sz="3200" dirty="0" smtClean="0">
                <a:latin typeface="Times New Roman" panose="02020603050405020304" pitchFamily="18" charset="0"/>
                <a:cs typeface="Times New Roman" panose="02020603050405020304" pitchFamily="18" charset="0"/>
              </a:rPr>
              <a:t>VÍ DỤ: </a:t>
            </a:r>
            <a:r>
              <a:rPr lang="en-US" sz="3200" dirty="0" err="1" smtClean="0">
                <a:latin typeface="Times New Roman" panose="02020603050405020304" pitchFamily="18" charset="0"/>
                <a:cs typeface="Times New Roman" panose="02020603050405020304" pitchFamily="18" charset="0"/>
              </a:rPr>
              <a:t>Tính</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dòng</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điện</a:t>
            </a:r>
            <a:r>
              <a:rPr lang="en-US" sz="3200" dirty="0" smtClean="0">
                <a:latin typeface="Times New Roman" panose="02020603050405020304" pitchFamily="18" charset="0"/>
                <a:cs typeface="Times New Roman" panose="02020603050405020304" pitchFamily="18" charset="0"/>
              </a:rPr>
              <a:t> I  </a:t>
            </a:r>
            <a:r>
              <a:rPr lang="en-US" sz="3200" dirty="0" err="1" smtClean="0">
                <a:latin typeface="Times New Roman" panose="02020603050405020304" pitchFamily="18" charset="0"/>
                <a:cs typeface="Times New Roman" panose="02020603050405020304" pitchFamily="18" charset="0"/>
              </a:rPr>
              <a:t>dùng</a:t>
            </a:r>
            <a:r>
              <a:rPr lang="en-US" sz="3200" dirty="0" smtClean="0">
                <a:latin typeface="Times New Roman" panose="02020603050405020304" pitchFamily="18" charset="0"/>
                <a:cs typeface="Times New Roman" panose="02020603050405020304" pitchFamily="18" charset="0"/>
              </a:rPr>
              <a:t> ĐL </a:t>
            </a:r>
            <a:r>
              <a:rPr lang="en-US" sz="3200" dirty="0" err="1" smtClean="0">
                <a:latin typeface="Times New Roman" panose="02020603050405020304" pitchFamily="18" charset="0"/>
                <a:cs typeface="Times New Roman" panose="02020603050405020304" pitchFamily="18" charset="0"/>
              </a:rPr>
              <a:t>Thevenin</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trong</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mạch</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điện</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sau</a:t>
            </a:r>
            <a:endParaRPr lang="en-US" sz="3200" dirty="0" smtClean="0">
              <a:latin typeface="Times New Roman" panose="02020603050405020304" pitchFamily="18" charset="0"/>
              <a:cs typeface="Times New Roman" panose="02020603050405020304" pitchFamily="18" charset="0"/>
            </a:endParaRPr>
          </a:p>
          <a:p>
            <a:endParaRPr lang="en-US" sz="3200" dirty="0" smtClean="0">
              <a:latin typeface="Times New Roman" panose="02020603050405020304" pitchFamily="18" charset="0"/>
              <a:cs typeface="Times New Roman" panose="02020603050405020304" pitchFamily="18" charset="0"/>
            </a:endParaRPr>
          </a:p>
          <a:p>
            <a:endParaRPr lang="vi-VN" sz="3200" dirty="0">
              <a:latin typeface="Times New Roman" panose="02020603050405020304" pitchFamily="18" charset="0"/>
              <a:cs typeface="Times New Roman" panose="02020603050405020304" pitchFamily="18" charset="0"/>
            </a:endParaRPr>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928247" y="3786314"/>
            <a:ext cx="6840868" cy="2157286"/>
          </a:xfrm>
          <a:prstGeom prst="rect">
            <a:avLst/>
          </a:prstGeom>
        </p:spPr>
      </p:pic>
    </p:spTree>
    <p:extLst>
      <p:ext uri="{BB962C8B-B14F-4D97-AF65-F5344CB8AC3E}">
        <p14:creationId xmlns:p14="http://schemas.microsoft.com/office/powerpoint/2010/main" val="21372150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solidFill>
                  <a:srgbClr val="FFFF00"/>
                </a:solidFill>
                <a:latin typeface="Times New Roman" panose="02020603050405020304" pitchFamily="18" charset="0"/>
                <a:cs typeface="Times New Roman" panose="02020603050405020304" pitchFamily="18" charset="0"/>
              </a:rPr>
              <a:t>CHƯƠNG 2:  </a:t>
            </a:r>
            <a:br>
              <a:rPr lang="en-US" b="1" dirty="0">
                <a:solidFill>
                  <a:srgbClr val="FFFF00"/>
                </a:solidFill>
                <a:latin typeface="Times New Roman" panose="02020603050405020304" pitchFamily="18" charset="0"/>
                <a:cs typeface="Times New Roman" panose="02020603050405020304" pitchFamily="18" charset="0"/>
              </a:rPr>
            </a:br>
            <a:r>
              <a:rPr lang="en-US" b="1" dirty="0">
                <a:solidFill>
                  <a:srgbClr val="FFFF00"/>
                </a:solidFill>
                <a:latin typeface="Times New Roman" panose="02020603050405020304" pitchFamily="18" charset="0"/>
                <a:cs typeface="Times New Roman" panose="02020603050405020304" pitchFamily="18" charset="0"/>
              </a:rPr>
              <a:t>PHÂN TÍCH MẠCH ĐIỆN DC</a:t>
            </a:r>
            <a:endParaRPr lang="vi-VN"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141413" y="2097088"/>
            <a:ext cx="7965512" cy="3298849"/>
          </a:xfrm>
        </p:spPr>
      </p:pic>
    </p:spTree>
    <p:extLst>
      <p:ext uri="{BB962C8B-B14F-4D97-AF65-F5344CB8AC3E}">
        <p14:creationId xmlns:p14="http://schemas.microsoft.com/office/powerpoint/2010/main" val="262922483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solidFill>
                  <a:srgbClr val="FFFF00"/>
                </a:solidFill>
                <a:latin typeface="Times New Roman" panose="02020603050405020304" pitchFamily="18" charset="0"/>
                <a:cs typeface="Times New Roman" panose="02020603050405020304" pitchFamily="18" charset="0"/>
              </a:rPr>
              <a:t>CHƯƠNG 2:  </a:t>
            </a:r>
            <a:br>
              <a:rPr lang="en-US" b="1" dirty="0">
                <a:solidFill>
                  <a:srgbClr val="FFFF00"/>
                </a:solidFill>
                <a:latin typeface="Times New Roman" panose="02020603050405020304" pitchFamily="18" charset="0"/>
                <a:cs typeface="Times New Roman" panose="02020603050405020304" pitchFamily="18" charset="0"/>
              </a:rPr>
            </a:br>
            <a:r>
              <a:rPr lang="en-US" b="1" dirty="0">
                <a:solidFill>
                  <a:srgbClr val="FFFF00"/>
                </a:solidFill>
                <a:latin typeface="Times New Roman" panose="02020603050405020304" pitchFamily="18" charset="0"/>
                <a:cs typeface="Times New Roman" panose="02020603050405020304" pitchFamily="18" charset="0"/>
              </a:rPr>
              <a:t>PHÂN TÍCH MẠCH ĐIỆN DC</a:t>
            </a:r>
            <a:endParaRPr lang="vi-VN" dirty="0"/>
          </a:p>
        </p:txBody>
      </p:sp>
      <p:sp>
        <p:nvSpPr>
          <p:cNvPr id="3" name="Content Placeholder 2"/>
          <p:cNvSpPr>
            <a:spLocks noGrp="1"/>
          </p:cNvSpPr>
          <p:nvPr>
            <p:ph idx="1"/>
          </p:nvPr>
        </p:nvSpPr>
        <p:spPr/>
        <p:txBody>
          <a:bodyPr>
            <a:normAutofit/>
          </a:bodyPr>
          <a:lstStyle/>
          <a:p>
            <a:r>
              <a:rPr lang="vi-VN" b="1" u="sng" dirty="0">
                <a:effectLst/>
              </a:rPr>
              <a:t>Bước 2</a:t>
            </a:r>
            <a:r>
              <a:rPr lang="vi-VN" dirty="0">
                <a:effectLst/>
              </a:rPr>
              <a:t> : Tính Uab = Uhở = Uth.</a:t>
            </a:r>
            <a:r>
              <a:rPr lang="vi-VN" dirty="0"/>
              <a:t/>
            </a:r>
            <a:br>
              <a:rPr lang="vi-VN" dirty="0"/>
            </a:br>
            <a:r>
              <a:rPr lang="vi-VN" dirty="0" smtClean="0"/>
              <a:t>+ </a:t>
            </a:r>
            <a:r>
              <a:rPr lang="vi-VN" dirty="0" smtClean="0">
                <a:effectLst/>
              </a:rPr>
              <a:t>Uab = U</a:t>
            </a:r>
            <a:r>
              <a:rPr lang="vi-VN" baseline="-25000" dirty="0" smtClean="0">
                <a:effectLst/>
              </a:rPr>
              <a:t>a</a:t>
            </a:r>
            <a:r>
              <a:rPr lang="vi-VN" dirty="0" smtClean="0">
                <a:effectLst/>
              </a:rPr>
              <a:t> – U</a:t>
            </a:r>
            <a:r>
              <a:rPr lang="vi-VN" baseline="-25000" dirty="0" smtClean="0">
                <a:effectLst/>
              </a:rPr>
              <a:t>b</a:t>
            </a:r>
            <a:r>
              <a:rPr lang="vi-VN" dirty="0" smtClean="0">
                <a:effectLst/>
              </a:rPr>
              <a:t>  </a:t>
            </a:r>
          </a:p>
          <a:p>
            <a:r>
              <a:rPr lang="vi-VN" dirty="0" smtClean="0">
                <a:effectLst/>
              </a:rPr>
              <a:t>Với U</a:t>
            </a:r>
            <a:r>
              <a:rPr lang="vi-VN" baseline="-25000" dirty="0" smtClean="0">
                <a:effectLst/>
              </a:rPr>
              <a:t>b</a:t>
            </a:r>
            <a:r>
              <a:rPr lang="vi-VN" dirty="0" smtClean="0">
                <a:effectLst/>
              </a:rPr>
              <a:t> = 2 . 2 = 4V ; </a:t>
            </a:r>
          </a:p>
          <a:p>
            <a:r>
              <a:rPr lang="vi-VN" dirty="0" smtClean="0">
                <a:effectLst/>
              </a:rPr>
              <a:t>Ta có : </a:t>
            </a:r>
            <a:r>
              <a:rPr lang="vi-VN" dirty="0"/>
              <a:t/>
            </a:r>
            <a:br>
              <a:rPr lang="vi-VN" dirty="0"/>
            </a:br>
            <a:r>
              <a:rPr lang="vi-VN" dirty="0" smtClean="0"/>
              <a:t>1 + I</a:t>
            </a:r>
            <a:r>
              <a:rPr lang="vi-VN" baseline="-25000" dirty="0" smtClean="0"/>
              <a:t>1</a:t>
            </a:r>
            <a:r>
              <a:rPr lang="vi-VN" dirty="0" smtClean="0"/>
              <a:t> – I</a:t>
            </a:r>
            <a:r>
              <a:rPr lang="vi-VN" baseline="-25000" dirty="0" smtClean="0"/>
              <a:t>2</a:t>
            </a:r>
            <a:r>
              <a:rPr lang="vi-VN" dirty="0" smtClean="0"/>
              <a:t> = 0</a:t>
            </a:r>
          </a:p>
          <a:p>
            <a:r>
              <a:rPr lang="vi-VN" dirty="0" smtClean="0">
                <a:sym typeface="Wingdings" panose="05000000000000000000" pitchFamily="2" charset="2"/>
              </a:rPr>
              <a:t> 1 + 12/6 = I</a:t>
            </a:r>
            <a:r>
              <a:rPr lang="vi-VN" baseline="-25000" dirty="0" smtClean="0">
                <a:sym typeface="Wingdings" panose="05000000000000000000" pitchFamily="2" charset="2"/>
              </a:rPr>
              <a:t>2</a:t>
            </a:r>
            <a:r>
              <a:rPr lang="vi-VN" dirty="0" smtClean="0">
                <a:sym typeface="Wingdings" panose="05000000000000000000" pitchFamily="2" charset="2"/>
              </a:rPr>
              <a:t> (1)</a:t>
            </a:r>
          </a:p>
          <a:p>
            <a:r>
              <a:rPr lang="vi-VN" dirty="0" smtClean="0">
                <a:sym typeface="Wingdings" panose="05000000000000000000" pitchFamily="2" charset="2"/>
              </a:rPr>
              <a:t> MÀ I</a:t>
            </a:r>
            <a:r>
              <a:rPr lang="vi-VN" baseline="-25000" dirty="0" smtClean="0">
                <a:sym typeface="Wingdings" panose="05000000000000000000" pitchFamily="2" charset="2"/>
              </a:rPr>
              <a:t>2</a:t>
            </a:r>
            <a:r>
              <a:rPr lang="vi-VN" dirty="0" smtClean="0">
                <a:sym typeface="Wingdings" panose="05000000000000000000" pitchFamily="2" charset="2"/>
              </a:rPr>
              <a:t> = U</a:t>
            </a:r>
            <a:r>
              <a:rPr lang="vi-VN" baseline="-25000" dirty="0" smtClean="0">
                <a:sym typeface="Wingdings" panose="05000000000000000000" pitchFamily="2" charset="2"/>
              </a:rPr>
              <a:t>a</a:t>
            </a:r>
            <a:r>
              <a:rPr lang="vi-VN" dirty="0" smtClean="0">
                <a:sym typeface="Wingdings" panose="05000000000000000000" pitchFamily="2" charset="2"/>
              </a:rPr>
              <a:t> (1/6 + 1/3)</a:t>
            </a:r>
          </a:p>
          <a:p>
            <a:r>
              <a:rPr lang="vi-VN" dirty="0" smtClean="0">
                <a:sym typeface="Wingdings" panose="05000000000000000000" pitchFamily="2" charset="2"/>
              </a:rPr>
              <a:t>(1)  </a:t>
            </a:r>
            <a:r>
              <a:rPr lang="vi-VN" dirty="0">
                <a:sym typeface="Wingdings" panose="05000000000000000000" pitchFamily="2" charset="2"/>
              </a:rPr>
              <a:t>U</a:t>
            </a:r>
            <a:r>
              <a:rPr lang="vi-VN" baseline="-25000" dirty="0">
                <a:sym typeface="Wingdings" panose="05000000000000000000" pitchFamily="2" charset="2"/>
              </a:rPr>
              <a:t>a</a:t>
            </a:r>
            <a:r>
              <a:rPr lang="vi-VN" dirty="0">
                <a:sym typeface="Wingdings" panose="05000000000000000000" pitchFamily="2" charset="2"/>
              </a:rPr>
              <a:t> (1/6 + 1/3</a:t>
            </a:r>
            <a:r>
              <a:rPr lang="vi-VN" dirty="0" smtClean="0">
                <a:sym typeface="Wingdings" panose="05000000000000000000" pitchFamily="2" charset="2"/>
              </a:rPr>
              <a:t>) = 3  U</a:t>
            </a:r>
            <a:r>
              <a:rPr lang="vi-VN" baseline="-25000" dirty="0" smtClean="0">
                <a:sym typeface="Wingdings" panose="05000000000000000000" pitchFamily="2" charset="2"/>
              </a:rPr>
              <a:t>a</a:t>
            </a:r>
            <a:r>
              <a:rPr lang="vi-VN" dirty="0" smtClean="0">
                <a:sym typeface="Wingdings" panose="05000000000000000000" pitchFamily="2" charset="2"/>
              </a:rPr>
              <a:t> = 6V  </a:t>
            </a:r>
            <a:r>
              <a:rPr lang="vi-VN" dirty="0" smtClean="0">
                <a:effectLst/>
              </a:rPr>
              <a:t>Uab = </a:t>
            </a:r>
            <a:r>
              <a:rPr lang="vi-VN" dirty="0">
                <a:effectLst/>
              </a:rPr>
              <a:t>U</a:t>
            </a:r>
            <a:r>
              <a:rPr lang="vi-VN" baseline="-25000" dirty="0">
                <a:effectLst/>
              </a:rPr>
              <a:t>a</a:t>
            </a:r>
            <a:r>
              <a:rPr lang="vi-VN" dirty="0">
                <a:effectLst/>
              </a:rPr>
              <a:t> – U</a:t>
            </a:r>
            <a:r>
              <a:rPr lang="vi-VN" baseline="-25000" dirty="0">
                <a:effectLst/>
              </a:rPr>
              <a:t>b</a:t>
            </a:r>
            <a:r>
              <a:rPr lang="vi-VN" dirty="0">
                <a:effectLst/>
              </a:rPr>
              <a:t> </a:t>
            </a:r>
            <a:r>
              <a:rPr lang="vi-VN" dirty="0" smtClean="0">
                <a:effectLst/>
              </a:rPr>
              <a:t>= 6 – 4 = 2V</a:t>
            </a:r>
            <a:endParaRPr lang="vi-VN" dirty="0">
              <a:sym typeface="Wingdings" panose="05000000000000000000" pitchFamily="2" charset="2"/>
            </a:endParaRPr>
          </a:p>
          <a:p>
            <a:endParaRPr lang="vi-VN" dirty="0"/>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847668" y="2097088"/>
            <a:ext cx="5958910" cy="2160257"/>
          </a:xfrm>
          <a:prstGeom prst="rect">
            <a:avLst/>
          </a:prstGeom>
        </p:spPr>
      </p:pic>
      <p:cxnSp>
        <p:nvCxnSpPr>
          <p:cNvPr id="9" name="Straight Arrow Connector 8"/>
          <p:cNvCxnSpPr/>
          <p:nvPr/>
        </p:nvCxnSpPr>
        <p:spPr>
          <a:xfrm flipH="1">
            <a:off x="8026400" y="2409371"/>
            <a:ext cx="653143" cy="0"/>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cxnSp>
        <p:nvCxnSpPr>
          <p:cNvPr id="12" name="Straight Arrow Connector 11"/>
          <p:cNvCxnSpPr/>
          <p:nvPr/>
        </p:nvCxnSpPr>
        <p:spPr>
          <a:xfrm>
            <a:off x="7460343" y="2423885"/>
            <a:ext cx="377371" cy="0"/>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cxnSp>
        <p:nvCxnSpPr>
          <p:cNvPr id="21" name="Straight Arrow Connector 20"/>
          <p:cNvCxnSpPr/>
          <p:nvPr/>
        </p:nvCxnSpPr>
        <p:spPr>
          <a:xfrm>
            <a:off x="7924798" y="2489201"/>
            <a:ext cx="14514" cy="232228"/>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sp>
        <p:nvSpPr>
          <p:cNvPr id="23" name="TextBox 22"/>
          <p:cNvSpPr txBox="1"/>
          <p:nvPr/>
        </p:nvSpPr>
        <p:spPr>
          <a:xfrm>
            <a:off x="7380514" y="2064821"/>
            <a:ext cx="457200" cy="369332"/>
          </a:xfrm>
          <a:prstGeom prst="rect">
            <a:avLst/>
          </a:prstGeom>
          <a:noFill/>
          <a:ln>
            <a:noFill/>
          </a:ln>
        </p:spPr>
        <p:style>
          <a:lnRef idx="2">
            <a:schemeClr val="dk1"/>
          </a:lnRef>
          <a:fillRef idx="1">
            <a:schemeClr val="lt1"/>
          </a:fillRef>
          <a:effectRef idx="0">
            <a:schemeClr val="dk1"/>
          </a:effectRef>
          <a:fontRef idx="minor">
            <a:schemeClr val="dk1"/>
          </a:fontRef>
        </p:style>
        <p:txBody>
          <a:bodyPr wrap="square" rtlCol="0">
            <a:spAutoFit/>
          </a:bodyPr>
          <a:lstStyle/>
          <a:p>
            <a:r>
              <a:rPr lang="vi-VN" dirty="0" smtClean="0"/>
              <a:t>i1</a:t>
            </a:r>
            <a:endParaRPr lang="vi-VN" dirty="0"/>
          </a:p>
        </p:txBody>
      </p:sp>
      <p:sp>
        <p:nvSpPr>
          <p:cNvPr id="24" name="TextBox 23"/>
          <p:cNvSpPr txBox="1"/>
          <p:nvPr/>
        </p:nvSpPr>
        <p:spPr>
          <a:xfrm>
            <a:off x="7924798" y="2504496"/>
            <a:ext cx="478973" cy="369332"/>
          </a:xfrm>
          <a:prstGeom prst="rect">
            <a:avLst/>
          </a:prstGeom>
          <a:noFill/>
          <a:ln>
            <a:noFill/>
          </a:ln>
        </p:spPr>
        <p:style>
          <a:lnRef idx="2">
            <a:schemeClr val="dk1"/>
          </a:lnRef>
          <a:fillRef idx="1">
            <a:schemeClr val="lt1"/>
          </a:fillRef>
          <a:effectRef idx="0">
            <a:schemeClr val="dk1"/>
          </a:effectRef>
          <a:fontRef idx="minor">
            <a:schemeClr val="dk1"/>
          </a:fontRef>
        </p:style>
        <p:txBody>
          <a:bodyPr wrap="square" rtlCol="0">
            <a:spAutoFit/>
          </a:bodyPr>
          <a:lstStyle/>
          <a:p>
            <a:r>
              <a:rPr lang="vi-VN" dirty="0" smtClean="0"/>
              <a:t>i2</a:t>
            </a:r>
            <a:endParaRPr lang="vi-VN" dirty="0"/>
          </a:p>
        </p:txBody>
      </p:sp>
    </p:spTree>
    <p:extLst>
      <p:ext uri="{BB962C8B-B14F-4D97-AF65-F5344CB8AC3E}">
        <p14:creationId xmlns:p14="http://schemas.microsoft.com/office/powerpoint/2010/main" val="65884125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solidFill>
                  <a:srgbClr val="FFFF00"/>
                </a:solidFill>
                <a:latin typeface="Times New Roman" panose="02020603050405020304" pitchFamily="18" charset="0"/>
                <a:cs typeface="Times New Roman" panose="02020603050405020304" pitchFamily="18" charset="0"/>
              </a:rPr>
              <a:t>CHƯƠNG 2:  </a:t>
            </a:r>
            <a:br>
              <a:rPr lang="en-US" b="1" dirty="0">
                <a:solidFill>
                  <a:srgbClr val="FFFF00"/>
                </a:solidFill>
                <a:latin typeface="Times New Roman" panose="02020603050405020304" pitchFamily="18" charset="0"/>
                <a:cs typeface="Times New Roman" panose="02020603050405020304" pitchFamily="18" charset="0"/>
              </a:rPr>
            </a:br>
            <a:r>
              <a:rPr lang="en-US" b="1" dirty="0">
                <a:solidFill>
                  <a:srgbClr val="FFFF00"/>
                </a:solidFill>
                <a:latin typeface="Times New Roman" panose="02020603050405020304" pitchFamily="18" charset="0"/>
                <a:cs typeface="Times New Roman" panose="02020603050405020304" pitchFamily="18" charset="0"/>
              </a:rPr>
              <a:t>PHÂN TÍCH MẠCH ĐIỆN DC</a:t>
            </a:r>
            <a:endParaRPr lang="vi-VN"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141413" y="2097088"/>
            <a:ext cx="7968422" cy="2402341"/>
          </a:xfrm>
        </p:spPr>
      </p:pic>
      <mc:AlternateContent xmlns:mc="http://schemas.openxmlformats.org/markup-compatibility/2006" xmlns:a14="http://schemas.microsoft.com/office/drawing/2010/main">
        <mc:Choice Requires="a14">
          <p:sp>
            <p:nvSpPr>
              <p:cNvPr id="5" name="TextBox 4"/>
              <p:cNvSpPr txBox="1"/>
              <p:nvPr/>
            </p:nvSpPr>
            <p:spPr>
              <a:xfrm>
                <a:off x="1001485" y="4775199"/>
                <a:ext cx="4615543" cy="523220"/>
              </a:xfrm>
              <a:prstGeom prst="rect">
                <a:avLst/>
              </a:prstGeom>
              <a:noFill/>
            </p:spPr>
            <p:txBody>
              <a:bodyPr wrap="square" rtlCol="0">
                <a:spAutoFit/>
              </a:bodyPr>
              <a:lstStyle/>
              <a:p>
                <a:r>
                  <a:rPr lang="en-US" sz="2800" dirty="0" err="1" smtClean="0"/>
                  <a:t>R</a:t>
                </a:r>
                <a:r>
                  <a:rPr lang="en-US" sz="2800" baseline="-25000" dirty="0" err="1" smtClean="0"/>
                  <a:t>tđ</a:t>
                </a:r>
                <a:r>
                  <a:rPr lang="en-US" sz="2800" dirty="0" smtClean="0"/>
                  <a:t> = (6 . 3/6 + 3 )+2 = 4</a:t>
                </a:r>
                <a14:m>
                  <m:oMath xmlns:m="http://schemas.openxmlformats.org/officeDocument/2006/math">
                    <m:r>
                      <a:rPr lang="en-US" sz="2800" i="1" smtClean="0">
                        <a:latin typeface="Cambria Math" panose="02040503050406030204" pitchFamily="18" charset="0"/>
                        <a:sym typeface="Symbol" panose="05050102010706020507" pitchFamily="18" charset="2"/>
                      </a:rPr>
                      <m:t></m:t>
                    </m:r>
                  </m:oMath>
                </a14:m>
                <a:endParaRPr lang="vi-VN" sz="2800" dirty="0"/>
              </a:p>
            </p:txBody>
          </p:sp>
        </mc:Choice>
        <mc:Fallback xmlns="">
          <p:sp>
            <p:nvSpPr>
              <p:cNvPr id="5" name="TextBox 4"/>
              <p:cNvSpPr txBox="1">
                <a:spLocks noRot="1" noChangeAspect="1" noMove="1" noResize="1" noEditPoints="1" noAdjustHandles="1" noChangeArrowheads="1" noChangeShapeType="1" noTextEdit="1"/>
              </p:cNvSpPr>
              <p:nvPr/>
            </p:nvSpPr>
            <p:spPr>
              <a:xfrm>
                <a:off x="1001485" y="4775199"/>
                <a:ext cx="4615543" cy="523220"/>
              </a:xfrm>
              <a:prstGeom prst="rect">
                <a:avLst/>
              </a:prstGeom>
              <a:blipFill rotWithShape="0">
                <a:blip r:embed="rId3"/>
                <a:stretch>
                  <a:fillRect l="-2642" t="-11628" b="-31395"/>
                </a:stretch>
              </a:blipFill>
            </p:spPr>
            <p:txBody>
              <a:bodyPr/>
              <a:lstStyle/>
              <a:p>
                <a:r>
                  <a:rPr lang="vi-VN">
                    <a:noFill/>
                  </a:rPr>
                  <a:t> </a:t>
                </a:r>
              </a:p>
            </p:txBody>
          </p:sp>
        </mc:Fallback>
      </mc:AlternateContent>
    </p:spTree>
    <p:extLst>
      <p:ext uri="{BB962C8B-B14F-4D97-AF65-F5344CB8AC3E}">
        <p14:creationId xmlns:p14="http://schemas.microsoft.com/office/powerpoint/2010/main" val="90162988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solidFill>
                  <a:srgbClr val="FFFF00"/>
                </a:solidFill>
                <a:latin typeface="Times New Roman" panose="02020603050405020304" pitchFamily="18" charset="0"/>
                <a:cs typeface="Times New Roman" panose="02020603050405020304" pitchFamily="18" charset="0"/>
              </a:rPr>
              <a:t>CHƯƠNG 2:  </a:t>
            </a:r>
            <a:br>
              <a:rPr lang="en-US" b="1" dirty="0">
                <a:solidFill>
                  <a:srgbClr val="FFFF00"/>
                </a:solidFill>
                <a:latin typeface="Times New Roman" panose="02020603050405020304" pitchFamily="18" charset="0"/>
                <a:cs typeface="Times New Roman" panose="02020603050405020304" pitchFamily="18" charset="0"/>
              </a:rPr>
            </a:br>
            <a:r>
              <a:rPr lang="en-US" b="1" dirty="0">
                <a:solidFill>
                  <a:srgbClr val="FFFF00"/>
                </a:solidFill>
                <a:latin typeface="Times New Roman" panose="02020603050405020304" pitchFamily="18" charset="0"/>
                <a:cs typeface="Times New Roman" panose="02020603050405020304" pitchFamily="18" charset="0"/>
              </a:rPr>
              <a:t>PHÂN TÍCH MẠCH ĐIỆN DC</a:t>
            </a:r>
            <a:endParaRPr lang="vi-VN"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277257" y="2097087"/>
            <a:ext cx="8092340" cy="2939369"/>
          </a:xfrm>
        </p:spPr>
      </p:pic>
      <p:sp>
        <p:nvSpPr>
          <p:cNvPr id="5" name="TextBox 4"/>
          <p:cNvSpPr txBox="1"/>
          <p:nvPr/>
        </p:nvSpPr>
        <p:spPr>
          <a:xfrm>
            <a:off x="1277257" y="5312229"/>
            <a:ext cx="10087429" cy="954107"/>
          </a:xfrm>
          <a:prstGeom prst="rect">
            <a:avLst/>
          </a:prstGeom>
          <a:noFill/>
        </p:spPr>
        <p:txBody>
          <a:bodyPr wrap="square" rtlCol="0">
            <a:spAutoFit/>
          </a:bodyPr>
          <a:lstStyle/>
          <a:p>
            <a:r>
              <a:rPr lang="vi-VN" sz="2800" dirty="0"/>
              <a:t/>
            </a:r>
            <a:br>
              <a:rPr lang="vi-VN" sz="2800" dirty="0"/>
            </a:br>
            <a:endParaRPr lang="vi-VN" sz="2800" dirty="0"/>
          </a:p>
        </p:txBody>
      </p:sp>
    </p:spTree>
    <p:extLst>
      <p:ext uri="{BB962C8B-B14F-4D97-AF65-F5344CB8AC3E}">
        <p14:creationId xmlns:p14="http://schemas.microsoft.com/office/powerpoint/2010/main" val="340582830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solidFill>
                  <a:srgbClr val="FFFF00"/>
                </a:solidFill>
                <a:latin typeface="Times New Roman" panose="02020603050405020304" pitchFamily="18" charset="0"/>
                <a:cs typeface="Times New Roman" panose="02020603050405020304" pitchFamily="18" charset="0"/>
              </a:rPr>
              <a:t>CHƯƠNG 2:  </a:t>
            </a:r>
            <a:br>
              <a:rPr lang="en-US" b="1" dirty="0">
                <a:solidFill>
                  <a:srgbClr val="FFFF00"/>
                </a:solidFill>
                <a:latin typeface="Times New Roman" panose="02020603050405020304" pitchFamily="18" charset="0"/>
                <a:cs typeface="Times New Roman" panose="02020603050405020304" pitchFamily="18" charset="0"/>
              </a:rPr>
            </a:br>
            <a:r>
              <a:rPr lang="en-US" b="1" dirty="0">
                <a:solidFill>
                  <a:srgbClr val="FFFF00"/>
                </a:solidFill>
                <a:latin typeface="Times New Roman" panose="02020603050405020304" pitchFamily="18" charset="0"/>
                <a:cs typeface="Times New Roman" panose="02020603050405020304" pitchFamily="18" charset="0"/>
              </a:rPr>
              <a:t>PHÂN TÍCH MẠCH ĐIỆN DC</a:t>
            </a:r>
            <a:endParaRPr lang="vi-VN" dirty="0"/>
          </a:p>
        </p:txBody>
      </p:sp>
      <p:sp>
        <p:nvSpPr>
          <p:cNvPr id="3" name="Content Placeholder 2"/>
          <p:cNvSpPr>
            <a:spLocks noGrp="1"/>
          </p:cNvSpPr>
          <p:nvPr>
            <p:ph idx="1"/>
          </p:nvPr>
        </p:nvSpPr>
        <p:spPr/>
        <p:txBody>
          <a:bodyPr/>
          <a:lstStyle/>
          <a:p>
            <a:r>
              <a:rPr lang="vi-VN" dirty="0"/>
              <a:t>Bước 5 :gắn nhánh cần tính vào mạch tương đương thevenin, tính dòng áp :</a:t>
            </a:r>
            <a:br>
              <a:rPr lang="vi-VN" dirty="0"/>
            </a:br>
            <a:r>
              <a:rPr lang="vi-VN" dirty="0" smtClean="0"/>
              <a:t>I = U</a:t>
            </a:r>
            <a:r>
              <a:rPr lang="vi-VN" baseline="-25000" dirty="0" smtClean="0"/>
              <a:t>ab  </a:t>
            </a:r>
            <a:r>
              <a:rPr lang="vi-VN" dirty="0" smtClean="0"/>
              <a:t>/ R</a:t>
            </a:r>
            <a:r>
              <a:rPr lang="vi-VN" baseline="-25000" dirty="0" smtClean="0"/>
              <a:t>tđ</a:t>
            </a:r>
            <a:r>
              <a:rPr lang="vi-VN" dirty="0" smtClean="0"/>
              <a:t> + 1 = 2 / 4 + 1 = 0,4A</a:t>
            </a:r>
            <a:endParaRPr lang="vi-VN" dirty="0"/>
          </a:p>
        </p:txBody>
      </p:sp>
    </p:spTree>
    <p:extLst>
      <p:ext uri="{BB962C8B-B14F-4D97-AF65-F5344CB8AC3E}">
        <p14:creationId xmlns:p14="http://schemas.microsoft.com/office/powerpoint/2010/main" val="176468492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solidFill>
                  <a:srgbClr val="FFFF00"/>
                </a:solidFill>
                <a:latin typeface="Times New Roman" panose="02020603050405020304" pitchFamily="18" charset="0"/>
                <a:cs typeface="Times New Roman" panose="02020603050405020304" pitchFamily="18" charset="0"/>
              </a:rPr>
              <a:t>CHƯƠNG 2:  </a:t>
            </a:r>
            <a:br>
              <a:rPr lang="en-US" b="1" dirty="0">
                <a:solidFill>
                  <a:srgbClr val="FFFF00"/>
                </a:solidFill>
                <a:latin typeface="Times New Roman" panose="02020603050405020304" pitchFamily="18" charset="0"/>
                <a:cs typeface="Times New Roman" panose="02020603050405020304" pitchFamily="18" charset="0"/>
              </a:rPr>
            </a:br>
            <a:r>
              <a:rPr lang="en-US" b="1" dirty="0">
                <a:solidFill>
                  <a:srgbClr val="FFFF00"/>
                </a:solidFill>
                <a:latin typeface="Times New Roman" panose="02020603050405020304" pitchFamily="18" charset="0"/>
                <a:cs typeface="Times New Roman" panose="02020603050405020304" pitchFamily="18" charset="0"/>
              </a:rPr>
              <a:t>PHÂN TÍCH MẠCH ĐIỆN DC</a:t>
            </a:r>
            <a:endParaRPr lang="vi-VN" dirty="0"/>
          </a:p>
        </p:txBody>
      </p:sp>
      <p:sp>
        <p:nvSpPr>
          <p:cNvPr id="3" name="Content Placeholder 2"/>
          <p:cNvSpPr>
            <a:spLocks noGrp="1"/>
          </p:cNvSpPr>
          <p:nvPr>
            <p:ph idx="1"/>
          </p:nvPr>
        </p:nvSpPr>
        <p:spPr/>
        <p:txBody>
          <a:bodyPr/>
          <a:lstStyle/>
          <a:p>
            <a:r>
              <a:rPr lang="vi-VN" dirty="0"/>
              <a:t>Tính dòng điện trên R3 của mạch điện hình vẽ </a:t>
            </a:r>
            <a:r>
              <a:rPr lang="vi-VN" dirty="0" smtClean="0"/>
              <a:t>bên</a:t>
            </a:r>
          </a:p>
          <a:p>
            <a:r>
              <a:rPr lang="vi-VN" dirty="0" smtClean="0"/>
              <a:t>Cho R1 = 10</a:t>
            </a:r>
            <a:r>
              <a:rPr lang="vi-VN" dirty="0" smtClean="0">
                <a:sym typeface="Symbol" panose="05050102010706020507" pitchFamily="18" charset="2"/>
              </a:rPr>
              <a:t>, R2 = </a:t>
            </a:r>
            <a:r>
              <a:rPr lang="vi-VN" dirty="0">
                <a:sym typeface="Symbol" panose="05050102010706020507" pitchFamily="18" charset="2"/>
              </a:rPr>
              <a:t>5</a:t>
            </a:r>
            <a:r>
              <a:rPr lang="vi-VN" dirty="0" smtClean="0">
                <a:sym typeface="Symbol" panose="05050102010706020507" pitchFamily="18" charset="2"/>
              </a:rPr>
              <a:t></a:t>
            </a:r>
          </a:p>
          <a:p>
            <a:pPr marL="914400" lvl="2" indent="0">
              <a:buNone/>
            </a:pPr>
            <a:r>
              <a:rPr lang="vi-VN" sz="2400" dirty="0" smtClean="0">
                <a:sym typeface="Symbol" panose="05050102010706020507" pitchFamily="18" charset="2"/>
              </a:rPr>
              <a:t>R3 = 2 , R4 = 4</a:t>
            </a:r>
          </a:p>
          <a:p>
            <a:pPr marL="914400" lvl="2" indent="0">
              <a:buNone/>
            </a:pPr>
            <a:r>
              <a:rPr lang="vi-VN" sz="2400" dirty="0" smtClean="0">
                <a:sym typeface="Symbol" panose="05050102010706020507" pitchFamily="18" charset="2"/>
              </a:rPr>
              <a:t>R5 </a:t>
            </a:r>
            <a:r>
              <a:rPr lang="vi-VN" sz="2400" dirty="0">
                <a:sym typeface="Symbol" panose="05050102010706020507" pitchFamily="18" charset="2"/>
              </a:rPr>
              <a:t>= </a:t>
            </a:r>
            <a:r>
              <a:rPr lang="vi-VN" sz="2400" dirty="0" smtClean="0">
                <a:sym typeface="Symbol" panose="05050102010706020507" pitchFamily="18" charset="2"/>
              </a:rPr>
              <a:t>3</a:t>
            </a:r>
          </a:p>
          <a:p>
            <a:pPr marL="914400" lvl="2" indent="0">
              <a:buNone/>
            </a:pPr>
            <a:r>
              <a:rPr lang="vi-VN" sz="2400" dirty="0" smtClean="0">
                <a:sym typeface="Symbol" panose="05050102010706020507" pitchFamily="18" charset="2"/>
              </a:rPr>
              <a:t>E1 = 12V, E5 = 6V</a:t>
            </a:r>
            <a:endParaRPr lang="vi-VN" sz="2400" dirty="0">
              <a:sym typeface="Symbol" panose="05050102010706020507" pitchFamily="18" charset="2"/>
            </a:endParaRPr>
          </a:p>
          <a:p>
            <a:pPr marL="914400" lvl="2" indent="0">
              <a:buNone/>
            </a:pPr>
            <a:endParaRPr lang="vi-VN" sz="2400" dirty="0" smtClean="0">
              <a:sym typeface="Symbol" panose="05050102010706020507" pitchFamily="18" charset="2"/>
            </a:endParaRPr>
          </a:p>
          <a:p>
            <a:endParaRPr lang="vi-VN"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807704" y="2963516"/>
            <a:ext cx="5239707" cy="2508370"/>
          </a:xfrm>
          <a:prstGeom prst="rect">
            <a:avLst/>
          </a:prstGeom>
        </p:spPr>
      </p:pic>
    </p:spTree>
    <p:extLst>
      <p:ext uri="{BB962C8B-B14F-4D97-AF65-F5344CB8AC3E}">
        <p14:creationId xmlns:p14="http://schemas.microsoft.com/office/powerpoint/2010/main" val="308877573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solidFill>
                  <a:srgbClr val="FFFF00"/>
                </a:solidFill>
                <a:latin typeface="Times New Roman" panose="02020603050405020304" pitchFamily="18" charset="0"/>
                <a:cs typeface="Times New Roman" panose="02020603050405020304" pitchFamily="18" charset="0"/>
              </a:rPr>
              <a:t>CHƯƠNG 2:  </a:t>
            </a:r>
            <a:br>
              <a:rPr lang="en-US" b="1" dirty="0">
                <a:solidFill>
                  <a:srgbClr val="FFFF00"/>
                </a:solidFill>
                <a:latin typeface="Times New Roman" panose="02020603050405020304" pitchFamily="18" charset="0"/>
                <a:cs typeface="Times New Roman" panose="02020603050405020304" pitchFamily="18" charset="0"/>
              </a:rPr>
            </a:br>
            <a:r>
              <a:rPr lang="en-US" b="1" dirty="0">
                <a:solidFill>
                  <a:srgbClr val="FFFF00"/>
                </a:solidFill>
                <a:latin typeface="Times New Roman" panose="02020603050405020304" pitchFamily="18" charset="0"/>
                <a:cs typeface="Times New Roman" panose="02020603050405020304" pitchFamily="18" charset="0"/>
              </a:rPr>
              <a:t>PHÂN TÍCH MẠCH ĐIỆN DC</a:t>
            </a:r>
            <a:endParaRPr lang="vi-VN"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6391931" y="2208773"/>
            <a:ext cx="5239708" cy="2508370"/>
          </a:xfr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77761" y="2208773"/>
            <a:ext cx="5239707" cy="2508370"/>
          </a:xfrm>
          <a:prstGeom prst="rect">
            <a:avLst/>
          </a:prstGeom>
        </p:spPr>
      </p:pic>
      <p:sp>
        <p:nvSpPr>
          <p:cNvPr id="6" name="Right Arrow 5"/>
          <p:cNvSpPr/>
          <p:nvPr/>
        </p:nvSpPr>
        <p:spPr>
          <a:xfrm>
            <a:off x="5647077" y="3265714"/>
            <a:ext cx="615245" cy="682172"/>
          </a:xfrm>
          <a:prstGeom prst="rightArrow">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vi-VN"/>
          </a:p>
        </p:txBody>
      </p:sp>
    </p:spTree>
    <p:extLst>
      <p:ext uri="{BB962C8B-B14F-4D97-AF65-F5344CB8AC3E}">
        <p14:creationId xmlns:p14="http://schemas.microsoft.com/office/powerpoint/2010/main" val="421021688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solidFill>
                  <a:srgbClr val="FFFF00"/>
                </a:solidFill>
                <a:latin typeface="Times New Roman" panose="02020603050405020304" pitchFamily="18" charset="0"/>
                <a:cs typeface="Times New Roman" panose="02020603050405020304" pitchFamily="18" charset="0"/>
              </a:rPr>
              <a:t>CHƯƠNG 2:  </a:t>
            </a:r>
            <a:br>
              <a:rPr lang="en-US" b="1" dirty="0">
                <a:solidFill>
                  <a:srgbClr val="FFFF00"/>
                </a:solidFill>
                <a:latin typeface="Times New Roman" panose="02020603050405020304" pitchFamily="18" charset="0"/>
                <a:cs typeface="Times New Roman" panose="02020603050405020304" pitchFamily="18" charset="0"/>
              </a:rPr>
            </a:br>
            <a:r>
              <a:rPr lang="en-US" b="1" dirty="0">
                <a:solidFill>
                  <a:srgbClr val="FFFF00"/>
                </a:solidFill>
                <a:latin typeface="Times New Roman" panose="02020603050405020304" pitchFamily="18" charset="0"/>
                <a:cs typeface="Times New Roman" panose="02020603050405020304" pitchFamily="18" charset="0"/>
              </a:rPr>
              <a:t>PHÂN TÍCH MẠCH ĐIỆN DC</a:t>
            </a:r>
            <a:endParaRPr lang="vi-VN"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141413" y="1974462"/>
            <a:ext cx="5680301" cy="4760538"/>
          </a:xfrm>
        </p:spPr>
      </p:pic>
      <p:pic>
        <p:nvPicPr>
          <p:cNvPr id="5" name="Content Placeholder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132159" y="1974462"/>
            <a:ext cx="4479269" cy="2144330"/>
          </a:xfrm>
          <a:prstGeom prst="rect">
            <a:avLst/>
          </a:prstGeom>
        </p:spPr>
      </p:pic>
    </p:spTree>
    <p:extLst>
      <p:ext uri="{BB962C8B-B14F-4D97-AF65-F5344CB8AC3E}">
        <p14:creationId xmlns:p14="http://schemas.microsoft.com/office/powerpoint/2010/main" val="326630290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1412" y="110518"/>
            <a:ext cx="9905998" cy="1478570"/>
          </a:xfrm>
        </p:spPr>
        <p:txBody>
          <a:bodyPr/>
          <a:lstStyle/>
          <a:p>
            <a:r>
              <a:rPr lang="en-US" b="1" dirty="0">
                <a:solidFill>
                  <a:srgbClr val="FFFF00"/>
                </a:solidFill>
                <a:latin typeface="Times New Roman" panose="02020603050405020304" pitchFamily="18" charset="0"/>
                <a:cs typeface="Times New Roman" panose="02020603050405020304" pitchFamily="18" charset="0"/>
              </a:rPr>
              <a:t>CHƯƠNG </a:t>
            </a:r>
            <a:r>
              <a:rPr lang="en-US" b="1" dirty="0" smtClean="0">
                <a:solidFill>
                  <a:srgbClr val="FFFF00"/>
                </a:solidFill>
                <a:latin typeface="Times New Roman" panose="02020603050405020304" pitchFamily="18" charset="0"/>
                <a:cs typeface="Times New Roman" panose="02020603050405020304" pitchFamily="18" charset="0"/>
              </a:rPr>
              <a:t>3: </a:t>
            </a:r>
            <a:r>
              <a:rPr lang="en-US" b="1" dirty="0" err="1" smtClean="0">
                <a:solidFill>
                  <a:srgbClr val="FFFF00"/>
                </a:solidFill>
                <a:latin typeface="Times New Roman" panose="02020603050405020304" pitchFamily="18" charset="0"/>
                <a:cs typeface="Times New Roman" panose="02020603050405020304" pitchFamily="18" charset="0"/>
              </a:rPr>
              <a:t>Phân</a:t>
            </a:r>
            <a:r>
              <a:rPr lang="en-US" b="1" dirty="0" smtClean="0">
                <a:solidFill>
                  <a:srgbClr val="FFFF00"/>
                </a:solidFill>
                <a:latin typeface="Times New Roman" panose="02020603050405020304" pitchFamily="18" charset="0"/>
                <a:cs typeface="Times New Roman" panose="02020603050405020304" pitchFamily="18" charset="0"/>
              </a:rPr>
              <a:t> </a:t>
            </a:r>
            <a:r>
              <a:rPr lang="en-US" b="1" dirty="0" err="1" smtClean="0">
                <a:solidFill>
                  <a:srgbClr val="FFFF00"/>
                </a:solidFill>
                <a:latin typeface="Times New Roman" panose="02020603050405020304" pitchFamily="18" charset="0"/>
                <a:cs typeface="Times New Roman" panose="02020603050405020304" pitchFamily="18" charset="0"/>
              </a:rPr>
              <a:t>tích</a:t>
            </a:r>
            <a:r>
              <a:rPr lang="en-US" b="1" dirty="0" smtClean="0">
                <a:solidFill>
                  <a:srgbClr val="FFFF00"/>
                </a:solidFill>
                <a:latin typeface="Times New Roman" panose="02020603050405020304" pitchFamily="18" charset="0"/>
                <a:cs typeface="Times New Roman" panose="02020603050405020304" pitchFamily="18" charset="0"/>
              </a:rPr>
              <a:t> </a:t>
            </a:r>
            <a:r>
              <a:rPr lang="en-US" b="1" dirty="0" err="1" smtClean="0">
                <a:solidFill>
                  <a:srgbClr val="FFFF00"/>
                </a:solidFill>
                <a:latin typeface="Times New Roman" panose="02020603050405020304" pitchFamily="18" charset="0"/>
                <a:cs typeface="Times New Roman" panose="02020603050405020304" pitchFamily="18" charset="0"/>
              </a:rPr>
              <a:t>mạch</a:t>
            </a:r>
            <a:r>
              <a:rPr lang="en-US" b="1" dirty="0" smtClean="0">
                <a:solidFill>
                  <a:srgbClr val="FFFF00"/>
                </a:solidFill>
                <a:latin typeface="Times New Roman" panose="02020603050405020304" pitchFamily="18" charset="0"/>
                <a:cs typeface="Times New Roman" panose="02020603050405020304" pitchFamily="18" charset="0"/>
              </a:rPr>
              <a:t> </a:t>
            </a:r>
            <a:r>
              <a:rPr lang="en-US" b="1" dirty="0" err="1" smtClean="0">
                <a:solidFill>
                  <a:srgbClr val="FFFF00"/>
                </a:solidFill>
                <a:latin typeface="Times New Roman" panose="02020603050405020304" pitchFamily="18" charset="0"/>
                <a:cs typeface="Times New Roman" panose="02020603050405020304" pitchFamily="18" charset="0"/>
              </a:rPr>
              <a:t>điện</a:t>
            </a:r>
            <a:r>
              <a:rPr lang="en-US" b="1" dirty="0" smtClean="0">
                <a:solidFill>
                  <a:srgbClr val="FFFF00"/>
                </a:solidFill>
                <a:latin typeface="Times New Roman" panose="02020603050405020304" pitchFamily="18" charset="0"/>
                <a:cs typeface="Times New Roman" panose="02020603050405020304" pitchFamily="18" charset="0"/>
              </a:rPr>
              <a:t> </a:t>
            </a:r>
            <a:r>
              <a:rPr lang="en-US" b="1" dirty="0" err="1" smtClean="0">
                <a:solidFill>
                  <a:srgbClr val="FFFF00"/>
                </a:solidFill>
                <a:latin typeface="Times New Roman" panose="02020603050405020304" pitchFamily="18" charset="0"/>
                <a:cs typeface="Times New Roman" panose="02020603050405020304" pitchFamily="18" charset="0"/>
              </a:rPr>
              <a:t>xoay</a:t>
            </a:r>
            <a:r>
              <a:rPr lang="en-US" b="1" dirty="0" smtClean="0">
                <a:solidFill>
                  <a:srgbClr val="FFFF00"/>
                </a:solidFill>
                <a:latin typeface="Times New Roman" panose="02020603050405020304" pitchFamily="18" charset="0"/>
                <a:cs typeface="Times New Roman" panose="02020603050405020304" pitchFamily="18" charset="0"/>
              </a:rPr>
              <a:t> </a:t>
            </a:r>
            <a:r>
              <a:rPr lang="en-US" b="1" dirty="0" err="1" smtClean="0">
                <a:solidFill>
                  <a:srgbClr val="FFFF00"/>
                </a:solidFill>
                <a:latin typeface="Times New Roman" panose="02020603050405020304" pitchFamily="18" charset="0"/>
                <a:cs typeface="Times New Roman" panose="02020603050405020304" pitchFamily="18" charset="0"/>
              </a:rPr>
              <a:t>chiều</a:t>
            </a:r>
            <a:r>
              <a:rPr lang="en-US" b="1" dirty="0" smtClean="0">
                <a:solidFill>
                  <a:srgbClr val="FFFF00"/>
                </a:solidFill>
                <a:latin typeface="Times New Roman" panose="02020603050405020304" pitchFamily="18" charset="0"/>
                <a:cs typeface="Times New Roman" panose="02020603050405020304" pitchFamily="18" charset="0"/>
              </a:rPr>
              <a:t> (</a:t>
            </a:r>
            <a:r>
              <a:rPr lang="en-US" b="1" dirty="0" err="1" smtClean="0">
                <a:solidFill>
                  <a:srgbClr val="FFFF00"/>
                </a:solidFill>
                <a:latin typeface="Times New Roman" panose="02020603050405020304" pitchFamily="18" charset="0"/>
                <a:cs typeface="Times New Roman" panose="02020603050405020304" pitchFamily="18" charset="0"/>
              </a:rPr>
              <a:t>chế</a:t>
            </a:r>
            <a:r>
              <a:rPr lang="en-US" b="1" dirty="0" smtClean="0">
                <a:solidFill>
                  <a:srgbClr val="FFFF00"/>
                </a:solidFill>
                <a:latin typeface="Times New Roman" panose="02020603050405020304" pitchFamily="18" charset="0"/>
                <a:cs typeface="Times New Roman" panose="02020603050405020304" pitchFamily="18" charset="0"/>
              </a:rPr>
              <a:t> </a:t>
            </a:r>
            <a:r>
              <a:rPr lang="en-US" b="1" dirty="0" err="1" smtClean="0">
                <a:solidFill>
                  <a:srgbClr val="FFFF00"/>
                </a:solidFill>
                <a:latin typeface="Times New Roman" panose="02020603050405020304" pitchFamily="18" charset="0"/>
                <a:cs typeface="Times New Roman" panose="02020603050405020304" pitchFamily="18" charset="0"/>
              </a:rPr>
              <a:t>độ</a:t>
            </a:r>
            <a:r>
              <a:rPr lang="en-US" b="1" dirty="0" smtClean="0">
                <a:solidFill>
                  <a:srgbClr val="FFFF00"/>
                </a:solidFill>
                <a:latin typeface="Times New Roman" panose="02020603050405020304" pitchFamily="18" charset="0"/>
                <a:cs typeface="Times New Roman" panose="02020603050405020304" pitchFamily="18" charset="0"/>
              </a:rPr>
              <a:t> </a:t>
            </a:r>
            <a:r>
              <a:rPr lang="en-US" b="1" dirty="0" err="1" smtClean="0">
                <a:solidFill>
                  <a:srgbClr val="FFFF00"/>
                </a:solidFill>
                <a:latin typeface="Times New Roman" panose="02020603050405020304" pitchFamily="18" charset="0"/>
                <a:cs typeface="Times New Roman" panose="02020603050405020304" pitchFamily="18" charset="0"/>
              </a:rPr>
              <a:t>xác</a:t>
            </a:r>
            <a:r>
              <a:rPr lang="en-US" b="1" dirty="0" smtClean="0">
                <a:solidFill>
                  <a:srgbClr val="FFFF00"/>
                </a:solidFill>
                <a:latin typeface="Times New Roman" panose="02020603050405020304" pitchFamily="18" charset="0"/>
                <a:cs typeface="Times New Roman" panose="02020603050405020304" pitchFamily="18" charset="0"/>
              </a:rPr>
              <a:t> </a:t>
            </a:r>
            <a:r>
              <a:rPr lang="en-US" b="1" dirty="0" err="1" smtClean="0">
                <a:solidFill>
                  <a:srgbClr val="FFFF00"/>
                </a:solidFill>
                <a:latin typeface="Times New Roman" panose="02020603050405020304" pitchFamily="18" charset="0"/>
                <a:cs typeface="Times New Roman" panose="02020603050405020304" pitchFamily="18" charset="0"/>
              </a:rPr>
              <a:t>lập</a:t>
            </a:r>
            <a:r>
              <a:rPr lang="en-US" b="1" dirty="0" smtClean="0">
                <a:solidFill>
                  <a:srgbClr val="FFFF00"/>
                </a:solidFill>
                <a:latin typeface="Times New Roman" panose="02020603050405020304" pitchFamily="18" charset="0"/>
                <a:cs typeface="Times New Roman" panose="02020603050405020304" pitchFamily="18" charset="0"/>
              </a:rPr>
              <a:t>)</a:t>
            </a:r>
            <a:endParaRPr lang="vi-VN" dirty="0"/>
          </a:p>
        </p:txBody>
      </p:sp>
      <p:sp>
        <p:nvSpPr>
          <p:cNvPr id="3" name="Content Placeholder 2"/>
          <p:cNvSpPr>
            <a:spLocks noGrp="1"/>
          </p:cNvSpPr>
          <p:nvPr>
            <p:ph idx="1"/>
          </p:nvPr>
        </p:nvSpPr>
        <p:spPr>
          <a:xfrm>
            <a:off x="1141411" y="1589088"/>
            <a:ext cx="9905999" cy="5116512"/>
          </a:xfrm>
        </p:spPr>
        <p:txBody>
          <a:bodyPr>
            <a:noAutofit/>
          </a:bodyPr>
          <a:lstStyle/>
          <a:p>
            <a:r>
              <a:rPr lang="en-US" dirty="0" smtClean="0">
                <a:latin typeface="Times New Roman" panose="02020603050405020304" pitchFamily="18" charset="0"/>
                <a:cs typeface="Times New Roman" panose="02020603050405020304" pitchFamily="18" charset="0"/>
              </a:rPr>
              <a:t>3.1 </a:t>
            </a:r>
            <a:r>
              <a:rPr lang="en-US" dirty="0" err="1" smtClean="0">
                <a:latin typeface="Times New Roman" panose="02020603050405020304" pitchFamily="18" charset="0"/>
                <a:cs typeface="Times New Roman" panose="02020603050405020304" pitchFamily="18" charset="0"/>
              </a:rPr>
              <a:t>Tổng</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quan</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về</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tín</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hiệu</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Áp</a:t>
            </a:r>
            <a:r>
              <a:rPr lang="en-US" dirty="0" smtClean="0">
                <a:latin typeface="Times New Roman" panose="02020603050405020304" pitchFamily="18" charset="0"/>
                <a:cs typeface="Times New Roman" panose="02020603050405020304" pitchFamily="18" charset="0"/>
              </a:rPr>
              <a:t>/</a:t>
            </a:r>
            <a:r>
              <a:rPr lang="en-US" dirty="0" err="1" smtClean="0">
                <a:latin typeface="Times New Roman" panose="02020603050405020304" pitchFamily="18" charset="0"/>
                <a:cs typeface="Times New Roman" panose="02020603050405020304" pitchFamily="18" charset="0"/>
              </a:rPr>
              <a:t>dòng</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hình</a:t>
            </a:r>
            <a:r>
              <a:rPr lang="en-US" dirty="0" smtClean="0">
                <a:latin typeface="Times New Roman" panose="02020603050405020304" pitchFamily="18" charset="0"/>
                <a:cs typeface="Times New Roman" panose="02020603050405020304" pitchFamily="18" charset="0"/>
              </a:rPr>
              <a:t> SIN</a:t>
            </a:r>
          </a:p>
          <a:p>
            <a:r>
              <a:rPr lang="en-US" dirty="0" smtClean="0">
                <a:latin typeface="Times New Roman" panose="02020603050405020304" pitchFamily="18" charset="0"/>
                <a:cs typeface="Times New Roman" panose="02020603050405020304" pitchFamily="18" charset="0"/>
              </a:rPr>
              <a:t>3.1.1 </a:t>
            </a:r>
            <a:r>
              <a:rPr lang="en-US" dirty="0" err="1" smtClean="0">
                <a:latin typeface="Times New Roman" panose="02020603050405020304" pitchFamily="18" charset="0"/>
                <a:cs typeface="Times New Roman" panose="02020603050405020304" pitchFamily="18" charset="0"/>
              </a:rPr>
              <a:t>Biểu</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thức</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tức</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thời</a:t>
            </a:r>
            <a:r>
              <a:rPr lang="en-US" dirty="0" smtClean="0">
                <a:latin typeface="Times New Roman" panose="02020603050405020304" pitchFamily="18" charset="0"/>
                <a:cs typeface="Times New Roman" panose="02020603050405020304" pitchFamily="18" charset="0"/>
              </a:rPr>
              <a:t>:</a:t>
            </a:r>
          </a:p>
          <a:p>
            <a:pPr marL="0" indent="0">
              <a:buNone/>
            </a:pPr>
            <a:r>
              <a:rPr lang="vi-VN" dirty="0">
                <a:latin typeface="Times New Roman" panose="02020603050405020304" pitchFamily="18" charset="0"/>
                <a:cs typeface="Times New Roman" panose="02020603050405020304" pitchFamily="18" charset="0"/>
              </a:rPr>
              <a:t>Đ</a:t>
            </a:r>
            <a:r>
              <a:rPr lang="vi-VN" dirty="0" smtClean="0">
                <a:latin typeface="Times New Roman" panose="02020603050405020304" pitchFamily="18" charset="0"/>
                <a:cs typeface="Times New Roman" panose="02020603050405020304" pitchFamily="18" charset="0"/>
              </a:rPr>
              <a:t>iện </a:t>
            </a:r>
            <a:r>
              <a:rPr lang="vi-VN" dirty="0">
                <a:latin typeface="Times New Roman" panose="02020603050405020304" pitchFamily="18" charset="0"/>
                <a:cs typeface="Times New Roman" panose="02020603050405020304" pitchFamily="18" charset="0"/>
              </a:rPr>
              <a:t>áp tức thời dạng hàm sin theo t được biểu diễn như sau</a:t>
            </a:r>
            <a:r>
              <a:rPr lang="vi-VN" dirty="0" smtClean="0">
                <a:latin typeface="Times New Roman" panose="02020603050405020304" pitchFamily="18" charset="0"/>
                <a:cs typeface="Times New Roman" panose="02020603050405020304" pitchFamily="18" charset="0"/>
              </a:rPr>
              <a:t>:</a:t>
            </a:r>
          </a:p>
          <a:p>
            <a:r>
              <a:rPr lang="vi-VN" b="1" dirty="0">
                <a:effectLst/>
                <a:latin typeface="Times New Roman" panose="02020603050405020304" pitchFamily="18" charset="0"/>
                <a:cs typeface="Times New Roman" panose="02020603050405020304" pitchFamily="18" charset="0"/>
              </a:rPr>
              <a:t>v(t) = Vm. sin(wt + j)</a:t>
            </a:r>
            <a:endParaRPr lang="vi-VN" dirty="0">
              <a:effectLst/>
              <a:latin typeface="Times New Roman" panose="02020603050405020304" pitchFamily="18" charset="0"/>
              <a:cs typeface="Times New Roman" panose="02020603050405020304" pitchFamily="18" charset="0"/>
            </a:endParaRPr>
          </a:p>
          <a:p>
            <a:r>
              <a:rPr lang="vi-VN" dirty="0" smtClean="0">
                <a:effectLst/>
                <a:latin typeface="Times New Roman" panose="02020603050405020304" pitchFamily="18" charset="0"/>
                <a:cs typeface="Times New Roman" panose="02020603050405020304" pitchFamily="18" charset="0"/>
              </a:rPr>
              <a:t>Trong </a:t>
            </a:r>
            <a:r>
              <a:rPr lang="vi-VN" dirty="0">
                <a:effectLst/>
                <a:latin typeface="Times New Roman" panose="02020603050405020304" pitchFamily="18" charset="0"/>
                <a:cs typeface="Times New Roman" panose="02020603050405020304" pitchFamily="18" charset="0"/>
              </a:rPr>
              <a:t>đó: Vm: biên độ của điện áp; Vm: [V].       </a:t>
            </a:r>
            <a:endParaRPr lang="vi-VN" dirty="0" smtClean="0">
              <a:effectLst/>
              <a:latin typeface="Times New Roman" panose="02020603050405020304" pitchFamily="18" charset="0"/>
              <a:cs typeface="Times New Roman" panose="02020603050405020304" pitchFamily="18" charset="0"/>
            </a:endParaRPr>
          </a:p>
          <a:p>
            <a:pPr lvl="3"/>
            <a:r>
              <a:rPr lang="vi-VN" sz="2400" dirty="0">
                <a:effectLst/>
                <a:latin typeface="Times New Roman" panose="02020603050405020304" pitchFamily="18" charset="0"/>
                <a:cs typeface="Times New Roman" panose="02020603050405020304" pitchFamily="18" charset="0"/>
                <a:sym typeface="Symbol" panose="05050102010706020507" pitchFamily="18" charset="2"/>
              </a:rPr>
              <a:t></a:t>
            </a:r>
            <a:r>
              <a:rPr lang="vi-VN" sz="2400" dirty="0" smtClean="0">
                <a:effectLst/>
                <a:latin typeface="Times New Roman" panose="02020603050405020304" pitchFamily="18" charset="0"/>
                <a:cs typeface="Times New Roman" panose="02020603050405020304" pitchFamily="18" charset="0"/>
              </a:rPr>
              <a:t>: </a:t>
            </a:r>
            <a:r>
              <a:rPr lang="vi-VN" sz="2400" dirty="0">
                <a:effectLst/>
                <a:latin typeface="Times New Roman" panose="02020603050405020304" pitchFamily="18" charset="0"/>
                <a:cs typeface="Times New Roman" panose="02020603050405020304" pitchFamily="18" charset="0"/>
              </a:rPr>
              <a:t>tần số góc của điện áp; </a:t>
            </a:r>
            <a:r>
              <a:rPr lang="vi-VN" sz="2400" dirty="0" smtClean="0">
                <a:effectLst/>
                <a:latin typeface="Times New Roman" panose="02020603050405020304" pitchFamily="18" charset="0"/>
                <a:cs typeface="Times New Roman" panose="02020603050405020304" pitchFamily="18" charset="0"/>
                <a:sym typeface="Symbol" panose="05050102010706020507" pitchFamily="18" charset="2"/>
              </a:rPr>
              <a:t></a:t>
            </a:r>
            <a:r>
              <a:rPr lang="vi-VN" sz="2400" dirty="0" smtClean="0">
                <a:effectLst/>
                <a:latin typeface="Times New Roman" panose="02020603050405020304" pitchFamily="18" charset="0"/>
                <a:cs typeface="Times New Roman" panose="02020603050405020304" pitchFamily="18" charset="0"/>
              </a:rPr>
              <a:t>: </a:t>
            </a:r>
            <a:r>
              <a:rPr lang="vi-VN" sz="2400" dirty="0">
                <a:effectLst/>
                <a:latin typeface="Times New Roman" panose="02020603050405020304" pitchFamily="18" charset="0"/>
                <a:cs typeface="Times New Roman" panose="02020603050405020304" pitchFamily="18" charset="0"/>
              </a:rPr>
              <a:t>[rad/s].       </a:t>
            </a:r>
            <a:endParaRPr lang="vi-VN" sz="2400" dirty="0" smtClean="0">
              <a:effectLst/>
              <a:latin typeface="Times New Roman" panose="02020603050405020304" pitchFamily="18" charset="0"/>
              <a:cs typeface="Times New Roman" panose="02020603050405020304" pitchFamily="18" charset="0"/>
            </a:endParaRPr>
          </a:p>
          <a:p>
            <a:pPr lvl="3"/>
            <a:r>
              <a:rPr lang="vi-VN" sz="2400" dirty="0">
                <a:effectLst/>
                <a:latin typeface="Times New Roman" panose="02020603050405020304" pitchFamily="18" charset="0"/>
                <a:cs typeface="Times New Roman" panose="02020603050405020304" pitchFamily="18" charset="0"/>
                <a:sym typeface="Symbol" panose="05050102010706020507" pitchFamily="18" charset="2"/>
              </a:rPr>
              <a:t></a:t>
            </a:r>
            <a:r>
              <a:rPr lang="vi-VN" sz="2400" dirty="0" smtClean="0">
                <a:effectLst/>
                <a:latin typeface="Times New Roman" panose="02020603050405020304" pitchFamily="18" charset="0"/>
                <a:cs typeface="Times New Roman" panose="02020603050405020304" pitchFamily="18" charset="0"/>
              </a:rPr>
              <a:t>: </a:t>
            </a:r>
            <a:r>
              <a:rPr lang="vi-VN" sz="2400" dirty="0">
                <a:effectLst/>
                <a:latin typeface="Times New Roman" panose="02020603050405020304" pitchFamily="18" charset="0"/>
                <a:cs typeface="Times New Roman" panose="02020603050405020304" pitchFamily="18" charset="0"/>
              </a:rPr>
              <a:t>góc pha ban đầu lúc t =0; </a:t>
            </a:r>
            <a:r>
              <a:rPr lang="vi-VN" sz="2400" dirty="0" smtClean="0">
                <a:effectLst/>
                <a:latin typeface="Times New Roman" panose="02020603050405020304" pitchFamily="18" charset="0"/>
                <a:cs typeface="Times New Roman" panose="02020603050405020304" pitchFamily="18" charset="0"/>
                <a:sym typeface="Symbol" panose="05050102010706020507" pitchFamily="18" charset="2"/>
              </a:rPr>
              <a:t></a:t>
            </a:r>
            <a:r>
              <a:rPr lang="vi-VN" sz="2400" dirty="0" smtClean="0">
                <a:effectLst/>
                <a:latin typeface="Times New Roman" panose="02020603050405020304" pitchFamily="18" charset="0"/>
                <a:cs typeface="Times New Roman" panose="02020603050405020304" pitchFamily="18" charset="0"/>
              </a:rPr>
              <a:t>: </a:t>
            </a:r>
            <a:r>
              <a:rPr lang="vi-VN" sz="2400" dirty="0">
                <a:effectLst/>
                <a:latin typeface="Times New Roman" panose="02020603050405020304" pitchFamily="18" charset="0"/>
                <a:cs typeface="Times New Roman" panose="02020603050405020304" pitchFamily="18" charset="0"/>
              </a:rPr>
              <a:t>[rad]. </a:t>
            </a:r>
          </a:p>
          <a:p>
            <a:pPr marL="1371600" lvl="3" indent="0">
              <a:buNone/>
            </a:pPr>
            <a:r>
              <a:rPr lang="vi-VN" sz="2400" dirty="0" smtClean="0">
                <a:effectLst/>
                <a:latin typeface="Times New Roman" panose="02020603050405020304" pitchFamily="18" charset="0"/>
                <a:cs typeface="Times New Roman" panose="02020603050405020304" pitchFamily="18" charset="0"/>
              </a:rPr>
              <a:t>Góc </a:t>
            </a:r>
            <a:r>
              <a:rPr lang="vi-VN" sz="2400" dirty="0">
                <a:effectLst/>
                <a:latin typeface="Times New Roman" panose="02020603050405020304" pitchFamily="18" charset="0"/>
                <a:cs typeface="Times New Roman" panose="02020603050405020304" pitchFamily="18" charset="0"/>
              </a:rPr>
              <a:t>pha ban đầu được qui ước có giá trị trong khoảng -1800&lt;  &lt;1800</a:t>
            </a:r>
            <a:endParaRPr lang="vi-VN"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6725986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1413" y="226632"/>
            <a:ext cx="9905998" cy="1478570"/>
          </a:xfrm>
        </p:spPr>
        <p:txBody>
          <a:bodyPr/>
          <a:lstStyle/>
          <a:p>
            <a:r>
              <a:rPr lang="en-US" b="1" dirty="0">
                <a:solidFill>
                  <a:srgbClr val="FF0000"/>
                </a:solidFill>
                <a:latin typeface="Times New Roman" panose="02020603050405020304" pitchFamily="18" charset="0"/>
                <a:cs typeface="Times New Roman" panose="02020603050405020304" pitchFamily="18" charset="0"/>
              </a:rPr>
              <a:t>CHƯƠNG 3: </a:t>
            </a:r>
            <a:r>
              <a:rPr lang="en-US" b="1" dirty="0" err="1">
                <a:solidFill>
                  <a:srgbClr val="FF0000"/>
                </a:solidFill>
                <a:latin typeface="Times New Roman" panose="02020603050405020304" pitchFamily="18" charset="0"/>
                <a:cs typeface="Times New Roman" panose="02020603050405020304" pitchFamily="18" charset="0"/>
              </a:rPr>
              <a:t>Phân</a:t>
            </a:r>
            <a:r>
              <a:rPr lang="en-US" b="1" dirty="0">
                <a:solidFill>
                  <a:srgbClr val="FF0000"/>
                </a:solidFill>
                <a:latin typeface="Times New Roman" panose="02020603050405020304" pitchFamily="18" charset="0"/>
                <a:cs typeface="Times New Roman" panose="02020603050405020304" pitchFamily="18" charset="0"/>
              </a:rPr>
              <a:t> </a:t>
            </a:r>
            <a:r>
              <a:rPr lang="en-US" b="1" dirty="0" err="1">
                <a:solidFill>
                  <a:srgbClr val="FF0000"/>
                </a:solidFill>
                <a:latin typeface="Times New Roman" panose="02020603050405020304" pitchFamily="18" charset="0"/>
                <a:cs typeface="Times New Roman" panose="02020603050405020304" pitchFamily="18" charset="0"/>
              </a:rPr>
              <a:t>tích</a:t>
            </a:r>
            <a:r>
              <a:rPr lang="en-US" b="1" dirty="0">
                <a:solidFill>
                  <a:srgbClr val="FF0000"/>
                </a:solidFill>
                <a:latin typeface="Times New Roman" panose="02020603050405020304" pitchFamily="18" charset="0"/>
                <a:cs typeface="Times New Roman" panose="02020603050405020304" pitchFamily="18" charset="0"/>
              </a:rPr>
              <a:t> </a:t>
            </a:r>
            <a:r>
              <a:rPr lang="en-US" b="1" dirty="0" err="1">
                <a:solidFill>
                  <a:srgbClr val="FF0000"/>
                </a:solidFill>
                <a:latin typeface="Times New Roman" panose="02020603050405020304" pitchFamily="18" charset="0"/>
                <a:cs typeface="Times New Roman" panose="02020603050405020304" pitchFamily="18" charset="0"/>
              </a:rPr>
              <a:t>mạch</a:t>
            </a:r>
            <a:r>
              <a:rPr lang="en-US" b="1" dirty="0">
                <a:solidFill>
                  <a:srgbClr val="FF0000"/>
                </a:solidFill>
                <a:latin typeface="Times New Roman" panose="02020603050405020304" pitchFamily="18" charset="0"/>
                <a:cs typeface="Times New Roman" panose="02020603050405020304" pitchFamily="18" charset="0"/>
              </a:rPr>
              <a:t> </a:t>
            </a:r>
            <a:r>
              <a:rPr lang="en-US" b="1" dirty="0" err="1">
                <a:solidFill>
                  <a:srgbClr val="FF0000"/>
                </a:solidFill>
                <a:latin typeface="Times New Roman" panose="02020603050405020304" pitchFamily="18" charset="0"/>
                <a:cs typeface="Times New Roman" panose="02020603050405020304" pitchFamily="18" charset="0"/>
              </a:rPr>
              <a:t>điện</a:t>
            </a:r>
            <a:r>
              <a:rPr lang="en-US" b="1" dirty="0">
                <a:solidFill>
                  <a:srgbClr val="FF0000"/>
                </a:solidFill>
                <a:latin typeface="Times New Roman" panose="02020603050405020304" pitchFamily="18" charset="0"/>
                <a:cs typeface="Times New Roman" panose="02020603050405020304" pitchFamily="18" charset="0"/>
              </a:rPr>
              <a:t> </a:t>
            </a:r>
            <a:r>
              <a:rPr lang="en-US" b="1" dirty="0" err="1">
                <a:solidFill>
                  <a:srgbClr val="FF0000"/>
                </a:solidFill>
                <a:latin typeface="Times New Roman" panose="02020603050405020304" pitchFamily="18" charset="0"/>
                <a:cs typeface="Times New Roman" panose="02020603050405020304" pitchFamily="18" charset="0"/>
              </a:rPr>
              <a:t>xoay</a:t>
            </a:r>
            <a:r>
              <a:rPr lang="en-US" b="1" dirty="0">
                <a:solidFill>
                  <a:srgbClr val="FF0000"/>
                </a:solidFill>
                <a:latin typeface="Times New Roman" panose="02020603050405020304" pitchFamily="18" charset="0"/>
                <a:cs typeface="Times New Roman" panose="02020603050405020304" pitchFamily="18" charset="0"/>
              </a:rPr>
              <a:t> </a:t>
            </a:r>
            <a:r>
              <a:rPr lang="en-US" b="1" dirty="0" err="1">
                <a:solidFill>
                  <a:srgbClr val="FF0000"/>
                </a:solidFill>
                <a:latin typeface="Times New Roman" panose="02020603050405020304" pitchFamily="18" charset="0"/>
                <a:cs typeface="Times New Roman" panose="02020603050405020304" pitchFamily="18" charset="0"/>
              </a:rPr>
              <a:t>chiều</a:t>
            </a:r>
            <a:r>
              <a:rPr lang="en-US" b="1" dirty="0">
                <a:solidFill>
                  <a:srgbClr val="FF0000"/>
                </a:solidFill>
                <a:latin typeface="Times New Roman" panose="02020603050405020304" pitchFamily="18" charset="0"/>
                <a:cs typeface="Times New Roman" panose="02020603050405020304" pitchFamily="18" charset="0"/>
              </a:rPr>
              <a:t> (</a:t>
            </a:r>
            <a:r>
              <a:rPr lang="en-US" b="1" dirty="0" err="1">
                <a:solidFill>
                  <a:srgbClr val="FF0000"/>
                </a:solidFill>
                <a:latin typeface="Times New Roman" panose="02020603050405020304" pitchFamily="18" charset="0"/>
                <a:cs typeface="Times New Roman" panose="02020603050405020304" pitchFamily="18" charset="0"/>
              </a:rPr>
              <a:t>chế</a:t>
            </a:r>
            <a:r>
              <a:rPr lang="en-US" b="1" dirty="0">
                <a:solidFill>
                  <a:srgbClr val="FF0000"/>
                </a:solidFill>
                <a:latin typeface="Times New Roman" panose="02020603050405020304" pitchFamily="18" charset="0"/>
                <a:cs typeface="Times New Roman" panose="02020603050405020304" pitchFamily="18" charset="0"/>
              </a:rPr>
              <a:t> </a:t>
            </a:r>
            <a:r>
              <a:rPr lang="en-US" b="1" dirty="0" err="1">
                <a:solidFill>
                  <a:srgbClr val="FF0000"/>
                </a:solidFill>
                <a:latin typeface="Times New Roman" panose="02020603050405020304" pitchFamily="18" charset="0"/>
                <a:cs typeface="Times New Roman" panose="02020603050405020304" pitchFamily="18" charset="0"/>
              </a:rPr>
              <a:t>độ</a:t>
            </a:r>
            <a:r>
              <a:rPr lang="en-US" b="1" dirty="0">
                <a:solidFill>
                  <a:srgbClr val="FF0000"/>
                </a:solidFill>
                <a:latin typeface="Times New Roman" panose="02020603050405020304" pitchFamily="18" charset="0"/>
                <a:cs typeface="Times New Roman" panose="02020603050405020304" pitchFamily="18" charset="0"/>
              </a:rPr>
              <a:t> </a:t>
            </a:r>
            <a:r>
              <a:rPr lang="en-US" b="1" dirty="0" err="1">
                <a:solidFill>
                  <a:srgbClr val="FF0000"/>
                </a:solidFill>
                <a:latin typeface="Times New Roman" panose="02020603050405020304" pitchFamily="18" charset="0"/>
                <a:cs typeface="Times New Roman" panose="02020603050405020304" pitchFamily="18" charset="0"/>
              </a:rPr>
              <a:t>xác</a:t>
            </a:r>
            <a:r>
              <a:rPr lang="en-US" b="1" dirty="0">
                <a:solidFill>
                  <a:srgbClr val="FF0000"/>
                </a:solidFill>
                <a:latin typeface="Times New Roman" panose="02020603050405020304" pitchFamily="18" charset="0"/>
                <a:cs typeface="Times New Roman" panose="02020603050405020304" pitchFamily="18" charset="0"/>
              </a:rPr>
              <a:t> </a:t>
            </a:r>
            <a:r>
              <a:rPr lang="en-US" b="1" dirty="0" err="1">
                <a:solidFill>
                  <a:srgbClr val="FF0000"/>
                </a:solidFill>
                <a:latin typeface="Times New Roman" panose="02020603050405020304" pitchFamily="18" charset="0"/>
                <a:cs typeface="Times New Roman" panose="02020603050405020304" pitchFamily="18" charset="0"/>
              </a:rPr>
              <a:t>lập</a:t>
            </a:r>
            <a:r>
              <a:rPr lang="en-US" b="1" dirty="0">
                <a:solidFill>
                  <a:srgbClr val="FF0000"/>
                </a:solidFill>
                <a:latin typeface="Times New Roman" panose="02020603050405020304" pitchFamily="18" charset="0"/>
                <a:cs typeface="Times New Roman" panose="02020603050405020304" pitchFamily="18" charset="0"/>
              </a:rPr>
              <a:t>)</a:t>
            </a:r>
            <a:endParaRPr lang="vi-VN" dirty="0">
              <a:solidFill>
                <a:srgbClr val="FF0000"/>
              </a:solidFill>
            </a:endParaRPr>
          </a:p>
        </p:txBody>
      </p:sp>
      <p:sp>
        <p:nvSpPr>
          <p:cNvPr id="3" name="Content Placeholder 2"/>
          <p:cNvSpPr>
            <a:spLocks noGrp="1"/>
          </p:cNvSpPr>
          <p:nvPr>
            <p:ph idx="1"/>
          </p:nvPr>
        </p:nvSpPr>
        <p:spPr>
          <a:xfrm>
            <a:off x="1141412" y="1705201"/>
            <a:ext cx="9905999" cy="4739141"/>
          </a:xfrm>
        </p:spPr>
        <p:txBody>
          <a:bodyPr/>
          <a:lstStyle/>
          <a:p>
            <a:r>
              <a:rPr lang="vi-VN" dirty="0"/>
              <a:t>Giá trị tức thời của áp hay dòng hı̀nh sin được biểu diễn theo các dạng sau</a:t>
            </a:r>
            <a:r>
              <a:rPr lang="vi-VN" dirty="0" smtClean="0"/>
              <a:t>:</a:t>
            </a:r>
            <a:endParaRPr lang="en-US" dirty="0" smtClean="0"/>
          </a:p>
          <a:p>
            <a:r>
              <a:rPr lang="vi-VN" dirty="0" smtClean="0"/>
              <a:t>v(t) = Vm .sin( </a:t>
            </a:r>
            <a:r>
              <a:rPr lang="vi-VN" dirty="0" smtClean="0">
                <a:sym typeface="Symbol" panose="05050102010706020507" pitchFamily="18" charset="2"/>
              </a:rPr>
              <a:t></a:t>
            </a:r>
            <a:r>
              <a:rPr lang="vi-VN" dirty="0" smtClean="0"/>
              <a:t>t + </a:t>
            </a:r>
            <a:r>
              <a:rPr lang="vi-VN" dirty="0" smtClean="0">
                <a:sym typeface="Symbol" panose="05050102010706020507" pitchFamily="18" charset="2"/>
              </a:rPr>
              <a:t></a:t>
            </a:r>
            <a:r>
              <a:rPr lang="vi-VN" baseline="-25000" dirty="0" smtClean="0">
                <a:sym typeface="Symbol" panose="05050102010706020507" pitchFamily="18" charset="2"/>
              </a:rPr>
              <a:t>v</a:t>
            </a:r>
            <a:r>
              <a:rPr lang="vi-VN" dirty="0" smtClean="0"/>
              <a:t>)</a:t>
            </a:r>
          </a:p>
          <a:p>
            <a:r>
              <a:rPr lang="vi-VN" dirty="0"/>
              <a:t>v(t) = </a:t>
            </a:r>
            <a:r>
              <a:rPr lang="vi-VN" dirty="0" smtClean="0"/>
              <a:t>Im </a:t>
            </a:r>
            <a:r>
              <a:rPr lang="vi-VN" dirty="0"/>
              <a:t>.sin( </a:t>
            </a:r>
            <a:r>
              <a:rPr lang="vi-VN" dirty="0">
                <a:sym typeface="Symbol" panose="05050102010706020507" pitchFamily="18" charset="2"/>
              </a:rPr>
              <a:t></a:t>
            </a:r>
            <a:r>
              <a:rPr lang="vi-VN" dirty="0"/>
              <a:t>t + </a:t>
            </a:r>
            <a:r>
              <a:rPr lang="vi-VN" dirty="0" smtClean="0">
                <a:sym typeface="Symbol" panose="05050102010706020507" pitchFamily="18" charset="2"/>
              </a:rPr>
              <a:t></a:t>
            </a:r>
            <a:r>
              <a:rPr lang="vi-VN" baseline="-25000" dirty="0" smtClean="0">
                <a:sym typeface="Symbol" panose="05050102010706020507" pitchFamily="18" charset="2"/>
              </a:rPr>
              <a:t>i</a:t>
            </a:r>
            <a:r>
              <a:rPr lang="vi-VN" dirty="0" smtClean="0"/>
              <a:t>)</a:t>
            </a:r>
            <a:endParaRPr lang="vi-VN" dirty="0"/>
          </a:p>
          <a:p>
            <a:r>
              <a:rPr lang="vi-VN" dirty="0"/>
              <a:t>Chu kỳ T và tần số f của dòng hay áp hı̀nh sin được xác định theo các quan hệ sau: </a:t>
            </a:r>
            <a:endParaRPr lang="vi-VN" dirty="0" smtClean="0"/>
          </a:p>
          <a:p>
            <a:endParaRPr lang="vi-VN"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384933" y="4746075"/>
            <a:ext cx="1956324" cy="2011691"/>
          </a:xfrm>
          <a:prstGeom prst="rect">
            <a:avLst/>
          </a:prstGeom>
        </p:spPr>
      </p:pic>
      <p:sp>
        <p:nvSpPr>
          <p:cNvPr id="5" name="TextBox 4"/>
          <p:cNvSpPr txBox="1"/>
          <p:nvPr/>
        </p:nvSpPr>
        <p:spPr>
          <a:xfrm>
            <a:off x="5921829" y="4963886"/>
            <a:ext cx="4393254" cy="646331"/>
          </a:xfrm>
          <a:prstGeom prst="rect">
            <a:avLst/>
          </a:prstGeom>
          <a:noFill/>
        </p:spPr>
        <p:txBody>
          <a:bodyPr wrap="none" rtlCol="0">
            <a:spAutoFit/>
          </a:bodyPr>
          <a:lstStyle/>
          <a:p>
            <a:r>
              <a:rPr lang="vi-VN" dirty="0"/>
              <a:t>Đơn vị đo của các đại lượng: T: [s]; f: [s]; </a:t>
            </a:r>
            <a:endParaRPr lang="vi-VN" dirty="0" smtClean="0"/>
          </a:p>
          <a:p>
            <a:r>
              <a:rPr lang="vi-VN" dirty="0">
                <a:sym typeface="Symbol" panose="05050102010706020507" pitchFamily="18" charset="2"/>
              </a:rPr>
              <a:t></a:t>
            </a:r>
            <a:r>
              <a:rPr lang="vi-VN" dirty="0" smtClean="0"/>
              <a:t>: rad / s</a:t>
            </a:r>
            <a:endParaRPr lang="vi-VN" dirty="0"/>
          </a:p>
        </p:txBody>
      </p:sp>
    </p:spTree>
    <p:extLst>
      <p:ext uri="{BB962C8B-B14F-4D97-AF65-F5344CB8AC3E}">
        <p14:creationId xmlns:p14="http://schemas.microsoft.com/office/powerpoint/2010/main" val="85358640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1412" y="101373"/>
            <a:ext cx="9905998" cy="1478570"/>
          </a:xfrm>
        </p:spPr>
        <p:txBody>
          <a:bodyPr>
            <a:normAutofit/>
          </a:bodyPr>
          <a:lstStyle/>
          <a:p>
            <a:r>
              <a:rPr lang="vi-VN" sz="3200" b="1" dirty="0"/>
              <a:t>3.1.2. SO SÁNH GÓC PHA - ĐỘ LỆCH PHA </a:t>
            </a:r>
          </a:p>
        </p:txBody>
      </p:sp>
      <p:sp>
        <p:nvSpPr>
          <p:cNvPr id="3" name="Content Placeholder 2"/>
          <p:cNvSpPr>
            <a:spLocks noGrp="1"/>
          </p:cNvSpPr>
          <p:nvPr>
            <p:ph idx="1"/>
          </p:nvPr>
        </p:nvSpPr>
        <p:spPr>
          <a:xfrm>
            <a:off x="1063624" y="1217085"/>
            <a:ext cx="9905999" cy="5140171"/>
          </a:xfrm>
        </p:spPr>
        <p:txBody>
          <a:bodyPr>
            <a:normAutofit/>
          </a:bodyPr>
          <a:lstStyle/>
          <a:p>
            <a:r>
              <a:rPr lang="vi-VN" dirty="0"/>
              <a:t> Điều kiện so sánh góc lệch pha: Khi so sánh góc lệch pha, hay xác định độ lệch pha; các tı́n hiệu dòng hay áp hı̀nh sin cần thỏa các điều kiện sau: </a:t>
            </a:r>
            <a:endParaRPr lang="vi-VN" dirty="0" smtClean="0"/>
          </a:p>
          <a:p>
            <a:pPr marL="0" indent="0">
              <a:buNone/>
            </a:pPr>
            <a:r>
              <a:rPr lang="vi-VN" dirty="0" smtClean="0"/>
              <a:t>+Cùng </a:t>
            </a:r>
            <a:r>
              <a:rPr lang="vi-VN" dirty="0"/>
              <a:t>tần số f (hay cùng tần số góc </a:t>
            </a:r>
            <a:r>
              <a:rPr lang="vi-VN" dirty="0" smtClean="0">
                <a:sym typeface="Symbol" panose="05050102010706020507" pitchFamily="18" charset="2"/>
              </a:rPr>
              <a:t></a:t>
            </a:r>
            <a:r>
              <a:rPr lang="vi-VN" dirty="0" smtClean="0"/>
              <a:t>). </a:t>
            </a:r>
          </a:p>
          <a:p>
            <a:pPr marL="0" indent="0">
              <a:buNone/>
            </a:pPr>
            <a:r>
              <a:rPr lang="vi-VN" dirty="0" smtClean="0"/>
              <a:t>+Các </a:t>
            </a:r>
            <a:r>
              <a:rPr lang="vi-VN" dirty="0"/>
              <a:t>tı́n hiệu được biểu diễn cùng dạng sin (hay cos</a:t>
            </a:r>
            <a:r>
              <a:rPr lang="vi-VN" dirty="0" smtClean="0"/>
              <a:t>).</a:t>
            </a:r>
          </a:p>
          <a:p>
            <a:r>
              <a:rPr lang="vi-VN" dirty="0"/>
              <a:t> Phương pháp xác định:  </a:t>
            </a:r>
            <a:endParaRPr lang="vi-VN" dirty="0" smtClean="0"/>
          </a:p>
          <a:p>
            <a:pPr marL="0" indent="0">
              <a:buNone/>
            </a:pPr>
            <a:r>
              <a:rPr lang="vi-VN" dirty="0" smtClean="0"/>
              <a:t>	Giả </a:t>
            </a:r>
            <a:r>
              <a:rPr lang="vi-VN" dirty="0"/>
              <a:t>sử ta có hai tı́n hiệu hı̀nh sin: </a:t>
            </a:r>
            <a:endParaRPr lang="vi-VN" dirty="0" smtClean="0"/>
          </a:p>
          <a:p>
            <a:pPr marL="0" indent="0">
              <a:buNone/>
            </a:pPr>
            <a:r>
              <a:rPr lang="vi-VN" dirty="0"/>
              <a:t>v(t) = </a:t>
            </a:r>
            <a:r>
              <a:rPr lang="vi-VN" dirty="0" smtClean="0"/>
              <a:t>Vm1 </a:t>
            </a:r>
            <a:r>
              <a:rPr lang="vi-VN" dirty="0"/>
              <a:t>.sin( </a:t>
            </a:r>
            <a:r>
              <a:rPr lang="vi-VN" dirty="0">
                <a:sym typeface="Symbol" panose="05050102010706020507" pitchFamily="18" charset="2"/>
              </a:rPr>
              <a:t></a:t>
            </a:r>
            <a:r>
              <a:rPr lang="vi-VN" dirty="0"/>
              <a:t>t + </a:t>
            </a:r>
            <a:r>
              <a:rPr lang="vi-VN" dirty="0" smtClean="0">
                <a:sym typeface="Symbol" panose="05050102010706020507" pitchFamily="18" charset="2"/>
              </a:rPr>
              <a:t></a:t>
            </a:r>
            <a:r>
              <a:rPr lang="vi-VN" baseline="-25000" dirty="0" smtClean="0">
                <a:sym typeface="Symbol" panose="05050102010706020507" pitchFamily="18" charset="2"/>
              </a:rPr>
              <a:t>1</a:t>
            </a:r>
            <a:r>
              <a:rPr lang="vi-VN" dirty="0" smtClean="0"/>
              <a:t>)</a:t>
            </a:r>
            <a:endParaRPr lang="vi-VN" dirty="0"/>
          </a:p>
          <a:p>
            <a:pPr marL="0" indent="0">
              <a:buNone/>
            </a:pPr>
            <a:r>
              <a:rPr lang="vi-VN" dirty="0"/>
              <a:t>v(t) = </a:t>
            </a:r>
            <a:r>
              <a:rPr lang="vi-VN" dirty="0" smtClean="0"/>
              <a:t>Vm2 </a:t>
            </a:r>
            <a:r>
              <a:rPr lang="vi-VN" dirty="0"/>
              <a:t>.sin( </a:t>
            </a:r>
            <a:r>
              <a:rPr lang="vi-VN" dirty="0">
                <a:sym typeface="Symbol" panose="05050102010706020507" pitchFamily="18" charset="2"/>
              </a:rPr>
              <a:t></a:t>
            </a:r>
            <a:r>
              <a:rPr lang="vi-VN" dirty="0"/>
              <a:t>t + </a:t>
            </a:r>
            <a:r>
              <a:rPr lang="vi-VN" dirty="0" smtClean="0">
                <a:sym typeface="Symbol" panose="05050102010706020507" pitchFamily="18" charset="2"/>
              </a:rPr>
              <a:t></a:t>
            </a:r>
            <a:r>
              <a:rPr lang="vi-VN" baseline="-25000" dirty="0" smtClean="0">
                <a:sym typeface="Symbol" panose="05050102010706020507" pitchFamily="18" charset="2"/>
              </a:rPr>
              <a:t>2</a:t>
            </a:r>
            <a:r>
              <a:rPr lang="vi-VN" dirty="0" smtClean="0"/>
              <a:t>)</a:t>
            </a:r>
            <a:endParaRPr lang="vi-VN" dirty="0"/>
          </a:p>
          <a:p>
            <a:pPr marL="0" indent="0">
              <a:buNone/>
            </a:pPr>
            <a:endParaRPr lang="vi-VN" dirty="0"/>
          </a:p>
        </p:txBody>
      </p:sp>
    </p:spTree>
    <p:extLst>
      <p:ext uri="{BB962C8B-B14F-4D97-AF65-F5344CB8AC3E}">
        <p14:creationId xmlns:p14="http://schemas.microsoft.com/office/powerpoint/2010/main" val="295158438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1413" y="618518"/>
            <a:ext cx="9905998" cy="832911"/>
          </a:xfrm>
        </p:spPr>
        <p:txBody>
          <a:bodyPr>
            <a:normAutofit/>
          </a:bodyPr>
          <a:lstStyle/>
          <a:p>
            <a:r>
              <a:rPr lang="vi-VN" sz="3200" b="1" dirty="0"/>
              <a:t>3.1.2. SO SÁNH GÓC PHA - ĐỘ LỆCH PHA </a:t>
            </a:r>
            <a:endParaRPr lang="vi-VN" sz="3200" dirty="0"/>
          </a:p>
        </p:txBody>
      </p:sp>
      <p:sp>
        <p:nvSpPr>
          <p:cNvPr id="3" name="Content Placeholder 2"/>
          <p:cNvSpPr>
            <a:spLocks noGrp="1"/>
          </p:cNvSpPr>
          <p:nvPr>
            <p:ph idx="1"/>
          </p:nvPr>
        </p:nvSpPr>
        <p:spPr>
          <a:xfrm>
            <a:off x="1039812" y="1451428"/>
            <a:ext cx="9905999" cy="4963885"/>
          </a:xfrm>
        </p:spPr>
        <p:txBody>
          <a:bodyPr>
            <a:normAutofit/>
          </a:bodyPr>
          <a:lstStyle/>
          <a:p>
            <a:r>
              <a:rPr lang="vi-VN" dirty="0"/>
              <a:t>Khi chọn tı́n hiệu v1 làm chuẩn, độ lệch pha của v1 và v2 được xác định theo quan hệ</a:t>
            </a:r>
            <a:r>
              <a:rPr lang="vi-VN" dirty="0" smtClean="0"/>
              <a:t>:</a:t>
            </a:r>
          </a:p>
          <a:p>
            <a:pPr marL="914400" lvl="2" indent="0">
              <a:buNone/>
            </a:pPr>
            <a:r>
              <a:rPr lang="vi-VN" sz="2400" dirty="0" smtClean="0">
                <a:effectLst/>
                <a:sym typeface="Symbol" panose="05050102010706020507" pitchFamily="18" charset="2"/>
              </a:rPr>
              <a:t> = </a:t>
            </a:r>
            <a:r>
              <a:rPr lang="vi-VN" sz="2400" baseline="-25000" dirty="0" smtClean="0">
                <a:effectLst/>
                <a:sym typeface="Symbol" panose="05050102010706020507" pitchFamily="18" charset="2"/>
              </a:rPr>
              <a:t>1</a:t>
            </a:r>
            <a:r>
              <a:rPr lang="vi-VN" sz="2400" dirty="0" smtClean="0">
                <a:effectLst/>
                <a:sym typeface="Symbol" panose="05050102010706020507" pitchFamily="18" charset="2"/>
              </a:rPr>
              <a:t> - </a:t>
            </a:r>
            <a:r>
              <a:rPr lang="vi-VN" sz="2400" baseline="-25000" dirty="0" smtClean="0">
                <a:effectLst/>
                <a:sym typeface="Symbol" panose="05050102010706020507" pitchFamily="18" charset="2"/>
              </a:rPr>
              <a:t>2</a:t>
            </a:r>
            <a:endParaRPr lang="vi-VN" sz="2400" dirty="0" smtClean="0">
              <a:effectLst/>
              <a:sym typeface="Symbol" panose="05050102010706020507" pitchFamily="18" charset="2"/>
            </a:endParaRPr>
          </a:p>
          <a:p>
            <a:r>
              <a:rPr lang="vi-VN" dirty="0">
                <a:effectLst/>
              </a:rPr>
              <a:t>Kết quả tı́nh toán được có thể rơi vào một trong ba trường hợp</a:t>
            </a:r>
            <a:r>
              <a:rPr lang="vi-VN" dirty="0" smtClean="0">
                <a:effectLst/>
              </a:rPr>
              <a:t>:</a:t>
            </a:r>
          </a:p>
          <a:p>
            <a:pPr lvl="1"/>
            <a:r>
              <a:rPr lang="vi-VN" sz="2400" dirty="0">
                <a:effectLst/>
                <a:sym typeface="Symbol" panose="05050102010706020507" pitchFamily="18" charset="2"/>
              </a:rPr>
              <a:t> &gt; 0: v1 sớm pha hơn v2. </a:t>
            </a:r>
            <a:endParaRPr lang="vi-VN" sz="2400" dirty="0" smtClean="0">
              <a:effectLst/>
              <a:sym typeface="Symbol" panose="05050102010706020507" pitchFamily="18" charset="2"/>
            </a:endParaRPr>
          </a:p>
          <a:p>
            <a:pPr lvl="1"/>
            <a:r>
              <a:rPr lang="vi-VN" sz="2400" dirty="0">
                <a:effectLst/>
                <a:sym typeface="Symbol" panose="05050102010706020507" pitchFamily="18" charset="2"/>
              </a:rPr>
              <a:t> = 0: v1 trùng pha với </a:t>
            </a:r>
            <a:r>
              <a:rPr lang="vi-VN" sz="2400" dirty="0" smtClean="0">
                <a:effectLst/>
                <a:sym typeface="Symbol" panose="05050102010706020507" pitchFamily="18" charset="2"/>
              </a:rPr>
              <a:t>v2</a:t>
            </a:r>
          </a:p>
          <a:p>
            <a:pPr lvl="1"/>
            <a:r>
              <a:rPr lang="vi-VN" sz="2400" dirty="0">
                <a:effectLst/>
                <a:sym typeface="Symbol" panose="05050102010706020507" pitchFamily="18" charset="2"/>
              </a:rPr>
              <a:t> &lt; 0: v1 chậm pha hơn v2</a:t>
            </a:r>
            <a:r>
              <a:rPr lang="vi-VN" dirty="0">
                <a:effectLst/>
              </a:rPr>
              <a:t/>
            </a:r>
            <a:br>
              <a:rPr lang="vi-VN" dirty="0">
                <a:effectLst/>
              </a:rPr>
            </a:br>
            <a:endParaRPr lang="vi-VN" dirty="0"/>
          </a:p>
        </p:txBody>
      </p:sp>
    </p:spTree>
    <p:extLst>
      <p:ext uri="{BB962C8B-B14F-4D97-AF65-F5344CB8AC3E}">
        <p14:creationId xmlns:p14="http://schemas.microsoft.com/office/powerpoint/2010/main" val="426412324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1413" y="618518"/>
            <a:ext cx="9905998" cy="934511"/>
          </a:xfrm>
        </p:spPr>
        <p:txBody>
          <a:bodyPr/>
          <a:lstStyle/>
          <a:p>
            <a:r>
              <a:rPr lang="vi-VN" b="1" dirty="0"/>
              <a:t>3.1.2. SO SÁNH GÓC PHA - ĐỘ LỆCH PHA </a:t>
            </a:r>
            <a:endParaRPr lang="vi-VN" dirty="0"/>
          </a:p>
        </p:txBody>
      </p:sp>
      <p:sp>
        <p:nvSpPr>
          <p:cNvPr id="3" name="Content Placeholder 2"/>
          <p:cNvSpPr>
            <a:spLocks noGrp="1"/>
          </p:cNvSpPr>
          <p:nvPr>
            <p:ph idx="1"/>
          </p:nvPr>
        </p:nvSpPr>
        <p:spPr/>
        <p:txBody>
          <a:bodyPr/>
          <a:lstStyle/>
          <a:p>
            <a:pPr marL="0" indent="0">
              <a:buNone/>
            </a:pPr>
            <a:r>
              <a:rPr lang="vi-VN" dirty="0" smtClean="0"/>
              <a:t> </a:t>
            </a:r>
            <a:endParaRPr lang="vi-VN"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41412" y="1871454"/>
            <a:ext cx="9137030" cy="1930627"/>
          </a:xfrm>
          <a:prstGeom prst="rect">
            <a:avLst/>
          </a:prstGeom>
        </p:spPr>
      </p:pic>
      <p:sp>
        <p:nvSpPr>
          <p:cNvPr id="5" name="TextBox 4"/>
          <p:cNvSpPr txBox="1"/>
          <p:nvPr/>
        </p:nvSpPr>
        <p:spPr>
          <a:xfrm>
            <a:off x="1248229" y="4327498"/>
            <a:ext cx="9799182" cy="2308324"/>
          </a:xfrm>
          <a:prstGeom prst="rect">
            <a:avLst/>
          </a:prstGeom>
          <a:noFill/>
        </p:spPr>
        <p:txBody>
          <a:bodyPr wrap="square" rtlCol="0">
            <a:spAutoFit/>
          </a:bodyPr>
          <a:lstStyle/>
          <a:p>
            <a:r>
              <a:rPr lang="vi-VN" sz="2400" dirty="0"/>
              <a:t>Chon </a:t>
            </a:r>
            <a:r>
              <a:rPr lang="vi-VN" sz="2400" dirty="0" smtClean="0"/>
              <a:t>dòng </a:t>
            </a:r>
            <a:r>
              <a:rPr lang="vi-VN" sz="2400" dirty="0"/>
              <a:t>i</a:t>
            </a:r>
            <a:r>
              <a:rPr lang="vi-VN" sz="2400" baseline="-25000" dirty="0"/>
              <a:t>1</a:t>
            </a:r>
            <a:r>
              <a:rPr lang="vi-VN" sz="2400" dirty="0"/>
              <a:t> </a:t>
            </a:r>
            <a:r>
              <a:rPr lang="vi-VN" sz="2400" dirty="0" smtClean="0"/>
              <a:t>làm chuẩn</a:t>
            </a:r>
            <a:r>
              <a:rPr lang="vi-VN" sz="2400" dirty="0"/>
              <a:t>, </a:t>
            </a:r>
            <a:r>
              <a:rPr lang="vi-VN" sz="2400" dirty="0" smtClean="0"/>
              <a:t>góc </a:t>
            </a:r>
            <a:r>
              <a:rPr lang="vi-VN" sz="2400" dirty="0"/>
              <a:t>pha ban </a:t>
            </a:r>
            <a:r>
              <a:rPr lang="vi-VN" sz="2400" dirty="0" smtClean="0"/>
              <a:t>đầu của </a:t>
            </a:r>
            <a:r>
              <a:rPr lang="vi-VN" sz="2400" dirty="0"/>
              <a:t>i</a:t>
            </a:r>
            <a:r>
              <a:rPr lang="vi-VN" sz="2400" baseline="-25000" dirty="0"/>
              <a:t>1</a:t>
            </a:r>
            <a:r>
              <a:rPr lang="vi-VN" sz="2400" dirty="0"/>
              <a:t> là </a:t>
            </a:r>
            <a:r>
              <a:rPr lang="vi-VN" sz="2400" dirty="0" smtClean="0">
                <a:sym typeface="Symbol" panose="05050102010706020507" pitchFamily="18" charset="2"/>
              </a:rPr>
              <a:t></a:t>
            </a:r>
            <a:r>
              <a:rPr lang="vi-VN" sz="2400" baseline="-25000" dirty="0" smtClean="0"/>
              <a:t>1</a:t>
            </a:r>
            <a:r>
              <a:rPr lang="vi-VN" sz="2400" dirty="0" smtClean="0"/>
              <a:t> </a:t>
            </a:r>
            <a:r>
              <a:rPr lang="vi-VN" sz="2400" dirty="0"/>
              <a:t>= 60</a:t>
            </a:r>
            <a:r>
              <a:rPr lang="vi-VN" sz="2400" baseline="30000" dirty="0"/>
              <a:t>0</a:t>
            </a:r>
            <a:r>
              <a:rPr lang="vi-VN" sz="2400" dirty="0" smtClean="0"/>
              <a:t>. Góc pha  </a:t>
            </a:r>
            <a:r>
              <a:rPr lang="vi-VN" sz="2400" dirty="0"/>
              <a:t>ban  </a:t>
            </a:r>
            <a:r>
              <a:rPr lang="vi-VN" sz="2400" dirty="0" smtClean="0"/>
              <a:t>đầu  của  </a:t>
            </a:r>
          </a:p>
          <a:p>
            <a:r>
              <a:rPr lang="vi-VN" sz="2400" dirty="0" smtClean="0"/>
              <a:t>dòng  </a:t>
            </a:r>
            <a:r>
              <a:rPr lang="vi-VN" sz="2400" dirty="0"/>
              <a:t>i</a:t>
            </a:r>
            <a:r>
              <a:rPr lang="vi-VN" sz="2400" baseline="-25000" dirty="0"/>
              <a:t>2</a:t>
            </a:r>
            <a:r>
              <a:rPr lang="vi-VN" sz="2400" dirty="0"/>
              <a:t>  là    </a:t>
            </a:r>
            <a:r>
              <a:rPr lang="vi-VN" sz="2400" dirty="0" smtClean="0">
                <a:sym typeface="Symbol" panose="05050102010706020507" pitchFamily="18" charset="2"/>
              </a:rPr>
              <a:t></a:t>
            </a:r>
            <a:r>
              <a:rPr lang="vi-VN" sz="2400" baseline="-25000" dirty="0" smtClean="0"/>
              <a:t>2</a:t>
            </a:r>
            <a:r>
              <a:rPr lang="vi-VN" sz="2400" dirty="0" smtClean="0"/>
              <a:t>  </a:t>
            </a:r>
            <a:r>
              <a:rPr lang="vi-VN" sz="2400" dirty="0"/>
              <a:t>=  - 30</a:t>
            </a:r>
            <a:r>
              <a:rPr lang="vi-VN" sz="2400" baseline="30000" dirty="0"/>
              <a:t>0</a:t>
            </a:r>
            <a:r>
              <a:rPr lang="vi-VN" sz="2400" dirty="0" smtClean="0"/>
              <a:t>.  </a:t>
            </a:r>
            <a:r>
              <a:rPr lang="vi-VN" sz="2400" dirty="0"/>
              <a:t>Suy  ra  độ  lêch   pha:</a:t>
            </a:r>
          </a:p>
          <a:p>
            <a:r>
              <a:rPr lang="vi-VN" sz="2400" dirty="0" smtClean="0"/>
              <a:t>	 </a:t>
            </a:r>
            <a:r>
              <a:rPr lang="vi-VN" sz="2400" dirty="0">
                <a:sym typeface="Symbol" panose="05050102010706020507" pitchFamily="18" charset="2"/>
              </a:rPr>
              <a:t> </a:t>
            </a:r>
            <a:r>
              <a:rPr lang="vi-VN" sz="2400" dirty="0" smtClean="0"/>
              <a:t>= </a:t>
            </a:r>
            <a:r>
              <a:rPr lang="vi-VN" sz="2400" dirty="0"/>
              <a:t>60</a:t>
            </a:r>
            <a:r>
              <a:rPr lang="vi-VN" sz="2400" baseline="30000" dirty="0"/>
              <a:t>0</a:t>
            </a:r>
            <a:r>
              <a:rPr lang="vi-VN" sz="2400" dirty="0"/>
              <a:t> - (-30</a:t>
            </a:r>
            <a:r>
              <a:rPr lang="vi-VN" sz="2400" baseline="30000" dirty="0"/>
              <a:t>0</a:t>
            </a:r>
            <a:r>
              <a:rPr lang="vi-VN" sz="2400" dirty="0"/>
              <a:t> ) = 90</a:t>
            </a:r>
            <a:r>
              <a:rPr lang="vi-VN" sz="2400" baseline="30000" dirty="0"/>
              <a:t>0</a:t>
            </a:r>
            <a:r>
              <a:rPr lang="vi-VN" sz="2400" dirty="0"/>
              <a:t> &gt; 0 .  </a:t>
            </a:r>
            <a:endParaRPr lang="vi-VN" sz="2400" dirty="0" smtClean="0"/>
          </a:p>
          <a:p>
            <a:r>
              <a:rPr lang="vi-VN" sz="2400" dirty="0" smtClean="0"/>
              <a:t>Ta  kết  luân: dòng </a:t>
            </a:r>
            <a:r>
              <a:rPr lang="vi-VN" sz="2400" dirty="0"/>
              <a:t>i</a:t>
            </a:r>
            <a:r>
              <a:rPr lang="vi-VN" sz="2400" baseline="-25000" dirty="0"/>
              <a:t>1</a:t>
            </a:r>
            <a:r>
              <a:rPr lang="vi-VN" sz="2400" dirty="0"/>
              <a:t> </a:t>
            </a:r>
            <a:r>
              <a:rPr lang="vi-VN" sz="2400" dirty="0" smtClean="0"/>
              <a:t>sớm </a:t>
            </a:r>
            <a:r>
              <a:rPr lang="vi-VN" sz="2400" dirty="0"/>
              <a:t>pha </a:t>
            </a:r>
            <a:r>
              <a:rPr lang="vi-VN" sz="2400" dirty="0" smtClean="0"/>
              <a:t>hơn dòng </a:t>
            </a:r>
            <a:r>
              <a:rPr lang="vi-VN" sz="2400" dirty="0"/>
              <a:t>i</a:t>
            </a:r>
            <a:r>
              <a:rPr lang="vi-VN" sz="2400" baseline="-25000" dirty="0"/>
              <a:t>2</a:t>
            </a:r>
            <a:r>
              <a:rPr lang="vi-VN" sz="2400" dirty="0"/>
              <a:t> môt </a:t>
            </a:r>
            <a:r>
              <a:rPr lang="vi-VN" sz="2400" dirty="0" smtClean="0"/>
              <a:t>góc </a:t>
            </a:r>
            <a:r>
              <a:rPr lang="vi-VN" sz="2400" dirty="0"/>
              <a:t>là 90</a:t>
            </a:r>
            <a:r>
              <a:rPr lang="vi-VN" sz="2400" baseline="30000" dirty="0"/>
              <a:t>0</a:t>
            </a:r>
            <a:endParaRPr lang="vi-VN" sz="2400" dirty="0"/>
          </a:p>
          <a:p>
            <a:endParaRPr lang="vi-VN" sz="2400" dirty="0"/>
          </a:p>
        </p:txBody>
      </p:sp>
    </p:spTree>
    <p:extLst>
      <p:ext uri="{BB962C8B-B14F-4D97-AF65-F5344CB8AC3E}">
        <p14:creationId xmlns:p14="http://schemas.microsoft.com/office/powerpoint/2010/main" val="118771201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1412" y="415318"/>
            <a:ext cx="9905998" cy="1340911"/>
          </a:xfrm>
        </p:spPr>
        <p:txBody>
          <a:bodyPr>
            <a:normAutofit/>
          </a:bodyPr>
          <a:lstStyle/>
          <a:p>
            <a:r>
              <a:rPr lang="vi-VN" sz="3200" b="1" dirty="0" smtClean="0"/>
              <a:t>3.1.3 Biểu diễn tín hiệu SIN bằng vector Phase fresnel</a:t>
            </a:r>
            <a:endParaRPr lang="vi-VN" sz="3200" b="1"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141411" y="1925926"/>
            <a:ext cx="8989559" cy="1409767"/>
          </a:xfr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752773" y="3505390"/>
            <a:ext cx="6475125" cy="2786362"/>
          </a:xfrm>
          <a:prstGeom prst="rect">
            <a:avLst/>
          </a:prstGeom>
        </p:spPr>
      </p:pic>
    </p:spTree>
    <p:extLst>
      <p:ext uri="{BB962C8B-B14F-4D97-AF65-F5344CB8AC3E}">
        <p14:creationId xmlns:p14="http://schemas.microsoft.com/office/powerpoint/2010/main" val="412074702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vi-VN" sz="3200" b="1" dirty="0"/>
              <a:t>3.1.3 Biểu diễn tín hiệu SIN bằng vector Phase fresnel</a:t>
            </a:r>
            <a:endParaRPr lang="vi-VN" sz="3200" dirty="0"/>
          </a:p>
        </p:txBody>
      </p:sp>
      <p:sp>
        <p:nvSpPr>
          <p:cNvPr id="3" name="Content Placeholder 2"/>
          <p:cNvSpPr>
            <a:spLocks noGrp="1"/>
          </p:cNvSpPr>
          <p:nvPr>
            <p:ph idx="1"/>
          </p:nvPr>
        </p:nvSpPr>
        <p:spPr/>
        <p:txBody>
          <a:bodyPr/>
          <a:lstStyle/>
          <a:p>
            <a:r>
              <a:rPr lang="vi-VN" dirty="0" smtClean="0"/>
              <a:t>Trong </a:t>
            </a:r>
            <a:r>
              <a:rPr lang="vi-VN" dirty="0"/>
              <a:t>các bài toán kỹ thuật điện để thuận tiên cho việc khảo sát, chúng ta qui ước vector phase quay được vẽ tại thời điểm t = 0. </a:t>
            </a:r>
            <a:endParaRPr lang="vi-VN" dirty="0" smtClean="0"/>
          </a:p>
          <a:p>
            <a:r>
              <a:rPr lang="vi-VN" dirty="0" smtClean="0"/>
              <a:t> </a:t>
            </a:r>
            <a:r>
              <a:rPr lang="vi-VN" dirty="0"/>
              <a:t>Điều kiện biểu diễn các tı́n hiệu áp và dòng hı̀nh sin bằng vector phase trên cùng mặt phẳng cần thỏa các điều kiện sau: </a:t>
            </a:r>
            <a:endParaRPr lang="vi-VN" dirty="0" smtClean="0"/>
          </a:p>
          <a:p>
            <a:pPr marL="0" indent="0">
              <a:buNone/>
            </a:pPr>
            <a:r>
              <a:rPr lang="vi-VN" dirty="0"/>
              <a:t>+</a:t>
            </a:r>
            <a:r>
              <a:rPr lang="vi-VN" dirty="0" smtClean="0"/>
              <a:t> </a:t>
            </a:r>
            <a:r>
              <a:rPr lang="vi-VN" dirty="0"/>
              <a:t>Cùng tần số f (hay cùng tần số góc </a:t>
            </a:r>
            <a:r>
              <a:rPr lang="vi-VN" dirty="0" smtClean="0">
                <a:sym typeface="Symbol" panose="05050102010706020507" pitchFamily="18" charset="2"/>
              </a:rPr>
              <a:t></a:t>
            </a:r>
            <a:r>
              <a:rPr lang="vi-VN" dirty="0" smtClean="0"/>
              <a:t>). </a:t>
            </a:r>
          </a:p>
          <a:p>
            <a:pPr marL="0" indent="0">
              <a:buNone/>
            </a:pPr>
            <a:r>
              <a:rPr lang="vi-VN" dirty="0" smtClean="0"/>
              <a:t>+ </a:t>
            </a:r>
            <a:r>
              <a:rPr lang="vi-VN" dirty="0"/>
              <a:t>Các tı́n hiệu được biểu diễn cùng dạng sin (hay cos). </a:t>
            </a:r>
          </a:p>
        </p:txBody>
      </p:sp>
    </p:spTree>
    <p:extLst>
      <p:ext uri="{BB962C8B-B14F-4D97-AF65-F5344CB8AC3E}">
        <p14:creationId xmlns:p14="http://schemas.microsoft.com/office/powerpoint/2010/main" val="14880943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vi-VN" sz="3200" b="1" dirty="0" smtClean="0"/>
              <a:t>3.14 Giá trị hiệu dũng của dòng điện và điện áp</a:t>
            </a:r>
            <a:endParaRPr lang="vi-VN" sz="3200" b="1"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884989" y="2867647"/>
            <a:ext cx="4182059" cy="2467319"/>
          </a:xfrm>
        </p:spPr>
      </p:pic>
    </p:spTree>
    <p:extLst>
      <p:ext uri="{BB962C8B-B14F-4D97-AF65-F5344CB8AC3E}">
        <p14:creationId xmlns:p14="http://schemas.microsoft.com/office/powerpoint/2010/main" val="377436737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1412" y="342746"/>
            <a:ext cx="9905998" cy="1478570"/>
          </a:xfrm>
        </p:spPr>
        <p:txBody>
          <a:bodyPr>
            <a:normAutofit/>
          </a:bodyPr>
          <a:lstStyle/>
          <a:p>
            <a:r>
              <a:rPr lang="vi-VN" sz="3200" b="1" dirty="0"/>
              <a:t>3.14 Giá trị hiệu dũng của dòng điện và điện áp</a:t>
            </a:r>
            <a:endParaRPr lang="vi-VN" sz="3200" dirty="0"/>
          </a:p>
        </p:txBody>
      </p:sp>
      <p:sp>
        <p:nvSpPr>
          <p:cNvPr id="3" name="Content Placeholder 2"/>
          <p:cNvSpPr>
            <a:spLocks noGrp="1"/>
          </p:cNvSpPr>
          <p:nvPr>
            <p:ph idx="1"/>
          </p:nvPr>
        </p:nvSpPr>
        <p:spPr>
          <a:xfrm>
            <a:off x="1141412" y="1821316"/>
            <a:ext cx="10644188" cy="4456113"/>
          </a:xfrm>
        </p:spPr>
        <p:txBody>
          <a:bodyPr>
            <a:normAutofit/>
          </a:bodyPr>
          <a:lstStyle/>
          <a:p>
            <a:r>
              <a:rPr lang="vi-VN" dirty="0"/>
              <a:t>Khi cấp </a:t>
            </a:r>
            <a:r>
              <a:rPr lang="vi-VN" dirty="0" smtClean="0"/>
              <a:t>nguồn </a:t>
            </a:r>
            <a:r>
              <a:rPr lang="vi-VN" dirty="0"/>
              <a:t>áp DC, công suất </a:t>
            </a:r>
            <a:r>
              <a:rPr lang="vi-VN" dirty="0" smtClean="0"/>
              <a:t>P</a:t>
            </a:r>
            <a:r>
              <a:rPr lang="vi-VN" baseline="-25000" dirty="0" smtClean="0"/>
              <a:t>DC</a:t>
            </a:r>
            <a:r>
              <a:rPr lang="vi-VN" dirty="0" smtClean="0"/>
              <a:t> </a:t>
            </a:r>
            <a:r>
              <a:rPr lang="vi-VN" dirty="0"/>
              <a:t>là: </a:t>
            </a:r>
            <a:r>
              <a:rPr lang="vi-VN" dirty="0" smtClean="0"/>
              <a:t>P</a:t>
            </a:r>
            <a:r>
              <a:rPr lang="vi-VN" baseline="-25000" dirty="0" smtClean="0"/>
              <a:t>DC</a:t>
            </a:r>
            <a:r>
              <a:rPr lang="vi-VN" dirty="0" smtClean="0"/>
              <a:t> = V</a:t>
            </a:r>
            <a:r>
              <a:rPr lang="vi-VN" baseline="-25000" dirty="0" smtClean="0"/>
              <a:t>DC</a:t>
            </a:r>
            <a:r>
              <a:rPr lang="vi-VN" dirty="0" smtClean="0"/>
              <a:t> . I</a:t>
            </a:r>
            <a:r>
              <a:rPr lang="vi-VN" baseline="-25000" dirty="0" smtClean="0"/>
              <a:t>DC</a:t>
            </a:r>
            <a:r>
              <a:rPr lang="vi-VN" dirty="0" smtClean="0"/>
              <a:t> = R . I</a:t>
            </a:r>
            <a:r>
              <a:rPr lang="vi-VN" baseline="30000" dirty="0" smtClean="0"/>
              <a:t>2</a:t>
            </a:r>
            <a:r>
              <a:rPr lang="vi-VN" baseline="-25000" dirty="0" smtClean="0"/>
              <a:t>DC </a:t>
            </a:r>
            <a:r>
              <a:rPr lang="vi-VN" dirty="0" smtClean="0"/>
              <a:t>= V</a:t>
            </a:r>
            <a:r>
              <a:rPr lang="vi-VN" baseline="30000" dirty="0" smtClean="0"/>
              <a:t>2</a:t>
            </a:r>
            <a:r>
              <a:rPr lang="vi-VN" baseline="-25000" dirty="0" smtClean="0"/>
              <a:t>DC</a:t>
            </a:r>
            <a:r>
              <a:rPr lang="vi-VN" dirty="0" smtClean="0"/>
              <a:t> / R</a:t>
            </a:r>
          </a:p>
          <a:p>
            <a:r>
              <a:rPr lang="vi-VN" dirty="0"/>
              <a:t>Khi cấp nguồn xoay chiều, với điện áp v(t) = Vm1 .</a:t>
            </a:r>
            <a:r>
              <a:rPr lang="vi-VN" dirty="0" smtClean="0"/>
              <a:t>sin(</a:t>
            </a:r>
            <a:r>
              <a:rPr lang="vi-VN" dirty="0" smtClean="0">
                <a:sym typeface="Symbol" panose="05050102010706020507" pitchFamily="18" charset="2"/>
              </a:rPr>
              <a:t></a:t>
            </a:r>
            <a:r>
              <a:rPr lang="vi-VN" dirty="0" smtClean="0"/>
              <a:t>t), </a:t>
            </a:r>
            <a:r>
              <a:rPr lang="vi-VN" dirty="0"/>
              <a:t>áp dụng định luật ta có quan hệ sau</a:t>
            </a:r>
            <a:r>
              <a:rPr lang="vi-VN" dirty="0" smtClean="0"/>
              <a:t>:</a:t>
            </a:r>
          </a:p>
          <a:p>
            <a:r>
              <a:rPr lang="vi-VN" dirty="0" smtClean="0"/>
              <a:t>I (t) = v(t) / R = (v</a:t>
            </a:r>
            <a:r>
              <a:rPr lang="vi-VN" baseline="-25000" dirty="0" smtClean="0"/>
              <a:t>m</a:t>
            </a:r>
            <a:r>
              <a:rPr lang="vi-VN" dirty="0" smtClean="0"/>
              <a:t> / R) </a:t>
            </a:r>
            <a:r>
              <a:rPr lang="vi-VN" dirty="0"/>
              <a:t>sin(</a:t>
            </a:r>
            <a:r>
              <a:rPr lang="vi-VN" dirty="0">
                <a:sym typeface="Symbol" panose="05050102010706020507" pitchFamily="18" charset="2"/>
              </a:rPr>
              <a:t></a:t>
            </a:r>
            <a:r>
              <a:rPr lang="vi-VN" dirty="0"/>
              <a:t>t</a:t>
            </a:r>
            <a:r>
              <a:rPr lang="vi-VN" dirty="0" smtClean="0"/>
              <a:t>).</a:t>
            </a:r>
          </a:p>
          <a:p>
            <a:r>
              <a:rPr lang="vi-VN" dirty="0" smtClean="0"/>
              <a:t>Đặt I</a:t>
            </a:r>
            <a:r>
              <a:rPr lang="vi-VN" baseline="-25000" dirty="0" smtClean="0"/>
              <a:t>m</a:t>
            </a:r>
            <a:r>
              <a:rPr lang="vi-VN" dirty="0" smtClean="0"/>
              <a:t> = V</a:t>
            </a:r>
            <a:r>
              <a:rPr lang="vi-VN" baseline="-25000" dirty="0" smtClean="0"/>
              <a:t>m</a:t>
            </a:r>
            <a:r>
              <a:rPr lang="vi-VN" dirty="0" smtClean="0"/>
              <a:t> / R là biên độ dòng hình sin qua R</a:t>
            </a:r>
          </a:p>
          <a:p>
            <a:r>
              <a:rPr lang="vi-VN" dirty="0" smtClean="0"/>
              <a:t>Công suất tất thời tiêu thụ trên R xac định theo quan hệ:</a:t>
            </a:r>
          </a:p>
          <a:p>
            <a:r>
              <a:rPr lang="vi-VN" dirty="0" smtClean="0"/>
              <a:t> p(t) = v(t) . i(t) = V</a:t>
            </a:r>
            <a:r>
              <a:rPr lang="vi-VN" baseline="-25000" dirty="0" smtClean="0"/>
              <a:t>m</a:t>
            </a:r>
            <a:r>
              <a:rPr lang="vi-VN" dirty="0" smtClean="0"/>
              <a:t> . I</a:t>
            </a:r>
            <a:r>
              <a:rPr lang="vi-VN" baseline="-25000" dirty="0" smtClean="0"/>
              <a:t>m</a:t>
            </a:r>
            <a:r>
              <a:rPr lang="vi-VN" dirty="0" smtClean="0"/>
              <a:t> [ sin(</a:t>
            </a:r>
            <a:r>
              <a:rPr lang="vi-VN" dirty="0">
                <a:sym typeface="Symbol" panose="05050102010706020507" pitchFamily="18" charset="2"/>
              </a:rPr>
              <a:t></a:t>
            </a:r>
            <a:r>
              <a:rPr lang="vi-VN" dirty="0"/>
              <a:t>t</a:t>
            </a:r>
            <a:r>
              <a:rPr lang="vi-VN" dirty="0" smtClean="0"/>
              <a:t>) ]</a:t>
            </a:r>
            <a:r>
              <a:rPr lang="vi-VN" baseline="30000" dirty="0" smtClean="0"/>
              <a:t>2</a:t>
            </a:r>
            <a:endParaRPr lang="vi-VN" dirty="0"/>
          </a:p>
        </p:txBody>
      </p:sp>
    </p:spTree>
    <p:extLst>
      <p:ext uri="{BB962C8B-B14F-4D97-AF65-F5344CB8AC3E}">
        <p14:creationId xmlns:p14="http://schemas.microsoft.com/office/powerpoint/2010/main" val="148880028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1412" y="-156595"/>
            <a:ext cx="9905998" cy="1478570"/>
          </a:xfrm>
        </p:spPr>
        <p:txBody>
          <a:bodyPr/>
          <a:lstStyle/>
          <a:p>
            <a:r>
              <a:rPr lang="vi-VN" dirty="0" smtClean="0"/>
              <a:t>KT 15’</a:t>
            </a:r>
            <a:endParaRPr lang="vi-VN" dirty="0"/>
          </a:p>
        </p:txBody>
      </p:sp>
      <p:sp>
        <p:nvSpPr>
          <p:cNvPr id="3" name="Content Placeholder 2"/>
          <p:cNvSpPr>
            <a:spLocks noGrp="1"/>
          </p:cNvSpPr>
          <p:nvPr>
            <p:ph idx="1"/>
          </p:nvPr>
        </p:nvSpPr>
        <p:spPr>
          <a:xfrm>
            <a:off x="970652" y="855424"/>
            <a:ext cx="9905999" cy="3541714"/>
          </a:xfrm>
        </p:spPr>
        <p:txBody>
          <a:bodyPr/>
          <a:lstStyle/>
          <a:p>
            <a:pPr marL="0" indent="0">
              <a:buNone/>
            </a:pPr>
            <a:r>
              <a:rPr lang="vi-VN" dirty="0" smtClean="0"/>
              <a:t>Câu : Áp dụng ĐL Thevernin tìm dòng i qua R</a:t>
            </a:r>
            <a:r>
              <a:rPr lang="vi-VN" baseline="-25000" dirty="0" smtClean="0"/>
              <a:t>L</a:t>
            </a:r>
            <a:r>
              <a:rPr lang="vi-VN" dirty="0" smtClean="0"/>
              <a:t> = 5 K</a:t>
            </a:r>
            <a:r>
              <a:rPr lang="vi-VN" dirty="0" smtClean="0">
                <a:sym typeface="Symbol" panose="05050102010706020507" pitchFamily="18" charset="2"/>
              </a:rPr>
              <a:t>, và điện áp V</a:t>
            </a:r>
            <a:r>
              <a:rPr lang="vi-VN" baseline="-25000" dirty="0" smtClean="0">
                <a:sym typeface="Symbol" panose="05050102010706020507" pitchFamily="18" charset="2"/>
              </a:rPr>
              <a:t>L</a:t>
            </a:r>
            <a:endParaRPr lang="vi-VN" dirty="0" smtClean="0"/>
          </a:p>
          <a:p>
            <a:pPr marL="0" indent="0">
              <a:buNone/>
            </a:pPr>
            <a:endParaRPr lang="vi-VN"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41412" y="1526350"/>
            <a:ext cx="5860123" cy="2646507"/>
          </a:xfrm>
          <a:prstGeom prst="rect">
            <a:avLst/>
          </a:prstGeom>
        </p:spPr>
      </p:pic>
      <p:cxnSp>
        <p:nvCxnSpPr>
          <p:cNvPr id="8" name="Straight Arrow Connector 7"/>
          <p:cNvCxnSpPr/>
          <p:nvPr/>
        </p:nvCxnSpPr>
        <p:spPr>
          <a:xfrm>
            <a:off x="6007326" y="1835830"/>
            <a:ext cx="0" cy="420914"/>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sp>
        <p:nvSpPr>
          <p:cNvPr id="10" name="Oval 9"/>
          <p:cNvSpPr/>
          <p:nvPr/>
        </p:nvSpPr>
        <p:spPr>
          <a:xfrm>
            <a:off x="1335315" y="2481716"/>
            <a:ext cx="653143" cy="68217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12" name="Plus 11"/>
          <p:cNvSpPr/>
          <p:nvPr/>
        </p:nvSpPr>
        <p:spPr>
          <a:xfrm>
            <a:off x="1476828" y="2481716"/>
            <a:ext cx="370115" cy="424298"/>
          </a:xfrm>
          <a:prstGeom prst="mathPlus">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13" name="Minus 12"/>
          <p:cNvSpPr/>
          <p:nvPr/>
        </p:nvSpPr>
        <p:spPr>
          <a:xfrm>
            <a:off x="1522293" y="2839604"/>
            <a:ext cx="261257" cy="188913"/>
          </a:xfrm>
          <a:prstGeom prst="mathMinus">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14" name="Plus 13"/>
          <p:cNvSpPr/>
          <p:nvPr/>
        </p:nvSpPr>
        <p:spPr>
          <a:xfrm>
            <a:off x="5546282" y="1715983"/>
            <a:ext cx="290285" cy="332654"/>
          </a:xfrm>
          <a:prstGeom prst="mathPlu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15" name="Minus 14"/>
          <p:cNvSpPr/>
          <p:nvPr/>
        </p:nvSpPr>
        <p:spPr>
          <a:xfrm>
            <a:off x="5531767" y="3693658"/>
            <a:ext cx="304800" cy="210457"/>
          </a:xfrm>
          <a:prstGeom prst="mathMinu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16" name="TextBox 15"/>
          <p:cNvSpPr txBox="1"/>
          <p:nvPr/>
        </p:nvSpPr>
        <p:spPr>
          <a:xfrm>
            <a:off x="5310639" y="2566852"/>
            <a:ext cx="783772" cy="461665"/>
          </a:xfrm>
          <a:prstGeom prst="rect">
            <a:avLst/>
          </a:prstGeom>
          <a:noFill/>
        </p:spPr>
        <p:txBody>
          <a:bodyPr wrap="square" rtlCol="0">
            <a:spAutoFit/>
          </a:bodyPr>
          <a:lstStyle/>
          <a:p>
            <a:r>
              <a:rPr lang="vi-VN" sz="2400" dirty="0" smtClean="0">
                <a:solidFill>
                  <a:srgbClr val="FF0000"/>
                </a:solidFill>
              </a:rPr>
              <a:t>V</a:t>
            </a:r>
            <a:r>
              <a:rPr lang="vi-VN" sz="2400" baseline="-25000" dirty="0" smtClean="0">
                <a:solidFill>
                  <a:srgbClr val="FF0000"/>
                </a:solidFill>
              </a:rPr>
              <a:t>L</a:t>
            </a:r>
            <a:endParaRPr lang="vi-VN" sz="2400" dirty="0">
              <a:solidFill>
                <a:srgbClr val="FF0000"/>
              </a:solidFill>
            </a:endParaRPr>
          </a:p>
        </p:txBody>
      </p:sp>
      <p:sp>
        <p:nvSpPr>
          <p:cNvPr id="17" name="TextBox 16"/>
          <p:cNvSpPr txBox="1"/>
          <p:nvPr/>
        </p:nvSpPr>
        <p:spPr>
          <a:xfrm>
            <a:off x="6027165" y="2002999"/>
            <a:ext cx="783772" cy="461665"/>
          </a:xfrm>
          <a:prstGeom prst="rect">
            <a:avLst/>
          </a:prstGeom>
          <a:noFill/>
        </p:spPr>
        <p:txBody>
          <a:bodyPr wrap="square" rtlCol="0">
            <a:spAutoFit/>
          </a:bodyPr>
          <a:lstStyle/>
          <a:p>
            <a:r>
              <a:rPr lang="vi-VN" sz="2400" dirty="0">
                <a:solidFill>
                  <a:srgbClr val="FF0000"/>
                </a:solidFill>
              </a:rPr>
              <a:t>i</a:t>
            </a:r>
            <a:r>
              <a:rPr lang="vi-VN" sz="2400" baseline="-25000" dirty="0" smtClean="0">
                <a:solidFill>
                  <a:srgbClr val="FF0000"/>
                </a:solidFill>
              </a:rPr>
              <a:t>L</a:t>
            </a:r>
            <a:endParaRPr lang="vi-VN" sz="2400" dirty="0">
              <a:solidFill>
                <a:srgbClr val="FF0000"/>
              </a:solidFill>
            </a:endParaRPr>
          </a:p>
        </p:txBody>
      </p:sp>
    </p:spTree>
    <p:extLst>
      <p:ext uri="{BB962C8B-B14F-4D97-AF65-F5344CB8AC3E}">
        <p14:creationId xmlns:p14="http://schemas.microsoft.com/office/powerpoint/2010/main" val="37155331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barn(inVertical)">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arn(inVertical)">
                                      <p:cBhvr>
                                        <p:cTn id="1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689373" y="602713"/>
            <a:ext cx="5849166" cy="2829320"/>
          </a:xfrm>
        </p:spPr>
      </p:pic>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689373" y="3673507"/>
            <a:ext cx="5959656" cy="3031562"/>
          </a:xfrm>
          <a:prstGeom prst="rect">
            <a:avLst/>
          </a:prstGeom>
        </p:spPr>
      </p:pic>
    </p:spTree>
    <p:extLst>
      <p:ext uri="{BB962C8B-B14F-4D97-AF65-F5344CB8AC3E}">
        <p14:creationId xmlns:p14="http://schemas.microsoft.com/office/powerpoint/2010/main" val="58413116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556912" y="319087"/>
            <a:ext cx="5671202" cy="3164949"/>
          </a:xfrm>
        </p:spPr>
      </p:pic>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56912" y="3725229"/>
            <a:ext cx="4296375" cy="2915057"/>
          </a:xfrm>
          <a:prstGeom prst="rect">
            <a:avLst/>
          </a:prstGeom>
        </p:spPr>
      </p:pic>
    </p:spTree>
    <p:extLst>
      <p:ext uri="{BB962C8B-B14F-4D97-AF65-F5344CB8AC3E}">
        <p14:creationId xmlns:p14="http://schemas.microsoft.com/office/powerpoint/2010/main" val="39870554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721940" y="986745"/>
            <a:ext cx="4461146" cy="5654833"/>
          </a:xfrm>
        </p:spPr>
      </p:pic>
    </p:spTree>
    <p:extLst>
      <p:ext uri="{BB962C8B-B14F-4D97-AF65-F5344CB8AC3E}">
        <p14:creationId xmlns:p14="http://schemas.microsoft.com/office/powerpoint/2010/main" val="229799765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latin typeface="Times New Roman" panose="02020603050405020304" pitchFamily="18" charset="0"/>
                <a:cs typeface="Times New Roman" panose="02020603050405020304" pitchFamily="18" charset="0"/>
              </a:rPr>
              <a:t>3.2 MẠCH ĐIỆN HÌNH SIN ĐƠN GIẢN</a:t>
            </a:r>
            <a:endParaRPr lang="vi-VN" b="1"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946887" y="1814056"/>
            <a:ext cx="9905999" cy="4746171"/>
          </a:xfrm>
        </p:spPr>
        <p:txBody>
          <a:bodyPr>
            <a:normAutofit/>
          </a:bodyPr>
          <a:lstStyle/>
          <a:p>
            <a:r>
              <a:rPr lang="en-US" sz="2800" dirty="0" smtClean="0">
                <a:latin typeface="Times New Roman" panose="02020603050405020304" pitchFamily="18" charset="0"/>
                <a:cs typeface="Times New Roman" panose="02020603050405020304" pitchFamily="18" charset="0"/>
              </a:rPr>
              <a:t>3.2.1 </a:t>
            </a:r>
            <a:r>
              <a:rPr lang="en-US" sz="2800" dirty="0" err="1" smtClean="0">
                <a:latin typeface="Times New Roman" panose="02020603050405020304" pitchFamily="18" charset="0"/>
                <a:cs typeface="Times New Roman" panose="02020603050405020304" pitchFamily="18" charset="0"/>
              </a:rPr>
              <a:t>Mạch</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điện</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hình</a:t>
            </a:r>
            <a:r>
              <a:rPr lang="en-US" sz="2800" dirty="0" smtClean="0">
                <a:latin typeface="Times New Roman" panose="02020603050405020304" pitchFamily="18" charset="0"/>
                <a:cs typeface="Times New Roman" panose="02020603050405020304" pitchFamily="18" charset="0"/>
              </a:rPr>
              <a:t> sin </a:t>
            </a:r>
            <a:r>
              <a:rPr lang="en-US" sz="2800" dirty="0" err="1" smtClean="0">
                <a:latin typeface="Times New Roman" panose="02020603050405020304" pitchFamily="18" charset="0"/>
                <a:cs typeface="Times New Roman" panose="02020603050405020304" pitchFamily="18" charset="0"/>
              </a:rPr>
              <a:t>với</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phần</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tử</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thuần</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trở</a:t>
            </a:r>
            <a:r>
              <a:rPr lang="en-US" sz="2800" dirty="0" smtClean="0">
                <a:latin typeface="Times New Roman" panose="02020603050405020304" pitchFamily="18" charset="0"/>
                <a:cs typeface="Times New Roman" panose="02020603050405020304" pitchFamily="18" charset="0"/>
              </a:rPr>
              <a:t>:</a:t>
            </a:r>
          </a:p>
          <a:p>
            <a:r>
              <a:rPr lang="vi-VN" sz="2800" dirty="0">
                <a:latin typeface="Times New Roman" panose="02020603050405020304" pitchFamily="18" charset="0"/>
                <a:cs typeface="Times New Roman" panose="02020603050405020304" pitchFamily="18" charset="0"/>
              </a:rPr>
              <a:t>Đặt ngang qua hai đầu điện trở R áp hı̀nh sin v(t) = </a:t>
            </a:r>
            <a:r>
              <a:rPr lang="vi-VN" sz="2800" dirty="0" smtClean="0">
                <a:latin typeface="Times New Roman" panose="02020603050405020304" pitchFamily="18" charset="0"/>
                <a:cs typeface="Times New Roman" panose="02020603050405020304" pitchFamily="18" charset="0"/>
              </a:rPr>
              <a:t>Vmsin(</a:t>
            </a:r>
            <a:r>
              <a:rPr lang="vi-VN" sz="2800" dirty="0" smtClean="0">
                <a:latin typeface="Times New Roman" panose="02020603050405020304" pitchFamily="18" charset="0"/>
                <a:cs typeface="Times New Roman" panose="02020603050405020304" pitchFamily="18" charset="0"/>
                <a:sym typeface="Symbol" panose="05050102010706020507" pitchFamily="18" charset="2"/>
              </a:rPr>
              <a:t></a:t>
            </a:r>
            <a:r>
              <a:rPr lang="vi-VN" sz="2800" dirty="0" smtClean="0">
                <a:latin typeface="Times New Roman" panose="02020603050405020304" pitchFamily="18" charset="0"/>
                <a:cs typeface="Times New Roman" panose="02020603050405020304" pitchFamily="18" charset="0"/>
              </a:rPr>
              <a:t>t</a:t>
            </a:r>
            <a:r>
              <a:rPr lang="vi-VN" sz="2800" dirty="0">
                <a:latin typeface="Times New Roman" panose="02020603050405020304" pitchFamily="18" charset="0"/>
                <a:cs typeface="Times New Roman" panose="02020603050405020304" pitchFamily="18" charset="0"/>
              </a:rPr>
              <a:t>). Từ định luật Ohm suy ra dòng tức thời qua R là: i(t) = </a:t>
            </a:r>
            <a:r>
              <a:rPr lang="vi-VN" sz="2800" dirty="0" smtClean="0">
                <a:latin typeface="Times New Roman" panose="02020603050405020304" pitchFamily="18" charset="0"/>
                <a:cs typeface="Times New Roman" panose="02020603050405020304" pitchFamily="18" charset="0"/>
              </a:rPr>
              <a:t>Imsin(</a:t>
            </a:r>
            <a:r>
              <a:rPr lang="vi-VN" sz="2800" dirty="0" smtClean="0">
                <a:latin typeface="Times New Roman" panose="02020603050405020304" pitchFamily="18" charset="0"/>
                <a:cs typeface="Times New Roman" panose="02020603050405020304" pitchFamily="18" charset="0"/>
                <a:sym typeface="Symbol" panose="05050102010706020507" pitchFamily="18" charset="2"/>
              </a:rPr>
              <a:t></a:t>
            </a:r>
            <a:r>
              <a:rPr lang="vi-VN" sz="2800" dirty="0" smtClean="0">
                <a:latin typeface="Times New Roman" panose="02020603050405020304" pitchFamily="18" charset="0"/>
                <a:cs typeface="Times New Roman" panose="02020603050405020304" pitchFamily="18" charset="0"/>
              </a:rPr>
              <a:t>t).</a:t>
            </a:r>
          </a:p>
          <a:p>
            <a:endParaRPr lang="vi-VN" sz="2800" dirty="0">
              <a:latin typeface="Times New Roman" panose="02020603050405020304" pitchFamily="18" charset="0"/>
              <a:cs typeface="Times New Roman" panose="02020603050405020304" pitchFamily="18" charset="0"/>
            </a:endParaRPr>
          </a:p>
          <a:p>
            <a:endParaRPr lang="vi-VN" sz="2800" dirty="0" smtClean="0">
              <a:latin typeface="Times New Roman" panose="02020603050405020304" pitchFamily="18" charset="0"/>
              <a:cs typeface="Times New Roman" panose="02020603050405020304" pitchFamily="18" charset="0"/>
            </a:endParaRPr>
          </a:p>
          <a:p>
            <a:endParaRPr lang="vi-VN" sz="2800" dirty="0">
              <a:latin typeface="Times New Roman" panose="02020603050405020304" pitchFamily="18" charset="0"/>
              <a:cs typeface="Times New Roman" panose="02020603050405020304" pitchFamily="18" charset="0"/>
            </a:endParaRPr>
          </a:p>
          <a:p>
            <a:r>
              <a:rPr lang="vi-VN" sz="2800" dirty="0" smtClean="0">
                <a:latin typeface="Times New Roman" panose="02020603050405020304" pitchFamily="18" charset="0"/>
                <a:cs typeface="Times New Roman" panose="02020603050405020304" pitchFamily="18" charset="0"/>
              </a:rPr>
              <a:t> </a:t>
            </a:r>
            <a:endParaRPr lang="vi-VN" sz="2800" dirty="0">
              <a:latin typeface="Times New Roman" panose="02020603050405020304" pitchFamily="18" charset="0"/>
              <a:cs typeface="Times New Roman" panose="02020603050405020304" pitchFamily="18" charset="0"/>
            </a:endParaRPr>
          </a:p>
          <a:p>
            <a:r>
              <a:rPr lang="vi-VN" sz="2800" dirty="0">
                <a:latin typeface="Times New Roman" panose="02020603050405020304" pitchFamily="18" charset="0"/>
                <a:cs typeface="Times New Roman" panose="02020603050405020304" pitchFamily="18" charset="0"/>
              </a:rPr>
              <a:t> </a:t>
            </a:r>
          </a:p>
        </p:txBody>
      </p:sp>
      <p:sp>
        <p:nvSpPr>
          <p:cNvPr id="4" name="Rectangle 38"/>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vi-VN"/>
          </a:p>
        </p:txBody>
      </p:sp>
      <p:grpSp>
        <p:nvGrpSpPr>
          <p:cNvPr id="33" name="Group 42"/>
          <p:cNvGrpSpPr>
            <a:grpSpLocks/>
          </p:cNvGrpSpPr>
          <p:nvPr/>
        </p:nvGrpSpPr>
        <p:grpSpPr bwMode="auto">
          <a:xfrm>
            <a:off x="1989818" y="3700007"/>
            <a:ext cx="2248353" cy="2062164"/>
            <a:chOff x="3366" y="-817"/>
            <a:chExt cx="1404" cy="1716"/>
          </a:xfrm>
        </p:grpSpPr>
        <p:sp>
          <p:nvSpPr>
            <p:cNvPr id="34" name="Freeform 43"/>
            <p:cNvSpPr>
              <a:spLocks/>
            </p:cNvSpPr>
            <p:nvPr/>
          </p:nvSpPr>
          <p:spPr bwMode="auto">
            <a:xfrm>
              <a:off x="3559" y="-551"/>
              <a:ext cx="1157" cy="249"/>
            </a:xfrm>
            <a:custGeom>
              <a:avLst/>
              <a:gdLst>
                <a:gd name="T0" fmla="+- 0 3559 3559"/>
                <a:gd name="T1" fmla="*/ T0 w 1157"/>
                <a:gd name="T2" fmla="+- 0 -426 -550"/>
                <a:gd name="T3" fmla="*/ -426 h 249"/>
                <a:gd name="T4" fmla="+- 0 3816 3559"/>
                <a:gd name="T5" fmla="*/ T4 w 1157"/>
                <a:gd name="T6" fmla="+- 0 -426 -550"/>
                <a:gd name="T7" fmla="*/ -426 h 249"/>
                <a:gd name="T8" fmla="+- 0 3881 3559"/>
                <a:gd name="T9" fmla="*/ T8 w 1157"/>
                <a:gd name="T10" fmla="+- 0 -550 -550"/>
                <a:gd name="T11" fmla="*/ -550 h 249"/>
                <a:gd name="T12" fmla="+- 0 4009 3559"/>
                <a:gd name="T13" fmla="*/ T12 w 1157"/>
                <a:gd name="T14" fmla="+- 0 -302 -550"/>
                <a:gd name="T15" fmla="*/ -302 h 249"/>
                <a:gd name="T16" fmla="+- 0 4138 3559"/>
                <a:gd name="T17" fmla="*/ T16 w 1157"/>
                <a:gd name="T18" fmla="+- 0 -550 -550"/>
                <a:gd name="T19" fmla="*/ -550 h 249"/>
                <a:gd name="T20" fmla="+- 0 4266 3559"/>
                <a:gd name="T21" fmla="*/ T20 w 1157"/>
                <a:gd name="T22" fmla="+- 0 -302 -550"/>
                <a:gd name="T23" fmla="*/ -302 h 249"/>
                <a:gd name="T24" fmla="+- 0 4394 3559"/>
                <a:gd name="T25" fmla="*/ T24 w 1157"/>
                <a:gd name="T26" fmla="+- 0 -550 -550"/>
                <a:gd name="T27" fmla="*/ -550 h 249"/>
                <a:gd name="T28" fmla="+- 0 4459 3559"/>
                <a:gd name="T29" fmla="*/ T28 w 1157"/>
                <a:gd name="T30" fmla="+- 0 -426 -550"/>
                <a:gd name="T31" fmla="*/ -426 h 249"/>
                <a:gd name="T32" fmla="+- 0 4716 3559"/>
                <a:gd name="T33" fmla="*/ T32 w 1157"/>
                <a:gd name="T34" fmla="+- 0 -426 -550"/>
                <a:gd name="T35" fmla="*/ -426 h 249"/>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Lst>
              <a:rect l="0" t="0" r="r" b="b"/>
              <a:pathLst>
                <a:path w="1157" h="249">
                  <a:moveTo>
                    <a:pt x="0" y="124"/>
                  </a:moveTo>
                  <a:lnTo>
                    <a:pt x="257" y="124"/>
                  </a:lnTo>
                  <a:lnTo>
                    <a:pt x="322" y="0"/>
                  </a:lnTo>
                  <a:lnTo>
                    <a:pt x="450" y="248"/>
                  </a:lnTo>
                  <a:lnTo>
                    <a:pt x="579" y="0"/>
                  </a:lnTo>
                  <a:lnTo>
                    <a:pt x="707" y="248"/>
                  </a:lnTo>
                  <a:lnTo>
                    <a:pt x="835" y="0"/>
                  </a:lnTo>
                  <a:lnTo>
                    <a:pt x="900" y="124"/>
                  </a:lnTo>
                  <a:lnTo>
                    <a:pt x="1157" y="124"/>
                  </a:lnTo>
                </a:path>
              </a:pathLst>
            </a:custGeom>
            <a:noFill/>
            <a:ln w="19596">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vi-VN"/>
            </a:p>
          </p:txBody>
        </p:sp>
        <p:pic>
          <p:nvPicPr>
            <p:cNvPr id="2092" name="Picture 4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04" y="-478"/>
              <a:ext cx="108" cy="2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5" name="Line 45"/>
            <p:cNvSpPr>
              <a:spLocks noChangeShapeType="1"/>
            </p:cNvSpPr>
            <p:nvPr/>
          </p:nvSpPr>
          <p:spPr bwMode="auto">
            <a:xfrm>
              <a:off x="4716" y="-394"/>
              <a:ext cx="0" cy="220"/>
            </a:xfrm>
            <a:prstGeom prst="line">
              <a:avLst/>
            </a:prstGeom>
            <a:noFill/>
            <a:ln w="9068">
              <a:solidFill>
                <a:srgbClr val="000000"/>
              </a:solidFill>
              <a:prstDash val="sysDot"/>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vi-VN"/>
            </a:p>
          </p:txBody>
        </p:sp>
        <p:pic>
          <p:nvPicPr>
            <p:cNvPr id="2094" name="Picture 4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17" y="-817"/>
              <a:ext cx="240" cy="10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95" name="Picture 47"/>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978" y="-181"/>
              <a:ext cx="311" cy="10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96" name="Picture 48"/>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056" y="-802"/>
              <a:ext cx="135" cy="8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97" name="Picture 49"/>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582" y="-130"/>
              <a:ext cx="135" cy="7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98" name="Picture 50"/>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662" y="-109"/>
              <a:ext cx="92" cy="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6" name="Line 51"/>
            <p:cNvSpPr>
              <a:spLocks noChangeShapeType="1"/>
            </p:cNvSpPr>
            <p:nvPr/>
          </p:nvSpPr>
          <p:spPr bwMode="auto">
            <a:xfrm>
              <a:off x="3366" y="-612"/>
              <a:ext cx="385" cy="0"/>
            </a:xfrm>
            <a:prstGeom prst="line">
              <a:avLst/>
            </a:prstGeom>
            <a:noFill/>
            <a:ln w="10884">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vi-VN"/>
            </a:p>
          </p:txBody>
        </p:sp>
        <p:sp>
          <p:nvSpPr>
            <p:cNvPr id="37" name="Freeform 52"/>
            <p:cNvSpPr>
              <a:spLocks/>
            </p:cNvSpPr>
            <p:nvPr/>
          </p:nvSpPr>
          <p:spPr bwMode="auto">
            <a:xfrm>
              <a:off x="3751" y="-674"/>
              <a:ext cx="194" cy="124"/>
            </a:xfrm>
            <a:custGeom>
              <a:avLst/>
              <a:gdLst>
                <a:gd name="T0" fmla="+- 0 3751 3751"/>
                <a:gd name="T1" fmla="*/ T0 w 194"/>
                <a:gd name="T2" fmla="+- 0 -674 -674"/>
                <a:gd name="T3" fmla="*/ -674 h 124"/>
                <a:gd name="T4" fmla="+- 0 3751 3751"/>
                <a:gd name="T5" fmla="*/ T4 w 194"/>
                <a:gd name="T6" fmla="+- 0 -550 -674"/>
                <a:gd name="T7" fmla="*/ -550 h 124"/>
                <a:gd name="T8" fmla="+- 0 3944 3751"/>
                <a:gd name="T9" fmla="*/ T8 w 194"/>
                <a:gd name="T10" fmla="+- 0 -612 -674"/>
                <a:gd name="T11" fmla="*/ -612 h 124"/>
                <a:gd name="T12" fmla="+- 0 3751 3751"/>
                <a:gd name="T13" fmla="*/ T12 w 194"/>
                <a:gd name="T14" fmla="+- 0 -674 -674"/>
                <a:gd name="T15" fmla="*/ -674 h 124"/>
              </a:gdLst>
              <a:ahLst/>
              <a:cxnLst>
                <a:cxn ang="0">
                  <a:pos x="T1" y="T3"/>
                </a:cxn>
                <a:cxn ang="0">
                  <a:pos x="T5" y="T7"/>
                </a:cxn>
                <a:cxn ang="0">
                  <a:pos x="T9" y="T11"/>
                </a:cxn>
                <a:cxn ang="0">
                  <a:pos x="T13" y="T15"/>
                </a:cxn>
              </a:cxnLst>
              <a:rect l="0" t="0" r="r" b="b"/>
              <a:pathLst>
                <a:path w="194" h="124">
                  <a:moveTo>
                    <a:pt x="0" y="0"/>
                  </a:moveTo>
                  <a:lnTo>
                    <a:pt x="0" y="124"/>
                  </a:lnTo>
                  <a:lnTo>
                    <a:pt x="193" y="62"/>
                  </a:lnTo>
                  <a:lnTo>
                    <a:pt x="0" y="0"/>
                  </a:lnTo>
                  <a:close/>
                </a:path>
              </a:pathLst>
            </a:custGeom>
            <a:noFill/>
            <a:ln w="10884">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vi-VN"/>
            </a:p>
          </p:txBody>
        </p:sp>
        <p:sp>
          <p:nvSpPr>
            <p:cNvPr id="38" name="Freeform 53"/>
            <p:cNvSpPr>
              <a:spLocks/>
            </p:cNvSpPr>
            <p:nvPr/>
          </p:nvSpPr>
          <p:spPr bwMode="auto">
            <a:xfrm>
              <a:off x="4668" y="-473"/>
              <a:ext cx="96" cy="93"/>
            </a:xfrm>
            <a:custGeom>
              <a:avLst/>
              <a:gdLst>
                <a:gd name="T0" fmla="+- 0 4716 4668"/>
                <a:gd name="T1" fmla="*/ T0 w 96"/>
                <a:gd name="T2" fmla="+- 0 -472 -472"/>
                <a:gd name="T3" fmla="*/ -472 h 93"/>
                <a:gd name="T4" fmla="+- 0 4697 4668"/>
                <a:gd name="T5" fmla="*/ T4 w 96"/>
                <a:gd name="T6" fmla="+- 0 -469 -472"/>
                <a:gd name="T7" fmla="*/ -469 h 93"/>
                <a:gd name="T8" fmla="+- 0 4682 4668"/>
                <a:gd name="T9" fmla="*/ T8 w 96"/>
                <a:gd name="T10" fmla="+- 0 -459 -472"/>
                <a:gd name="T11" fmla="*/ -459 h 93"/>
                <a:gd name="T12" fmla="+- 0 4672 4668"/>
                <a:gd name="T13" fmla="*/ T12 w 96"/>
                <a:gd name="T14" fmla="+- 0 -444 -472"/>
                <a:gd name="T15" fmla="*/ -444 h 93"/>
                <a:gd name="T16" fmla="+- 0 4668 4668"/>
                <a:gd name="T17" fmla="*/ T16 w 96"/>
                <a:gd name="T18" fmla="+- 0 -426 -472"/>
                <a:gd name="T19" fmla="*/ -426 h 93"/>
                <a:gd name="T20" fmla="+- 0 4672 4668"/>
                <a:gd name="T21" fmla="*/ T20 w 96"/>
                <a:gd name="T22" fmla="+- 0 -408 -472"/>
                <a:gd name="T23" fmla="*/ -408 h 93"/>
                <a:gd name="T24" fmla="+- 0 4682 4668"/>
                <a:gd name="T25" fmla="*/ T24 w 96"/>
                <a:gd name="T26" fmla="+- 0 -393 -472"/>
                <a:gd name="T27" fmla="*/ -393 h 93"/>
                <a:gd name="T28" fmla="+- 0 4697 4668"/>
                <a:gd name="T29" fmla="*/ T28 w 96"/>
                <a:gd name="T30" fmla="+- 0 -384 -472"/>
                <a:gd name="T31" fmla="*/ -384 h 93"/>
                <a:gd name="T32" fmla="+- 0 4716 4668"/>
                <a:gd name="T33" fmla="*/ T32 w 96"/>
                <a:gd name="T34" fmla="+- 0 -380 -472"/>
                <a:gd name="T35" fmla="*/ -380 h 93"/>
                <a:gd name="T36" fmla="+- 0 4735 4668"/>
                <a:gd name="T37" fmla="*/ T36 w 96"/>
                <a:gd name="T38" fmla="+- 0 -384 -472"/>
                <a:gd name="T39" fmla="*/ -384 h 93"/>
                <a:gd name="T40" fmla="+- 0 4750 4668"/>
                <a:gd name="T41" fmla="*/ T40 w 96"/>
                <a:gd name="T42" fmla="+- 0 -393 -472"/>
                <a:gd name="T43" fmla="*/ -393 h 93"/>
                <a:gd name="T44" fmla="+- 0 4760 4668"/>
                <a:gd name="T45" fmla="*/ T44 w 96"/>
                <a:gd name="T46" fmla="+- 0 -408 -472"/>
                <a:gd name="T47" fmla="*/ -408 h 93"/>
                <a:gd name="T48" fmla="+- 0 4764 4668"/>
                <a:gd name="T49" fmla="*/ T48 w 96"/>
                <a:gd name="T50" fmla="+- 0 -426 -472"/>
                <a:gd name="T51" fmla="*/ -426 h 93"/>
                <a:gd name="T52" fmla="+- 0 4760 4668"/>
                <a:gd name="T53" fmla="*/ T52 w 96"/>
                <a:gd name="T54" fmla="+- 0 -444 -472"/>
                <a:gd name="T55" fmla="*/ -444 h 93"/>
                <a:gd name="T56" fmla="+- 0 4750 4668"/>
                <a:gd name="T57" fmla="*/ T56 w 96"/>
                <a:gd name="T58" fmla="+- 0 -459 -472"/>
                <a:gd name="T59" fmla="*/ -459 h 93"/>
                <a:gd name="T60" fmla="+- 0 4735 4668"/>
                <a:gd name="T61" fmla="*/ T60 w 96"/>
                <a:gd name="T62" fmla="+- 0 -469 -472"/>
                <a:gd name="T63" fmla="*/ -469 h 93"/>
                <a:gd name="T64" fmla="+- 0 4716 4668"/>
                <a:gd name="T65" fmla="*/ T64 w 96"/>
                <a:gd name="T66" fmla="+- 0 -472 -472"/>
                <a:gd name="T67" fmla="*/ -472 h 93"/>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Lst>
              <a:rect l="0" t="0" r="r" b="b"/>
              <a:pathLst>
                <a:path w="96" h="93">
                  <a:moveTo>
                    <a:pt x="48" y="0"/>
                  </a:moveTo>
                  <a:lnTo>
                    <a:pt x="29" y="3"/>
                  </a:lnTo>
                  <a:lnTo>
                    <a:pt x="14" y="13"/>
                  </a:lnTo>
                  <a:lnTo>
                    <a:pt x="4" y="28"/>
                  </a:lnTo>
                  <a:lnTo>
                    <a:pt x="0" y="46"/>
                  </a:lnTo>
                  <a:lnTo>
                    <a:pt x="4" y="64"/>
                  </a:lnTo>
                  <a:lnTo>
                    <a:pt x="14" y="79"/>
                  </a:lnTo>
                  <a:lnTo>
                    <a:pt x="29" y="88"/>
                  </a:lnTo>
                  <a:lnTo>
                    <a:pt x="48" y="92"/>
                  </a:lnTo>
                  <a:lnTo>
                    <a:pt x="67" y="88"/>
                  </a:lnTo>
                  <a:lnTo>
                    <a:pt x="82" y="79"/>
                  </a:lnTo>
                  <a:lnTo>
                    <a:pt x="92" y="64"/>
                  </a:lnTo>
                  <a:lnTo>
                    <a:pt x="96" y="46"/>
                  </a:lnTo>
                  <a:lnTo>
                    <a:pt x="92" y="28"/>
                  </a:lnTo>
                  <a:lnTo>
                    <a:pt x="82" y="13"/>
                  </a:lnTo>
                  <a:lnTo>
                    <a:pt x="67" y="3"/>
                  </a:lnTo>
                  <a:lnTo>
                    <a:pt x="48"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vi-VN"/>
            </a:p>
          </p:txBody>
        </p:sp>
        <p:sp>
          <p:nvSpPr>
            <p:cNvPr id="39" name="Freeform 54"/>
            <p:cNvSpPr>
              <a:spLocks/>
            </p:cNvSpPr>
            <p:nvPr/>
          </p:nvSpPr>
          <p:spPr bwMode="auto">
            <a:xfrm>
              <a:off x="4668" y="-473"/>
              <a:ext cx="96" cy="93"/>
            </a:xfrm>
            <a:custGeom>
              <a:avLst/>
              <a:gdLst>
                <a:gd name="T0" fmla="+- 0 4668 4668"/>
                <a:gd name="T1" fmla="*/ T0 w 96"/>
                <a:gd name="T2" fmla="+- 0 -426 -472"/>
                <a:gd name="T3" fmla="*/ -426 h 93"/>
                <a:gd name="T4" fmla="+- 0 4672 4668"/>
                <a:gd name="T5" fmla="*/ T4 w 96"/>
                <a:gd name="T6" fmla="+- 0 -444 -472"/>
                <a:gd name="T7" fmla="*/ -444 h 93"/>
                <a:gd name="T8" fmla="+- 0 4682 4668"/>
                <a:gd name="T9" fmla="*/ T8 w 96"/>
                <a:gd name="T10" fmla="+- 0 -459 -472"/>
                <a:gd name="T11" fmla="*/ -459 h 93"/>
                <a:gd name="T12" fmla="+- 0 4697 4668"/>
                <a:gd name="T13" fmla="*/ T12 w 96"/>
                <a:gd name="T14" fmla="+- 0 -469 -472"/>
                <a:gd name="T15" fmla="*/ -469 h 93"/>
                <a:gd name="T16" fmla="+- 0 4716 4668"/>
                <a:gd name="T17" fmla="*/ T16 w 96"/>
                <a:gd name="T18" fmla="+- 0 -472 -472"/>
                <a:gd name="T19" fmla="*/ -472 h 93"/>
                <a:gd name="T20" fmla="+- 0 4735 4668"/>
                <a:gd name="T21" fmla="*/ T20 w 96"/>
                <a:gd name="T22" fmla="+- 0 -469 -472"/>
                <a:gd name="T23" fmla="*/ -469 h 93"/>
                <a:gd name="T24" fmla="+- 0 4750 4668"/>
                <a:gd name="T25" fmla="*/ T24 w 96"/>
                <a:gd name="T26" fmla="+- 0 -459 -472"/>
                <a:gd name="T27" fmla="*/ -459 h 93"/>
                <a:gd name="T28" fmla="+- 0 4760 4668"/>
                <a:gd name="T29" fmla="*/ T28 w 96"/>
                <a:gd name="T30" fmla="+- 0 -444 -472"/>
                <a:gd name="T31" fmla="*/ -444 h 93"/>
                <a:gd name="T32" fmla="+- 0 4764 4668"/>
                <a:gd name="T33" fmla="*/ T32 w 96"/>
                <a:gd name="T34" fmla="+- 0 -426 -472"/>
                <a:gd name="T35" fmla="*/ -426 h 93"/>
                <a:gd name="T36" fmla="+- 0 4760 4668"/>
                <a:gd name="T37" fmla="*/ T36 w 96"/>
                <a:gd name="T38" fmla="+- 0 -408 -472"/>
                <a:gd name="T39" fmla="*/ -408 h 93"/>
                <a:gd name="T40" fmla="+- 0 4750 4668"/>
                <a:gd name="T41" fmla="*/ T40 w 96"/>
                <a:gd name="T42" fmla="+- 0 -393 -472"/>
                <a:gd name="T43" fmla="*/ -393 h 93"/>
                <a:gd name="T44" fmla="+- 0 4735 4668"/>
                <a:gd name="T45" fmla="*/ T44 w 96"/>
                <a:gd name="T46" fmla="+- 0 -384 -472"/>
                <a:gd name="T47" fmla="*/ -384 h 93"/>
                <a:gd name="T48" fmla="+- 0 4716 4668"/>
                <a:gd name="T49" fmla="*/ T48 w 96"/>
                <a:gd name="T50" fmla="+- 0 -380 -472"/>
                <a:gd name="T51" fmla="*/ -380 h 93"/>
                <a:gd name="T52" fmla="+- 0 4697 4668"/>
                <a:gd name="T53" fmla="*/ T52 w 96"/>
                <a:gd name="T54" fmla="+- 0 -384 -472"/>
                <a:gd name="T55" fmla="*/ -384 h 93"/>
                <a:gd name="T56" fmla="+- 0 4682 4668"/>
                <a:gd name="T57" fmla="*/ T56 w 96"/>
                <a:gd name="T58" fmla="+- 0 -393 -472"/>
                <a:gd name="T59" fmla="*/ -393 h 93"/>
                <a:gd name="T60" fmla="+- 0 4672 4668"/>
                <a:gd name="T61" fmla="*/ T60 w 96"/>
                <a:gd name="T62" fmla="+- 0 -408 -472"/>
                <a:gd name="T63" fmla="*/ -408 h 93"/>
                <a:gd name="T64" fmla="+- 0 4668 4668"/>
                <a:gd name="T65" fmla="*/ T64 w 96"/>
                <a:gd name="T66" fmla="+- 0 -426 -472"/>
                <a:gd name="T67" fmla="*/ -426 h 93"/>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Lst>
              <a:rect l="0" t="0" r="r" b="b"/>
              <a:pathLst>
                <a:path w="96" h="93">
                  <a:moveTo>
                    <a:pt x="0" y="46"/>
                  </a:moveTo>
                  <a:lnTo>
                    <a:pt x="4" y="28"/>
                  </a:lnTo>
                  <a:lnTo>
                    <a:pt x="14" y="13"/>
                  </a:lnTo>
                  <a:lnTo>
                    <a:pt x="29" y="3"/>
                  </a:lnTo>
                  <a:lnTo>
                    <a:pt x="48" y="0"/>
                  </a:lnTo>
                  <a:lnTo>
                    <a:pt x="67" y="3"/>
                  </a:lnTo>
                  <a:lnTo>
                    <a:pt x="82" y="13"/>
                  </a:lnTo>
                  <a:lnTo>
                    <a:pt x="92" y="28"/>
                  </a:lnTo>
                  <a:lnTo>
                    <a:pt x="96" y="46"/>
                  </a:lnTo>
                  <a:lnTo>
                    <a:pt x="92" y="64"/>
                  </a:lnTo>
                  <a:lnTo>
                    <a:pt x="82" y="79"/>
                  </a:lnTo>
                  <a:lnTo>
                    <a:pt x="67" y="88"/>
                  </a:lnTo>
                  <a:lnTo>
                    <a:pt x="48" y="92"/>
                  </a:lnTo>
                  <a:lnTo>
                    <a:pt x="29" y="88"/>
                  </a:lnTo>
                  <a:lnTo>
                    <a:pt x="14" y="79"/>
                  </a:lnTo>
                  <a:lnTo>
                    <a:pt x="4" y="64"/>
                  </a:lnTo>
                  <a:lnTo>
                    <a:pt x="0" y="46"/>
                  </a:lnTo>
                  <a:close/>
                </a:path>
              </a:pathLst>
            </a:custGeom>
            <a:noFill/>
            <a:ln w="6528">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vi-VN"/>
            </a:p>
          </p:txBody>
        </p:sp>
      </p:grpSp>
      <p:grpSp>
        <p:nvGrpSpPr>
          <p:cNvPr id="40" name="Group 55"/>
          <p:cNvGrpSpPr>
            <a:grpSpLocks/>
          </p:cNvGrpSpPr>
          <p:nvPr/>
        </p:nvGrpSpPr>
        <p:grpSpPr bwMode="auto">
          <a:xfrm>
            <a:off x="5569891" y="3871853"/>
            <a:ext cx="3182223" cy="1774203"/>
            <a:chOff x="5904" y="-807"/>
            <a:chExt cx="3344" cy="1512"/>
          </a:xfrm>
        </p:grpSpPr>
        <p:sp>
          <p:nvSpPr>
            <p:cNvPr id="41" name="AutoShape 56"/>
            <p:cNvSpPr>
              <a:spLocks/>
            </p:cNvSpPr>
            <p:nvPr/>
          </p:nvSpPr>
          <p:spPr bwMode="auto">
            <a:xfrm>
              <a:off x="5904" y="-506"/>
              <a:ext cx="3050" cy="2"/>
            </a:xfrm>
            <a:custGeom>
              <a:avLst/>
              <a:gdLst>
                <a:gd name="T0" fmla="+- 0 5904 5904"/>
                <a:gd name="T1" fmla="*/ T0 w 3050"/>
                <a:gd name="T2" fmla="+- 0 5965 5904"/>
                <a:gd name="T3" fmla="*/ T2 w 3050"/>
                <a:gd name="T4" fmla="+- 0 6022 5904"/>
                <a:gd name="T5" fmla="*/ T4 w 3050"/>
                <a:gd name="T6" fmla="+- 0 8953 5904"/>
                <a:gd name="T7" fmla="*/ T6 w 3050"/>
              </a:gdLst>
              <a:ahLst/>
              <a:cxnLst>
                <a:cxn ang="0">
                  <a:pos x="T1" y="0"/>
                </a:cxn>
                <a:cxn ang="0">
                  <a:pos x="T3" y="0"/>
                </a:cxn>
                <a:cxn ang="0">
                  <a:pos x="T5" y="0"/>
                </a:cxn>
                <a:cxn ang="0">
                  <a:pos x="T7" y="0"/>
                </a:cxn>
              </a:cxnLst>
              <a:rect l="0" t="0" r="r" b="b"/>
              <a:pathLst>
                <a:path w="3050">
                  <a:moveTo>
                    <a:pt x="0" y="0"/>
                  </a:moveTo>
                  <a:lnTo>
                    <a:pt x="61" y="0"/>
                  </a:lnTo>
                  <a:moveTo>
                    <a:pt x="118" y="0"/>
                  </a:moveTo>
                  <a:lnTo>
                    <a:pt x="3049" y="0"/>
                  </a:lnTo>
                </a:path>
              </a:pathLst>
            </a:custGeom>
            <a:noFill/>
            <a:ln w="9106">
              <a:solidFill>
                <a:srgbClr val="000000"/>
              </a:solidFill>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vi-VN"/>
            </a:p>
          </p:txBody>
        </p:sp>
        <p:sp>
          <p:nvSpPr>
            <p:cNvPr id="42" name="Freeform 57"/>
            <p:cNvSpPr>
              <a:spLocks/>
            </p:cNvSpPr>
            <p:nvPr/>
          </p:nvSpPr>
          <p:spPr bwMode="auto">
            <a:xfrm>
              <a:off x="8936" y="-568"/>
              <a:ext cx="195" cy="124"/>
            </a:xfrm>
            <a:custGeom>
              <a:avLst/>
              <a:gdLst>
                <a:gd name="T0" fmla="+- 0 8936 8936"/>
                <a:gd name="T1" fmla="*/ T0 w 195"/>
                <a:gd name="T2" fmla="+- 0 -567 -567"/>
                <a:gd name="T3" fmla="*/ -567 h 124"/>
                <a:gd name="T4" fmla="+- 0 8936 8936"/>
                <a:gd name="T5" fmla="*/ T4 w 195"/>
                <a:gd name="T6" fmla="+- 0 -444 -567"/>
                <a:gd name="T7" fmla="*/ -444 h 124"/>
                <a:gd name="T8" fmla="+- 0 9131 8936"/>
                <a:gd name="T9" fmla="*/ T8 w 195"/>
                <a:gd name="T10" fmla="+- 0 -506 -567"/>
                <a:gd name="T11" fmla="*/ -506 h 124"/>
                <a:gd name="T12" fmla="+- 0 8936 8936"/>
                <a:gd name="T13" fmla="*/ T12 w 195"/>
                <a:gd name="T14" fmla="+- 0 -567 -567"/>
                <a:gd name="T15" fmla="*/ -567 h 124"/>
              </a:gdLst>
              <a:ahLst/>
              <a:cxnLst>
                <a:cxn ang="0">
                  <a:pos x="T1" y="T3"/>
                </a:cxn>
                <a:cxn ang="0">
                  <a:pos x="T5" y="T7"/>
                </a:cxn>
                <a:cxn ang="0">
                  <a:pos x="T9" y="T11"/>
                </a:cxn>
                <a:cxn ang="0">
                  <a:pos x="T13" y="T15"/>
                </a:cxn>
              </a:cxnLst>
              <a:rect l="0" t="0" r="r" b="b"/>
              <a:pathLst>
                <a:path w="195" h="124">
                  <a:moveTo>
                    <a:pt x="0" y="0"/>
                  </a:moveTo>
                  <a:lnTo>
                    <a:pt x="0" y="123"/>
                  </a:lnTo>
                  <a:lnTo>
                    <a:pt x="195" y="61"/>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vi-VN"/>
            </a:p>
          </p:txBody>
        </p:sp>
        <p:sp>
          <p:nvSpPr>
            <p:cNvPr id="43" name="Freeform 58"/>
            <p:cNvSpPr>
              <a:spLocks/>
            </p:cNvSpPr>
            <p:nvPr/>
          </p:nvSpPr>
          <p:spPr bwMode="auto">
            <a:xfrm>
              <a:off x="5965" y="-533"/>
              <a:ext cx="57" cy="54"/>
            </a:xfrm>
            <a:custGeom>
              <a:avLst/>
              <a:gdLst>
                <a:gd name="T0" fmla="+- 0 6022 5965"/>
                <a:gd name="T1" fmla="*/ T0 w 57"/>
                <a:gd name="T2" fmla="+- 0 -506 -532"/>
                <a:gd name="T3" fmla="*/ -506 h 54"/>
                <a:gd name="T4" fmla="+- 0 6022 5965"/>
                <a:gd name="T5" fmla="*/ T4 w 57"/>
                <a:gd name="T6" fmla="+- 0 -520 -532"/>
                <a:gd name="T7" fmla="*/ -520 h 54"/>
                <a:gd name="T8" fmla="+- 0 6008 5965"/>
                <a:gd name="T9" fmla="*/ T8 w 57"/>
                <a:gd name="T10" fmla="+- 0 -532 -532"/>
                <a:gd name="T11" fmla="*/ -532 h 54"/>
                <a:gd name="T12" fmla="+- 0 5994 5965"/>
                <a:gd name="T13" fmla="*/ T12 w 57"/>
                <a:gd name="T14" fmla="+- 0 -532 -532"/>
                <a:gd name="T15" fmla="*/ -532 h 54"/>
                <a:gd name="T16" fmla="+- 0 5978 5965"/>
                <a:gd name="T17" fmla="*/ T16 w 57"/>
                <a:gd name="T18" fmla="+- 0 -532 -532"/>
                <a:gd name="T19" fmla="*/ -532 h 54"/>
                <a:gd name="T20" fmla="+- 0 5965 5965"/>
                <a:gd name="T21" fmla="*/ T20 w 57"/>
                <a:gd name="T22" fmla="+- 0 -520 -532"/>
                <a:gd name="T23" fmla="*/ -520 h 54"/>
                <a:gd name="T24" fmla="+- 0 5965 5965"/>
                <a:gd name="T25" fmla="*/ T24 w 57"/>
                <a:gd name="T26" fmla="+- 0 -506 -532"/>
                <a:gd name="T27" fmla="*/ -506 h 54"/>
                <a:gd name="T28" fmla="+- 0 5965 5965"/>
                <a:gd name="T29" fmla="*/ T28 w 57"/>
                <a:gd name="T30" fmla="+- 0 -490 -532"/>
                <a:gd name="T31" fmla="*/ -490 h 54"/>
                <a:gd name="T32" fmla="+- 0 5978 5965"/>
                <a:gd name="T33" fmla="*/ T32 w 57"/>
                <a:gd name="T34" fmla="+- 0 -478 -532"/>
                <a:gd name="T35" fmla="*/ -478 h 54"/>
                <a:gd name="T36" fmla="+- 0 5994 5965"/>
                <a:gd name="T37" fmla="*/ T36 w 57"/>
                <a:gd name="T38" fmla="+- 0 -478 -532"/>
                <a:gd name="T39" fmla="*/ -478 h 54"/>
                <a:gd name="T40" fmla="+- 0 6008 5965"/>
                <a:gd name="T41" fmla="*/ T40 w 57"/>
                <a:gd name="T42" fmla="+- 0 -478 -532"/>
                <a:gd name="T43" fmla="*/ -478 h 54"/>
                <a:gd name="T44" fmla="+- 0 6022 5965"/>
                <a:gd name="T45" fmla="*/ T44 w 57"/>
                <a:gd name="T46" fmla="+- 0 -490 -532"/>
                <a:gd name="T47" fmla="*/ -490 h 54"/>
                <a:gd name="T48" fmla="+- 0 6022 5965"/>
                <a:gd name="T49" fmla="*/ T48 w 57"/>
                <a:gd name="T50" fmla="+- 0 -506 -532"/>
                <a:gd name="T51" fmla="*/ -506 h 54"/>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Lst>
              <a:rect l="0" t="0" r="r" b="b"/>
              <a:pathLst>
                <a:path w="57" h="54">
                  <a:moveTo>
                    <a:pt x="57" y="26"/>
                  </a:moveTo>
                  <a:lnTo>
                    <a:pt x="57" y="12"/>
                  </a:lnTo>
                  <a:lnTo>
                    <a:pt x="43" y="0"/>
                  </a:lnTo>
                  <a:lnTo>
                    <a:pt x="29" y="0"/>
                  </a:lnTo>
                  <a:lnTo>
                    <a:pt x="13" y="0"/>
                  </a:lnTo>
                  <a:lnTo>
                    <a:pt x="0" y="12"/>
                  </a:lnTo>
                  <a:lnTo>
                    <a:pt x="0" y="26"/>
                  </a:lnTo>
                  <a:lnTo>
                    <a:pt x="0" y="42"/>
                  </a:lnTo>
                  <a:lnTo>
                    <a:pt x="13" y="54"/>
                  </a:lnTo>
                  <a:lnTo>
                    <a:pt x="29" y="54"/>
                  </a:lnTo>
                  <a:lnTo>
                    <a:pt x="43" y="54"/>
                  </a:lnTo>
                  <a:lnTo>
                    <a:pt x="57" y="42"/>
                  </a:lnTo>
                  <a:lnTo>
                    <a:pt x="57" y="26"/>
                  </a:lnTo>
                  <a:close/>
                </a:path>
              </a:pathLst>
            </a:custGeom>
            <a:noFill/>
            <a:ln w="9106">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vi-VN"/>
            </a:p>
          </p:txBody>
        </p:sp>
        <p:sp>
          <p:nvSpPr>
            <p:cNvPr id="44" name="Line 59"/>
            <p:cNvSpPr>
              <a:spLocks noChangeShapeType="1"/>
            </p:cNvSpPr>
            <p:nvPr/>
          </p:nvSpPr>
          <p:spPr bwMode="auto">
            <a:xfrm>
              <a:off x="6038" y="-441"/>
              <a:ext cx="1805" cy="0"/>
            </a:xfrm>
            <a:prstGeom prst="line">
              <a:avLst/>
            </a:prstGeom>
            <a:noFill/>
            <a:ln w="27318">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vi-VN"/>
            </a:p>
          </p:txBody>
        </p:sp>
        <p:sp>
          <p:nvSpPr>
            <p:cNvPr id="45" name="Freeform 60"/>
            <p:cNvSpPr>
              <a:spLocks/>
            </p:cNvSpPr>
            <p:nvPr/>
          </p:nvSpPr>
          <p:spPr bwMode="auto">
            <a:xfrm>
              <a:off x="7820" y="-530"/>
              <a:ext cx="280" cy="179"/>
            </a:xfrm>
            <a:custGeom>
              <a:avLst/>
              <a:gdLst>
                <a:gd name="T0" fmla="+- 0 7820 7820"/>
                <a:gd name="T1" fmla="*/ T0 w 280"/>
                <a:gd name="T2" fmla="+- 0 -530 -530"/>
                <a:gd name="T3" fmla="*/ -530 h 179"/>
                <a:gd name="T4" fmla="+- 0 7820 7820"/>
                <a:gd name="T5" fmla="*/ T4 w 280"/>
                <a:gd name="T6" fmla="+- 0 -351 -530"/>
                <a:gd name="T7" fmla="*/ -351 h 179"/>
                <a:gd name="T8" fmla="+- 0 8100 7820"/>
                <a:gd name="T9" fmla="*/ T8 w 280"/>
                <a:gd name="T10" fmla="+- 0 -441 -530"/>
                <a:gd name="T11" fmla="*/ -441 h 179"/>
                <a:gd name="T12" fmla="+- 0 7820 7820"/>
                <a:gd name="T13" fmla="*/ T12 w 280"/>
                <a:gd name="T14" fmla="+- 0 -530 -530"/>
                <a:gd name="T15" fmla="*/ -530 h 179"/>
              </a:gdLst>
              <a:ahLst/>
              <a:cxnLst>
                <a:cxn ang="0">
                  <a:pos x="T1" y="T3"/>
                </a:cxn>
                <a:cxn ang="0">
                  <a:pos x="T5" y="T7"/>
                </a:cxn>
                <a:cxn ang="0">
                  <a:pos x="T9" y="T11"/>
                </a:cxn>
                <a:cxn ang="0">
                  <a:pos x="T13" y="T15"/>
                </a:cxn>
              </a:cxnLst>
              <a:rect l="0" t="0" r="r" b="b"/>
              <a:pathLst>
                <a:path w="280" h="179">
                  <a:moveTo>
                    <a:pt x="0" y="0"/>
                  </a:moveTo>
                  <a:lnTo>
                    <a:pt x="0" y="179"/>
                  </a:lnTo>
                  <a:lnTo>
                    <a:pt x="280" y="89"/>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vi-VN"/>
            </a:p>
          </p:txBody>
        </p:sp>
        <p:sp>
          <p:nvSpPr>
            <p:cNvPr id="46" name="Line 61"/>
            <p:cNvSpPr>
              <a:spLocks noChangeShapeType="1"/>
            </p:cNvSpPr>
            <p:nvPr/>
          </p:nvSpPr>
          <p:spPr bwMode="auto">
            <a:xfrm>
              <a:off x="6038" y="-506"/>
              <a:ext cx="842" cy="0"/>
            </a:xfrm>
            <a:prstGeom prst="line">
              <a:avLst/>
            </a:prstGeom>
            <a:noFill/>
            <a:ln w="27318">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vi-VN"/>
            </a:p>
          </p:txBody>
        </p:sp>
        <p:sp>
          <p:nvSpPr>
            <p:cNvPr id="47" name="Freeform 62"/>
            <p:cNvSpPr>
              <a:spLocks/>
            </p:cNvSpPr>
            <p:nvPr/>
          </p:nvSpPr>
          <p:spPr bwMode="auto">
            <a:xfrm>
              <a:off x="6856" y="-595"/>
              <a:ext cx="280" cy="179"/>
            </a:xfrm>
            <a:custGeom>
              <a:avLst/>
              <a:gdLst>
                <a:gd name="T0" fmla="+- 0 6857 6857"/>
                <a:gd name="T1" fmla="*/ T0 w 280"/>
                <a:gd name="T2" fmla="+- 0 -595 -595"/>
                <a:gd name="T3" fmla="*/ -595 h 179"/>
                <a:gd name="T4" fmla="+- 0 6857 6857"/>
                <a:gd name="T5" fmla="*/ T4 w 280"/>
                <a:gd name="T6" fmla="+- 0 -416 -595"/>
                <a:gd name="T7" fmla="*/ -416 h 179"/>
                <a:gd name="T8" fmla="+- 0 7136 6857"/>
                <a:gd name="T9" fmla="*/ T8 w 280"/>
                <a:gd name="T10" fmla="+- 0 -506 -595"/>
                <a:gd name="T11" fmla="*/ -506 h 179"/>
                <a:gd name="T12" fmla="+- 0 6857 6857"/>
                <a:gd name="T13" fmla="*/ T12 w 280"/>
                <a:gd name="T14" fmla="+- 0 -595 -595"/>
                <a:gd name="T15" fmla="*/ -595 h 179"/>
              </a:gdLst>
              <a:ahLst/>
              <a:cxnLst>
                <a:cxn ang="0">
                  <a:pos x="T1" y="T3"/>
                </a:cxn>
                <a:cxn ang="0">
                  <a:pos x="T5" y="T7"/>
                </a:cxn>
                <a:cxn ang="0">
                  <a:pos x="T9" y="T11"/>
                </a:cxn>
                <a:cxn ang="0">
                  <a:pos x="T13" y="T15"/>
                </a:cxn>
              </a:cxnLst>
              <a:rect l="0" t="0" r="r" b="b"/>
              <a:pathLst>
                <a:path w="280" h="179">
                  <a:moveTo>
                    <a:pt x="0" y="0"/>
                  </a:moveTo>
                  <a:lnTo>
                    <a:pt x="0" y="179"/>
                  </a:lnTo>
                  <a:lnTo>
                    <a:pt x="279" y="89"/>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vi-VN"/>
            </a:p>
          </p:txBody>
        </p:sp>
        <p:pic>
          <p:nvPicPr>
            <p:cNvPr id="2111" name="Picture 63"/>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018" y="-752"/>
              <a:ext cx="39" cy="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12" name="Picture 64"/>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7551" y="-282"/>
              <a:ext cx="160" cy="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13" name="Picture 65"/>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7786" y="-236"/>
              <a:ext cx="119" cy="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14" name="Picture 66"/>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8001" y="-282"/>
              <a:ext cx="276" cy="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15" name="Picture 67"/>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7970" y="-808"/>
              <a:ext cx="1277" cy="2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16" name="Picture 68"/>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7970" y="-592"/>
              <a:ext cx="1277" cy="2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extLst>
      <p:ext uri="{BB962C8B-B14F-4D97-AF65-F5344CB8AC3E}">
        <p14:creationId xmlns:p14="http://schemas.microsoft.com/office/powerpoint/2010/main" val="151036733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latin typeface="Times New Roman" panose="02020603050405020304" pitchFamily="18" charset="0"/>
                <a:cs typeface="Times New Roman" panose="02020603050405020304" pitchFamily="18" charset="0"/>
              </a:rPr>
              <a:t>3.2 MẠCH ĐIỆN HÌNH SIN ĐƠN GIẢN</a:t>
            </a:r>
            <a:endParaRPr lang="vi-VN" dirty="0"/>
          </a:p>
        </p:txBody>
      </p:sp>
      <p:sp>
        <p:nvSpPr>
          <p:cNvPr id="3" name="Content Placeholder 2"/>
          <p:cNvSpPr>
            <a:spLocks noGrp="1"/>
          </p:cNvSpPr>
          <p:nvPr>
            <p:ph idx="1"/>
          </p:nvPr>
        </p:nvSpPr>
        <p:spPr>
          <a:xfrm>
            <a:off x="677334" y="2160589"/>
            <a:ext cx="8596668" cy="4225697"/>
          </a:xfrm>
        </p:spPr>
        <p:txBody>
          <a:bodyPr/>
          <a:lstStyle/>
          <a:p>
            <a:r>
              <a:rPr lang="vi-VN" sz="2400" dirty="0">
                <a:latin typeface="Times New Roman" panose="02020603050405020304" pitchFamily="18" charset="0"/>
                <a:cs typeface="Times New Roman" panose="02020603050405020304" pitchFamily="18" charset="0"/>
              </a:rPr>
              <a:t>Áp hiệu dụng đặt ngang qua hai đầu R là: Vrms </a:t>
            </a:r>
            <a:endParaRPr lang="vi-VN" sz="2400" dirty="0" smtClean="0">
              <a:latin typeface="Times New Roman" panose="02020603050405020304" pitchFamily="18" charset="0"/>
              <a:cs typeface="Times New Roman" panose="02020603050405020304" pitchFamily="18" charset="0"/>
            </a:endParaRPr>
          </a:p>
          <a:p>
            <a:r>
              <a:rPr lang="vi-VN" sz="2400" dirty="0">
                <a:latin typeface="Times New Roman" panose="02020603050405020304" pitchFamily="18" charset="0"/>
                <a:cs typeface="Times New Roman" panose="02020603050405020304" pitchFamily="18" charset="0"/>
              </a:rPr>
              <a:t>Dòng hiệu dụng qua điện trở R là: Irms </a:t>
            </a:r>
            <a:endParaRPr lang="vi-VN" sz="2400" dirty="0" smtClean="0">
              <a:latin typeface="Times New Roman" panose="02020603050405020304" pitchFamily="18" charset="0"/>
              <a:cs typeface="Times New Roman" panose="02020603050405020304" pitchFamily="18" charset="0"/>
            </a:endParaRPr>
          </a:p>
          <a:p>
            <a:endParaRPr lang="vi-VN" sz="2400" dirty="0">
              <a:latin typeface="Times New Roman" panose="02020603050405020304" pitchFamily="18" charset="0"/>
              <a:cs typeface="Times New Roman" panose="02020603050405020304" pitchFamily="18" charset="0"/>
            </a:endParaRPr>
          </a:p>
          <a:p>
            <a:endParaRPr lang="vi-VN" sz="2400" dirty="0" smtClean="0">
              <a:latin typeface="Times New Roman" panose="02020603050405020304" pitchFamily="18" charset="0"/>
              <a:cs typeface="Times New Roman" panose="02020603050405020304" pitchFamily="18" charset="0"/>
            </a:endParaRPr>
          </a:p>
          <a:p>
            <a:r>
              <a:rPr lang="vi-VN" sz="2400" dirty="0">
                <a:latin typeface="Times New Roman" panose="02020603050405020304" pitchFamily="18" charset="0"/>
                <a:cs typeface="Times New Roman" panose="02020603050405020304" pitchFamily="18" charset="0"/>
              </a:rPr>
              <a:t>Định luật Ohm viết dạng hiệu dụng trong mạch thuần trở là: </a:t>
            </a:r>
            <a:endParaRPr lang="vi-VN" sz="2400" dirty="0" smtClean="0">
              <a:latin typeface="Times New Roman" panose="02020603050405020304" pitchFamily="18" charset="0"/>
              <a:cs typeface="Times New Roman" panose="02020603050405020304" pitchFamily="18" charset="0"/>
            </a:endParaRPr>
          </a:p>
          <a:p>
            <a:pPr lvl="4"/>
            <a:r>
              <a:rPr lang="vi-VN" sz="2800" dirty="0" smtClean="0">
                <a:latin typeface="Times New Roman" panose="02020603050405020304" pitchFamily="18" charset="0"/>
                <a:cs typeface="Times New Roman" panose="02020603050405020304" pitchFamily="18" charset="0"/>
              </a:rPr>
              <a:t>V</a:t>
            </a:r>
            <a:r>
              <a:rPr lang="vi-VN" sz="2800" baseline="-25000" dirty="0" smtClean="0">
                <a:latin typeface="Times New Roman" panose="02020603050405020304" pitchFamily="18" charset="0"/>
                <a:cs typeface="Times New Roman" panose="02020603050405020304" pitchFamily="18" charset="0"/>
              </a:rPr>
              <a:t>rms</a:t>
            </a:r>
            <a:r>
              <a:rPr lang="vi-VN" sz="2800" dirty="0" smtClean="0">
                <a:latin typeface="Times New Roman" panose="02020603050405020304" pitchFamily="18" charset="0"/>
                <a:cs typeface="Times New Roman" panose="02020603050405020304" pitchFamily="18" charset="0"/>
              </a:rPr>
              <a:t> = R . I</a:t>
            </a:r>
            <a:r>
              <a:rPr lang="vi-VN" sz="2800" baseline="-25000" dirty="0" smtClean="0">
                <a:latin typeface="Times New Roman" panose="02020603050405020304" pitchFamily="18" charset="0"/>
                <a:cs typeface="Times New Roman" panose="02020603050405020304" pitchFamily="18" charset="0"/>
              </a:rPr>
              <a:t>rms</a:t>
            </a:r>
            <a:endParaRPr lang="vi-VN" sz="2800" dirty="0" smtClean="0">
              <a:latin typeface="Times New Roman" panose="02020603050405020304" pitchFamily="18" charset="0"/>
              <a:cs typeface="Times New Roman" panose="02020603050405020304" pitchFamily="18" charset="0"/>
            </a:endParaRPr>
          </a:p>
          <a:p>
            <a:endParaRPr lang="vi-VN" dirty="0"/>
          </a:p>
        </p:txBody>
      </p:sp>
      <p:pic>
        <p:nvPicPr>
          <p:cNvPr id="33" name="Picture 3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14807" y="3221569"/>
            <a:ext cx="5573079" cy="1023627"/>
          </a:xfrm>
          <a:prstGeom prst="rect">
            <a:avLst/>
          </a:prstGeom>
        </p:spPr>
      </p:pic>
    </p:spTree>
    <p:extLst>
      <p:ext uri="{BB962C8B-B14F-4D97-AF65-F5344CB8AC3E}">
        <p14:creationId xmlns:p14="http://schemas.microsoft.com/office/powerpoint/2010/main" val="261444743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48305" y="578532"/>
            <a:ext cx="10469638" cy="6010954"/>
          </a:xfrm>
        </p:spPr>
        <p:txBody>
          <a:bodyPr>
            <a:normAutofit lnSpcReduction="10000"/>
          </a:bodyPr>
          <a:lstStyle/>
          <a:p>
            <a:r>
              <a:rPr lang="en-US" sz="2800" b="1" dirty="0" smtClean="0">
                <a:latin typeface="Times New Roman" panose="02020603050405020304" pitchFamily="18" charset="0"/>
                <a:cs typeface="Times New Roman" panose="02020603050405020304" pitchFamily="18" charset="0"/>
              </a:rPr>
              <a:t>3.2.2 </a:t>
            </a:r>
            <a:r>
              <a:rPr lang="en-US" sz="2800" b="1" dirty="0" err="1" smtClean="0">
                <a:latin typeface="Times New Roman" panose="02020603050405020304" pitchFamily="18" charset="0"/>
                <a:cs typeface="Times New Roman" panose="02020603050405020304" pitchFamily="18" charset="0"/>
              </a:rPr>
              <a:t>Mạch</a:t>
            </a:r>
            <a:r>
              <a:rPr lang="en-US" sz="2800" b="1" dirty="0" smtClean="0">
                <a:latin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cs typeface="Times New Roman" panose="02020603050405020304" pitchFamily="18" charset="0"/>
              </a:rPr>
              <a:t>điện</a:t>
            </a:r>
            <a:r>
              <a:rPr lang="en-US" sz="2800" b="1" dirty="0" smtClean="0">
                <a:latin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cs typeface="Times New Roman" panose="02020603050405020304" pitchFamily="18" charset="0"/>
              </a:rPr>
              <a:t>hình</a:t>
            </a:r>
            <a:r>
              <a:rPr lang="en-US" sz="2800" b="1" dirty="0" smtClean="0">
                <a:latin typeface="Times New Roman" panose="02020603050405020304" pitchFamily="18" charset="0"/>
                <a:cs typeface="Times New Roman" panose="02020603050405020304" pitchFamily="18" charset="0"/>
              </a:rPr>
              <a:t> sin </a:t>
            </a:r>
            <a:r>
              <a:rPr lang="en-US" sz="2800" b="1" dirty="0" err="1" smtClean="0">
                <a:latin typeface="Times New Roman" panose="02020603050405020304" pitchFamily="18" charset="0"/>
                <a:cs typeface="Times New Roman" panose="02020603050405020304" pitchFamily="18" charset="0"/>
              </a:rPr>
              <a:t>với</a:t>
            </a:r>
            <a:r>
              <a:rPr lang="en-US" sz="2800" b="1" dirty="0" smtClean="0">
                <a:latin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cs typeface="Times New Roman" panose="02020603050405020304" pitchFamily="18" charset="0"/>
              </a:rPr>
              <a:t>phần</a:t>
            </a:r>
            <a:r>
              <a:rPr lang="en-US" sz="2800" b="1" dirty="0" smtClean="0">
                <a:latin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cs typeface="Times New Roman" panose="02020603050405020304" pitchFamily="18" charset="0"/>
              </a:rPr>
              <a:t>tử</a:t>
            </a:r>
            <a:r>
              <a:rPr lang="en-US" sz="2800" b="1" dirty="0" smtClean="0">
                <a:latin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cs typeface="Times New Roman" panose="02020603050405020304" pitchFamily="18" charset="0"/>
              </a:rPr>
              <a:t>thuần</a:t>
            </a:r>
            <a:r>
              <a:rPr lang="en-US" sz="2800" b="1" dirty="0" smtClean="0">
                <a:latin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cs typeface="Times New Roman" panose="02020603050405020304" pitchFamily="18" charset="0"/>
              </a:rPr>
              <a:t>cảm</a:t>
            </a:r>
            <a:endParaRPr lang="en-US" sz="2800" b="1" dirty="0" smtClean="0">
              <a:latin typeface="Times New Roman" panose="02020603050405020304" pitchFamily="18" charset="0"/>
              <a:cs typeface="Times New Roman" panose="02020603050405020304" pitchFamily="18" charset="0"/>
            </a:endParaRPr>
          </a:p>
          <a:p>
            <a:r>
              <a:rPr lang="vi-VN" sz="2800" dirty="0">
                <a:latin typeface="Times New Roman" panose="02020603050405020304" pitchFamily="18" charset="0"/>
                <a:cs typeface="Times New Roman" panose="02020603050405020304" pitchFamily="18" charset="0"/>
              </a:rPr>
              <a:t>Cấp dòng hı̀nh sin tức thời i(t) = </a:t>
            </a:r>
            <a:r>
              <a:rPr lang="vi-VN" sz="2800" dirty="0" smtClean="0">
                <a:latin typeface="Times New Roman" panose="02020603050405020304" pitchFamily="18" charset="0"/>
                <a:cs typeface="Times New Roman" panose="02020603050405020304" pitchFamily="18" charset="0"/>
              </a:rPr>
              <a:t>Imsin(</a:t>
            </a:r>
            <a:r>
              <a:rPr lang="vi-VN" sz="2800" dirty="0" smtClean="0">
                <a:latin typeface="Times New Roman" panose="02020603050405020304" pitchFamily="18" charset="0"/>
                <a:cs typeface="Times New Roman" panose="02020603050405020304" pitchFamily="18" charset="0"/>
                <a:sym typeface="Symbol" panose="05050102010706020507" pitchFamily="18" charset="2"/>
              </a:rPr>
              <a:t></a:t>
            </a:r>
            <a:r>
              <a:rPr lang="vi-VN" sz="2800" dirty="0" smtClean="0">
                <a:latin typeface="Times New Roman" panose="02020603050405020304" pitchFamily="18" charset="0"/>
                <a:cs typeface="Times New Roman" panose="02020603050405020304" pitchFamily="18" charset="0"/>
              </a:rPr>
              <a:t>t</a:t>
            </a:r>
            <a:r>
              <a:rPr lang="vi-VN" sz="2800" dirty="0">
                <a:latin typeface="Times New Roman" panose="02020603050405020304" pitchFamily="18" charset="0"/>
                <a:cs typeface="Times New Roman" panose="02020603050405020304" pitchFamily="18" charset="0"/>
              </a:rPr>
              <a:t>) qua cuộn dây có hệ số tự cảm L </a:t>
            </a:r>
            <a:endParaRPr lang="vi-VN" sz="2800" dirty="0" smtClean="0">
              <a:latin typeface="Times New Roman" panose="02020603050405020304" pitchFamily="18" charset="0"/>
              <a:cs typeface="Times New Roman" panose="02020603050405020304" pitchFamily="18" charset="0"/>
            </a:endParaRPr>
          </a:p>
          <a:p>
            <a:endParaRPr lang="vi-VN" sz="2800" dirty="0">
              <a:latin typeface="Times New Roman" panose="02020603050405020304" pitchFamily="18" charset="0"/>
              <a:cs typeface="Times New Roman" panose="02020603050405020304" pitchFamily="18" charset="0"/>
            </a:endParaRPr>
          </a:p>
          <a:p>
            <a:endParaRPr lang="vi-VN" sz="2800" dirty="0" smtClean="0">
              <a:latin typeface="Times New Roman" panose="02020603050405020304" pitchFamily="18" charset="0"/>
              <a:cs typeface="Times New Roman" panose="02020603050405020304" pitchFamily="18" charset="0"/>
            </a:endParaRPr>
          </a:p>
          <a:p>
            <a:endParaRPr lang="vi-VN" sz="2800" dirty="0">
              <a:latin typeface="Times New Roman" panose="02020603050405020304" pitchFamily="18" charset="0"/>
              <a:cs typeface="Times New Roman" panose="02020603050405020304" pitchFamily="18" charset="0"/>
            </a:endParaRPr>
          </a:p>
          <a:p>
            <a:endParaRPr lang="vi-VN" sz="2800" dirty="0" smtClean="0">
              <a:latin typeface="Times New Roman" panose="02020603050405020304" pitchFamily="18" charset="0"/>
              <a:cs typeface="Times New Roman" panose="02020603050405020304" pitchFamily="18" charset="0"/>
            </a:endParaRPr>
          </a:p>
          <a:p>
            <a:r>
              <a:rPr lang="vi-VN" sz="2800" dirty="0" smtClean="0">
                <a:latin typeface="Times New Roman" panose="02020603050405020304" pitchFamily="18" charset="0"/>
                <a:cs typeface="Times New Roman" panose="02020603050405020304" pitchFamily="18" charset="0"/>
              </a:rPr>
              <a:t>Ta có: 	V = L.</a:t>
            </a:r>
            <a:r>
              <a:rPr lang="vi-VN" sz="2800" dirty="0" smtClean="0">
                <a:latin typeface="Times New Roman" panose="02020603050405020304" pitchFamily="18" charset="0"/>
                <a:cs typeface="Times New Roman" panose="02020603050405020304" pitchFamily="18" charset="0"/>
                <a:sym typeface="Symbol" panose="05050102010706020507" pitchFamily="18" charset="2"/>
              </a:rPr>
              <a:t>.I</a:t>
            </a:r>
          </a:p>
          <a:p>
            <a:r>
              <a:rPr lang="vi-VN" sz="2800" dirty="0" smtClean="0">
                <a:latin typeface="Times New Roman" panose="02020603050405020304" pitchFamily="18" charset="0"/>
                <a:cs typeface="Times New Roman" panose="02020603050405020304" pitchFamily="18" charset="0"/>
                <a:sym typeface="Symbol" panose="05050102010706020507" pitchFamily="18" charset="2"/>
              </a:rPr>
              <a:t>Điện kháng của cuộn dây được xác định:</a:t>
            </a:r>
          </a:p>
          <a:p>
            <a:r>
              <a:rPr lang="vi-VN" sz="2800" dirty="0" smtClean="0">
                <a:latin typeface="Times New Roman" panose="02020603050405020304" pitchFamily="18" charset="0"/>
                <a:cs typeface="Times New Roman" panose="02020603050405020304" pitchFamily="18" charset="0"/>
                <a:sym typeface="Symbol" panose="05050102010706020507" pitchFamily="18" charset="2"/>
              </a:rPr>
              <a:t>             X</a:t>
            </a:r>
            <a:r>
              <a:rPr lang="vi-VN" sz="2800" baseline="-25000" dirty="0" smtClean="0">
                <a:latin typeface="Times New Roman" panose="02020603050405020304" pitchFamily="18" charset="0"/>
                <a:cs typeface="Times New Roman" panose="02020603050405020304" pitchFamily="18" charset="0"/>
                <a:sym typeface="Symbol" panose="05050102010706020507" pitchFamily="18" charset="2"/>
              </a:rPr>
              <a:t>L</a:t>
            </a:r>
            <a:r>
              <a:rPr lang="vi-VN" sz="2800" dirty="0" smtClean="0">
                <a:latin typeface="Times New Roman" panose="02020603050405020304" pitchFamily="18" charset="0"/>
                <a:cs typeface="Times New Roman" panose="02020603050405020304" pitchFamily="18" charset="0"/>
                <a:sym typeface="Symbol" panose="05050102010706020507" pitchFamily="18" charset="2"/>
              </a:rPr>
              <a:t> = L. = 2..f.L</a:t>
            </a:r>
          </a:p>
          <a:p>
            <a:r>
              <a:rPr lang="vi-VN" sz="2800" dirty="0" smtClean="0">
                <a:latin typeface="Times New Roman" panose="02020603050405020304" pitchFamily="18" charset="0"/>
                <a:cs typeface="Times New Roman" panose="02020603050405020304" pitchFamily="18" charset="0"/>
                <a:sym typeface="Symbol" panose="05050102010706020507" pitchFamily="18" charset="2"/>
              </a:rPr>
              <a:t>Điện </a:t>
            </a:r>
            <a:r>
              <a:rPr lang="vi-VN" sz="2800" dirty="0">
                <a:latin typeface="Times New Roman" panose="02020603050405020304" pitchFamily="18" charset="0"/>
                <a:cs typeface="Times New Roman" panose="02020603050405020304" pitchFamily="18" charset="0"/>
                <a:sym typeface="Symbol" panose="05050102010706020507" pitchFamily="18" charset="2"/>
              </a:rPr>
              <a:t>áp đặt ngang qua hai đầu cuộn cảm sớm pha hơn dòng điện qua cuộn cảm một góc là </a:t>
            </a:r>
            <a:r>
              <a:rPr lang="vi-VN" sz="2800" dirty="0" smtClean="0">
                <a:latin typeface="Times New Roman" panose="02020603050405020304" pitchFamily="18" charset="0"/>
                <a:cs typeface="Times New Roman" panose="02020603050405020304" pitchFamily="18" charset="0"/>
                <a:sym typeface="Symbol" panose="05050102010706020507" pitchFamily="18" charset="2"/>
              </a:rPr>
              <a:t>90</a:t>
            </a:r>
            <a:r>
              <a:rPr lang="vi-VN" sz="2800" baseline="30000" dirty="0" smtClean="0">
                <a:latin typeface="Times New Roman" panose="02020603050405020304" pitchFamily="18" charset="0"/>
                <a:cs typeface="Times New Roman" panose="02020603050405020304" pitchFamily="18" charset="0"/>
                <a:sym typeface="Symbol" panose="05050102010706020507" pitchFamily="18" charset="2"/>
              </a:rPr>
              <a:t>0</a:t>
            </a:r>
            <a:r>
              <a:rPr lang="vi-VN" sz="2800" dirty="0" smtClean="0">
                <a:latin typeface="Times New Roman" panose="02020603050405020304" pitchFamily="18" charset="0"/>
                <a:cs typeface="Times New Roman" panose="02020603050405020304" pitchFamily="18" charset="0"/>
                <a:sym typeface="Symbol" panose="05050102010706020507" pitchFamily="18" charset="2"/>
              </a:rPr>
              <a:t> </a:t>
            </a:r>
            <a:r>
              <a:rPr lang="vi-VN" sz="2800" dirty="0">
                <a:latin typeface="Times New Roman" panose="02020603050405020304" pitchFamily="18" charset="0"/>
                <a:cs typeface="Times New Roman" panose="02020603050405020304" pitchFamily="18" charset="0"/>
                <a:sym typeface="Symbol" panose="05050102010706020507" pitchFamily="18" charset="2"/>
              </a:rPr>
              <a:t>(hay </a:t>
            </a:r>
            <a:r>
              <a:rPr lang="vi-VN" sz="2800" dirty="0" smtClean="0">
                <a:latin typeface="Times New Roman" panose="02020603050405020304" pitchFamily="18" charset="0"/>
                <a:cs typeface="Times New Roman" panose="02020603050405020304" pitchFamily="18" charset="0"/>
                <a:sym typeface="Symbol" panose="05050102010706020507" pitchFamily="18" charset="2"/>
              </a:rPr>
              <a:t>/2)</a:t>
            </a:r>
            <a:endParaRPr lang="vi-VN" sz="2800" dirty="0">
              <a:latin typeface="Times New Roman" panose="02020603050405020304" pitchFamily="18" charset="0"/>
              <a:cs typeface="Times New Roman" panose="02020603050405020304" pitchFamily="18" charset="0"/>
              <a:sym typeface="Symbol" panose="05050102010706020507" pitchFamily="18" charset="2"/>
            </a:endParaRPr>
          </a:p>
        </p:txBody>
      </p:sp>
      <p:grpSp>
        <p:nvGrpSpPr>
          <p:cNvPr id="4" name="Group 1"/>
          <p:cNvGrpSpPr>
            <a:grpSpLocks/>
          </p:cNvGrpSpPr>
          <p:nvPr/>
        </p:nvGrpSpPr>
        <p:grpSpPr bwMode="auto">
          <a:xfrm>
            <a:off x="2336801" y="1762238"/>
            <a:ext cx="6516914" cy="2975884"/>
            <a:chOff x="198" y="0"/>
            <a:chExt cx="6485" cy="2139"/>
          </a:xfrm>
        </p:grpSpPr>
        <p:pic>
          <p:nvPicPr>
            <p:cNvPr id="5" name="Picture 3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81" y="907"/>
              <a:ext cx="327" cy="1232"/>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3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44" y="342"/>
              <a:ext cx="144" cy="1196"/>
            </a:xfrm>
            <a:prstGeom prst="rect">
              <a:avLst/>
            </a:prstGeom>
            <a:noFill/>
            <a:extLst>
              <a:ext uri="{909E8E84-426E-40DD-AFC4-6F175D3DCCD1}">
                <a14:hiddenFill xmlns:a14="http://schemas.microsoft.com/office/drawing/2010/main">
                  <a:solidFill>
                    <a:srgbClr val="FFFFFF"/>
                  </a:solidFill>
                </a14:hiddenFill>
              </a:ext>
            </a:extLst>
          </p:spPr>
        </p:pic>
        <p:sp>
          <p:nvSpPr>
            <p:cNvPr id="7" name="Freeform 34"/>
            <p:cNvSpPr>
              <a:spLocks/>
            </p:cNvSpPr>
            <p:nvPr/>
          </p:nvSpPr>
          <p:spPr bwMode="auto">
            <a:xfrm>
              <a:off x="421" y="600"/>
              <a:ext cx="413" cy="141"/>
            </a:xfrm>
            <a:custGeom>
              <a:avLst/>
              <a:gdLst>
                <a:gd name="T0" fmla="+- 0 421 421"/>
                <a:gd name="T1" fmla="*/ T0 w 413"/>
                <a:gd name="T2" fmla="+- 0 740 600"/>
                <a:gd name="T3" fmla="*/ 740 h 141"/>
                <a:gd name="T4" fmla="+- 0 696 421"/>
                <a:gd name="T5" fmla="*/ T4 w 413"/>
                <a:gd name="T6" fmla="+- 0 740 600"/>
                <a:gd name="T7" fmla="*/ 740 h 141"/>
                <a:gd name="T8" fmla="+- 0 707 421"/>
                <a:gd name="T9" fmla="*/ T8 w 413"/>
                <a:gd name="T10" fmla="+- 0 686 600"/>
                <a:gd name="T11" fmla="*/ 686 h 141"/>
                <a:gd name="T12" fmla="+- 0 736 421"/>
                <a:gd name="T13" fmla="*/ T12 w 413"/>
                <a:gd name="T14" fmla="+- 0 641 600"/>
                <a:gd name="T15" fmla="*/ 641 h 141"/>
                <a:gd name="T16" fmla="+- 0 780 421"/>
                <a:gd name="T17" fmla="*/ T16 w 413"/>
                <a:gd name="T18" fmla="+- 0 611 600"/>
                <a:gd name="T19" fmla="*/ 611 h 141"/>
                <a:gd name="T20" fmla="+- 0 834 421"/>
                <a:gd name="T21" fmla="*/ T20 w 413"/>
                <a:gd name="T22" fmla="+- 0 600 600"/>
                <a:gd name="T23" fmla="*/ 600 h 141"/>
              </a:gdLst>
              <a:ahLst/>
              <a:cxnLst>
                <a:cxn ang="0">
                  <a:pos x="T1" y="T3"/>
                </a:cxn>
                <a:cxn ang="0">
                  <a:pos x="T5" y="T7"/>
                </a:cxn>
                <a:cxn ang="0">
                  <a:pos x="T9" y="T11"/>
                </a:cxn>
                <a:cxn ang="0">
                  <a:pos x="T13" y="T15"/>
                </a:cxn>
                <a:cxn ang="0">
                  <a:pos x="T17" y="T19"/>
                </a:cxn>
                <a:cxn ang="0">
                  <a:pos x="T21" y="T23"/>
                </a:cxn>
              </a:cxnLst>
              <a:rect l="0" t="0" r="r" b="b"/>
              <a:pathLst>
                <a:path w="413" h="141">
                  <a:moveTo>
                    <a:pt x="0" y="140"/>
                  </a:moveTo>
                  <a:lnTo>
                    <a:pt x="275" y="140"/>
                  </a:lnTo>
                  <a:lnTo>
                    <a:pt x="286" y="86"/>
                  </a:lnTo>
                  <a:lnTo>
                    <a:pt x="315" y="41"/>
                  </a:lnTo>
                  <a:lnTo>
                    <a:pt x="359" y="11"/>
                  </a:lnTo>
                  <a:lnTo>
                    <a:pt x="413" y="0"/>
                  </a:lnTo>
                </a:path>
              </a:pathLst>
            </a:custGeom>
            <a:noFill/>
            <a:ln w="20955">
              <a:solidFill>
                <a:srgbClr val="000000"/>
              </a:solidFill>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vi-VN"/>
            </a:p>
          </p:txBody>
        </p:sp>
        <p:sp>
          <p:nvSpPr>
            <p:cNvPr id="8" name="Freeform 33"/>
            <p:cNvSpPr>
              <a:spLocks/>
            </p:cNvSpPr>
            <p:nvPr/>
          </p:nvSpPr>
          <p:spPr bwMode="auto">
            <a:xfrm>
              <a:off x="386" y="705"/>
              <a:ext cx="70" cy="70"/>
            </a:xfrm>
            <a:custGeom>
              <a:avLst/>
              <a:gdLst>
                <a:gd name="T0" fmla="+- 0 421 386"/>
                <a:gd name="T1" fmla="*/ T0 w 70"/>
                <a:gd name="T2" fmla="+- 0 706 706"/>
                <a:gd name="T3" fmla="*/ 706 h 70"/>
                <a:gd name="T4" fmla="+- 0 408 386"/>
                <a:gd name="T5" fmla="*/ T4 w 70"/>
                <a:gd name="T6" fmla="+- 0 708 706"/>
                <a:gd name="T7" fmla="*/ 708 h 70"/>
                <a:gd name="T8" fmla="+- 0 397 386"/>
                <a:gd name="T9" fmla="*/ T8 w 70"/>
                <a:gd name="T10" fmla="+- 0 716 706"/>
                <a:gd name="T11" fmla="*/ 716 h 70"/>
                <a:gd name="T12" fmla="+- 0 389 386"/>
                <a:gd name="T13" fmla="*/ T12 w 70"/>
                <a:gd name="T14" fmla="+- 0 727 706"/>
                <a:gd name="T15" fmla="*/ 727 h 70"/>
                <a:gd name="T16" fmla="+- 0 386 386"/>
                <a:gd name="T17" fmla="*/ T16 w 70"/>
                <a:gd name="T18" fmla="+- 0 740 706"/>
                <a:gd name="T19" fmla="*/ 740 h 70"/>
                <a:gd name="T20" fmla="+- 0 389 386"/>
                <a:gd name="T21" fmla="*/ T20 w 70"/>
                <a:gd name="T22" fmla="+- 0 754 706"/>
                <a:gd name="T23" fmla="*/ 754 h 70"/>
                <a:gd name="T24" fmla="+- 0 397 386"/>
                <a:gd name="T25" fmla="*/ T24 w 70"/>
                <a:gd name="T26" fmla="+- 0 765 706"/>
                <a:gd name="T27" fmla="*/ 765 h 70"/>
                <a:gd name="T28" fmla="+- 0 408 386"/>
                <a:gd name="T29" fmla="*/ T28 w 70"/>
                <a:gd name="T30" fmla="+- 0 772 706"/>
                <a:gd name="T31" fmla="*/ 772 h 70"/>
                <a:gd name="T32" fmla="+- 0 421 386"/>
                <a:gd name="T33" fmla="*/ T32 w 70"/>
                <a:gd name="T34" fmla="+- 0 775 706"/>
                <a:gd name="T35" fmla="*/ 775 h 70"/>
                <a:gd name="T36" fmla="+- 0 435 386"/>
                <a:gd name="T37" fmla="*/ T36 w 70"/>
                <a:gd name="T38" fmla="+- 0 772 706"/>
                <a:gd name="T39" fmla="*/ 772 h 70"/>
                <a:gd name="T40" fmla="+- 0 446 386"/>
                <a:gd name="T41" fmla="*/ T40 w 70"/>
                <a:gd name="T42" fmla="+- 0 765 706"/>
                <a:gd name="T43" fmla="*/ 765 h 70"/>
                <a:gd name="T44" fmla="+- 0 453 386"/>
                <a:gd name="T45" fmla="*/ T44 w 70"/>
                <a:gd name="T46" fmla="+- 0 754 706"/>
                <a:gd name="T47" fmla="*/ 754 h 70"/>
                <a:gd name="T48" fmla="+- 0 456 386"/>
                <a:gd name="T49" fmla="*/ T48 w 70"/>
                <a:gd name="T50" fmla="+- 0 740 706"/>
                <a:gd name="T51" fmla="*/ 740 h 70"/>
                <a:gd name="T52" fmla="+- 0 453 386"/>
                <a:gd name="T53" fmla="*/ T52 w 70"/>
                <a:gd name="T54" fmla="+- 0 727 706"/>
                <a:gd name="T55" fmla="*/ 727 h 70"/>
                <a:gd name="T56" fmla="+- 0 446 386"/>
                <a:gd name="T57" fmla="*/ T56 w 70"/>
                <a:gd name="T58" fmla="+- 0 716 706"/>
                <a:gd name="T59" fmla="*/ 716 h 70"/>
                <a:gd name="T60" fmla="+- 0 435 386"/>
                <a:gd name="T61" fmla="*/ T60 w 70"/>
                <a:gd name="T62" fmla="+- 0 708 706"/>
                <a:gd name="T63" fmla="*/ 708 h 70"/>
                <a:gd name="T64" fmla="+- 0 421 386"/>
                <a:gd name="T65" fmla="*/ T64 w 70"/>
                <a:gd name="T66" fmla="+- 0 706 706"/>
                <a:gd name="T67" fmla="*/ 706 h 70"/>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Lst>
              <a:rect l="0" t="0" r="r" b="b"/>
              <a:pathLst>
                <a:path w="70" h="70">
                  <a:moveTo>
                    <a:pt x="35" y="0"/>
                  </a:moveTo>
                  <a:lnTo>
                    <a:pt x="22" y="2"/>
                  </a:lnTo>
                  <a:lnTo>
                    <a:pt x="11" y="10"/>
                  </a:lnTo>
                  <a:lnTo>
                    <a:pt x="3" y="21"/>
                  </a:lnTo>
                  <a:lnTo>
                    <a:pt x="0" y="34"/>
                  </a:lnTo>
                  <a:lnTo>
                    <a:pt x="3" y="48"/>
                  </a:lnTo>
                  <a:lnTo>
                    <a:pt x="11" y="59"/>
                  </a:lnTo>
                  <a:lnTo>
                    <a:pt x="22" y="66"/>
                  </a:lnTo>
                  <a:lnTo>
                    <a:pt x="35" y="69"/>
                  </a:lnTo>
                  <a:lnTo>
                    <a:pt x="49" y="66"/>
                  </a:lnTo>
                  <a:lnTo>
                    <a:pt x="60" y="59"/>
                  </a:lnTo>
                  <a:lnTo>
                    <a:pt x="67" y="48"/>
                  </a:lnTo>
                  <a:lnTo>
                    <a:pt x="70" y="34"/>
                  </a:lnTo>
                  <a:lnTo>
                    <a:pt x="67" y="21"/>
                  </a:lnTo>
                  <a:lnTo>
                    <a:pt x="60" y="10"/>
                  </a:lnTo>
                  <a:lnTo>
                    <a:pt x="49" y="2"/>
                  </a:lnTo>
                  <a:lnTo>
                    <a:pt x="35"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vi-VN"/>
            </a:p>
          </p:txBody>
        </p:sp>
        <p:sp>
          <p:nvSpPr>
            <p:cNvPr id="9" name="Freeform 32"/>
            <p:cNvSpPr>
              <a:spLocks/>
            </p:cNvSpPr>
            <p:nvPr/>
          </p:nvSpPr>
          <p:spPr bwMode="auto">
            <a:xfrm>
              <a:off x="386" y="705"/>
              <a:ext cx="70" cy="70"/>
            </a:xfrm>
            <a:custGeom>
              <a:avLst/>
              <a:gdLst>
                <a:gd name="T0" fmla="+- 0 386 386"/>
                <a:gd name="T1" fmla="*/ T0 w 70"/>
                <a:gd name="T2" fmla="+- 0 740 706"/>
                <a:gd name="T3" fmla="*/ 740 h 70"/>
                <a:gd name="T4" fmla="+- 0 389 386"/>
                <a:gd name="T5" fmla="*/ T4 w 70"/>
                <a:gd name="T6" fmla="+- 0 727 706"/>
                <a:gd name="T7" fmla="*/ 727 h 70"/>
                <a:gd name="T8" fmla="+- 0 397 386"/>
                <a:gd name="T9" fmla="*/ T8 w 70"/>
                <a:gd name="T10" fmla="+- 0 716 706"/>
                <a:gd name="T11" fmla="*/ 716 h 70"/>
                <a:gd name="T12" fmla="+- 0 408 386"/>
                <a:gd name="T13" fmla="*/ T12 w 70"/>
                <a:gd name="T14" fmla="+- 0 708 706"/>
                <a:gd name="T15" fmla="*/ 708 h 70"/>
                <a:gd name="T16" fmla="+- 0 421 386"/>
                <a:gd name="T17" fmla="*/ T16 w 70"/>
                <a:gd name="T18" fmla="+- 0 706 706"/>
                <a:gd name="T19" fmla="*/ 706 h 70"/>
                <a:gd name="T20" fmla="+- 0 435 386"/>
                <a:gd name="T21" fmla="*/ T20 w 70"/>
                <a:gd name="T22" fmla="+- 0 708 706"/>
                <a:gd name="T23" fmla="*/ 708 h 70"/>
                <a:gd name="T24" fmla="+- 0 446 386"/>
                <a:gd name="T25" fmla="*/ T24 w 70"/>
                <a:gd name="T26" fmla="+- 0 716 706"/>
                <a:gd name="T27" fmla="*/ 716 h 70"/>
                <a:gd name="T28" fmla="+- 0 453 386"/>
                <a:gd name="T29" fmla="*/ T28 w 70"/>
                <a:gd name="T30" fmla="+- 0 727 706"/>
                <a:gd name="T31" fmla="*/ 727 h 70"/>
                <a:gd name="T32" fmla="+- 0 456 386"/>
                <a:gd name="T33" fmla="*/ T32 w 70"/>
                <a:gd name="T34" fmla="+- 0 740 706"/>
                <a:gd name="T35" fmla="*/ 740 h 70"/>
                <a:gd name="T36" fmla="+- 0 453 386"/>
                <a:gd name="T37" fmla="*/ T36 w 70"/>
                <a:gd name="T38" fmla="+- 0 754 706"/>
                <a:gd name="T39" fmla="*/ 754 h 70"/>
                <a:gd name="T40" fmla="+- 0 446 386"/>
                <a:gd name="T41" fmla="*/ T40 w 70"/>
                <a:gd name="T42" fmla="+- 0 765 706"/>
                <a:gd name="T43" fmla="*/ 765 h 70"/>
                <a:gd name="T44" fmla="+- 0 435 386"/>
                <a:gd name="T45" fmla="*/ T44 w 70"/>
                <a:gd name="T46" fmla="+- 0 772 706"/>
                <a:gd name="T47" fmla="*/ 772 h 70"/>
                <a:gd name="T48" fmla="+- 0 421 386"/>
                <a:gd name="T49" fmla="*/ T48 w 70"/>
                <a:gd name="T50" fmla="+- 0 775 706"/>
                <a:gd name="T51" fmla="*/ 775 h 70"/>
                <a:gd name="T52" fmla="+- 0 408 386"/>
                <a:gd name="T53" fmla="*/ T52 w 70"/>
                <a:gd name="T54" fmla="+- 0 772 706"/>
                <a:gd name="T55" fmla="*/ 772 h 70"/>
                <a:gd name="T56" fmla="+- 0 397 386"/>
                <a:gd name="T57" fmla="*/ T56 w 70"/>
                <a:gd name="T58" fmla="+- 0 765 706"/>
                <a:gd name="T59" fmla="*/ 765 h 70"/>
                <a:gd name="T60" fmla="+- 0 389 386"/>
                <a:gd name="T61" fmla="*/ T60 w 70"/>
                <a:gd name="T62" fmla="+- 0 754 706"/>
                <a:gd name="T63" fmla="*/ 754 h 70"/>
                <a:gd name="T64" fmla="+- 0 386 386"/>
                <a:gd name="T65" fmla="*/ T64 w 70"/>
                <a:gd name="T66" fmla="+- 0 740 706"/>
                <a:gd name="T67" fmla="*/ 740 h 70"/>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Lst>
              <a:rect l="0" t="0" r="r" b="b"/>
              <a:pathLst>
                <a:path w="70" h="70">
                  <a:moveTo>
                    <a:pt x="0" y="34"/>
                  </a:moveTo>
                  <a:lnTo>
                    <a:pt x="3" y="21"/>
                  </a:lnTo>
                  <a:lnTo>
                    <a:pt x="11" y="10"/>
                  </a:lnTo>
                  <a:lnTo>
                    <a:pt x="22" y="2"/>
                  </a:lnTo>
                  <a:lnTo>
                    <a:pt x="35" y="0"/>
                  </a:lnTo>
                  <a:lnTo>
                    <a:pt x="49" y="2"/>
                  </a:lnTo>
                  <a:lnTo>
                    <a:pt x="60" y="10"/>
                  </a:lnTo>
                  <a:lnTo>
                    <a:pt x="67" y="21"/>
                  </a:lnTo>
                  <a:lnTo>
                    <a:pt x="70" y="34"/>
                  </a:lnTo>
                  <a:lnTo>
                    <a:pt x="67" y="48"/>
                  </a:lnTo>
                  <a:lnTo>
                    <a:pt x="60" y="59"/>
                  </a:lnTo>
                  <a:lnTo>
                    <a:pt x="49" y="66"/>
                  </a:lnTo>
                  <a:lnTo>
                    <a:pt x="35" y="69"/>
                  </a:lnTo>
                  <a:lnTo>
                    <a:pt x="22" y="66"/>
                  </a:lnTo>
                  <a:lnTo>
                    <a:pt x="11" y="59"/>
                  </a:lnTo>
                  <a:lnTo>
                    <a:pt x="3" y="48"/>
                  </a:lnTo>
                  <a:lnTo>
                    <a:pt x="0" y="34"/>
                  </a:lnTo>
                  <a:close/>
                </a:path>
              </a:pathLst>
            </a:custGeom>
            <a:noFill/>
            <a:ln w="11633">
              <a:solidFill>
                <a:srgbClr val="000000"/>
              </a:solidFill>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vi-VN"/>
            </a:p>
          </p:txBody>
        </p:sp>
        <p:sp>
          <p:nvSpPr>
            <p:cNvPr id="10" name="Line 31"/>
            <p:cNvSpPr>
              <a:spLocks noChangeShapeType="1"/>
            </p:cNvSpPr>
            <p:nvPr/>
          </p:nvSpPr>
          <p:spPr bwMode="auto">
            <a:xfrm>
              <a:off x="421" y="740"/>
              <a:ext cx="0" cy="210"/>
            </a:xfrm>
            <a:prstGeom prst="line">
              <a:avLst/>
            </a:prstGeom>
            <a:noFill/>
            <a:ln w="9703">
              <a:solidFill>
                <a:srgbClr val="000000"/>
              </a:solidFill>
              <a:prstDash val="sysDot"/>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vi-VN"/>
            </a:p>
          </p:txBody>
        </p:sp>
        <p:pic>
          <p:nvPicPr>
            <p:cNvPr id="11" name="Picture 3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30" y="261"/>
              <a:ext cx="255" cy="1232"/>
            </a:xfrm>
            <a:prstGeom prst="rect">
              <a:avLst/>
            </a:prstGeom>
            <a:noFill/>
            <a:extLst>
              <a:ext uri="{909E8E84-426E-40DD-AFC4-6F175D3DCCD1}">
                <a14:hiddenFill xmlns:a14="http://schemas.microsoft.com/office/drawing/2010/main">
                  <a:solidFill>
                    <a:srgbClr val="FFFFFF"/>
                  </a:solidFill>
                </a14:hiddenFill>
              </a:ext>
            </a:extLst>
          </p:spPr>
        </p:pic>
        <p:sp>
          <p:nvSpPr>
            <p:cNvPr id="12" name="Freeform 29"/>
            <p:cNvSpPr>
              <a:spLocks/>
            </p:cNvSpPr>
            <p:nvPr/>
          </p:nvSpPr>
          <p:spPr bwMode="auto">
            <a:xfrm>
              <a:off x="834" y="600"/>
              <a:ext cx="275" cy="141"/>
            </a:xfrm>
            <a:custGeom>
              <a:avLst/>
              <a:gdLst>
                <a:gd name="T0" fmla="+- 0 1109 834"/>
                <a:gd name="T1" fmla="*/ T0 w 275"/>
                <a:gd name="T2" fmla="+- 0 600 600"/>
                <a:gd name="T3" fmla="*/ 600 h 141"/>
                <a:gd name="T4" fmla="+- 0 1056 834"/>
                <a:gd name="T5" fmla="*/ T4 w 275"/>
                <a:gd name="T6" fmla="+- 0 617 600"/>
                <a:gd name="T7" fmla="*/ 617 h 141"/>
                <a:gd name="T8" fmla="+- 0 1014 834"/>
                <a:gd name="T9" fmla="*/ T8 w 275"/>
                <a:gd name="T10" fmla="+- 0 648 600"/>
                <a:gd name="T11" fmla="*/ 648 h 141"/>
                <a:gd name="T12" fmla="+- 0 984 834"/>
                <a:gd name="T13" fmla="*/ T12 w 275"/>
                <a:gd name="T14" fmla="+- 0 690 600"/>
                <a:gd name="T15" fmla="*/ 690 h 141"/>
                <a:gd name="T16" fmla="+- 0 971 834"/>
                <a:gd name="T17" fmla="*/ T16 w 275"/>
                <a:gd name="T18" fmla="+- 0 740 600"/>
                <a:gd name="T19" fmla="*/ 740 h 141"/>
                <a:gd name="T20" fmla="+- 0 960 834"/>
                <a:gd name="T21" fmla="*/ T20 w 275"/>
                <a:gd name="T22" fmla="+- 0 686 600"/>
                <a:gd name="T23" fmla="*/ 686 h 141"/>
                <a:gd name="T24" fmla="+- 0 931 834"/>
                <a:gd name="T25" fmla="*/ T24 w 275"/>
                <a:gd name="T26" fmla="+- 0 641 600"/>
                <a:gd name="T27" fmla="*/ 641 h 141"/>
                <a:gd name="T28" fmla="+- 0 887 834"/>
                <a:gd name="T29" fmla="*/ T28 w 275"/>
                <a:gd name="T30" fmla="+- 0 611 600"/>
                <a:gd name="T31" fmla="*/ 611 h 141"/>
                <a:gd name="T32" fmla="+- 0 834 834"/>
                <a:gd name="T33" fmla="*/ T32 w 275"/>
                <a:gd name="T34" fmla="+- 0 600 600"/>
                <a:gd name="T35" fmla="*/ 600 h 141"/>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Lst>
              <a:rect l="0" t="0" r="r" b="b"/>
              <a:pathLst>
                <a:path w="275" h="141">
                  <a:moveTo>
                    <a:pt x="275" y="0"/>
                  </a:moveTo>
                  <a:lnTo>
                    <a:pt x="222" y="17"/>
                  </a:lnTo>
                  <a:lnTo>
                    <a:pt x="180" y="48"/>
                  </a:lnTo>
                  <a:lnTo>
                    <a:pt x="150" y="90"/>
                  </a:lnTo>
                  <a:lnTo>
                    <a:pt x="137" y="140"/>
                  </a:lnTo>
                  <a:lnTo>
                    <a:pt x="126" y="86"/>
                  </a:lnTo>
                  <a:lnTo>
                    <a:pt x="97" y="41"/>
                  </a:lnTo>
                  <a:lnTo>
                    <a:pt x="53" y="11"/>
                  </a:lnTo>
                  <a:lnTo>
                    <a:pt x="0" y="0"/>
                  </a:lnTo>
                </a:path>
              </a:pathLst>
            </a:custGeom>
            <a:noFill/>
            <a:ln w="20955">
              <a:solidFill>
                <a:srgbClr val="000000"/>
              </a:solidFill>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vi-VN"/>
            </a:p>
          </p:txBody>
        </p:sp>
        <p:sp>
          <p:nvSpPr>
            <p:cNvPr id="13" name="Freeform 28"/>
            <p:cNvSpPr>
              <a:spLocks/>
            </p:cNvSpPr>
            <p:nvPr/>
          </p:nvSpPr>
          <p:spPr bwMode="auto">
            <a:xfrm>
              <a:off x="1108" y="600"/>
              <a:ext cx="275" cy="141"/>
            </a:xfrm>
            <a:custGeom>
              <a:avLst/>
              <a:gdLst>
                <a:gd name="T0" fmla="+- 0 1384 1109"/>
                <a:gd name="T1" fmla="*/ T0 w 275"/>
                <a:gd name="T2" fmla="+- 0 600 600"/>
                <a:gd name="T3" fmla="*/ 600 h 141"/>
                <a:gd name="T4" fmla="+- 0 1330 1109"/>
                <a:gd name="T5" fmla="*/ T4 w 275"/>
                <a:gd name="T6" fmla="+- 0 611 600"/>
                <a:gd name="T7" fmla="*/ 611 h 141"/>
                <a:gd name="T8" fmla="+- 0 1286 1109"/>
                <a:gd name="T9" fmla="*/ T8 w 275"/>
                <a:gd name="T10" fmla="+- 0 641 600"/>
                <a:gd name="T11" fmla="*/ 641 h 141"/>
                <a:gd name="T12" fmla="+- 0 1257 1109"/>
                <a:gd name="T13" fmla="*/ T12 w 275"/>
                <a:gd name="T14" fmla="+- 0 686 600"/>
                <a:gd name="T15" fmla="*/ 686 h 141"/>
                <a:gd name="T16" fmla="+- 0 1246 1109"/>
                <a:gd name="T17" fmla="*/ T16 w 275"/>
                <a:gd name="T18" fmla="+- 0 740 600"/>
                <a:gd name="T19" fmla="*/ 740 h 141"/>
                <a:gd name="T20" fmla="+- 0 1235 1109"/>
                <a:gd name="T21" fmla="*/ T20 w 275"/>
                <a:gd name="T22" fmla="+- 0 686 600"/>
                <a:gd name="T23" fmla="*/ 686 h 141"/>
                <a:gd name="T24" fmla="+- 0 1206 1109"/>
                <a:gd name="T25" fmla="*/ T24 w 275"/>
                <a:gd name="T26" fmla="+- 0 641 600"/>
                <a:gd name="T27" fmla="*/ 641 h 141"/>
                <a:gd name="T28" fmla="+- 0 1162 1109"/>
                <a:gd name="T29" fmla="*/ T28 w 275"/>
                <a:gd name="T30" fmla="+- 0 611 600"/>
                <a:gd name="T31" fmla="*/ 611 h 141"/>
                <a:gd name="T32" fmla="+- 0 1109 1109"/>
                <a:gd name="T33" fmla="*/ T32 w 275"/>
                <a:gd name="T34" fmla="+- 0 600 600"/>
                <a:gd name="T35" fmla="*/ 600 h 141"/>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Lst>
              <a:rect l="0" t="0" r="r" b="b"/>
              <a:pathLst>
                <a:path w="275" h="141">
                  <a:moveTo>
                    <a:pt x="275" y="0"/>
                  </a:moveTo>
                  <a:lnTo>
                    <a:pt x="221" y="11"/>
                  </a:lnTo>
                  <a:lnTo>
                    <a:pt x="177" y="41"/>
                  </a:lnTo>
                  <a:lnTo>
                    <a:pt x="148" y="86"/>
                  </a:lnTo>
                  <a:lnTo>
                    <a:pt x="137" y="140"/>
                  </a:lnTo>
                  <a:lnTo>
                    <a:pt x="126" y="86"/>
                  </a:lnTo>
                  <a:lnTo>
                    <a:pt x="97" y="41"/>
                  </a:lnTo>
                  <a:lnTo>
                    <a:pt x="53" y="11"/>
                  </a:lnTo>
                  <a:lnTo>
                    <a:pt x="0" y="0"/>
                  </a:lnTo>
                </a:path>
              </a:pathLst>
            </a:custGeom>
            <a:noFill/>
            <a:ln w="20955">
              <a:solidFill>
                <a:srgbClr val="000000"/>
              </a:solidFill>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vi-VN"/>
            </a:p>
          </p:txBody>
        </p:sp>
        <p:sp>
          <p:nvSpPr>
            <p:cNvPr id="14" name="Line 27"/>
            <p:cNvSpPr>
              <a:spLocks noChangeShapeType="1"/>
            </p:cNvSpPr>
            <p:nvPr/>
          </p:nvSpPr>
          <p:spPr bwMode="auto">
            <a:xfrm>
              <a:off x="1520" y="740"/>
              <a:ext cx="276" cy="0"/>
            </a:xfrm>
            <a:prstGeom prst="line">
              <a:avLst/>
            </a:prstGeom>
            <a:noFill/>
            <a:ln w="2095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vi-VN"/>
            </a:p>
          </p:txBody>
        </p:sp>
        <p:sp>
          <p:nvSpPr>
            <p:cNvPr id="15" name="Freeform 26"/>
            <p:cNvSpPr>
              <a:spLocks/>
            </p:cNvSpPr>
            <p:nvPr/>
          </p:nvSpPr>
          <p:spPr bwMode="auto">
            <a:xfrm>
              <a:off x="1761" y="705"/>
              <a:ext cx="69" cy="70"/>
            </a:xfrm>
            <a:custGeom>
              <a:avLst/>
              <a:gdLst>
                <a:gd name="T0" fmla="+- 0 1796 1762"/>
                <a:gd name="T1" fmla="*/ T0 w 69"/>
                <a:gd name="T2" fmla="+- 0 706 706"/>
                <a:gd name="T3" fmla="*/ 706 h 70"/>
                <a:gd name="T4" fmla="+- 0 1783 1762"/>
                <a:gd name="T5" fmla="*/ T4 w 69"/>
                <a:gd name="T6" fmla="+- 0 708 706"/>
                <a:gd name="T7" fmla="*/ 708 h 70"/>
                <a:gd name="T8" fmla="+- 0 1772 1762"/>
                <a:gd name="T9" fmla="*/ T8 w 69"/>
                <a:gd name="T10" fmla="+- 0 716 706"/>
                <a:gd name="T11" fmla="*/ 716 h 70"/>
                <a:gd name="T12" fmla="+- 0 1764 1762"/>
                <a:gd name="T13" fmla="*/ T12 w 69"/>
                <a:gd name="T14" fmla="+- 0 727 706"/>
                <a:gd name="T15" fmla="*/ 727 h 70"/>
                <a:gd name="T16" fmla="+- 0 1762 1762"/>
                <a:gd name="T17" fmla="*/ T16 w 69"/>
                <a:gd name="T18" fmla="+- 0 740 706"/>
                <a:gd name="T19" fmla="*/ 740 h 70"/>
                <a:gd name="T20" fmla="+- 0 1764 1762"/>
                <a:gd name="T21" fmla="*/ T20 w 69"/>
                <a:gd name="T22" fmla="+- 0 754 706"/>
                <a:gd name="T23" fmla="*/ 754 h 70"/>
                <a:gd name="T24" fmla="+- 0 1772 1762"/>
                <a:gd name="T25" fmla="*/ T24 w 69"/>
                <a:gd name="T26" fmla="+- 0 765 706"/>
                <a:gd name="T27" fmla="*/ 765 h 70"/>
                <a:gd name="T28" fmla="+- 0 1783 1762"/>
                <a:gd name="T29" fmla="*/ T28 w 69"/>
                <a:gd name="T30" fmla="+- 0 772 706"/>
                <a:gd name="T31" fmla="*/ 772 h 70"/>
                <a:gd name="T32" fmla="+- 0 1796 1762"/>
                <a:gd name="T33" fmla="*/ T32 w 69"/>
                <a:gd name="T34" fmla="+- 0 775 706"/>
                <a:gd name="T35" fmla="*/ 775 h 70"/>
                <a:gd name="T36" fmla="+- 0 1809 1762"/>
                <a:gd name="T37" fmla="*/ T36 w 69"/>
                <a:gd name="T38" fmla="+- 0 772 706"/>
                <a:gd name="T39" fmla="*/ 772 h 70"/>
                <a:gd name="T40" fmla="+- 0 1820 1762"/>
                <a:gd name="T41" fmla="*/ T40 w 69"/>
                <a:gd name="T42" fmla="+- 0 765 706"/>
                <a:gd name="T43" fmla="*/ 765 h 70"/>
                <a:gd name="T44" fmla="+- 0 1827 1762"/>
                <a:gd name="T45" fmla="*/ T44 w 69"/>
                <a:gd name="T46" fmla="+- 0 754 706"/>
                <a:gd name="T47" fmla="*/ 754 h 70"/>
                <a:gd name="T48" fmla="+- 0 1830 1762"/>
                <a:gd name="T49" fmla="*/ T48 w 69"/>
                <a:gd name="T50" fmla="+- 0 740 706"/>
                <a:gd name="T51" fmla="*/ 740 h 70"/>
                <a:gd name="T52" fmla="+- 0 1827 1762"/>
                <a:gd name="T53" fmla="*/ T52 w 69"/>
                <a:gd name="T54" fmla="+- 0 727 706"/>
                <a:gd name="T55" fmla="*/ 727 h 70"/>
                <a:gd name="T56" fmla="+- 0 1820 1762"/>
                <a:gd name="T57" fmla="*/ T56 w 69"/>
                <a:gd name="T58" fmla="+- 0 716 706"/>
                <a:gd name="T59" fmla="*/ 716 h 70"/>
                <a:gd name="T60" fmla="+- 0 1809 1762"/>
                <a:gd name="T61" fmla="*/ T60 w 69"/>
                <a:gd name="T62" fmla="+- 0 708 706"/>
                <a:gd name="T63" fmla="*/ 708 h 70"/>
                <a:gd name="T64" fmla="+- 0 1796 1762"/>
                <a:gd name="T65" fmla="*/ T64 w 69"/>
                <a:gd name="T66" fmla="+- 0 706 706"/>
                <a:gd name="T67" fmla="*/ 706 h 70"/>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Lst>
              <a:rect l="0" t="0" r="r" b="b"/>
              <a:pathLst>
                <a:path w="69" h="70">
                  <a:moveTo>
                    <a:pt x="34" y="0"/>
                  </a:moveTo>
                  <a:lnTo>
                    <a:pt x="21" y="2"/>
                  </a:lnTo>
                  <a:lnTo>
                    <a:pt x="10" y="10"/>
                  </a:lnTo>
                  <a:lnTo>
                    <a:pt x="2" y="21"/>
                  </a:lnTo>
                  <a:lnTo>
                    <a:pt x="0" y="34"/>
                  </a:lnTo>
                  <a:lnTo>
                    <a:pt x="2" y="48"/>
                  </a:lnTo>
                  <a:lnTo>
                    <a:pt x="10" y="59"/>
                  </a:lnTo>
                  <a:lnTo>
                    <a:pt x="21" y="66"/>
                  </a:lnTo>
                  <a:lnTo>
                    <a:pt x="34" y="69"/>
                  </a:lnTo>
                  <a:lnTo>
                    <a:pt x="47" y="66"/>
                  </a:lnTo>
                  <a:lnTo>
                    <a:pt x="58" y="59"/>
                  </a:lnTo>
                  <a:lnTo>
                    <a:pt x="65" y="48"/>
                  </a:lnTo>
                  <a:lnTo>
                    <a:pt x="68" y="34"/>
                  </a:lnTo>
                  <a:lnTo>
                    <a:pt x="65" y="21"/>
                  </a:lnTo>
                  <a:lnTo>
                    <a:pt x="58" y="10"/>
                  </a:lnTo>
                  <a:lnTo>
                    <a:pt x="47" y="2"/>
                  </a:lnTo>
                  <a:lnTo>
                    <a:pt x="34"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vi-VN"/>
            </a:p>
          </p:txBody>
        </p:sp>
        <p:sp>
          <p:nvSpPr>
            <p:cNvPr id="16" name="Freeform 25"/>
            <p:cNvSpPr>
              <a:spLocks/>
            </p:cNvSpPr>
            <p:nvPr/>
          </p:nvSpPr>
          <p:spPr bwMode="auto">
            <a:xfrm>
              <a:off x="1761" y="705"/>
              <a:ext cx="69" cy="70"/>
            </a:xfrm>
            <a:custGeom>
              <a:avLst/>
              <a:gdLst>
                <a:gd name="T0" fmla="+- 0 1762 1762"/>
                <a:gd name="T1" fmla="*/ T0 w 69"/>
                <a:gd name="T2" fmla="+- 0 740 706"/>
                <a:gd name="T3" fmla="*/ 740 h 70"/>
                <a:gd name="T4" fmla="+- 0 1764 1762"/>
                <a:gd name="T5" fmla="*/ T4 w 69"/>
                <a:gd name="T6" fmla="+- 0 727 706"/>
                <a:gd name="T7" fmla="*/ 727 h 70"/>
                <a:gd name="T8" fmla="+- 0 1772 1762"/>
                <a:gd name="T9" fmla="*/ T8 w 69"/>
                <a:gd name="T10" fmla="+- 0 716 706"/>
                <a:gd name="T11" fmla="*/ 716 h 70"/>
                <a:gd name="T12" fmla="+- 0 1783 1762"/>
                <a:gd name="T13" fmla="*/ T12 w 69"/>
                <a:gd name="T14" fmla="+- 0 708 706"/>
                <a:gd name="T15" fmla="*/ 708 h 70"/>
                <a:gd name="T16" fmla="+- 0 1796 1762"/>
                <a:gd name="T17" fmla="*/ T16 w 69"/>
                <a:gd name="T18" fmla="+- 0 706 706"/>
                <a:gd name="T19" fmla="*/ 706 h 70"/>
                <a:gd name="T20" fmla="+- 0 1809 1762"/>
                <a:gd name="T21" fmla="*/ T20 w 69"/>
                <a:gd name="T22" fmla="+- 0 708 706"/>
                <a:gd name="T23" fmla="*/ 708 h 70"/>
                <a:gd name="T24" fmla="+- 0 1820 1762"/>
                <a:gd name="T25" fmla="*/ T24 w 69"/>
                <a:gd name="T26" fmla="+- 0 716 706"/>
                <a:gd name="T27" fmla="*/ 716 h 70"/>
                <a:gd name="T28" fmla="+- 0 1827 1762"/>
                <a:gd name="T29" fmla="*/ T28 w 69"/>
                <a:gd name="T30" fmla="+- 0 727 706"/>
                <a:gd name="T31" fmla="*/ 727 h 70"/>
                <a:gd name="T32" fmla="+- 0 1830 1762"/>
                <a:gd name="T33" fmla="*/ T32 w 69"/>
                <a:gd name="T34" fmla="+- 0 740 706"/>
                <a:gd name="T35" fmla="*/ 740 h 70"/>
                <a:gd name="T36" fmla="+- 0 1827 1762"/>
                <a:gd name="T37" fmla="*/ T36 w 69"/>
                <a:gd name="T38" fmla="+- 0 754 706"/>
                <a:gd name="T39" fmla="*/ 754 h 70"/>
                <a:gd name="T40" fmla="+- 0 1820 1762"/>
                <a:gd name="T41" fmla="*/ T40 w 69"/>
                <a:gd name="T42" fmla="+- 0 765 706"/>
                <a:gd name="T43" fmla="*/ 765 h 70"/>
                <a:gd name="T44" fmla="+- 0 1809 1762"/>
                <a:gd name="T45" fmla="*/ T44 w 69"/>
                <a:gd name="T46" fmla="+- 0 772 706"/>
                <a:gd name="T47" fmla="*/ 772 h 70"/>
                <a:gd name="T48" fmla="+- 0 1796 1762"/>
                <a:gd name="T49" fmla="*/ T48 w 69"/>
                <a:gd name="T50" fmla="+- 0 775 706"/>
                <a:gd name="T51" fmla="*/ 775 h 70"/>
                <a:gd name="T52" fmla="+- 0 1783 1762"/>
                <a:gd name="T53" fmla="*/ T52 w 69"/>
                <a:gd name="T54" fmla="+- 0 772 706"/>
                <a:gd name="T55" fmla="*/ 772 h 70"/>
                <a:gd name="T56" fmla="+- 0 1772 1762"/>
                <a:gd name="T57" fmla="*/ T56 w 69"/>
                <a:gd name="T58" fmla="+- 0 765 706"/>
                <a:gd name="T59" fmla="*/ 765 h 70"/>
                <a:gd name="T60" fmla="+- 0 1764 1762"/>
                <a:gd name="T61" fmla="*/ T60 w 69"/>
                <a:gd name="T62" fmla="+- 0 754 706"/>
                <a:gd name="T63" fmla="*/ 754 h 70"/>
                <a:gd name="T64" fmla="+- 0 1762 1762"/>
                <a:gd name="T65" fmla="*/ T64 w 69"/>
                <a:gd name="T66" fmla="+- 0 740 706"/>
                <a:gd name="T67" fmla="*/ 740 h 70"/>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Lst>
              <a:rect l="0" t="0" r="r" b="b"/>
              <a:pathLst>
                <a:path w="69" h="70">
                  <a:moveTo>
                    <a:pt x="0" y="34"/>
                  </a:moveTo>
                  <a:lnTo>
                    <a:pt x="2" y="21"/>
                  </a:lnTo>
                  <a:lnTo>
                    <a:pt x="10" y="10"/>
                  </a:lnTo>
                  <a:lnTo>
                    <a:pt x="21" y="2"/>
                  </a:lnTo>
                  <a:lnTo>
                    <a:pt x="34" y="0"/>
                  </a:lnTo>
                  <a:lnTo>
                    <a:pt x="47" y="2"/>
                  </a:lnTo>
                  <a:lnTo>
                    <a:pt x="58" y="10"/>
                  </a:lnTo>
                  <a:lnTo>
                    <a:pt x="65" y="21"/>
                  </a:lnTo>
                  <a:lnTo>
                    <a:pt x="68" y="34"/>
                  </a:lnTo>
                  <a:lnTo>
                    <a:pt x="65" y="48"/>
                  </a:lnTo>
                  <a:lnTo>
                    <a:pt x="58" y="59"/>
                  </a:lnTo>
                  <a:lnTo>
                    <a:pt x="47" y="66"/>
                  </a:lnTo>
                  <a:lnTo>
                    <a:pt x="34" y="69"/>
                  </a:lnTo>
                  <a:lnTo>
                    <a:pt x="21" y="66"/>
                  </a:lnTo>
                  <a:lnTo>
                    <a:pt x="10" y="59"/>
                  </a:lnTo>
                  <a:lnTo>
                    <a:pt x="2" y="48"/>
                  </a:lnTo>
                  <a:lnTo>
                    <a:pt x="0" y="34"/>
                  </a:lnTo>
                  <a:close/>
                </a:path>
              </a:pathLst>
            </a:custGeom>
            <a:noFill/>
            <a:ln w="11633">
              <a:solidFill>
                <a:srgbClr val="000000"/>
              </a:solidFill>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vi-VN"/>
            </a:p>
          </p:txBody>
        </p:sp>
        <p:sp>
          <p:nvSpPr>
            <p:cNvPr id="17" name="Line 24"/>
            <p:cNvSpPr>
              <a:spLocks noChangeShapeType="1"/>
            </p:cNvSpPr>
            <p:nvPr/>
          </p:nvSpPr>
          <p:spPr bwMode="auto">
            <a:xfrm>
              <a:off x="1796" y="740"/>
              <a:ext cx="0" cy="210"/>
            </a:xfrm>
            <a:prstGeom prst="line">
              <a:avLst/>
            </a:prstGeom>
            <a:noFill/>
            <a:ln w="9703">
              <a:solidFill>
                <a:srgbClr val="000000"/>
              </a:solidFill>
              <a:prstDash val="sysDot"/>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vi-VN"/>
            </a:p>
          </p:txBody>
        </p:sp>
        <p:sp>
          <p:nvSpPr>
            <p:cNvPr id="18" name="Freeform 23"/>
            <p:cNvSpPr>
              <a:spLocks/>
            </p:cNvSpPr>
            <p:nvPr/>
          </p:nvSpPr>
          <p:spPr bwMode="auto">
            <a:xfrm>
              <a:off x="1383" y="600"/>
              <a:ext cx="137" cy="141"/>
            </a:xfrm>
            <a:custGeom>
              <a:avLst/>
              <a:gdLst>
                <a:gd name="T0" fmla="+- 0 1520 1384"/>
                <a:gd name="T1" fmla="*/ T0 w 137"/>
                <a:gd name="T2" fmla="+- 0 740 600"/>
                <a:gd name="T3" fmla="*/ 740 h 141"/>
                <a:gd name="T4" fmla="+- 0 1510 1384"/>
                <a:gd name="T5" fmla="*/ T4 w 137"/>
                <a:gd name="T6" fmla="+- 0 686 600"/>
                <a:gd name="T7" fmla="*/ 686 h 141"/>
                <a:gd name="T8" fmla="+- 0 1480 1384"/>
                <a:gd name="T9" fmla="*/ T8 w 137"/>
                <a:gd name="T10" fmla="+- 0 641 600"/>
                <a:gd name="T11" fmla="*/ 641 h 141"/>
                <a:gd name="T12" fmla="+- 0 1437 1384"/>
                <a:gd name="T13" fmla="*/ T12 w 137"/>
                <a:gd name="T14" fmla="+- 0 611 600"/>
                <a:gd name="T15" fmla="*/ 611 h 141"/>
                <a:gd name="T16" fmla="+- 0 1384 1384"/>
                <a:gd name="T17" fmla="*/ T16 w 137"/>
                <a:gd name="T18" fmla="+- 0 600 600"/>
                <a:gd name="T19" fmla="*/ 600 h 141"/>
              </a:gdLst>
              <a:ahLst/>
              <a:cxnLst>
                <a:cxn ang="0">
                  <a:pos x="T1" y="T3"/>
                </a:cxn>
                <a:cxn ang="0">
                  <a:pos x="T5" y="T7"/>
                </a:cxn>
                <a:cxn ang="0">
                  <a:pos x="T9" y="T11"/>
                </a:cxn>
                <a:cxn ang="0">
                  <a:pos x="T13" y="T15"/>
                </a:cxn>
                <a:cxn ang="0">
                  <a:pos x="T17" y="T19"/>
                </a:cxn>
              </a:cxnLst>
              <a:rect l="0" t="0" r="r" b="b"/>
              <a:pathLst>
                <a:path w="137" h="141">
                  <a:moveTo>
                    <a:pt x="136" y="140"/>
                  </a:moveTo>
                  <a:lnTo>
                    <a:pt x="126" y="86"/>
                  </a:lnTo>
                  <a:lnTo>
                    <a:pt x="96" y="41"/>
                  </a:lnTo>
                  <a:lnTo>
                    <a:pt x="53" y="11"/>
                  </a:lnTo>
                  <a:lnTo>
                    <a:pt x="0" y="0"/>
                  </a:lnTo>
                </a:path>
              </a:pathLst>
            </a:custGeom>
            <a:noFill/>
            <a:ln w="20955">
              <a:solidFill>
                <a:srgbClr val="000000"/>
              </a:solidFill>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vi-VN"/>
            </a:p>
          </p:txBody>
        </p:sp>
        <p:pic>
          <p:nvPicPr>
            <p:cNvPr id="19" name="Picture 2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51" y="970"/>
              <a:ext cx="144" cy="828"/>
            </a:xfrm>
            <a:prstGeom prst="rect">
              <a:avLst/>
            </a:prstGeom>
            <a:noFill/>
            <a:extLst>
              <a:ext uri="{909E8E84-426E-40DD-AFC4-6F175D3DCCD1}">
                <a14:hiddenFill xmlns:a14="http://schemas.microsoft.com/office/drawing/2010/main">
                  <a:solidFill>
                    <a:srgbClr val="FFFFFF"/>
                  </a:solidFill>
                </a14:hiddenFill>
              </a:ext>
            </a:extLst>
          </p:spPr>
        </p:pic>
        <p:sp>
          <p:nvSpPr>
            <p:cNvPr id="20" name="Rectangle 21"/>
            <p:cNvSpPr>
              <a:spLocks noChangeArrowheads="1"/>
            </p:cNvSpPr>
            <p:nvPr/>
          </p:nvSpPr>
          <p:spPr bwMode="auto">
            <a:xfrm>
              <a:off x="1738" y="1010"/>
              <a:ext cx="99" cy="52"/>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vi-VN"/>
            </a:p>
          </p:txBody>
        </p:sp>
        <p:sp>
          <p:nvSpPr>
            <p:cNvPr id="21" name="Line 20"/>
            <p:cNvSpPr>
              <a:spLocks noChangeShapeType="1"/>
            </p:cNvSpPr>
            <p:nvPr/>
          </p:nvSpPr>
          <p:spPr bwMode="auto">
            <a:xfrm>
              <a:off x="198" y="512"/>
              <a:ext cx="413" cy="0"/>
            </a:xfrm>
            <a:prstGeom prst="line">
              <a:avLst/>
            </a:prstGeom>
            <a:noFill/>
            <a:ln w="2095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vi-VN"/>
            </a:p>
          </p:txBody>
        </p:sp>
        <p:sp>
          <p:nvSpPr>
            <p:cNvPr id="22" name="Freeform 21"/>
            <p:cNvSpPr>
              <a:spLocks/>
            </p:cNvSpPr>
            <p:nvPr/>
          </p:nvSpPr>
          <p:spPr bwMode="auto">
            <a:xfrm>
              <a:off x="610" y="441"/>
              <a:ext cx="206" cy="141"/>
            </a:xfrm>
            <a:custGeom>
              <a:avLst/>
              <a:gdLst>
                <a:gd name="T0" fmla="+- 0 611 611"/>
                <a:gd name="T1" fmla="*/ T0 w 206"/>
                <a:gd name="T2" fmla="+- 0 442 442"/>
                <a:gd name="T3" fmla="*/ 442 h 141"/>
                <a:gd name="T4" fmla="+- 0 611 611"/>
                <a:gd name="T5" fmla="*/ T4 w 206"/>
                <a:gd name="T6" fmla="+- 0 582 442"/>
                <a:gd name="T7" fmla="*/ 582 h 141"/>
                <a:gd name="T8" fmla="+- 0 816 611"/>
                <a:gd name="T9" fmla="*/ T8 w 206"/>
                <a:gd name="T10" fmla="+- 0 512 442"/>
                <a:gd name="T11" fmla="*/ 512 h 141"/>
                <a:gd name="T12" fmla="+- 0 611 611"/>
                <a:gd name="T13" fmla="*/ T12 w 206"/>
                <a:gd name="T14" fmla="+- 0 442 442"/>
                <a:gd name="T15" fmla="*/ 442 h 141"/>
              </a:gdLst>
              <a:ahLst/>
              <a:cxnLst>
                <a:cxn ang="0">
                  <a:pos x="T1" y="T3"/>
                </a:cxn>
                <a:cxn ang="0">
                  <a:pos x="T5" y="T7"/>
                </a:cxn>
                <a:cxn ang="0">
                  <a:pos x="T9" y="T11"/>
                </a:cxn>
                <a:cxn ang="0">
                  <a:pos x="T13" y="T15"/>
                </a:cxn>
              </a:cxnLst>
              <a:rect l="0" t="0" r="r" b="b"/>
              <a:pathLst>
                <a:path w="206" h="141">
                  <a:moveTo>
                    <a:pt x="0" y="0"/>
                  </a:moveTo>
                  <a:lnTo>
                    <a:pt x="0" y="140"/>
                  </a:lnTo>
                  <a:lnTo>
                    <a:pt x="205" y="70"/>
                  </a:lnTo>
                  <a:lnTo>
                    <a:pt x="0" y="0"/>
                  </a:lnTo>
                  <a:close/>
                </a:path>
              </a:pathLst>
            </a:custGeom>
            <a:noFill/>
            <a:ln w="11633">
              <a:solidFill>
                <a:srgbClr val="000000"/>
              </a:solidFill>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vi-VN"/>
            </a:p>
          </p:txBody>
        </p:sp>
        <p:sp>
          <p:nvSpPr>
            <p:cNvPr id="23" name="Rectangle 18"/>
            <p:cNvSpPr>
              <a:spLocks noChangeArrowheads="1"/>
            </p:cNvSpPr>
            <p:nvPr/>
          </p:nvSpPr>
          <p:spPr bwMode="auto">
            <a:xfrm>
              <a:off x="3858" y="1130"/>
              <a:ext cx="120" cy="117"/>
            </a:xfrm>
            <a:prstGeom prst="rect">
              <a:avLst/>
            </a:prstGeom>
            <a:noFill/>
            <a:ln w="8128">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vi-VN"/>
            </a:p>
          </p:txBody>
        </p:sp>
        <p:sp>
          <p:nvSpPr>
            <p:cNvPr id="24" name="AutoShape 17"/>
            <p:cNvSpPr>
              <a:spLocks/>
            </p:cNvSpPr>
            <p:nvPr/>
          </p:nvSpPr>
          <p:spPr bwMode="auto">
            <a:xfrm>
              <a:off x="3778" y="1249"/>
              <a:ext cx="2522" cy="2"/>
            </a:xfrm>
            <a:custGeom>
              <a:avLst/>
              <a:gdLst>
                <a:gd name="T0" fmla="+- 0 3779 3779"/>
                <a:gd name="T1" fmla="*/ T0 w 2522"/>
                <a:gd name="T2" fmla="+- 0 3834 3779"/>
                <a:gd name="T3" fmla="*/ T2 w 2522"/>
                <a:gd name="T4" fmla="+- 0 3883 3779"/>
                <a:gd name="T5" fmla="*/ T4 w 2522"/>
                <a:gd name="T6" fmla="+- 0 6300 3779"/>
                <a:gd name="T7" fmla="*/ T6 w 2522"/>
              </a:gdLst>
              <a:ahLst/>
              <a:cxnLst>
                <a:cxn ang="0">
                  <a:pos x="T1" y="0"/>
                </a:cxn>
                <a:cxn ang="0">
                  <a:pos x="T3" y="0"/>
                </a:cxn>
                <a:cxn ang="0">
                  <a:pos x="T5" y="0"/>
                </a:cxn>
                <a:cxn ang="0">
                  <a:pos x="T7" y="0"/>
                </a:cxn>
              </a:cxnLst>
              <a:rect l="0" t="0" r="r" b="b"/>
              <a:pathLst>
                <a:path w="2522">
                  <a:moveTo>
                    <a:pt x="0" y="0"/>
                  </a:moveTo>
                  <a:lnTo>
                    <a:pt x="55" y="0"/>
                  </a:lnTo>
                  <a:moveTo>
                    <a:pt x="104" y="0"/>
                  </a:moveTo>
                  <a:lnTo>
                    <a:pt x="2521" y="0"/>
                  </a:lnTo>
                </a:path>
              </a:pathLst>
            </a:custGeom>
            <a:noFill/>
            <a:ln w="8128">
              <a:solidFill>
                <a:srgbClr val="000000"/>
              </a:solidFill>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vi-VN"/>
            </a:p>
          </p:txBody>
        </p:sp>
        <p:sp>
          <p:nvSpPr>
            <p:cNvPr id="25" name="Freeform 16"/>
            <p:cNvSpPr>
              <a:spLocks/>
            </p:cNvSpPr>
            <p:nvPr/>
          </p:nvSpPr>
          <p:spPr bwMode="auto">
            <a:xfrm>
              <a:off x="6285" y="1192"/>
              <a:ext cx="172" cy="112"/>
            </a:xfrm>
            <a:custGeom>
              <a:avLst/>
              <a:gdLst>
                <a:gd name="T0" fmla="+- 0 6286 6286"/>
                <a:gd name="T1" fmla="*/ T0 w 172"/>
                <a:gd name="T2" fmla="+- 0 1193 1193"/>
                <a:gd name="T3" fmla="*/ 1193 h 112"/>
                <a:gd name="T4" fmla="+- 0 6286 6286"/>
                <a:gd name="T5" fmla="*/ T4 w 172"/>
                <a:gd name="T6" fmla="+- 0 1304 1193"/>
                <a:gd name="T7" fmla="*/ 1304 h 112"/>
                <a:gd name="T8" fmla="+- 0 6457 6286"/>
                <a:gd name="T9" fmla="*/ T8 w 172"/>
                <a:gd name="T10" fmla="+- 0 1249 1193"/>
                <a:gd name="T11" fmla="*/ 1249 h 112"/>
                <a:gd name="T12" fmla="+- 0 6286 6286"/>
                <a:gd name="T13" fmla="*/ T12 w 172"/>
                <a:gd name="T14" fmla="+- 0 1193 1193"/>
                <a:gd name="T15" fmla="*/ 1193 h 112"/>
              </a:gdLst>
              <a:ahLst/>
              <a:cxnLst>
                <a:cxn ang="0">
                  <a:pos x="T1" y="T3"/>
                </a:cxn>
                <a:cxn ang="0">
                  <a:pos x="T5" y="T7"/>
                </a:cxn>
                <a:cxn ang="0">
                  <a:pos x="T9" y="T11"/>
                </a:cxn>
                <a:cxn ang="0">
                  <a:pos x="T13" y="T15"/>
                </a:cxn>
              </a:cxnLst>
              <a:rect l="0" t="0" r="r" b="b"/>
              <a:pathLst>
                <a:path w="172" h="112">
                  <a:moveTo>
                    <a:pt x="0" y="0"/>
                  </a:moveTo>
                  <a:lnTo>
                    <a:pt x="0" y="111"/>
                  </a:lnTo>
                  <a:lnTo>
                    <a:pt x="171" y="56"/>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vi-VN"/>
            </a:p>
          </p:txBody>
        </p:sp>
        <p:sp>
          <p:nvSpPr>
            <p:cNvPr id="26" name="Freeform 15"/>
            <p:cNvSpPr>
              <a:spLocks/>
            </p:cNvSpPr>
            <p:nvPr/>
          </p:nvSpPr>
          <p:spPr bwMode="auto">
            <a:xfrm>
              <a:off x="3834" y="1225"/>
              <a:ext cx="50" cy="48"/>
            </a:xfrm>
            <a:custGeom>
              <a:avLst/>
              <a:gdLst>
                <a:gd name="T0" fmla="+- 0 3872 3834"/>
                <a:gd name="T1" fmla="*/ T0 w 50"/>
                <a:gd name="T2" fmla="+- 0 1225 1225"/>
                <a:gd name="T3" fmla="*/ 1225 h 48"/>
                <a:gd name="T4" fmla="+- 0 3845 3834"/>
                <a:gd name="T5" fmla="*/ T4 w 50"/>
                <a:gd name="T6" fmla="+- 0 1225 1225"/>
                <a:gd name="T7" fmla="*/ 1225 h 48"/>
                <a:gd name="T8" fmla="+- 0 3834 3834"/>
                <a:gd name="T9" fmla="*/ T8 w 50"/>
                <a:gd name="T10" fmla="+- 0 1236 1225"/>
                <a:gd name="T11" fmla="*/ 1236 h 48"/>
                <a:gd name="T12" fmla="+- 0 3834 3834"/>
                <a:gd name="T13" fmla="*/ T12 w 50"/>
                <a:gd name="T14" fmla="+- 0 1262 1225"/>
                <a:gd name="T15" fmla="*/ 1262 h 48"/>
                <a:gd name="T16" fmla="+- 0 3845 3834"/>
                <a:gd name="T17" fmla="*/ T16 w 50"/>
                <a:gd name="T18" fmla="+- 0 1273 1225"/>
                <a:gd name="T19" fmla="*/ 1273 h 48"/>
                <a:gd name="T20" fmla="+- 0 3872 3834"/>
                <a:gd name="T21" fmla="*/ T20 w 50"/>
                <a:gd name="T22" fmla="+- 0 1273 1225"/>
                <a:gd name="T23" fmla="*/ 1273 h 48"/>
                <a:gd name="T24" fmla="+- 0 3883 3834"/>
                <a:gd name="T25" fmla="*/ T24 w 50"/>
                <a:gd name="T26" fmla="+- 0 1262 1225"/>
                <a:gd name="T27" fmla="*/ 1262 h 48"/>
                <a:gd name="T28" fmla="+- 0 3883 3834"/>
                <a:gd name="T29" fmla="*/ T28 w 50"/>
                <a:gd name="T30" fmla="+- 0 1236 1225"/>
                <a:gd name="T31" fmla="*/ 1236 h 48"/>
              </a:gdLst>
              <a:ahLst/>
              <a:cxnLst>
                <a:cxn ang="0">
                  <a:pos x="T1" y="T3"/>
                </a:cxn>
                <a:cxn ang="0">
                  <a:pos x="T5" y="T7"/>
                </a:cxn>
                <a:cxn ang="0">
                  <a:pos x="T9" y="T11"/>
                </a:cxn>
                <a:cxn ang="0">
                  <a:pos x="T13" y="T15"/>
                </a:cxn>
                <a:cxn ang="0">
                  <a:pos x="T17" y="T19"/>
                </a:cxn>
                <a:cxn ang="0">
                  <a:pos x="T21" y="T23"/>
                </a:cxn>
                <a:cxn ang="0">
                  <a:pos x="T25" y="T27"/>
                </a:cxn>
                <a:cxn ang="0">
                  <a:pos x="T29" y="T31"/>
                </a:cxn>
              </a:cxnLst>
              <a:rect l="0" t="0" r="r" b="b"/>
              <a:pathLst>
                <a:path w="50" h="48">
                  <a:moveTo>
                    <a:pt x="38" y="0"/>
                  </a:moveTo>
                  <a:lnTo>
                    <a:pt x="11" y="0"/>
                  </a:lnTo>
                  <a:lnTo>
                    <a:pt x="0" y="11"/>
                  </a:lnTo>
                  <a:lnTo>
                    <a:pt x="0" y="37"/>
                  </a:lnTo>
                  <a:lnTo>
                    <a:pt x="11" y="48"/>
                  </a:lnTo>
                  <a:lnTo>
                    <a:pt x="38" y="48"/>
                  </a:lnTo>
                  <a:lnTo>
                    <a:pt x="49" y="37"/>
                  </a:lnTo>
                  <a:lnTo>
                    <a:pt x="49" y="1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vi-VN"/>
            </a:p>
          </p:txBody>
        </p:sp>
        <p:sp>
          <p:nvSpPr>
            <p:cNvPr id="27" name="Freeform 14"/>
            <p:cNvSpPr>
              <a:spLocks/>
            </p:cNvSpPr>
            <p:nvPr/>
          </p:nvSpPr>
          <p:spPr bwMode="auto">
            <a:xfrm>
              <a:off x="3834" y="1225"/>
              <a:ext cx="50" cy="48"/>
            </a:xfrm>
            <a:custGeom>
              <a:avLst/>
              <a:gdLst>
                <a:gd name="T0" fmla="+- 0 3883 3834"/>
                <a:gd name="T1" fmla="*/ T0 w 50"/>
                <a:gd name="T2" fmla="+- 0 1249 1225"/>
                <a:gd name="T3" fmla="*/ 1249 h 48"/>
                <a:gd name="T4" fmla="+- 0 3883 3834"/>
                <a:gd name="T5" fmla="*/ T4 w 50"/>
                <a:gd name="T6" fmla="+- 0 1236 1225"/>
                <a:gd name="T7" fmla="*/ 1236 h 48"/>
                <a:gd name="T8" fmla="+- 0 3872 3834"/>
                <a:gd name="T9" fmla="*/ T8 w 50"/>
                <a:gd name="T10" fmla="+- 0 1225 1225"/>
                <a:gd name="T11" fmla="*/ 1225 h 48"/>
                <a:gd name="T12" fmla="+- 0 3858 3834"/>
                <a:gd name="T13" fmla="*/ T12 w 50"/>
                <a:gd name="T14" fmla="+- 0 1225 1225"/>
                <a:gd name="T15" fmla="*/ 1225 h 48"/>
                <a:gd name="T16" fmla="+- 0 3845 3834"/>
                <a:gd name="T17" fmla="*/ T16 w 50"/>
                <a:gd name="T18" fmla="+- 0 1225 1225"/>
                <a:gd name="T19" fmla="*/ 1225 h 48"/>
                <a:gd name="T20" fmla="+- 0 3834 3834"/>
                <a:gd name="T21" fmla="*/ T20 w 50"/>
                <a:gd name="T22" fmla="+- 0 1236 1225"/>
                <a:gd name="T23" fmla="*/ 1236 h 48"/>
                <a:gd name="T24" fmla="+- 0 3834 3834"/>
                <a:gd name="T25" fmla="*/ T24 w 50"/>
                <a:gd name="T26" fmla="+- 0 1249 1225"/>
                <a:gd name="T27" fmla="*/ 1249 h 48"/>
                <a:gd name="T28" fmla="+- 0 3834 3834"/>
                <a:gd name="T29" fmla="*/ T28 w 50"/>
                <a:gd name="T30" fmla="+- 0 1262 1225"/>
                <a:gd name="T31" fmla="*/ 1262 h 48"/>
                <a:gd name="T32" fmla="+- 0 3845 3834"/>
                <a:gd name="T33" fmla="*/ T32 w 50"/>
                <a:gd name="T34" fmla="+- 0 1273 1225"/>
                <a:gd name="T35" fmla="*/ 1273 h 48"/>
                <a:gd name="T36" fmla="+- 0 3858 3834"/>
                <a:gd name="T37" fmla="*/ T36 w 50"/>
                <a:gd name="T38" fmla="+- 0 1273 1225"/>
                <a:gd name="T39" fmla="*/ 1273 h 48"/>
                <a:gd name="T40" fmla="+- 0 3872 3834"/>
                <a:gd name="T41" fmla="*/ T40 w 50"/>
                <a:gd name="T42" fmla="+- 0 1273 1225"/>
                <a:gd name="T43" fmla="*/ 1273 h 48"/>
                <a:gd name="T44" fmla="+- 0 3883 3834"/>
                <a:gd name="T45" fmla="*/ T44 w 50"/>
                <a:gd name="T46" fmla="+- 0 1262 1225"/>
                <a:gd name="T47" fmla="*/ 1262 h 48"/>
                <a:gd name="T48" fmla="+- 0 3883 3834"/>
                <a:gd name="T49" fmla="*/ T48 w 50"/>
                <a:gd name="T50" fmla="+- 0 1249 1225"/>
                <a:gd name="T51" fmla="*/ 1249 h 48"/>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Lst>
              <a:rect l="0" t="0" r="r" b="b"/>
              <a:pathLst>
                <a:path w="50" h="48">
                  <a:moveTo>
                    <a:pt x="49" y="24"/>
                  </a:moveTo>
                  <a:lnTo>
                    <a:pt x="49" y="11"/>
                  </a:lnTo>
                  <a:lnTo>
                    <a:pt x="38" y="0"/>
                  </a:lnTo>
                  <a:lnTo>
                    <a:pt x="24" y="0"/>
                  </a:lnTo>
                  <a:lnTo>
                    <a:pt x="11" y="0"/>
                  </a:lnTo>
                  <a:lnTo>
                    <a:pt x="0" y="11"/>
                  </a:lnTo>
                  <a:lnTo>
                    <a:pt x="0" y="24"/>
                  </a:lnTo>
                  <a:lnTo>
                    <a:pt x="0" y="37"/>
                  </a:lnTo>
                  <a:lnTo>
                    <a:pt x="11" y="48"/>
                  </a:lnTo>
                  <a:lnTo>
                    <a:pt x="24" y="48"/>
                  </a:lnTo>
                  <a:lnTo>
                    <a:pt x="38" y="48"/>
                  </a:lnTo>
                  <a:lnTo>
                    <a:pt x="49" y="37"/>
                  </a:lnTo>
                  <a:lnTo>
                    <a:pt x="49" y="24"/>
                  </a:lnTo>
                  <a:close/>
                </a:path>
              </a:pathLst>
            </a:custGeom>
            <a:noFill/>
            <a:ln w="8128">
              <a:solidFill>
                <a:srgbClr val="000000"/>
              </a:solidFill>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vi-VN"/>
            </a:p>
          </p:txBody>
        </p:sp>
        <p:sp>
          <p:nvSpPr>
            <p:cNvPr id="28" name="Line 13"/>
            <p:cNvSpPr>
              <a:spLocks noChangeShapeType="1"/>
            </p:cNvSpPr>
            <p:nvPr/>
          </p:nvSpPr>
          <p:spPr bwMode="auto">
            <a:xfrm>
              <a:off x="3858" y="290"/>
              <a:ext cx="0" cy="911"/>
            </a:xfrm>
            <a:prstGeom prst="line">
              <a:avLst/>
            </a:prstGeom>
            <a:noFill/>
            <a:ln w="24371">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vi-VN"/>
            </a:p>
          </p:txBody>
        </p:sp>
        <p:sp>
          <p:nvSpPr>
            <p:cNvPr id="29" name="Freeform 12"/>
            <p:cNvSpPr>
              <a:spLocks/>
            </p:cNvSpPr>
            <p:nvPr/>
          </p:nvSpPr>
          <p:spPr bwMode="auto">
            <a:xfrm>
              <a:off x="3775" y="68"/>
              <a:ext cx="167" cy="242"/>
            </a:xfrm>
            <a:custGeom>
              <a:avLst/>
              <a:gdLst>
                <a:gd name="T0" fmla="+- 0 3858 3775"/>
                <a:gd name="T1" fmla="*/ T0 w 167"/>
                <a:gd name="T2" fmla="+- 0 68 68"/>
                <a:gd name="T3" fmla="*/ 68 h 242"/>
                <a:gd name="T4" fmla="+- 0 3775 3775"/>
                <a:gd name="T5" fmla="*/ T4 w 167"/>
                <a:gd name="T6" fmla="+- 0 310 68"/>
                <a:gd name="T7" fmla="*/ 310 h 242"/>
                <a:gd name="T8" fmla="+- 0 3942 3775"/>
                <a:gd name="T9" fmla="*/ T8 w 167"/>
                <a:gd name="T10" fmla="+- 0 310 68"/>
                <a:gd name="T11" fmla="*/ 310 h 242"/>
                <a:gd name="T12" fmla="+- 0 3858 3775"/>
                <a:gd name="T13" fmla="*/ T12 w 167"/>
                <a:gd name="T14" fmla="+- 0 68 68"/>
                <a:gd name="T15" fmla="*/ 68 h 242"/>
              </a:gdLst>
              <a:ahLst/>
              <a:cxnLst>
                <a:cxn ang="0">
                  <a:pos x="T1" y="T3"/>
                </a:cxn>
                <a:cxn ang="0">
                  <a:pos x="T5" y="T7"/>
                </a:cxn>
                <a:cxn ang="0">
                  <a:pos x="T9" y="T11"/>
                </a:cxn>
                <a:cxn ang="0">
                  <a:pos x="T13" y="T15"/>
                </a:cxn>
              </a:cxnLst>
              <a:rect l="0" t="0" r="r" b="b"/>
              <a:pathLst>
                <a:path w="167" h="242">
                  <a:moveTo>
                    <a:pt x="83" y="0"/>
                  </a:moveTo>
                  <a:lnTo>
                    <a:pt x="0" y="242"/>
                  </a:lnTo>
                  <a:lnTo>
                    <a:pt x="167" y="242"/>
                  </a:lnTo>
                  <a:lnTo>
                    <a:pt x="83"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vi-VN"/>
            </a:p>
          </p:txBody>
        </p:sp>
        <p:sp>
          <p:nvSpPr>
            <p:cNvPr id="30" name="Line 11"/>
            <p:cNvSpPr>
              <a:spLocks noChangeShapeType="1"/>
            </p:cNvSpPr>
            <p:nvPr/>
          </p:nvSpPr>
          <p:spPr bwMode="auto">
            <a:xfrm>
              <a:off x="3899" y="1249"/>
              <a:ext cx="611" cy="0"/>
            </a:xfrm>
            <a:prstGeom prst="line">
              <a:avLst/>
            </a:prstGeom>
            <a:noFill/>
            <a:ln w="24371">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vi-VN"/>
            </a:p>
          </p:txBody>
        </p:sp>
        <p:sp>
          <p:nvSpPr>
            <p:cNvPr id="31" name="Freeform 10"/>
            <p:cNvSpPr>
              <a:spLocks/>
            </p:cNvSpPr>
            <p:nvPr/>
          </p:nvSpPr>
          <p:spPr bwMode="auto">
            <a:xfrm>
              <a:off x="4489" y="1168"/>
              <a:ext cx="250" cy="161"/>
            </a:xfrm>
            <a:custGeom>
              <a:avLst/>
              <a:gdLst>
                <a:gd name="T0" fmla="+- 0 4489 4489"/>
                <a:gd name="T1" fmla="*/ T0 w 250"/>
                <a:gd name="T2" fmla="+- 0 1169 1169"/>
                <a:gd name="T3" fmla="*/ 1169 h 161"/>
                <a:gd name="T4" fmla="+- 0 4489 4489"/>
                <a:gd name="T5" fmla="*/ T4 w 250"/>
                <a:gd name="T6" fmla="+- 0 1330 1169"/>
                <a:gd name="T7" fmla="*/ 1330 h 161"/>
                <a:gd name="T8" fmla="+- 0 4739 4489"/>
                <a:gd name="T9" fmla="*/ T8 w 250"/>
                <a:gd name="T10" fmla="+- 0 1249 1169"/>
                <a:gd name="T11" fmla="*/ 1249 h 161"/>
                <a:gd name="T12" fmla="+- 0 4489 4489"/>
                <a:gd name="T13" fmla="*/ T12 w 250"/>
                <a:gd name="T14" fmla="+- 0 1169 1169"/>
                <a:gd name="T15" fmla="*/ 1169 h 161"/>
              </a:gdLst>
              <a:ahLst/>
              <a:cxnLst>
                <a:cxn ang="0">
                  <a:pos x="T1" y="T3"/>
                </a:cxn>
                <a:cxn ang="0">
                  <a:pos x="T5" y="T7"/>
                </a:cxn>
                <a:cxn ang="0">
                  <a:pos x="T9" y="T11"/>
                </a:cxn>
                <a:cxn ang="0">
                  <a:pos x="T13" y="T15"/>
                </a:cxn>
              </a:cxnLst>
              <a:rect l="0" t="0" r="r" b="b"/>
              <a:pathLst>
                <a:path w="250" h="161">
                  <a:moveTo>
                    <a:pt x="0" y="0"/>
                  </a:moveTo>
                  <a:lnTo>
                    <a:pt x="0" y="161"/>
                  </a:lnTo>
                  <a:lnTo>
                    <a:pt x="250" y="80"/>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vi-VN"/>
            </a:p>
          </p:txBody>
        </p:sp>
        <p:pic>
          <p:nvPicPr>
            <p:cNvPr id="32" name="Picture 9"/>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682" y="1003"/>
              <a:ext cx="39" cy="886"/>
            </a:xfrm>
            <a:prstGeom prst="rect">
              <a:avLst/>
            </a:prstGeom>
            <a:noFill/>
            <a:extLst>
              <a:ext uri="{909E8E84-426E-40DD-AFC4-6F175D3DCCD1}">
                <a14:hiddenFill xmlns:a14="http://schemas.microsoft.com/office/drawing/2010/main">
                  <a:solidFill>
                    <a:srgbClr val="FFFFFF"/>
                  </a:solidFill>
                </a14:hiddenFill>
              </a:ext>
            </a:extLst>
          </p:spPr>
        </p:pic>
        <p:pic>
          <p:nvPicPr>
            <p:cNvPr id="33" name="Picture 8"/>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926" y="0"/>
              <a:ext cx="144" cy="886"/>
            </a:xfrm>
            <a:prstGeom prst="rect">
              <a:avLst/>
            </a:prstGeom>
            <a:noFill/>
            <a:extLst>
              <a:ext uri="{909E8E84-426E-40DD-AFC4-6F175D3DCCD1}">
                <a14:hiddenFill xmlns:a14="http://schemas.microsoft.com/office/drawing/2010/main">
                  <a:solidFill>
                    <a:srgbClr val="FFFFFF"/>
                  </a:solidFill>
                </a14:hiddenFill>
              </a:ext>
            </a:extLst>
          </p:spPr>
        </p:pic>
        <p:pic>
          <p:nvPicPr>
            <p:cNvPr id="34" name="Picture 7"/>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4136" y="40"/>
              <a:ext cx="107" cy="70"/>
            </a:xfrm>
            <a:prstGeom prst="rect">
              <a:avLst/>
            </a:prstGeom>
            <a:noFill/>
            <a:extLst>
              <a:ext uri="{909E8E84-426E-40DD-AFC4-6F175D3DCCD1}">
                <a14:hiddenFill xmlns:a14="http://schemas.microsoft.com/office/drawing/2010/main">
                  <a:solidFill>
                    <a:srgbClr val="FFFFFF"/>
                  </a:solidFill>
                </a14:hiddenFill>
              </a:ext>
            </a:extLst>
          </p:spPr>
        </p:pic>
        <p:pic>
          <p:nvPicPr>
            <p:cNvPr id="35" name="Picture 6"/>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311" y="0"/>
              <a:ext cx="352" cy="886"/>
            </a:xfrm>
            <a:prstGeom prst="rect">
              <a:avLst/>
            </a:prstGeom>
            <a:noFill/>
            <a:extLst>
              <a:ext uri="{909E8E84-426E-40DD-AFC4-6F175D3DCCD1}">
                <a14:hiddenFill xmlns:a14="http://schemas.microsoft.com/office/drawing/2010/main">
                  <a:solidFill>
                    <a:srgbClr val="FFFFFF"/>
                  </a:solidFill>
                </a14:hiddenFill>
              </a:ext>
            </a:extLst>
          </p:spPr>
        </p:pic>
        <p:pic>
          <p:nvPicPr>
            <p:cNvPr id="36" name="Picture 5"/>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5268" y="963"/>
              <a:ext cx="1133" cy="231"/>
            </a:xfrm>
            <a:prstGeom prst="rect">
              <a:avLst/>
            </a:prstGeom>
            <a:noFill/>
            <a:extLst>
              <a:ext uri="{909E8E84-426E-40DD-AFC4-6F175D3DCCD1}">
                <a14:hiddenFill xmlns:a14="http://schemas.microsoft.com/office/drawing/2010/main">
                  <a:solidFill>
                    <a:srgbClr val="FFFFFF"/>
                  </a:solidFill>
                </a14:hiddenFill>
              </a:ext>
            </a:extLst>
          </p:spPr>
        </p:pic>
        <p:sp>
          <p:nvSpPr>
            <p:cNvPr id="37" name="Text Box 4"/>
            <p:cNvSpPr txBox="1">
              <a:spLocks noChangeArrowheads="1"/>
            </p:cNvSpPr>
            <p:nvPr/>
          </p:nvSpPr>
          <p:spPr bwMode="auto">
            <a:xfrm>
              <a:off x="561" y="1404"/>
              <a:ext cx="955" cy="2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vi-VN" altLang="vi-VN" sz="1000" b="1" i="0" u="none" strike="noStrike" cap="none" normalizeH="0" baseline="0" smtClean="0">
                  <a:ln>
                    <a:noFill/>
                  </a:ln>
                  <a:solidFill>
                    <a:schemeClr val="tx1"/>
                  </a:solidFill>
                  <a:effectLst/>
                  <a:latin typeface="Arial" panose="020B0604020202020204" pitchFamily="34" charset="0"/>
                  <a:ea typeface="Arial" panose="020B0604020202020204" pitchFamily="34" charset="0"/>
                </a:rPr>
                <a:t>HÌNH 3.8a</a:t>
              </a:r>
              <a:endParaRPr kumimoji="0" lang="vi-VN" altLang="vi-VN" sz="1800" b="0" i="0" u="none" strike="noStrike" cap="none" normalizeH="0" baseline="0" smtClean="0">
                <a:ln>
                  <a:noFill/>
                </a:ln>
                <a:solidFill>
                  <a:schemeClr val="tx1"/>
                </a:solidFill>
                <a:effectLst/>
                <a:latin typeface="Arial" panose="020B0604020202020204" pitchFamily="34" charset="0"/>
              </a:endParaRPr>
            </a:p>
          </p:txBody>
        </p:sp>
        <p:sp>
          <p:nvSpPr>
            <p:cNvPr id="38" name="Text Box 3"/>
            <p:cNvSpPr txBox="1">
              <a:spLocks noChangeArrowheads="1"/>
            </p:cNvSpPr>
            <p:nvPr/>
          </p:nvSpPr>
          <p:spPr bwMode="auto">
            <a:xfrm>
              <a:off x="3638" y="1464"/>
              <a:ext cx="3045" cy="2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vi-VN" altLang="vi-VN" sz="1000" b="1" i="0" u="none" strike="noStrike" cap="none" normalizeH="0" baseline="0" dirty="0" smtClean="0">
                  <a:ln>
                    <a:noFill/>
                  </a:ln>
                  <a:solidFill>
                    <a:schemeClr val="tx1"/>
                  </a:solidFill>
                  <a:effectLst/>
                  <a:latin typeface="Arial" panose="020B0604020202020204" pitchFamily="34" charset="0"/>
                  <a:ea typeface="Arial" panose="020B0604020202020204" pitchFamily="34" charset="0"/>
                </a:rPr>
                <a:t>HÌNH 3.8b: </a:t>
              </a:r>
              <a:r>
                <a:rPr kumimoji="0" lang="vi-VN" altLang="vi-VN" sz="1000" b="0" i="0" u="none" strike="noStrike" cap="none" normalizeH="0" baseline="0" dirty="0" smtClean="0">
                  <a:ln>
                    <a:noFill/>
                  </a:ln>
                  <a:solidFill>
                    <a:schemeClr val="tx1"/>
                  </a:solidFill>
                  <a:effectLst/>
                  <a:latin typeface="Arial" panose="020B0604020202020204" pitchFamily="34" charset="0"/>
                  <a:ea typeface="Arial" panose="020B0604020202020204" pitchFamily="34" charset="0"/>
                </a:rPr>
                <a:t>Giả n đồ vector phase</a:t>
              </a:r>
              <a:endParaRPr kumimoji="0" lang="vi-VN" altLang="vi-VN" sz="1800" b="0" i="0" u="none" strike="noStrike" cap="none" normalizeH="0" baseline="0" dirty="0" smtClean="0">
                <a:ln>
                  <a:noFill/>
                </a:ln>
                <a:solidFill>
                  <a:schemeClr val="tx1"/>
                </a:solidFill>
                <a:effectLst/>
                <a:latin typeface="Arial" panose="020B0604020202020204" pitchFamily="34" charset="0"/>
              </a:endParaRPr>
            </a:p>
          </p:txBody>
        </p:sp>
      </p:grpSp>
    </p:spTree>
    <p:extLst>
      <p:ext uri="{BB962C8B-B14F-4D97-AF65-F5344CB8AC3E}">
        <p14:creationId xmlns:p14="http://schemas.microsoft.com/office/powerpoint/2010/main" val="274329013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77333" y="781731"/>
            <a:ext cx="10527695" cy="5909355"/>
          </a:xfrm>
        </p:spPr>
        <p:txBody>
          <a:bodyPr/>
          <a:lstStyle/>
          <a:p>
            <a:r>
              <a:rPr lang="en-US" sz="2800" b="1" dirty="0" smtClean="0">
                <a:latin typeface="Times New Roman" panose="02020603050405020304" pitchFamily="18" charset="0"/>
                <a:cs typeface="Times New Roman" panose="02020603050405020304" pitchFamily="18" charset="0"/>
              </a:rPr>
              <a:t>3.2.3 </a:t>
            </a:r>
            <a:r>
              <a:rPr lang="en-US" sz="2800" b="1" dirty="0" err="1">
                <a:latin typeface="Times New Roman" panose="02020603050405020304" pitchFamily="18" charset="0"/>
                <a:cs typeface="Times New Roman" panose="02020603050405020304" pitchFamily="18" charset="0"/>
              </a:rPr>
              <a:t>Mạch</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điện</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hình</a:t>
            </a:r>
            <a:r>
              <a:rPr lang="en-US" sz="2800" b="1" dirty="0">
                <a:latin typeface="Times New Roman" panose="02020603050405020304" pitchFamily="18" charset="0"/>
                <a:cs typeface="Times New Roman" panose="02020603050405020304" pitchFamily="18" charset="0"/>
              </a:rPr>
              <a:t> sin </a:t>
            </a:r>
            <a:r>
              <a:rPr lang="en-US" sz="2800" b="1" dirty="0" err="1">
                <a:latin typeface="Times New Roman" panose="02020603050405020304" pitchFamily="18" charset="0"/>
                <a:cs typeface="Times New Roman" panose="02020603050405020304" pitchFamily="18" charset="0"/>
              </a:rPr>
              <a:t>với</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phần</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tử</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thuần</a:t>
            </a:r>
            <a:r>
              <a:rPr lang="en-US" sz="2800" b="1" dirty="0">
                <a:latin typeface="Times New Roman" panose="02020603050405020304" pitchFamily="18" charset="0"/>
                <a:cs typeface="Times New Roman" panose="02020603050405020304" pitchFamily="18" charset="0"/>
              </a:rPr>
              <a:t> </a:t>
            </a:r>
            <a:r>
              <a:rPr lang="en-US" sz="2800" b="1" dirty="0" smtClean="0">
                <a:latin typeface="Times New Roman" panose="02020603050405020304" pitchFamily="18" charset="0"/>
                <a:cs typeface="Times New Roman" panose="02020603050405020304" pitchFamily="18" charset="0"/>
              </a:rPr>
              <a:t>dung</a:t>
            </a:r>
          </a:p>
          <a:p>
            <a:r>
              <a:rPr lang="vi-VN" sz="2800" dirty="0">
                <a:latin typeface="Times New Roman" panose="02020603050405020304" pitchFamily="18" charset="0"/>
                <a:cs typeface="Times New Roman" panose="02020603050405020304" pitchFamily="18" charset="0"/>
              </a:rPr>
              <a:t>Cấp áp tức thời hı̀nh sin v(t) = </a:t>
            </a:r>
            <a:r>
              <a:rPr lang="vi-VN" sz="2800" dirty="0" smtClean="0">
                <a:latin typeface="Times New Roman" panose="02020603050405020304" pitchFamily="18" charset="0"/>
                <a:cs typeface="Times New Roman" panose="02020603050405020304" pitchFamily="18" charset="0"/>
              </a:rPr>
              <a:t>Vmsin(</a:t>
            </a:r>
            <a:r>
              <a:rPr lang="vi-VN" sz="2800" dirty="0" smtClean="0">
                <a:latin typeface="Times New Roman" panose="02020603050405020304" pitchFamily="18" charset="0"/>
                <a:cs typeface="Times New Roman" panose="02020603050405020304" pitchFamily="18" charset="0"/>
                <a:sym typeface="Symbol" panose="05050102010706020507" pitchFamily="18" charset="2"/>
              </a:rPr>
              <a:t></a:t>
            </a:r>
            <a:r>
              <a:rPr lang="vi-VN" sz="2800" dirty="0" smtClean="0">
                <a:latin typeface="Times New Roman" panose="02020603050405020304" pitchFamily="18" charset="0"/>
                <a:cs typeface="Times New Roman" panose="02020603050405020304" pitchFamily="18" charset="0"/>
              </a:rPr>
              <a:t>t</a:t>
            </a:r>
            <a:r>
              <a:rPr lang="vi-VN" sz="2800" dirty="0">
                <a:latin typeface="Times New Roman" panose="02020603050405020304" pitchFamily="18" charset="0"/>
                <a:cs typeface="Times New Roman" panose="02020603050405020304" pitchFamily="18" charset="0"/>
              </a:rPr>
              <a:t>) ngang qua hai đầu tụ điện có điện dung C. </a:t>
            </a:r>
            <a:endParaRPr lang="vi-VN" sz="2800" dirty="0" smtClean="0">
              <a:latin typeface="Times New Roman" panose="02020603050405020304" pitchFamily="18" charset="0"/>
              <a:cs typeface="Times New Roman" panose="02020603050405020304" pitchFamily="18" charset="0"/>
            </a:endParaRPr>
          </a:p>
          <a:p>
            <a:endParaRPr lang="vi-VN" sz="2800" dirty="0">
              <a:latin typeface="Times New Roman" panose="02020603050405020304" pitchFamily="18" charset="0"/>
              <a:cs typeface="Times New Roman" panose="02020603050405020304" pitchFamily="18" charset="0"/>
            </a:endParaRPr>
          </a:p>
          <a:p>
            <a:endParaRPr lang="vi-VN" sz="2800" dirty="0" smtClean="0">
              <a:latin typeface="Times New Roman" panose="02020603050405020304" pitchFamily="18" charset="0"/>
              <a:cs typeface="Times New Roman" panose="02020603050405020304" pitchFamily="18" charset="0"/>
            </a:endParaRPr>
          </a:p>
          <a:p>
            <a:endParaRPr lang="vi-VN" sz="2800" dirty="0">
              <a:latin typeface="Times New Roman" panose="02020603050405020304" pitchFamily="18" charset="0"/>
              <a:cs typeface="Times New Roman" panose="02020603050405020304" pitchFamily="18" charset="0"/>
            </a:endParaRPr>
          </a:p>
          <a:p>
            <a:endParaRPr lang="vi-VN" sz="2800" dirty="0" smtClean="0">
              <a:latin typeface="Times New Roman" panose="02020603050405020304" pitchFamily="18" charset="0"/>
              <a:cs typeface="Times New Roman" panose="02020603050405020304" pitchFamily="18" charset="0"/>
            </a:endParaRPr>
          </a:p>
          <a:p>
            <a:r>
              <a:rPr lang="vi-VN" sz="2800" dirty="0" smtClean="0">
                <a:latin typeface="Times New Roman" panose="02020603050405020304" pitchFamily="18" charset="0"/>
                <a:cs typeface="Times New Roman" panose="02020603050405020304" pitchFamily="18" charset="0"/>
              </a:rPr>
              <a:t>Ta có: V = (1/C.</a:t>
            </a:r>
            <a:r>
              <a:rPr lang="vi-VN" sz="2800" dirty="0" smtClean="0">
                <a:latin typeface="Times New Roman" panose="02020603050405020304" pitchFamily="18" charset="0"/>
                <a:cs typeface="Times New Roman" panose="02020603050405020304" pitchFamily="18" charset="0"/>
                <a:sym typeface="Symbol" panose="05050102010706020507" pitchFamily="18" charset="2"/>
              </a:rPr>
              <a:t>).I</a:t>
            </a:r>
            <a:endParaRPr lang="en-US" sz="2800" dirty="0" smtClean="0">
              <a:latin typeface="Times New Roman" panose="02020603050405020304" pitchFamily="18" charset="0"/>
              <a:cs typeface="Times New Roman" panose="02020603050405020304" pitchFamily="18" charset="0"/>
            </a:endParaRPr>
          </a:p>
          <a:p>
            <a:r>
              <a:rPr lang="vi-VN" sz="2800" dirty="0" smtClean="0">
                <a:latin typeface="Times New Roman" panose="02020603050405020304" pitchFamily="18" charset="0"/>
                <a:cs typeface="Times New Roman" panose="02020603050405020304" pitchFamily="18" charset="0"/>
              </a:rPr>
              <a:t>Dung kháng của tụ và được xác định: X</a:t>
            </a:r>
            <a:r>
              <a:rPr lang="vi-VN" sz="2800" baseline="-25000" dirty="0" smtClean="0">
                <a:latin typeface="Times New Roman" panose="02020603050405020304" pitchFamily="18" charset="0"/>
                <a:cs typeface="Times New Roman" panose="02020603050405020304" pitchFamily="18" charset="0"/>
              </a:rPr>
              <a:t>C</a:t>
            </a:r>
            <a:r>
              <a:rPr lang="vi-VN" sz="2800" dirty="0" smtClean="0">
                <a:latin typeface="Times New Roman" panose="02020603050405020304" pitchFamily="18" charset="0"/>
                <a:cs typeface="Times New Roman" panose="02020603050405020304" pitchFamily="18" charset="0"/>
              </a:rPr>
              <a:t> = 1/C.</a:t>
            </a:r>
            <a:r>
              <a:rPr lang="vi-VN" sz="2800" dirty="0">
                <a:latin typeface="Times New Roman" panose="02020603050405020304" pitchFamily="18" charset="0"/>
                <a:cs typeface="Times New Roman" panose="02020603050405020304" pitchFamily="18" charset="0"/>
                <a:sym typeface="Symbol" panose="05050102010706020507" pitchFamily="18" charset="2"/>
              </a:rPr>
              <a:t> </a:t>
            </a:r>
            <a:r>
              <a:rPr lang="vi-VN" sz="2800" dirty="0" smtClean="0">
                <a:latin typeface="Times New Roman" panose="02020603050405020304" pitchFamily="18" charset="0"/>
                <a:cs typeface="Times New Roman" panose="02020603050405020304" pitchFamily="18" charset="0"/>
                <a:sym typeface="Symbol" panose="05050102010706020507" pitchFamily="18" charset="2"/>
              </a:rPr>
              <a:t> = 1/ 2fC</a:t>
            </a:r>
          </a:p>
          <a:p>
            <a:r>
              <a:rPr lang="vi-VN" sz="2800" dirty="0">
                <a:latin typeface="Times New Roman" panose="02020603050405020304" pitchFamily="18" charset="0"/>
                <a:cs typeface="Times New Roman" panose="02020603050405020304" pitchFamily="18" charset="0"/>
              </a:rPr>
              <a:t>Điện áp đặt ngang qua hai đầu tụ điện chậm pha hơn dòng điện qua tụ điện một góc là </a:t>
            </a:r>
            <a:r>
              <a:rPr lang="vi-VN" sz="2800" dirty="0" smtClean="0">
                <a:latin typeface="Times New Roman" panose="02020603050405020304" pitchFamily="18" charset="0"/>
                <a:cs typeface="Times New Roman" panose="02020603050405020304" pitchFamily="18" charset="0"/>
              </a:rPr>
              <a:t>90</a:t>
            </a:r>
            <a:r>
              <a:rPr lang="vi-VN" sz="2800" baseline="30000" dirty="0" smtClean="0">
                <a:latin typeface="Times New Roman" panose="02020603050405020304" pitchFamily="18" charset="0"/>
                <a:cs typeface="Times New Roman" panose="02020603050405020304" pitchFamily="18" charset="0"/>
              </a:rPr>
              <a:t>0</a:t>
            </a:r>
            <a:r>
              <a:rPr lang="vi-VN" sz="2800" dirty="0" smtClean="0">
                <a:latin typeface="Times New Roman" panose="02020603050405020304" pitchFamily="18" charset="0"/>
                <a:cs typeface="Times New Roman" panose="02020603050405020304" pitchFamily="18" charset="0"/>
              </a:rPr>
              <a:t> </a:t>
            </a:r>
            <a:r>
              <a:rPr lang="vi-VN" sz="2800" dirty="0">
                <a:latin typeface="Times New Roman" panose="02020603050405020304" pitchFamily="18" charset="0"/>
                <a:cs typeface="Times New Roman" panose="02020603050405020304" pitchFamily="18" charset="0"/>
              </a:rPr>
              <a:t>(hay </a:t>
            </a:r>
            <a:r>
              <a:rPr lang="vi-VN" sz="2800" dirty="0" smtClean="0">
                <a:latin typeface="Times New Roman" panose="02020603050405020304" pitchFamily="18" charset="0"/>
                <a:cs typeface="Times New Roman" panose="02020603050405020304" pitchFamily="18" charset="0"/>
                <a:sym typeface="Symbol" panose="05050102010706020507" pitchFamily="18" charset="2"/>
              </a:rPr>
              <a:t>/</a:t>
            </a:r>
            <a:r>
              <a:rPr lang="vi-VN" sz="2800" dirty="0" smtClean="0">
                <a:latin typeface="Times New Roman" panose="02020603050405020304" pitchFamily="18" charset="0"/>
                <a:cs typeface="Times New Roman" panose="02020603050405020304" pitchFamily="18" charset="0"/>
              </a:rPr>
              <a:t>2)</a:t>
            </a:r>
            <a:endParaRPr lang="en-US" sz="2800" dirty="0">
              <a:latin typeface="Times New Roman" panose="02020603050405020304" pitchFamily="18" charset="0"/>
              <a:cs typeface="Times New Roman" panose="02020603050405020304" pitchFamily="18" charset="0"/>
            </a:endParaRPr>
          </a:p>
          <a:p>
            <a:endParaRPr lang="vi-VN"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05088" y="2555940"/>
            <a:ext cx="6126226" cy="2051442"/>
          </a:xfrm>
          <a:prstGeom prst="rect">
            <a:avLst/>
          </a:prstGeom>
        </p:spPr>
      </p:pic>
    </p:spTree>
    <p:extLst>
      <p:ext uri="{BB962C8B-B14F-4D97-AF65-F5344CB8AC3E}">
        <p14:creationId xmlns:p14="http://schemas.microsoft.com/office/powerpoint/2010/main" val="407672004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35391" y="622074"/>
            <a:ext cx="8596668" cy="3880773"/>
          </a:xfrm>
        </p:spPr>
        <p:txBody>
          <a:bodyPr/>
          <a:lstStyle/>
          <a:p>
            <a:r>
              <a:rPr lang="en-US" sz="2800" b="1" dirty="0" smtClean="0">
                <a:latin typeface="Times New Roman" panose="02020603050405020304" pitchFamily="18" charset="0"/>
                <a:cs typeface="Times New Roman" panose="02020603050405020304" pitchFamily="18" charset="0"/>
              </a:rPr>
              <a:t>3.2.4 </a:t>
            </a:r>
            <a:r>
              <a:rPr lang="en-US" sz="2800" b="1" dirty="0" err="1">
                <a:latin typeface="Times New Roman" panose="02020603050405020304" pitchFamily="18" charset="0"/>
                <a:cs typeface="Times New Roman" panose="02020603050405020304" pitchFamily="18" charset="0"/>
              </a:rPr>
              <a:t>Mạch</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điện</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hình</a:t>
            </a:r>
            <a:r>
              <a:rPr lang="en-US" sz="2800" b="1" dirty="0">
                <a:latin typeface="Times New Roman" panose="02020603050405020304" pitchFamily="18" charset="0"/>
                <a:cs typeface="Times New Roman" panose="02020603050405020304" pitchFamily="18" charset="0"/>
              </a:rPr>
              <a:t> sin </a:t>
            </a:r>
            <a:r>
              <a:rPr lang="en-US" sz="2800" b="1" dirty="0" err="1">
                <a:latin typeface="Times New Roman" panose="02020603050405020304" pitchFamily="18" charset="0"/>
                <a:cs typeface="Times New Roman" panose="02020603050405020304" pitchFamily="18" charset="0"/>
              </a:rPr>
              <a:t>với</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phần</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tử</a:t>
            </a:r>
            <a:r>
              <a:rPr lang="en-US" sz="2800" b="1" dirty="0">
                <a:latin typeface="Times New Roman" panose="02020603050405020304" pitchFamily="18" charset="0"/>
                <a:cs typeface="Times New Roman" panose="02020603050405020304" pitchFamily="18" charset="0"/>
              </a:rPr>
              <a:t> </a:t>
            </a:r>
            <a:r>
              <a:rPr lang="en-US" sz="2800" b="1" dirty="0" smtClean="0">
                <a:latin typeface="Times New Roman" panose="02020603050405020304" pitchFamily="18" charset="0"/>
                <a:cs typeface="Times New Roman" panose="02020603050405020304" pitchFamily="18" charset="0"/>
              </a:rPr>
              <a:t>R, L, C</a:t>
            </a:r>
          </a:p>
          <a:p>
            <a:r>
              <a:rPr lang="vi-VN" sz="2400" dirty="0">
                <a:latin typeface="Times New Roman" panose="02020603050405020304" pitchFamily="18" charset="0"/>
                <a:cs typeface="Times New Roman" panose="02020603050405020304" pitchFamily="18" charset="0"/>
              </a:rPr>
              <a:t>Xét một đoạn mạch nối tiếp các phần tử R, L, C ở hı̀nh 3.10. Gọi:</a:t>
            </a:r>
            <a:endParaRPr lang="en-US" sz="2400" dirty="0">
              <a:latin typeface="Times New Roman" panose="02020603050405020304" pitchFamily="18" charset="0"/>
              <a:cs typeface="Times New Roman" panose="02020603050405020304" pitchFamily="18" charset="0"/>
            </a:endParaRPr>
          </a:p>
          <a:p>
            <a:pPr marL="0" indent="0">
              <a:buNone/>
            </a:pPr>
            <a:r>
              <a:rPr lang="vi-VN" sz="2400" dirty="0" smtClean="0">
                <a:latin typeface="Times New Roman" panose="02020603050405020304" pitchFamily="18" charset="0"/>
                <a:cs typeface="Times New Roman" panose="02020603050405020304" pitchFamily="18" charset="0"/>
              </a:rPr>
              <a:t>+ v(t</a:t>
            </a:r>
            <a:r>
              <a:rPr lang="vi-VN" sz="2400" dirty="0">
                <a:latin typeface="Times New Roman" panose="02020603050405020304" pitchFamily="18" charset="0"/>
                <a:cs typeface="Times New Roman" panose="02020603050405020304" pitchFamily="18" charset="0"/>
              </a:rPr>
              <a:t>) áp tức thời đặt ngang qua hai đầu mạch</a:t>
            </a:r>
            <a:r>
              <a:rPr lang="vi-VN" sz="2400" dirty="0" smtClean="0">
                <a:latin typeface="Times New Roman" panose="02020603050405020304" pitchFamily="18" charset="0"/>
                <a:cs typeface="Times New Roman" panose="02020603050405020304" pitchFamily="18" charset="0"/>
              </a:rPr>
              <a:t>.</a:t>
            </a:r>
          </a:p>
          <a:p>
            <a:pPr marL="0" indent="0">
              <a:buNone/>
            </a:pPr>
            <a:r>
              <a:rPr lang="vi-VN" sz="2400" dirty="0" smtClean="0">
                <a:latin typeface="Times New Roman" panose="02020603050405020304" pitchFamily="18" charset="0"/>
                <a:cs typeface="Times New Roman" panose="02020603050405020304" pitchFamily="18" charset="0"/>
              </a:rPr>
              <a:t>+ i(t</a:t>
            </a:r>
            <a:r>
              <a:rPr lang="vi-VN" sz="2400" dirty="0">
                <a:latin typeface="Times New Roman" panose="02020603050405020304" pitchFamily="18" charset="0"/>
                <a:cs typeface="Times New Roman" panose="02020603050405020304" pitchFamily="18" charset="0"/>
              </a:rPr>
              <a:t>) dòng tức thời </a:t>
            </a:r>
            <a:r>
              <a:rPr lang="vi-VN" sz="2400" dirty="0" smtClean="0">
                <a:latin typeface="Times New Roman" panose="02020603050405020304" pitchFamily="18" charset="0"/>
                <a:cs typeface="Times New Roman" panose="02020603050405020304" pitchFamily="18" charset="0"/>
              </a:rPr>
              <a:t>qua mạch</a:t>
            </a:r>
          </a:p>
          <a:p>
            <a:pPr marL="0" indent="0">
              <a:buNone/>
            </a:pPr>
            <a:r>
              <a:rPr lang="vi-VN" sz="2400" dirty="0">
                <a:latin typeface="Times New Roman" panose="02020603050405020304" pitchFamily="18" charset="0"/>
                <a:cs typeface="Times New Roman" panose="02020603050405020304" pitchFamily="18" charset="0"/>
              </a:rPr>
              <a:t>v R(t), vL(t), vc(t) lần lượt là các áp tức thời đặt ngang qua hai đầu từ ng phần tử R, L, C.</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610578" y="3268070"/>
            <a:ext cx="4622980" cy="2936787"/>
          </a:xfrm>
          <a:prstGeom prst="rect">
            <a:avLst/>
          </a:prstGeo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82440" y="3480977"/>
            <a:ext cx="5181090" cy="2510972"/>
          </a:xfrm>
          <a:prstGeom prst="rect">
            <a:avLst/>
          </a:prstGeom>
        </p:spPr>
      </p:pic>
    </p:spTree>
    <p:extLst>
      <p:ext uri="{BB962C8B-B14F-4D97-AF65-F5344CB8AC3E}">
        <p14:creationId xmlns:p14="http://schemas.microsoft.com/office/powerpoint/2010/main" val="59126213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35391" y="578531"/>
            <a:ext cx="8596668" cy="3880773"/>
          </a:xfrm>
        </p:spPr>
        <p:txBody>
          <a:bodyPr>
            <a:normAutofit/>
          </a:bodyPr>
          <a:lstStyle/>
          <a:p>
            <a:r>
              <a:rPr lang="en-US" sz="2800" b="1" dirty="0">
                <a:latin typeface="Times New Roman" panose="02020603050405020304" pitchFamily="18" charset="0"/>
                <a:cs typeface="Times New Roman" panose="02020603050405020304" pitchFamily="18" charset="0"/>
              </a:rPr>
              <a:t>3.2.4 </a:t>
            </a:r>
            <a:r>
              <a:rPr lang="en-US" sz="2800" b="1" dirty="0" err="1">
                <a:latin typeface="Times New Roman" panose="02020603050405020304" pitchFamily="18" charset="0"/>
                <a:cs typeface="Times New Roman" panose="02020603050405020304" pitchFamily="18" charset="0"/>
              </a:rPr>
              <a:t>Mạch</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điện</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hình</a:t>
            </a:r>
            <a:r>
              <a:rPr lang="en-US" sz="2800" b="1" dirty="0">
                <a:latin typeface="Times New Roman" panose="02020603050405020304" pitchFamily="18" charset="0"/>
                <a:cs typeface="Times New Roman" panose="02020603050405020304" pitchFamily="18" charset="0"/>
              </a:rPr>
              <a:t> sin </a:t>
            </a:r>
            <a:r>
              <a:rPr lang="en-US" sz="2800" b="1" dirty="0" err="1">
                <a:latin typeface="Times New Roman" panose="02020603050405020304" pitchFamily="18" charset="0"/>
                <a:cs typeface="Times New Roman" panose="02020603050405020304" pitchFamily="18" charset="0"/>
              </a:rPr>
              <a:t>với</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phần</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tử</a:t>
            </a:r>
            <a:r>
              <a:rPr lang="en-US" sz="2800" b="1" dirty="0">
                <a:latin typeface="Times New Roman" panose="02020603050405020304" pitchFamily="18" charset="0"/>
                <a:cs typeface="Times New Roman" panose="02020603050405020304" pitchFamily="18" charset="0"/>
              </a:rPr>
              <a:t> R, L, C</a:t>
            </a:r>
          </a:p>
          <a:p>
            <a:endParaRPr lang="vi-VN" sz="2400"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75657" y="1606047"/>
            <a:ext cx="8797683" cy="3706181"/>
          </a:xfrm>
          <a:prstGeom prst="rect">
            <a:avLst/>
          </a:prstGeom>
        </p:spPr>
      </p:pic>
      <p:sp>
        <p:nvSpPr>
          <p:cNvPr id="5" name="Right Bracket 4"/>
          <p:cNvSpPr/>
          <p:nvPr/>
        </p:nvSpPr>
        <p:spPr>
          <a:xfrm>
            <a:off x="6937828" y="4161761"/>
            <a:ext cx="130629" cy="595085"/>
          </a:xfrm>
          <a:prstGeom prst="rightBracket">
            <a:avLst/>
          </a:prstGeom>
          <a:ln w="28575">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vi-VN"/>
          </a:p>
        </p:txBody>
      </p:sp>
    </p:spTree>
    <p:extLst>
      <p:ext uri="{BB962C8B-B14F-4D97-AF65-F5344CB8AC3E}">
        <p14:creationId xmlns:p14="http://schemas.microsoft.com/office/powerpoint/2010/main" val="196477532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48343" y="201160"/>
            <a:ext cx="11654971" cy="6417353"/>
          </a:xfrm>
        </p:spPr>
        <p:txBody>
          <a:bodyPr>
            <a:normAutofit/>
          </a:bodyPr>
          <a:lstStyle/>
          <a:p>
            <a:r>
              <a:rPr lang="en-US" sz="2800" dirty="0">
                <a:latin typeface="Times New Roman" panose="02020603050405020304" pitchFamily="18" charset="0"/>
                <a:cs typeface="Times New Roman" panose="02020603050405020304" pitchFamily="18" charset="0"/>
              </a:rPr>
              <a:t>3.2.5 </a:t>
            </a:r>
            <a:r>
              <a:rPr lang="en-US" sz="2800" dirty="0" err="1" smtClean="0">
                <a:latin typeface="Times New Roman" panose="02020603050405020304" pitchFamily="18" charset="0"/>
                <a:cs typeface="Times New Roman" panose="02020603050405020304" pitchFamily="18" charset="0"/>
              </a:rPr>
              <a:t>Công</a:t>
            </a:r>
            <a:r>
              <a:rPr lang="en-US" sz="2800" dirty="0" smtClean="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suất</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của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mạch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điện</a:t>
            </a:r>
            <a:r>
              <a:rPr lang="en-US" sz="2800" dirty="0">
                <a:latin typeface="Times New Roman" panose="02020603050405020304" pitchFamily="18" charset="0"/>
                <a:cs typeface="Times New Roman" panose="02020603050405020304" pitchFamily="18" charset="0"/>
              </a:rPr>
              <a:t> AC </a:t>
            </a:r>
            <a:r>
              <a:rPr lang="en-US" sz="2800" dirty="0" err="1">
                <a:latin typeface="Times New Roman" panose="02020603050405020304" pitchFamily="18" charset="0"/>
                <a:cs typeface="Times New Roman" panose="02020603050405020304" pitchFamily="18" charset="0"/>
              </a:rPr>
              <a:t>với</a:t>
            </a:r>
            <a:r>
              <a:rPr lang="en-US" sz="2800" dirty="0">
                <a:latin typeface="Times New Roman" panose="02020603050405020304" pitchFamily="18" charset="0"/>
                <a:cs typeface="Times New Roman" panose="02020603050405020304" pitchFamily="18" charset="0"/>
              </a:rPr>
              <a:t> R, L, </a:t>
            </a:r>
            <a:r>
              <a:rPr lang="en-US" sz="2800" dirty="0" smtClean="0">
                <a:latin typeface="Times New Roman" panose="02020603050405020304" pitchFamily="18" charset="0"/>
                <a:cs typeface="Times New Roman" panose="02020603050405020304" pitchFamily="18" charset="0"/>
              </a:rPr>
              <a:t>C</a:t>
            </a:r>
          </a:p>
          <a:p>
            <a:r>
              <a:rPr lang="vi-VN" sz="2400" dirty="0">
                <a:latin typeface="Times New Roman" panose="02020603050405020304" pitchFamily="18" charset="0"/>
                <a:cs typeface="Times New Roman" panose="02020603050405020304" pitchFamily="18" charset="0"/>
              </a:rPr>
              <a:t> Công suất tác dụng P: đặc trưng cho nhiệt năng sinh ra trên phần tử R trong một đơn vị thời gian. Nói một cách khác công suất tác dụng P là công suất tiêu thụ trên phần tử R trong mạch xoay chiều. Công suất tác dụng P xác định theo quan hệ sau: </a:t>
            </a:r>
            <a:endParaRPr lang="vi-VN" sz="2400" dirty="0" smtClean="0">
              <a:latin typeface="Times New Roman" panose="02020603050405020304" pitchFamily="18" charset="0"/>
              <a:cs typeface="Times New Roman" panose="02020603050405020304" pitchFamily="18" charset="0"/>
            </a:endParaRPr>
          </a:p>
          <a:p>
            <a:endParaRPr lang="vi-VN" sz="2800" dirty="0">
              <a:latin typeface="Times New Roman" panose="02020603050405020304" pitchFamily="18" charset="0"/>
              <a:cs typeface="Times New Roman" panose="02020603050405020304" pitchFamily="18" charset="0"/>
            </a:endParaRPr>
          </a:p>
          <a:p>
            <a:endParaRPr lang="vi-VN" sz="2800" dirty="0" smtClean="0">
              <a:latin typeface="Times New Roman" panose="02020603050405020304" pitchFamily="18" charset="0"/>
              <a:cs typeface="Times New Roman" panose="02020603050405020304" pitchFamily="18" charset="0"/>
            </a:endParaRPr>
          </a:p>
          <a:p>
            <a:r>
              <a:rPr lang="vi-VN" sz="2400" dirty="0">
                <a:latin typeface="Times New Roman" panose="02020603050405020304" pitchFamily="18" charset="0"/>
                <a:cs typeface="Times New Roman" panose="02020603050405020304" pitchFamily="18" charset="0"/>
              </a:rPr>
              <a:t>Công suất phản kháng Q: công suất tiêu thụ trong các phần tử cuộn dây và tụ điện được gọi là công suất phản kháng. Các thành phần công suất phản kháng vẽ theo phương thẳng đứng, giả sử qui ước hướng </a:t>
            </a:r>
            <a:r>
              <a:rPr lang="vi-VN" sz="2400" dirty="0" smtClean="0">
                <a:latin typeface="Times New Roman" panose="02020603050405020304" pitchFamily="18" charset="0"/>
                <a:cs typeface="Times New Roman" panose="02020603050405020304" pitchFamily="18" charset="0"/>
              </a:rPr>
              <a:t>dương </a:t>
            </a:r>
            <a:r>
              <a:rPr lang="vi-VN" sz="2400" dirty="0">
                <a:latin typeface="Times New Roman" panose="02020603050405020304" pitchFamily="18" charset="0"/>
                <a:cs typeface="Times New Roman" panose="02020603050405020304" pitchFamily="18" charset="0"/>
              </a:rPr>
              <a:t>của trục tung </a:t>
            </a:r>
            <a:r>
              <a:rPr lang="vi-VN" sz="2400" dirty="0" smtClean="0">
                <a:latin typeface="Times New Roman" panose="02020603050405020304" pitchFamily="18" charset="0"/>
                <a:cs typeface="Times New Roman" panose="02020603050405020304" pitchFamily="18" charset="0"/>
              </a:rPr>
              <a:t>hướng </a:t>
            </a:r>
            <a:r>
              <a:rPr lang="vi-VN" sz="2400" dirty="0">
                <a:latin typeface="Times New Roman" panose="02020603050405020304" pitchFamily="18" charset="0"/>
                <a:cs typeface="Times New Roman" panose="02020603050405020304" pitchFamily="18" charset="0"/>
              </a:rPr>
              <a:t>từ dưới lên trên, ta có: </a:t>
            </a:r>
            <a:endParaRPr lang="vi-VN" sz="2400" dirty="0" smtClean="0">
              <a:latin typeface="Times New Roman" panose="02020603050405020304" pitchFamily="18" charset="0"/>
              <a:cs typeface="Times New Roman" panose="02020603050405020304" pitchFamily="18" charset="0"/>
            </a:endParaRPr>
          </a:p>
          <a:p>
            <a:r>
              <a:rPr lang="vi-VN" sz="2400" dirty="0">
                <a:latin typeface="Times New Roman" panose="02020603050405020304" pitchFamily="18" charset="0"/>
                <a:cs typeface="Times New Roman" panose="02020603050405020304" pitchFamily="18" charset="0"/>
              </a:rPr>
              <a:t>+  Công suất phản kháng QL của cuộn dây L: </a:t>
            </a:r>
            <a:r>
              <a:rPr lang="vi-VN" sz="2400" dirty="0" smtClean="0">
                <a:latin typeface="Times New Roman" panose="02020603050405020304" pitchFamily="18" charset="0"/>
                <a:cs typeface="Times New Roman" panose="02020603050405020304" pitchFamily="18" charset="0"/>
              </a:rPr>
              <a:t>Q</a:t>
            </a:r>
            <a:r>
              <a:rPr lang="vi-VN" sz="2400" baseline="-25000" dirty="0" smtClean="0">
                <a:latin typeface="Times New Roman" panose="02020603050405020304" pitchFamily="18" charset="0"/>
                <a:cs typeface="Times New Roman" panose="02020603050405020304" pitchFamily="18" charset="0"/>
              </a:rPr>
              <a:t>L</a:t>
            </a:r>
            <a:r>
              <a:rPr lang="vi-VN" sz="2400" dirty="0" smtClean="0">
                <a:latin typeface="Times New Roman" panose="02020603050405020304" pitchFamily="18" charset="0"/>
                <a:cs typeface="Times New Roman" panose="02020603050405020304" pitchFamily="18" charset="0"/>
              </a:rPr>
              <a:t> = V</a:t>
            </a:r>
            <a:r>
              <a:rPr lang="vi-VN" sz="2400" baseline="-25000" dirty="0" smtClean="0">
                <a:latin typeface="Times New Roman" panose="02020603050405020304" pitchFamily="18" charset="0"/>
                <a:cs typeface="Times New Roman" panose="02020603050405020304" pitchFamily="18" charset="0"/>
              </a:rPr>
              <a:t>L </a:t>
            </a:r>
            <a:r>
              <a:rPr lang="vi-VN" sz="2400" dirty="0" smtClean="0">
                <a:latin typeface="Times New Roman" panose="02020603050405020304" pitchFamily="18" charset="0"/>
                <a:cs typeface="Times New Roman" panose="02020603050405020304" pitchFamily="18" charset="0"/>
              </a:rPr>
              <a:t> . I = X</a:t>
            </a:r>
            <a:r>
              <a:rPr lang="vi-VN" sz="2400" baseline="-25000" dirty="0" smtClean="0">
                <a:latin typeface="Times New Roman" panose="02020603050405020304" pitchFamily="18" charset="0"/>
                <a:cs typeface="Times New Roman" panose="02020603050405020304" pitchFamily="18" charset="0"/>
              </a:rPr>
              <a:t>L</a:t>
            </a:r>
            <a:r>
              <a:rPr lang="vi-VN" sz="2400" dirty="0" smtClean="0">
                <a:latin typeface="Times New Roman" panose="02020603050405020304" pitchFamily="18" charset="0"/>
                <a:cs typeface="Times New Roman" panose="02020603050405020304" pitchFamily="18" charset="0"/>
              </a:rPr>
              <a:t> .I</a:t>
            </a:r>
            <a:r>
              <a:rPr lang="vi-VN" sz="2400" baseline="30000" dirty="0" smtClean="0">
                <a:latin typeface="Times New Roman" panose="02020603050405020304" pitchFamily="18" charset="0"/>
                <a:cs typeface="Times New Roman" panose="02020603050405020304" pitchFamily="18" charset="0"/>
              </a:rPr>
              <a:t>2</a:t>
            </a:r>
            <a:endParaRPr lang="vi-VN" sz="2400" dirty="0" smtClean="0">
              <a:latin typeface="Times New Roman" panose="02020603050405020304" pitchFamily="18" charset="0"/>
              <a:cs typeface="Times New Roman" panose="02020603050405020304" pitchFamily="18" charset="0"/>
            </a:endParaRPr>
          </a:p>
          <a:p>
            <a:r>
              <a:rPr lang="vi-VN" sz="2400" dirty="0">
                <a:latin typeface="Times New Roman" panose="02020603050405020304" pitchFamily="18" charset="0"/>
                <a:cs typeface="Times New Roman" panose="02020603050405020304" pitchFamily="18" charset="0"/>
              </a:rPr>
              <a:t>+ Công suất phản kháng QC của tụ điện C: </a:t>
            </a:r>
            <a:r>
              <a:rPr lang="vi-VN" sz="2400" dirty="0" smtClean="0">
                <a:latin typeface="Times New Roman" panose="02020603050405020304" pitchFamily="18" charset="0"/>
                <a:cs typeface="Times New Roman" panose="02020603050405020304" pitchFamily="18" charset="0"/>
              </a:rPr>
              <a:t>:   Q</a:t>
            </a:r>
            <a:r>
              <a:rPr lang="vi-VN" sz="2400" baseline="-25000" dirty="0">
                <a:latin typeface="Times New Roman" panose="02020603050405020304" pitchFamily="18" charset="0"/>
                <a:cs typeface="Times New Roman" panose="02020603050405020304" pitchFamily="18" charset="0"/>
              </a:rPr>
              <a:t>C</a:t>
            </a:r>
            <a:r>
              <a:rPr lang="vi-VN" sz="2400" dirty="0" smtClean="0">
                <a:latin typeface="Times New Roman" panose="02020603050405020304" pitchFamily="18" charset="0"/>
                <a:cs typeface="Times New Roman" panose="02020603050405020304" pitchFamily="18" charset="0"/>
              </a:rPr>
              <a:t> </a:t>
            </a:r>
            <a:r>
              <a:rPr lang="vi-VN" sz="2400" dirty="0">
                <a:latin typeface="Times New Roman" panose="02020603050405020304" pitchFamily="18" charset="0"/>
                <a:cs typeface="Times New Roman" panose="02020603050405020304" pitchFamily="18" charset="0"/>
              </a:rPr>
              <a:t>= </a:t>
            </a:r>
            <a:r>
              <a:rPr lang="vi-VN" sz="2400" dirty="0" smtClean="0">
                <a:latin typeface="Times New Roman" panose="02020603050405020304" pitchFamily="18" charset="0"/>
                <a:cs typeface="Times New Roman" panose="02020603050405020304" pitchFamily="18" charset="0"/>
              </a:rPr>
              <a:t>-V</a:t>
            </a:r>
            <a:r>
              <a:rPr lang="vi-VN" sz="2400" baseline="-25000" dirty="0" smtClean="0">
                <a:latin typeface="Times New Roman" panose="02020603050405020304" pitchFamily="18" charset="0"/>
                <a:cs typeface="Times New Roman" panose="02020603050405020304" pitchFamily="18" charset="0"/>
              </a:rPr>
              <a:t>C </a:t>
            </a:r>
            <a:r>
              <a:rPr lang="vi-VN" sz="2400" dirty="0" smtClean="0">
                <a:latin typeface="Times New Roman" panose="02020603050405020304" pitchFamily="18" charset="0"/>
                <a:cs typeface="Times New Roman" panose="02020603050405020304" pitchFamily="18" charset="0"/>
              </a:rPr>
              <a:t> </a:t>
            </a:r>
            <a:r>
              <a:rPr lang="vi-VN" sz="2400" dirty="0">
                <a:latin typeface="Times New Roman" panose="02020603050405020304" pitchFamily="18" charset="0"/>
                <a:cs typeface="Times New Roman" panose="02020603050405020304" pitchFamily="18" charset="0"/>
              </a:rPr>
              <a:t>. I = </a:t>
            </a:r>
            <a:r>
              <a:rPr lang="vi-VN" sz="2400" dirty="0" smtClean="0">
                <a:latin typeface="Times New Roman" panose="02020603050405020304" pitchFamily="18" charset="0"/>
                <a:cs typeface="Times New Roman" panose="02020603050405020304" pitchFamily="18" charset="0"/>
              </a:rPr>
              <a:t>- X</a:t>
            </a:r>
            <a:r>
              <a:rPr lang="vi-VN" sz="2400" baseline="-25000" dirty="0" smtClean="0">
                <a:latin typeface="Times New Roman" panose="02020603050405020304" pitchFamily="18" charset="0"/>
                <a:cs typeface="Times New Roman" panose="02020603050405020304" pitchFamily="18" charset="0"/>
              </a:rPr>
              <a:t>C</a:t>
            </a:r>
            <a:r>
              <a:rPr lang="vi-VN" sz="2400" dirty="0" smtClean="0">
                <a:latin typeface="Times New Roman" panose="02020603050405020304" pitchFamily="18" charset="0"/>
                <a:cs typeface="Times New Roman" panose="02020603050405020304" pitchFamily="18" charset="0"/>
              </a:rPr>
              <a:t> </a:t>
            </a:r>
            <a:r>
              <a:rPr lang="vi-VN" sz="2400" dirty="0">
                <a:latin typeface="Times New Roman" panose="02020603050405020304" pitchFamily="18" charset="0"/>
                <a:cs typeface="Times New Roman" panose="02020603050405020304" pitchFamily="18" charset="0"/>
              </a:rPr>
              <a:t>.</a:t>
            </a:r>
            <a:r>
              <a:rPr lang="vi-VN" sz="2400" dirty="0" smtClean="0">
                <a:latin typeface="Times New Roman" panose="02020603050405020304" pitchFamily="18" charset="0"/>
                <a:cs typeface="Times New Roman" panose="02020603050405020304" pitchFamily="18" charset="0"/>
              </a:rPr>
              <a:t>I</a:t>
            </a:r>
            <a:r>
              <a:rPr lang="vi-VN" sz="2400" baseline="30000" dirty="0" smtClean="0">
                <a:latin typeface="Times New Roman" panose="02020603050405020304" pitchFamily="18" charset="0"/>
                <a:cs typeface="Times New Roman" panose="02020603050405020304" pitchFamily="18" charset="0"/>
              </a:rPr>
              <a:t>2</a:t>
            </a:r>
          </a:p>
          <a:p>
            <a:r>
              <a:rPr lang="vi-VN" sz="2400" dirty="0">
                <a:latin typeface="Times New Roman" panose="02020603050405020304" pitchFamily="18" charset="0"/>
                <a:cs typeface="Times New Roman" panose="02020603050405020304" pitchFamily="18" charset="0"/>
              </a:rPr>
              <a:t> </a:t>
            </a:r>
            <a:r>
              <a:rPr lang="vi-VN" sz="2400" dirty="0" smtClean="0">
                <a:latin typeface="Times New Roman" panose="02020603050405020304" pitchFamily="18" charset="0"/>
                <a:cs typeface="Times New Roman" panose="02020603050405020304" pitchFamily="18" charset="0"/>
              </a:rPr>
              <a:t>+ Công </a:t>
            </a:r>
            <a:r>
              <a:rPr lang="vi-VN" sz="2400" dirty="0">
                <a:latin typeface="Times New Roman" panose="02020603050405020304" pitchFamily="18" charset="0"/>
                <a:cs typeface="Times New Roman" panose="02020603050405020304" pitchFamily="18" charset="0"/>
              </a:rPr>
              <a:t>suất phản kháng toàn phần toàn mạch là: </a:t>
            </a:r>
            <a:r>
              <a:rPr lang="vi-VN" sz="2400" dirty="0" smtClean="0">
                <a:latin typeface="Times New Roman" panose="02020603050405020304" pitchFamily="18" charset="0"/>
                <a:cs typeface="Times New Roman" panose="02020603050405020304" pitchFamily="18" charset="0"/>
              </a:rPr>
              <a:t>Q = Q</a:t>
            </a:r>
            <a:r>
              <a:rPr lang="vi-VN" sz="2400" baseline="-25000" dirty="0" smtClean="0">
                <a:latin typeface="Times New Roman" panose="02020603050405020304" pitchFamily="18" charset="0"/>
                <a:cs typeface="Times New Roman" panose="02020603050405020304" pitchFamily="18" charset="0"/>
              </a:rPr>
              <a:t>L</a:t>
            </a:r>
            <a:r>
              <a:rPr lang="vi-VN" sz="2400" dirty="0" smtClean="0">
                <a:latin typeface="Times New Roman" panose="02020603050405020304" pitchFamily="18" charset="0"/>
                <a:cs typeface="Times New Roman" panose="02020603050405020304" pitchFamily="18" charset="0"/>
              </a:rPr>
              <a:t> + Q</a:t>
            </a:r>
            <a:r>
              <a:rPr lang="vi-VN" sz="2400" baseline="-25000" dirty="0" smtClean="0">
                <a:latin typeface="Times New Roman" panose="02020603050405020304" pitchFamily="18" charset="0"/>
                <a:cs typeface="Times New Roman" panose="02020603050405020304" pitchFamily="18" charset="0"/>
              </a:rPr>
              <a:t>C</a:t>
            </a:r>
            <a:r>
              <a:rPr lang="vi-VN" sz="2400" dirty="0" smtClean="0">
                <a:latin typeface="Times New Roman" panose="02020603050405020304" pitchFamily="18" charset="0"/>
                <a:cs typeface="Times New Roman" panose="02020603050405020304" pitchFamily="18" charset="0"/>
              </a:rPr>
              <a:t> = (X</a:t>
            </a:r>
            <a:r>
              <a:rPr lang="vi-VN" sz="2400" baseline="-25000" dirty="0" smtClean="0">
                <a:latin typeface="Times New Roman" panose="02020603050405020304" pitchFamily="18" charset="0"/>
                <a:cs typeface="Times New Roman" panose="02020603050405020304" pitchFamily="18" charset="0"/>
              </a:rPr>
              <a:t>L</a:t>
            </a:r>
            <a:r>
              <a:rPr lang="vi-VN" sz="2400" dirty="0" smtClean="0">
                <a:latin typeface="Times New Roman" panose="02020603050405020304" pitchFamily="18" charset="0"/>
                <a:cs typeface="Times New Roman" panose="02020603050405020304" pitchFamily="18" charset="0"/>
              </a:rPr>
              <a:t> - X</a:t>
            </a:r>
            <a:r>
              <a:rPr lang="vi-VN" sz="2400" baseline="-25000" dirty="0" smtClean="0">
                <a:latin typeface="Times New Roman" panose="02020603050405020304" pitchFamily="18" charset="0"/>
                <a:cs typeface="Times New Roman" panose="02020603050405020304" pitchFamily="18" charset="0"/>
              </a:rPr>
              <a:t>C</a:t>
            </a:r>
            <a:r>
              <a:rPr lang="vi-VN" sz="2400" dirty="0" smtClean="0">
                <a:latin typeface="Times New Roman" panose="02020603050405020304" pitchFamily="18" charset="0"/>
                <a:cs typeface="Times New Roman" panose="02020603050405020304" pitchFamily="18" charset="0"/>
              </a:rPr>
              <a:t>).I</a:t>
            </a:r>
            <a:r>
              <a:rPr lang="vi-VN" sz="2400" baseline="30000" dirty="0" smtClean="0">
                <a:latin typeface="Times New Roman" panose="02020603050405020304" pitchFamily="18" charset="0"/>
                <a:cs typeface="Times New Roman" panose="02020603050405020304" pitchFamily="18" charset="0"/>
              </a:rPr>
              <a:t>2 </a:t>
            </a:r>
            <a:r>
              <a:rPr lang="vi-VN" sz="2400" dirty="0" smtClean="0">
                <a:latin typeface="Times New Roman" panose="02020603050405020304" pitchFamily="18" charset="0"/>
                <a:cs typeface="Times New Roman" panose="02020603050405020304" pitchFamily="18" charset="0"/>
              </a:rPr>
              <a:t> = V.I.Sin</a:t>
            </a:r>
            <a:r>
              <a:rPr lang="vi-VN" sz="2400" dirty="0" smtClean="0">
                <a:latin typeface="Times New Roman" panose="02020603050405020304" pitchFamily="18" charset="0"/>
                <a:cs typeface="Times New Roman" panose="02020603050405020304" pitchFamily="18" charset="0"/>
                <a:sym typeface="Symbol" panose="05050102010706020507" pitchFamily="18" charset="2"/>
              </a:rPr>
              <a:t></a:t>
            </a:r>
            <a:endParaRPr lang="vi-VN" sz="2400" dirty="0">
              <a:latin typeface="Times New Roman" panose="02020603050405020304" pitchFamily="18" charset="0"/>
              <a:cs typeface="Times New Roman" panose="02020603050405020304" pitchFamily="18" charset="0"/>
            </a:endParaRPr>
          </a:p>
          <a:p>
            <a:endParaRPr lang="vi-VN" sz="2400" dirty="0">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38809" y="2096294"/>
            <a:ext cx="6154404" cy="966220"/>
          </a:xfrm>
          <a:prstGeom prst="rect">
            <a:avLst/>
          </a:prstGeom>
        </p:spPr>
      </p:pic>
    </p:spTree>
    <p:extLst>
      <p:ext uri="{BB962C8B-B14F-4D97-AF65-F5344CB8AC3E}">
        <p14:creationId xmlns:p14="http://schemas.microsoft.com/office/powerpoint/2010/main" val="339579638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33791" y="433389"/>
            <a:ext cx="8596668" cy="6214154"/>
          </a:xfrm>
        </p:spPr>
        <p:txBody>
          <a:bodyPr>
            <a:normAutofit/>
          </a:bodyPr>
          <a:lstStyle/>
          <a:p>
            <a:r>
              <a:rPr lang="en-US" sz="2800" b="1" dirty="0">
                <a:latin typeface="Times New Roman" panose="02020603050405020304" pitchFamily="18" charset="0"/>
                <a:cs typeface="Times New Roman" panose="02020603050405020304" pitchFamily="18" charset="0"/>
              </a:rPr>
              <a:t>3.2.5 </a:t>
            </a:r>
            <a:r>
              <a:rPr lang="en-US" sz="2800" b="1" dirty="0" err="1">
                <a:latin typeface="Times New Roman" panose="02020603050405020304" pitchFamily="18" charset="0"/>
                <a:cs typeface="Times New Roman" panose="02020603050405020304" pitchFamily="18" charset="0"/>
              </a:rPr>
              <a:t>Công</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suất</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của</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mạch</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điện</a:t>
            </a:r>
            <a:r>
              <a:rPr lang="en-US" sz="2800" b="1" dirty="0">
                <a:latin typeface="Times New Roman" panose="02020603050405020304" pitchFamily="18" charset="0"/>
                <a:cs typeface="Times New Roman" panose="02020603050405020304" pitchFamily="18" charset="0"/>
              </a:rPr>
              <a:t> AC </a:t>
            </a:r>
            <a:r>
              <a:rPr lang="en-US" sz="2800" b="1" dirty="0" err="1">
                <a:latin typeface="Times New Roman" panose="02020603050405020304" pitchFamily="18" charset="0"/>
                <a:cs typeface="Times New Roman" panose="02020603050405020304" pitchFamily="18" charset="0"/>
              </a:rPr>
              <a:t>với</a:t>
            </a:r>
            <a:r>
              <a:rPr lang="en-US" sz="2800" b="1" dirty="0">
                <a:latin typeface="Times New Roman" panose="02020603050405020304" pitchFamily="18" charset="0"/>
                <a:cs typeface="Times New Roman" panose="02020603050405020304" pitchFamily="18" charset="0"/>
              </a:rPr>
              <a:t> R, L, </a:t>
            </a:r>
            <a:r>
              <a:rPr lang="en-US" sz="2800" b="1" dirty="0" smtClean="0">
                <a:latin typeface="Times New Roman" panose="02020603050405020304" pitchFamily="18" charset="0"/>
                <a:cs typeface="Times New Roman" panose="02020603050405020304" pitchFamily="18" charset="0"/>
              </a:rPr>
              <a:t>C</a:t>
            </a:r>
          </a:p>
          <a:p>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Công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suất</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biểu</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kiến</a:t>
            </a:r>
            <a:r>
              <a:rPr lang="en-US" sz="2400" dirty="0" smtClean="0">
                <a:latin typeface="Times New Roman" panose="02020603050405020304" pitchFamily="18" charset="0"/>
                <a:cs typeface="Times New Roman" panose="02020603050405020304" pitchFamily="18" charset="0"/>
              </a:rPr>
              <a:t> S: </a:t>
            </a:r>
            <a:r>
              <a:rPr lang="vi-VN" sz="2400" dirty="0">
                <a:latin typeface="Times New Roman" panose="02020603050405020304" pitchFamily="18" charset="0"/>
                <a:cs typeface="Times New Roman" panose="02020603050405020304" pitchFamily="18" charset="0"/>
              </a:rPr>
              <a:t>thành phần công suất đặc trưng bằng cạnh huyền tam giác công suất được gọi là công suất biểu kiến S. Công suất biểu kiến S đặc trưng cho năng lượng toàn phần từ nguồn cung cấp cho toàn mạch, xác định theo quan hệ sau: </a:t>
            </a:r>
            <a:endParaRPr lang="vi-VN" sz="2400" dirty="0" smtClean="0">
              <a:latin typeface="Times New Roman" panose="02020603050405020304" pitchFamily="18" charset="0"/>
              <a:cs typeface="Times New Roman" panose="02020603050405020304" pitchFamily="18" charset="0"/>
            </a:endParaRPr>
          </a:p>
          <a:p>
            <a:endParaRPr lang="vi-VN" sz="2400" dirty="0">
              <a:latin typeface="Times New Roman" panose="02020603050405020304" pitchFamily="18" charset="0"/>
              <a:cs typeface="Times New Roman" panose="02020603050405020304" pitchFamily="18" charset="0"/>
            </a:endParaRPr>
          </a:p>
          <a:p>
            <a:endParaRPr lang="vi-VN" sz="2400" dirty="0" smtClean="0">
              <a:latin typeface="Times New Roman" panose="02020603050405020304" pitchFamily="18" charset="0"/>
              <a:cs typeface="Times New Roman" panose="02020603050405020304" pitchFamily="18" charset="0"/>
            </a:endParaRPr>
          </a:p>
          <a:p>
            <a:endParaRPr lang="vi-VN" sz="2400" dirty="0">
              <a:latin typeface="Times New Roman" panose="02020603050405020304" pitchFamily="18" charset="0"/>
              <a:cs typeface="Times New Roman" panose="02020603050405020304" pitchFamily="18" charset="0"/>
            </a:endParaRPr>
          </a:p>
          <a:p>
            <a:r>
              <a:rPr lang="vi-VN" sz="2400" dirty="0">
                <a:latin typeface="Times New Roman" panose="02020603050405020304" pitchFamily="18" charset="0"/>
                <a:cs typeface="Times New Roman" panose="02020603050405020304" pitchFamily="18" charset="0"/>
              </a:rPr>
              <a:t> Các quan hệ giữa các thành phần công suất được tóm tắt như sau:</a:t>
            </a:r>
            <a:endParaRPr lang="en-US" sz="2400" dirty="0">
              <a:latin typeface="Times New Roman" panose="02020603050405020304" pitchFamily="18" charset="0"/>
              <a:cs typeface="Times New Roman" panose="02020603050405020304" pitchFamily="18" charset="0"/>
            </a:endParaRPr>
          </a:p>
          <a:p>
            <a:endParaRPr lang="vi-VN"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08227" y="2687439"/>
            <a:ext cx="4323315" cy="920705"/>
          </a:xfrm>
          <a:prstGeom prst="rect">
            <a:avLst/>
          </a:prstGeom>
        </p:spPr>
      </p:pic>
      <p:sp>
        <p:nvSpPr>
          <p:cNvPr id="5" name="TextBox 4"/>
          <p:cNvSpPr txBox="1"/>
          <p:nvPr/>
        </p:nvSpPr>
        <p:spPr>
          <a:xfrm>
            <a:off x="6136792" y="2824625"/>
            <a:ext cx="3093667" cy="646331"/>
          </a:xfrm>
          <a:prstGeom prst="rect">
            <a:avLst/>
          </a:prstGeom>
          <a:noFill/>
        </p:spPr>
        <p:txBody>
          <a:bodyPr wrap="none" rtlCol="0">
            <a:spAutoFit/>
          </a:bodyPr>
          <a:lstStyle/>
          <a:p>
            <a:r>
              <a:rPr lang="vi-VN" dirty="0"/>
              <a:t>[S] = [VA] (VA: Volt Ampere).</a:t>
            </a:r>
          </a:p>
          <a:p>
            <a:endParaRPr lang="vi-VN" dirty="0"/>
          </a:p>
        </p:txBody>
      </p:sp>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08227" y="4608127"/>
            <a:ext cx="5385492" cy="2052351"/>
          </a:xfrm>
          <a:prstGeom prst="rect">
            <a:avLst/>
          </a:prstGeom>
        </p:spPr>
      </p:pic>
    </p:spTree>
    <p:extLst>
      <p:ext uri="{BB962C8B-B14F-4D97-AF65-F5344CB8AC3E}">
        <p14:creationId xmlns:p14="http://schemas.microsoft.com/office/powerpoint/2010/main" val="164329928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348343"/>
            <a:ext cx="8596668" cy="622968"/>
          </a:xfrm>
        </p:spPr>
        <p:txBody>
          <a:bodyPr>
            <a:normAutofit fontScale="90000"/>
          </a:bodyPr>
          <a:lstStyle/>
          <a:p>
            <a:r>
              <a:rPr lang="en-US" dirty="0" err="1" smtClean="0"/>
              <a:t>Bài</a:t>
            </a:r>
            <a:r>
              <a:rPr lang="en-US" dirty="0" smtClean="0"/>
              <a:t> </a:t>
            </a:r>
            <a:r>
              <a:rPr lang="en-US" dirty="0" err="1" smtClean="0"/>
              <a:t>tập</a:t>
            </a:r>
            <a:endParaRPr lang="vi-VN" dirty="0"/>
          </a:p>
        </p:txBody>
      </p:sp>
      <p:sp>
        <p:nvSpPr>
          <p:cNvPr id="4" name="Content Placeholder 3"/>
          <p:cNvSpPr>
            <a:spLocks noGrp="1"/>
          </p:cNvSpPr>
          <p:nvPr>
            <p:ph idx="1"/>
          </p:nvPr>
        </p:nvSpPr>
        <p:spPr>
          <a:xfrm>
            <a:off x="666660" y="971311"/>
            <a:ext cx="8596312" cy="1077218"/>
          </a:xfrm>
          <a:prstGeom prst="rect">
            <a:avLst/>
          </a:prstGeom>
        </p:spPr>
        <p:txBody>
          <a:bodyPr wrap="square">
            <a:spAutoFit/>
          </a:bodyPr>
          <a:lstStyle/>
          <a:p>
            <a:r>
              <a:rPr lang="en-US" sz="3200" b="1" u="sng" dirty="0" err="1" smtClean="0">
                <a:solidFill>
                  <a:srgbClr val="FF0000"/>
                </a:solidFill>
                <a:latin typeface="Times New Roman" pitchFamily="18" charset="0"/>
                <a:cs typeface="Times New Roman" pitchFamily="18" charset="0"/>
              </a:rPr>
              <a:t>Bài</a:t>
            </a:r>
            <a:r>
              <a:rPr lang="en-US" sz="3200" b="1" u="sng" dirty="0" smtClean="0">
                <a:solidFill>
                  <a:srgbClr val="FF0000"/>
                </a:solidFill>
                <a:latin typeface="Times New Roman" pitchFamily="18" charset="0"/>
                <a:cs typeface="Times New Roman" pitchFamily="18" charset="0"/>
              </a:rPr>
              <a:t> 1</a:t>
            </a:r>
            <a:r>
              <a:rPr lang="en-US" sz="3200" b="1" dirty="0" smtClean="0">
                <a:solidFill>
                  <a:srgbClr val="FF0000"/>
                </a:solidFill>
                <a:latin typeface="Times New Roman" pitchFamily="18" charset="0"/>
                <a:cs typeface="Times New Roman" pitchFamily="18" charset="0"/>
              </a:rPr>
              <a:t>: </a:t>
            </a:r>
            <a:r>
              <a:rPr lang="en-US" sz="3200" dirty="0" smtClean="0">
                <a:latin typeface="Times New Roman" pitchFamily="18" charset="0"/>
                <a:cs typeface="Times New Roman" pitchFamily="18" charset="0"/>
              </a:rPr>
              <a:t>Cho </a:t>
            </a:r>
            <a:r>
              <a:rPr lang="en-US" sz="3200" dirty="0" err="1" smtClean="0">
                <a:latin typeface="Times New Roman" pitchFamily="18" charset="0"/>
                <a:cs typeface="Times New Roman" pitchFamily="18" charset="0"/>
              </a:rPr>
              <a:t>mạch</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điện</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xoay</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chiều</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gồm</a:t>
            </a:r>
            <a:r>
              <a:rPr lang="en-US" sz="3200" dirty="0" smtClean="0">
                <a:latin typeface="Times New Roman" pitchFamily="18" charset="0"/>
                <a:cs typeface="Times New Roman" pitchFamily="18" charset="0"/>
              </a:rPr>
              <a:t> 2 </a:t>
            </a:r>
            <a:r>
              <a:rPr lang="en-US" sz="3200" dirty="0" err="1" smtClean="0">
                <a:latin typeface="Times New Roman" pitchFamily="18" charset="0"/>
                <a:cs typeface="Times New Roman" pitchFamily="18" charset="0"/>
              </a:rPr>
              <a:t>nhánh</a:t>
            </a:r>
            <a:r>
              <a:rPr lang="en-US" sz="3200" dirty="0" smtClean="0">
                <a:latin typeface="Times New Roman" pitchFamily="18" charset="0"/>
                <a:cs typeface="Times New Roman" pitchFamily="18" charset="0"/>
              </a:rPr>
              <a:t> song </a:t>
            </a:r>
            <a:r>
              <a:rPr lang="en-US" sz="3200" dirty="0" err="1" smtClean="0">
                <a:latin typeface="Times New Roman" pitchFamily="18" charset="0"/>
                <a:cs typeface="Times New Roman" pitchFamily="18" charset="0"/>
              </a:rPr>
              <a:t>song</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như</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hình</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vẽ</a:t>
            </a:r>
            <a:r>
              <a:rPr lang="en-US" sz="3200" dirty="0" smtClean="0">
                <a:latin typeface="Times New Roman" pitchFamily="18" charset="0"/>
                <a:cs typeface="Times New Roman" pitchFamily="18" charset="0"/>
              </a:rPr>
              <a:t> </a:t>
            </a:r>
            <a:endParaRPr lang="vi-VN" sz="3200" dirty="0">
              <a:latin typeface="Times New Roman" pitchFamily="18" charset="0"/>
              <a:cs typeface="Times New Roman" pitchFamily="18" charset="0"/>
            </a:endParaRPr>
          </a:p>
        </p:txBody>
      </p:sp>
      <p:pic>
        <p:nvPicPr>
          <p:cNvPr id="5" name="Picture 4"/>
          <p:cNvPicPr/>
          <p:nvPr/>
        </p:nvPicPr>
        <p:blipFill>
          <a:blip r:embed="rId2"/>
          <a:srcRect/>
          <a:stretch>
            <a:fillRect/>
          </a:stretch>
        </p:blipFill>
        <p:spPr bwMode="auto">
          <a:xfrm>
            <a:off x="4964816" y="1852352"/>
            <a:ext cx="3920500" cy="3000396"/>
          </a:xfrm>
          <a:prstGeom prst="rect">
            <a:avLst/>
          </a:prstGeom>
          <a:noFill/>
          <a:ln w="9525">
            <a:noFill/>
            <a:miter lim="800000"/>
            <a:headEnd/>
            <a:tailEnd/>
          </a:ln>
        </p:spPr>
      </p:pic>
      <mc:AlternateContent xmlns:mc="http://schemas.openxmlformats.org/markup-compatibility/2006" xmlns:a14="http://schemas.microsoft.com/office/drawing/2010/main">
        <mc:Choice Requires="a14">
          <p:sp>
            <p:nvSpPr>
              <p:cNvPr id="6" name="Rectangle 5"/>
              <p:cNvSpPr/>
              <p:nvPr/>
            </p:nvSpPr>
            <p:spPr>
              <a:xfrm>
                <a:off x="1088570" y="5410623"/>
                <a:ext cx="8955316" cy="1014637"/>
              </a:xfrm>
              <a:prstGeom prst="rect">
                <a:avLst/>
              </a:prstGeom>
            </p:spPr>
            <p:txBody>
              <a:bodyPr wrap="square">
                <a:spAutoFit/>
              </a:bodyPr>
              <a:lstStyle/>
              <a:p>
                <a:pPr lvl="0" defTabSz="914400" fontAlgn="base">
                  <a:spcBef>
                    <a:spcPct val="0"/>
                  </a:spcBef>
                  <a:spcAft>
                    <a:spcPct val="0"/>
                  </a:spcAft>
                </a:pPr>
                <a:r>
                  <a:rPr lang="en-US" sz="2800" dirty="0" smtClean="0">
                    <a:solidFill>
                      <a:srgbClr val="002060"/>
                    </a:solidFill>
                    <a:latin typeface="Times New Roman" pitchFamily="18" charset="0"/>
                    <a:ea typeface="Times New Roman" pitchFamily="18" charset="0"/>
                    <a:cs typeface="Times New Roman" pitchFamily="18" charset="0"/>
                  </a:rPr>
                  <a:t>Biết</a:t>
                </a:r>
                <a:r>
                  <a:rPr lang="en-US" sz="2800" dirty="0">
                    <a:solidFill>
                      <a:srgbClr val="002060"/>
                    </a:solidFill>
                    <a:latin typeface="Times New Roman" pitchFamily="18" charset="0"/>
                    <a:ea typeface="Times New Roman" pitchFamily="18" charset="0"/>
                    <a:cs typeface="Times New Roman" pitchFamily="18" charset="0"/>
                  </a:rPr>
                  <a:t> </a:t>
                </a:r>
                <a:r>
                  <a:rPr lang="en-US" sz="2800" dirty="0" err="1">
                    <a:solidFill>
                      <a:srgbClr val="002060"/>
                    </a:solidFill>
                    <a:latin typeface="Times New Roman" pitchFamily="18" charset="0"/>
                    <a:ea typeface="Times New Roman" pitchFamily="18" charset="0"/>
                    <a:cs typeface="Times New Roman" pitchFamily="18" charset="0"/>
                  </a:rPr>
                  <a:t>áp</a:t>
                </a:r>
                <a:r>
                  <a:rPr lang="en-US" sz="2800" dirty="0">
                    <a:solidFill>
                      <a:srgbClr val="002060"/>
                    </a:solidFill>
                    <a:latin typeface="Times New Roman" pitchFamily="18" charset="0"/>
                    <a:ea typeface="Times New Roman" pitchFamily="18" charset="0"/>
                    <a:cs typeface="Times New Roman" pitchFamily="18" charset="0"/>
                  </a:rPr>
                  <a:t> </a:t>
                </a:r>
                <a:r>
                  <a:rPr lang="en-US" sz="2800" dirty="0" err="1">
                    <a:solidFill>
                      <a:srgbClr val="002060"/>
                    </a:solidFill>
                    <a:latin typeface="Times New Roman" pitchFamily="18" charset="0"/>
                    <a:ea typeface="Times New Roman" pitchFamily="18" charset="0"/>
                    <a:cs typeface="Times New Roman" pitchFamily="18" charset="0"/>
                  </a:rPr>
                  <a:t>hiệu</a:t>
                </a:r>
                <a:r>
                  <a:rPr lang="en-US" sz="2800" dirty="0">
                    <a:solidFill>
                      <a:srgbClr val="002060"/>
                    </a:solidFill>
                    <a:latin typeface="Times New Roman" pitchFamily="18" charset="0"/>
                    <a:ea typeface="Times New Roman" pitchFamily="18" charset="0"/>
                    <a:cs typeface="Times New Roman" pitchFamily="18" charset="0"/>
                  </a:rPr>
                  <a:t> </a:t>
                </a:r>
                <a:r>
                  <a:rPr lang="en-US" sz="2800" dirty="0" err="1">
                    <a:solidFill>
                      <a:srgbClr val="002060"/>
                    </a:solidFill>
                    <a:latin typeface="Times New Roman" pitchFamily="18" charset="0"/>
                    <a:ea typeface="Times New Roman" pitchFamily="18" charset="0"/>
                    <a:cs typeface="Times New Roman" pitchFamily="18" charset="0"/>
                  </a:rPr>
                  <a:t>dụng</a:t>
                </a:r>
                <a:r>
                  <a:rPr lang="en-US" sz="2800" dirty="0">
                    <a:solidFill>
                      <a:srgbClr val="002060"/>
                    </a:solidFill>
                    <a:latin typeface="Times New Roman" pitchFamily="18" charset="0"/>
                    <a:ea typeface="Times New Roman" pitchFamily="18" charset="0"/>
                    <a:cs typeface="Times New Roman" pitchFamily="18" charset="0"/>
                  </a:rPr>
                  <a:t> V </a:t>
                </a:r>
                <a:r>
                  <a:rPr lang="en-US" sz="2800" dirty="0" err="1">
                    <a:solidFill>
                      <a:srgbClr val="002060"/>
                    </a:solidFill>
                    <a:latin typeface="Times New Roman" pitchFamily="18" charset="0"/>
                    <a:ea typeface="Times New Roman" pitchFamily="18" charset="0"/>
                    <a:cs typeface="Times New Roman" pitchFamily="18" charset="0"/>
                  </a:rPr>
                  <a:t>cấp</a:t>
                </a:r>
                <a:r>
                  <a:rPr lang="en-US" sz="2800" dirty="0">
                    <a:solidFill>
                      <a:srgbClr val="002060"/>
                    </a:solidFill>
                    <a:latin typeface="Times New Roman" pitchFamily="18" charset="0"/>
                    <a:ea typeface="Times New Roman" pitchFamily="18" charset="0"/>
                    <a:cs typeface="Times New Roman" pitchFamily="18" charset="0"/>
                  </a:rPr>
                  <a:t> </a:t>
                </a:r>
                <a:r>
                  <a:rPr lang="en-US" sz="2800" dirty="0" err="1">
                    <a:solidFill>
                      <a:srgbClr val="002060"/>
                    </a:solidFill>
                    <a:latin typeface="Times New Roman" pitchFamily="18" charset="0"/>
                    <a:ea typeface="Times New Roman" pitchFamily="18" charset="0"/>
                    <a:cs typeface="Times New Roman" pitchFamily="18" charset="0"/>
                  </a:rPr>
                  <a:t>trên</a:t>
                </a:r>
                <a:r>
                  <a:rPr lang="en-US" sz="2800" dirty="0">
                    <a:solidFill>
                      <a:srgbClr val="002060"/>
                    </a:solidFill>
                    <a:latin typeface="Times New Roman" pitchFamily="18" charset="0"/>
                    <a:ea typeface="Times New Roman" pitchFamily="18" charset="0"/>
                    <a:cs typeface="Times New Roman" pitchFamily="18" charset="0"/>
                  </a:rPr>
                  <a:t> </a:t>
                </a:r>
                <a:r>
                  <a:rPr lang="en-US" sz="2800" dirty="0" err="1">
                    <a:solidFill>
                      <a:srgbClr val="002060"/>
                    </a:solidFill>
                    <a:latin typeface="Times New Roman" pitchFamily="18" charset="0"/>
                    <a:ea typeface="Times New Roman" pitchFamily="18" charset="0"/>
                    <a:cs typeface="Times New Roman" pitchFamily="18" charset="0"/>
                  </a:rPr>
                  <a:t>hai</a:t>
                </a:r>
                <a:r>
                  <a:rPr lang="en-US" sz="2800" dirty="0">
                    <a:solidFill>
                      <a:srgbClr val="002060"/>
                    </a:solidFill>
                    <a:latin typeface="Times New Roman" pitchFamily="18" charset="0"/>
                    <a:ea typeface="Times New Roman" pitchFamily="18" charset="0"/>
                    <a:cs typeface="Times New Roman" pitchFamily="18" charset="0"/>
                  </a:rPr>
                  <a:t> </a:t>
                </a:r>
                <a:r>
                  <a:rPr lang="en-US" sz="2800" dirty="0" err="1">
                    <a:solidFill>
                      <a:srgbClr val="002060"/>
                    </a:solidFill>
                    <a:latin typeface="Times New Roman" pitchFamily="18" charset="0"/>
                    <a:ea typeface="Times New Roman" pitchFamily="18" charset="0"/>
                    <a:cs typeface="Times New Roman" pitchFamily="18" charset="0"/>
                  </a:rPr>
                  <a:t>đầu</a:t>
                </a:r>
                <a:r>
                  <a:rPr lang="en-US" sz="2800" dirty="0">
                    <a:solidFill>
                      <a:srgbClr val="002060"/>
                    </a:solidFill>
                    <a:latin typeface="Times New Roman" pitchFamily="18" charset="0"/>
                    <a:ea typeface="Times New Roman" pitchFamily="18" charset="0"/>
                    <a:cs typeface="Times New Roman" pitchFamily="18" charset="0"/>
                  </a:rPr>
                  <a:t> </a:t>
                </a:r>
                <a:r>
                  <a:rPr lang="en-US" sz="2800" dirty="0" err="1">
                    <a:solidFill>
                      <a:srgbClr val="002060"/>
                    </a:solidFill>
                    <a:latin typeface="Times New Roman" pitchFamily="18" charset="0"/>
                    <a:ea typeface="Times New Roman" pitchFamily="18" charset="0"/>
                    <a:cs typeface="Times New Roman" pitchFamily="18" charset="0"/>
                  </a:rPr>
                  <a:t>mạch</a:t>
                </a:r>
                <a:r>
                  <a:rPr lang="en-US" sz="2800" dirty="0">
                    <a:solidFill>
                      <a:srgbClr val="002060"/>
                    </a:solidFill>
                    <a:latin typeface="Times New Roman" pitchFamily="18" charset="0"/>
                    <a:ea typeface="Times New Roman" pitchFamily="18" charset="0"/>
                    <a:cs typeface="Times New Roman" pitchFamily="18" charset="0"/>
                  </a:rPr>
                  <a:t> </a:t>
                </a:r>
                <a:r>
                  <a:rPr lang="en-US" sz="2800" dirty="0" err="1">
                    <a:solidFill>
                      <a:srgbClr val="002060"/>
                    </a:solidFill>
                    <a:latin typeface="Times New Roman" pitchFamily="18" charset="0"/>
                    <a:ea typeface="Times New Roman" pitchFamily="18" charset="0"/>
                    <a:cs typeface="Times New Roman" pitchFamily="18" charset="0"/>
                  </a:rPr>
                  <a:t>tải</a:t>
                </a:r>
                <a:r>
                  <a:rPr lang="en-US" sz="2800" dirty="0">
                    <a:solidFill>
                      <a:srgbClr val="002060"/>
                    </a:solidFill>
                    <a:latin typeface="Times New Roman" pitchFamily="18" charset="0"/>
                    <a:ea typeface="Times New Roman" pitchFamily="18" charset="0"/>
                    <a:cs typeface="Times New Roman" pitchFamily="18" charset="0"/>
                  </a:rPr>
                  <a:t> </a:t>
                </a:r>
                <a:r>
                  <a:rPr lang="en-US" sz="2800" dirty="0" err="1">
                    <a:solidFill>
                      <a:srgbClr val="002060"/>
                    </a:solidFill>
                    <a:latin typeface="Times New Roman" pitchFamily="18" charset="0"/>
                    <a:ea typeface="Times New Roman" pitchFamily="18" charset="0"/>
                    <a:cs typeface="Times New Roman" pitchFamily="18" charset="0"/>
                  </a:rPr>
                  <a:t>là</a:t>
                </a:r>
                <a:r>
                  <a:rPr lang="en-US" sz="2800" dirty="0">
                    <a:solidFill>
                      <a:srgbClr val="002060"/>
                    </a:solidFill>
                    <a:latin typeface="Times New Roman" pitchFamily="18" charset="0"/>
                    <a:ea typeface="Times New Roman" pitchFamily="18" charset="0"/>
                    <a:cs typeface="Times New Roman" pitchFamily="18" charset="0"/>
                  </a:rPr>
                  <a:t> </a:t>
                </a:r>
                <a:r>
                  <a:rPr lang="en-US" sz="2800" dirty="0" smtClean="0">
                    <a:solidFill>
                      <a:srgbClr val="002060"/>
                    </a:solidFill>
                    <a:latin typeface="Times New Roman" pitchFamily="18" charset="0"/>
                    <a:ea typeface="Times New Roman" pitchFamily="18" charset="0"/>
                    <a:cs typeface="Times New Roman" pitchFamily="18" charset="0"/>
                  </a:rPr>
                  <a:t> 50</a:t>
                </a:r>
                <a14:m>
                  <m:oMath xmlns:m="http://schemas.openxmlformats.org/officeDocument/2006/math">
                    <m:rad>
                      <m:radPr>
                        <m:degHide m:val="on"/>
                        <m:ctrlPr>
                          <a:rPr lang="en-US" sz="2800" i="1" smtClean="0">
                            <a:solidFill>
                              <a:srgbClr val="002060"/>
                            </a:solidFill>
                            <a:latin typeface="Cambria Math" panose="02040503050406030204" pitchFamily="18" charset="0"/>
                            <a:cs typeface="Times New Roman" pitchFamily="18" charset="0"/>
                          </a:rPr>
                        </m:ctrlPr>
                      </m:radPr>
                      <m:deg/>
                      <m:e>
                        <m:r>
                          <a:rPr lang="en-US" sz="2800" b="0" i="1" smtClean="0">
                            <a:solidFill>
                              <a:srgbClr val="002060"/>
                            </a:solidFill>
                            <a:latin typeface="Cambria Math" panose="02040503050406030204" pitchFamily="18" charset="0"/>
                            <a:cs typeface="Times New Roman" pitchFamily="18" charset="0"/>
                          </a:rPr>
                          <m:t>2</m:t>
                        </m:r>
                      </m:e>
                    </m:rad>
                  </m:oMath>
                </a14:m>
                <a:r>
                  <a:rPr lang="en-US" sz="2800" dirty="0" smtClean="0">
                    <a:solidFill>
                      <a:srgbClr val="002060"/>
                    </a:solidFill>
                    <a:latin typeface="Times New Roman" pitchFamily="18" charset="0"/>
                    <a:ea typeface="Times New Roman" pitchFamily="18" charset="0"/>
                    <a:cs typeface="Times New Roman" pitchFamily="18" charset="0"/>
                  </a:rPr>
                  <a:t> (</a:t>
                </a:r>
                <a:r>
                  <a:rPr lang="en-US" sz="2800" dirty="0">
                    <a:solidFill>
                      <a:srgbClr val="002060"/>
                    </a:solidFill>
                    <a:latin typeface="Times New Roman" pitchFamily="18" charset="0"/>
                    <a:ea typeface="Times New Roman" pitchFamily="18" charset="0"/>
                    <a:cs typeface="Times New Roman" pitchFamily="18" charset="0"/>
                  </a:rPr>
                  <a:t>V). </a:t>
                </a:r>
                <a:r>
                  <a:rPr lang="en-US" sz="2800" dirty="0" err="1">
                    <a:solidFill>
                      <a:srgbClr val="002060"/>
                    </a:solidFill>
                    <a:latin typeface="Times New Roman" pitchFamily="18" charset="0"/>
                    <a:ea typeface="Times New Roman" pitchFamily="18" charset="0"/>
                    <a:cs typeface="Times New Roman" pitchFamily="18" charset="0"/>
                  </a:rPr>
                  <a:t>Xác</a:t>
                </a:r>
                <a:r>
                  <a:rPr lang="en-US" sz="2800" dirty="0">
                    <a:solidFill>
                      <a:srgbClr val="002060"/>
                    </a:solidFill>
                    <a:latin typeface="Times New Roman" pitchFamily="18" charset="0"/>
                    <a:ea typeface="Times New Roman" pitchFamily="18" charset="0"/>
                    <a:cs typeface="Times New Roman" pitchFamily="18" charset="0"/>
                  </a:rPr>
                  <a:t> </a:t>
                </a:r>
                <a:r>
                  <a:rPr lang="en-US" sz="2800" dirty="0" err="1">
                    <a:solidFill>
                      <a:srgbClr val="002060"/>
                    </a:solidFill>
                    <a:latin typeface="Times New Roman" pitchFamily="18" charset="0"/>
                    <a:ea typeface="Times New Roman" pitchFamily="18" charset="0"/>
                    <a:cs typeface="Times New Roman" pitchFamily="18" charset="0"/>
                  </a:rPr>
                  <a:t>định</a:t>
                </a:r>
                <a:r>
                  <a:rPr lang="en-US" sz="2800" dirty="0">
                    <a:solidFill>
                      <a:srgbClr val="002060"/>
                    </a:solidFill>
                    <a:latin typeface="Times New Roman" pitchFamily="18" charset="0"/>
                    <a:ea typeface="Times New Roman" pitchFamily="18" charset="0"/>
                    <a:cs typeface="Times New Roman" pitchFamily="18" charset="0"/>
                  </a:rPr>
                  <a:t> </a:t>
                </a:r>
                <a:r>
                  <a:rPr lang="en-US" sz="2800" dirty="0" err="1">
                    <a:solidFill>
                      <a:srgbClr val="002060"/>
                    </a:solidFill>
                    <a:latin typeface="Times New Roman" pitchFamily="18" charset="0"/>
                    <a:ea typeface="Times New Roman" pitchFamily="18" charset="0"/>
                    <a:cs typeface="Times New Roman" pitchFamily="18" charset="0"/>
                  </a:rPr>
                  <a:t>dòng</a:t>
                </a:r>
                <a:r>
                  <a:rPr lang="en-US" sz="2800" dirty="0">
                    <a:solidFill>
                      <a:srgbClr val="002060"/>
                    </a:solidFill>
                    <a:latin typeface="Times New Roman" pitchFamily="18" charset="0"/>
                    <a:ea typeface="Times New Roman" pitchFamily="18" charset="0"/>
                    <a:cs typeface="Times New Roman" pitchFamily="18" charset="0"/>
                  </a:rPr>
                  <a:t> </a:t>
                </a:r>
                <a:r>
                  <a:rPr lang="en-US" sz="2800" dirty="0" err="1">
                    <a:solidFill>
                      <a:srgbClr val="002060"/>
                    </a:solidFill>
                    <a:latin typeface="Times New Roman" pitchFamily="18" charset="0"/>
                    <a:ea typeface="Times New Roman" pitchFamily="18" charset="0"/>
                    <a:cs typeface="Times New Roman" pitchFamily="18" charset="0"/>
                  </a:rPr>
                  <a:t>hiệu</a:t>
                </a:r>
                <a:r>
                  <a:rPr lang="en-US" sz="2800" dirty="0">
                    <a:solidFill>
                      <a:srgbClr val="002060"/>
                    </a:solidFill>
                    <a:latin typeface="Times New Roman" pitchFamily="18" charset="0"/>
                    <a:ea typeface="Times New Roman" pitchFamily="18" charset="0"/>
                    <a:cs typeface="Times New Roman" pitchFamily="18" charset="0"/>
                  </a:rPr>
                  <a:t> </a:t>
                </a:r>
                <a:r>
                  <a:rPr lang="en-US" sz="2800" dirty="0" err="1">
                    <a:solidFill>
                      <a:srgbClr val="002060"/>
                    </a:solidFill>
                    <a:latin typeface="Times New Roman" pitchFamily="18" charset="0"/>
                    <a:ea typeface="Times New Roman" pitchFamily="18" charset="0"/>
                    <a:cs typeface="Times New Roman" pitchFamily="18" charset="0"/>
                  </a:rPr>
                  <a:t>dụng</a:t>
                </a:r>
                <a:r>
                  <a:rPr lang="en-US" sz="2800" dirty="0">
                    <a:solidFill>
                      <a:srgbClr val="002060"/>
                    </a:solidFill>
                    <a:latin typeface="Times New Roman" pitchFamily="18" charset="0"/>
                    <a:ea typeface="Times New Roman" pitchFamily="18" charset="0"/>
                    <a:cs typeface="Times New Roman" pitchFamily="18" charset="0"/>
                  </a:rPr>
                  <a:t> I</a:t>
                </a:r>
                <a:r>
                  <a:rPr lang="en-US" sz="2800" baseline="-30000" dirty="0">
                    <a:solidFill>
                      <a:srgbClr val="002060"/>
                    </a:solidFill>
                    <a:latin typeface="Times New Roman" pitchFamily="18" charset="0"/>
                    <a:ea typeface="Times New Roman" pitchFamily="18" charset="0"/>
                    <a:cs typeface="Times New Roman" pitchFamily="18" charset="0"/>
                  </a:rPr>
                  <a:t>1</a:t>
                </a:r>
                <a:r>
                  <a:rPr lang="en-US" sz="2800" dirty="0">
                    <a:solidFill>
                      <a:srgbClr val="002060"/>
                    </a:solidFill>
                    <a:latin typeface="Times New Roman" pitchFamily="18" charset="0"/>
                    <a:ea typeface="Times New Roman" pitchFamily="18" charset="0"/>
                    <a:cs typeface="Times New Roman" pitchFamily="18" charset="0"/>
                  </a:rPr>
                  <a:t> </a:t>
                </a:r>
                <a:r>
                  <a:rPr lang="en-US" sz="2800" dirty="0" err="1">
                    <a:solidFill>
                      <a:srgbClr val="002060"/>
                    </a:solidFill>
                    <a:latin typeface="Times New Roman" pitchFamily="18" charset="0"/>
                    <a:ea typeface="Times New Roman" pitchFamily="18" charset="0"/>
                    <a:cs typeface="Times New Roman" pitchFamily="18" charset="0"/>
                  </a:rPr>
                  <a:t>và</a:t>
                </a:r>
                <a:r>
                  <a:rPr lang="en-US" sz="2800" dirty="0">
                    <a:solidFill>
                      <a:srgbClr val="002060"/>
                    </a:solidFill>
                    <a:latin typeface="Times New Roman" pitchFamily="18" charset="0"/>
                    <a:ea typeface="Times New Roman" pitchFamily="18" charset="0"/>
                    <a:cs typeface="Times New Roman" pitchFamily="18" charset="0"/>
                  </a:rPr>
                  <a:t> I</a:t>
                </a:r>
                <a:r>
                  <a:rPr lang="en-US" sz="2800" baseline="-30000" dirty="0">
                    <a:solidFill>
                      <a:srgbClr val="002060"/>
                    </a:solidFill>
                    <a:latin typeface="Times New Roman" pitchFamily="18" charset="0"/>
                    <a:ea typeface="Times New Roman" pitchFamily="18" charset="0"/>
                    <a:cs typeface="Times New Roman" pitchFamily="18" charset="0"/>
                  </a:rPr>
                  <a:t>2</a:t>
                </a:r>
                <a:r>
                  <a:rPr lang="en-US" sz="2800" dirty="0">
                    <a:solidFill>
                      <a:srgbClr val="002060"/>
                    </a:solidFill>
                    <a:latin typeface="Times New Roman" pitchFamily="18" charset="0"/>
                    <a:ea typeface="Times New Roman" pitchFamily="18" charset="0"/>
                    <a:cs typeface="Times New Roman" pitchFamily="18" charset="0"/>
                  </a:rPr>
                  <a:t> qua </a:t>
                </a:r>
                <a:r>
                  <a:rPr lang="en-US" sz="2800" dirty="0" err="1">
                    <a:solidFill>
                      <a:srgbClr val="002060"/>
                    </a:solidFill>
                    <a:latin typeface="Times New Roman" pitchFamily="18" charset="0"/>
                    <a:ea typeface="Times New Roman" pitchFamily="18" charset="0"/>
                    <a:cs typeface="Times New Roman" pitchFamily="18" charset="0"/>
                  </a:rPr>
                  <a:t>mỗi</a:t>
                </a:r>
                <a:r>
                  <a:rPr lang="en-US" sz="2800" dirty="0">
                    <a:solidFill>
                      <a:srgbClr val="002060"/>
                    </a:solidFill>
                    <a:latin typeface="Times New Roman" pitchFamily="18" charset="0"/>
                    <a:ea typeface="Times New Roman" pitchFamily="18" charset="0"/>
                    <a:cs typeface="Times New Roman" pitchFamily="18" charset="0"/>
                  </a:rPr>
                  <a:t> </a:t>
                </a:r>
                <a:r>
                  <a:rPr lang="en-US" sz="2800" dirty="0" err="1">
                    <a:solidFill>
                      <a:srgbClr val="002060"/>
                    </a:solidFill>
                    <a:latin typeface="Times New Roman" pitchFamily="18" charset="0"/>
                    <a:ea typeface="Times New Roman" pitchFamily="18" charset="0"/>
                    <a:cs typeface="Times New Roman" pitchFamily="18" charset="0"/>
                  </a:rPr>
                  <a:t>nhánh</a:t>
                </a:r>
                <a:r>
                  <a:rPr lang="en-US" sz="2800" dirty="0">
                    <a:solidFill>
                      <a:srgbClr val="002060"/>
                    </a:solidFill>
                    <a:latin typeface="Times New Roman" pitchFamily="18" charset="0"/>
                    <a:ea typeface="Times New Roman" pitchFamily="18" charset="0"/>
                    <a:cs typeface="Times New Roman" pitchFamily="18" charset="0"/>
                  </a:rPr>
                  <a:t>?</a:t>
                </a:r>
                <a:endParaRPr lang="en-US" sz="2800" dirty="0">
                  <a:solidFill>
                    <a:srgbClr val="002060"/>
                  </a:solidFill>
                  <a:latin typeface="Times New Roman" pitchFamily="18" charset="0"/>
                  <a:cs typeface="Times New Roman" pitchFamily="18" charset="0"/>
                </a:endParaRPr>
              </a:p>
            </p:txBody>
          </p:sp>
        </mc:Choice>
        <mc:Fallback xmlns="">
          <p:sp>
            <p:nvSpPr>
              <p:cNvPr id="6" name="Rectangle 5"/>
              <p:cNvSpPr>
                <a:spLocks noRot="1" noChangeAspect="1" noMove="1" noResize="1" noEditPoints="1" noAdjustHandles="1" noChangeArrowheads="1" noChangeShapeType="1" noTextEdit="1"/>
              </p:cNvSpPr>
              <p:nvPr/>
            </p:nvSpPr>
            <p:spPr>
              <a:xfrm>
                <a:off x="1088570" y="5410623"/>
                <a:ext cx="8955316" cy="1014637"/>
              </a:xfrm>
              <a:prstGeom prst="rect">
                <a:avLst/>
              </a:prstGeom>
              <a:blipFill rotWithShape="0">
                <a:blip r:embed="rId3"/>
                <a:stretch>
                  <a:fillRect l="-1430" t="-2410" b="-14458"/>
                </a:stretch>
              </a:blipFill>
            </p:spPr>
            <p:txBody>
              <a:bodyPr/>
              <a:lstStyle/>
              <a:p>
                <a:r>
                  <a:rPr lang="vi-VN">
                    <a:noFill/>
                  </a:rPr>
                  <a:t> </a:t>
                </a:r>
              </a:p>
            </p:txBody>
          </p:sp>
        </mc:Fallback>
      </mc:AlternateContent>
    </p:spTree>
    <p:extLst>
      <p:ext uri="{BB962C8B-B14F-4D97-AF65-F5344CB8AC3E}">
        <p14:creationId xmlns:p14="http://schemas.microsoft.com/office/powerpoint/2010/main" val="289466024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64420" y="651103"/>
            <a:ext cx="8596668" cy="3880773"/>
          </a:xfrm>
        </p:spPr>
        <p:txBody>
          <a:bodyPr/>
          <a:lstStyle/>
          <a:p>
            <a:r>
              <a:rPr lang="en-US" sz="2800" dirty="0" err="1" smtClean="0"/>
              <a:t>Giải</a:t>
            </a:r>
            <a:r>
              <a:rPr lang="en-US" sz="2800" dirty="0" smtClean="0"/>
              <a:t>: </a:t>
            </a:r>
          </a:p>
          <a:p>
            <a:endParaRPr lang="vi-VN" dirty="0"/>
          </a:p>
        </p:txBody>
      </p:sp>
      <p:graphicFrame>
        <p:nvGraphicFramePr>
          <p:cNvPr id="4" name="Object 1"/>
          <p:cNvGraphicFramePr>
            <a:graphicFrameLocks noChangeAspect="1"/>
          </p:cNvGraphicFramePr>
          <p:nvPr>
            <p:extLst>
              <p:ext uri="{D42A27DB-BD31-4B8C-83A1-F6EECF244321}">
                <p14:modId xmlns:p14="http://schemas.microsoft.com/office/powerpoint/2010/main" val="3932162429"/>
              </p:ext>
            </p:extLst>
          </p:nvPr>
        </p:nvGraphicFramePr>
        <p:xfrm>
          <a:off x="1208747" y="1261145"/>
          <a:ext cx="6779466" cy="928694"/>
        </p:xfrm>
        <a:graphic>
          <a:graphicData uri="http://schemas.openxmlformats.org/presentationml/2006/ole">
            <mc:AlternateContent xmlns:mc="http://schemas.openxmlformats.org/markup-compatibility/2006">
              <mc:Choice xmlns:v="urn:schemas-microsoft-com:vml" Requires="v">
                <p:oleObj spid="_x0000_s3126" name="Equation" r:id="rId3" imgW="2057400" imgH="279400" progId="Equation.3">
                  <p:embed/>
                </p:oleObj>
              </mc:Choice>
              <mc:Fallback>
                <p:oleObj name="Equation" r:id="rId3" imgW="2057400" imgH="279400" progId="Equation.3">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208747" y="1261145"/>
                        <a:ext cx="6779466" cy="928694"/>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5" name="Object 3"/>
          <p:cNvGraphicFramePr>
            <a:graphicFrameLocks noChangeAspect="1"/>
          </p:cNvGraphicFramePr>
          <p:nvPr>
            <p:extLst>
              <p:ext uri="{D42A27DB-BD31-4B8C-83A1-F6EECF244321}">
                <p14:modId xmlns:p14="http://schemas.microsoft.com/office/powerpoint/2010/main" val="3347910403"/>
              </p:ext>
            </p:extLst>
          </p:nvPr>
        </p:nvGraphicFramePr>
        <p:xfrm>
          <a:off x="1249558" y="2406972"/>
          <a:ext cx="2316526" cy="785818"/>
        </p:xfrm>
        <a:graphic>
          <a:graphicData uri="http://schemas.openxmlformats.org/presentationml/2006/ole">
            <mc:AlternateContent xmlns:mc="http://schemas.openxmlformats.org/markup-compatibility/2006">
              <mc:Choice xmlns:v="urn:schemas-microsoft-com:vml" Requires="v">
                <p:oleObj spid="_x0000_s3127" name="Equation" r:id="rId5" imgW="634449" imgH="215713" progId="Equation.3">
                  <p:embed/>
                </p:oleObj>
              </mc:Choice>
              <mc:Fallback>
                <p:oleObj name="Equation" r:id="rId5" imgW="634449" imgH="215713" progId="Equation.3">
                  <p:embed/>
                  <p:pic>
                    <p:nvPicPr>
                      <p:cNvPr id="0" nam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249558" y="2406972"/>
                        <a:ext cx="2316526" cy="785818"/>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6" name="Object 5"/>
          <p:cNvGraphicFramePr>
            <a:graphicFrameLocks noChangeAspect="1"/>
          </p:cNvGraphicFramePr>
          <p:nvPr>
            <p:extLst>
              <p:ext uri="{D42A27DB-BD31-4B8C-83A1-F6EECF244321}">
                <p14:modId xmlns:p14="http://schemas.microsoft.com/office/powerpoint/2010/main" val="3281192062"/>
              </p:ext>
            </p:extLst>
          </p:nvPr>
        </p:nvGraphicFramePr>
        <p:xfrm>
          <a:off x="1208747" y="3324636"/>
          <a:ext cx="4779815" cy="1285884"/>
        </p:xfrm>
        <a:graphic>
          <a:graphicData uri="http://schemas.openxmlformats.org/presentationml/2006/ole">
            <mc:AlternateContent xmlns:mc="http://schemas.openxmlformats.org/markup-compatibility/2006">
              <mc:Choice xmlns:v="urn:schemas-microsoft-com:vml" Requires="v">
                <p:oleObj spid="_x0000_s3128" name="Equation" r:id="rId7" imgW="1739900" imgH="469900" progId="Equation.3">
                  <p:embed/>
                </p:oleObj>
              </mc:Choice>
              <mc:Fallback>
                <p:oleObj name="Equation" r:id="rId7" imgW="1739900" imgH="469900" progId="Equation.3">
                  <p:embed/>
                  <p:pic>
                    <p:nvPicPr>
                      <p:cNvPr id="0" name=""/>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208747" y="3324636"/>
                        <a:ext cx="4779815" cy="1285884"/>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7" name="Object 7"/>
          <p:cNvGraphicFramePr>
            <a:graphicFrameLocks noChangeAspect="1"/>
          </p:cNvGraphicFramePr>
          <p:nvPr>
            <p:extLst>
              <p:ext uri="{D42A27DB-BD31-4B8C-83A1-F6EECF244321}">
                <p14:modId xmlns:p14="http://schemas.microsoft.com/office/powerpoint/2010/main" val="2254361229"/>
              </p:ext>
            </p:extLst>
          </p:nvPr>
        </p:nvGraphicFramePr>
        <p:xfrm>
          <a:off x="1208747" y="4749009"/>
          <a:ext cx="4589335" cy="1285884"/>
        </p:xfrm>
        <a:graphic>
          <a:graphicData uri="http://schemas.openxmlformats.org/presentationml/2006/ole">
            <mc:AlternateContent xmlns:mc="http://schemas.openxmlformats.org/markup-compatibility/2006">
              <mc:Choice xmlns:v="urn:schemas-microsoft-com:vml" Requires="v">
                <p:oleObj spid="_x0000_s3129" name="Equation" r:id="rId9" imgW="1689100" imgH="469900" progId="Equation.3">
                  <p:embed/>
                </p:oleObj>
              </mc:Choice>
              <mc:Fallback>
                <p:oleObj name="Equation" r:id="rId9" imgW="1689100" imgH="469900" progId="Equation.3">
                  <p:embed/>
                  <p:pic>
                    <p:nvPicPr>
                      <p:cNvPr id="0" name=""/>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208747" y="4749009"/>
                        <a:ext cx="4589335" cy="1285884"/>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Tree>
    <p:extLst>
      <p:ext uri="{BB962C8B-B14F-4D97-AF65-F5344CB8AC3E}">
        <p14:creationId xmlns:p14="http://schemas.microsoft.com/office/powerpoint/2010/main" val="37404999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heckerboard(across)">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checkerboard(across)">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checkerboard(across)">
                                      <p:cBhvr>
                                        <p:cTn id="17" dur="500"/>
                                        <p:tgtEl>
                                          <p:spTgt spid="6"/>
                                        </p:tgtEl>
                                      </p:cBhvr>
                                    </p:animEffect>
                                  </p:childTnLst>
                                </p:cTn>
                              </p:par>
                            </p:childTnLst>
                          </p:cTn>
                        </p:par>
                      </p:childTnLst>
                    </p:cTn>
                  </p:par>
                  <p:par>
                    <p:cTn id="18" fill="hold">
                      <p:stCondLst>
                        <p:cond delay="indefinite"/>
                      </p:stCondLst>
                      <p:childTnLst>
                        <p:par>
                          <p:cTn id="19" fill="hold">
                            <p:stCondLst>
                              <p:cond delay="0"/>
                            </p:stCondLst>
                            <p:childTnLst>
                              <p:par>
                                <p:cTn id="20" presetID="5" presetClass="entr" presetSubtype="10" fill="hold"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checkerboard(across)">
                                      <p:cBhvr>
                                        <p:cTn id="2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576006" y="986727"/>
            <a:ext cx="4506362" cy="584775"/>
          </a:xfrm>
          <a:prstGeom prst="rect">
            <a:avLst/>
          </a:prstGeom>
        </p:spPr>
        <p:txBody>
          <a:bodyPr wrap="none">
            <a:spAutoFit/>
          </a:bodyPr>
          <a:lstStyle/>
          <a:p>
            <a:r>
              <a:rPr lang="en-US" sz="3200" b="1" u="sng" dirty="0" err="1" smtClean="0">
                <a:solidFill>
                  <a:srgbClr val="FF0000"/>
                </a:solidFill>
                <a:latin typeface="Times New Roman" pitchFamily="18" charset="0"/>
                <a:cs typeface="Times New Roman" pitchFamily="18" charset="0"/>
              </a:rPr>
              <a:t>Bài</a:t>
            </a:r>
            <a:r>
              <a:rPr lang="en-US" sz="3200" b="1" u="sng" dirty="0" smtClean="0">
                <a:solidFill>
                  <a:srgbClr val="FF0000"/>
                </a:solidFill>
                <a:latin typeface="Times New Roman" pitchFamily="18" charset="0"/>
                <a:cs typeface="Times New Roman" pitchFamily="18" charset="0"/>
              </a:rPr>
              <a:t> </a:t>
            </a:r>
            <a:r>
              <a:rPr lang="en-US" sz="3200" b="1" u="sng" dirty="0" smtClean="0">
                <a:solidFill>
                  <a:srgbClr val="FF0000"/>
                </a:solidFill>
                <a:latin typeface="Times New Roman" pitchFamily="18" charset="0"/>
                <a:cs typeface="Times New Roman" pitchFamily="18" charset="0"/>
              </a:rPr>
              <a:t>2</a:t>
            </a:r>
            <a:r>
              <a:rPr lang="en-US" sz="3200" b="1" dirty="0" smtClean="0">
                <a:solidFill>
                  <a:srgbClr val="FF0000"/>
                </a:solidFill>
                <a:latin typeface="Times New Roman" pitchFamily="18" charset="0"/>
                <a:cs typeface="Times New Roman" pitchFamily="18" charset="0"/>
              </a:rPr>
              <a:t>:</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Một</a:t>
            </a:r>
            <a:r>
              <a:rPr lang="en-US" sz="3200" dirty="0" smtClean="0">
                <a:latin typeface="Times New Roman" pitchFamily="18" charset="0"/>
                <a:cs typeface="Times New Roman" pitchFamily="18" charset="0"/>
              </a:rPr>
              <a:t> </a:t>
            </a:r>
            <a:r>
              <a:rPr lang="en-US" sz="3200" dirty="0" err="1">
                <a:latin typeface="Times New Roman" pitchFamily="18" charset="0"/>
                <a:cs typeface="Times New Roman" pitchFamily="18" charset="0"/>
              </a:rPr>
              <a:t>đoạn</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mạch</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có</a:t>
            </a:r>
            <a:r>
              <a:rPr lang="en-US" sz="3200" dirty="0">
                <a:latin typeface="Times New Roman" pitchFamily="18" charset="0"/>
                <a:cs typeface="Times New Roman" pitchFamily="18" charset="0"/>
              </a:rPr>
              <a:t>:</a:t>
            </a:r>
            <a:endParaRPr lang="vi-VN" sz="3200" dirty="0">
              <a:latin typeface="Times New Roman" pitchFamily="18" charset="0"/>
              <a:cs typeface="Times New Roman" pitchFamily="18" charset="0"/>
            </a:endParaRPr>
          </a:p>
        </p:txBody>
      </p:sp>
      <p:graphicFrame>
        <p:nvGraphicFramePr>
          <p:cNvPr id="5" name="Object 1"/>
          <p:cNvGraphicFramePr>
            <a:graphicFrameLocks noChangeAspect="1"/>
          </p:cNvGraphicFramePr>
          <p:nvPr>
            <p:extLst>
              <p:ext uri="{D42A27DB-BD31-4B8C-83A1-F6EECF244321}">
                <p14:modId xmlns:p14="http://schemas.microsoft.com/office/powerpoint/2010/main" val="303911341"/>
              </p:ext>
            </p:extLst>
          </p:nvPr>
        </p:nvGraphicFramePr>
        <p:xfrm>
          <a:off x="1681390" y="1648033"/>
          <a:ext cx="3572781" cy="603299"/>
        </p:xfrm>
        <a:graphic>
          <a:graphicData uri="http://schemas.openxmlformats.org/presentationml/2006/ole">
            <mc:AlternateContent xmlns:mc="http://schemas.openxmlformats.org/markup-compatibility/2006">
              <mc:Choice xmlns:v="urn:schemas-microsoft-com:vml" Requires="v">
                <p:oleObj spid="_x0000_s4124" name="Equation" r:id="rId3" imgW="1447800" imgH="241300" progId="Equation.3">
                  <p:embed/>
                </p:oleObj>
              </mc:Choice>
              <mc:Fallback>
                <p:oleObj name="Equation" r:id="rId3" imgW="1447800" imgH="241300" progId="Equation.3">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681390" y="1648033"/>
                        <a:ext cx="3572781" cy="603299"/>
                      </a:xfrm>
                      <a:prstGeom prst="rect">
                        <a:avLst/>
                      </a:prstGeom>
                      <a:noFill/>
                    </p:spPr>
                  </p:pic>
                </p:oleObj>
              </mc:Fallback>
            </mc:AlternateContent>
          </a:graphicData>
        </a:graphic>
      </p:graphicFrame>
      <p:graphicFrame>
        <p:nvGraphicFramePr>
          <p:cNvPr id="6" name="Object 3"/>
          <p:cNvGraphicFramePr>
            <a:graphicFrameLocks noChangeAspect="1"/>
          </p:cNvGraphicFramePr>
          <p:nvPr>
            <p:extLst>
              <p:ext uri="{D42A27DB-BD31-4B8C-83A1-F6EECF244321}">
                <p14:modId xmlns:p14="http://schemas.microsoft.com/office/powerpoint/2010/main" val="4092819983"/>
              </p:ext>
            </p:extLst>
          </p:nvPr>
        </p:nvGraphicFramePr>
        <p:xfrm>
          <a:off x="1681390" y="2367506"/>
          <a:ext cx="4466296" cy="999808"/>
        </p:xfrm>
        <a:graphic>
          <a:graphicData uri="http://schemas.openxmlformats.org/presentationml/2006/ole">
            <mc:AlternateContent xmlns:mc="http://schemas.openxmlformats.org/markup-compatibility/2006">
              <mc:Choice xmlns:v="urn:schemas-microsoft-com:vml" Requires="v">
                <p:oleObj spid="_x0000_s4125" name="Equation" r:id="rId5" imgW="1943100" imgH="431800" progId="Equation.3">
                  <p:embed/>
                </p:oleObj>
              </mc:Choice>
              <mc:Fallback>
                <p:oleObj name="Equation" r:id="rId5" imgW="1943100" imgH="431800" progId="Equation.3">
                  <p:embed/>
                  <p:pic>
                    <p:nvPicPr>
                      <p:cNvPr id="0" nam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681390" y="2367506"/>
                        <a:ext cx="4466296" cy="999808"/>
                      </a:xfrm>
                      <a:prstGeom prst="rect">
                        <a:avLst/>
                      </a:prstGeom>
                      <a:noFill/>
                    </p:spPr>
                  </p:pic>
                </p:oleObj>
              </mc:Fallback>
            </mc:AlternateContent>
          </a:graphicData>
        </a:graphic>
      </p:graphicFrame>
      <p:sp>
        <p:nvSpPr>
          <p:cNvPr id="7" name="Rectangle 5"/>
          <p:cNvSpPr>
            <a:spLocks noChangeArrowheads="1"/>
          </p:cNvSpPr>
          <p:nvPr/>
        </p:nvSpPr>
        <p:spPr bwMode="auto">
          <a:xfrm>
            <a:off x="682171" y="3483488"/>
            <a:ext cx="9144000" cy="255454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US" sz="32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a/ </a:t>
            </a:r>
            <a:r>
              <a:rPr kumimoji="0" lang="en-US" sz="32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Tính</a:t>
            </a:r>
            <a:r>
              <a:rPr kumimoji="0" lang="en-US" sz="32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32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giá</a:t>
            </a:r>
            <a:r>
              <a:rPr kumimoji="0" lang="en-US" sz="32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32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trị</a:t>
            </a:r>
            <a:r>
              <a:rPr kumimoji="0" lang="en-US" sz="32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32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cực</a:t>
            </a:r>
            <a:r>
              <a:rPr kumimoji="0" lang="en-US" sz="32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32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đại</a:t>
            </a:r>
            <a:r>
              <a:rPr kumimoji="0" lang="en-US" sz="32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32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và</a:t>
            </a:r>
            <a:r>
              <a:rPr kumimoji="0" lang="en-US" sz="32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32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giá</a:t>
            </a:r>
            <a:r>
              <a:rPr kumimoji="0" lang="en-US" sz="32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32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trị</a:t>
            </a:r>
            <a:r>
              <a:rPr kumimoji="0" lang="en-US" sz="32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32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hiệu</a:t>
            </a:r>
            <a:r>
              <a:rPr kumimoji="0" lang="en-US" sz="32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32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dụng</a:t>
            </a:r>
            <a:r>
              <a:rPr kumimoji="0" lang="en-US" sz="32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32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của</a:t>
            </a:r>
            <a:r>
              <a:rPr kumimoji="0" lang="en-US" sz="32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32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dòng</a:t>
            </a:r>
            <a:r>
              <a:rPr kumimoji="0" lang="en-US" sz="32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32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và</a:t>
            </a:r>
            <a:r>
              <a:rPr kumimoji="0" lang="en-US" sz="32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32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áp</a:t>
            </a:r>
            <a:r>
              <a:rPr kumimoji="0" lang="en-US" sz="32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a:t>
            </a:r>
            <a:endParaRPr kumimoji="0" lang="vi-VN" sz="32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US" sz="32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b/ </a:t>
            </a:r>
            <a:r>
              <a:rPr kumimoji="0" lang="en-US" sz="32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Tính</a:t>
            </a:r>
            <a:r>
              <a:rPr kumimoji="0" lang="en-US" sz="32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32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giá</a:t>
            </a:r>
            <a:r>
              <a:rPr kumimoji="0" lang="en-US" sz="32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32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trị</a:t>
            </a:r>
            <a:r>
              <a:rPr kumimoji="0" lang="en-US" sz="32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32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tức</a:t>
            </a:r>
            <a:r>
              <a:rPr kumimoji="0" lang="en-US" sz="32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32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thời</a:t>
            </a:r>
            <a:r>
              <a:rPr kumimoji="0" lang="en-US" sz="32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32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của</a:t>
            </a:r>
            <a:r>
              <a:rPr kumimoji="0" lang="en-US" sz="32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32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i</a:t>
            </a:r>
            <a:r>
              <a:rPr kumimoji="0" lang="en-US" sz="32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32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và</a:t>
            </a:r>
            <a:r>
              <a:rPr kumimoji="0" lang="en-US" sz="32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u </a:t>
            </a:r>
            <a:r>
              <a:rPr kumimoji="0" lang="en-US" sz="32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tại</a:t>
            </a:r>
            <a:r>
              <a:rPr kumimoji="0" lang="en-US" sz="32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32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các</a:t>
            </a:r>
            <a:r>
              <a:rPr kumimoji="0" lang="en-US" sz="32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32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thời</a:t>
            </a:r>
            <a:r>
              <a:rPr kumimoji="0" lang="en-US" sz="32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32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điểm</a:t>
            </a:r>
            <a:r>
              <a:rPr kumimoji="0" lang="en-US" sz="32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p>
          <a:p>
            <a:pPr marL="0" marR="0" lvl="0" indent="0" algn="just" defTabSz="914400" rtl="0" eaLnBrk="0" fontAlgn="base" latinLnBrk="0" hangingPunct="0">
              <a:lnSpc>
                <a:spcPct val="100000"/>
              </a:lnSpc>
              <a:spcBef>
                <a:spcPct val="0"/>
              </a:spcBef>
              <a:spcAft>
                <a:spcPct val="0"/>
              </a:spcAft>
              <a:buClrTx/>
              <a:buSzTx/>
              <a:buFontTx/>
              <a:buNone/>
              <a:tabLst/>
            </a:pPr>
            <a:r>
              <a:rPr kumimoji="0" lang="en-US" sz="32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t = 0; 314t = π/6 ; t = T/2.</a:t>
            </a:r>
            <a:endParaRPr kumimoji="0" lang="vi-VN" sz="32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US" sz="32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c/ </a:t>
            </a:r>
            <a:r>
              <a:rPr kumimoji="0" lang="en-US" sz="32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Xác</a:t>
            </a:r>
            <a:r>
              <a:rPr kumimoji="0" lang="en-US" sz="32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32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định</a:t>
            </a:r>
            <a:r>
              <a:rPr kumimoji="0" lang="en-US" sz="32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32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tần</a:t>
            </a:r>
            <a:r>
              <a:rPr kumimoji="0" lang="en-US" sz="32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32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số</a:t>
            </a:r>
            <a:r>
              <a:rPr kumimoji="0" lang="en-US" sz="32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32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chu</a:t>
            </a:r>
            <a:r>
              <a:rPr kumimoji="0" lang="en-US" sz="32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32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kỳ</a:t>
            </a:r>
            <a:r>
              <a:rPr kumimoji="0" lang="en-US" sz="32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32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góc</a:t>
            </a:r>
            <a:r>
              <a:rPr kumimoji="0" lang="en-US" sz="32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32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lệch</a:t>
            </a:r>
            <a:r>
              <a:rPr kumimoji="0" lang="en-US" sz="32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32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pha</a:t>
            </a:r>
            <a:r>
              <a:rPr kumimoji="0" lang="en-US" sz="32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32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của</a:t>
            </a:r>
            <a:r>
              <a:rPr kumimoji="0" lang="en-US" sz="32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u </a:t>
            </a:r>
            <a:r>
              <a:rPr kumimoji="0" lang="en-US" sz="32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và</a:t>
            </a:r>
            <a:r>
              <a:rPr kumimoji="0" lang="en-US" sz="32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32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i</a:t>
            </a:r>
            <a:r>
              <a:rPr kumimoji="0" lang="en-US" sz="32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a:t>
            </a:r>
            <a:endParaRPr kumimoji="0" lang="en-US" sz="3200" b="0" i="0" u="none" strike="noStrike" cap="none" normalizeH="0" baseline="0" dirty="0" smtClean="0">
              <a:ln>
                <a:noFill/>
              </a:ln>
              <a:solidFill>
                <a:schemeClr val="tx1"/>
              </a:solidFill>
              <a:effectLst/>
              <a:latin typeface="Times New Roman" pitchFamily="18" charset="0"/>
              <a:cs typeface="Times New Roman" pitchFamily="18" charset="0"/>
            </a:endParaRPr>
          </a:p>
        </p:txBody>
      </p:sp>
    </p:spTree>
    <p:extLst>
      <p:ext uri="{BB962C8B-B14F-4D97-AF65-F5344CB8AC3E}">
        <p14:creationId xmlns:p14="http://schemas.microsoft.com/office/powerpoint/2010/main" val="3247298945"/>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idx="1"/>
          </p:nvPr>
        </p:nvSpPr>
        <p:spPr>
          <a:xfrm>
            <a:off x="604763" y="476932"/>
            <a:ext cx="8596668" cy="3880773"/>
          </a:xfrm>
          <a:prstGeom prst="rect">
            <a:avLst/>
          </a:prstGeom>
        </p:spPr>
        <p:txBody>
          <a:bodyPr wrap="none">
            <a:spAutoFit/>
          </a:bodyPr>
          <a:lstStyle/>
          <a:p>
            <a:r>
              <a:rPr lang="en-US" sz="3200" dirty="0">
                <a:latin typeface="Times New Roman" pitchFamily="18" charset="0"/>
                <a:cs typeface="Times New Roman" pitchFamily="18" charset="0"/>
              </a:rPr>
              <a:t>a/ Ta </a:t>
            </a:r>
            <a:r>
              <a:rPr lang="en-US" sz="3200" dirty="0" err="1">
                <a:latin typeface="Times New Roman" pitchFamily="18" charset="0"/>
                <a:cs typeface="Times New Roman" pitchFamily="18" charset="0"/>
              </a:rPr>
              <a:t>có</a:t>
            </a:r>
            <a:r>
              <a:rPr lang="en-US" sz="3200" dirty="0">
                <a:latin typeface="Times New Roman" pitchFamily="18" charset="0"/>
                <a:cs typeface="Times New Roman" pitchFamily="18" charset="0"/>
              </a:rPr>
              <a:t>: </a:t>
            </a:r>
            <a:endParaRPr lang="vi-VN" sz="3200" dirty="0">
              <a:latin typeface="Times New Roman" pitchFamily="18" charset="0"/>
              <a:cs typeface="Times New Roman" pitchFamily="18" charset="0"/>
            </a:endParaRPr>
          </a:p>
        </p:txBody>
      </p:sp>
      <p:graphicFrame>
        <p:nvGraphicFramePr>
          <p:cNvPr id="5" name="Object 1"/>
          <p:cNvGraphicFramePr>
            <a:graphicFrameLocks noChangeAspect="1"/>
          </p:cNvGraphicFramePr>
          <p:nvPr>
            <p:extLst>
              <p:ext uri="{D42A27DB-BD31-4B8C-83A1-F6EECF244321}">
                <p14:modId xmlns:p14="http://schemas.microsoft.com/office/powerpoint/2010/main" val="1150321480"/>
              </p:ext>
            </p:extLst>
          </p:nvPr>
        </p:nvGraphicFramePr>
        <p:xfrm>
          <a:off x="1101481" y="1244584"/>
          <a:ext cx="2714644" cy="533376"/>
        </p:xfrm>
        <a:graphic>
          <a:graphicData uri="http://schemas.openxmlformats.org/presentationml/2006/ole">
            <mc:AlternateContent xmlns:mc="http://schemas.openxmlformats.org/markup-compatibility/2006">
              <mc:Choice xmlns:v="urn:schemas-microsoft-com:vml" Requires="v">
                <p:oleObj spid="_x0000_s5199" name="Equation" r:id="rId3" imgW="1079032" imgH="215806" progId="Equation.3">
                  <p:embed/>
                </p:oleObj>
              </mc:Choice>
              <mc:Fallback>
                <p:oleObj name="Equation" r:id="rId3" imgW="1079032" imgH="215806" progId="Equation.3">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01481" y="1244584"/>
                        <a:ext cx="2714644" cy="533376"/>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6" name="Object 3"/>
          <p:cNvGraphicFramePr>
            <a:graphicFrameLocks noChangeAspect="1"/>
          </p:cNvGraphicFramePr>
          <p:nvPr>
            <p:extLst>
              <p:ext uri="{D42A27DB-BD31-4B8C-83A1-F6EECF244321}">
                <p14:modId xmlns:p14="http://schemas.microsoft.com/office/powerpoint/2010/main" val="1239407616"/>
              </p:ext>
            </p:extLst>
          </p:nvPr>
        </p:nvGraphicFramePr>
        <p:xfrm>
          <a:off x="3931105" y="1225520"/>
          <a:ext cx="2991118" cy="571504"/>
        </p:xfrm>
        <a:graphic>
          <a:graphicData uri="http://schemas.openxmlformats.org/presentationml/2006/ole">
            <mc:AlternateContent xmlns:mc="http://schemas.openxmlformats.org/markup-compatibility/2006">
              <mc:Choice xmlns:v="urn:schemas-microsoft-com:vml" Requires="v">
                <p:oleObj spid="_x0000_s5200" name="Equation" r:id="rId5" imgW="1282700" imgH="241300" progId="Equation.3">
                  <p:embed/>
                </p:oleObj>
              </mc:Choice>
              <mc:Fallback>
                <p:oleObj name="Equation" r:id="rId5" imgW="1282700" imgH="241300" progId="Equation.3">
                  <p:embed/>
                  <p:pic>
                    <p:nvPicPr>
                      <p:cNvPr id="0" nam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931105" y="1225520"/>
                        <a:ext cx="2991118" cy="571504"/>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7" name="Object 5"/>
          <p:cNvGraphicFramePr>
            <a:graphicFrameLocks noChangeAspect="1"/>
          </p:cNvGraphicFramePr>
          <p:nvPr>
            <p:extLst>
              <p:ext uri="{D42A27DB-BD31-4B8C-83A1-F6EECF244321}">
                <p14:modId xmlns:p14="http://schemas.microsoft.com/office/powerpoint/2010/main" val="3738003239"/>
              </p:ext>
            </p:extLst>
          </p:nvPr>
        </p:nvGraphicFramePr>
        <p:xfrm>
          <a:off x="1101481" y="2053308"/>
          <a:ext cx="3556528" cy="642942"/>
        </p:xfrm>
        <a:graphic>
          <a:graphicData uri="http://schemas.openxmlformats.org/presentationml/2006/ole">
            <mc:AlternateContent xmlns:mc="http://schemas.openxmlformats.org/markup-compatibility/2006">
              <mc:Choice xmlns:v="urn:schemas-microsoft-com:vml" Requires="v">
                <p:oleObj spid="_x0000_s5201" name="Equation" r:id="rId7" imgW="1384300" imgH="254000" progId="Equation.3">
                  <p:embed/>
                </p:oleObj>
              </mc:Choice>
              <mc:Fallback>
                <p:oleObj name="Equation" r:id="rId7" imgW="1384300" imgH="254000" progId="Equation.3">
                  <p:embed/>
                  <p:pic>
                    <p:nvPicPr>
                      <p:cNvPr id="0" name=""/>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101481" y="2053308"/>
                        <a:ext cx="3556528" cy="642942"/>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8" name="Object 7"/>
          <p:cNvGraphicFramePr>
            <a:graphicFrameLocks noChangeAspect="1"/>
          </p:cNvGraphicFramePr>
          <p:nvPr>
            <p:extLst>
              <p:ext uri="{D42A27DB-BD31-4B8C-83A1-F6EECF244321}">
                <p14:modId xmlns:p14="http://schemas.microsoft.com/office/powerpoint/2010/main" val="3944045843"/>
              </p:ext>
            </p:extLst>
          </p:nvPr>
        </p:nvGraphicFramePr>
        <p:xfrm>
          <a:off x="1504665" y="2854270"/>
          <a:ext cx="2492754" cy="1000132"/>
        </p:xfrm>
        <a:graphic>
          <a:graphicData uri="http://schemas.openxmlformats.org/presentationml/2006/ole">
            <mc:AlternateContent xmlns:mc="http://schemas.openxmlformats.org/markup-compatibility/2006">
              <mc:Choice xmlns:v="urn:schemas-microsoft-com:vml" Requires="v">
                <p:oleObj spid="_x0000_s5202" name="Equation" r:id="rId9" imgW="1040948" imgH="418918" progId="Equation.3">
                  <p:embed/>
                </p:oleObj>
              </mc:Choice>
              <mc:Fallback>
                <p:oleObj name="Equation" r:id="rId9" imgW="1040948" imgH="418918" progId="Equation.3">
                  <p:embed/>
                  <p:pic>
                    <p:nvPicPr>
                      <p:cNvPr id="0" name=""/>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04665" y="2854270"/>
                        <a:ext cx="2492754" cy="1000132"/>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9" name="Object 9"/>
          <p:cNvGraphicFramePr>
            <a:graphicFrameLocks noChangeAspect="1"/>
          </p:cNvGraphicFramePr>
          <p:nvPr>
            <p:extLst>
              <p:ext uri="{D42A27DB-BD31-4B8C-83A1-F6EECF244321}">
                <p14:modId xmlns:p14="http://schemas.microsoft.com/office/powerpoint/2010/main" val="2302343726"/>
              </p:ext>
            </p:extLst>
          </p:nvPr>
        </p:nvGraphicFramePr>
        <p:xfrm>
          <a:off x="1504665" y="3883328"/>
          <a:ext cx="4705522" cy="1143008"/>
        </p:xfrm>
        <a:graphic>
          <a:graphicData uri="http://schemas.openxmlformats.org/presentationml/2006/ole">
            <mc:AlternateContent xmlns:mc="http://schemas.openxmlformats.org/markup-compatibility/2006">
              <mc:Choice xmlns:v="urn:schemas-microsoft-com:vml" Requires="v">
                <p:oleObj spid="_x0000_s5203" name="Equation" r:id="rId11" imgW="1790700" imgH="431800" progId="Equation.3">
                  <p:embed/>
                </p:oleObj>
              </mc:Choice>
              <mc:Fallback>
                <p:oleObj name="Equation" r:id="rId11" imgW="1790700" imgH="431800" progId="Equation.3">
                  <p:embed/>
                  <p:pic>
                    <p:nvPicPr>
                      <p:cNvPr id="0" name=""/>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04665" y="3883328"/>
                        <a:ext cx="4705522" cy="1143008"/>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10" name="Object 11"/>
          <p:cNvGraphicFramePr>
            <a:graphicFrameLocks noChangeAspect="1"/>
          </p:cNvGraphicFramePr>
          <p:nvPr>
            <p:extLst>
              <p:ext uri="{D42A27DB-BD31-4B8C-83A1-F6EECF244321}">
                <p14:modId xmlns:p14="http://schemas.microsoft.com/office/powerpoint/2010/main" val="1493490500"/>
              </p:ext>
            </p:extLst>
          </p:nvPr>
        </p:nvGraphicFramePr>
        <p:xfrm>
          <a:off x="1504665" y="5041176"/>
          <a:ext cx="4060210" cy="714380"/>
        </p:xfrm>
        <a:graphic>
          <a:graphicData uri="http://schemas.openxmlformats.org/presentationml/2006/ole">
            <mc:AlternateContent xmlns:mc="http://schemas.openxmlformats.org/markup-compatibility/2006">
              <mc:Choice xmlns:v="urn:schemas-microsoft-com:vml" Requires="v">
                <p:oleObj spid="_x0000_s5204" name="Equation" r:id="rId13" imgW="1422400" imgH="254000" progId="Equation.3">
                  <p:embed/>
                </p:oleObj>
              </mc:Choice>
              <mc:Fallback>
                <p:oleObj name="Equation" r:id="rId13" imgW="1422400" imgH="254000" progId="Equation.3">
                  <p:embed/>
                  <p:pic>
                    <p:nvPicPr>
                      <p:cNvPr id="0" name=""/>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04665" y="5041176"/>
                        <a:ext cx="4060210" cy="71438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11" name="Object 13"/>
          <p:cNvGraphicFramePr>
            <a:graphicFrameLocks noChangeAspect="1"/>
          </p:cNvGraphicFramePr>
          <p:nvPr>
            <p:extLst>
              <p:ext uri="{D42A27DB-BD31-4B8C-83A1-F6EECF244321}">
                <p14:modId xmlns:p14="http://schemas.microsoft.com/office/powerpoint/2010/main" val="2683903242"/>
              </p:ext>
            </p:extLst>
          </p:nvPr>
        </p:nvGraphicFramePr>
        <p:xfrm>
          <a:off x="2101951" y="5833642"/>
          <a:ext cx="2865638" cy="1071570"/>
        </p:xfrm>
        <a:graphic>
          <a:graphicData uri="http://schemas.openxmlformats.org/presentationml/2006/ole">
            <mc:AlternateContent xmlns:mc="http://schemas.openxmlformats.org/markup-compatibility/2006">
              <mc:Choice xmlns:v="urn:schemas-microsoft-com:vml" Requires="v">
                <p:oleObj spid="_x0000_s5205" name="Equation" r:id="rId15" imgW="1117600" imgH="419100" progId="Equation.3">
                  <p:embed/>
                </p:oleObj>
              </mc:Choice>
              <mc:Fallback>
                <p:oleObj name="Equation" r:id="rId15" imgW="1117600" imgH="419100" progId="Equation.3">
                  <p:embed/>
                  <p:pic>
                    <p:nvPicPr>
                      <p:cNvPr id="0" name=""/>
                      <p:cNvPicPr>
                        <a:picLocks noChangeAspect="1" noChangeArrowheads="1"/>
                      </p:cNvPicPr>
                      <p:nvPr/>
                    </p:nvPicPr>
                    <p:blipFill>
                      <a:blip r:embed="rId16">
                        <a:extLst>
                          <a:ext uri="{28A0092B-C50C-407E-A947-70E740481C1C}">
                            <a14:useLocalDpi xmlns:a14="http://schemas.microsoft.com/office/drawing/2010/main" val="0"/>
                          </a:ext>
                        </a:extLst>
                      </a:blip>
                      <a:srcRect/>
                      <a:stretch>
                        <a:fillRect/>
                      </a:stretch>
                    </p:blipFill>
                    <p:spPr bwMode="auto">
                      <a:xfrm>
                        <a:off x="2101951" y="5833642"/>
                        <a:ext cx="2865638" cy="107157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Tree>
    <p:extLst>
      <p:ext uri="{BB962C8B-B14F-4D97-AF65-F5344CB8AC3E}">
        <p14:creationId xmlns:p14="http://schemas.microsoft.com/office/powerpoint/2010/main" val="34469387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heckerboard(across)">
                                      <p:cBhvr>
                                        <p:cTn id="7" dur="500"/>
                                        <p:tgtEl>
                                          <p:spTgt spid="4"/>
                                        </p:tgtEl>
                                      </p:cBhvr>
                                    </p:animEffect>
                                  </p:childTnLst>
                                </p:cTn>
                              </p:par>
                              <p:par>
                                <p:cTn id="8" presetID="5" presetClass="entr" presetSubtype="10"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checkerboard(across)">
                                      <p:cBhvr>
                                        <p:cTn id="10" dur="500"/>
                                        <p:tgtEl>
                                          <p:spTgt spid="5"/>
                                        </p:tgtEl>
                                      </p:cBhvr>
                                    </p:animEffect>
                                  </p:childTnLst>
                                </p:cTn>
                              </p:par>
                            </p:childTnLst>
                          </p:cTn>
                        </p:par>
                      </p:childTnLst>
                    </p:cTn>
                  </p:par>
                  <p:par>
                    <p:cTn id="11" fill="hold">
                      <p:stCondLst>
                        <p:cond delay="indefinite"/>
                      </p:stCondLst>
                      <p:childTnLst>
                        <p:par>
                          <p:cTn id="12" fill="hold">
                            <p:stCondLst>
                              <p:cond delay="0"/>
                            </p:stCondLst>
                            <p:childTnLst>
                              <p:par>
                                <p:cTn id="13" presetID="5" presetClass="entr" presetSubtype="10" fill="hold" nodeType="click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checkerboard(across)">
                                      <p:cBhvr>
                                        <p:cTn id="15" dur="500"/>
                                        <p:tgtEl>
                                          <p:spTgt spid="6"/>
                                        </p:tgtEl>
                                      </p:cBhvr>
                                    </p:animEffect>
                                  </p:childTnLst>
                                </p:cTn>
                              </p:par>
                            </p:childTnLst>
                          </p:cTn>
                        </p:par>
                      </p:childTnLst>
                    </p:cTn>
                  </p:par>
                  <p:par>
                    <p:cTn id="16" fill="hold">
                      <p:stCondLst>
                        <p:cond delay="indefinite"/>
                      </p:stCondLst>
                      <p:childTnLst>
                        <p:par>
                          <p:cTn id="17" fill="hold">
                            <p:stCondLst>
                              <p:cond delay="0"/>
                            </p:stCondLst>
                            <p:childTnLst>
                              <p:par>
                                <p:cTn id="18" presetID="5" presetClass="entr" presetSubtype="10" fill="hold" nodeType="click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checkerboard(across)">
                                      <p:cBhvr>
                                        <p:cTn id="20" dur="500"/>
                                        <p:tgtEl>
                                          <p:spTgt spid="7"/>
                                        </p:tgtEl>
                                      </p:cBhvr>
                                    </p:animEffect>
                                  </p:childTnLst>
                                </p:cTn>
                              </p:par>
                            </p:childTnLst>
                          </p:cTn>
                        </p:par>
                      </p:childTnLst>
                    </p:cTn>
                  </p:par>
                  <p:par>
                    <p:cTn id="21" fill="hold">
                      <p:stCondLst>
                        <p:cond delay="indefinite"/>
                      </p:stCondLst>
                      <p:childTnLst>
                        <p:par>
                          <p:cTn id="22" fill="hold">
                            <p:stCondLst>
                              <p:cond delay="0"/>
                            </p:stCondLst>
                            <p:childTnLst>
                              <p:par>
                                <p:cTn id="23" presetID="5" presetClass="entr" presetSubtype="10" fill="hold" nodeType="click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checkerboard(across)">
                                      <p:cBhvr>
                                        <p:cTn id="25" dur="500"/>
                                        <p:tgtEl>
                                          <p:spTgt spid="8"/>
                                        </p:tgtEl>
                                      </p:cBhvr>
                                    </p:animEffect>
                                  </p:childTnLst>
                                </p:cTn>
                              </p:par>
                              <p:par>
                                <p:cTn id="26" presetID="5" presetClass="entr" presetSubtype="10" fill="hold" nodeType="withEffect">
                                  <p:stCondLst>
                                    <p:cond delay="0"/>
                                  </p:stCondLst>
                                  <p:childTnLst>
                                    <p:set>
                                      <p:cBhvr>
                                        <p:cTn id="27" dur="1" fill="hold">
                                          <p:stCondLst>
                                            <p:cond delay="0"/>
                                          </p:stCondLst>
                                        </p:cTn>
                                        <p:tgtEl>
                                          <p:spTgt spid="9"/>
                                        </p:tgtEl>
                                        <p:attrNameLst>
                                          <p:attrName>style.visibility</p:attrName>
                                        </p:attrNameLst>
                                      </p:cBhvr>
                                      <p:to>
                                        <p:strVal val="visible"/>
                                      </p:to>
                                    </p:set>
                                    <p:animEffect transition="in" filter="checkerboard(across)">
                                      <p:cBhvr>
                                        <p:cTn id="28" dur="500"/>
                                        <p:tgtEl>
                                          <p:spTgt spid="9"/>
                                        </p:tgtEl>
                                      </p:cBhvr>
                                    </p:animEffect>
                                  </p:childTnLst>
                                </p:cTn>
                              </p:par>
                            </p:childTnLst>
                          </p:cTn>
                        </p:par>
                      </p:childTnLst>
                    </p:cTn>
                  </p:par>
                  <p:par>
                    <p:cTn id="29" fill="hold">
                      <p:stCondLst>
                        <p:cond delay="indefinite"/>
                      </p:stCondLst>
                      <p:childTnLst>
                        <p:par>
                          <p:cTn id="30" fill="hold">
                            <p:stCondLst>
                              <p:cond delay="0"/>
                            </p:stCondLst>
                            <p:childTnLst>
                              <p:par>
                                <p:cTn id="31" presetID="5" presetClass="entr" presetSubtype="10" fill="hold" nodeType="clickEffect">
                                  <p:stCondLst>
                                    <p:cond delay="0"/>
                                  </p:stCondLst>
                                  <p:childTnLst>
                                    <p:set>
                                      <p:cBhvr>
                                        <p:cTn id="32" dur="1" fill="hold">
                                          <p:stCondLst>
                                            <p:cond delay="0"/>
                                          </p:stCondLst>
                                        </p:cTn>
                                        <p:tgtEl>
                                          <p:spTgt spid="10"/>
                                        </p:tgtEl>
                                        <p:attrNameLst>
                                          <p:attrName>style.visibility</p:attrName>
                                        </p:attrNameLst>
                                      </p:cBhvr>
                                      <p:to>
                                        <p:strVal val="visible"/>
                                      </p:to>
                                    </p:set>
                                    <p:animEffect transition="in" filter="checkerboard(across)">
                                      <p:cBhvr>
                                        <p:cTn id="33" dur="500"/>
                                        <p:tgtEl>
                                          <p:spTgt spid="10"/>
                                        </p:tgtEl>
                                      </p:cBhvr>
                                    </p:animEffect>
                                  </p:childTnLst>
                                </p:cTn>
                              </p:par>
                            </p:childTnLst>
                          </p:cTn>
                        </p:par>
                      </p:childTnLst>
                    </p:cTn>
                  </p:par>
                  <p:par>
                    <p:cTn id="34" fill="hold">
                      <p:stCondLst>
                        <p:cond delay="indefinite"/>
                      </p:stCondLst>
                      <p:childTnLst>
                        <p:par>
                          <p:cTn id="35" fill="hold">
                            <p:stCondLst>
                              <p:cond delay="0"/>
                            </p:stCondLst>
                            <p:childTnLst>
                              <p:par>
                                <p:cTn id="36" presetID="5" presetClass="entr" presetSubtype="10" fill="hold" nodeType="clickEffect">
                                  <p:stCondLst>
                                    <p:cond delay="0"/>
                                  </p:stCondLst>
                                  <p:childTnLst>
                                    <p:set>
                                      <p:cBhvr>
                                        <p:cTn id="37" dur="1" fill="hold">
                                          <p:stCondLst>
                                            <p:cond delay="0"/>
                                          </p:stCondLst>
                                        </p:cTn>
                                        <p:tgtEl>
                                          <p:spTgt spid="11"/>
                                        </p:tgtEl>
                                        <p:attrNameLst>
                                          <p:attrName>style.visibility</p:attrName>
                                        </p:attrNameLst>
                                      </p:cBhvr>
                                      <p:to>
                                        <p:strVal val="visible"/>
                                      </p:to>
                                    </p:set>
                                    <p:animEffect transition="in" filter="checkerboard(across)">
                                      <p:cBhvr>
                                        <p:cTn id="38"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19548" y="928913"/>
            <a:ext cx="7230199" cy="5500915"/>
          </a:xfrm>
        </p:spPr>
      </p:pic>
    </p:spTree>
    <p:extLst>
      <p:ext uri="{BB962C8B-B14F-4D97-AF65-F5344CB8AC3E}">
        <p14:creationId xmlns:p14="http://schemas.microsoft.com/office/powerpoint/2010/main" val="2751886402"/>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6000" y="626861"/>
            <a:ext cx="7700468" cy="5062739"/>
          </a:xfrm>
          <a:prstGeom prst="rect">
            <a:avLst/>
          </a:prstGeom>
        </p:spPr>
      </p:pic>
    </p:spTree>
    <p:extLst>
      <p:ext uri="{BB962C8B-B14F-4D97-AF65-F5344CB8AC3E}">
        <p14:creationId xmlns:p14="http://schemas.microsoft.com/office/powerpoint/2010/main" val="2978213299"/>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480457" y="777911"/>
            <a:ext cx="6749342" cy="4737518"/>
          </a:xfrm>
          <a:prstGeom prst="rect">
            <a:avLst/>
          </a:prstGeom>
        </p:spPr>
      </p:pic>
    </p:spTree>
    <p:extLst>
      <p:ext uri="{BB962C8B-B14F-4D97-AF65-F5344CB8AC3E}">
        <p14:creationId xmlns:p14="http://schemas.microsoft.com/office/powerpoint/2010/main" val="235692134"/>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222921"/>
            <a:ext cx="8596668" cy="754743"/>
          </a:xfrm>
        </p:spPr>
        <p:txBody>
          <a:bodyPr/>
          <a:lstStyle/>
          <a:p>
            <a:r>
              <a:rPr lang="en-US" dirty="0" err="1" smtClean="0"/>
              <a:t>Kt</a:t>
            </a:r>
            <a:r>
              <a:rPr lang="en-US" dirty="0" smtClean="0"/>
              <a:t> 15’</a:t>
            </a:r>
            <a:endParaRPr lang="vi-VN"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508000" y="2544098"/>
            <a:ext cx="2909231" cy="3248171"/>
          </a:xfrm>
        </p:spPr>
      </p:pic>
      <mc:AlternateContent xmlns:mc="http://schemas.openxmlformats.org/markup-compatibility/2006">
        <mc:Choice xmlns:a14="http://schemas.microsoft.com/office/drawing/2010/main" Requires="a14">
          <p:sp>
            <p:nvSpPr>
              <p:cNvPr id="5" name="TextBox 4"/>
              <p:cNvSpPr txBox="1"/>
              <p:nvPr/>
            </p:nvSpPr>
            <p:spPr>
              <a:xfrm>
                <a:off x="677334" y="1084674"/>
                <a:ext cx="9526967" cy="1426929"/>
              </a:xfrm>
              <a:prstGeom prst="rect">
                <a:avLst/>
              </a:prstGeom>
              <a:noFill/>
            </p:spPr>
            <p:txBody>
              <a:bodyPr wrap="none" rtlCol="0">
                <a:spAutoFit/>
              </a:bodyPr>
              <a:lstStyle/>
              <a:p>
                <a:r>
                  <a:rPr lang="en-US" sz="2800" dirty="0" smtClean="0"/>
                  <a:t>Cho </a:t>
                </a:r>
                <a:r>
                  <a:rPr lang="en-US" sz="2800" dirty="0" err="1" smtClean="0"/>
                  <a:t>mạch</a:t>
                </a:r>
                <a:r>
                  <a:rPr lang="en-US" sz="2800" dirty="0" smtClean="0"/>
                  <a:t> </a:t>
                </a:r>
                <a:r>
                  <a:rPr lang="en-US" sz="2800" dirty="0" err="1" smtClean="0"/>
                  <a:t>điện</a:t>
                </a:r>
                <a:r>
                  <a:rPr lang="en-US" sz="2800" dirty="0" smtClean="0"/>
                  <a:t> </a:t>
                </a:r>
                <a:r>
                  <a:rPr lang="en-US" sz="2800" dirty="0" err="1" smtClean="0"/>
                  <a:t>như</a:t>
                </a:r>
                <a:r>
                  <a:rPr lang="en-US" sz="2800" dirty="0" smtClean="0"/>
                  <a:t> </a:t>
                </a:r>
                <a:r>
                  <a:rPr lang="en-US" sz="2800" dirty="0" err="1" smtClean="0"/>
                  <a:t>hình</a:t>
                </a:r>
                <a:r>
                  <a:rPr lang="en-US" sz="2800" dirty="0" smtClean="0"/>
                  <a:t> </a:t>
                </a:r>
                <a:r>
                  <a:rPr lang="en-US" sz="2800" dirty="0" err="1" smtClean="0"/>
                  <a:t>vẽ</a:t>
                </a:r>
                <a:r>
                  <a:rPr lang="en-US" sz="2800" dirty="0" smtClean="0"/>
                  <a:t>, </a:t>
                </a:r>
                <a:r>
                  <a:rPr lang="en-US" sz="2800" dirty="0" err="1" smtClean="0"/>
                  <a:t>có</a:t>
                </a:r>
                <a:r>
                  <a:rPr lang="en-US" sz="2800" dirty="0" smtClean="0"/>
                  <a:t> </a:t>
                </a:r>
                <a:r>
                  <a:rPr lang="en-US" sz="2800" dirty="0" err="1" smtClean="0"/>
                  <a:t>các</a:t>
                </a:r>
                <a:r>
                  <a:rPr lang="en-US" sz="2800" dirty="0" smtClean="0"/>
                  <a:t> </a:t>
                </a:r>
                <a:r>
                  <a:rPr lang="en-US" sz="2800" dirty="0" err="1" smtClean="0"/>
                  <a:t>thông</a:t>
                </a:r>
                <a:r>
                  <a:rPr lang="en-US" sz="2800" dirty="0" smtClean="0"/>
                  <a:t> </a:t>
                </a:r>
                <a:r>
                  <a:rPr lang="en-US" sz="2800" dirty="0" err="1" smtClean="0"/>
                  <a:t>số</a:t>
                </a:r>
                <a:r>
                  <a:rPr lang="en-US" sz="2800" dirty="0" smtClean="0"/>
                  <a:t> </a:t>
                </a:r>
                <a:r>
                  <a:rPr lang="en-US" sz="2800" dirty="0" err="1" smtClean="0"/>
                  <a:t>sau</a:t>
                </a:r>
                <a:r>
                  <a:rPr lang="en-US" sz="2800" dirty="0" smtClean="0"/>
                  <a:t>: R</a:t>
                </a:r>
                <a:r>
                  <a:rPr lang="en-US" sz="2800" baseline="-25000" dirty="0" smtClean="0"/>
                  <a:t>1</a:t>
                </a:r>
                <a:r>
                  <a:rPr lang="en-US" sz="2800" dirty="0" smtClean="0"/>
                  <a:t> = 3</a:t>
                </a:r>
                <a:r>
                  <a:rPr lang="en-US" sz="2800" dirty="0" smtClean="0">
                    <a:sym typeface="Symbol" panose="05050102010706020507" pitchFamily="18" charset="2"/>
                  </a:rPr>
                  <a:t>, </a:t>
                </a:r>
              </a:p>
              <a:p>
                <a:r>
                  <a:rPr lang="en-US" sz="2800" dirty="0" smtClean="0">
                    <a:sym typeface="Symbol" panose="05050102010706020507" pitchFamily="18" charset="2"/>
                  </a:rPr>
                  <a:t>X</a:t>
                </a:r>
                <a:r>
                  <a:rPr lang="en-US" sz="2800" baseline="-25000" dirty="0" smtClean="0">
                    <a:sym typeface="Symbol" panose="05050102010706020507" pitchFamily="18" charset="2"/>
                  </a:rPr>
                  <a:t>L</a:t>
                </a:r>
                <a:r>
                  <a:rPr lang="en-US" sz="2800" dirty="0" smtClean="0">
                    <a:sym typeface="Symbol" panose="05050102010706020507" pitchFamily="18" charset="2"/>
                  </a:rPr>
                  <a:t> = 4, R</a:t>
                </a:r>
                <a:r>
                  <a:rPr lang="en-US" sz="2800" baseline="-25000" dirty="0" smtClean="0">
                    <a:sym typeface="Symbol" panose="05050102010706020507" pitchFamily="18" charset="2"/>
                  </a:rPr>
                  <a:t>2</a:t>
                </a:r>
                <a:r>
                  <a:rPr lang="en-US" sz="2800" dirty="0" smtClean="0">
                    <a:sym typeface="Symbol" panose="05050102010706020507" pitchFamily="18" charset="2"/>
                  </a:rPr>
                  <a:t> = 2, C = 2500/ (F)</a:t>
                </a:r>
              </a:p>
              <a:p>
                <a:r>
                  <a:rPr lang="en-US" sz="2800" dirty="0" err="1" smtClean="0">
                    <a:sym typeface="Symbol" panose="05050102010706020507" pitchFamily="18" charset="2"/>
                  </a:rPr>
                  <a:t>Với</a:t>
                </a:r>
                <a:r>
                  <a:rPr lang="en-US" sz="2800" dirty="0" smtClean="0">
                    <a:sym typeface="Symbol" panose="05050102010706020507" pitchFamily="18" charset="2"/>
                  </a:rPr>
                  <a:t> V(t) =50 </a:t>
                </a:r>
                <a14:m>
                  <m:oMath xmlns:m="http://schemas.openxmlformats.org/officeDocument/2006/math">
                    <m:rad>
                      <m:radPr>
                        <m:degHide m:val="on"/>
                        <m:ctrlPr>
                          <a:rPr lang="en-US" sz="2800" i="1" smtClean="0">
                            <a:latin typeface="Cambria Math" panose="02040503050406030204" pitchFamily="18" charset="0"/>
                            <a:sym typeface="Symbol" panose="05050102010706020507" pitchFamily="18" charset="2"/>
                          </a:rPr>
                        </m:ctrlPr>
                      </m:radPr>
                      <m:deg/>
                      <m:e>
                        <m:r>
                          <a:rPr lang="en-US" sz="2800" b="0" i="1" smtClean="0">
                            <a:latin typeface="Cambria Math" panose="02040503050406030204" pitchFamily="18" charset="0"/>
                            <a:sym typeface="Symbol" panose="05050102010706020507" pitchFamily="18" charset="2"/>
                          </a:rPr>
                          <m:t>2</m:t>
                        </m:r>
                      </m:e>
                    </m:rad>
                  </m:oMath>
                </a14:m>
                <a:r>
                  <a:rPr lang="en-US" sz="2800" dirty="0" smtClean="0"/>
                  <a:t> . Sin (100 </a:t>
                </a:r>
                <a:r>
                  <a:rPr lang="en-US" sz="2800" dirty="0" smtClean="0">
                    <a:sym typeface="Symbol" panose="05050102010706020507" pitchFamily="18" charset="2"/>
                  </a:rPr>
                  <a:t>t)</a:t>
                </a:r>
                <a:endParaRPr lang="vi-VN" sz="2800" dirty="0"/>
              </a:p>
            </p:txBody>
          </p:sp>
        </mc:Choice>
        <mc:Fallback>
          <p:sp>
            <p:nvSpPr>
              <p:cNvPr id="5" name="TextBox 4"/>
              <p:cNvSpPr txBox="1">
                <a:spLocks noRot="1" noChangeAspect="1" noMove="1" noResize="1" noEditPoints="1" noAdjustHandles="1" noChangeArrowheads="1" noChangeShapeType="1" noTextEdit="1"/>
              </p:cNvSpPr>
              <p:nvPr/>
            </p:nvSpPr>
            <p:spPr>
              <a:xfrm>
                <a:off x="677334" y="1084674"/>
                <a:ext cx="9526967" cy="1426929"/>
              </a:xfrm>
              <a:prstGeom prst="rect">
                <a:avLst/>
              </a:prstGeom>
              <a:blipFill rotWithShape="0">
                <a:blip r:embed="rId3"/>
                <a:stretch>
                  <a:fillRect l="-1280" t="-5556" r="-384" b="-11538"/>
                </a:stretch>
              </a:blipFill>
            </p:spPr>
            <p:txBody>
              <a:bodyPr/>
              <a:lstStyle/>
              <a:p>
                <a:r>
                  <a:rPr lang="vi-VN">
                    <a:noFill/>
                  </a:rPr>
                  <a:t> </a:t>
                </a:r>
              </a:p>
            </p:txBody>
          </p:sp>
        </mc:Fallback>
      </mc:AlternateContent>
      <p:sp>
        <p:nvSpPr>
          <p:cNvPr id="6" name="TextBox 5"/>
          <p:cNvSpPr txBox="1"/>
          <p:nvPr/>
        </p:nvSpPr>
        <p:spPr>
          <a:xfrm>
            <a:off x="4122057" y="2815771"/>
            <a:ext cx="7337906" cy="1815882"/>
          </a:xfrm>
          <a:prstGeom prst="rect">
            <a:avLst/>
          </a:prstGeom>
          <a:noFill/>
        </p:spPr>
        <p:txBody>
          <a:bodyPr wrap="none" rtlCol="0">
            <a:spAutoFit/>
          </a:bodyPr>
          <a:lstStyle/>
          <a:p>
            <a:r>
              <a:rPr lang="en-US" sz="2800" dirty="0" smtClean="0">
                <a:latin typeface="Times New Roman" panose="02020603050405020304" pitchFamily="18" charset="0"/>
                <a:cs typeface="Times New Roman" panose="02020603050405020304" pitchFamily="18" charset="0"/>
              </a:rPr>
              <a:t>a/ </a:t>
            </a:r>
            <a:r>
              <a:rPr lang="en-US" sz="2800" dirty="0" err="1" smtClean="0">
                <a:latin typeface="Times New Roman" panose="02020603050405020304" pitchFamily="18" charset="0"/>
                <a:cs typeface="Times New Roman" panose="02020603050405020304" pitchFamily="18" charset="0"/>
              </a:rPr>
              <a:t>Tìm</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dòng</a:t>
            </a:r>
            <a:r>
              <a:rPr lang="en-US" sz="2800" dirty="0" smtClean="0">
                <a:latin typeface="Times New Roman" panose="02020603050405020304" pitchFamily="18" charset="0"/>
                <a:cs typeface="Times New Roman" panose="02020603050405020304" pitchFamily="18" charset="0"/>
              </a:rPr>
              <a:t> i</a:t>
            </a:r>
            <a:r>
              <a:rPr lang="en-US" sz="2800" baseline="-25000" dirty="0" smtClean="0">
                <a:latin typeface="Times New Roman" panose="02020603050405020304" pitchFamily="18" charset="0"/>
                <a:cs typeface="Times New Roman" panose="02020603050405020304" pitchFamily="18" charset="0"/>
              </a:rPr>
              <a:t>1</a:t>
            </a:r>
            <a:r>
              <a:rPr lang="en-US" sz="2800" dirty="0" smtClean="0">
                <a:latin typeface="Times New Roman" panose="02020603050405020304" pitchFamily="18" charset="0"/>
                <a:cs typeface="Times New Roman" panose="02020603050405020304" pitchFamily="18" charset="0"/>
              </a:rPr>
              <a:t> , i</a:t>
            </a:r>
            <a:r>
              <a:rPr lang="en-US" sz="2800" baseline="-25000" dirty="0" smtClean="0">
                <a:latin typeface="Times New Roman" panose="02020603050405020304" pitchFamily="18" charset="0"/>
                <a:cs typeface="Times New Roman" panose="02020603050405020304" pitchFamily="18" charset="0"/>
              </a:rPr>
              <a:t>2</a:t>
            </a:r>
            <a:r>
              <a:rPr lang="en-US" sz="2800" dirty="0" smtClean="0">
                <a:latin typeface="Times New Roman" panose="02020603050405020304" pitchFamily="18" charset="0"/>
                <a:cs typeface="Times New Roman" panose="02020603050405020304" pitchFamily="18" charset="0"/>
              </a:rPr>
              <a:t> </a:t>
            </a:r>
          </a:p>
          <a:p>
            <a:r>
              <a:rPr lang="en-US" sz="2800" dirty="0" smtClean="0">
                <a:latin typeface="Times New Roman" panose="02020603050405020304" pitchFamily="18" charset="0"/>
                <a:cs typeface="Times New Roman" panose="02020603050405020304" pitchFamily="18" charset="0"/>
              </a:rPr>
              <a:t>b/ </a:t>
            </a:r>
            <a:r>
              <a:rPr lang="en-US" sz="2800" dirty="0" err="1" smtClean="0">
                <a:latin typeface="Times New Roman" panose="02020603050405020304" pitchFamily="18" charset="0"/>
                <a:cs typeface="Times New Roman" panose="02020603050405020304" pitchFamily="18" charset="0"/>
              </a:rPr>
              <a:t>Tìm</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công</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suất</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phản</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kháng</a:t>
            </a:r>
            <a:r>
              <a:rPr lang="en-US" sz="2800" dirty="0" smtClean="0">
                <a:latin typeface="Times New Roman" panose="02020603050405020304" pitchFamily="18" charset="0"/>
                <a:cs typeface="Times New Roman" panose="02020603050405020304" pitchFamily="18" charset="0"/>
              </a:rPr>
              <a:t> Q</a:t>
            </a:r>
            <a:r>
              <a:rPr lang="en-US" sz="2800" baseline="-25000" dirty="0" smtClean="0">
                <a:latin typeface="Times New Roman" panose="02020603050405020304" pitchFamily="18" charset="0"/>
                <a:cs typeface="Times New Roman" panose="02020603050405020304" pitchFamily="18" charset="0"/>
              </a:rPr>
              <a:t>L</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của</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cuộn</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dây</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và</a:t>
            </a:r>
            <a:r>
              <a:rPr lang="en-US" sz="2800" dirty="0" smtClean="0">
                <a:latin typeface="Times New Roman" panose="02020603050405020304" pitchFamily="18" charset="0"/>
                <a:cs typeface="Times New Roman" panose="02020603050405020304" pitchFamily="18" charset="0"/>
              </a:rPr>
              <a:t> </a:t>
            </a:r>
          </a:p>
          <a:p>
            <a:r>
              <a:rPr lang="en-US" sz="2800" dirty="0" err="1" smtClean="0">
                <a:latin typeface="Times New Roman" panose="02020603050405020304" pitchFamily="18" charset="0"/>
                <a:cs typeface="Times New Roman" panose="02020603050405020304" pitchFamily="18" charset="0"/>
              </a:rPr>
              <a:t>công</a:t>
            </a:r>
            <a:r>
              <a:rPr lang="en-US" sz="2800" dirty="0" smtClean="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suất</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phản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kháng</a:t>
            </a:r>
            <a:r>
              <a:rPr lang="en-US" sz="2800" dirty="0">
                <a:latin typeface="Times New Roman" panose="02020603050405020304" pitchFamily="18" charset="0"/>
                <a:cs typeface="Times New Roman" panose="02020603050405020304" pitchFamily="18" charset="0"/>
              </a:rPr>
              <a:t> </a:t>
            </a:r>
            <a:r>
              <a:rPr lang="en-US" sz="2800" dirty="0" smtClean="0">
                <a:latin typeface="Times New Roman" panose="02020603050405020304" pitchFamily="18" charset="0"/>
                <a:cs typeface="Times New Roman" panose="02020603050405020304" pitchFamily="18" charset="0"/>
              </a:rPr>
              <a:t>Q</a:t>
            </a:r>
            <a:r>
              <a:rPr lang="en-US" sz="2800" baseline="-25000" dirty="0">
                <a:latin typeface="Times New Roman" panose="02020603050405020304" pitchFamily="18" charset="0"/>
                <a:cs typeface="Times New Roman" panose="02020603050405020304" pitchFamily="18" charset="0"/>
              </a:rPr>
              <a:t>C</a:t>
            </a:r>
            <a:r>
              <a:rPr lang="en-US" sz="2800" dirty="0" smtClean="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của</a:t>
            </a:r>
            <a:r>
              <a:rPr lang="en-US" sz="2800" dirty="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tụ</a:t>
            </a:r>
            <a:r>
              <a:rPr lang="en-US" sz="2800" dirty="0" smtClean="0">
                <a:latin typeface="Times New Roman" panose="02020603050405020304" pitchFamily="18" charset="0"/>
                <a:cs typeface="Times New Roman" panose="02020603050405020304" pitchFamily="18" charset="0"/>
              </a:rPr>
              <a:t> C</a:t>
            </a:r>
          </a:p>
          <a:p>
            <a:endParaRPr lang="vi-VN"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80024948"/>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29029"/>
            <a:ext cx="8596668" cy="1320800"/>
          </a:xfrm>
        </p:spPr>
        <p:txBody>
          <a:bodyPr/>
          <a:lstStyle/>
          <a:p>
            <a:pPr algn="ctr"/>
            <a:r>
              <a:rPr lang="en-US" b="1" dirty="0">
                <a:solidFill>
                  <a:srgbClr val="FF0000"/>
                </a:solidFill>
                <a:latin typeface="Times New Roman" panose="02020603050405020304" pitchFamily="18" charset="0"/>
                <a:cs typeface="Times New Roman" panose="02020603050405020304" pitchFamily="18" charset="0"/>
              </a:rPr>
              <a:t>CHƯƠNG 3: </a:t>
            </a:r>
            <a:r>
              <a:rPr lang="en-US" b="1" dirty="0" err="1">
                <a:solidFill>
                  <a:srgbClr val="FF0000"/>
                </a:solidFill>
                <a:latin typeface="Times New Roman" panose="02020603050405020304" pitchFamily="18" charset="0"/>
                <a:cs typeface="Times New Roman" panose="02020603050405020304" pitchFamily="18" charset="0"/>
              </a:rPr>
              <a:t>Phân</a:t>
            </a:r>
            <a:r>
              <a:rPr lang="en-US" b="1" dirty="0">
                <a:solidFill>
                  <a:srgbClr val="FF0000"/>
                </a:solidFill>
                <a:latin typeface="Times New Roman" panose="02020603050405020304" pitchFamily="18" charset="0"/>
                <a:cs typeface="Times New Roman" panose="02020603050405020304" pitchFamily="18" charset="0"/>
              </a:rPr>
              <a:t> </a:t>
            </a:r>
            <a:r>
              <a:rPr lang="en-US" b="1" dirty="0" err="1">
                <a:solidFill>
                  <a:srgbClr val="FF0000"/>
                </a:solidFill>
                <a:latin typeface="Times New Roman" panose="02020603050405020304" pitchFamily="18" charset="0"/>
                <a:cs typeface="Times New Roman" panose="02020603050405020304" pitchFamily="18" charset="0"/>
              </a:rPr>
              <a:t>tích</a:t>
            </a:r>
            <a:r>
              <a:rPr lang="en-US" b="1" dirty="0">
                <a:solidFill>
                  <a:srgbClr val="FF0000"/>
                </a:solidFill>
                <a:latin typeface="Times New Roman" panose="02020603050405020304" pitchFamily="18" charset="0"/>
                <a:cs typeface="Times New Roman" panose="02020603050405020304" pitchFamily="18" charset="0"/>
              </a:rPr>
              <a:t> </a:t>
            </a:r>
            <a:r>
              <a:rPr lang="en-US" b="1" dirty="0" err="1">
                <a:solidFill>
                  <a:srgbClr val="FF0000"/>
                </a:solidFill>
                <a:latin typeface="Times New Roman" panose="02020603050405020304" pitchFamily="18" charset="0"/>
                <a:cs typeface="Times New Roman" panose="02020603050405020304" pitchFamily="18" charset="0"/>
              </a:rPr>
              <a:t>mạch</a:t>
            </a:r>
            <a:r>
              <a:rPr lang="en-US" b="1" dirty="0">
                <a:solidFill>
                  <a:srgbClr val="FF0000"/>
                </a:solidFill>
                <a:latin typeface="Times New Roman" panose="02020603050405020304" pitchFamily="18" charset="0"/>
                <a:cs typeface="Times New Roman" panose="02020603050405020304" pitchFamily="18" charset="0"/>
              </a:rPr>
              <a:t> </a:t>
            </a:r>
            <a:r>
              <a:rPr lang="en-US" b="1" dirty="0" err="1">
                <a:solidFill>
                  <a:srgbClr val="FF0000"/>
                </a:solidFill>
                <a:latin typeface="Times New Roman" panose="02020603050405020304" pitchFamily="18" charset="0"/>
                <a:cs typeface="Times New Roman" panose="02020603050405020304" pitchFamily="18" charset="0"/>
              </a:rPr>
              <a:t>điện</a:t>
            </a:r>
            <a:r>
              <a:rPr lang="en-US" b="1" dirty="0">
                <a:solidFill>
                  <a:srgbClr val="FF0000"/>
                </a:solidFill>
                <a:latin typeface="Times New Roman" panose="02020603050405020304" pitchFamily="18" charset="0"/>
                <a:cs typeface="Times New Roman" panose="02020603050405020304" pitchFamily="18" charset="0"/>
              </a:rPr>
              <a:t> </a:t>
            </a:r>
            <a:r>
              <a:rPr lang="en-US" b="1" dirty="0" err="1">
                <a:solidFill>
                  <a:srgbClr val="FF0000"/>
                </a:solidFill>
                <a:latin typeface="Times New Roman" panose="02020603050405020304" pitchFamily="18" charset="0"/>
                <a:cs typeface="Times New Roman" panose="02020603050405020304" pitchFamily="18" charset="0"/>
              </a:rPr>
              <a:t>xoay</a:t>
            </a:r>
            <a:r>
              <a:rPr lang="en-US" b="1" dirty="0">
                <a:solidFill>
                  <a:srgbClr val="FF0000"/>
                </a:solidFill>
                <a:latin typeface="Times New Roman" panose="02020603050405020304" pitchFamily="18" charset="0"/>
                <a:cs typeface="Times New Roman" panose="02020603050405020304" pitchFamily="18" charset="0"/>
              </a:rPr>
              <a:t> </a:t>
            </a:r>
            <a:r>
              <a:rPr lang="en-US" b="1" dirty="0" err="1">
                <a:solidFill>
                  <a:srgbClr val="FF0000"/>
                </a:solidFill>
                <a:latin typeface="Times New Roman" panose="02020603050405020304" pitchFamily="18" charset="0"/>
                <a:cs typeface="Times New Roman" panose="02020603050405020304" pitchFamily="18" charset="0"/>
              </a:rPr>
              <a:t>chiều</a:t>
            </a:r>
            <a:r>
              <a:rPr lang="en-US" b="1" dirty="0">
                <a:solidFill>
                  <a:srgbClr val="FF0000"/>
                </a:solidFill>
                <a:latin typeface="Times New Roman" panose="02020603050405020304" pitchFamily="18" charset="0"/>
                <a:cs typeface="Times New Roman" panose="02020603050405020304" pitchFamily="18" charset="0"/>
              </a:rPr>
              <a:t> (</a:t>
            </a:r>
            <a:r>
              <a:rPr lang="en-US" b="1" dirty="0" err="1">
                <a:solidFill>
                  <a:srgbClr val="FF0000"/>
                </a:solidFill>
                <a:latin typeface="Times New Roman" panose="02020603050405020304" pitchFamily="18" charset="0"/>
                <a:cs typeface="Times New Roman" panose="02020603050405020304" pitchFamily="18" charset="0"/>
              </a:rPr>
              <a:t>chế</a:t>
            </a:r>
            <a:r>
              <a:rPr lang="en-US" b="1" dirty="0">
                <a:solidFill>
                  <a:srgbClr val="FF0000"/>
                </a:solidFill>
                <a:latin typeface="Times New Roman" panose="02020603050405020304" pitchFamily="18" charset="0"/>
                <a:cs typeface="Times New Roman" panose="02020603050405020304" pitchFamily="18" charset="0"/>
              </a:rPr>
              <a:t> </a:t>
            </a:r>
            <a:r>
              <a:rPr lang="en-US" b="1" dirty="0" err="1">
                <a:solidFill>
                  <a:srgbClr val="FF0000"/>
                </a:solidFill>
                <a:latin typeface="Times New Roman" panose="02020603050405020304" pitchFamily="18" charset="0"/>
                <a:cs typeface="Times New Roman" panose="02020603050405020304" pitchFamily="18" charset="0"/>
              </a:rPr>
              <a:t>độ</a:t>
            </a:r>
            <a:r>
              <a:rPr lang="en-US" b="1" dirty="0">
                <a:solidFill>
                  <a:srgbClr val="FF0000"/>
                </a:solidFill>
                <a:latin typeface="Times New Roman" panose="02020603050405020304" pitchFamily="18" charset="0"/>
                <a:cs typeface="Times New Roman" panose="02020603050405020304" pitchFamily="18" charset="0"/>
              </a:rPr>
              <a:t> </a:t>
            </a:r>
            <a:r>
              <a:rPr lang="en-US" b="1" dirty="0" err="1">
                <a:solidFill>
                  <a:srgbClr val="FF0000"/>
                </a:solidFill>
                <a:latin typeface="Times New Roman" panose="02020603050405020304" pitchFamily="18" charset="0"/>
                <a:cs typeface="Times New Roman" panose="02020603050405020304" pitchFamily="18" charset="0"/>
              </a:rPr>
              <a:t>xác</a:t>
            </a:r>
            <a:r>
              <a:rPr lang="en-US" b="1" dirty="0">
                <a:solidFill>
                  <a:srgbClr val="FF0000"/>
                </a:solidFill>
                <a:latin typeface="Times New Roman" panose="02020603050405020304" pitchFamily="18" charset="0"/>
                <a:cs typeface="Times New Roman" panose="02020603050405020304" pitchFamily="18" charset="0"/>
              </a:rPr>
              <a:t> </a:t>
            </a:r>
            <a:r>
              <a:rPr lang="en-US" b="1" dirty="0" err="1">
                <a:solidFill>
                  <a:srgbClr val="FF0000"/>
                </a:solidFill>
                <a:latin typeface="Times New Roman" panose="02020603050405020304" pitchFamily="18" charset="0"/>
                <a:cs typeface="Times New Roman" panose="02020603050405020304" pitchFamily="18" charset="0"/>
              </a:rPr>
              <a:t>lập</a:t>
            </a:r>
            <a:r>
              <a:rPr lang="en-US" b="1" dirty="0">
                <a:solidFill>
                  <a:srgbClr val="FF0000"/>
                </a:solidFill>
                <a:latin typeface="Times New Roman" panose="02020603050405020304" pitchFamily="18" charset="0"/>
                <a:cs typeface="Times New Roman" panose="02020603050405020304" pitchFamily="18" charset="0"/>
              </a:rPr>
              <a:t>)</a:t>
            </a:r>
            <a:endParaRPr lang="vi-VN" dirty="0"/>
          </a:p>
        </p:txBody>
      </p:sp>
      <mc:AlternateContent xmlns:mc="http://schemas.openxmlformats.org/markup-compatibility/2006">
        <mc:Choice xmlns:a14="http://schemas.microsoft.com/office/drawing/2010/main" Requires="a14">
          <p:sp>
            <p:nvSpPr>
              <p:cNvPr id="3" name="Content Placeholder 2"/>
              <p:cNvSpPr>
                <a:spLocks noGrp="1"/>
              </p:cNvSpPr>
              <p:nvPr>
                <p:ph idx="1"/>
              </p:nvPr>
            </p:nvSpPr>
            <p:spPr>
              <a:xfrm>
                <a:off x="677334" y="1291771"/>
                <a:ext cx="9787466" cy="5435600"/>
              </a:xfrm>
            </p:spPr>
            <p:txBody>
              <a:bodyPr>
                <a:normAutofit/>
              </a:bodyPr>
              <a:lstStyle/>
              <a:p>
                <a:r>
                  <a:rPr lang="en-US" sz="2200" b="1" dirty="0" smtClean="0">
                    <a:latin typeface="Times New Roman" panose="02020603050405020304" pitchFamily="18" charset="0"/>
                    <a:cs typeface="Times New Roman" panose="02020603050405020304" pitchFamily="18" charset="0"/>
                  </a:rPr>
                  <a:t>3.6 </a:t>
                </a:r>
                <a:r>
                  <a:rPr lang="en-US" sz="2200" b="1" dirty="0" err="1" smtClean="0">
                    <a:latin typeface="Times New Roman" panose="02020603050405020304" pitchFamily="18" charset="0"/>
                    <a:cs typeface="Times New Roman" panose="02020603050405020304" pitchFamily="18" charset="0"/>
                  </a:rPr>
                  <a:t>Biễu</a:t>
                </a:r>
                <a:r>
                  <a:rPr lang="en-US" sz="2200" b="1" dirty="0" smtClean="0">
                    <a:latin typeface="Times New Roman" panose="02020603050405020304" pitchFamily="18" charset="0"/>
                    <a:cs typeface="Times New Roman" panose="02020603050405020304" pitchFamily="18" charset="0"/>
                  </a:rPr>
                  <a:t> </a:t>
                </a:r>
                <a:r>
                  <a:rPr lang="en-US" sz="2200" b="1" dirty="0" err="1" smtClean="0">
                    <a:latin typeface="Times New Roman" panose="02020603050405020304" pitchFamily="18" charset="0"/>
                    <a:cs typeface="Times New Roman" panose="02020603050405020304" pitchFamily="18" charset="0"/>
                  </a:rPr>
                  <a:t>diễn</a:t>
                </a:r>
                <a:r>
                  <a:rPr lang="en-US" sz="2200" b="1" dirty="0" smtClean="0">
                    <a:latin typeface="Times New Roman" panose="02020603050405020304" pitchFamily="18" charset="0"/>
                    <a:cs typeface="Times New Roman" panose="02020603050405020304" pitchFamily="18" charset="0"/>
                  </a:rPr>
                  <a:t> </a:t>
                </a:r>
                <a:r>
                  <a:rPr lang="en-US" sz="2200" b="1" dirty="0" err="1" smtClean="0">
                    <a:latin typeface="Times New Roman" panose="02020603050405020304" pitchFamily="18" charset="0"/>
                    <a:cs typeface="Times New Roman" panose="02020603050405020304" pitchFamily="18" charset="0"/>
                  </a:rPr>
                  <a:t>mạch</a:t>
                </a:r>
                <a:r>
                  <a:rPr lang="en-US" sz="2200" b="1" dirty="0" smtClean="0">
                    <a:latin typeface="Times New Roman" panose="02020603050405020304" pitchFamily="18" charset="0"/>
                    <a:cs typeface="Times New Roman" panose="02020603050405020304" pitchFamily="18" charset="0"/>
                  </a:rPr>
                  <a:t> </a:t>
                </a:r>
                <a:r>
                  <a:rPr lang="en-US" sz="2200" b="1" dirty="0" err="1" smtClean="0">
                    <a:latin typeface="Times New Roman" panose="02020603050405020304" pitchFamily="18" charset="0"/>
                    <a:cs typeface="Times New Roman" panose="02020603050405020304" pitchFamily="18" charset="0"/>
                  </a:rPr>
                  <a:t>xoay</a:t>
                </a:r>
                <a:r>
                  <a:rPr lang="en-US" sz="2200" b="1" dirty="0" smtClean="0">
                    <a:latin typeface="Times New Roman" panose="02020603050405020304" pitchFamily="18" charset="0"/>
                    <a:cs typeface="Times New Roman" panose="02020603050405020304" pitchFamily="18" charset="0"/>
                  </a:rPr>
                  <a:t> </a:t>
                </a:r>
                <a:r>
                  <a:rPr lang="en-US" sz="2200" b="1" dirty="0" err="1" smtClean="0">
                    <a:latin typeface="Times New Roman" panose="02020603050405020304" pitchFamily="18" charset="0"/>
                    <a:cs typeface="Times New Roman" panose="02020603050405020304" pitchFamily="18" charset="0"/>
                  </a:rPr>
                  <a:t>chiều</a:t>
                </a:r>
                <a:r>
                  <a:rPr lang="en-US" sz="2200" b="1" dirty="0" smtClean="0">
                    <a:latin typeface="Times New Roman" panose="02020603050405020304" pitchFamily="18" charset="0"/>
                    <a:cs typeface="Times New Roman" panose="02020603050405020304" pitchFamily="18" charset="0"/>
                  </a:rPr>
                  <a:t> </a:t>
                </a:r>
                <a:r>
                  <a:rPr lang="en-US" sz="2200" b="1" dirty="0" err="1" smtClean="0">
                    <a:latin typeface="Times New Roman" panose="02020603050405020304" pitchFamily="18" charset="0"/>
                    <a:cs typeface="Times New Roman" panose="02020603050405020304" pitchFamily="18" charset="0"/>
                  </a:rPr>
                  <a:t>bằng</a:t>
                </a:r>
                <a:r>
                  <a:rPr lang="en-US" sz="2200" b="1" dirty="0" smtClean="0">
                    <a:latin typeface="Times New Roman" panose="02020603050405020304" pitchFamily="18" charset="0"/>
                    <a:cs typeface="Times New Roman" panose="02020603050405020304" pitchFamily="18" charset="0"/>
                  </a:rPr>
                  <a:t> </a:t>
                </a:r>
                <a:r>
                  <a:rPr lang="en-US" sz="2200" b="1" dirty="0" err="1" smtClean="0">
                    <a:latin typeface="Times New Roman" panose="02020603050405020304" pitchFamily="18" charset="0"/>
                    <a:cs typeface="Times New Roman" panose="02020603050405020304" pitchFamily="18" charset="0"/>
                  </a:rPr>
                  <a:t>số</a:t>
                </a:r>
                <a:r>
                  <a:rPr lang="en-US" sz="2200" b="1" dirty="0" smtClean="0">
                    <a:latin typeface="Times New Roman" panose="02020603050405020304" pitchFamily="18" charset="0"/>
                    <a:cs typeface="Times New Roman" panose="02020603050405020304" pitchFamily="18" charset="0"/>
                  </a:rPr>
                  <a:t> </a:t>
                </a:r>
                <a:r>
                  <a:rPr lang="en-US" sz="2200" b="1" dirty="0" err="1" smtClean="0">
                    <a:latin typeface="Times New Roman" panose="02020603050405020304" pitchFamily="18" charset="0"/>
                    <a:cs typeface="Times New Roman" panose="02020603050405020304" pitchFamily="18" charset="0"/>
                  </a:rPr>
                  <a:t>phức</a:t>
                </a:r>
                <a:r>
                  <a:rPr lang="en-US" sz="2200" b="1" dirty="0" smtClean="0">
                    <a:latin typeface="Times New Roman" panose="02020603050405020304" pitchFamily="18" charset="0"/>
                    <a:cs typeface="Times New Roman" panose="02020603050405020304" pitchFamily="18" charset="0"/>
                  </a:rPr>
                  <a:t>:</a:t>
                </a:r>
              </a:p>
              <a:p>
                <a:r>
                  <a:rPr lang="en-US" sz="2200" b="1" dirty="0" smtClean="0">
                    <a:latin typeface="Times New Roman" panose="02020603050405020304" pitchFamily="18" charset="0"/>
                    <a:cs typeface="Times New Roman" panose="02020603050405020304" pitchFamily="18" charset="0"/>
                  </a:rPr>
                  <a:t>3.6.1 </a:t>
                </a:r>
                <a:r>
                  <a:rPr lang="en-US" sz="2200" b="1" dirty="0" err="1" smtClean="0">
                    <a:latin typeface="Times New Roman" panose="02020603050405020304" pitchFamily="18" charset="0"/>
                    <a:cs typeface="Times New Roman" panose="02020603050405020304" pitchFamily="18" charset="0"/>
                  </a:rPr>
                  <a:t>Tổng</a:t>
                </a:r>
                <a:r>
                  <a:rPr lang="en-US" sz="2200" b="1" dirty="0" smtClean="0">
                    <a:latin typeface="Times New Roman" panose="02020603050405020304" pitchFamily="18" charset="0"/>
                    <a:cs typeface="Times New Roman" panose="02020603050405020304" pitchFamily="18" charset="0"/>
                  </a:rPr>
                  <a:t> </a:t>
                </a:r>
                <a:r>
                  <a:rPr lang="en-US" sz="2200" b="1" dirty="0" err="1" smtClean="0">
                    <a:latin typeface="Times New Roman" panose="02020603050405020304" pitchFamily="18" charset="0"/>
                    <a:cs typeface="Times New Roman" panose="02020603050405020304" pitchFamily="18" charset="0"/>
                  </a:rPr>
                  <a:t>trở</a:t>
                </a:r>
                <a:r>
                  <a:rPr lang="en-US" sz="2200" b="1" dirty="0" smtClean="0">
                    <a:latin typeface="Times New Roman" panose="02020603050405020304" pitchFamily="18" charset="0"/>
                    <a:cs typeface="Times New Roman" panose="02020603050405020304" pitchFamily="18" charset="0"/>
                  </a:rPr>
                  <a:t> </a:t>
                </a:r>
                <a:r>
                  <a:rPr lang="en-US" sz="2200" b="1" dirty="0" err="1" smtClean="0">
                    <a:latin typeface="Times New Roman" panose="02020603050405020304" pitchFamily="18" charset="0"/>
                    <a:cs typeface="Times New Roman" panose="02020603050405020304" pitchFamily="18" charset="0"/>
                  </a:rPr>
                  <a:t>phức</a:t>
                </a:r>
                <a:r>
                  <a:rPr lang="en-US" sz="2200" dirty="0" smtClean="0">
                    <a:latin typeface="Times New Roman" panose="02020603050405020304" pitchFamily="18" charset="0"/>
                    <a:cs typeface="Times New Roman" panose="02020603050405020304" pitchFamily="18" charset="0"/>
                  </a:rPr>
                  <a:t>:</a:t>
                </a:r>
              </a:p>
              <a:p>
                <a:r>
                  <a:rPr lang="vi-VN" sz="2200" dirty="0">
                    <a:latin typeface="Times New Roman" panose="02020603050405020304" pitchFamily="18" charset="0"/>
                    <a:cs typeface="Times New Roman" panose="02020603050405020304" pitchFamily="18" charset="0"/>
                  </a:rPr>
                  <a:t>Giả sử điện áp xoay chiều hı̀nh sin: v(t) = </a:t>
                </a:r>
                <a:r>
                  <a:rPr lang="vi-VN" sz="2200" dirty="0" smtClean="0">
                    <a:latin typeface="Times New Roman" panose="02020603050405020304" pitchFamily="18" charset="0"/>
                    <a:cs typeface="Times New Roman" panose="02020603050405020304" pitchFamily="18" charset="0"/>
                  </a:rPr>
                  <a:t>Vm.sin(</a:t>
                </a:r>
                <a:r>
                  <a:rPr lang="vi-VN" sz="2200" dirty="0" smtClean="0">
                    <a:latin typeface="Times New Roman" panose="02020603050405020304" pitchFamily="18" charset="0"/>
                    <a:cs typeface="Times New Roman" panose="02020603050405020304" pitchFamily="18" charset="0"/>
                    <a:sym typeface="Symbol" panose="05050102010706020507" pitchFamily="18" charset="2"/>
                  </a:rPr>
                  <a:t></a:t>
                </a:r>
                <a:r>
                  <a:rPr lang="vi-VN" sz="2200" dirty="0" smtClean="0">
                    <a:latin typeface="Times New Roman" panose="02020603050405020304" pitchFamily="18" charset="0"/>
                    <a:cs typeface="Times New Roman" panose="02020603050405020304" pitchFamily="18" charset="0"/>
                  </a:rPr>
                  <a:t>t </a:t>
                </a:r>
                <a:r>
                  <a:rPr lang="vi-VN" sz="2200" dirty="0">
                    <a:latin typeface="Times New Roman" panose="02020603050405020304" pitchFamily="18" charset="0"/>
                    <a:cs typeface="Times New Roman" panose="02020603050405020304" pitchFamily="18" charset="0"/>
                  </a:rPr>
                  <a:t>+ </a:t>
                </a:r>
                <a:r>
                  <a:rPr lang="vi-VN" sz="2200" dirty="0">
                    <a:latin typeface="Times New Roman" panose="02020603050405020304" pitchFamily="18" charset="0"/>
                    <a:cs typeface="Times New Roman" panose="02020603050405020304" pitchFamily="18" charset="0"/>
                    <a:sym typeface="Symbol" panose="05050102010706020507" pitchFamily="18" charset="2"/>
                  </a:rPr>
                  <a:t></a:t>
                </a:r>
                <a:r>
                  <a:rPr lang="vi-VN" sz="2200" dirty="0" smtClean="0">
                    <a:latin typeface="Times New Roman" panose="02020603050405020304" pitchFamily="18" charset="0"/>
                    <a:cs typeface="Times New Roman" panose="02020603050405020304" pitchFamily="18" charset="0"/>
                  </a:rPr>
                  <a:t>) </a:t>
                </a:r>
                <a:r>
                  <a:rPr lang="vi-VN" sz="2200" dirty="0">
                    <a:latin typeface="Times New Roman" panose="02020603050405020304" pitchFamily="18" charset="0"/>
                    <a:cs typeface="Times New Roman" panose="02020603050405020304" pitchFamily="18" charset="0"/>
                  </a:rPr>
                  <a:t>được biểu diễn theo dạng phức khi chuyển đổi vector phase vẽ tại lúc </a:t>
                </a:r>
                <a:r>
                  <a:rPr lang="vi-VN" sz="2200" dirty="0" smtClean="0">
                    <a:latin typeface="Times New Roman" panose="02020603050405020304" pitchFamily="18" charset="0"/>
                    <a:cs typeface="Times New Roman" panose="02020603050405020304" pitchFamily="18" charset="0"/>
                    <a:sym typeface="Symbol" panose="05050102010706020507" pitchFamily="18" charset="2"/>
                  </a:rPr>
                  <a:t></a:t>
                </a:r>
                <a:r>
                  <a:rPr lang="vi-VN" sz="2200" dirty="0" smtClean="0">
                    <a:latin typeface="Times New Roman" panose="02020603050405020304" pitchFamily="18" charset="0"/>
                    <a:cs typeface="Times New Roman" panose="02020603050405020304" pitchFamily="18" charset="0"/>
                  </a:rPr>
                  <a:t>t </a:t>
                </a:r>
                <a:r>
                  <a:rPr lang="vi-VN" sz="2200" dirty="0">
                    <a:latin typeface="Times New Roman" panose="02020603050405020304" pitchFamily="18" charset="0"/>
                    <a:cs typeface="Times New Roman" panose="02020603050405020304" pitchFamily="18" charset="0"/>
                  </a:rPr>
                  <a:t>= 0, ta </a:t>
                </a:r>
                <a:r>
                  <a:rPr lang="vi-VN" sz="2200" dirty="0" smtClean="0">
                    <a:latin typeface="Times New Roman" panose="02020603050405020304" pitchFamily="18" charset="0"/>
                    <a:cs typeface="Times New Roman" panose="02020603050405020304" pitchFamily="18" charset="0"/>
                  </a:rPr>
                  <a:t>có:</a:t>
                </a:r>
                <a14:m>
                  <m:oMath xmlns:m="http://schemas.openxmlformats.org/officeDocument/2006/math">
                    <m:acc>
                      <m:accPr>
                        <m:chr m:val="̇"/>
                        <m:ctrlPr>
                          <a:rPr lang="vi-VN" sz="2200" i="1" smtClean="0">
                            <a:latin typeface="Cambria Math" panose="02040503050406030204" pitchFamily="18" charset="0"/>
                            <a:cs typeface="Times New Roman" panose="02020603050405020304" pitchFamily="18" charset="0"/>
                          </a:rPr>
                        </m:ctrlPr>
                      </m:accPr>
                      <m:e>
                        <m:eqArr>
                          <m:eqArrPr>
                            <m:ctrlPr>
                              <a:rPr lang="vi-VN" sz="2200" b="0" i="1" smtClean="0">
                                <a:latin typeface="Cambria Math" panose="02040503050406030204" pitchFamily="18" charset="0"/>
                                <a:cs typeface="Times New Roman" panose="02020603050405020304" pitchFamily="18" charset="0"/>
                              </a:rPr>
                            </m:ctrlPr>
                          </m:eqArrPr>
                          <m:e>
                            <m:r>
                              <a:rPr lang="vi-VN" sz="2200" b="0" i="1" smtClean="0">
                                <a:latin typeface="Cambria Math" panose="02040503050406030204" pitchFamily="18" charset="0"/>
                                <a:cs typeface="Times New Roman" panose="02020603050405020304" pitchFamily="18" charset="0"/>
                              </a:rPr>
                              <m:t>           </m:t>
                            </m:r>
                          </m:e>
                          <m:e>
                            <m:r>
                              <a:rPr lang="vi-VN" sz="2200" b="0" i="1" smtClean="0">
                                <a:latin typeface="Cambria Math" panose="02040503050406030204" pitchFamily="18" charset="0"/>
                                <a:cs typeface="Times New Roman" panose="02020603050405020304" pitchFamily="18" charset="0"/>
                              </a:rPr>
                              <m:t> </m:t>
                            </m:r>
                            <m:r>
                              <a:rPr lang="vi-VN" sz="2200" b="0" i="1" smtClean="0">
                                <a:latin typeface="Cambria Math" panose="02040503050406030204" pitchFamily="18" charset="0"/>
                                <a:cs typeface="Times New Roman" panose="02020603050405020304" pitchFamily="18" charset="0"/>
                              </a:rPr>
                              <m:t>𝑉</m:t>
                            </m:r>
                            <m:r>
                              <a:rPr lang="vi-VN" sz="2200" b="0" i="1" smtClean="0">
                                <a:latin typeface="Cambria Math" panose="02040503050406030204" pitchFamily="18" charset="0"/>
                                <a:cs typeface="Times New Roman" panose="02020603050405020304" pitchFamily="18" charset="0"/>
                              </a:rPr>
                              <m:t>=</m:t>
                            </m:r>
                          </m:e>
                        </m:eqArr>
                      </m:e>
                    </m:acc>
                    <m:sSub>
                      <m:sSubPr>
                        <m:ctrlPr>
                          <a:rPr lang="vi-VN" sz="2200" i="1" smtClean="0">
                            <a:latin typeface="Cambria Math" panose="02040503050406030204" pitchFamily="18" charset="0"/>
                            <a:cs typeface="Times New Roman" panose="02020603050405020304" pitchFamily="18" charset="0"/>
                          </a:rPr>
                        </m:ctrlPr>
                      </m:sSubPr>
                      <m:e>
                        <m:r>
                          <a:rPr lang="vi-VN" sz="2200" b="0" i="1" smtClean="0">
                            <a:latin typeface="Cambria Math" panose="02040503050406030204" pitchFamily="18" charset="0"/>
                            <a:cs typeface="Times New Roman" panose="02020603050405020304" pitchFamily="18" charset="0"/>
                          </a:rPr>
                          <m:t>𝑉</m:t>
                        </m:r>
                      </m:e>
                      <m:sub>
                        <m:r>
                          <a:rPr lang="vi-VN" sz="2200" b="0" i="1" smtClean="0">
                            <a:latin typeface="Cambria Math" panose="02040503050406030204" pitchFamily="18" charset="0"/>
                            <a:cs typeface="Times New Roman" panose="02020603050405020304" pitchFamily="18" charset="0"/>
                          </a:rPr>
                          <m:t>𝑚</m:t>
                        </m:r>
                      </m:sub>
                    </m:sSub>
                    <m:r>
                      <a:rPr lang="vi-VN" sz="2200" b="0" i="1" smtClean="0">
                        <a:latin typeface="Cambria Math" panose="02040503050406030204" pitchFamily="18" charset="0"/>
                        <a:cs typeface="Times New Roman" panose="02020603050405020304" pitchFamily="18" charset="0"/>
                      </a:rPr>
                      <m:t>.</m:t>
                    </m:r>
                    <m:sSup>
                      <m:sSupPr>
                        <m:ctrlPr>
                          <a:rPr lang="vi-VN" sz="2200" b="0" i="1" smtClean="0">
                            <a:latin typeface="Cambria Math" panose="02040503050406030204" pitchFamily="18" charset="0"/>
                            <a:cs typeface="Times New Roman" panose="02020603050405020304" pitchFamily="18" charset="0"/>
                          </a:rPr>
                        </m:ctrlPr>
                      </m:sSupPr>
                      <m:e>
                        <m:r>
                          <a:rPr lang="vi-VN" sz="2200" b="0" i="1" smtClean="0">
                            <a:latin typeface="Cambria Math" panose="02040503050406030204" pitchFamily="18" charset="0"/>
                            <a:cs typeface="Times New Roman" panose="02020603050405020304" pitchFamily="18" charset="0"/>
                          </a:rPr>
                          <m:t>𝑒</m:t>
                        </m:r>
                      </m:e>
                      <m:sup>
                        <m:r>
                          <a:rPr lang="vi-VN" sz="2200" b="0" i="1" smtClean="0">
                            <a:latin typeface="Cambria Math" panose="02040503050406030204" pitchFamily="18" charset="0"/>
                            <a:cs typeface="Times New Roman" panose="02020603050405020304" pitchFamily="18" charset="0"/>
                          </a:rPr>
                          <m:t>𝑗</m:t>
                        </m:r>
                        <m:r>
                          <a:rPr lang="vi-VN" sz="2200" b="0" i="1" smtClean="0">
                            <a:latin typeface="Cambria Math" panose="02040503050406030204" pitchFamily="18" charset="0"/>
                            <a:ea typeface="Cambria Math" panose="02040503050406030204" pitchFamily="18" charset="0"/>
                            <a:cs typeface="Times New Roman" panose="02020603050405020304" pitchFamily="18" charset="0"/>
                          </a:rPr>
                          <m:t>𝜔</m:t>
                        </m:r>
                      </m:sup>
                    </m:sSup>
                  </m:oMath>
                </a14:m>
                <a:endParaRPr lang="vi-VN" sz="2200" b="0" dirty="0" smtClean="0">
                  <a:latin typeface="Times New Roman" panose="02020603050405020304" pitchFamily="18" charset="0"/>
                  <a:cs typeface="Times New Roman" panose="02020603050405020304" pitchFamily="18" charset="0"/>
                </a:endParaRPr>
              </a:p>
              <a:p>
                <a:r>
                  <a:rPr lang="vi-VN" sz="2200" dirty="0">
                    <a:latin typeface="Times New Roman" panose="02020603050405020304" pitchFamily="18" charset="0"/>
                    <a:cs typeface="Times New Roman" panose="02020603050405020304" pitchFamily="18" charset="0"/>
                  </a:rPr>
                  <a:t>Khi khảo sát mạch điện phức trong miền thời gian, tương ứng với việc chuyển đổi vector phase vẽ tại lúc </a:t>
                </a:r>
                <a:r>
                  <a:rPr lang="vi-VN" sz="2200" dirty="0" smtClean="0">
                    <a:latin typeface="Times New Roman" panose="02020603050405020304" pitchFamily="18" charset="0"/>
                    <a:cs typeface="Times New Roman" panose="02020603050405020304" pitchFamily="18" charset="0"/>
                    <a:sym typeface="Symbol" panose="05050102010706020507" pitchFamily="18" charset="2"/>
                  </a:rPr>
                  <a:t></a:t>
                </a:r>
                <a:r>
                  <a:rPr lang="vi-VN" sz="2200" dirty="0" smtClean="0">
                    <a:latin typeface="Times New Roman" panose="02020603050405020304" pitchFamily="18" charset="0"/>
                    <a:cs typeface="Times New Roman" panose="02020603050405020304" pitchFamily="18" charset="0"/>
                  </a:rPr>
                  <a:t>t </a:t>
                </a:r>
                <a:r>
                  <a:rPr lang="vi-VN" sz="2200" dirty="0" smtClean="0">
                    <a:latin typeface="Times New Roman" panose="02020603050405020304" pitchFamily="18" charset="0"/>
                    <a:cs typeface="Times New Roman" panose="02020603050405020304" pitchFamily="18" charset="0"/>
                    <a:sym typeface="Symbol" panose="05050102010706020507" pitchFamily="18" charset="2"/>
                  </a:rPr>
                  <a:t></a:t>
                </a:r>
                <a:r>
                  <a:rPr lang="vi-VN" sz="2200" dirty="0" smtClean="0">
                    <a:latin typeface="Times New Roman" panose="02020603050405020304" pitchFamily="18" charset="0"/>
                    <a:cs typeface="Times New Roman" panose="02020603050405020304" pitchFamily="18" charset="0"/>
                  </a:rPr>
                  <a:t> </a:t>
                </a:r>
                <a:r>
                  <a:rPr lang="vi-VN" sz="2200" dirty="0">
                    <a:latin typeface="Times New Roman" panose="02020603050405020304" pitchFamily="18" charset="0"/>
                    <a:cs typeface="Times New Roman" panose="02020603050405020304" pitchFamily="18" charset="0"/>
                  </a:rPr>
                  <a:t>0 sang dạng phức theo dạng mũ như sau: </a:t>
                </a:r>
                <a:endParaRPr lang="vi-VN" sz="2200" b="0" dirty="0" smtClean="0">
                  <a:latin typeface="Times New Roman" panose="02020603050405020304" pitchFamily="18" charset="0"/>
                  <a:cs typeface="Times New Roman" panose="02020603050405020304" pitchFamily="18" charset="0"/>
                </a:endParaRPr>
              </a:p>
              <a:p>
                <a14:m>
                  <m:oMath xmlns:m="http://schemas.openxmlformats.org/officeDocument/2006/math">
                    <m:acc>
                      <m:accPr>
                        <m:chr m:val="̇"/>
                        <m:ctrlPr>
                          <a:rPr lang="vi-VN" sz="2200" i="1">
                            <a:latin typeface="Cambria Math" panose="02040503050406030204" pitchFamily="18" charset="0"/>
                            <a:cs typeface="Times New Roman" panose="02020603050405020304" pitchFamily="18" charset="0"/>
                          </a:rPr>
                        </m:ctrlPr>
                      </m:accPr>
                      <m:e>
                        <m:r>
                          <a:rPr lang="vi-VN" sz="2200" i="1">
                            <a:latin typeface="Cambria Math" panose="02040503050406030204" pitchFamily="18" charset="0"/>
                            <a:cs typeface="Times New Roman" panose="02020603050405020304" pitchFamily="18" charset="0"/>
                          </a:rPr>
                          <m:t>𝑉</m:t>
                        </m:r>
                        <m:r>
                          <a:rPr lang="vi-VN" sz="2200" i="1">
                            <a:latin typeface="Cambria Math" panose="02040503050406030204" pitchFamily="18" charset="0"/>
                            <a:cs typeface="Times New Roman" panose="02020603050405020304" pitchFamily="18" charset="0"/>
                          </a:rPr>
                          <m:t>=</m:t>
                        </m:r>
                      </m:e>
                    </m:acc>
                    <m:sSub>
                      <m:sSubPr>
                        <m:ctrlPr>
                          <a:rPr lang="vi-VN" sz="2200" i="1">
                            <a:latin typeface="Cambria Math" panose="02040503050406030204" pitchFamily="18" charset="0"/>
                            <a:cs typeface="Times New Roman" panose="02020603050405020304" pitchFamily="18" charset="0"/>
                          </a:rPr>
                        </m:ctrlPr>
                      </m:sSubPr>
                      <m:e>
                        <m:r>
                          <a:rPr lang="vi-VN" sz="2200" i="1">
                            <a:latin typeface="Cambria Math" panose="02040503050406030204" pitchFamily="18" charset="0"/>
                            <a:cs typeface="Times New Roman" panose="02020603050405020304" pitchFamily="18" charset="0"/>
                          </a:rPr>
                          <m:t>𝑉</m:t>
                        </m:r>
                      </m:e>
                      <m:sub>
                        <m:r>
                          <a:rPr lang="vi-VN" sz="2200" i="1">
                            <a:latin typeface="Cambria Math" panose="02040503050406030204" pitchFamily="18" charset="0"/>
                            <a:cs typeface="Times New Roman" panose="02020603050405020304" pitchFamily="18" charset="0"/>
                          </a:rPr>
                          <m:t>𝑚</m:t>
                        </m:r>
                      </m:sub>
                    </m:sSub>
                    <m:r>
                      <a:rPr lang="vi-VN" sz="2200" i="1">
                        <a:latin typeface="Cambria Math" panose="02040503050406030204" pitchFamily="18" charset="0"/>
                        <a:cs typeface="Times New Roman" panose="02020603050405020304" pitchFamily="18" charset="0"/>
                      </a:rPr>
                      <m:t>.</m:t>
                    </m:r>
                    <m:sSup>
                      <m:sSupPr>
                        <m:ctrlPr>
                          <a:rPr lang="vi-VN" sz="2200" i="1" smtClean="0">
                            <a:latin typeface="Cambria Math" panose="02040503050406030204" pitchFamily="18" charset="0"/>
                            <a:cs typeface="Times New Roman" panose="02020603050405020304" pitchFamily="18" charset="0"/>
                          </a:rPr>
                        </m:ctrlPr>
                      </m:sSupPr>
                      <m:e>
                        <m:r>
                          <a:rPr lang="vi-VN" sz="2200" i="1">
                            <a:latin typeface="Cambria Math" panose="02040503050406030204" pitchFamily="18" charset="0"/>
                            <a:cs typeface="Times New Roman" panose="02020603050405020304" pitchFamily="18" charset="0"/>
                          </a:rPr>
                          <m:t>𝑒</m:t>
                        </m:r>
                      </m:e>
                      <m:sup>
                        <m:r>
                          <a:rPr lang="vi-VN" sz="2200" i="1">
                            <a:latin typeface="Cambria Math" panose="02040503050406030204" pitchFamily="18" charset="0"/>
                            <a:cs typeface="Times New Roman" panose="02020603050405020304" pitchFamily="18" charset="0"/>
                          </a:rPr>
                          <m:t>𝑗</m:t>
                        </m:r>
                        <m:r>
                          <a:rPr lang="vi-VN" sz="2200" b="0" i="1" smtClean="0">
                            <a:latin typeface="Cambria Math" panose="02040503050406030204" pitchFamily="18" charset="0"/>
                            <a:cs typeface="Times New Roman" panose="02020603050405020304" pitchFamily="18" charset="0"/>
                          </a:rPr>
                          <m:t>(</m:t>
                        </m:r>
                        <m:r>
                          <a:rPr lang="vi-VN" sz="2200" i="1">
                            <a:latin typeface="Cambria Math" panose="02040503050406030204" pitchFamily="18" charset="0"/>
                            <a:ea typeface="Cambria Math" panose="02040503050406030204" pitchFamily="18" charset="0"/>
                            <a:cs typeface="Times New Roman" panose="02020603050405020304" pitchFamily="18" charset="0"/>
                          </a:rPr>
                          <m:t>𝜔</m:t>
                        </m:r>
                        <m:r>
                          <a:rPr lang="vi-VN" sz="2200" b="0" i="1" smtClean="0">
                            <a:latin typeface="Cambria Math" panose="02040503050406030204" pitchFamily="18" charset="0"/>
                            <a:ea typeface="Cambria Math" panose="02040503050406030204" pitchFamily="18" charset="0"/>
                            <a:cs typeface="Times New Roman" panose="02020603050405020304" pitchFamily="18" charset="0"/>
                          </a:rPr>
                          <m:t>𝑡</m:t>
                        </m:r>
                        <m:r>
                          <a:rPr lang="vi-VN" sz="2200" b="0" i="1" smtClean="0">
                            <a:latin typeface="Cambria Math" panose="02040503050406030204" pitchFamily="18" charset="0"/>
                            <a:ea typeface="Cambria Math" panose="02040503050406030204" pitchFamily="18" charset="0"/>
                            <a:cs typeface="Times New Roman" panose="02020603050405020304" pitchFamily="18" charset="0"/>
                          </a:rPr>
                          <m:t>+</m:t>
                        </m:r>
                        <m:r>
                          <a:rPr lang="vi-VN" sz="2200" b="0" i="1" smtClean="0">
                            <a:latin typeface="Cambria Math" panose="02040503050406030204" pitchFamily="18" charset="0"/>
                            <a:ea typeface="Cambria Math" panose="02040503050406030204" pitchFamily="18" charset="0"/>
                            <a:cs typeface="Times New Roman" panose="02020603050405020304" pitchFamily="18" charset="0"/>
                          </a:rPr>
                          <m:t>𝜑</m:t>
                        </m:r>
                        <m:r>
                          <a:rPr lang="vi-VN" sz="2200" b="0" i="1" smtClean="0">
                            <a:latin typeface="Cambria Math" panose="02040503050406030204" pitchFamily="18" charset="0"/>
                            <a:ea typeface="Cambria Math" panose="02040503050406030204" pitchFamily="18" charset="0"/>
                            <a:cs typeface="Times New Roman" panose="02020603050405020304" pitchFamily="18" charset="0"/>
                          </a:rPr>
                          <m:t>)</m:t>
                        </m:r>
                      </m:sup>
                    </m:sSup>
                  </m:oMath>
                </a14:m>
                <a:endParaRPr lang="vi-VN" sz="2200" dirty="0" smtClean="0">
                  <a:latin typeface="Times New Roman" panose="02020603050405020304" pitchFamily="18" charset="0"/>
                  <a:cs typeface="Times New Roman" panose="02020603050405020304" pitchFamily="18" charset="0"/>
                </a:endParaRPr>
              </a:p>
              <a:p>
                <a:r>
                  <a:rPr lang="vi-VN" sz="2200" dirty="0">
                    <a:latin typeface="Times New Roman" panose="02020603050405020304" pitchFamily="18" charset="0"/>
                    <a:cs typeface="Times New Roman" panose="02020603050405020304" pitchFamily="18" charset="0"/>
                  </a:rPr>
                  <a:t>T ương tự, dòng i(t) = </a:t>
                </a:r>
                <a:r>
                  <a:rPr lang="vi-VN" sz="2200" dirty="0" smtClean="0">
                    <a:latin typeface="Times New Roman" panose="02020603050405020304" pitchFamily="18" charset="0"/>
                    <a:cs typeface="Times New Roman" panose="02020603050405020304" pitchFamily="18" charset="0"/>
                  </a:rPr>
                  <a:t>Im.sin(</a:t>
                </a:r>
                <a:r>
                  <a:rPr lang="vi-VN" sz="2200" dirty="0" smtClean="0">
                    <a:latin typeface="Times New Roman" panose="02020603050405020304" pitchFamily="18" charset="0"/>
                    <a:cs typeface="Times New Roman" panose="02020603050405020304" pitchFamily="18" charset="0"/>
                    <a:sym typeface="Symbol" panose="05050102010706020507" pitchFamily="18" charset="2"/>
                  </a:rPr>
                  <a:t></a:t>
                </a:r>
                <a:r>
                  <a:rPr lang="vi-VN" sz="2200" dirty="0" smtClean="0">
                    <a:latin typeface="Times New Roman" panose="02020603050405020304" pitchFamily="18" charset="0"/>
                    <a:cs typeface="Times New Roman" panose="02020603050405020304" pitchFamily="18" charset="0"/>
                  </a:rPr>
                  <a:t>t </a:t>
                </a:r>
                <a:r>
                  <a:rPr lang="vi-VN" sz="2200" dirty="0">
                    <a:latin typeface="Times New Roman" panose="02020603050405020304" pitchFamily="18" charset="0"/>
                    <a:cs typeface="Times New Roman" panose="02020603050405020304" pitchFamily="18" charset="0"/>
                  </a:rPr>
                  <a:t>+ </a:t>
                </a:r>
                <a:r>
                  <a:rPr lang="vi-VN" sz="2200" dirty="0">
                    <a:latin typeface="Times New Roman" panose="02020603050405020304" pitchFamily="18" charset="0"/>
                    <a:cs typeface="Times New Roman" panose="02020603050405020304" pitchFamily="18" charset="0"/>
                    <a:sym typeface="Symbol" panose="05050102010706020507" pitchFamily="18" charset="2"/>
                  </a:rPr>
                  <a:t></a:t>
                </a:r>
                <a:r>
                  <a:rPr lang="vi-VN" sz="2200" dirty="0" smtClean="0">
                    <a:latin typeface="Times New Roman" panose="02020603050405020304" pitchFamily="18" charset="0"/>
                    <a:cs typeface="Times New Roman" panose="02020603050405020304" pitchFamily="18" charset="0"/>
                  </a:rPr>
                  <a:t>) </a:t>
                </a:r>
                <a:r>
                  <a:rPr lang="vi-VN" sz="2200" dirty="0">
                    <a:latin typeface="Times New Roman" panose="02020603050405020304" pitchFamily="18" charset="0"/>
                    <a:cs typeface="Times New Roman" panose="02020603050405020304" pitchFamily="18" charset="0"/>
                  </a:rPr>
                  <a:t>được biểu diễn sang dạng phức như sau: </a:t>
                </a:r>
                <a:endParaRPr lang="vi-VN" sz="2200" dirty="0" smtClean="0">
                  <a:latin typeface="Times New Roman" panose="02020603050405020304" pitchFamily="18" charset="0"/>
                  <a:cs typeface="Times New Roman" panose="02020603050405020304" pitchFamily="18" charset="0"/>
                </a:endParaRPr>
              </a:p>
              <a:p>
                <a14:m>
                  <m:oMath xmlns:m="http://schemas.openxmlformats.org/officeDocument/2006/math">
                    <m:acc>
                      <m:accPr>
                        <m:chr m:val="̇"/>
                        <m:ctrlPr>
                          <a:rPr lang="vi-VN" sz="2200" i="1">
                            <a:latin typeface="Cambria Math" panose="02040503050406030204" pitchFamily="18" charset="0"/>
                            <a:cs typeface="Times New Roman" panose="02020603050405020304" pitchFamily="18" charset="0"/>
                          </a:rPr>
                        </m:ctrlPr>
                      </m:accPr>
                      <m:e>
                        <m:r>
                          <a:rPr lang="vi-VN" sz="2200" b="0" i="1" smtClean="0">
                            <a:latin typeface="Cambria Math" panose="02040503050406030204" pitchFamily="18" charset="0"/>
                            <a:cs typeface="Times New Roman" panose="02020603050405020304" pitchFamily="18" charset="0"/>
                          </a:rPr>
                          <m:t>𝐼</m:t>
                        </m:r>
                        <m:r>
                          <a:rPr lang="vi-VN" sz="2200" i="1">
                            <a:latin typeface="Cambria Math" panose="02040503050406030204" pitchFamily="18" charset="0"/>
                            <a:cs typeface="Times New Roman" panose="02020603050405020304" pitchFamily="18" charset="0"/>
                          </a:rPr>
                          <m:t>=</m:t>
                        </m:r>
                      </m:e>
                    </m:acc>
                    <m:sSub>
                      <m:sSubPr>
                        <m:ctrlPr>
                          <a:rPr lang="vi-VN" sz="2200" i="1" smtClean="0">
                            <a:latin typeface="Cambria Math" panose="02040503050406030204" pitchFamily="18" charset="0"/>
                            <a:cs typeface="Times New Roman" panose="02020603050405020304" pitchFamily="18" charset="0"/>
                          </a:rPr>
                        </m:ctrlPr>
                      </m:sSubPr>
                      <m:e>
                        <m:sSub>
                          <m:sSubPr>
                            <m:ctrlPr>
                              <a:rPr lang="vi-VN" sz="2200" i="1">
                                <a:latin typeface="Cambria Math" panose="02040503050406030204" pitchFamily="18" charset="0"/>
                                <a:cs typeface="Times New Roman" panose="02020603050405020304" pitchFamily="18" charset="0"/>
                              </a:rPr>
                            </m:ctrlPr>
                          </m:sSubPr>
                          <m:e>
                            <m:r>
                              <a:rPr lang="vi-VN" sz="2200" b="0" i="1" smtClean="0">
                                <a:latin typeface="Cambria Math" panose="02040503050406030204" pitchFamily="18" charset="0"/>
                                <a:cs typeface="Times New Roman" panose="02020603050405020304" pitchFamily="18" charset="0"/>
                              </a:rPr>
                              <m:t>𝐼</m:t>
                            </m:r>
                          </m:e>
                          <m:sub>
                            <m:r>
                              <a:rPr lang="vi-VN" sz="2200" i="1">
                                <a:latin typeface="Cambria Math" panose="02040503050406030204" pitchFamily="18" charset="0"/>
                                <a:cs typeface="Times New Roman" panose="02020603050405020304" pitchFamily="18" charset="0"/>
                              </a:rPr>
                              <m:t>𝑚</m:t>
                            </m:r>
                          </m:sub>
                        </m:sSub>
                        <m:r>
                          <a:rPr lang="vi-VN" sz="2200" i="1">
                            <a:latin typeface="Cambria Math" panose="02040503050406030204" pitchFamily="18" charset="0"/>
                            <a:cs typeface="Times New Roman" panose="02020603050405020304" pitchFamily="18" charset="0"/>
                          </a:rPr>
                          <m:t>.</m:t>
                        </m:r>
                        <m:sSup>
                          <m:sSupPr>
                            <m:ctrlPr>
                              <a:rPr lang="vi-VN" sz="2200" i="1">
                                <a:latin typeface="Cambria Math" panose="02040503050406030204" pitchFamily="18" charset="0"/>
                                <a:cs typeface="Times New Roman" panose="02020603050405020304" pitchFamily="18" charset="0"/>
                              </a:rPr>
                            </m:ctrlPr>
                          </m:sSupPr>
                          <m:e>
                            <m:r>
                              <a:rPr lang="vi-VN" sz="2200" i="1">
                                <a:latin typeface="Cambria Math" panose="02040503050406030204" pitchFamily="18" charset="0"/>
                                <a:cs typeface="Times New Roman" panose="02020603050405020304" pitchFamily="18" charset="0"/>
                              </a:rPr>
                              <m:t>𝑒</m:t>
                            </m:r>
                          </m:e>
                          <m:sup>
                            <m:r>
                              <a:rPr lang="vi-VN" sz="2200" i="1">
                                <a:latin typeface="Cambria Math" panose="02040503050406030204" pitchFamily="18" charset="0"/>
                                <a:cs typeface="Times New Roman" panose="02020603050405020304" pitchFamily="18" charset="0"/>
                              </a:rPr>
                              <m:t>𝑗</m:t>
                            </m:r>
                            <m:r>
                              <a:rPr lang="vi-VN" sz="2200" i="1">
                                <a:latin typeface="Cambria Math" panose="02040503050406030204" pitchFamily="18" charset="0"/>
                                <a:cs typeface="Times New Roman" panose="02020603050405020304" pitchFamily="18" charset="0"/>
                              </a:rPr>
                              <m:t>(</m:t>
                            </m:r>
                            <m:r>
                              <a:rPr lang="vi-VN" sz="2200" i="1">
                                <a:latin typeface="Cambria Math" panose="02040503050406030204" pitchFamily="18" charset="0"/>
                                <a:ea typeface="Cambria Math" panose="02040503050406030204" pitchFamily="18" charset="0"/>
                                <a:cs typeface="Times New Roman" panose="02020603050405020304" pitchFamily="18" charset="0"/>
                              </a:rPr>
                              <m:t>𝜔</m:t>
                            </m:r>
                            <m:r>
                              <a:rPr lang="vi-VN" sz="2200" i="1">
                                <a:latin typeface="Cambria Math" panose="02040503050406030204" pitchFamily="18" charset="0"/>
                                <a:ea typeface="Cambria Math" panose="02040503050406030204" pitchFamily="18" charset="0"/>
                                <a:cs typeface="Times New Roman" panose="02020603050405020304" pitchFamily="18" charset="0"/>
                              </a:rPr>
                              <m:t>𝑡</m:t>
                            </m:r>
                            <m:r>
                              <a:rPr lang="vi-VN" sz="2200" i="1">
                                <a:latin typeface="Cambria Math" panose="02040503050406030204" pitchFamily="18" charset="0"/>
                                <a:ea typeface="Cambria Math" panose="02040503050406030204" pitchFamily="18" charset="0"/>
                                <a:cs typeface="Times New Roman" panose="02020603050405020304" pitchFamily="18" charset="0"/>
                              </a:rPr>
                              <m:t>+</m:t>
                            </m:r>
                            <m:r>
                              <a:rPr lang="vi-VN" sz="2200" i="1">
                                <a:latin typeface="Cambria Math" panose="02040503050406030204" pitchFamily="18" charset="0"/>
                                <a:ea typeface="Cambria Math" panose="02040503050406030204" pitchFamily="18" charset="0"/>
                                <a:cs typeface="Times New Roman" panose="02020603050405020304" pitchFamily="18" charset="0"/>
                              </a:rPr>
                              <m:t>𝜑</m:t>
                            </m:r>
                            <m:r>
                              <a:rPr lang="vi-VN" sz="2200" i="1">
                                <a:latin typeface="Cambria Math" panose="02040503050406030204" pitchFamily="18" charset="0"/>
                                <a:ea typeface="Cambria Math" panose="02040503050406030204" pitchFamily="18" charset="0"/>
                                <a:cs typeface="Times New Roman" panose="02020603050405020304" pitchFamily="18" charset="0"/>
                              </a:rPr>
                              <m:t>)</m:t>
                            </m:r>
                          </m:sup>
                        </m:sSup>
                        <m:r>
                          <m:rPr>
                            <m:nor/>
                          </m:rPr>
                          <a:rPr lang="vi-VN" sz="2200" dirty="0">
                            <a:latin typeface="Times New Roman" panose="02020603050405020304" pitchFamily="18" charset="0"/>
                            <a:cs typeface="Times New Roman" panose="02020603050405020304" pitchFamily="18" charset="0"/>
                          </a:rPr>
                          <m:t> </m:t>
                        </m:r>
                      </m:e>
                      <m:sub/>
                    </m:sSub>
                  </m:oMath>
                </a14:m>
                <a:endParaRPr lang="vi-VN" sz="2200" dirty="0" smtClean="0">
                  <a:latin typeface="Times New Roman" panose="02020603050405020304" pitchFamily="18" charset="0"/>
                  <a:cs typeface="Times New Roman" panose="02020603050405020304" pitchFamily="18" charset="0"/>
                </a:endParaRPr>
              </a:p>
              <a:p>
                <a:r>
                  <a:rPr lang="vi-VN" sz="2200" dirty="0" smtClean="0">
                    <a:latin typeface="Times New Roman" panose="02020603050405020304" pitchFamily="18" charset="0"/>
                    <a:cs typeface="Times New Roman" panose="02020603050405020304" pitchFamily="18" charset="0"/>
                  </a:rPr>
                  <a:t>Từ 2 biểu thức trên ta có: </a:t>
                </a:r>
              </a:p>
              <a:p>
                <a14:m>
                  <m:oMath xmlns:m="http://schemas.openxmlformats.org/officeDocument/2006/math">
                    <m:acc>
                      <m:accPr>
                        <m:chr m:val="̇"/>
                        <m:ctrlPr>
                          <a:rPr lang="vi-VN" sz="2200" i="1">
                            <a:latin typeface="Cambria Math" panose="02040503050406030204" pitchFamily="18" charset="0"/>
                            <a:cs typeface="Times New Roman" panose="02020603050405020304" pitchFamily="18" charset="0"/>
                          </a:rPr>
                        </m:ctrlPr>
                      </m:accPr>
                      <m:e>
                        <m:r>
                          <a:rPr lang="vi-VN" sz="2200" i="1">
                            <a:latin typeface="Cambria Math" panose="02040503050406030204" pitchFamily="18" charset="0"/>
                            <a:cs typeface="Times New Roman" panose="02020603050405020304" pitchFamily="18" charset="0"/>
                          </a:rPr>
                          <m:t>𝑉</m:t>
                        </m:r>
                        <m:r>
                          <a:rPr lang="vi-VN" sz="2200" i="1">
                            <a:latin typeface="Cambria Math" panose="02040503050406030204" pitchFamily="18" charset="0"/>
                            <a:cs typeface="Times New Roman" panose="02020603050405020304" pitchFamily="18" charset="0"/>
                          </a:rPr>
                          <m:t>=</m:t>
                        </m:r>
                      </m:e>
                    </m:acc>
                    <m:sSub>
                      <m:sSubPr>
                        <m:ctrlPr>
                          <a:rPr lang="vi-VN" sz="2200" i="1">
                            <a:latin typeface="Cambria Math" panose="02040503050406030204" pitchFamily="18" charset="0"/>
                            <a:cs typeface="Times New Roman" panose="02020603050405020304" pitchFamily="18" charset="0"/>
                          </a:rPr>
                        </m:ctrlPr>
                      </m:sSubPr>
                      <m:e>
                        <m:r>
                          <a:rPr lang="vi-VN" sz="2200" i="1">
                            <a:latin typeface="Cambria Math" panose="02040503050406030204" pitchFamily="18" charset="0"/>
                            <a:cs typeface="Times New Roman" panose="02020603050405020304" pitchFamily="18" charset="0"/>
                          </a:rPr>
                          <m:t>𝑉</m:t>
                        </m:r>
                      </m:e>
                      <m:sub>
                        <m:r>
                          <a:rPr lang="vi-VN" sz="2200" i="1">
                            <a:latin typeface="Cambria Math" panose="02040503050406030204" pitchFamily="18" charset="0"/>
                            <a:cs typeface="Times New Roman" panose="02020603050405020304" pitchFamily="18" charset="0"/>
                          </a:rPr>
                          <m:t>𝑚</m:t>
                        </m:r>
                      </m:sub>
                    </m:sSub>
                    <m:r>
                      <a:rPr lang="vi-VN" sz="2200" i="1">
                        <a:latin typeface="Cambria Math" panose="02040503050406030204" pitchFamily="18" charset="0"/>
                        <a:cs typeface="Times New Roman" panose="02020603050405020304" pitchFamily="18" charset="0"/>
                      </a:rPr>
                      <m:t>.</m:t>
                    </m:r>
                    <m:r>
                      <a:rPr lang="vi-VN" sz="2200" i="1" smtClean="0">
                        <a:latin typeface="Cambria Math" panose="02040503050406030204" pitchFamily="18" charset="0"/>
                        <a:ea typeface="Cambria Math" panose="02040503050406030204" pitchFamily="18" charset="0"/>
                        <a:cs typeface="Times New Roman" panose="02020603050405020304" pitchFamily="18" charset="0"/>
                      </a:rPr>
                      <m:t>∠</m:t>
                    </m:r>
                    <m:r>
                      <a:rPr lang="vi-VN" sz="2200" i="1" smtClean="0">
                        <a:latin typeface="Cambria Math" panose="02040503050406030204" pitchFamily="18" charset="0"/>
                        <a:ea typeface="Cambria Math" panose="02040503050406030204" pitchFamily="18" charset="0"/>
                        <a:cs typeface="Times New Roman" panose="02020603050405020304" pitchFamily="18" charset="0"/>
                      </a:rPr>
                      <m:t>𝜑</m:t>
                    </m:r>
                  </m:oMath>
                </a14:m>
                <a:endParaRPr lang="vi-VN" sz="2200" dirty="0" smtClean="0">
                  <a:latin typeface="Times New Roman" panose="02020603050405020304" pitchFamily="18" charset="0"/>
                  <a:ea typeface="Cambria Math" panose="02040503050406030204" pitchFamily="18" charset="0"/>
                  <a:cs typeface="Times New Roman" panose="02020603050405020304" pitchFamily="18" charset="0"/>
                </a:endParaRPr>
              </a:p>
              <a:p>
                <a14:m>
                  <m:oMath xmlns:m="http://schemas.openxmlformats.org/officeDocument/2006/math">
                    <m:acc>
                      <m:accPr>
                        <m:chr m:val="̇"/>
                        <m:ctrlPr>
                          <a:rPr lang="vi-VN" sz="2200" i="1">
                            <a:latin typeface="Cambria Math" panose="02040503050406030204" pitchFamily="18" charset="0"/>
                            <a:cs typeface="Times New Roman" panose="02020603050405020304" pitchFamily="18" charset="0"/>
                          </a:rPr>
                        </m:ctrlPr>
                      </m:accPr>
                      <m:e>
                        <m:r>
                          <a:rPr lang="vi-VN" sz="2200" b="0" i="1" smtClean="0">
                            <a:latin typeface="Cambria Math" panose="02040503050406030204" pitchFamily="18" charset="0"/>
                            <a:cs typeface="Times New Roman" panose="02020603050405020304" pitchFamily="18" charset="0"/>
                          </a:rPr>
                          <m:t>𝐼</m:t>
                        </m:r>
                        <m:r>
                          <a:rPr lang="vi-VN" sz="2200" i="1">
                            <a:latin typeface="Cambria Math" panose="02040503050406030204" pitchFamily="18" charset="0"/>
                            <a:cs typeface="Times New Roman" panose="02020603050405020304" pitchFamily="18" charset="0"/>
                          </a:rPr>
                          <m:t>=</m:t>
                        </m:r>
                      </m:e>
                    </m:acc>
                    <m:sSub>
                      <m:sSubPr>
                        <m:ctrlPr>
                          <a:rPr lang="vi-VN" sz="2200" i="1">
                            <a:latin typeface="Cambria Math" panose="02040503050406030204" pitchFamily="18" charset="0"/>
                            <a:cs typeface="Times New Roman" panose="02020603050405020304" pitchFamily="18" charset="0"/>
                          </a:rPr>
                        </m:ctrlPr>
                      </m:sSubPr>
                      <m:e>
                        <m:r>
                          <a:rPr lang="vi-VN" sz="2200" b="0" i="1" smtClean="0">
                            <a:latin typeface="Cambria Math" panose="02040503050406030204" pitchFamily="18" charset="0"/>
                            <a:cs typeface="Times New Roman" panose="02020603050405020304" pitchFamily="18" charset="0"/>
                          </a:rPr>
                          <m:t>𝐼</m:t>
                        </m:r>
                      </m:e>
                      <m:sub>
                        <m:r>
                          <a:rPr lang="vi-VN" sz="2200" i="1">
                            <a:latin typeface="Cambria Math" panose="02040503050406030204" pitchFamily="18" charset="0"/>
                            <a:cs typeface="Times New Roman" panose="02020603050405020304" pitchFamily="18" charset="0"/>
                          </a:rPr>
                          <m:t>𝑚</m:t>
                        </m:r>
                      </m:sub>
                    </m:sSub>
                    <m:r>
                      <a:rPr lang="vi-VN" sz="2200" i="1">
                        <a:latin typeface="Cambria Math" panose="02040503050406030204" pitchFamily="18" charset="0"/>
                        <a:cs typeface="Times New Roman" panose="02020603050405020304" pitchFamily="18" charset="0"/>
                      </a:rPr>
                      <m:t>.</m:t>
                    </m:r>
                    <m:r>
                      <a:rPr lang="vi-VN" sz="2200" i="1">
                        <a:latin typeface="Cambria Math" panose="02040503050406030204" pitchFamily="18" charset="0"/>
                        <a:ea typeface="Cambria Math" panose="02040503050406030204" pitchFamily="18" charset="0"/>
                        <a:cs typeface="Times New Roman" panose="02020603050405020304" pitchFamily="18" charset="0"/>
                      </a:rPr>
                      <m:t>∠</m:t>
                    </m:r>
                    <m:r>
                      <a:rPr lang="vi-VN" sz="2200" i="1">
                        <a:latin typeface="Cambria Math" panose="02040503050406030204" pitchFamily="18" charset="0"/>
                        <a:ea typeface="Cambria Math" panose="02040503050406030204" pitchFamily="18" charset="0"/>
                        <a:cs typeface="Times New Roman" panose="02020603050405020304" pitchFamily="18" charset="0"/>
                      </a:rPr>
                      <m:t>𝜑</m:t>
                    </m:r>
                  </m:oMath>
                </a14:m>
                <a:endParaRPr lang="vi-VN" sz="2200" dirty="0" smtClean="0">
                  <a:latin typeface="Times New Roman" panose="02020603050405020304" pitchFamily="18" charset="0"/>
                  <a:ea typeface="Cambria Math" panose="02040503050406030204" pitchFamily="18" charset="0"/>
                  <a:cs typeface="Times New Roman" panose="02020603050405020304" pitchFamily="18" charset="0"/>
                </a:endParaRPr>
              </a:p>
              <a:p>
                <a:endParaRPr lang="en-US" sz="2200" dirty="0" smtClean="0">
                  <a:latin typeface="Times New Roman" panose="02020603050405020304" pitchFamily="18" charset="0"/>
                  <a:cs typeface="Times New Roman" panose="02020603050405020304" pitchFamily="18" charset="0"/>
                </a:endParaRPr>
              </a:p>
              <a:p>
                <a:endParaRPr lang="vi-VN" sz="2200" dirty="0">
                  <a:latin typeface="Times New Roman" panose="02020603050405020304" pitchFamily="18" charset="0"/>
                  <a:cs typeface="Times New Roman" panose="02020603050405020304" pitchFamily="18" charset="0"/>
                </a:endParaRPr>
              </a:p>
            </p:txBody>
          </p:sp>
        </mc:Choice>
        <mc:Fallback>
          <p:sp>
            <p:nvSpPr>
              <p:cNvPr id="3" name="Content Placeholder 2"/>
              <p:cNvSpPr>
                <a:spLocks noGrp="1" noRot="1" noChangeAspect="1" noMove="1" noResize="1" noEditPoints="1" noAdjustHandles="1" noChangeArrowheads="1" noChangeShapeType="1" noTextEdit="1"/>
              </p:cNvSpPr>
              <p:nvPr>
                <p:ph idx="1"/>
              </p:nvPr>
            </p:nvSpPr>
            <p:spPr>
              <a:xfrm>
                <a:off x="677334" y="1291771"/>
                <a:ext cx="9787466" cy="5435600"/>
              </a:xfrm>
              <a:blipFill rotWithShape="0">
                <a:blip r:embed="rId2"/>
                <a:stretch>
                  <a:fillRect l="-374" t="-785" r="-685" b="-561"/>
                </a:stretch>
              </a:blipFill>
            </p:spPr>
            <p:txBody>
              <a:bodyPr/>
              <a:lstStyle/>
              <a:p>
                <a:r>
                  <a:rPr lang="vi-VN">
                    <a:noFill/>
                  </a:rPr>
                  <a:t> </a:t>
                </a:r>
              </a:p>
            </p:txBody>
          </p:sp>
        </mc:Fallback>
      </mc:AlternateContent>
    </p:spTree>
    <p:extLst>
      <p:ext uri="{BB962C8B-B14F-4D97-AF65-F5344CB8AC3E}">
        <p14:creationId xmlns:p14="http://schemas.microsoft.com/office/powerpoint/2010/main" val="3939127119"/>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769257"/>
          </a:xfrm>
        </p:spPr>
        <p:txBody>
          <a:bodyPr/>
          <a:lstStyle/>
          <a:p>
            <a:r>
              <a:rPr lang="en-US" dirty="0" err="1" smtClean="0">
                <a:solidFill>
                  <a:srgbClr val="FF0000"/>
                </a:solidFill>
                <a:latin typeface="Times New Roman" panose="02020603050405020304" pitchFamily="18" charset="0"/>
                <a:cs typeface="Times New Roman" panose="02020603050405020304" pitchFamily="18" charset="0"/>
              </a:rPr>
              <a:t>Tổng</a:t>
            </a:r>
            <a:r>
              <a:rPr lang="en-US" dirty="0" smtClean="0">
                <a:solidFill>
                  <a:srgbClr val="FF0000"/>
                </a:solidFill>
                <a:latin typeface="Times New Roman" panose="02020603050405020304" pitchFamily="18" charset="0"/>
                <a:cs typeface="Times New Roman" panose="02020603050405020304" pitchFamily="18" charset="0"/>
              </a:rPr>
              <a:t> </a:t>
            </a:r>
            <a:r>
              <a:rPr lang="en-US" dirty="0" err="1" smtClean="0">
                <a:solidFill>
                  <a:srgbClr val="FF0000"/>
                </a:solidFill>
                <a:latin typeface="Times New Roman" panose="02020603050405020304" pitchFamily="18" charset="0"/>
                <a:cs typeface="Times New Roman" panose="02020603050405020304" pitchFamily="18" charset="0"/>
              </a:rPr>
              <a:t>trở</a:t>
            </a:r>
            <a:r>
              <a:rPr lang="en-US" dirty="0" smtClean="0">
                <a:solidFill>
                  <a:srgbClr val="FF0000"/>
                </a:solidFill>
                <a:latin typeface="Times New Roman" panose="02020603050405020304" pitchFamily="18" charset="0"/>
                <a:cs typeface="Times New Roman" panose="02020603050405020304" pitchFamily="18" charset="0"/>
              </a:rPr>
              <a:t> </a:t>
            </a:r>
            <a:r>
              <a:rPr lang="en-US" dirty="0" err="1" smtClean="0">
                <a:solidFill>
                  <a:srgbClr val="FF0000"/>
                </a:solidFill>
                <a:latin typeface="Times New Roman" panose="02020603050405020304" pitchFamily="18" charset="0"/>
                <a:cs typeface="Times New Roman" panose="02020603050405020304" pitchFamily="18" charset="0"/>
              </a:rPr>
              <a:t>phức</a:t>
            </a:r>
            <a:r>
              <a:rPr lang="en-US" dirty="0" smtClean="0">
                <a:solidFill>
                  <a:srgbClr val="FF0000"/>
                </a:solidFill>
                <a:latin typeface="Times New Roman" panose="02020603050405020304" pitchFamily="18" charset="0"/>
                <a:cs typeface="Times New Roman" panose="02020603050405020304" pitchFamily="18" charset="0"/>
              </a:rPr>
              <a:t> </a:t>
            </a:r>
            <a:r>
              <a:rPr lang="en-US" dirty="0" err="1" smtClean="0">
                <a:solidFill>
                  <a:srgbClr val="FF0000"/>
                </a:solidFill>
                <a:latin typeface="Times New Roman" panose="02020603050405020304" pitchFamily="18" charset="0"/>
                <a:cs typeface="Times New Roman" panose="02020603050405020304" pitchFamily="18" charset="0"/>
              </a:rPr>
              <a:t>của</a:t>
            </a:r>
            <a:r>
              <a:rPr lang="en-US" dirty="0" smtClean="0">
                <a:solidFill>
                  <a:srgbClr val="FF0000"/>
                </a:solidFill>
                <a:latin typeface="Times New Roman" panose="02020603050405020304" pitchFamily="18" charset="0"/>
                <a:cs typeface="Times New Roman" panose="02020603050405020304" pitchFamily="18" charset="0"/>
              </a:rPr>
              <a:t> </a:t>
            </a:r>
            <a:r>
              <a:rPr lang="en-US" dirty="0" err="1" smtClean="0">
                <a:solidFill>
                  <a:srgbClr val="FF0000"/>
                </a:solidFill>
                <a:latin typeface="Times New Roman" panose="02020603050405020304" pitchFamily="18" charset="0"/>
                <a:cs typeface="Times New Roman" panose="02020603050405020304" pitchFamily="18" charset="0"/>
              </a:rPr>
              <a:t>phần</a:t>
            </a:r>
            <a:r>
              <a:rPr lang="en-US" dirty="0" smtClean="0">
                <a:solidFill>
                  <a:srgbClr val="FF0000"/>
                </a:solidFill>
                <a:latin typeface="Times New Roman" panose="02020603050405020304" pitchFamily="18" charset="0"/>
                <a:cs typeface="Times New Roman" panose="02020603050405020304" pitchFamily="18" charset="0"/>
              </a:rPr>
              <a:t> </a:t>
            </a:r>
            <a:r>
              <a:rPr lang="en-US" dirty="0" err="1" smtClean="0">
                <a:solidFill>
                  <a:srgbClr val="FF0000"/>
                </a:solidFill>
                <a:latin typeface="Times New Roman" panose="02020603050405020304" pitchFamily="18" charset="0"/>
                <a:cs typeface="Times New Roman" panose="02020603050405020304" pitchFamily="18" charset="0"/>
              </a:rPr>
              <a:t>tử</a:t>
            </a:r>
            <a:r>
              <a:rPr lang="en-US" dirty="0" smtClean="0">
                <a:solidFill>
                  <a:srgbClr val="FF0000"/>
                </a:solidFill>
                <a:latin typeface="Times New Roman" panose="02020603050405020304" pitchFamily="18" charset="0"/>
                <a:cs typeface="Times New Roman" panose="02020603050405020304" pitchFamily="18" charset="0"/>
              </a:rPr>
              <a:t> </a:t>
            </a:r>
            <a:r>
              <a:rPr lang="en-US" dirty="0" err="1" smtClean="0">
                <a:solidFill>
                  <a:srgbClr val="FF0000"/>
                </a:solidFill>
                <a:latin typeface="Times New Roman" panose="02020603050405020304" pitchFamily="18" charset="0"/>
                <a:cs typeface="Times New Roman" panose="02020603050405020304" pitchFamily="18" charset="0"/>
              </a:rPr>
              <a:t>thuần</a:t>
            </a:r>
            <a:r>
              <a:rPr lang="en-US" dirty="0" smtClean="0">
                <a:solidFill>
                  <a:srgbClr val="FF0000"/>
                </a:solidFill>
                <a:latin typeface="Times New Roman" panose="02020603050405020304" pitchFamily="18" charset="0"/>
                <a:cs typeface="Times New Roman" panose="02020603050405020304" pitchFamily="18" charset="0"/>
              </a:rPr>
              <a:t> </a:t>
            </a:r>
            <a:r>
              <a:rPr lang="en-US" dirty="0" err="1" smtClean="0">
                <a:solidFill>
                  <a:srgbClr val="FF0000"/>
                </a:solidFill>
                <a:latin typeface="Times New Roman" panose="02020603050405020304" pitchFamily="18" charset="0"/>
                <a:cs typeface="Times New Roman" panose="02020603050405020304" pitchFamily="18" charset="0"/>
              </a:rPr>
              <a:t>trở</a:t>
            </a:r>
            <a:endParaRPr lang="vi-VN" dirty="0">
              <a:solidFill>
                <a:srgbClr val="FF0000"/>
              </a:solidFill>
              <a:latin typeface="Times New Roman" panose="02020603050405020304" pitchFamily="18" charset="0"/>
              <a:cs typeface="Times New Roman" panose="02020603050405020304" pitchFamily="18" charset="0"/>
            </a:endParaRPr>
          </a:p>
        </p:txBody>
      </p:sp>
      <mc:AlternateContent xmlns:mc="http://schemas.openxmlformats.org/markup-compatibility/2006">
        <mc:Choice xmlns:a14="http://schemas.microsoft.com/office/drawing/2010/main" Requires="a14">
          <p:sp>
            <p:nvSpPr>
              <p:cNvPr id="3" name="Content Placeholder 2"/>
              <p:cNvSpPr>
                <a:spLocks noGrp="1"/>
              </p:cNvSpPr>
              <p:nvPr>
                <p:ph idx="1"/>
              </p:nvPr>
            </p:nvSpPr>
            <p:spPr>
              <a:xfrm>
                <a:off x="677334" y="1594531"/>
                <a:ext cx="8596668" cy="3880773"/>
              </a:xfrm>
            </p:spPr>
            <p:txBody>
              <a:bodyPr/>
              <a:lstStyle/>
              <a:p>
                <a:r>
                  <a:rPr lang="vi-VN" sz="2000" dirty="0" smtClean="0"/>
                  <a:t>Giả sử cho dòng điện dòng i(t) = Im.sin(</a:t>
                </a:r>
                <a:r>
                  <a:rPr lang="vi-VN" sz="2000" dirty="0" smtClean="0">
                    <a:sym typeface="Symbol" panose="05050102010706020507" pitchFamily="18" charset="2"/>
                  </a:rPr>
                  <a:t></a:t>
                </a:r>
                <a:r>
                  <a:rPr lang="vi-VN" sz="2000" dirty="0" smtClean="0"/>
                  <a:t>t </a:t>
                </a:r>
                <a:r>
                  <a:rPr lang="vi-VN" sz="2000" dirty="0"/>
                  <a:t>+ </a:t>
                </a:r>
                <a:r>
                  <a:rPr lang="vi-VN" sz="2000" dirty="0" smtClean="0">
                    <a:sym typeface="Symbol" panose="05050102010706020507" pitchFamily="18" charset="2"/>
                  </a:rPr>
                  <a:t></a:t>
                </a:r>
                <a:r>
                  <a:rPr lang="vi-VN" sz="2000" dirty="0" smtClean="0"/>
                  <a:t>) </a:t>
                </a:r>
                <a:r>
                  <a:rPr lang="vi-VN" sz="2000" dirty="0"/>
                  <a:t>chạy qua phần tử R, thì điện áp đặt trên hai đầu phần tử R là: v(t) = </a:t>
                </a:r>
                <a:r>
                  <a:rPr lang="vi-VN" sz="2000" dirty="0" smtClean="0"/>
                  <a:t>R.Im.sin(</a:t>
                </a:r>
                <a:r>
                  <a:rPr lang="vi-VN" sz="2000" dirty="0" smtClean="0">
                    <a:sym typeface="Symbol" panose="05050102010706020507" pitchFamily="18" charset="2"/>
                  </a:rPr>
                  <a:t></a:t>
                </a:r>
                <a:r>
                  <a:rPr lang="vi-VN" sz="2000" dirty="0" smtClean="0"/>
                  <a:t>t </a:t>
                </a:r>
                <a:r>
                  <a:rPr lang="vi-VN" sz="2000" dirty="0"/>
                  <a:t>+ </a:t>
                </a:r>
                <a:r>
                  <a:rPr lang="vi-VN" sz="2000" dirty="0" smtClean="0">
                    <a:sym typeface="Symbol" panose="05050102010706020507" pitchFamily="18" charset="2"/>
                  </a:rPr>
                  <a:t></a:t>
                </a:r>
                <a:r>
                  <a:rPr lang="vi-VN" sz="2000" dirty="0" smtClean="0"/>
                  <a:t>), </a:t>
                </a:r>
                <a:r>
                  <a:rPr lang="vi-VN" sz="2000" dirty="0"/>
                  <a:t>dòng phức và áp phức qua phần tử R được biểu diễn hình 3.34</a:t>
                </a:r>
                <a:r>
                  <a:rPr lang="vi-VN" sz="2000" dirty="0" smtClean="0"/>
                  <a:t>.</a:t>
                </a:r>
                <a:endParaRPr lang="vi-VN" sz="2000" dirty="0"/>
              </a:p>
              <a:p>
                <a:r>
                  <a:rPr lang="vi-VN" sz="2000" dirty="0" smtClean="0"/>
                  <a:t>Ta có :</a:t>
                </a:r>
              </a:p>
              <a:p>
                <a:r>
                  <a:rPr lang="vi-VN" sz="2000" dirty="0" smtClean="0"/>
                  <a:t>+Dòng điện phức: </a:t>
                </a:r>
                <a14:m>
                  <m:oMath xmlns:m="http://schemas.openxmlformats.org/officeDocument/2006/math">
                    <m:acc>
                      <m:accPr>
                        <m:chr m:val="̇"/>
                        <m:ctrlPr>
                          <a:rPr lang="vi-VN" sz="2000" i="1">
                            <a:latin typeface="Cambria Math" panose="02040503050406030204" pitchFamily="18" charset="0"/>
                            <a:cs typeface="Times New Roman" panose="02020603050405020304" pitchFamily="18" charset="0"/>
                          </a:rPr>
                        </m:ctrlPr>
                      </m:accPr>
                      <m:e>
                        <m:r>
                          <a:rPr lang="vi-VN" sz="2000" i="1">
                            <a:latin typeface="Cambria Math" panose="02040503050406030204" pitchFamily="18" charset="0"/>
                            <a:cs typeface="Times New Roman" panose="02020603050405020304" pitchFamily="18" charset="0"/>
                          </a:rPr>
                          <m:t>𝐼</m:t>
                        </m:r>
                        <m:r>
                          <a:rPr lang="vi-VN" sz="2000" i="1">
                            <a:latin typeface="Cambria Math" panose="02040503050406030204" pitchFamily="18" charset="0"/>
                            <a:cs typeface="Times New Roman" panose="02020603050405020304" pitchFamily="18" charset="0"/>
                          </a:rPr>
                          <m:t>=</m:t>
                        </m:r>
                      </m:e>
                    </m:acc>
                    <m:sSub>
                      <m:sSubPr>
                        <m:ctrlPr>
                          <a:rPr lang="vi-VN" sz="2000" i="1">
                            <a:latin typeface="Cambria Math" panose="02040503050406030204" pitchFamily="18" charset="0"/>
                            <a:cs typeface="Times New Roman" panose="02020603050405020304" pitchFamily="18" charset="0"/>
                          </a:rPr>
                        </m:ctrlPr>
                      </m:sSubPr>
                      <m:e>
                        <m:r>
                          <a:rPr lang="vi-VN" sz="2000" i="1">
                            <a:latin typeface="Cambria Math" panose="02040503050406030204" pitchFamily="18" charset="0"/>
                            <a:cs typeface="Times New Roman" panose="02020603050405020304" pitchFamily="18" charset="0"/>
                          </a:rPr>
                          <m:t>𝐼</m:t>
                        </m:r>
                      </m:e>
                      <m:sub>
                        <m:r>
                          <a:rPr lang="vi-VN" sz="2000" i="1">
                            <a:latin typeface="Cambria Math" panose="02040503050406030204" pitchFamily="18" charset="0"/>
                            <a:cs typeface="Times New Roman" panose="02020603050405020304" pitchFamily="18" charset="0"/>
                          </a:rPr>
                          <m:t>𝑚</m:t>
                        </m:r>
                      </m:sub>
                    </m:sSub>
                    <m:r>
                      <a:rPr lang="vi-VN" sz="2000" i="1">
                        <a:latin typeface="Cambria Math" panose="02040503050406030204" pitchFamily="18" charset="0"/>
                        <a:cs typeface="Times New Roman" panose="02020603050405020304" pitchFamily="18" charset="0"/>
                      </a:rPr>
                      <m:t>.</m:t>
                    </m:r>
                    <m:r>
                      <a:rPr lang="vi-VN" sz="2000" i="1">
                        <a:latin typeface="Cambria Math" panose="02040503050406030204" pitchFamily="18" charset="0"/>
                        <a:ea typeface="Cambria Math" panose="02040503050406030204" pitchFamily="18" charset="0"/>
                        <a:cs typeface="Times New Roman" panose="02020603050405020304" pitchFamily="18" charset="0"/>
                      </a:rPr>
                      <m:t>∠</m:t>
                    </m:r>
                    <m:r>
                      <a:rPr lang="vi-VN" sz="2000" i="1">
                        <a:latin typeface="Cambria Math" panose="02040503050406030204" pitchFamily="18" charset="0"/>
                        <a:ea typeface="Cambria Math" panose="02040503050406030204" pitchFamily="18" charset="0"/>
                        <a:cs typeface="Times New Roman" panose="02020603050405020304" pitchFamily="18" charset="0"/>
                      </a:rPr>
                      <m:t>𝜑</m:t>
                    </m:r>
                  </m:oMath>
                </a14:m>
                <a:endParaRPr lang="vi-VN" sz="2000" dirty="0">
                  <a:latin typeface="Times New Roman" panose="02020603050405020304" pitchFamily="18" charset="0"/>
                  <a:ea typeface="Cambria Math" panose="02040503050406030204" pitchFamily="18" charset="0"/>
                  <a:cs typeface="Times New Roman" panose="02020603050405020304" pitchFamily="18" charset="0"/>
                </a:endParaRPr>
              </a:p>
              <a:p>
                <a:r>
                  <a:rPr lang="vi-VN" sz="2000" dirty="0" smtClean="0"/>
                  <a:t>Với:</a:t>
                </a:r>
              </a:p>
              <a:p>
                <a:r>
                  <a:rPr lang="vi-VN" sz="2000" dirty="0" smtClean="0"/>
                  <a:t>+ Điện áp phức: </a:t>
                </a:r>
                <a14:m>
                  <m:oMath xmlns:m="http://schemas.openxmlformats.org/officeDocument/2006/math">
                    <m:acc>
                      <m:accPr>
                        <m:chr m:val="̇"/>
                        <m:ctrlPr>
                          <a:rPr lang="vi-VN" sz="2000" i="1">
                            <a:latin typeface="Cambria Math" panose="02040503050406030204" pitchFamily="18" charset="0"/>
                            <a:cs typeface="Times New Roman" panose="02020603050405020304" pitchFamily="18" charset="0"/>
                          </a:rPr>
                        </m:ctrlPr>
                      </m:accPr>
                      <m:e>
                        <m:r>
                          <a:rPr lang="vi-VN" sz="2000" b="0" i="1" smtClean="0">
                            <a:latin typeface="Cambria Math" panose="02040503050406030204" pitchFamily="18" charset="0"/>
                            <a:cs typeface="Times New Roman" panose="02020603050405020304" pitchFamily="18" charset="0"/>
                          </a:rPr>
                          <m:t>𝑉</m:t>
                        </m:r>
                        <m:r>
                          <a:rPr lang="vi-VN" sz="2000" i="1">
                            <a:latin typeface="Cambria Math" panose="02040503050406030204" pitchFamily="18" charset="0"/>
                            <a:cs typeface="Times New Roman" panose="02020603050405020304" pitchFamily="18" charset="0"/>
                          </a:rPr>
                          <m:t>=</m:t>
                        </m:r>
                      </m:e>
                    </m:acc>
                    <m:r>
                      <a:rPr lang="vi-VN" sz="2000" b="0" i="1" smtClean="0">
                        <a:latin typeface="Cambria Math" panose="02040503050406030204" pitchFamily="18" charset="0"/>
                        <a:cs typeface="Times New Roman" panose="02020603050405020304" pitchFamily="18" charset="0"/>
                      </a:rPr>
                      <m:t>𝑅</m:t>
                    </m:r>
                    <m:r>
                      <a:rPr lang="vi-VN" sz="2000" b="0" i="1" smtClean="0">
                        <a:latin typeface="Cambria Math" panose="02040503050406030204" pitchFamily="18" charset="0"/>
                        <a:cs typeface="Times New Roman" panose="02020603050405020304" pitchFamily="18" charset="0"/>
                      </a:rPr>
                      <m:t> . </m:t>
                    </m:r>
                    <m:sSub>
                      <m:sSubPr>
                        <m:ctrlPr>
                          <a:rPr lang="vi-VN" sz="2000" i="1">
                            <a:latin typeface="Cambria Math" panose="02040503050406030204" pitchFamily="18" charset="0"/>
                            <a:cs typeface="Times New Roman" panose="02020603050405020304" pitchFamily="18" charset="0"/>
                          </a:rPr>
                        </m:ctrlPr>
                      </m:sSubPr>
                      <m:e>
                        <m:r>
                          <a:rPr lang="vi-VN" sz="2000" i="1">
                            <a:latin typeface="Cambria Math" panose="02040503050406030204" pitchFamily="18" charset="0"/>
                            <a:cs typeface="Times New Roman" panose="02020603050405020304" pitchFamily="18" charset="0"/>
                          </a:rPr>
                          <m:t>𝐼</m:t>
                        </m:r>
                      </m:e>
                      <m:sub>
                        <m:r>
                          <a:rPr lang="vi-VN" sz="2000" i="1">
                            <a:latin typeface="Cambria Math" panose="02040503050406030204" pitchFamily="18" charset="0"/>
                            <a:cs typeface="Times New Roman" panose="02020603050405020304" pitchFamily="18" charset="0"/>
                          </a:rPr>
                          <m:t>𝑚</m:t>
                        </m:r>
                      </m:sub>
                    </m:sSub>
                    <m:r>
                      <a:rPr lang="vi-VN" sz="2000" i="1">
                        <a:latin typeface="Cambria Math" panose="02040503050406030204" pitchFamily="18" charset="0"/>
                        <a:cs typeface="Times New Roman" panose="02020603050405020304" pitchFamily="18" charset="0"/>
                      </a:rPr>
                      <m:t>.</m:t>
                    </m:r>
                    <m:r>
                      <a:rPr lang="vi-VN" sz="2000" i="1">
                        <a:latin typeface="Cambria Math" panose="02040503050406030204" pitchFamily="18" charset="0"/>
                        <a:ea typeface="Cambria Math" panose="02040503050406030204" pitchFamily="18" charset="0"/>
                        <a:cs typeface="Times New Roman" panose="02020603050405020304" pitchFamily="18" charset="0"/>
                      </a:rPr>
                      <m:t>∠</m:t>
                    </m:r>
                    <m:r>
                      <a:rPr lang="vi-VN" sz="2000" i="1">
                        <a:latin typeface="Cambria Math" panose="02040503050406030204" pitchFamily="18" charset="0"/>
                        <a:ea typeface="Cambria Math" panose="02040503050406030204" pitchFamily="18" charset="0"/>
                        <a:cs typeface="Times New Roman" panose="02020603050405020304" pitchFamily="18" charset="0"/>
                      </a:rPr>
                      <m:t>𝜑</m:t>
                    </m:r>
                  </m:oMath>
                </a14:m>
                <a:r>
                  <a:rPr lang="vi-VN" sz="2000" dirty="0" smtClean="0">
                    <a:latin typeface="Times New Roman" panose="02020603050405020304" pitchFamily="18" charset="0"/>
                    <a:ea typeface="Cambria Math" panose="02040503050406030204" pitchFamily="18" charset="0"/>
                    <a:cs typeface="Times New Roman" panose="02020603050405020304" pitchFamily="18" charset="0"/>
                  </a:rPr>
                  <a:t>= R . </a:t>
                </a:r>
                <a14:m>
                  <m:oMath xmlns:m="http://schemas.openxmlformats.org/officeDocument/2006/math">
                    <m:acc>
                      <m:accPr>
                        <m:chr m:val="̇"/>
                        <m:ctrlPr>
                          <a:rPr lang="vi-VN" sz="2000" i="1" smtClean="0">
                            <a:latin typeface="Cambria Math" panose="02040503050406030204" pitchFamily="18" charset="0"/>
                            <a:ea typeface="Cambria Math" panose="02040503050406030204" pitchFamily="18" charset="0"/>
                            <a:cs typeface="Times New Roman" panose="02020603050405020304" pitchFamily="18" charset="0"/>
                          </a:rPr>
                        </m:ctrlPr>
                      </m:accPr>
                      <m:e>
                        <m:r>
                          <a:rPr lang="vi-VN" sz="2000" b="0" i="1" smtClean="0">
                            <a:latin typeface="Cambria Math" panose="02040503050406030204" pitchFamily="18" charset="0"/>
                            <a:ea typeface="Cambria Math" panose="02040503050406030204" pitchFamily="18" charset="0"/>
                            <a:cs typeface="Times New Roman" panose="02020603050405020304" pitchFamily="18" charset="0"/>
                          </a:rPr>
                          <m:t>𝐼</m:t>
                        </m:r>
                      </m:e>
                    </m:acc>
                  </m:oMath>
                </a14:m>
                <a:r>
                  <a:rPr lang="vi-VN" sz="2000" dirty="0" smtClean="0">
                    <a:latin typeface="Times New Roman" panose="02020603050405020304" pitchFamily="18" charset="0"/>
                    <a:ea typeface="Cambria Math" panose="02040503050406030204" pitchFamily="18" charset="0"/>
                    <a:cs typeface="Times New Roman" panose="02020603050405020304" pitchFamily="18" charset="0"/>
                  </a:rPr>
                  <a:t>  </a:t>
                </a:r>
                <a:endParaRPr lang="vi-VN" sz="2000" dirty="0">
                  <a:latin typeface="Times New Roman" panose="02020603050405020304" pitchFamily="18" charset="0"/>
                  <a:ea typeface="Cambria Math" panose="02040503050406030204" pitchFamily="18" charset="0"/>
                  <a:cs typeface="Times New Roman" panose="02020603050405020304" pitchFamily="18" charset="0"/>
                </a:endParaRPr>
              </a:p>
              <a:p>
                <a:pPr marL="0" indent="0">
                  <a:buNone/>
                </a:pPr>
                <a:endParaRPr lang="vi-VN" dirty="0"/>
              </a:p>
              <a:p>
                <a:endParaRPr lang="vi-VN" dirty="0"/>
              </a:p>
            </p:txBody>
          </p:sp>
        </mc:Choice>
        <mc:Fallback>
          <p:sp>
            <p:nvSpPr>
              <p:cNvPr id="3" name="Content Placeholder 2"/>
              <p:cNvSpPr>
                <a:spLocks noGrp="1" noRot="1" noChangeAspect="1" noMove="1" noResize="1" noEditPoints="1" noAdjustHandles="1" noChangeArrowheads="1" noChangeShapeType="1" noTextEdit="1"/>
              </p:cNvSpPr>
              <p:nvPr>
                <p:ph idx="1"/>
              </p:nvPr>
            </p:nvSpPr>
            <p:spPr>
              <a:xfrm>
                <a:off x="677334" y="1594531"/>
                <a:ext cx="8596668" cy="3880773"/>
              </a:xfrm>
              <a:blipFill rotWithShape="0">
                <a:blip r:embed="rId2"/>
                <a:stretch>
                  <a:fillRect l="-284" t="-943" r="-1489"/>
                </a:stretch>
              </a:blipFill>
            </p:spPr>
            <p:txBody>
              <a:bodyPr/>
              <a:lstStyle/>
              <a:p>
                <a:r>
                  <a:rPr lang="vi-VN">
                    <a:noFill/>
                  </a:rPr>
                  <a:t> </a:t>
                </a:r>
              </a:p>
            </p:txBody>
          </p:sp>
        </mc:Fallback>
      </mc:AlternateContent>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21675" y="4273831"/>
            <a:ext cx="7178988" cy="2402946"/>
          </a:xfrm>
          <a:prstGeom prst="rect">
            <a:avLst/>
          </a:prstGeom>
        </p:spPr>
      </p:pic>
    </p:spTree>
    <p:extLst>
      <p:ext uri="{BB962C8B-B14F-4D97-AF65-F5344CB8AC3E}">
        <p14:creationId xmlns:p14="http://schemas.microsoft.com/office/powerpoint/2010/main" val="2503529107"/>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a:solidFill>
                  <a:srgbClr val="FF0000"/>
                </a:solidFill>
                <a:latin typeface="Times New Roman" panose="02020603050405020304" pitchFamily="18" charset="0"/>
                <a:cs typeface="Times New Roman" panose="02020603050405020304" pitchFamily="18" charset="0"/>
              </a:rPr>
              <a:t>Tổng</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trở</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phức</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của</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phần</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tử</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thuần</a:t>
            </a:r>
            <a:r>
              <a:rPr lang="en-US" dirty="0">
                <a:solidFill>
                  <a:srgbClr val="FF0000"/>
                </a:solidFill>
                <a:latin typeface="Times New Roman" panose="02020603050405020304" pitchFamily="18" charset="0"/>
                <a:cs typeface="Times New Roman" panose="02020603050405020304" pitchFamily="18" charset="0"/>
              </a:rPr>
              <a:t> </a:t>
            </a:r>
            <a:r>
              <a:rPr lang="en-US" dirty="0" err="1" smtClean="0">
                <a:solidFill>
                  <a:srgbClr val="FF0000"/>
                </a:solidFill>
                <a:latin typeface="Times New Roman" panose="02020603050405020304" pitchFamily="18" charset="0"/>
                <a:cs typeface="Times New Roman" panose="02020603050405020304" pitchFamily="18" charset="0"/>
              </a:rPr>
              <a:t>cảm</a:t>
            </a:r>
            <a:endParaRPr lang="vi-VN"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340640" y="1716783"/>
            <a:ext cx="7270056" cy="2231102"/>
          </a:xfr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80315" y="4178275"/>
            <a:ext cx="7362034" cy="1753585"/>
          </a:xfrm>
          <a:prstGeom prst="rect">
            <a:avLst/>
          </a:prstGeom>
        </p:spPr>
      </p:pic>
    </p:spTree>
    <p:extLst>
      <p:ext uri="{BB962C8B-B14F-4D97-AF65-F5344CB8AC3E}">
        <p14:creationId xmlns:p14="http://schemas.microsoft.com/office/powerpoint/2010/main" val="277921749"/>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885371"/>
          </a:xfrm>
        </p:spPr>
        <p:txBody>
          <a:bodyPr/>
          <a:lstStyle/>
          <a:p>
            <a:r>
              <a:rPr lang="en-US" dirty="0" err="1">
                <a:solidFill>
                  <a:srgbClr val="FF0000"/>
                </a:solidFill>
                <a:latin typeface="Times New Roman" panose="02020603050405020304" pitchFamily="18" charset="0"/>
                <a:cs typeface="Times New Roman" panose="02020603050405020304" pitchFamily="18" charset="0"/>
              </a:rPr>
              <a:t>Tổng</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trở</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phức</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của</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phần</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tử</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thuần</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cảm</a:t>
            </a:r>
            <a:endParaRPr lang="vi-VN" dirty="0"/>
          </a:p>
        </p:txBody>
      </p:sp>
      <mc:AlternateContent xmlns:mc="http://schemas.openxmlformats.org/markup-compatibility/2006">
        <mc:Choice xmlns:a14="http://schemas.microsoft.com/office/drawing/2010/main" Requires="a14">
          <p:sp>
            <p:nvSpPr>
              <p:cNvPr id="3" name="Content Placeholder 2"/>
              <p:cNvSpPr>
                <a:spLocks noGrp="1"/>
              </p:cNvSpPr>
              <p:nvPr>
                <p:ph idx="1"/>
              </p:nvPr>
            </p:nvSpPr>
            <p:spPr>
              <a:xfrm>
                <a:off x="677334" y="1494971"/>
                <a:ext cx="8596668" cy="3880773"/>
              </a:xfrm>
            </p:spPr>
            <p:txBody>
              <a:bodyPr>
                <a:noAutofit/>
              </a:bodyPr>
              <a:lstStyle/>
              <a:p>
                <a:r>
                  <a:rPr lang="vi-VN" sz="2400" dirty="0" smtClean="0"/>
                  <a:t>Gọi Z</a:t>
                </a:r>
                <a:r>
                  <a:rPr lang="vi-VN" sz="2800" baseline="-25000" dirty="0"/>
                  <a:t>L</a:t>
                </a:r>
                <a:r>
                  <a:rPr lang="vi-VN" sz="2400" dirty="0" smtClean="0"/>
                  <a:t> là tổng trở phức của phần tử thuần cảm, định luật Ohm viết theo dạng phức là: </a:t>
                </a:r>
                <a:endParaRPr lang="en-US" sz="2400" dirty="0" smtClean="0"/>
              </a:p>
              <a:p>
                <a:r>
                  <a:rPr lang="vi-VN" sz="2400" dirty="0"/>
                  <a:t> </a:t>
                </a:r>
                <a14:m>
                  <m:oMath xmlns:m="http://schemas.openxmlformats.org/officeDocument/2006/math">
                    <m:sSub>
                      <m:sSubPr>
                        <m:ctrlPr>
                          <a:rPr lang="vi-VN" sz="2400" i="1">
                            <a:latin typeface="Cambria Math" panose="02040503050406030204" pitchFamily="18" charset="0"/>
                          </a:rPr>
                        </m:ctrlPr>
                      </m:sSubPr>
                      <m:e>
                        <m:acc>
                          <m:accPr>
                            <m:chr m:val="̇"/>
                            <m:ctrlPr>
                              <a:rPr lang="vi-VN" sz="2400" i="1">
                                <a:latin typeface="Cambria Math" panose="02040503050406030204" pitchFamily="18" charset="0"/>
                              </a:rPr>
                            </m:ctrlPr>
                          </m:accPr>
                          <m:e>
                            <m:r>
                              <a:rPr lang="vi-VN" sz="2400" i="1">
                                <a:latin typeface="Cambria Math" panose="02040503050406030204" pitchFamily="18" charset="0"/>
                              </a:rPr>
                              <m:t>𝑉</m:t>
                            </m:r>
                          </m:e>
                        </m:acc>
                      </m:e>
                      <m:sub>
                        <m:r>
                          <a:rPr lang="vi-VN" sz="2400" i="1">
                            <a:latin typeface="Cambria Math" panose="02040503050406030204" pitchFamily="18" charset="0"/>
                          </a:rPr>
                          <m:t>𝐿</m:t>
                        </m:r>
                      </m:sub>
                    </m:sSub>
                    <m:r>
                      <a:rPr lang="vi-VN" sz="2400" i="1">
                        <a:latin typeface="Cambria Math" panose="02040503050406030204" pitchFamily="18" charset="0"/>
                      </a:rPr>
                      <m:t>=</m:t>
                    </m:r>
                    <m:sSub>
                      <m:sSubPr>
                        <m:ctrlPr>
                          <a:rPr lang="vi-VN" sz="2400" i="1">
                            <a:latin typeface="Cambria Math" panose="02040503050406030204" pitchFamily="18" charset="0"/>
                          </a:rPr>
                        </m:ctrlPr>
                      </m:sSubPr>
                      <m:e>
                        <m:acc>
                          <m:accPr>
                            <m:chr m:val="̅"/>
                            <m:ctrlPr>
                              <a:rPr lang="vi-VN" sz="2400" i="1">
                                <a:latin typeface="Cambria Math" panose="02040503050406030204" pitchFamily="18" charset="0"/>
                              </a:rPr>
                            </m:ctrlPr>
                          </m:accPr>
                          <m:e>
                            <m:r>
                              <a:rPr lang="vi-VN" sz="2400" i="1">
                                <a:latin typeface="Cambria Math" panose="02040503050406030204" pitchFamily="18" charset="0"/>
                              </a:rPr>
                              <m:t>𝑍</m:t>
                            </m:r>
                          </m:e>
                        </m:acc>
                      </m:e>
                      <m:sub>
                        <m:r>
                          <a:rPr lang="vi-VN" sz="2400" i="1">
                            <a:latin typeface="Cambria Math" panose="02040503050406030204" pitchFamily="18" charset="0"/>
                          </a:rPr>
                          <m:t>𝐿</m:t>
                        </m:r>
                      </m:sub>
                    </m:sSub>
                    <m:r>
                      <a:rPr lang="vi-VN" sz="2400" i="1">
                        <a:latin typeface="Cambria Math" panose="02040503050406030204" pitchFamily="18" charset="0"/>
                      </a:rPr>
                      <m:t>. </m:t>
                    </m:r>
                    <m:acc>
                      <m:accPr>
                        <m:chr m:val="̇"/>
                        <m:ctrlPr>
                          <a:rPr lang="vi-VN" sz="2400" i="1">
                            <a:latin typeface="Cambria Math" panose="02040503050406030204" pitchFamily="18" charset="0"/>
                          </a:rPr>
                        </m:ctrlPr>
                      </m:accPr>
                      <m:e>
                        <m:r>
                          <a:rPr lang="vi-VN" sz="2400" i="1">
                            <a:latin typeface="Cambria Math" panose="02040503050406030204" pitchFamily="18" charset="0"/>
                          </a:rPr>
                          <m:t>𝐼</m:t>
                        </m:r>
                      </m:e>
                    </m:acc>
                  </m:oMath>
                </a14:m>
                <a:endParaRPr lang="en-US" sz="2400" dirty="0"/>
              </a:p>
              <a:p>
                <a:r>
                  <a:rPr lang="vi-VN" sz="2400" dirty="0" smtClean="0"/>
                  <a:t>Tổng </a:t>
                </a:r>
                <a:r>
                  <a:rPr lang="vi-VN" sz="2400" dirty="0"/>
                  <a:t>trở phức của phần tử cuộn dây L là: </a:t>
                </a:r>
                <a:endParaRPr lang="vi-VN" sz="2400" dirty="0" smtClean="0"/>
              </a:p>
              <a:p>
                <a14:m>
                  <m:oMath xmlns:m="http://schemas.openxmlformats.org/officeDocument/2006/math">
                    <m:sSub>
                      <m:sSubPr>
                        <m:ctrlPr>
                          <a:rPr lang="vi-VN" sz="2400" i="1">
                            <a:latin typeface="Cambria Math" panose="02040503050406030204" pitchFamily="18" charset="0"/>
                          </a:rPr>
                        </m:ctrlPr>
                      </m:sSubPr>
                      <m:e>
                        <m:acc>
                          <m:accPr>
                            <m:chr m:val="̅"/>
                            <m:ctrlPr>
                              <a:rPr lang="vi-VN" sz="2400" i="1">
                                <a:latin typeface="Cambria Math" panose="02040503050406030204" pitchFamily="18" charset="0"/>
                              </a:rPr>
                            </m:ctrlPr>
                          </m:accPr>
                          <m:e>
                            <m:r>
                              <a:rPr lang="vi-VN" sz="2400" i="1">
                                <a:latin typeface="Cambria Math" panose="02040503050406030204" pitchFamily="18" charset="0"/>
                              </a:rPr>
                              <m:t>𝑍</m:t>
                            </m:r>
                          </m:e>
                        </m:acc>
                      </m:e>
                      <m:sub>
                        <m:r>
                          <a:rPr lang="vi-VN" sz="2400" i="1">
                            <a:latin typeface="Cambria Math" panose="02040503050406030204" pitchFamily="18" charset="0"/>
                          </a:rPr>
                          <m:t>𝐿</m:t>
                        </m:r>
                      </m:sub>
                    </m:sSub>
                    <m:r>
                      <a:rPr lang="vi-VN" sz="2400" i="1">
                        <a:latin typeface="Cambria Math" panose="02040503050406030204" pitchFamily="18" charset="0"/>
                      </a:rPr>
                      <m:t>=</m:t>
                    </m:r>
                    <m:r>
                      <a:rPr lang="vi-VN" sz="2400" b="0" i="1" smtClean="0">
                        <a:latin typeface="Cambria Math" panose="02040503050406030204" pitchFamily="18" charset="0"/>
                      </a:rPr>
                      <m:t>𝑗</m:t>
                    </m:r>
                    <m:d>
                      <m:dPr>
                        <m:ctrlPr>
                          <a:rPr lang="vi-VN" sz="2400" i="1">
                            <a:latin typeface="Cambria Math" panose="02040503050406030204" pitchFamily="18" charset="0"/>
                          </a:rPr>
                        </m:ctrlPr>
                      </m:dPr>
                      <m:e>
                        <m:r>
                          <a:rPr lang="vi-VN" sz="2400" i="1">
                            <a:latin typeface="Cambria Math" panose="02040503050406030204" pitchFamily="18" charset="0"/>
                          </a:rPr>
                          <m:t>𝐿</m:t>
                        </m:r>
                        <m:r>
                          <a:rPr lang="vi-VN" sz="2400" i="1">
                            <a:latin typeface="Cambria Math" panose="02040503050406030204" pitchFamily="18" charset="0"/>
                            <a:ea typeface="Cambria Math" panose="02040503050406030204" pitchFamily="18" charset="0"/>
                          </a:rPr>
                          <m:t>𝜔</m:t>
                        </m:r>
                      </m:e>
                    </m:d>
                    <m:r>
                      <a:rPr lang="vi-VN" sz="2400" b="0" i="1" smtClean="0">
                        <a:latin typeface="Cambria Math" panose="02040503050406030204" pitchFamily="18" charset="0"/>
                        <a:ea typeface="Cambria Math" panose="02040503050406030204" pitchFamily="18" charset="0"/>
                      </a:rPr>
                      <m:t>=</m:t>
                    </m:r>
                    <m:r>
                      <a:rPr lang="vi-VN" sz="2400" b="0" i="1" smtClean="0">
                        <a:latin typeface="Cambria Math" panose="02040503050406030204" pitchFamily="18" charset="0"/>
                        <a:ea typeface="Cambria Math" panose="02040503050406030204" pitchFamily="18" charset="0"/>
                      </a:rPr>
                      <m:t>𝑗</m:t>
                    </m:r>
                    <m:r>
                      <a:rPr lang="vi-VN" sz="2400" b="0" i="1" smtClean="0">
                        <a:latin typeface="Cambria Math" panose="02040503050406030204" pitchFamily="18" charset="0"/>
                        <a:ea typeface="Cambria Math" panose="02040503050406030204" pitchFamily="18" charset="0"/>
                      </a:rPr>
                      <m:t>. </m:t>
                    </m:r>
                    <m:r>
                      <m:rPr>
                        <m:sty m:val="p"/>
                      </m:rPr>
                      <a:rPr lang="vi-VN" sz="2400" b="0" i="0" smtClean="0">
                        <a:latin typeface="Cambria Math" panose="02040503050406030204" pitchFamily="18" charset="0"/>
                        <a:ea typeface="Cambria Math" panose="02040503050406030204" pitchFamily="18" charset="0"/>
                      </a:rPr>
                      <m:t>X</m:t>
                    </m:r>
                  </m:oMath>
                </a14:m>
                <a:r>
                  <a:rPr lang="vi-VN" sz="2400" baseline="-25000" dirty="0" smtClean="0"/>
                  <a:t>L</a:t>
                </a:r>
                <a:endParaRPr lang="vi-VN" sz="2400" dirty="0"/>
              </a:p>
              <a:p>
                <a:r>
                  <a:rPr lang="vi-VN" sz="2400" dirty="0" smtClean="0"/>
                  <a:t>Nhận </a:t>
                </a:r>
                <a:r>
                  <a:rPr lang="vi-VN" sz="2400" dirty="0"/>
                  <a:t>xét:  </a:t>
                </a:r>
                <a:endParaRPr lang="vi-VN" sz="2400" dirty="0" smtClean="0"/>
              </a:p>
              <a:p>
                <a:r>
                  <a:rPr lang="vi-VN" sz="2400" dirty="0"/>
                  <a:t>+</a:t>
                </a:r>
                <a:r>
                  <a:rPr lang="vi-VN" sz="2400" dirty="0" smtClean="0"/>
                  <a:t>Tổng </a:t>
                </a:r>
                <a:r>
                  <a:rPr lang="vi-VN" sz="2400" dirty="0"/>
                  <a:t>trở phức của phần tử thuần cảm là số toàn ảo. </a:t>
                </a:r>
                <a:endParaRPr lang="vi-VN" sz="2400" dirty="0" smtClean="0"/>
              </a:p>
              <a:p>
                <a:r>
                  <a:rPr lang="vi-VN" sz="2400" dirty="0"/>
                  <a:t>+</a:t>
                </a:r>
                <a:r>
                  <a:rPr lang="vi-VN" sz="2400" dirty="0" smtClean="0"/>
                  <a:t> Z</a:t>
                </a:r>
                <a:r>
                  <a:rPr lang="vi-VN" sz="2400" baseline="-25000" dirty="0" smtClean="0"/>
                  <a:t>L</a:t>
                </a:r>
                <a:r>
                  <a:rPr lang="vi-VN" sz="2400" dirty="0" smtClean="0"/>
                  <a:t> </a:t>
                </a:r>
                <a:r>
                  <a:rPr lang="vi-VN" sz="2400" dirty="0"/>
                  <a:t>được gọi là cảm kháng phức của cuộn dây thuần cảm.  </a:t>
                </a:r>
              </a:p>
              <a:p>
                <a:endParaRPr lang="vi-VN" sz="2400" dirty="0" smtClean="0"/>
              </a:p>
            </p:txBody>
          </p:sp>
        </mc:Choice>
        <mc:Fallback>
          <p:sp>
            <p:nvSpPr>
              <p:cNvPr id="3" name="Content Placeholder 2"/>
              <p:cNvSpPr>
                <a:spLocks noGrp="1" noRot="1" noChangeAspect="1" noMove="1" noResize="1" noEditPoints="1" noAdjustHandles="1" noChangeArrowheads="1" noChangeShapeType="1" noTextEdit="1"/>
              </p:cNvSpPr>
              <p:nvPr>
                <p:ph idx="1"/>
              </p:nvPr>
            </p:nvSpPr>
            <p:spPr>
              <a:xfrm>
                <a:off x="677334" y="1494971"/>
                <a:ext cx="8596668" cy="3880773"/>
              </a:xfrm>
              <a:blipFill rotWithShape="0">
                <a:blip r:embed="rId2"/>
                <a:stretch>
                  <a:fillRect l="-567" t="-1099" r="-2553" b="-1413"/>
                </a:stretch>
              </a:blipFill>
            </p:spPr>
            <p:txBody>
              <a:bodyPr/>
              <a:lstStyle/>
              <a:p>
                <a:r>
                  <a:rPr lang="vi-VN">
                    <a:noFill/>
                  </a:rPr>
                  <a:t> </a:t>
                </a:r>
              </a:p>
            </p:txBody>
          </p:sp>
        </mc:Fallback>
      </mc:AlternateContent>
    </p:spTree>
    <p:extLst>
      <p:ext uri="{BB962C8B-B14F-4D97-AF65-F5344CB8AC3E}">
        <p14:creationId xmlns:p14="http://schemas.microsoft.com/office/powerpoint/2010/main" val="3578567257"/>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a:solidFill>
                  <a:srgbClr val="FF0000"/>
                </a:solidFill>
                <a:latin typeface="Times New Roman" panose="02020603050405020304" pitchFamily="18" charset="0"/>
                <a:cs typeface="Times New Roman" panose="02020603050405020304" pitchFamily="18" charset="0"/>
              </a:rPr>
              <a:t>Tổng</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trở</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phức</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của</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phần</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tử</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thuần</a:t>
            </a:r>
            <a:r>
              <a:rPr lang="en-US" dirty="0">
                <a:solidFill>
                  <a:srgbClr val="FF0000"/>
                </a:solidFill>
                <a:latin typeface="Times New Roman" panose="02020603050405020304" pitchFamily="18" charset="0"/>
                <a:cs typeface="Times New Roman" panose="02020603050405020304" pitchFamily="18" charset="0"/>
              </a:rPr>
              <a:t> </a:t>
            </a:r>
            <a:r>
              <a:rPr lang="en-US" dirty="0" smtClean="0">
                <a:solidFill>
                  <a:srgbClr val="FF0000"/>
                </a:solidFill>
                <a:latin typeface="Times New Roman" panose="02020603050405020304" pitchFamily="18" charset="0"/>
                <a:cs typeface="Times New Roman" panose="02020603050405020304" pitchFamily="18" charset="0"/>
              </a:rPr>
              <a:t>dung</a:t>
            </a:r>
            <a:endParaRPr lang="vi-VN"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158213" y="1524001"/>
            <a:ext cx="7634909" cy="2446455"/>
          </a:xfr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58213" y="3970456"/>
            <a:ext cx="8353241" cy="2560973"/>
          </a:xfrm>
          <a:prstGeom prst="rect">
            <a:avLst/>
          </a:prstGeom>
        </p:spPr>
      </p:pic>
    </p:spTree>
    <p:extLst>
      <p:ext uri="{BB962C8B-B14F-4D97-AF65-F5344CB8AC3E}">
        <p14:creationId xmlns:p14="http://schemas.microsoft.com/office/powerpoint/2010/main" val="2408611759"/>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a:solidFill>
                  <a:srgbClr val="FF0000"/>
                </a:solidFill>
                <a:latin typeface="Times New Roman" panose="02020603050405020304" pitchFamily="18" charset="0"/>
                <a:cs typeface="Times New Roman" panose="02020603050405020304" pitchFamily="18" charset="0"/>
              </a:rPr>
              <a:t>Tổng</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trở</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phức</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của</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phần</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tử</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thuần</a:t>
            </a:r>
            <a:r>
              <a:rPr lang="en-US" dirty="0">
                <a:solidFill>
                  <a:srgbClr val="FF0000"/>
                </a:solidFill>
                <a:latin typeface="Times New Roman" panose="02020603050405020304" pitchFamily="18" charset="0"/>
                <a:cs typeface="Times New Roman" panose="02020603050405020304" pitchFamily="18" charset="0"/>
              </a:rPr>
              <a:t> dung</a:t>
            </a:r>
            <a:endParaRPr lang="vi-VN" dirty="0"/>
          </a:p>
        </p:txBody>
      </p:sp>
      <mc:AlternateContent xmlns:mc="http://schemas.openxmlformats.org/markup-compatibility/2006">
        <mc:Choice xmlns:a14="http://schemas.microsoft.com/office/drawing/2010/main" Requires="a14">
          <p:sp>
            <p:nvSpPr>
              <p:cNvPr id="3" name="Content Placeholder 2"/>
              <p:cNvSpPr>
                <a:spLocks noGrp="1"/>
              </p:cNvSpPr>
              <p:nvPr>
                <p:ph idx="1"/>
              </p:nvPr>
            </p:nvSpPr>
            <p:spPr>
              <a:xfrm>
                <a:off x="677334" y="2160589"/>
                <a:ext cx="8596668" cy="4530497"/>
              </a:xfrm>
            </p:spPr>
            <p:txBody>
              <a:bodyPr>
                <a:normAutofit/>
              </a:bodyPr>
              <a:lstStyle/>
              <a:p>
                <a:r>
                  <a:rPr lang="vi-VN" sz="2400" dirty="0" smtClean="0"/>
                  <a:t>Gọi Z</a:t>
                </a:r>
                <a:r>
                  <a:rPr lang="vi-VN" sz="2400" baseline="-25000" dirty="0" smtClean="0"/>
                  <a:t>C</a:t>
                </a:r>
                <a:r>
                  <a:rPr lang="vi-VN" sz="2400" dirty="0" smtClean="0"/>
                  <a:t> là tổng trở phức của phần tử thuần dung, định luật Ohm viết theo dạng phức là: </a:t>
                </a:r>
              </a:p>
              <a:p>
                <a14:m>
                  <m:oMath xmlns:m="http://schemas.openxmlformats.org/officeDocument/2006/math">
                    <m:sSub>
                      <m:sSubPr>
                        <m:ctrlPr>
                          <a:rPr lang="vi-VN" sz="2400" i="1" smtClean="0">
                            <a:latin typeface="Cambria Math" panose="02040503050406030204" pitchFamily="18" charset="0"/>
                          </a:rPr>
                        </m:ctrlPr>
                      </m:sSubPr>
                      <m:e>
                        <m:acc>
                          <m:accPr>
                            <m:chr m:val="̇"/>
                            <m:ctrlPr>
                              <a:rPr lang="vi-VN" sz="2400" i="1" smtClean="0">
                                <a:latin typeface="Cambria Math" panose="02040503050406030204" pitchFamily="18" charset="0"/>
                              </a:rPr>
                            </m:ctrlPr>
                          </m:accPr>
                          <m:e>
                            <m:r>
                              <a:rPr lang="vi-VN" sz="2400" b="0" i="1" smtClean="0">
                                <a:latin typeface="Cambria Math" panose="02040503050406030204" pitchFamily="18" charset="0"/>
                              </a:rPr>
                              <m:t>𝑉</m:t>
                            </m:r>
                          </m:e>
                        </m:acc>
                      </m:e>
                      <m:sub>
                        <m:r>
                          <a:rPr lang="vi-VN" sz="2400" b="0" i="1" smtClean="0">
                            <a:latin typeface="Cambria Math" panose="02040503050406030204" pitchFamily="18" charset="0"/>
                          </a:rPr>
                          <m:t>𝐶</m:t>
                        </m:r>
                      </m:sub>
                    </m:sSub>
                    <m:r>
                      <a:rPr lang="vi-VN" sz="2400" b="0" i="1" smtClean="0">
                        <a:latin typeface="Cambria Math" panose="02040503050406030204" pitchFamily="18" charset="0"/>
                      </a:rPr>
                      <m:t>=</m:t>
                    </m:r>
                    <m:sSub>
                      <m:sSubPr>
                        <m:ctrlPr>
                          <a:rPr lang="vi-VN" sz="2400" b="0" i="1" smtClean="0">
                            <a:latin typeface="Cambria Math" panose="02040503050406030204" pitchFamily="18" charset="0"/>
                          </a:rPr>
                        </m:ctrlPr>
                      </m:sSubPr>
                      <m:e>
                        <m:acc>
                          <m:accPr>
                            <m:chr m:val="̅"/>
                            <m:ctrlPr>
                              <a:rPr lang="vi-VN" sz="2400" b="0" i="1" smtClean="0">
                                <a:latin typeface="Cambria Math" panose="02040503050406030204" pitchFamily="18" charset="0"/>
                              </a:rPr>
                            </m:ctrlPr>
                          </m:accPr>
                          <m:e>
                            <m:r>
                              <a:rPr lang="vi-VN" sz="2400" b="0" i="1" smtClean="0">
                                <a:latin typeface="Cambria Math" panose="02040503050406030204" pitchFamily="18" charset="0"/>
                              </a:rPr>
                              <m:t>𝑍</m:t>
                            </m:r>
                          </m:e>
                        </m:acc>
                      </m:e>
                      <m:sub>
                        <m:r>
                          <a:rPr lang="vi-VN" sz="2400" b="0" i="1" smtClean="0">
                            <a:latin typeface="Cambria Math" panose="02040503050406030204" pitchFamily="18" charset="0"/>
                          </a:rPr>
                          <m:t>𝐶</m:t>
                        </m:r>
                      </m:sub>
                    </m:sSub>
                    <m:r>
                      <a:rPr lang="vi-VN" sz="2400" b="0" i="1" smtClean="0">
                        <a:latin typeface="Cambria Math" panose="02040503050406030204" pitchFamily="18" charset="0"/>
                      </a:rPr>
                      <m:t>.</m:t>
                    </m:r>
                    <m:acc>
                      <m:accPr>
                        <m:chr m:val="̇"/>
                        <m:ctrlPr>
                          <a:rPr lang="vi-VN" sz="2400" b="0" i="1" smtClean="0">
                            <a:latin typeface="Cambria Math" panose="02040503050406030204" pitchFamily="18" charset="0"/>
                          </a:rPr>
                        </m:ctrlPr>
                      </m:accPr>
                      <m:e>
                        <m:r>
                          <a:rPr lang="vi-VN" sz="2400" b="0" i="1" smtClean="0">
                            <a:latin typeface="Cambria Math" panose="02040503050406030204" pitchFamily="18" charset="0"/>
                          </a:rPr>
                          <m:t>𝐼</m:t>
                        </m:r>
                      </m:e>
                    </m:acc>
                  </m:oMath>
                </a14:m>
                <a:endParaRPr lang="vi-VN" sz="2400" dirty="0" smtClean="0"/>
              </a:p>
              <a:p>
                <a:r>
                  <a:rPr lang="vi-VN" sz="2400" dirty="0" smtClean="0"/>
                  <a:t>Tổng trở thuần dung:</a:t>
                </a:r>
              </a:p>
              <a:p>
                <a14:m>
                  <m:oMath xmlns:m="http://schemas.openxmlformats.org/officeDocument/2006/math">
                    <m:sSub>
                      <m:sSubPr>
                        <m:ctrlPr>
                          <a:rPr lang="vi-VN" sz="2400" i="1" smtClean="0">
                            <a:latin typeface="Cambria Math" panose="02040503050406030204" pitchFamily="18" charset="0"/>
                          </a:rPr>
                        </m:ctrlPr>
                      </m:sSubPr>
                      <m:e>
                        <m:acc>
                          <m:accPr>
                            <m:chr m:val="̅"/>
                            <m:ctrlPr>
                              <a:rPr lang="vi-VN" sz="2400" i="1" smtClean="0">
                                <a:latin typeface="Cambria Math" panose="02040503050406030204" pitchFamily="18" charset="0"/>
                              </a:rPr>
                            </m:ctrlPr>
                          </m:accPr>
                          <m:e>
                            <m:r>
                              <a:rPr lang="vi-VN" sz="2400" b="0" i="1" smtClean="0">
                                <a:latin typeface="Cambria Math" panose="02040503050406030204" pitchFamily="18" charset="0"/>
                              </a:rPr>
                              <m:t>𝑍</m:t>
                            </m:r>
                          </m:e>
                        </m:acc>
                      </m:e>
                      <m:sub>
                        <m:r>
                          <a:rPr lang="vi-VN" sz="2400" b="0" i="1" smtClean="0">
                            <a:latin typeface="Cambria Math" panose="02040503050406030204" pitchFamily="18" charset="0"/>
                          </a:rPr>
                          <m:t>𝐶</m:t>
                        </m:r>
                      </m:sub>
                    </m:sSub>
                    <m:r>
                      <a:rPr lang="vi-VN" sz="2400" b="0" i="1" smtClean="0">
                        <a:latin typeface="Cambria Math" panose="02040503050406030204" pitchFamily="18" charset="0"/>
                      </a:rPr>
                      <m:t>=</m:t>
                    </m:r>
                    <m:f>
                      <m:fPr>
                        <m:ctrlPr>
                          <a:rPr lang="vi-VN" sz="2400" b="0" i="1" smtClean="0">
                            <a:latin typeface="Cambria Math" panose="02040503050406030204" pitchFamily="18" charset="0"/>
                          </a:rPr>
                        </m:ctrlPr>
                      </m:fPr>
                      <m:num>
                        <m:r>
                          <a:rPr lang="vi-VN" sz="2400" b="0" i="1" smtClean="0">
                            <a:latin typeface="Cambria Math" panose="02040503050406030204" pitchFamily="18" charset="0"/>
                          </a:rPr>
                          <m:t>1</m:t>
                        </m:r>
                      </m:num>
                      <m:den>
                        <m:r>
                          <a:rPr lang="vi-VN" sz="2400" b="0" i="1" smtClean="0">
                            <a:latin typeface="Cambria Math" panose="02040503050406030204" pitchFamily="18" charset="0"/>
                          </a:rPr>
                          <m:t>𝐽</m:t>
                        </m:r>
                        <m:r>
                          <a:rPr lang="vi-VN" sz="2400" b="0" i="1" smtClean="0">
                            <a:latin typeface="Cambria Math" panose="02040503050406030204" pitchFamily="18" charset="0"/>
                          </a:rPr>
                          <m:t>(</m:t>
                        </m:r>
                        <m:r>
                          <a:rPr lang="vi-VN" sz="2400" b="0" i="1" smtClean="0">
                            <a:latin typeface="Cambria Math" panose="02040503050406030204" pitchFamily="18" charset="0"/>
                          </a:rPr>
                          <m:t>𝐶</m:t>
                        </m:r>
                        <m:r>
                          <a:rPr lang="vi-VN" sz="2400" b="0" i="1" smtClean="0">
                            <a:latin typeface="Cambria Math" panose="02040503050406030204" pitchFamily="18" charset="0"/>
                          </a:rPr>
                          <m:t>.</m:t>
                        </m:r>
                        <m:r>
                          <a:rPr lang="vi-VN" sz="2400" b="0" i="1" smtClean="0">
                            <a:latin typeface="Cambria Math" panose="02040503050406030204" pitchFamily="18" charset="0"/>
                            <a:ea typeface="Cambria Math" panose="02040503050406030204" pitchFamily="18" charset="0"/>
                          </a:rPr>
                          <m:t>𝜔</m:t>
                        </m:r>
                        <m:r>
                          <a:rPr lang="vi-VN" sz="2400" b="0" i="1" smtClean="0">
                            <a:latin typeface="Cambria Math" panose="02040503050406030204" pitchFamily="18" charset="0"/>
                            <a:ea typeface="Cambria Math" panose="02040503050406030204" pitchFamily="18" charset="0"/>
                          </a:rPr>
                          <m:t>)</m:t>
                        </m:r>
                      </m:den>
                    </m:f>
                    <m:r>
                      <a:rPr lang="vi-VN" sz="2400" b="0" i="1" smtClean="0">
                        <a:latin typeface="Cambria Math" panose="02040503050406030204" pitchFamily="18" charset="0"/>
                      </a:rPr>
                      <m:t>=</m:t>
                    </m:r>
                    <m:f>
                      <m:fPr>
                        <m:ctrlPr>
                          <a:rPr lang="vi-VN" sz="2400" b="0" i="1" smtClean="0">
                            <a:latin typeface="Cambria Math" panose="02040503050406030204" pitchFamily="18" charset="0"/>
                          </a:rPr>
                        </m:ctrlPr>
                      </m:fPr>
                      <m:num>
                        <m:r>
                          <a:rPr lang="vi-VN" sz="2400" b="0" i="1" smtClean="0">
                            <a:latin typeface="Cambria Math" panose="02040503050406030204" pitchFamily="18" charset="0"/>
                          </a:rPr>
                          <m:t>−</m:t>
                        </m:r>
                        <m:r>
                          <a:rPr lang="vi-VN" sz="2400" b="0" i="1" smtClean="0">
                            <a:latin typeface="Cambria Math" panose="02040503050406030204" pitchFamily="18" charset="0"/>
                          </a:rPr>
                          <m:t>𝐽</m:t>
                        </m:r>
                      </m:num>
                      <m:den>
                        <m:r>
                          <a:rPr lang="vi-VN" sz="2400" b="0" i="1" smtClean="0">
                            <a:latin typeface="Cambria Math" panose="02040503050406030204" pitchFamily="18" charset="0"/>
                          </a:rPr>
                          <m:t>𝐶</m:t>
                        </m:r>
                        <m:r>
                          <a:rPr lang="vi-VN" sz="2400" b="0" i="1" smtClean="0">
                            <a:latin typeface="Cambria Math" panose="02040503050406030204" pitchFamily="18" charset="0"/>
                          </a:rPr>
                          <m:t>.</m:t>
                        </m:r>
                        <m:r>
                          <a:rPr lang="vi-VN" sz="2400" b="0" i="1" smtClean="0">
                            <a:latin typeface="Cambria Math" panose="02040503050406030204" pitchFamily="18" charset="0"/>
                            <a:ea typeface="Cambria Math" panose="02040503050406030204" pitchFamily="18" charset="0"/>
                          </a:rPr>
                          <m:t>𝜔</m:t>
                        </m:r>
                      </m:den>
                    </m:f>
                  </m:oMath>
                </a14:m>
                <a:r>
                  <a:rPr lang="vi-VN" sz="2400" dirty="0" smtClean="0"/>
                  <a:t> (</a:t>
                </a:r>
                <a:r>
                  <a:rPr lang="vi-VN" sz="2400" dirty="0" smtClean="0">
                    <a:sym typeface="Symbol" panose="05050102010706020507" pitchFamily="18" charset="2"/>
                  </a:rPr>
                  <a:t>)</a:t>
                </a:r>
                <a:endParaRPr lang="vi-VN" sz="2400" dirty="0" smtClean="0"/>
              </a:p>
              <a:p>
                <a:r>
                  <a:rPr lang="vi-VN" sz="2400" dirty="0"/>
                  <a:t> Nhận xét: </a:t>
                </a:r>
                <a:endParaRPr lang="vi-VN" sz="2400" dirty="0" smtClean="0"/>
              </a:p>
              <a:p>
                <a:pPr marL="0" indent="0">
                  <a:buNone/>
                </a:pPr>
                <a:r>
                  <a:rPr lang="vi-VN" sz="2400" dirty="0" smtClean="0"/>
                  <a:t>+Tổng </a:t>
                </a:r>
                <a:r>
                  <a:rPr lang="vi-VN" sz="2400" dirty="0"/>
                  <a:t>trở phức của phần tử thuần dung là số toàn ảo. </a:t>
                </a:r>
                <a:endParaRPr lang="vi-VN" sz="2400" dirty="0" smtClean="0"/>
              </a:p>
              <a:p>
                <a:pPr marL="0" indent="0">
                  <a:buNone/>
                </a:pPr>
                <a:r>
                  <a:rPr lang="vi-VN" sz="2400" dirty="0"/>
                  <a:t>+ Z</a:t>
                </a:r>
                <a:r>
                  <a:rPr lang="vi-VN" sz="2400" baseline="-25000" dirty="0"/>
                  <a:t>C </a:t>
                </a:r>
                <a:r>
                  <a:rPr lang="vi-VN" sz="2400" dirty="0" smtClean="0"/>
                  <a:t>được </a:t>
                </a:r>
                <a:r>
                  <a:rPr lang="vi-VN" sz="2400" dirty="0"/>
                  <a:t>gọi là dung kháng phức của tụ điện thuần dung </a:t>
                </a:r>
                <a:endParaRPr lang="vi-VN" sz="2400" dirty="0" smtClean="0"/>
              </a:p>
              <a:p>
                <a:endParaRPr lang="vi-VN" sz="2400" dirty="0"/>
              </a:p>
            </p:txBody>
          </p:sp>
        </mc:Choice>
        <mc:Fallback>
          <p:sp>
            <p:nvSpPr>
              <p:cNvPr id="3" name="Content Placeholder 2"/>
              <p:cNvSpPr>
                <a:spLocks noGrp="1" noRot="1" noChangeAspect="1" noMove="1" noResize="1" noEditPoints="1" noAdjustHandles="1" noChangeArrowheads="1" noChangeShapeType="1" noTextEdit="1"/>
              </p:cNvSpPr>
              <p:nvPr>
                <p:ph idx="1"/>
              </p:nvPr>
            </p:nvSpPr>
            <p:spPr>
              <a:xfrm>
                <a:off x="677334" y="2160589"/>
                <a:ext cx="8596668" cy="4530497"/>
              </a:xfrm>
              <a:blipFill rotWithShape="0">
                <a:blip r:embed="rId2"/>
                <a:stretch>
                  <a:fillRect l="-1064" t="-941"/>
                </a:stretch>
              </a:blipFill>
            </p:spPr>
            <p:txBody>
              <a:bodyPr/>
              <a:lstStyle/>
              <a:p>
                <a:r>
                  <a:rPr lang="vi-VN">
                    <a:noFill/>
                  </a:rPr>
                  <a:t> </a:t>
                </a:r>
              </a:p>
            </p:txBody>
          </p:sp>
        </mc:Fallback>
      </mc:AlternateContent>
    </p:spTree>
    <p:extLst>
      <p:ext uri="{BB962C8B-B14F-4D97-AF65-F5344CB8AC3E}">
        <p14:creationId xmlns:p14="http://schemas.microsoft.com/office/powerpoint/2010/main" val="474707212"/>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5FCBEF"/>
      </a:accent1>
      <a:accent2>
        <a:srgbClr val="2E83C3"/>
      </a:accent2>
      <a:accent3>
        <a:srgbClr val="42D0A2"/>
      </a:accent3>
      <a:accent4>
        <a:srgbClr val="2E946B"/>
      </a:accent4>
      <a:accent5>
        <a:srgbClr val="42B051"/>
      </a:accent5>
      <a:accent6>
        <a:srgbClr val="96D141"/>
      </a:accent6>
      <a:hlink>
        <a:srgbClr val="3FCDE7"/>
      </a:hlink>
      <a:folHlink>
        <a:srgbClr val="A9D3E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0B5AB586-D108-4FC1-8368-649FE654B894}"/>
    </a:ext>
  </a:extLst>
</a:theme>
</file>

<file path=docProps/app.xml><?xml version="1.0" encoding="utf-8"?>
<Properties xmlns="http://schemas.openxmlformats.org/officeDocument/2006/extended-properties" xmlns:vt="http://schemas.openxmlformats.org/officeDocument/2006/docPropsVTypes">
  <Template>Facet</Template>
  <TotalTime>1070</TotalTime>
  <Words>2159</Words>
  <Application>Microsoft Office PowerPoint</Application>
  <PresentationFormat>Widescreen</PresentationFormat>
  <Paragraphs>222</Paragraphs>
  <Slides>53</Slides>
  <Notes>0</Notes>
  <HiddenSlides>0</HiddenSlides>
  <MMClips>0</MMClips>
  <ScaleCrop>false</ScaleCrop>
  <HeadingPairs>
    <vt:vector size="8" baseType="variant">
      <vt:variant>
        <vt:lpstr>Fonts Used</vt:lpstr>
      </vt:variant>
      <vt:variant>
        <vt:i4>8</vt:i4>
      </vt:variant>
      <vt:variant>
        <vt:lpstr>Theme</vt:lpstr>
      </vt:variant>
      <vt:variant>
        <vt:i4>1</vt:i4>
      </vt:variant>
      <vt:variant>
        <vt:lpstr>Embedded OLE Servers</vt:lpstr>
      </vt:variant>
      <vt:variant>
        <vt:i4>1</vt:i4>
      </vt:variant>
      <vt:variant>
        <vt:lpstr>Slide Titles</vt:lpstr>
      </vt:variant>
      <vt:variant>
        <vt:i4>53</vt:i4>
      </vt:variant>
    </vt:vector>
  </HeadingPairs>
  <TitlesOfParts>
    <vt:vector size="63" baseType="lpstr">
      <vt:lpstr>Arial</vt:lpstr>
      <vt:lpstr>Cambria Math</vt:lpstr>
      <vt:lpstr>Symbol</vt:lpstr>
      <vt:lpstr>Tahoma</vt:lpstr>
      <vt:lpstr>Times New Roman</vt:lpstr>
      <vt:lpstr>Trebuchet MS</vt:lpstr>
      <vt:lpstr>Wingdings</vt:lpstr>
      <vt:lpstr>Wingdings 3</vt:lpstr>
      <vt:lpstr>Facet</vt:lpstr>
      <vt:lpstr>Equation</vt:lpstr>
      <vt:lpstr>MẠCH ĐIỆN</vt:lpstr>
      <vt:lpstr>CHƯƠNG 2:   PHÂN TÍCH MẠCH ĐIỆN DC </vt:lpstr>
      <vt:lpstr>CHƯƠNG 2:   PHÂN TÍCH MẠCH ĐIỆN DC </vt:lpstr>
      <vt:lpstr>CHƯƠNG 2:   PHÂN TÍCH MẠCH ĐIỆN DC </vt:lpstr>
      <vt:lpstr>CHƯƠNG 2:   PHÂN TÍCH MẠCH ĐIỆN DC </vt:lpstr>
      <vt:lpstr>CHƯƠNG 2:   PHÂN TÍCH MẠCH ĐIỆN DC </vt:lpstr>
      <vt:lpstr>CHƯƠNG 2:   PHÂN TÍCH MẠCH ĐIỆN DC</vt:lpstr>
      <vt:lpstr>CHƯƠNG 2:   PHÂN TÍCH MẠCH ĐIỆN DC</vt:lpstr>
      <vt:lpstr>CHƯƠNG 2:   PHÂN TÍCH MẠCH ĐIỆN DC</vt:lpstr>
      <vt:lpstr>CHƯƠNG 2:   PHÂN TÍCH MẠCH ĐIỆN DC</vt:lpstr>
      <vt:lpstr>CHƯƠNG 2:   PHÂN TÍCH MẠCH ĐIỆN DC</vt:lpstr>
      <vt:lpstr>CHƯƠNG 2:   PHÂN TÍCH MẠCH ĐIỆN DC</vt:lpstr>
      <vt:lpstr>CHƯƠNG 2:   PHÂN TÍCH MẠCH ĐIỆN DC</vt:lpstr>
      <vt:lpstr>CHƯƠNG 2:   PHÂN TÍCH MẠCH ĐIỆN DC</vt:lpstr>
      <vt:lpstr>CHƯƠNG 2:   PHÂN TÍCH MẠCH ĐIỆN DC</vt:lpstr>
      <vt:lpstr>CHƯƠNG 2:   PHÂN TÍCH MẠCH ĐIỆN DC</vt:lpstr>
      <vt:lpstr>CHƯƠNG 2:   PHÂN TÍCH MẠCH ĐIỆN DC</vt:lpstr>
      <vt:lpstr>CHƯƠNG 2:   PHÂN TÍCH MẠCH ĐIỆN DC</vt:lpstr>
      <vt:lpstr>CHƯƠNG 3: Phân tích mạch điện xoay chiều (chế độ xác lập)</vt:lpstr>
      <vt:lpstr>CHƯƠNG 3: Phân tích mạch điện xoay chiều (chế độ xác lập)</vt:lpstr>
      <vt:lpstr>3.1.2. SO SÁNH GÓC PHA - ĐỘ LỆCH PHA </vt:lpstr>
      <vt:lpstr>3.1.2. SO SÁNH GÓC PHA - ĐỘ LỆCH PHA </vt:lpstr>
      <vt:lpstr>3.1.2. SO SÁNH GÓC PHA - ĐỘ LỆCH PHA </vt:lpstr>
      <vt:lpstr>3.1.3 Biểu diễn tín hiệu SIN bằng vector Phase fresnel</vt:lpstr>
      <vt:lpstr>3.1.3 Biểu diễn tín hiệu SIN bằng vector Phase fresnel</vt:lpstr>
      <vt:lpstr>3.14 Giá trị hiệu dũng của dòng điện và điện áp</vt:lpstr>
      <vt:lpstr>3.14 Giá trị hiệu dũng của dòng điện và điện áp</vt:lpstr>
      <vt:lpstr>KT 15’</vt:lpstr>
      <vt:lpstr>PowerPoint Presentation</vt:lpstr>
      <vt:lpstr>PowerPoint Presentation</vt:lpstr>
      <vt:lpstr>PowerPoint Presentation</vt:lpstr>
      <vt:lpstr>3.2 MẠCH ĐIỆN HÌNH SIN ĐƠN GIẢN</vt:lpstr>
      <vt:lpstr>3.2 MẠCH ĐIỆN HÌNH SIN ĐƠN GIẢN</vt:lpstr>
      <vt:lpstr>PowerPoint Presentation</vt:lpstr>
      <vt:lpstr>PowerPoint Presentation</vt:lpstr>
      <vt:lpstr>PowerPoint Presentation</vt:lpstr>
      <vt:lpstr>PowerPoint Presentation</vt:lpstr>
      <vt:lpstr>PowerPoint Presentation</vt:lpstr>
      <vt:lpstr>PowerPoint Presentation</vt:lpstr>
      <vt:lpstr>Bài tập</vt:lpstr>
      <vt:lpstr>PowerPoint Presentation</vt:lpstr>
      <vt:lpstr>PowerPoint Presentation</vt:lpstr>
      <vt:lpstr>PowerPoint Presentation</vt:lpstr>
      <vt:lpstr>PowerPoint Presentation</vt:lpstr>
      <vt:lpstr>PowerPoint Presentation</vt:lpstr>
      <vt:lpstr>PowerPoint Presentation</vt:lpstr>
      <vt:lpstr>Kt 15’</vt:lpstr>
      <vt:lpstr>CHƯƠNG 3: Phân tích mạch điện xoay chiều (chế độ xác lập)</vt:lpstr>
      <vt:lpstr>Tổng trở phức của phần tử thuần trở</vt:lpstr>
      <vt:lpstr>Tổng trở phức của phần tử thuần cảm</vt:lpstr>
      <vt:lpstr>Tổng trở phức của phần tử thuần cảm</vt:lpstr>
      <vt:lpstr>Tổng trở phức của phần tử thuần dung</vt:lpstr>
      <vt:lpstr>Tổng trở phức của phần tử thuần dung</vt:lpstr>
    </vt:vector>
  </TitlesOfParts>
  <Company>HP</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MẠCH ĐIỆN</dc:title>
  <dc:creator>HAINHAN</dc:creator>
  <cp:lastModifiedBy>HAINHAN</cp:lastModifiedBy>
  <cp:revision>73</cp:revision>
  <dcterms:created xsi:type="dcterms:W3CDTF">2021-05-14T13:08:32Z</dcterms:created>
  <dcterms:modified xsi:type="dcterms:W3CDTF">2021-06-04T16:18:08Z</dcterms:modified>
</cp:coreProperties>
</file>