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36" r:id="rId2"/>
    <p:sldId id="256" r:id="rId3"/>
    <p:sldId id="369" r:id="rId4"/>
    <p:sldId id="371" r:id="rId5"/>
    <p:sldId id="337" r:id="rId6"/>
    <p:sldId id="343" r:id="rId7"/>
    <p:sldId id="344" r:id="rId8"/>
    <p:sldId id="366" r:id="rId9"/>
    <p:sldId id="373" r:id="rId10"/>
    <p:sldId id="367" r:id="rId11"/>
    <p:sldId id="368" r:id="rId12"/>
    <p:sldId id="365" r:id="rId13"/>
    <p:sldId id="362" r:id="rId14"/>
    <p:sldId id="359" r:id="rId15"/>
    <p:sldId id="355" r:id="rId16"/>
    <p:sldId id="339" r:id="rId17"/>
    <p:sldId id="340" r:id="rId18"/>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27" autoAdjust="0"/>
    <p:restoredTop sz="94674" autoAdjust="0"/>
  </p:normalViewPr>
  <p:slideViewPr>
    <p:cSldViewPr>
      <p:cViewPr varScale="1">
        <p:scale>
          <a:sx n="89" d="100"/>
          <a:sy n="89" d="100"/>
        </p:scale>
        <p:origin x="60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dirty="0" smtClean="0">
              <a:solidFill>
                <a:srgbClr val="FF0000"/>
              </a:solidFill>
              <a:latin typeface="VNI-Times" pitchFamily="2" charset="0"/>
            </a:rPr>
            <a:t>ÑIEÄN TÖÛ </a:t>
          </a:r>
          <a:r>
            <a:rPr lang="en-US" sz="4800" b="1" dirty="0" smtClean="0">
              <a:solidFill>
                <a:srgbClr val="FF0000"/>
              </a:solidFill>
              <a:latin typeface="Times New Roman" pitchFamily="18" charset="0"/>
              <a:cs typeface="Times New Roman" pitchFamily="18" charset="0"/>
            </a:rPr>
            <a:t>CƠ BẢN</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781A8A58-EDFF-4351-B871-8135A1E851AE}" type="presOf" srcId="{46751E6A-86D4-43C8-9559-6F227E1E89F5}" destId="{15401ABF-56DF-4D55-A618-E87133E74D5A}" srcOrd="0" destOrd="0" presId="urn:microsoft.com/office/officeart/2005/8/layout/default#1"/>
    <dgm:cxn modelId="{BE87153F-AF34-431A-AD29-5B0E1E3D1631}" type="presOf" srcId="{263A050A-58F5-4649-B387-9AE24ABBA6CD}" destId="{F9D33CB6-2574-40F1-8BC1-BEB3CD127F75}"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380F3799-DC1D-4739-8618-C37814A6F77C}"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dirty="0" smtClean="0">
              <a:solidFill>
                <a:srgbClr val="FF0000"/>
              </a:solidFill>
              <a:latin typeface="VNI-Times" pitchFamily="2" charset="0"/>
            </a:rPr>
            <a:t>ÑIEÄN TÖÛ </a:t>
          </a:r>
          <a:r>
            <a:rPr lang="en-US" sz="4800" b="1" kern="1200" dirty="0" smtClean="0">
              <a:solidFill>
                <a:srgbClr val="FF0000"/>
              </a:solidFill>
              <a:latin typeface="Times New Roman" pitchFamily="18" charset="0"/>
              <a:cs typeface="Times New Roman" pitchFamily="18" charset="0"/>
            </a:rPr>
            <a:t>CƠ BẢN</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937948-1A39-49FF-8061-C09CE939C584}" type="datetimeFigureOut">
              <a:rPr lang="vi-VN" smtClean="0"/>
              <a:pPr/>
              <a:t>16/06/2021</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17BB95-9239-4315-A56A-23675FB62F83}"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16/06/2021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7617C7-646D-4C2D-AFFD-648BF38E64C4}" type="datetimeFigureOut">
              <a:rPr lang="vi-VN" smtClean="0"/>
              <a:pPr/>
              <a:t>16/06/2021</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BBF4F-C75F-42D5-B18B-A97C4634C98F}"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xml"/><Relationship Id="rId1" Type="http://schemas.openxmlformats.org/officeDocument/2006/relationships/vmlDrawing" Target="../drawings/vmlDrawing2.vml"/><Relationship Id="rId5" Type="http://schemas.openxmlformats.org/officeDocument/2006/relationships/image" Target="../media/image3.jpeg"/><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extLst>
              <p:ext uri="{D42A27DB-BD31-4B8C-83A1-F6EECF244321}">
                <p14:modId xmlns:p14="http://schemas.microsoft.com/office/powerpoint/2010/main" val="934291666"/>
              </p:ext>
            </p:extLst>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0" y="1052736"/>
            <a:ext cx="9144000" cy="646331"/>
          </a:xfrm>
          <a:prstGeom prst="rect">
            <a:avLst/>
          </a:prstGeom>
          <a:solidFill>
            <a:srgbClr val="FFFF00"/>
          </a:solidFill>
        </p:spPr>
        <p:txBody>
          <a:bodyPr wrap="square">
            <a:spAutoFit/>
          </a:bodyPr>
          <a:lstStyle/>
          <a:p>
            <a:pPr algn="ctr"/>
            <a:r>
              <a:rPr lang="en-US" sz="3600" b="1" u="sng" dirty="0" smtClean="0">
                <a:solidFill>
                  <a:srgbClr val="FF0000"/>
                </a:solidFill>
                <a:latin typeface="Times New Roman" pitchFamily="18" charset="0"/>
                <a:cs typeface="Times New Roman" pitchFamily="18" charset="0"/>
              </a:rPr>
              <a:t>CHƯƠNG 4</a:t>
            </a:r>
            <a:r>
              <a:rPr lang="en-US" sz="3600" b="1" dirty="0" smtClean="0">
                <a:solidFill>
                  <a:srgbClr val="FF0000"/>
                </a:solidFill>
                <a:latin typeface="Times New Roman" pitchFamily="18" charset="0"/>
                <a:cs typeface="Times New Roman" pitchFamily="18" charset="0"/>
              </a:rPr>
              <a:t>: THYRISTOR</a:t>
            </a:r>
            <a:endParaRPr lang="vi-VN" sz="3600" dirty="0"/>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 name="TextBox 5"/>
          <p:cNvSpPr txBox="1"/>
          <p:nvPr/>
        </p:nvSpPr>
        <p:spPr>
          <a:xfrm>
            <a:off x="0" y="1500174"/>
            <a:ext cx="9144000" cy="4216539"/>
          </a:xfrm>
          <a:prstGeom prst="rect">
            <a:avLst/>
          </a:prstGeom>
          <a:noFill/>
        </p:spPr>
        <p:txBody>
          <a:bodyPr wrap="square" rtlCol="0">
            <a:spAutoFit/>
          </a:bodyPr>
          <a:lstStyle/>
          <a:p>
            <a:endParaRPr lang="en-US" sz="3600" b="1" dirty="0" smtClean="0">
              <a:solidFill>
                <a:srgbClr val="00B050"/>
              </a:solidFill>
              <a:latin typeface="Times New Roman" pitchFamily="18" charset="0"/>
              <a:cs typeface="Times New Roman" pitchFamily="18" charset="0"/>
            </a:endParaRPr>
          </a:p>
          <a:p>
            <a:pPr algn="just"/>
            <a:endParaRPr lang="en-US" sz="3600" b="1" dirty="0" smtClean="0">
              <a:solidFill>
                <a:srgbClr val="00B050"/>
              </a:solidFill>
              <a:latin typeface="Times New Roman" pitchFamily="18" charset="0"/>
              <a:cs typeface="Times New Roman" pitchFamily="18" charset="0"/>
            </a:endParaRPr>
          </a:p>
          <a:p>
            <a:pPr algn="just"/>
            <a:r>
              <a:rPr lang="en-US" sz="4400" b="1" dirty="0" smtClean="0">
                <a:solidFill>
                  <a:srgbClr val="00B050"/>
                </a:solidFill>
                <a:latin typeface="Times New Roman" pitchFamily="18" charset="0"/>
                <a:cs typeface="Times New Roman" pitchFamily="18" charset="0"/>
              </a:rPr>
              <a:t>		   </a:t>
            </a:r>
            <a:endParaRPr lang="en-US" sz="4400" b="1" dirty="0" smtClean="0">
              <a:solidFill>
                <a:srgbClr val="00B050"/>
              </a:solidFill>
              <a:latin typeface="Times New Roman" pitchFamily="18" charset="0"/>
              <a:cs typeface="Times New Roman" pitchFamily="18" charset="0"/>
            </a:endParaRPr>
          </a:p>
          <a:p>
            <a:pPr algn="just"/>
            <a:r>
              <a:rPr lang="en-US" sz="4400" b="1" dirty="0">
                <a:solidFill>
                  <a:srgbClr val="00B050"/>
                </a:solidFill>
                <a:latin typeface="Times New Roman" pitchFamily="18" charset="0"/>
                <a:cs typeface="Times New Roman" pitchFamily="18" charset="0"/>
              </a:rPr>
              <a:t>	</a:t>
            </a:r>
            <a:r>
              <a:rPr lang="en-US" sz="4400" b="1" dirty="0" smtClean="0">
                <a:solidFill>
                  <a:srgbClr val="00B050"/>
                </a:solidFill>
                <a:latin typeface="Times New Roman" pitchFamily="18" charset="0"/>
                <a:cs typeface="Times New Roman" pitchFamily="18" charset="0"/>
              </a:rPr>
              <a:t>		</a:t>
            </a:r>
            <a:r>
              <a:rPr lang="en-US" sz="4400" b="1" dirty="0" smtClean="0">
                <a:solidFill>
                  <a:srgbClr val="00B050"/>
                </a:solidFill>
                <a:latin typeface="Times New Roman" pitchFamily="18" charset="0"/>
                <a:cs typeface="Times New Roman" pitchFamily="18" charset="0"/>
              </a:rPr>
              <a:t>Bài </a:t>
            </a:r>
            <a:r>
              <a:rPr lang="en-US" sz="4400" b="1" dirty="0" smtClean="0">
                <a:solidFill>
                  <a:srgbClr val="00B050"/>
                </a:solidFill>
                <a:latin typeface="Times New Roman" pitchFamily="18" charset="0"/>
                <a:cs typeface="Times New Roman" pitchFamily="18" charset="0"/>
              </a:rPr>
              <a:t>4.1   SCR  </a:t>
            </a:r>
          </a:p>
          <a:p>
            <a:pPr algn="just"/>
            <a:r>
              <a:rPr lang="en-US" sz="4400" b="1" dirty="0" smtClean="0">
                <a:solidFill>
                  <a:srgbClr val="00B050"/>
                </a:solidFill>
                <a:latin typeface="Times New Roman" pitchFamily="18" charset="0"/>
                <a:cs typeface="Times New Roman" pitchFamily="18" charset="0"/>
              </a:rPr>
              <a:t>	(Silicon Controlled Rectifier)</a:t>
            </a:r>
          </a:p>
          <a:p>
            <a:pPr algn="just"/>
            <a:endParaRPr lang="en-US" sz="3200" b="1" dirty="0" smtClean="0">
              <a:solidFill>
                <a:schemeClr val="accent6">
                  <a:lumMod val="75000"/>
                </a:schemeClr>
              </a:solidFill>
              <a:latin typeface="Times New Roman" pitchFamily="18" charset="0"/>
              <a:cs typeface="Times New Roman" pitchFamily="18" charset="0"/>
            </a:endParaRPr>
          </a:p>
          <a:p>
            <a:pPr algn="just"/>
            <a:endParaRPr lang="en-US" sz="3200" b="1" dirty="0" smtClean="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checkerboard(across)">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checkerboard(across)">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checkerboard(across)">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5616" y="1340768"/>
            <a:ext cx="6768752" cy="646331"/>
          </a:xfrm>
          <a:prstGeom prst="rect">
            <a:avLst/>
          </a:prstGeom>
        </p:spPr>
        <p:txBody>
          <a:bodyPr wrap="square">
            <a:spAutoFit/>
          </a:bodyPr>
          <a:lstStyle/>
          <a:p>
            <a:pPr algn="just">
              <a:spcBef>
                <a:spcPts val="300"/>
              </a:spcBef>
              <a:spcAft>
                <a:spcPts val="300"/>
              </a:spcAft>
            </a:pP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3" name="Object 1"/>
          <p:cNvGraphicFramePr>
            <a:graphicFrameLocks noChangeAspect="1"/>
          </p:cNvGraphicFramePr>
          <p:nvPr>
            <p:extLst>
              <p:ext uri="{D42A27DB-BD31-4B8C-83A1-F6EECF244321}">
                <p14:modId xmlns:p14="http://schemas.microsoft.com/office/powerpoint/2010/main" val="3071976861"/>
              </p:ext>
            </p:extLst>
          </p:nvPr>
        </p:nvGraphicFramePr>
        <p:xfrm>
          <a:off x="29369" y="2519235"/>
          <a:ext cx="9013253" cy="3456384"/>
        </p:xfrm>
        <a:graphic>
          <a:graphicData uri="http://schemas.openxmlformats.org/presentationml/2006/ole">
            <mc:AlternateContent xmlns:mc="http://schemas.openxmlformats.org/markup-compatibility/2006">
              <mc:Choice xmlns:v="urn:schemas-microsoft-com:vml" Requires="v">
                <p:oleObj spid="_x0000_s219153" r:id="rId3" imgW="5235892" imgH="1652111" progId="">
                  <p:embed/>
                </p:oleObj>
              </mc:Choice>
              <mc:Fallback>
                <p:oleObj r:id="rId3" imgW="5235892" imgH="1652111" progId="">
                  <p:embed/>
                  <p:pic>
                    <p:nvPicPr>
                      <p:cNvPr id="147457"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69" y="2519235"/>
                        <a:ext cx="9013253" cy="3456384"/>
                      </a:xfrm>
                      <a:prstGeom prst="rect">
                        <a:avLst/>
                      </a:prstGeom>
                      <a:noFill/>
                    </p:spPr>
                  </p:pic>
                </p:oleObj>
              </mc:Fallback>
            </mc:AlternateContent>
          </a:graphicData>
        </a:graphic>
      </p:graphicFrame>
      <p:sp>
        <p:nvSpPr>
          <p:cNvPr id="4" name="Rectangle 3"/>
          <p:cNvSpPr/>
          <p:nvPr/>
        </p:nvSpPr>
        <p:spPr>
          <a:xfrm>
            <a:off x="1268016" y="1493168"/>
            <a:ext cx="6768752" cy="646331"/>
          </a:xfrm>
          <a:prstGeom prst="rect">
            <a:avLst/>
          </a:prstGeom>
        </p:spPr>
        <p:txBody>
          <a:bodyPr wrap="square">
            <a:spAutoFit/>
          </a:bodyPr>
          <a:lstStyle/>
          <a:p>
            <a:pPr algn="just">
              <a:spcBef>
                <a:spcPts val="300"/>
              </a:spcBef>
              <a:spcAft>
                <a:spcPts val="300"/>
              </a:spcAft>
            </a:pP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251520" y="980729"/>
            <a:ext cx="8568952" cy="584775"/>
          </a:xfrm>
          <a:prstGeom prst="rect">
            <a:avLst/>
          </a:prstGeom>
        </p:spPr>
        <p:txBody>
          <a:bodyPr wrap="square">
            <a:spAutoFit/>
          </a:bodyPr>
          <a:lstStyle/>
          <a:p>
            <a:r>
              <a:rPr lang="en-US" sz="3200" b="1" dirty="0">
                <a:solidFill>
                  <a:srgbClr val="FF0000"/>
                </a:solidFill>
                <a:latin typeface="Times New Roman" pitchFamily="18" charset="0"/>
                <a:cs typeface="Times New Roman" pitchFamily="18" charset="0"/>
              </a:rPr>
              <a:t>4.1.1- Cấu tạo - Ký hiệu – Hình dạng của</a:t>
            </a:r>
            <a:r>
              <a:rPr lang="en-US" sz="3200" b="1" u="sng" dirty="0">
                <a:solidFill>
                  <a:srgbClr val="FF0000"/>
                </a:solidFill>
                <a:latin typeface="Times New Roman" pitchFamily="18" charset="0"/>
                <a:cs typeface="Times New Roman" pitchFamily="18" charset="0"/>
              </a:rPr>
              <a:t> SCR</a:t>
            </a:r>
            <a:r>
              <a:rPr lang="en-US" sz="3200" b="1" dirty="0">
                <a:solidFill>
                  <a:srgbClr val="FF0000"/>
                </a:solidFill>
                <a:latin typeface="Times New Roman" pitchFamily="18" charset="0"/>
                <a:cs typeface="Times New Roman" pitchFamily="18" charset="0"/>
              </a:rPr>
              <a:t>:</a:t>
            </a:r>
          </a:p>
        </p:txBody>
      </p:sp>
    </p:spTree>
    <p:extLst>
      <p:ext uri="{BB962C8B-B14F-4D97-AF65-F5344CB8AC3E}">
        <p14:creationId xmlns:p14="http://schemas.microsoft.com/office/powerpoint/2010/main" val="4129140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8640"/>
            <a:ext cx="9396536" cy="646331"/>
          </a:xfrm>
          <a:prstGeom prst="rect">
            <a:avLst/>
          </a:prstGeom>
        </p:spPr>
        <p:txBody>
          <a:bodyPr wrap="square">
            <a:spAutoFit/>
          </a:bodyPr>
          <a:lstStyle/>
          <a:p>
            <a:r>
              <a:rPr lang="en-US" sz="3600" b="1" dirty="0">
                <a:solidFill>
                  <a:srgbClr val="FF0000"/>
                </a:solidFill>
                <a:latin typeface="Times New Roman" pitchFamily="18" charset="0"/>
                <a:cs typeface="Times New Roman" pitchFamily="18" charset="0"/>
              </a:rPr>
              <a:t>4.1.1- Cấu tạo - Ký hiệu </a:t>
            </a:r>
            <a:r>
              <a:rPr lang="en-US" sz="3600" b="1" dirty="0" smtClean="0">
                <a:solidFill>
                  <a:srgbClr val="FF0000"/>
                </a:solidFill>
                <a:latin typeface="Times New Roman" pitchFamily="18" charset="0"/>
                <a:cs typeface="Times New Roman" pitchFamily="18" charset="0"/>
              </a:rPr>
              <a:t>- </a:t>
            </a:r>
            <a:r>
              <a:rPr lang="en-US" sz="3600" b="1" dirty="0">
                <a:solidFill>
                  <a:srgbClr val="FF0000"/>
                </a:solidFill>
                <a:latin typeface="Times New Roman" pitchFamily="18" charset="0"/>
                <a:cs typeface="Times New Roman" pitchFamily="18" charset="0"/>
              </a:rPr>
              <a:t>Hình dạng của</a:t>
            </a:r>
            <a:r>
              <a:rPr lang="en-US" sz="3600" b="1" u="sng" dirty="0">
                <a:solidFill>
                  <a:srgbClr val="FF0000"/>
                </a:solidFill>
                <a:latin typeface="Times New Roman" pitchFamily="18" charset="0"/>
                <a:cs typeface="Times New Roman" pitchFamily="18" charset="0"/>
              </a:rPr>
              <a:t> SCR</a:t>
            </a:r>
            <a:r>
              <a:rPr lang="en-US" sz="3600" b="1" dirty="0">
                <a:solidFill>
                  <a:srgbClr val="FF0000"/>
                </a:solidFill>
                <a:latin typeface="Times New Roman" pitchFamily="18" charset="0"/>
                <a:cs typeface="Times New Roman" pitchFamily="18" charset="0"/>
              </a:rPr>
              <a:t>:</a:t>
            </a:r>
          </a:p>
        </p:txBody>
      </p:sp>
      <p:sp>
        <p:nvSpPr>
          <p:cNvPr id="3" name="Rectangle 2"/>
          <p:cNvSpPr/>
          <p:nvPr/>
        </p:nvSpPr>
        <p:spPr>
          <a:xfrm>
            <a:off x="323528" y="1268760"/>
            <a:ext cx="8820472" cy="3539430"/>
          </a:xfrm>
          <a:prstGeom prst="rect">
            <a:avLst/>
          </a:prstGeom>
        </p:spPr>
        <p:txBody>
          <a:bodyPr wrap="square">
            <a:spAutoFit/>
          </a:bodyPr>
          <a:lstStyle/>
          <a:p>
            <a:pPr>
              <a:buNone/>
            </a:pPr>
            <a:r>
              <a:rPr lang="en-US" sz="3200" b="1" dirty="0">
                <a:latin typeface="Times New Roman" pitchFamily="18" charset="0"/>
                <a:cs typeface="Times New Roman" pitchFamily="18" charset="0"/>
              </a:rPr>
              <a:t>+</a:t>
            </a:r>
            <a:r>
              <a:rPr lang="en-US" sz="3200" dirty="0">
                <a:latin typeface="Times New Roman" pitchFamily="18" charset="0"/>
                <a:cs typeface="Times New Roman" pitchFamily="18" charset="0"/>
              </a:rPr>
              <a:t> Cấu tạo: cấu trúc bán dẫn gồm 4 lớp, </a:t>
            </a:r>
            <a:r>
              <a:rPr lang="en-US" sz="3200" dirty="0" smtClean="0">
                <a:latin typeface="Times New Roman" pitchFamily="18" charset="0"/>
                <a:cs typeface="Times New Roman" pitchFamily="18" charset="0"/>
              </a:rPr>
              <a:t>P</a:t>
            </a:r>
            <a:r>
              <a:rPr lang="en-US" sz="3200" baseline="-25000" dirty="0" smtClean="0">
                <a:latin typeface="Times New Roman" pitchFamily="18" charset="0"/>
                <a:cs typeface="Times New Roman" pitchFamily="18" charset="0"/>
              </a:rPr>
              <a:t>1</a:t>
            </a:r>
            <a:r>
              <a:rPr lang="en-US" sz="3200" dirty="0" smtClean="0">
                <a:latin typeface="Times New Roman" pitchFamily="18" charset="0"/>
                <a:cs typeface="Times New Roman" pitchFamily="18" charset="0"/>
              </a:rPr>
              <a:t>-N</a:t>
            </a:r>
            <a:r>
              <a:rPr lang="en-US" sz="3200" baseline="-25000" dirty="0" smtClean="0">
                <a:latin typeface="Times New Roman" pitchFamily="18" charset="0"/>
                <a:cs typeface="Times New Roman" pitchFamily="18" charset="0"/>
              </a:rPr>
              <a:t>1</a:t>
            </a:r>
            <a:r>
              <a:rPr lang="en-US" sz="3200" dirty="0" smtClean="0">
                <a:latin typeface="Times New Roman" pitchFamily="18" charset="0"/>
                <a:cs typeface="Times New Roman" pitchFamily="18" charset="0"/>
              </a:rPr>
              <a:t>-P</a:t>
            </a:r>
            <a:r>
              <a:rPr lang="en-US" sz="3200" baseline="-25000" dirty="0" smtClean="0">
                <a:latin typeface="Times New Roman" pitchFamily="18" charset="0"/>
                <a:cs typeface="Times New Roman" pitchFamily="18" charset="0"/>
              </a:rPr>
              <a:t>2</a:t>
            </a:r>
            <a:r>
              <a:rPr lang="en-US" sz="3200" dirty="0" smtClean="0">
                <a:latin typeface="Times New Roman" pitchFamily="18" charset="0"/>
                <a:cs typeface="Times New Roman" pitchFamily="18" charset="0"/>
              </a:rPr>
              <a:t>-N</a:t>
            </a:r>
            <a:r>
              <a:rPr lang="en-US" sz="3200" baseline="-25000" dirty="0" smtClean="0">
                <a:latin typeface="Times New Roman" pitchFamily="18" charset="0"/>
                <a:cs typeface="Times New Roman" pitchFamily="18" charset="0"/>
              </a:rPr>
              <a:t>2 </a:t>
            </a:r>
            <a:r>
              <a:rPr lang="en-US" sz="3200" dirty="0" smtClean="0">
                <a:latin typeface="Times New Roman" pitchFamily="18" charset="0"/>
                <a:cs typeface="Times New Roman" pitchFamily="18" charset="0"/>
              </a:rPr>
              <a:t>, </a:t>
            </a:r>
            <a:r>
              <a:rPr lang="en-US" sz="3200" dirty="0">
                <a:latin typeface="Times New Roman" pitchFamily="18" charset="0"/>
                <a:cs typeface="Times New Roman" pitchFamily="18" charset="0"/>
              </a:rPr>
              <a:t>tạo nên 3 tiếp giáp p-n là J</a:t>
            </a:r>
            <a:r>
              <a:rPr lang="en-US" sz="3200" baseline="-25000" dirty="0">
                <a:latin typeface="Times New Roman" pitchFamily="18" charset="0"/>
                <a:cs typeface="Times New Roman" pitchFamily="18" charset="0"/>
              </a:rPr>
              <a:t>1</a:t>
            </a:r>
            <a:r>
              <a:rPr lang="en-US" sz="3200" dirty="0">
                <a:latin typeface="Times New Roman" pitchFamily="18" charset="0"/>
                <a:cs typeface="Times New Roman" pitchFamily="18" charset="0"/>
              </a:rPr>
              <a:t>, J</a:t>
            </a:r>
            <a:r>
              <a:rPr lang="en-US" sz="3200" baseline="-25000" dirty="0">
                <a:latin typeface="Times New Roman" pitchFamily="18" charset="0"/>
                <a:cs typeface="Times New Roman" pitchFamily="18" charset="0"/>
              </a:rPr>
              <a:t>2</a:t>
            </a:r>
            <a:r>
              <a:rPr lang="en-US" sz="3200" dirty="0">
                <a:latin typeface="Times New Roman" pitchFamily="18" charset="0"/>
                <a:cs typeface="Times New Roman" pitchFamily="18" charset="0"/>
              </a:rPr>
              <a:t>, J</a:t>
            </a:r>
            <a:r>
              <a:rPr lang="en-US" sz="3200" baseline="-25000" dirty="0">
                <a:latin typeface="Times New Roman" pitchFamily="18" charset="0"/>
                <a:cs typeface="Times New Roman" pitchFamily="18" charset="0"/>
              </a:rPr>
              <a:t>3</a:t>
            </a:r>
            <a:r>
              <a:rPr lang="en-US" sz="3200" dirty="0" smtClean="0">
                <a:latin typeface="Times New Roman" pitchFamily="18" charset="0"/>
                <a:cs typeface="Times New Roman" pitchFamily="18" charset="0"/>
              </a:rPr>
              <a:t>.</a:t>
            </a:r>
          </a:p>
          <a:p>
            <a:pPr>
              <a:buNone/>
            </a:pPr>
            <a:endParaRPr lang="en-US" sz="3200" dirty="0">
              <a:latin typeface="Times New Roman" pitchFamily="18" charset="0"/>
              <a:cs typeface="Times New Roman" pitchFamily="18" charset="0"/>
            </a:endParaRPr>
          </a:p>
          <a:p>
            <a:pPr>
              <a:buNone/>
            </a:pPr>
            <a:r>
              <a:rPr lang="en-US" sz="3200" b="1" dirty="0">
                <a:latin typeface="Times New Roman" pitchFamily="18" charset="0"/>
                <a:cs typeface="Times New Roman" pitchFamily="18" charset="0"/>
              </a:rPr>
              <a:t>+</a:t>
            </a: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SCR có </a:t>
            </a:r>
            <a:r>
              <a:rPr lang="en-US" sz="3200" dirty="0">
                <a:latin typeface="Times New Roman" pitchFamily="18" charset="0"/>
                <a:cs typeface="Times New Roman" pitchFamily="18" charset="0"/>
              </a:rPr>
              <a:t>3 cực:</a:t>
            </a:r>
          </a:p>
          <a:p>
            <a:pPr lvl="1"/>
            <a:r>
              <a:rPr lang="en-US" sz="3200" dirty="0">
                <a:latin typeface="Times New Roman" pitchFamily="18" charset="0"/>
                <a:cs typeface="Times New Roman" pitchFamily="18" charset="0"/>
              </a:rPr>
              <a:t>Anode: nối với lớp P</a:t>
            </a:r>
            <a:r>
              <a:rPr lang="en-US" sz="3200" baseline="-25000" dirty="0">
                <a:latin typeface="Times New Roman" pitchFamily="18" charset="0"/>
                <a:cs typeface="Times New Roman" pitchFamily="18" charset="0"/>
              </a:rPr>
              <a:t>1</a:t>
            </a:r>
            <a:r>
              <a:rPr lang="en-US" sz="3200" dirty="0" smtClean="0">
                <a:latin typeface="Times New Roman" pitchFamily="18" charset="0"/>
                <a:cs typeface="Times New Roman" pitchFamily="18" charset="0"/>
              </a:rPr>
              <a:t> </a:t>
            </a:r>
            <a:r>
              <a:rPr lang="en-US" sz="3200" dirty="0">
                <a:latin typeface="Times New Roman" pitchFamily="18" charset="0"/>
                <a:cs typeface="Times New Roman" pitchFamily="18" charset="0"/>
              </a:rPr>
              <a:t>ngoài cùng.</a:t>
            </a:r>
          </a:p>
          <a:p>
            <a:pPr lvl="1"/>
            <a:r>
              <a:rPr lang="en-US" sz="3200" dirty="0">
                <a:latin typeface="Times New Roman" pitchFamily="18" charset="0"/>
                <a:cs typeface="Times New Roman" pitchFamily="18" charset="0"/>
              </a:rPr>
              <a:t>Cathode: nới với lớp </a:t>
            </a:r>
            <a:r>
              <a:rPr lang="en-US" sz="3200" dirty="0" smtClean="0">
                <a:latin typeface="Times New Roman" pitchFamily="18" charset="0"/>
                <a:cs typeface="Times New Roman" pitchFamily="18" charset="0"/>
              </a:rPr>
              <a:t>N</a:t>
            </a:r>
            <a:r>
              <a:rPr lang="en-US" sz="3200" baseline="-25000" dirty="0" smtClean="0">
                <a:latin typeface="Times New Roman" pitchFamily="18" charset="0"/>
                <a:cs typeface="Times New Roman" pitchFamily="18" charset="0"/>
              </a:rPr>
              <a:t>2</a:t>
            </a:r>
            <a:r>
              <a:rPr lang="en-US" sz="3200" dirty="0" smtClean="0">
                <a:latin typeface="Times New Roman" pitchFamily="18" charset="0"/>
                <a:cs typeface="Times New Roman" pitchFamily="18" charset="0"/>
              </a:rPr>
              <a:t> </a:t>
            </a:r>
            <a:r>
              <a:rPr lang="en-US" sz="3200" dirty="0">
                <a:latin typeface="Times New Roman" pitchFamily="18" charset="0"/>
                <a:cs typeface="Times New Roman" pitchFamily="18" charset="0"/>
              </a:rPr>
              <a:t>ngoài cùng.</a:t>
            </a:r>
          </a:p>
          <a:p>
            <a:pPr lvl="1"/>
            <a:r>
              <a:rPr lang="en-US" sz="3200" dirty="0">
                <a:latin typeface="Times New Roman" pitchFamily="18" charset="0"/>
                <a:cs typeface="Times New Roman" pitchFamily="18" charset="0"/>
              </a:rPr>
              <a:t>Gate: cực điều khiển, nối với lớp </a:t>
            </a:r>
            <a:r>
              <a:rPr lang="en-US" sz="3200" dirty="0" smtClean="0">
                <a:latin typeface="Times New Roman" pitchFamily="18" charset="0"/>
                <a:cs typeface="Times New Roman" pitchFamily="18" charset="0"/>
              </a:rPr>
              <a:t>P</a:t>
            </a:r>
            <a:r>
              <a:rPr lang="en-US" sz="3200" baseline="-25000" dirty="0" smtClean="0">
                <a:latin typeface="Times New Roman" pitchFamily="18" charset="0"/>
                <a:cs typeface="Times New Roman" pitchFamily="18" charset="0"/>
              </a:rPr>
              <a:t>2</a:t>
            </a:r>
            <a:r>
              <a:rPr lang="en-US" sz="3200" dirty="0" smtClean="0">
                <a:latin typeface="Times New Roman" pitchFamily="18" charset="0"/>
                <a:cs typeface="Times New Roman" pitchFamily="18" charset="0"/>
              </a:rPr>
              <a:t> </a:t>
            </a:r>
            <a:r>
              <a:rPr lang="en-US" sz="3200" dirty="0">
                <a:latin typeface="Times New Roman" pitchFamily="18" charset="0"/>
                <a:cs typeface="Times New Roman" pitchFamily="18" charset="0"/>
              </a:rPr>
              <a:t>ở giữa.</a:t>
            </a:r>
          </a:p>
        </p:txBody>
      </p:sp>
      <p:sp>
        <p:nvSpPr>
          <p:cNvPr id="5" name="Rectangle 4"/>
          <p:cNvSpPr/>
          <p:nvPr/>
        </p:nvSpPr>
        <p:spPr>
          <a:xfrm>
            <a:off x="323528" y="5085184"/>
            <a:ext cx="8820472" cy="1354217"/>
          </a:xfrm>
          <a:prstGeom prst="rect">
            <a:avLst/>
          </a:prstGeom>
        </p:spPr>
        <p:txBody>
          <a:bodyPr wrap="square">
            <a:spAutoFit/>
          </a:bodyPr>
          <a:lstStyle/>
          <a:p>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a:latin typeface="Times New Roman" pitchFamily="18" charset="0"/>
                <a:cs typeface="Times New Roman" pitchFamily="18" charset="0"/>
              </a:rPr>
              <a:t>+</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Sơ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đồ tương đương của SCR là gồm 2 transistor PNP và NPN ghép nối nhau như hình vẽ .</a:t>
            </a:r>
            <a:endParaRPr lang="en-US" sz="32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672057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1500198" y="1141551"/>
            <a:ext cx="5214942" cy="45719"/>
          </a:xfrm>
        </p:spPr>
        <p:txBody>
          <a:bodyPr>
            <a:normAutofit fontScale="90000"/>
          </a:bodyPr>
          <a:lstStyle/>
          <a:p>
            <a:pPr algn="l"/>
            <a:r>
              <a:rPr lang="en-US" sz="3200" dirty="0" smtClean="0">
                <a:solidFill>
                  <a:srgbClr val="0070C0"/>
                </a:solidFill>
                <a:latin typeface="Times New Roman" pitchFamily="18" charset="0"/>
                <a:cs typeface="Times New Roman" pitchFamily="18" charset="0"/>
              </a:rPr>
              <a:t>                       </a:t>
            </a:r>
            <a:endParaRPr lang="en-US" sz="3200" dirty="0">
              <a:solidFill>
                <a:srgbClr val="0070C0"/>
              </a:solidFill>
              <a:latin typeface="Times New Roman" panose="02020603050405020304" pitchFamily="18" charset="0"/>
              <a:cs typeface="Times New Roman" panose="02020603050405020304" pitchFamily="18" charset="0"/>
            </a:endParaRPr>
          </a:p>
        </p:txBody>
      </p:sp>
      <p:sp>
        <p:nvSpPr>
          <p:cNvPr id="2" name="Rectangle 2"/>
          <p:cNvSpPr>
            <a:spLocks noChangeArrowheads="1"/>
          </p:cNvSpPr>
          <p:nvPr/>
        </p:nvSpPr>
        <p:spPr bwMode="auto">
          <a:xfrm>
            <a:off x="395536" y="-93453"/>
            <a:ext cx="2003939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454800489"/>
              </p:ext>
            </p:extLst>
          </p:nvPr>
        </p:nvGraphicFramePr>
        <p:xfrm>
          <a:off x="215516" y="46516"/>
          <a:ext cx="8712968" cy="3598508"/>
        </p:xfrm>
        <a:graphic>
          <a:graphicData uri="http://schemas.openxmlformats.org/presentationml/2006/ole">
            <mc:AlternateContent xmlns:mc="http://schemas.openxmlformats.org/markup-compatibility/2006">
              <mc:Choice xmlns:v="urn:schemas-microsoft-com:vml" Requires="v">
                <p:oleObj spid="_x0000_s216087" r:id="rId3" imgW="3594911" imgH="1614218" progId="Visio.Drawing.11">
                  <p:embed/>
                </p:oleObj>
              </mc:Choice>
              <mc:Fallback>
                <p:oleObj r:id="rId3" imgW="3594911" imgH="1614218"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516" y="46516"/>
                        <a:ext cx="8712968" cy="3598508"/>
                      </a:xfrm>
                      <a:prstGeom prst="rect">
                        <a:avLst/>
                      </a:prstGeom>
                      <a:noFill/>
                    </p:spPr>
                  </p:pic>
                </p:oleObj>
              </mc:Fallback>
            </mc:AlternateContent>
          </a:graphicData>
        </a:graphic>
      </p:graphicFrame>
      <p:pic>
        <p:nvPicPr>
          <p:cNvPr id="9" name="Picture 4" descr="IMG_0001"/>
          <p:cNvPicPr>
            <a:picLocks noChangeAspect="1" noChangeArrowheads="1"/>
          </p:cNvPicPr>
          <p:nvPr/>
        </p:nvPicPr>
        <p:blipFill>
          <a:blip r:embed="rId5"/>
          <a:srcRect/>
          <a:stretch>
            <a:fillRect/>
          </a:stretch>
        </p:blipFill>
        <p:spPr bwMode="auto">
          <a:xfrm>
            <a:off x="288099" y="3717032"/>
            <a:ext cx="8567801"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9592" y="1196752"/>
            <a:ext cx="7776864" cy="10433625"/>
          </a:xfrm>
          <a:prstGeom prst="rect">
            <a:avLst/>
          </a:prstGeom>
          <a:noFill/>
        </p:spPr>
        <p:txBody>
          <a:bodyPr wrap="square" rtlCol="0">
            <a:spAutoFit/>
          </a:bodyPr>
          <a:lstStyle/>
          <a:p>
            <a:r>
              <a:rPr lang="en-US" sz="3200" b="1" u="sng" dirty="0" smtClean="0">
                <a:solidFill>
                  <a:srgbClr val="0070C0"/>
                </a:solidFill>
                <a:latin typeface="Times New Roman" pitchFamily="18" charset="0"/>
                <a:cs typeface="Times New Roman" pitchFamily="18" charset="0"/>
              </a:rPr>
              <a:t>    </a:t>
            </a:r>
          </a:p>
          <a:p>
            <a:r>
              <a:rPr lang="en-US" sz="3200" b="1" u="sng" dirty="0" smtClean="0">
                <a:solidFill>
                  <a:srgbClr val="0070C0"/>
                </a:solidFill>
                <a:latin typeface="Times New Roman" pitchFamily="18" charset="0"/>
                <a:cs typeface="Times New Roman" pitchFamily="18" charset="0"/>
              </a:rPr>
              <a:t> 4.1.2.1- Phân cực thuận</a:t>
            </a:r>
            <a:r>
              <a:rPr lang="en-US" sz="3200" b="1" dirty="0" smtClean="0">
                <a:solidFill>
                  <a:srgbClr val="0070C0"/>
                </a:solidFill>
                <a:latin typeface="Times New Roman" pitchFamily="18" charset="0"/>
                <a:cs typeface="Times New Roman" pitchFamily="18" charset="0"/>
              </a:rPr>
              <a:t>:</a:t>
            </a:r>
          </a:p>
          <a:p>
            <a:r>
              <a:rPr lang="en-US" sz="3200" b="1" dirty="0" smtClean="0">
                <a:solidFill>
                  <a:srgbClr val="0070C0"/>
                </a:solidFill>
                <a:latin typeface="Times New Roman" pitchFamily="18" charset="0"/>
                <a:cs typeface="Times New Roman" pitchFamily="18" charset="0"/>
              </a:rPr>
              <a:t> </a:t>
            </a:r>
            <a:r>
              <a:rPr lang="en-US" sz="3200" dirty="0">
                <a:latin typeface="Times New Roman" panose="02020603050405020304" pitchFamily="18" charset="0"/>
                <a:cs typeface="Times New Roman" panose="02020603050405020304" pitchFamily="18" charset="0"/>
              </a:rPr>
              <a:t>SCR có khả năng giữ ở trạng thái ngắt không những khi đặt điện áp ngược mà ngay cả khi đặt điện áp thuận lên nó. Đó là nhờ sự phối hợp phân cực giữa 3 mặt tiếp giáp J</a:t>
            </a:r>
            <a:r>
              <a:rPr lang="en-US" sz="3200" baseline="-25000" dirty="0">
                <a:latin typeface="Times New Roman" pitchFamily="18" charset="0"/>
                <a:cs typeface="Times New Roman" pitchFamily="18" charset="0"/>
              </a:rPr>
              <a:t>1</a:t>
            </a:r>
            <a:r>
              <a:rPr lang="en-US" sz="3200" dirty="0">
                <a:latin typeface="Times New Roman" pitchFamily="18" charset="0"/>
                <a:cs typeface="Times New Roman" pitchFamily="18" charset="0"/>
              </a:rPr>
              <a:t>, J</a:t>
            </a:r>
            <a:r>
              <a:rPr lang="en-US" sz="3200" baseline="-25000" dirty="0">
                <a:latin typeface="Times New Roman" pitchFamily="18" charset="0"/>
                <a:cs typeface="Times New Roman" pitchFamily="18" charset="0"/>
              </a:rPr>
              <a:t>2</a:t>
            </a:r>
            <a:r>
              <a:rPr lang="en-US" sz="3200" dirty="0">
                <a:latin typeface="Times New Roman" pitchFamily="18" charset="0"/>
                <a:cs typeface="Times New Roman" pitchFamily="18" charset="0"/>
              </a:rPr>
              <a:t>, J</a:t>
            </a:r>
            <a:r>
              <a:rPr lang="en-US" sz="3200" baseline="-25000" dirty="0">
                <a:latin typeface="Times New Roman" pitchFamily="18" charset="0"/>
                <a:cs typeface="Times New Roman" pitchFamily="18" charset="0"/>
              </a:rPr>
              <a:t>3 </a:t>
            </a:r>
            <a:r>
              <a:rPr lang="en-US" sz="3200" dirty="0" smtClean="0">
                <a:latin typeface="Times New Roman" panose="02020603050405020304" pitchFamily="18" charset="0"/>
                <a:cs typeface="Times New Roman" panose="02020603050405020304" pitchFamily="18" charset="0"/>
              </a:rPr>
              <a:t>của </a:t>
            </a:r>
            <a:r>
              <a:rPr lang="en-US" sz="3200" dirty="0">
                <a:latin typeface="Times New Roman" panose="02020603050405020304" pitchFamily="18" charset="0"/>
                <a:cs typeface="Times New Roman" panose="02020603050405020304" pitchFamily="18" charset="0"/>
              </a:rPr>
              <a:t>SCR.</a:t>
            </a:r>
            <a:r>
              <a:rPr lang="en-US" sz="3200" b="1" dirty="0" smtClean="0">
                <a:solidFill>
                  <a:srgbClr val="0070C0"/>
                </a:solidFill>
                <a:latin typeface="Times New Roman" pitchFamily="18" charset="0"/>
                <a:cs typeface="Times New Roman" pitchFamily="18" charset="0"/>
              </a:rPr>
              <a:t> </a:t>
            </a:r>
          </a:p>
          <a:p>
            <a:pPr marL="457200" indent="-457200">
              <a:buFont typeface="Arial" panose="020B0604020202020204" pitchFamily="34" charset="0"/>
              <a:buChar char="•"/>
            </a:pPr>
            <a:r>
              <a:rPr lang="en-US" sz="3200" b="1" u="sng" dirty="0" smtClean="0">
                <a:latin typeface="Times New Roman" panose="02020603050405020304" pitchFamily="18" charset="0"/>
                <a:cs typeface="Times New Roman" panose="02020603050405020304" pitchFamily="18" charset="0"/>
              </a:rPr>
              <a:t>Khi </a:t>
            </a:r>
            <a:r>
              <a:rPr lang="en-US" sz="3200" b="1" u="sng" dirty="0">
                <a:latin typeface="Times New Roman" panose="02020603050405020304" pitchFamily="18" charset="0"/>
                <a:cs typeface="Times New Roman" panose="02020603050405020304" pitchFamily="18" charset="0"/>
              </a:rPr>
              <a:t>đặt điện áp thuận lên </a:t>
            </a:r>
            <a:r>
              <a:rPr lang="en-US" sz="3200" b="1" u="sng" dirty="0" smtClean="0">
                <a:latin typeface="Times New Roman" panose="02020603050405020304" pitchFamily="18" charset="0"/>
                <a:cs typeface="Times New Roman" panose="02020603050405020304" pitchFamily="18" charset="0"/>
              </a:rPr>
              <a:t>SCR: </a:t>
            </a:r>
            <a:r>
              <a:rPr lang="en-US" sz="3200" dirty="0" smtClean="0">
                <a:latin typeface="Times New Roman" panose="02020603050405020304" pitchFamily="18" charset="0"/>
                <a:cs typeface="Times New Roman" panose="02020603050405020304" pitchFamily="18" charset="0"/>
              </a:rPr>
              <a:t>(Anốt </a:t>
            </a:r>
            <a:r>
              <a:rPr lang="en-US" sz="3200" dirty="0">
                <a:latin typeface="Times New Roman" panose="02020603050405020304" pitchFamily="18" charset="0"/>
                <a:cs typeface="Times New Roman" panose="02020603050405020304" pitchFamily="18" charset="0"/>
              </a:rPr>
              <a:t>nối với dương nguồn, còn </a:t>
            </a:r>
            <a:r>
              <a:rPr lang="en-US" sz="3200" dirty="0" smtClean="0">
                <a:latin typeface="Times New Roman" panose="02020603050405020304" pitchFamily="18" charset="0"/>
                <a:cs typeface="Times New Roman" panose="02020603050405020304" pitchFamily="18" charset="0"/>
              </a:rPr>
              <a:t>catốt </a:t>
            </a:r>
            <a:r>
              <a:rPr lang="en-US" sz="3200" dirty="0">
                <a:latin typeface="Times New Roman" panose="02020603050405020304" pitchFamily="18" charset="0"/>
                <a:cs typeface="Times New Roman" panose="02020603050405020304" pitchFamily="18" charset="0"/>
              </a:rPr>
              <a:t>nối với âm </a:t>
            </a:r>
            <a:r>
              <a:rPr lang="en-US" sz="3200" dirty="0" smtClean="0">
                <a:latin typeface="Times New Roman" panose="02020603050405020304" pitchFamily="18" charset="0"/>
                <a:cs typeface="Times New Roman" panose="02020603050405020304" pitchFamily="18" charset="0"/>
              </a:rPr>
              <a:t>nguồn</a:t>
            </a:r>
            <a:r>
              <a:rPr lang="en-US" sz="3200" dirty="0" smtClean="0"/>
              <a:t>)</a:t>
            </a:r>
            <a:r>
              <a:rPr lang="en-US" sz="3200"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V</a:t>
            </a:r>
            <a:r>
              <a:rPr lang="en-US" sz="3200" b="1" baseline="-25000" dirty="0" smtClean="0">
                <a:latin typeface="Times New Roman" pitchFamily="18" charset="0"/>
                <a:cs typeface="Times New Roman" pitchFamily="18" charset="0"/>
              </a:rPr>
              <a:t>AK</a:t>
            </a:r>
            <a:r>
              <a:rPr lang="en-US" sz="3200" b="1" dirty="0" smtClean="0">
                <a:latin typeface="Times New Roman" pitchFamily="18" charset="0"/>
                <a:cs typeface="Times New Roman" pitchFamily="18" charset="0"/>
              </a:rPr>
              <a:t>&gt;0</a:t>
            </a:r>
            <a:endParaRPr lang="en-US" sz="3200" b="1" dirty="0">
              <a:latin typeface="Times New Roman" pitchFamily="18" charset="0"/>
              <a:cs typeface="Times New Roman" pitchFamily="18" charset="0"/>
            </a:endParaRPr>
          </a:p>
          <a:p>
            <a:endParaRPr lang="en-US" sz="3200" b="1" dirty="0" smtClean="0">
              <a:solidFill>
                <a:srgbClr val="0070C0"/>
              </a:solidFill>
              <a:latin typeface="Times New Roman" pitchFamily="18" charset="0"/>
              <a:cs typeface="Times New Roman" pitchFamily="18" charset="0"/>
            </a:endParaRPr>
          </a:p>
          <a:p>
            <a:endParaRPr lang="en-US" sz="3200" b="1" dirty="0">
              <a:solidFill>
                <a:srgbClr val="0070C0"/>
              </a:solidFill>
              <a:latin typeface="Times New Roman" pitchFamily="18" charset="0"/>
              <a:cs typeface="Times New Roman" pitchFamily="18" charset="0"/>
            </a:endParaRPr>
          </a:p>
          <a:p>
            <a:endParaRPr lang="en-US" sz="3200" b="1" dirty="0" smtClean="0">
              <a:solidFill>
                <a:srgbClr val="0070C0"/>
              </a:solidFill>
              <a:latin typeface="Times New Roman" pitchFamily="18" charset="0"/>
              <a:cs typeface="Times New Roman" pitchFamily="18" charset="0"/>
            </a:endParaRPr>
          </a:p>
          <a:p>
            <a:endParaRPr lang="en-US" sz="3200" b="1" dirty="0">
              <a:solidFill>
                <a:srgbClr val="0070C0"/>
              </a:solidFill>
              <a:latin typeface="Times New Roman" pitchFamily="18" charset="0"/>
              <a:cs typeface="Times New Roman" pitchFamily="18" charset="0"/>
            </a:endParaRPr>
          </a:p>
          <a:p>
            <a:endParaRPr lang="en-US" sz="3200" b="1" dirty="0" smtClean="0">
              <a:solidFill>
                <a:srgbClr val="0070C0"/>
              </a:solidFill>
              <a:latin typeface="Times New Roman" pitchFamily="18" charset="0"/>
              <a:cs typeface="Times New Roman" pitchFamily="18" charset="0"/>
            </a:endParaRPr>
          </a:p>
          <a:p>
            <a:endParaRPr lang="en-US" sz="3200" b="1" dirty="0">
              <a:solidFill>
                <a:srgbClr val="0070C0"/>
              </a:solidFill>
              <a:latin typeface="Times New Roman" pitchFamily="18" charset="0"/>
              <a:cs typeface="Times New Roman" pitchFamily="18" charset="0"/>
            </a:endParaRPr>
          </a:p>
          <a:p>
            <a:endParaRPr lang="en-US" sz="3200" b="1" dirty="0" smtClean="0">
              <a:solidFill>
                <a:srgbClr val="0070C0"/>
              </a:solidFill>
              <a:latin typeface="Times New Roman" pitchFamily="18" charset="0"/>
              <a:cs typeface="Times New Roman" pitchFamily="18" charset="0"/>
            </a:endParaRPr>
          </a:p>
          <a:p>
            <a:endParaRPr lang="en-US" sz="3200" b="1" dirty="0">
              <a:solidFill>
                <a:srgbClr val="0070C0"/>
              </a:solidFill>
              <a:latin typeface="Times New Roman" pitchFamily="18" charset="0"/>
              <a:cs typeface="Times New Roman" pitchFamily="18" charset="0"/>
            </a:endParaRPr>
          </a:p>
          <a:p>
            <a:endParaRPr lang="en-US" sz="3200" b="1" dirty="0" smtClean="0">
              <a:solidFill>
                <a:srgbClr val="0070C0"/>
              </a:solidFill>
              <a:latin typeface="Times New Roman" pitchFamily="18" charset="0"/>
              <a:cs typeface="Times New Roman" pitchFamily="18" charset="0"/>
            </a:endParaRPr>
          </a:p>
          <a:p>
            <a:endParaRPr lang="en-US" sz="3200" b="1" dirty="0">
              <a:solidFill>
                <a:srgbClr val="0070C0"/>
              </a:solidFill>
              <a:latin typeface="Times New Roman" pitchFamily="18" charset="0"/>
              <a:cs typeface="Times New Roman" pitchFamily="18" charset="0"/>
            </a:endParaRPr>
          </a:p>
          <a:p>
            <a:r>
              <a:rPr lang="en-US" sz="3200" b="1" dirty="0" smtClean="0">
                <a:solidFill>
                  <a:srgbClr val="0070C0"/>
                </a:solidFill>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sp>
        <p:nvSpPr>
          <p:cNvPr id="6" name="TextBox 5"/>
          <p:cNvSpPr txBox="1"/>
          <p:nvPr/>
        </p:nvSpPr>
        <p:spPr>
          <a:xfrm>
            <a:off x="323528" y="119534"/>
            <a:ext cx="8678768" cy="1077218"/>
          </a:xfrm>
          <a:prstGeom prst="rect">
            <a:avLst/>
          </a:prstGeom>
          <a:noFill/>
        </p:spPr>
        <p:txBody>
          <a:bodyPr wrap="square" rtlCol="0">
            <a:spAutoFit/>
          </a:bodyPr>
          <a:lstStyle/>
          <a:p>
            <a:endParaRPr lang="en-US" sz="3200" b="1" dirty="0" smtClean="0">
              <a:solidFill>
                <a:srgbClr val="FF0000"/>
              </a:solidFill>
              <a:latin typeface="Times New Roman" pitchFamily="18" charset="0"/>
              <a:cs typeface="Times New Roman" pitchFamily="18" charset="0"/>
            </a:endParaRPr>
          </a:p>
          <a:p>
            <a:r>
              <a:rPr lang="en-US" sz="3200" b="1" dirty="0" smtClean="0">
                <a:solidFill>
                  <a:srgbClr val="FF0000"/>
                </a:solidFill>
                <a:latin typeface="Times New Roman" pitchFamily="18" charset="0"/>
                <a:cs typeface="Times New Roman" pitchFamily="18" charset="0"/>
              </a:rPr>
              <a:t>4.1.2- </a:t>
            </a:r>
            <a:r>
              <a:rPr lang="en-US" sz="3200" b="1" u="sng" dirty="0" smtClean="0">
                <a:solidFill>
                  <a:srgbClr val="FF0000"/>
                </a:solidFill>
                <a:latin typeface="Times New Roman" pitchFamily="18" charset="0"/>
                <a:cs typeface="Times New Roman" pitchFamily="18" charset="0"/>
              </a:rPr>
              <a:t>Nguyên lý làm việc và đặc tuyến của SCR</a:t>
            </a:r>
            <a:r>
              <a:rPr lang="en-US" sz="3200" b="1" dirty="0" smtClean="0">
                <a:solidFill>
                  <a:srgbClr val="FF0000"/>
                </a:solidFill>
                <a:latin typeface="Times New Roman" pitchFamily="18" charset="0"/>
                <a:cs typeface="Times New Roman" pitchFamily="18" charset="0"/>
              </a:rPr>
              <a:t>:</a:t>
            </a:r>
            <a:endParaRPr lang="vi-VN" sz="3200"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checkerboard(across)">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checkerboard(across)">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checkerboard(across)">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4">
                                            <p:txEl>
                                              <p:pRg st="14" end="14"/>
                                            </p:txEl>
                                          </p:spTgt>
                                        </p:tgtEl>
                                        <p:attrNameLst>
                                          <p:attrName>style.visibility</p:attrName>
                                        </p:attrNameLst>
                                      </p:cBhvr>
                                      <p:to>
                                        <p:strVal val="visible"/>
                                      </p:to>
                                    </p:set>
                                    <p:animEffect transition="in" filter="checkerboard(across)">
                                      <p:cBhvr>
                                        <p:cTn id="32" dur="500"/>
                                        <p:tgtEl>
                                          <p:spTgt spid="4">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8534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8535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8535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vi-VN"/>
          </a:p>
        </p:txBody>
      </p:sp>
      <p:sp>
        <p:nvSpPr>
          <p:cNvPr id="3" name="Rectangle 2"/>
          <p:cNvSpPr/>
          <p:nvPr/>
        </p:nvSpPr>
        <p:spPr>
          <a:xfrm>
            <a:off x="467544" y="620688"/>
            <a:ext cx="8352928" cy="5586145"/>
          </a:xfrm>
          <a:prstGeom prst="rect">
            <a:avLst/>
          </a:prstGeom>
        </p:spPr>
        <p:txBody>
          <a:bodyPr wrap="square">
            <a:spAutoFit/>
          </a:bodyPr>
          <a:lstStyle/>
          <a:p>
            <a:pPr algn="just">
              <a:spcBef>
                <a:spcPts val="300"/>
              </a:spcBef>
              <a:spcAft>
                <a:spcPts val="3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u="sng"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Trường hợp cực khiển G để hở</a:t>
            </a:r>
            <a:r>
              <a:rPr lang="en-US" sz="3200" u="sng"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ta thấy </a:t>
            </a:r>
            <a:r>
              <a:rPr lang="en-US" sz="3200" dirty="0">
                <a:latin typeface="Times New Roman" pitchFamily="18" charset="0"/>
                <a:cs typeface="Times New Roman" pitchFamily="18" charset="0"/>
              </a:rPr>
              <a:t>J</a:t>
            </a:r>
            <a:r>
              <a:rPr lang="en-US" sz="3200" baseline="-25000" dirty="0">
                <a:latin typeface="Times New Roman" pitchFamily="18" charset="0"/>
                <a:cs typeface="Times New Roman" pitchFamily="18" charset="0"/>
              </a:rPr>
              <a:t>1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và </a:t>
            </a:r>
            <a:r>
              <a:rPr lang="en-US" sz="3200" dirty="0" smtClean="0">
                <a:latin typeface="Times New Roman" pitchFamily="18" charset="0"/>
                <a:cs typeface="Times New Roman" pitchFamily="18" charset="0"/>
              </a:rPr>
              <a:t>J</a:t>
            </a:r>
            <a:r>
              <a:rPr lang="en-US" sz="3200" baseline="-25000" dirty="0" smtClean="0">
                <a:latin typeface="Times New Roman" pitchFamily="18" charset="0"/>
                <a:cs typeface="Times New Roman" pitchFamily="18" charset="0"/>
              </a:rPr>
              <a:t>3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được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phân cực thuận (có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R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nhỏ) còn </a:t>
            </a:r>
            <a:r>
              <a:rPr lang="en-US" sz="3200" dirty="0">
                <a:latin typeface="Times New Roman" pitchFamily="18" charset="0"/>
                <a:cs typeface="Times New Roman" pitchFamily="18" charset="0"/>
              </a:rPr>
              <a:t>J</a:t>
            </a:r>
            <a:r>
              <a:rPr lang="en-US" sz="3200" baseline="-25000" dirty="0">
                <a:latin typeface="Times New Roman" pitchFamily="18" charset="0"/>
                <a:cs typeface="Times New Roman" pitchFamily="18" charset="0"/>
              </a:rPr>
              <a:t>2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phân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cực ngược (có R</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lớn) nên lúc này SCR chỉ có 1 dòng điện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I rất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nhỏ chạy qua SCR (xem như SCR chưa dẫn)</a:t>
            </a:r>
          </a:p>
          <a:p>
            <a:pPr algn="just">
              <a:spcBef>
                <a:spcPts val="300"/>
              </a:spcBef>
              <a:spcAft>
                <a:spcPts val="300"/>
              </a:spcAf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     - Tăng dần điện áp thuận </a:t>
            </a:r>
            <a:r>
              <a:rPr lang="en-US" sz="3200" dirty="0">
                <a:latin typeface="Times New Roman" pitchFamily="18" charset="0"/>
                <a:cs typeface="Times New Roman" pitchFamily="18" charset="0"/>
              </a:rPr>
              <a:t>V</a:t>
            </a:r>
            <a:r>
              <a:rPr lang="en-US" sz="3200" baseline="-25000" dirty="0">
                <a:latin typeface="Times New Roman" pitchFamily="18" charset="0"/>
                <a:cs typeface="Times New Roman" pitchFamily="18" charset="0"/>
              </a:rPr>
              <a:t>AK</a:t>
            </a:r>
            <a:r>
              <a:rPr lang="en-US" sz="3200" dirty="0">
                <a:latin typeface="Times New Roman" pitchFamily="18" charset="0"/>
                <a:cs typeface="Times New Roman" pitchFamily="18" charset="0"/>
              </a:rPr>
              <a:t>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đạt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đến giá trị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Vmở =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V</a:t>
            </a:r>
            <a:r>
              <a:rPr lang="vi-VN" sz="3200" baseline="-25000" dirty="0">
                <a:latin typeface="Times New Roman" panose="02020603050405020304" pitchFamily="18" charset="0"/>
                <a:ea typeface="Times New Roman" panose="02020603050405020304" pitchFamily="18" charset="0"/>
                <a:cs typeface="Times New Roman" panose="02020603050405020304" pitchFamily="18" charset="0"/>
              </a:rPr>
              <a:t>BO</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thì </a:t>
            </a:r>
            <a:r>
              <a:rPr lang="en-US" sz="3200" dirty="0">
                <a:latin typeface="Times New Roman" pitchFamily="18" charset="0"/>
                <a:cs typeface="Times New Roman" pitchFamily="18" charset="0"/>
              </a:rPr>
              <a:t>J</a:t>
            </a:r>
            <a:r>
              <a:rPr lang="en-US" sz="3200" baseline="-25000" dirty="0">
                <a:latin typeface="Times New Roman" pitchFamily="18" charset="0"/>
                <a:cs typeface="Times New Roman" pitchFamily="18" charset="0"/>
              </a:rPr>
              <a:t>2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được xuyên thủng điện, R</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giảm đột ngột nên I</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qua SCR tăng vọt lên trong khi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V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trên SCR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3200" dirty="0" smtClean="0">
                <a:latin typeface="Times New Roman" pitchFamily="18" charset="0"/>
                <a:cs typeface="Times New Roman" pitchFamily="18" charset="0"/>
              </a:rPr>
              <a:t>V</a:t>
            </a:r>
            <a:r>
              <a:rPr lang="en-US" sz="3200" baseline="-25000" dirty="0" smtClean="0">
                <a:latin typeface="Times New Roman" pitchFamily="18" charset="0"/>
                <a:cs typeface="Times New Roman" pitchFamily="18" charset="0"/>
              </a:rPr>
              <a:t>AK</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sụt giảm còn rất nhỏ (khoảng 1 vôn) lúc này SCR đã dẫn điện. Cách mở này cần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Vmở = V</a:t>
            </a:r>
            <a:r>
              <a:rPr lang="vi-VN" sz="3200" baseline="-25000" dirty="0">
                <a:latin typeface="Times New Roman" panose="02020603050405020304" pitchFamily="18" charset="0"/>
                <a:ea typeface="Times New Roman" panose="02020603050405020304" pitchFamily="18" charset="0"/>
                <a:cs typeface="Times New Roman" panose="02020603050405020304" pitchFamily="18" charset="0"/>
              </a:rPr>
              <a:t>BO</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khá cao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nên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thực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tế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không dùng.</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1268760"/>
            <a:ext cx="7488832" cy="4031873"/>
          </a:xfrm>
          <a:prstGeom prst="rect">
            <a:avLst/>
          </a:prstGeom>
        </p:spPr>
        <p:txBody>
          <a:bodyPr wrap="square">
            <a:spAutoFit/>
          </a:bodyPr>
          <a:lstStyle/>
          <a:p>
            <a:r>
              <a:rPr lang="en-US"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u="sng"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u="sng"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Trường hợp </a:t>
            </a:r>
            <a:r>
              <a:rPr lang="en-US" sz="3200" dirty="0" smtClean="0">
                <a:solidFill>
                  <a:schemeClr val="accent6"/>
                </a:solidFill>
                <a:latin typeface="Times New Roman" pitchFamily="18" charset="0"/>
                <a:cs typeface="Times New Roman" pitchFamily="18" charset="0"/>
              </a:rPr>
              <a:t>V</a:t>
            </a:r>
            <a:r>
              <a:rPr lang="en-US" sz="3200" baseline="-25000" dirty="0" smtClean="0">
                <a:solidFill>
                  <a:schemeClr val="accent6"/>
                </a:solidFill>
                <a:latin typeface="Times New Roman" pitchFamily="18" charset="0"/>
                <a:cs typeface="Times New Roman" pitchFamily="18" charset="0"/>
              </a:rPr>
              <a:t>G</a:t>
            </a:r>
            <a:r>
              <a:rPr lang="en-US" sz="3200" b="1" u="sng" dirty="0" smtClean="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&gt;0</a:t>
            </a:r>
            <a:r>
              <a:rPr lang="vi-VN" sz="3200" u="sng"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3200"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có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dòng</a:t>
            </a: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I</a:t>
            </a:r>
            <a:r>
              <a:rPr lang="en-US" sz="3200" baseline="-25000" dirty="0" smtClean="0">
                <a:latin typeface="Times New Roman" pitchFamily="18" charset="0"/>
                <a:cs typeface="Times New Roman" pitchFamily="18" charset="0"/>
              </a:rPr>
              <a:t>G</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chạy vào cực khiển SCR kích thích cho SCR mở dễ dàng hơn nghĩa là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Vmở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được giảm nhỏ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hơn V</a:t>
            </a:r>
            <a:r>
              <a:rPr lang="vi-VN" sz="3200" baseline="-25000" dirty="0">
                <a:latin typeface="Times New Roman" panose="02020603050405020304" pitchFamily="18" charset="0"/>
                <a:ea typeface="Times New Roman" panose="02020603050405020304" pitchFamily="18" charset="0"/>
                <a:cs typeface="Times New Roman" panose="02020603050405020304" pitchFamily="18" charset="0"/>
              </a:rPr>
              <a:t>BO</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Với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dòng</a:t>
            </a: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I</a:t>
            </a:r>
            <a:r>
              <a:rPr lang="en-US" sz="3200" baseline="-25000" dirty="0" smtClean="0">
                <a:latin typeface="Times New Roman" pitchFamily="18" charset="0"/>
                <a:cs typeface="Times New Roman" pitchFamily="18" charset="0"/>
              </a:rPr>
              <a:t>G</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càng lớn thì V</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mở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càng giảm nhỏ. Khi </a:t>
            </a:r>
            <a:r>
              <a:rPr lang="en-US" sz="3200" dirty="0" smtClean="0">
                <a:latin typeface="Times New Roman" pitchFamily="18" charset="0"/>
                <a:cs typeface="Times New Roman" pitchFamily="18" charset="0"/>
              </a:rPr>
              <a:t>I</a:t>
            </a:r>
            <a:r>
              <a:rPr lang="en-US" sz="3200" baseline="-25000" dirty="0" smtClean="0">
                <a:latin typeface="Times New Roman" pitchFamily="18" charset="0"/>
                <a:cs typeface="Times New Roman" pitchFamily="18" charset="0"/>
              </a:rPr>
              <a:t>G</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smtClean="0">
                <a:latin typeface="Times New Roman" pitchFamily="18" charset="0"/>
                <a:cs typeface="Times New Roman" pitchFamily="18" charset="0"/>
              </a:rPr>
              <a:t>I</a:t>
            </a:r>
            <a:r>
              <a:rPr lang="en-US" sz="3200" baseline="-25000" dirty="0" smtClean="0">
                <a:latin typeface="Times New Roman" pitchFamily="18" charset="0"/>
                <a:cs typeface="Times New Roman" pitchFamily="18" charset="0"/>
              </a:rPr>
              <a:t>GT</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3200" dirty="0">
                <a:latin typeface="Times New Roman" pitchFamily="18" charset="0"/>
                <a:cs typeface="Times New Roman" pitchFamily="18" charset="0"/>
              </a:rPr>
              <a:t>I</a:t>
            </a:r>
            <a:r>
              <a:rPr lang="en-US" sz="3200" baseline="-25000" dirty="0" smtClean="0">
                <a:latin typeface="Times New Roman" pitchFamily="18" charset="0"/>
                <a:cs typeface="Times New Roman" pitchFamily="18" charset="0"/>
              </a:rPr>
              <a:t>G</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max</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thì SCR mở dễ dàng với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Vmở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khoảng vài vôn. Đây là cách kích mở SCR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thường dùng trong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thực tế.</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90292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85891" y="3244334"/>
            <a:ext cx="372218" cy="369332"/>
          </a:xfrm>
          <a:prstGeom prst="rect">
            <a:avLst/>
          </a:prstGeom>
        </p:spPr>
        <p:txBody>
          <a:bodyPr wrap="none">
            <a:spAutoFit/>
          </a:bodyPr>
          <a:lstStyle/>
          <a:p>
            <a:r>
              <a:rPr lang="en-US" dirty="0">
                <a:latin typeface="Times New Roman" pitchFamily="18" charset="0"/>
                <a:cs typeface="Times New Roman" pitchFamily="18" charset="0"/>
              </a:rPr>
              <a:t>I</a:t>
            </a:r>
            <a:r>
              <a:rPr lang="en-US" baseline="-25000" dirty="0">
                <a:latin typeface="Times New Roman" pitchFamily="18" charset="0"/>
                <a:cs typeface="Times New Roman" pitchFamily="18" charset="0"/>
              </a:rPr>
              <a:t>G</a:t>
            </a:r>
            <a:endParaRPr lang="en-US" dirty="0"/>
          </a:p>
        </p:txBody>
      </p:sp>
      <p:pic>
        <p:nvPicPr>
          <p:cNvPr id="218144" name="Picture 32" descr="https://machdienlythu.vn/wp-content/uploads/2019/05/thyristor-la-gi-cau-tao-nguyen-ly-hoat-d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3" y="1340768"/>
            <a:ext cx="8928993" cy="41044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99592" y="263550"/>
            <a:ext cx="7560840" cy="707886"/>
          </a:xfrm>
          <a:prstGeom prst="rect">
            <a:avLst/>
          </a:prstGeom>
        </p:spPr>
        <p:txBody>
          <a:bodyPr wrap="square">
            <a:spAutoFit/>
          </a:bodyPr>
          <a:lstStyle/>
          <a:p>
            <a:r>
              <a:rPr lang="en-US" sz="4000" b="1" u="sng" dirty="0">
                <a:solidFill>
                  <a:srgbClr val="0070C0"/>
                </a:solidFill>
                <a:latin typeface="Times New Roman" pitchFamily="18" charset="0"/>
                <a:cs typeface="Times New Roman" pitchFamily="18" charset="0"/>
              </a:rPr>
              <a:t>Phân cực </a:t>
            </a:r>
            <a:r>
              <a:rPr lang="en-US" sz="4000" b="1" u="sng" dirty="0" smtClean="0">
                <a:solidFill>
                  <a:srgbClr val="0070C0"/>
                </a:solidFill>
                <a:latin typeface="Times New Roman" pitchFamily="18" charset="0"/>
                <a:cs typeface="Times New Roman" pitchFamily="18" charset="0"/>
              </a:rPr>
              <a:t>thuận SCR</a:t>
            </a:r>
            <a:endParaRPr lang="en-US" sz="4000" b="1" dirty="0">
              <a:solidFill>
                <a:srgbClr val="0070C0"/>
              </a:solidFill>
              <a:latin typeface="Times New Roman" pitchFamily="18" charset="0"/>
              <a:cs typeface="Times New Roman" pitchFamily="18" charset="0"/>
            </a:endParaRPr>
          </a:p>
        </p:txBody>
      </p:sp>
      <p:sp>
        <p:nvSpPr>
          <p:cNvPr id="4" name="Rectangle 3"/>
          <p:cNvSpPr/>
          <p:nvPr/>
        </p:nvSpPr>
        <p:spPr>
          <a:xfrm>
            <a:off x="395536" y="5445224"/>
            <a:ext cx="8280920" cy="1077218"/>
          </a:xfrm>
          <a:prstGeom prst="rect">
            <a:avLst/>
          </a:prstGeom>
        </p:spPr>
        <p:txBody>
          <a:bodyPr wrap="square">
            <a:spAutoFit/>
          </a:bodyPr>
          <a:lstStyle/>
          <a:p>
            <a:pPr algn="just">
              <a:spcBef>
                <a:spcPts val="300"/>
              </a:spcBef>
              <a:spcAft>
                <a:spcPts val="300"/>
              </a:spcAft>
            </a:pPr>
            <a:r>
              <a:rPr lang="vi-VN" sz="3200" dirty="0">
                <a:solidFill>
                  <a:schemeClr val="accent6">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Có thể dựa vào sơ đồ tương đương để giải thích hoạt động của SCR.</a:t>
            </a:r>
            <a:endParaRPr lang="en-US" sz="3200" dirty="0">
              <a:solidFill>
                <a:schemeClr val="accent6">
                  <a:lumMod val="75000"/>
                </a:schemeClr>
              </a:solidFill>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23606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584775"/>
            <a:ext cx="8208912" cy="6040115"/>
          </a:xfrm>
          <a:prstGeom prst="rect">
            <a:avLst/>
          </a:prstGeom>
        </p:spPr>
        <p:txBody>
          <a:bodyPr wrap="square">
            <a:spAutoFit/>
          </a:bodyPr>
          <a:lstStyle/>
          <a:p>
            <a:pPr algn="just"/>
            <a:r>
              <a:rPr lang="en-US" sz="3200" b="1" u="sng" dirty="0" smtClean="0">
                <a:solidFill>
                  <a:srgbClr val="0070C0"/>
                </a:solidFill>
                <a:latin typeface="Times New Roman" pitchFamily="18" charset="0"/>
                <a:cs typeface="Times New Roman" pitchFamily="18" charset="0"/>
              </a:rPr>
              <a:t>4.1.2.2- </a:t>
            </a:r>
            <a:r>
              <a:rPr lang="en-US" sz="3200" b="1" u="sng" dirty="0">
                <a:solidFill>
                  <a:srgbClr val="0070C0"/>
                </a:solidFill>
                <a:latin typeface="Times New Roman" pitchFamily="18" charset="0"/>
                <a:cs typeface="Times New Roman" pitchFamily="18" charset="0"/>
              </a:rPr>
              <a:t>Phân cực </a:t>
            </a:r>
            <a:r>
              <a:rPr lang="en-US" sz="3200" b="1" u="sng" dirty="0" smtClean="0">
                <a:solidFill>
                  <a:srgbClr val="0070C0"/>
                </a:solidFill>
                <a:latin typeface="Times New Roman" pitchFamily="18" charset="0"/>
                <a:cs typeface="Times New Roman" pitchFamily="18" charset="0"/>
              </a:rPr>
              <a:t>ngược</a:t>
            </a:r>
            <a:r>
              <a:rPr lang="en-US" sz="3200" b="1" dirty="0" smtClean="0">
                <a:solidFill>
                  <a:srgbClr val="0070C0"/>
                </a:solidFill>
                <a:latin typeface="Times New Roman" pitchFamily="18" charset="0"/>
                <a:cs typeface="Times New Roman" pitchFamily="18" charset="0"/>
              </a:rPr>
              <a:t>:</a:t>
            </a:r>
          </a:p>
          <a:p>
            <a:pPr algn="just"/>
            <a:endParaRPr lang="en-US" sz="3200" b="1" dirty="0">
              <a:solidFill>
                <a:srgbClr val="0070C0"/>
              </a:solidFill>
              <a:latin typeface="Times New Roman" pitchFamily="18" charset="0"/>
              <a:cs typeface="Times New Roman" pitchFamily="18" charset="0"/>
            </a:endParaRPr>
          </a:p>
          <a:p>
            <a:pPr algn="just">
              <a:spcAft>
                <a:spcPts val="0"/>
              </a:spcAft>
            </a:pP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u="sng" dirty="0">
                <a:latin typeface="Times New Roman" panose="02020603050405020304" pitchFamily="18" charset="0"/>
                <a:ea typeface="Times New Roman" panose="02020603050405020304" pitchFamily="18" charset="0"/>
                <a:cs typeface="Times New Roman" panose="02020603050405020304" pitchFamily="18" charset="0"/>
              </a:rPr>
              <a:t>Khi đặt </a:t>
            </a:r>
            <a:r>
              <a:rPr lang="en-US" sz="3200" u="sng" dirty="0" smtClean="0">
                <a:latin typeface="Times New Roman" panose="02020603050405020304" pitchFamily="18" charset="0"/>
                <a:ea typeface="Times New Roman" panose="02020603050405020304" pitchFamily="18" charset="0"/>
                <a:cs typeface="Times New Roman" panose="02020603050405020304" pitchFamily="18" charset="0"/>
              </a:rPr>
              <a:t>V</a:t>
            </a:r>
            <a:r>
              <a:rPr lang="vi-VN" sz="3200" u="sng" dirty="0" smtClean="0">
                <a:latin typeface="Times New Roman" panose="02020603050405020304" pitchFamily="18" charset="0"/>
                <a:ea typeface="Times New Roman" panose="02020603050405020304" pitchFamily="18" charset="0"/>
                <a:cs typeface="Times New Roman" panose="02020603050405020304" pitchFamily="18" charset="0"/>
              </a:rPr>
              <a:t>ngược </a:t>
            </a:r>
            <a:r>
              <a:rPr lang="vi-VN" sz="3200" u="sng" dirty="0">
                <a:latin typeface="Times New Roman" panose="02020603050405020304" pitchFamily="18" charset="0"/>
                <a:ea typeface="Times New Roman" panose="02020603050405020304" pitchFamily="18" charset="0"/>
                <a:cs typeface="Times New Roman" panose="02020603050405020304" pitchFamily="18" charset="0"/>
              </a:rPr>
              <a:t>lên SCR</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An</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ố</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nối với âm nguồn, còn </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cat</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ố</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với dương nguồn, cực khiển để hở). Ta thấy tiếp giáp </a:t>
            </a:r>
            <a:r>
              <a:rPr lang="en-US" sz="3200" dirty="0">
                <a:latin typeface="Times New Roman" pitchFamily="18" charset="0"/>
                <a:cs typeface="Times New Roman" pitchFamily="18" charset="0"/>
              </a:rPr>
              <a:t>J</a:t>
            </a:r>
            <a:r>
              <a:rPr lang="en-US" sz="3200" baseline="-25000" dirty="0">
                <a:latin typeface="Times New Roman" pitchFamily="18" charset="0"/>
                <a:cs typeface="Times New Roman" pitchFamily="18" charset="0"/>
              </a:rPr>
              <a:t>2 </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được phân cực thuận (có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R</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nhỏ) còn </a:t>
            </a:r>
            <a:r>
              <a:rPr lang="en-US" sz="3200" dirty="0" smtClean="0">
                <a:latin typeface="Times New Roman" pitchFamily="18" charset="0"/>
                <a:cs typeface="Times New Roman" pitchFamily="18" charset="0"/>
              </a:rPr>
              <a:t>J</a:t>
            </a:r>
            <a:r>
              <a:rPr lang="en-US" sz="3200" baseline="-25000" dirty="0" smtClean="0">
                <a:latin typeface="Times New Roman" pitchFamily="18" charset="0"/>
                <a:cs typeface="Times New Roman" pitchFamily="18" charset="0"/>
              </a:rPr>
              <a:t>1</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và </a:t>
            </a:r>
            <a:r>
              <a:rPr lang="en-US" sz="3200" dirty="0">
                <a:latin typeface="Times New Roman" pitchFamily="18" charset="0"/>
                <a:cs typeface="Times New Roman" pitchFamily="18" charset="0"/>
              </a:rPr>
              <a:t>J</a:t>
            </a:r>
            <a:r>
              <a:rPr lang="en-US" sz="3200" baseline="-25000" dirty="0">
                <a:latin typeface="Times New Roman" pitchFamily="18" charset="0"/>
                <a:cs typeface="Times New Roman" pitchFamily="18" charset="0"/>
              </a:rPr>
              <a:t>3 </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phân cực ngược nên có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R</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rất lớn làm cho SCR không thể dẫn điện (thực tế có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I</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rò rất nhỏ qua SCR). Khi điện áp ngược tăng đến 1 giá trị đủ lớn </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3200" dirty="0" smtClean="0">
                <a:latin typeface="Times New Roman" pitchFamily="18" charset="0"/>
                <a:cs typeface="Times New Roman" pitchFamily="18" charset="0"/>
              </a:rPr>
              <a:t>V</a:t>
            </a:r>
            <a:r>
              <a:rPr lang="en-US" sz="3200" baseline="-25000" dirty="0" smtClean="0">
                <a:latin typeface="Times New Roman" pitchFamily="18" charset="0"/>
                <a:cs typeface="Times New Roman" pitchFamily="18" charset="0"/>
              </a:rPr>
              <a:t>BR</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thì SCR cũng bị đánh thủng (giống Điôt) </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I</a:t>
            </a:r>
            <a:r>
              <a:rPr lang="vi-VN" sz="3200" dirty="0" smtClean="0">
                <a:latin typeface="Times New Roman" panose="02020603050405020304" pitchFamily="18" charset="0"/>
                <a:ea typeface="Times New Roman" panose="02020603050405020304" pitchFamily="18" charset="0"/>
                <a:cs typeface="Times New Roman" panose="02020603050405020304" pitchFamily="18" charset="0"/>
              </a:rPr>
              <a:t>ngược </a:t>
            </a:r>
            <a:r>
              <a:rPr lang="vi-VN" sz="3200" dirty="0">
                <a:latin typeface="Times New Roman" panose="02020603050405020304" pitchFamily="18" charset="0"/>
                <a:ea typeface="Times New Roman" panose="02020603050405020304" pitchFamily="18" charset="0"/>
                <a:cs typeface="Times New Roman" panose="02020603050405020304" pitchFamily="18" charset="0"/>
              </a:rPr>
              <a:t>qua SCR tăng vọt làm SCR hư.</a:t>
            </a: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r>
              <a:rPr lang="vi-VN" sz="32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8461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5616" y="1340768"/>
            <a:ext cx="6768752" cy="4678204"/>
          </a:xfrm>
          <a:prstGeom prst="rect">
            <a:avLst/>
          </a:prstGeom>
        </p:spPr>
        <p:txBody>
          <a:bodyPr wrap="square">
            <a:spAutoFit/>
          </a:bodyPr>
          <a:lstStyle/>
          <a:p>
            <a:pPr algn="just">
              <a:spcBef>
                <a:spcPts val="300"/>
              </a:spcBef>
              <a:spcAft>
                <a:spcPts val="300"/>
              </a:spcAft>
            </a:pP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endParaRPr lang="en-US" sz="36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r>
              <a:rPr lang="en-US" sz="3600"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3600" u="sng"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Kết luận</a:t>
            </a:r>
            <a:r>
              <a:rPr lang="en-US" sz="3600"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ea typeface="Times New Roman" panose="02020603050405020304" pitchFamily="18" charset="0"/>
                <a:cs typeface="Times New Roman" panose="02020603050405020304" pitchFamily="18" charset="0"/>
              </a:rPr>
              <a:t>SCR chỉ dẫn điện theo 1 chiều từ anốt sang catốt khi có dòng kích thích </a:t>
            </a:r>
            <a:r>
              <a:rPr lang="en-US" sz="3600" dirty="0">
                <a:latin typeface="Times New Roman" pitchFamily="18" charset="0"/>
                <a:cs typeface="Times New Roman" pitchFamily="18" charset="0"/>
              </a:rPr>
              <a:t>I</a:t>
            </a:r>
            <a:r>
              <a:rPr lang="en-US" sz="3600" baseline="-25000" dirty="0">
                <a:latin typeface="Times New Roman" pitchFamily="18" charset="0"/>
                <a:cs typeface="Times New Roman" pitchFamily="18" charset="0"/>
              </a:rPr>
              <a:t>G </a:t>
            </a:r>
            <a:r>
              <a:rPr lang="en-US" sz="3600" dirty="0" smtClean="0">
                <a:latin typeface="Times New Roman" panose="02020603050405020304" pitchFamily="18" charset="0"/>
                <a:ea typeface="Times New Roman" panose="02020603050405020304" pitchFamily="18" charset="0"/>
                <a:cs typeface="Times New Roman" panose="02020603050405020304" pitchFamily="18" charset="0"/>
              </a:rPr>
              <a:t>thích hợp với </a:t>
            </a:r>
            <a:r>
              <a:rPr lang="en-US" sz="3600" dirty="0" smtClean="0">
                <a:latin typeface="Times New Roman" pitchFamily="18" charset="0"/>
                <a:cs typeface="Times New Roman" pitchFamily="18" charset="0"/>
              </a:rPr>
              <a:t>V</a:t>
            </a:r>
            <a:r>
              <a:rPr lang="en-US" sz="3600" baseline="-25000" dirty="0" smtClean="0">
                <a:latin typeface="Times New Roman" pitchFamily="18" charset="0"/>
                <a:cs typeface="Times New Roman" pitchFamily="18" charset="0"/>
              </a:rPr>
              <a:t>AK</a:t>
            </a:r>
            <a:r>
              <a:rPr lang="en-US" sz="3600" dirty="0" smtClean="0">
                <a:latin typeface="Times New Roman" pitchFamily="18" charset="0"/>
                <a:cs typeface="Times New Roman" pitchFamily="18" charset="0"/>
              </a:rPr>
              <a:t> </a:t>
            </a:r>
            <a:r>
              <a:rPr lang="en-US" sz="3600" dirty="0" smtClean="0">
                <a:latin typeface="Times New Roman" panose="02020603050405020304" pitchFamily="18" charset="0"/>
                <a:ea typeface="Times New Roman" panose="02020603050405020304" pitchFamily="18" charset="0"/>
                <a:cs typeface="Times New Roman" panose="02020603050405020304" pitchFamily="18" charset="0"/>
              </a:rPr>
              <a:t>thuận và không dẫn điện theo chiều ngược lại (khi phân cực ngược)</a:t>
            </a:r>
            <a:endParaRPr lang="en-US" sz="3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1115616" y="836713"/>
            <a:ext cx="7272808" cy="646331"/>
          </a:xfrm>
          <a:prstGeom prst="rect">
            <a:avLst/>
          </a:prstGeom>
        </p:spPr>
        <p:txBody>
          <a:bodyPr wrap="square">
            <a:spAutoFit/>
          </a:bodyPr>
          <a:lstStyle/>
          <a:p>
            <a:r>
              <a:rPr lang="en-US" sz="3600" b="1" dirty="0">
                <a:solidFill>
                  <a:srgbClr val="FF0000"/>
                </a:solidFill>
                <a:latin typeface="Times New Roman" pitchFamily="18" charset="0"/>
                <a:cs typeface="Times New Roman" pitchFamily="18" charset="0"/>
              </a:rPr>
              <a:t>4.1.2- </a:t>
            </a:r>
            <a:r>
              <a:rPr lang="en-US" sz="3600" b="1" u="sng" dirty="0">
                <a:solidFill>
                  <a:srgbClr val="FF0000"/>
                </a:solidFill>
                <a:latin typeface="Times New Roman" pitchFamily="18" charset="0"/>
                <a:cs typeface="Times New Roman" pitchFamily="18" charset="0"/>
              </a:rPr>
              <a:t>Nguyên lý làm </a:t>
            </a:r>
            <a:r>
              <a:rPr lang="en-US" sz="3600" b="1" u="sng" dirty="0" smtClean="0">
                <a:solidFill>
                  <a:srgbClr val="FF0000"/>
                </a:solidFill>
                <a:latin typeface="Times New Roman" pitchFamily="18" charset="0"/>
                <a:cs typeface="Times New Roman" pitchFamily="18" charset="0"/>
              </a:rPr>
              <a:t>việc </a:t>
            </a:r>
            <a:r>
              <a:rPr lang="en-US" sz="3600" b="1" u="sng" dirty="0">
                <a:solidFill>
                  <a:srgbClr val="FF0000"/>
                </a:solidFill>
                <a:latin typeface="Times New Roman" pitchFamily="18" charset="0"/>
                <a:cs typeface="Times New Roman" pitchFamily="18" charset="0"/>
              </a:rPr>
              <a:t>của SCR</a:t>
            </a:r>
            <a:r>
              <a:rPr lang="en-US" sz="3600" b="1" dirty="0">
                <a:solidFill>
                  <a:srgbClr val="FF0000"/>
                </a:solidFill>
                <a:latin typeface="Times New Roman" pitchFamily="18" charset="0"/>
                <a:cs typeface="Times New Roman" pitchFamily="18" charset="0"/>
              </a:rPr>
              <a:t>:</a:t>
            </a:r>
            <a:endParaRPr lang="vi-VN"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9644391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2980" y="3258234"/>
            <a:ext cx="8884096" cy="3139321"/>
          </a:xfrm>
          <a:prstGeom prst="rect">
            <a:avLst/>
          </a:prstGeom>
        </p:spPr>
        <p:txBody>
          <a:bodyPr wrap="square">
            <a:spAutoFit/>
          </a:bodyPr>
          <a:lstStyle/>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
        <p:nvSpPr>
          <p:cNvPr id="7" name="Rectangle 6"/>
          <p:cNvSpPr/>
          <p:nvPr/>
        </p:nvSpPr>
        <p:spPr>
          <a:xfrm>
            <a:off x="4932040" y="566678"/>
            <a:ext cx="4125616" cy="5724644"/>
          </a:xfrm>
          <a:prstGeom prst="rect">
            <a:avLst/>
          </a:prstGeom>
        </p:spPr>
        <p:txBody>
          <a:bodyPr wrap="square">
            <a:spAutoFit/>
          </a:bodyPr>
          <a:lstStyle/>
          <a:p>
            <a:pPr>
              <a:buNone/>
            </a:pPr>
            <a:endParaRPr lang="en-US" sz="2000" dirty="0" smtClean="0">
              <a:latin typeface="Times New Roman" pitchFamily="18" charset="0"/>
              <a:cs typeface="Times New Roman" pitchFamily="18" charset="0"/>
            </a:endParaRPr>
          </a:p>
          <a:p>
            <a:pPr>
              <a:buNone/>
            </a:pPr>
            <a:endParaRPr lang="en-US" sz="2000" dirty="0">
              <a:latin typeface="Times New Roman" pitchFamily="18" charset="0"/>
              <a:cs typeface="Times New Roman" pitchFamily="18" charset="0"/>
            </a:endParaRPr>
          </a:p>
          <a:p>
            <a:pPr>
              <a:buNone/>
            </a:pPr>
            <a:r>
              <a:rPr lang="en-US" sz="2000" dirty="0" smtClean="0">
                <a:solidFill>
                  <a:srgbClr val="FF0000"/>
                </a:solidFill>
                <a:latin typeface="Times New Roman" pitchFamily="18" charset="0"/>
                <a:cs typeface="Times New Roman" pitchFamily="18" charset="0"/>
              </a:rPr>
              <a:t>1.  </a:t>
            </a:r>
            <a:r>
              <a:rPr lang="en-US" sz="2000" u="sng" dirty="0" smtClean="0">
                <a:solidFill>
                  <a:srgbClr val="FF0000"/>
                </a:solidFill>
                <a:latin typeface="Times New Roman" pitchFamily="18" charset="0"/>
                <a:cs typeface="Times New Roman" pitchFamily="18" charset="0"/>
              </a:rPr>
              <a:t>Phân cực </a:t>
            </a:r>
            <a:r>
              <a:rPr lang="en-US" sz="2000" u="sng" dirty="0">
                <a:solidFill>
                  <a:srgbClr val="FF0000"/>
                </a:solidFill>
                <a:latin typeface="Times New Roman" pitchFamily="18" charset="0"/>
                <a:cs typeface="Times New Roman" pitchFamily="18" charset="0"/>
              </a:rPr>
              <a:t>thuận</a:t>
            </a:r>
            <a:r>
              <a:rPr lang="en-US" sz="2000" dirty="0">
                <a:solidFill>
                  <a:srgbClr val="FF0000"/>
                </a:solidFill>
                <a:latin typeface="Times New Roman" pitchFamily="18" charset="0"/>
                <a:cs typeface="Times New Roman" pitchFamily="18" charset="0"/>
              </a:rPr>
              <a:t>: </a:t>
            </a:r>
            <a:r>
              <a:rPr lang="en-US" sz="2000" dirty="0" smtClean="0">
                <a:solidFill>
                  <a:srgbClr val="FF0000"/>
                </a:solidFill>
                <a:latin typeface="Times New Roman" pitchFamily="18" charset="0"/>
                <a:cs typeface="Times New Roman" pitchFamily="18" charset="0"/>
              </a:rPr>
              <a:t> V</a:t>
            </a:r>
            <a:r>
              <a:rPr lang="en-US" sz="2000" baseline="-25000" dirty="0" smtClean="0">
                <a:solidFill>
                  <a:srgbClr val="FF0000"/>
                </a:solidFill>
                <a:latin typeface="Times New Roman" pitchFamily="18" charset="0"/>
                <a:cs typeface="Times New Roman" pitchFamily="18" charset="0"/>
              </a:rPr>
              <a:t>AK</a:t>
            </a:r>
            <a:r>
              <a:rPr lang="en-US" sz="2000" dirty="0" smtClean="0">
                <a:solidFill>
                  <a:srgbClr val="FF0000"/>
                </a:solidFill>
                <a:latin typeface="Times New Roman" pitchFamily="18" charset="0"/>
                <a:cs typeface="Times New Roman" pitchFamily="18" charset="0"/>
              </a:rPr>
              <a:t> </a:t>
            </a:r>
            <a:r>
              <a:rPr lang="en-US" sz="2000" dirty="0">
                <a:solidFill>
                  <a:srgbClr val="FF0000"/>
                </a:solidFill>
                <a:latin typeface="Times New Roman" pitchFamily="18" charset="0"/>
                <a:cs typeface="Times New Roman" pitchFamily="18" charset="0"/>
              </a:rPr>
              <a:t>&gt; 0.</a:t>
            </a:r>
          </a:p>
          <a:p>
            <a:pPr>
              <a:buNone/>
            </a:pPr>
            <a:r>
              <a:rPr lang="en-US" sz="2000" dirty="0">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1.1</a:t>
            </a:r>
            <a:r>
              <a:rPr lang="en-US" sz="2000" dirty="0">
                <a:solidFill>
                  <a:srgbClr val="0070C0"/>
                </a:solidFill>
                <a:latin typeface="Times New Roman" pitchFamily="18" charset="0"/>
                <a:cs typeface="Times New Roman" pitchFamily="18" charset="0"/>
              </a:rPr>
              <a:t>. Khi </a:t>
            </a:r>
            <a:r>
              <a:rPr lang="en-US" sz="2000" dirty="0" smtClean="0">
                <a:solidFill>
                  <a:srgbClr val="0070C0"/>
                </a:solidFill>
                <a:latin typeface="Times New Roman" pitchFamily="18" charset="0"/>
                <a:cs typeface="Times New Roman" pitchFamily="18" charset="0"/>
              </a:rPr>
              <a:t>cực G hở (V</a:t>
            </a:r>
            <a:r>
              <a:rPr lang="en-US" sz="2000" baseline="-25000" dirty="0" smtClean="0">
                <a:solidFill>
                  <a:srgbClr val="0070C0"/>
                </a:solidFill>
                <a:latin typeface="Times New Roman" pitchFamily="18" charset="0"/>
                <a:cs typeface="Times New Roman" pitchFamily="18" charset="0"/>
              </a:rPr>
              <a:t>G</a:t>
            </a:r>
            <a:r>
              <a:rPr lang="en-US" sz="2000" dirty="0" smtClean="0">
                <a:solidFill>
                  <a:srgbClr val="0070C0"/>
                </a:solidFill>
                <a:latin typeface="Times New Roman" pitchFamily="18" charset="0"/>
                <a:cs typeface="Times New Roman" pitchFamily="18" charset="0"/>
              </a:rPr>
              <a:t> </a:t>
            </a:r>
            <a:r>
              <a:rPr lang="en-US" sz="2000" dirty="0">
                <a:solidFill>
                  <a:srgbClr val="0070C0"/>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0)</a:t>
            </a:r>
            <a:endParaRPr lang="en-US" sz="2000" dirty="0">
              <a:solidFill>
                <a:srgbClr val="0070C0"/>
              </a:solidFill>
              <a:latin typeface="Times New Roman" pitchFamily="18" charset="0"/>
              <a:cs typeface="Times New Roman" pitchFamily="18" charset="0"/>
            </a:endParaRPr>
          </a:p>
          <a:p>
            <a:pPr>
              <a:buNone/>
            </a:pPr>
            <a:r>
              <a:rPr lang="en-US" sz="2000" dirty="0">
                <a:latin typeface="Times New Roman" pitchFamily="18" charset="0"/>
                <a:cs typeface="Times New Roman" pitchFamily="18" charset="0"/>
              </a:rPr>
              <a:t>    - K</a:t>
            </a:r>
            <a:r>
              <a:rPr lang="en-US" sz="2000" dirty="0" smtClean="0">
                <a:latin typeface="Times New Roman" pitchFamily="18" charset="0"/>
                <a:cs typeface="Times New Roman" pitchFamily="18" charset="0"/>
              </a:rPr>
              <a:t>hi V</a:t>
            </a:r>
            <a:r>
              <a:rPr lang="en-US" sz="2000" baseline="-25000" dirty="0" smtClean="0">
                <a:latin typeface="Times New Roman" pitchFamily="18" charset="0"/>
                <a:cs typeface="Times New Roman" pitchFamily="18" charset="0"/>
              </a:rPr>
              <a:t>AK</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&lt; </a:t>
            </a:r>
            <a:r>
              <a:rPr lang="en-US" sz="2000" dirty="0" smtClean="0">
                <a:latin typeface="Times New Roman" pitchFamily="18" charset="0"/>
                <a:cs typeface="Times New Roman" pitchFamily="18" charset="0"/>
              </a:rPr>
              <a:t>V</a:t>
            </a:r>
            <a:r>
              <a:rPr lang="en-US" sz="2000" baseline="-25000" dirty="0" smtClean="0">
                <a:latin typeface="Times New Roman" pitchFamily="18" charset="0"/>
                <a:cs typeface="Times New Roman" pitchFamily="18" charset="0"/>
              </a:rPr>
              <a:t>BO</a:t>
            </a:r>
            <a:r>
              <a:rPr lang="en-US" sz="2000" dirty="0" smtClean="0">
                <a:latin typeface="Times New Roman" pitchFamily="18" charset="0"/>
                <a:cs typeface="Times New Roman" pitchFamily="18" charset="0"/>
              </a:rPr>
              <a:t>  SCR chưa dẫn điện</a:t>
            </a:r>
            <a:r>
              <a:rPr lang="en-US" sz="2000" dirty="0">
                <a:latin typeface="Times New Roman" pitchFamily="18" charset="0"/>
                <a:cs typeface="Times New Roman" pitchFamily="18" charset="0"/>
              </a:rPr>
              <a:t>.</a:t>
            </a:r>
          </a:p>
          <a:p>
            <a:pPr>
              <a:buNone/>
            </a:pPr>
            <a:r>
              <a:rPr lang="en-US" sz="2000" dirty="0">
                <a:latin typeface="Times New Roman" pitchFamily="18" charset="0"/>
                <a:cs typeface="Times New Roman" pitchFamily="18" charset="0"/>
              </a:rPr>
              <a:t>     - </a:t>
            </a:r>
            <a:r>
              <a:rPr lang="en-US" sz="2000" dirty="0" smtClean="0">
                <a:latin typeface="Times New Roman" pitchFamily="18" charset="0"/>
                <a:cs typeface="Times New Roman" pitchFamily="18" charset="0"/>
              </a:rPr>
              <a:t>Khi V</a:t>
            </a:r>
            <a:r>
              <a:rPr lang="en-US" sz="2000" baseline="-25000" dirty="0" smtClean="0">
                <a:latin typeface="Times New Roman" pitchFamily="18" charset="0"/>
                <a:cs typeface="Times New Roman" pitchFamily="18" charset="0"/>
              </a:rPr>
              <a:t>AK</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V</a:t>
            </a:r>
            <a:r>
              <a:rPr lang="en-US" sz="2000" baseline="-25000" dirty="0" smtClean="0">
                <a:latin typeface="Times New Roman" pitchFamily="18" charset="0"/>
                <a:cs typeface="Times New Roman" pitchFamily="18" charset="0"/>
              </a:rPr>
              <a:t>BO</a:t>
            </a:r>
            <a:r>
              <a:rPr lang="en-US" sz="2000" dirty="0" smtClean="0">
                <a:latin typeface="Times New Roman" pitchFamily="18" charset="0"/>
                <a:cs typeface="Times New Roman" pitchFamily="18" charset="0"/>
              </a:rPr>
              <a:t>  SCR dẫn điện.</a:t>
            </a:r>
          </a:p>
          <a:p>
            <a:pPr>
              <a:buNone/>
            </a:pPr>
            <a:r>
              <a:rPr lang="en-US" sz="2000" dirty="0" smtClean="0">
                <a:latin typeface="Times New Roman" pitchFamily="18" charset="0"/>
                <a:cs typeface="Times New Roman" pitchFamily="18" charset="0"/>
              </a:rPr>
              <a:t>    1</a:t>
            </a:r>
            <a:r>
              <a:rPr lang="en-US" sz="2000" dirty="0" smtClean="0">
                <a:solidFill>
                  <a:srgbClr val="0070C0"/>
                </a:solidFill>
                <a:latin typeface="Times New Roman" pitchFamily="18" charset="0"/>
                <a:cs typeface="Times New Roman" pitchFamily="18" charset="0"/>
              </a:rPr>
              <a:t>.2</a:t>
            </a:r>
            <a:r>
              <a:rPr lang="en-US" sz="2000" dirty="0">
                <a:solidFill>
                  <a:srgbClr val="0070C0"/>
                </a:solidFill>
                <a:latin typeface="Times New Roman" pitchFamily="18" charset="0"/>
                <a:cs typeface="Times New Roman" pitchFamily="18" charset="0"/>
              </a:rPr>
              <a:t>. Khi </a:t>
            </a:r>
            <a:r>
              <a:rPr lang="en-US" sz="2000" dirty="0" smtClean="0">
                <a:solidFill>
                  <a:srgbClr val="0070C0"/>
                </a:solidFill>
                <a:latin typeface="Times New Roman" pitchFamily="18" charset="0"/>
                <a:cs typeface="Times New Roman" pitchFamily="18" charset="0"/>
              </a:rPr>
              <a:t>cực G cấp điện (V</a:t>
            </a:r>
            <a:r>
              <a:rPr lang="en-US" sz="2000" baseline="-25000" dirty="0" smtClean="0">
                <a:solidFill>
                  <a:srgbClr val="0070C0"/>
                </a:solidFill>
                <a:latin typeface="Times New Roman" pitchFamily="18" charset="0"/>
                <a:cs typeface="Times New Roman" pitchFamily="18" charset="0"/>
              </a:rPr>
              <a:t>G</a:t>
            </a:r>
            <a:r>
              <a:rPr lang="en-US" sz="2000" dirty="0" smtClean="0">
                <a:solidFill>
                  <a:srgbClr val="0070C0"/>
                </a:solidFill>
                <a:latin typeface="Times New Roman" pitchFamily="18" charset="0"/>
                <a:cs typeface="Times New Roman" pitchFamily="18" charset="0"/>
              </a:rPr>
              <a:t> </a:t>
            </a:r>
            <a:r>
              <a:rPr lang="en-US" sz="2000" dirty="0">
                <a:solidFill>
                  <a:srgbClr val="0070C0"/>
                </a:solidFill>
                <a:latin typeface="Times New Roman" pitchFamily="18" charset="0"/>
                <a:cs typeface="Times New Roman" pitchFamily="18" charset="0"/>
              </a:rPr>
              <a:t>&gt; </a:t>
            </a:r>
            <a:r>
              <a:rPr lang="en-US" sz="2000" dirty="0" smtClean="0">
                <a:solidFill>
                  <a:srgbClr val="0070C0"/>
                </a:solidFill>
                <a:latin typeface="Times New Roman" pitchFamily="18" charset="0"/>
                <a:cs typeface="Times New Roman" pitchFamily="18" charset="0"/>
              </a:rPr>
              <a:t>0)</a:t>
            </a:r>
            <a:endParaRPr lang="en-US" sz="2000" dirty="0">
              <a:solidFill>
                <a:srgbClr val="0070C0"/>
              </a:solidFill>
              <a:latin typeface="Times New Roman" pitchFamily="18" charset="0"/>
              <a:cs typeface="Times New Roman" pitchFamily="18" charset="0"/>
            </a:endParaRPr>
          </a:p>
          <a:p>
            <a:pPr>
              <a:buNone/>
            </a:pPr>
            <a:r>
              <a:rPr lang="en-US" sz="2000" dirty="0">
                <a:latin typeface="Times New Roman" pitchFamily="18" charset="0"/>
                <a:cs typeface="Times New Roman" pitchFamily="18" charset="0"/>
              </a:rPr>
              <a:t>     - Đặc tính chuyển lên đoạn R</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nhỏ tại </a:t>
            </a:r>
            <a:r>
              <a:rPr lang="en-US" sz="2000" dirty="0" smtClean="0">
                <a:latin typeface="Times New Roman" pitchFamily="18" charset="0"/>
                <a:cs typeface="Times New Roman" pitchFamily="18" charset="0"/>
              </a:rPr>
              <a:t>V</a:t>
            </a:r>
            <a:r>
              <a:rPr lang="en-US" sz="2000" baseline="-25000" dirty="0" smtClean="0">
                <a:latin typeface="Times New Roman" pitchFamily="18" charset="0"/>
                <a:cs typeface="Times New Roman" pitchFamily="18" charset="0"/>
              </a:rPr>
              <a:t>AK</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&lt;&lt; V</a:t>
            </a:r>
            <a:r>
              <a:rPr lang="en-US" sz="2000" baseline="-25000" dirty="0" smtClean="0">
                <a:latin typeface="Times New Roman" pitchFamily="18" charset="0"/>
                <a:cs typeface="Times New Roman" pitchFamily="18" charset="0"/>
              </a:rPr>
              <a:t>BO</a:t>
            </a:r>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a:p>
            <a:pPr>
              <a:buNone/>
            </a:pPr>
            <a:r>
              <a:rPr lang="en-US" sz="2000" dirty="0">
                <a:latin typeface="Times New Roman" pitchFamily="18" charset="0"/>
                <a:cs typeface="Times New Roman" pitchFamily="18" charset="0"/>
              </a:rPr>
              <a:t>      - V</a:t>
            </a:r>
            <a:r>
              <a:rPr lang="en-US" sz="2000" baseline="-25000" dirty="0" smtClean="0">
                <a:latin typeface="Times New Roman" pitchFamily="18" charset="0"/>
                <a:cs typeface="Times New Roman" pitchFamily="18" charset="0"/>
              </a:rPr>
              <a:t>AK</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càng nhỏ nếu </a:t>
            </a:r>
            <a:r>
              <a:rPr lang="en-US" sz="2000" dirty="0" smtClean="0">
                <a:latin typeface="Times New Roman" pitchFamily="18" charset="0"/>
                <a:cs typeface="Times New Roman" pitchFamily="18" charset="0"/>
              </a:rPr>
              <a:t>V</a:t>
            </a:r>
            <a:r>
              <a:rPr lang="en-US" sz="2000" baseline="-25000" dirty="0" smtClean="0">
                <a:latin typeface="Times New Roman" pitchFamily="18" charset="0"/>
                <a:cs typeface="Times New Roman" pitchFamily="18" charset="0"/>
              </a:rPr>
              <a:t>G</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càng lớn</a:t>
            </a:r>
            <a:r>
              <a:rPr lang="en-US" sz="2000" dirty="0" smtClean="0">
                <a:latin typeface="Times New Roman" pitchFamily="18" charset="0"/>
                <a:cs typeface="Times New Roman" pitchFamily="18" charset="0"/>
              </a:rPr>
              <a:t>.</a:t>
            </a:r>
            <a:r>
              <a:rPr lang="en-US" sz="2000" dirty="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buNone/>
            </a:pPr>
            <a:endParaRPr lang="en-US" sz="2000" dirty="0">
              <a:latin typeface="Times New Roman" pitchFamily="18" charset="0"/>
              <a:cs typeface="Times New Roman" pitchFamily="18" charset="0"/>
            </a:endParaRPr>
          </a:p>
          <a:p>
            <a:pPr>
              <a:buNone/>
            </a:pPr>
            <a:r>
              <a:rPr lang="en-US" sz="2000" dirty="0" smtClean="0">
                <a:solidFill>
                  <a:srgbClr val="FF0000"/>
                </a:solidFill>
                <a:latin typeface="Times New Roman" pitchFamily="18" charset="0"/>
                <a:cs typeface="Times New Roman" pitchFamily="18" charset="0"/>
              </a:rPr>
              <a:t>2</a:t>
            </a:r>
            <a:r>
              <a:rPr lang="en-US" sz="2000" dirty="0">
                <a:solidFill>
                  <a:srgbClr val="FF0000"/>
                </a:solidFill>
                <a:latin typeface="Times New Roman" pitchFamily="18" charset="0"/>
                <a:cs typeface="Times New Roman" pitchFamily="18" charset="0"/>
              </a:rPr>
              <a:t>.  </a:t>
            </a:r>
            <a:r>
              <a:rPr lang="en-US" sz="2000" u="sng" dirty="0" smtClean="0">
                <a:solidFill>
                  <a:srgbClr val="FF0000"/>
                </a:solidFill>
                <a:latin typeface="Times New Roman" pitchFamily="18" charset="0"/>
                <a:cs typeface="Times New Roman" pitchFamily="18" charset="0"/>
              </a:rPr>
              <a:t>Phân cực </a:t>
            </a:r>
            <a:r>
              <a:rPr lang="en-US" sz="2000" u="sng" dirty="0">
                <a:solidFill>
                  <a:srgbClr val="FF0000"/>
                </a:solidFill>
                <a:latin typeface="Times New Roman" pitchFamily="18" charset="0"/>
                <a:cs typeface="Times New Roman" pitchFamily="18" charset="0"/>
              </a:rPr>
              <a:t>ngược</a:t>
            </a:r>
            <a:r>
              <a:rPr lang="en-US" sz="2000" dirty="0">
                <a:solidFill>
                  <a:srgbClr val="FF0000"/>
                </a:solidFill>
                <a:latin typeface="Times New Roman" pitchFamily="18" charset="0"/>
                <a:cs typeface="Times New Roman" pitchFamily="18" charset="0"/>
              </a:rPr>
              <a:t>: </a:t>
            </a:r>
            <a:r>
              <a:rPr lang="en-US" sz="2000" dirty="0" smtClean="0">
                <a:solidFill>
                  <a:srgbClr val="FF0000"/>
                </a:solidFill>
                <a:latin typeface="Times New Roman" pitchFamily="18" charset="0"/>
                <a:cs typeface="Times New Roman" pitchFamily="18" charset="0"/>
              </a:rPr>
              <a:t>V</a:t>
            </a:r>
            <a:r>
              <a:rPr lang="en-US" sz="2000" baseline="-25000" dirty="0" smtClean="0">
                <a:solidFill>
                  <a:srgbClr val="FF0000"/>
                </a:solidFill>
                <a:latin typeface="Times New Roman" pitchFamily="18" charset="0"/>
                <a:cs typeface="Times New Roman" pitchFamily="18" charset="0"/>
              </a:rPr>
              <a:t>AK</a:t>
            </a:r>
            <a:r>
              <a:rPr lang="en-US" sz="2000" dirty="0" smtClean="0">
                <a:solidFill>
                  <a:srgbClr val="FF0000"/>
                </a:solidFill>
                <a:latin typeface="Times New Roman" pitchFamily="18" charset="0"/>
                <a:cs typeface="Times New Roman" pitchFamily="18" charset="0"/>
              </a:rPr>
              <a:t> </a:t>
            </a:r>
            <a:r>
              <a:rPr lang="en-US" sz="2000" dirty="0">
                <a:solidFill>
                  <a:srgbClr val="FF0000"/>
                </a:solidFill>
                <a:latin typeface="Times New Roman" pitchFamily="18" charset="0"/>
                <a:cs typeface="Times New Roman" pitchFamily="18" charset="0"/>
              </a:rPr>
              <a:t>&lt; </a:t>
            </a:r>
            <a:r>
              <a:rPr lang="en-US" sz="2000" dirty="0" smtClean="0">
                <a:solidFill>
                  <a:srgbClr val="FF0000"/>
                </a:solidFill>
                <a:latin typeface="Times New Roman" pitchFamily="18" charset="0"/>
                <a:cs typeface="Times New Roman" pitchFamily="18" charset="0"/>
              </a:rPr>
              <a:t>0.                     </a:t>
            </a:r>
            <a:r>
              <a:rPr lang="en-US" sz="2000" dirty="0" smtClean="0">
                <a:latin typeface="Times New Roman" pitchFamily="18" charset="0"/>
                <a:cs typeface="Times New Roman" pitchFamily="18" charset="0"/>
              </a:rPr>
              <a:t>Rất </a:t>
            </a:r>
            <a:r>
              <a:rPr lang="en-US" sz="2000" dirty="0">
                <a:latin typeface="Times New Roman" pitchFamily="18" charset="0"/>
                <a:cs typeface="Times New Roman" pitchFamily="18" charset="0"/>
              </a:rPr>
              <a:t>giống đặc tính ngược của </a:t>
            </a:r>
            <a:r>
              <a:rPr lang="en-US" sz="2000" dirty="0" smtClean="0">
                <a:latin typeface="Times New Roman" pitchFamily="18" charset="0"/>
                <a:cs typeface="Times New Roman" pitchFamily="18" charset="0"/>
              </a:rPr>
              <a:t>điốt</a:t>
            </a:r>
            <a:r>
              <a:rPr lang="en-US" sz="2000" dirty="0">
                <a:latin typeface="Times New Roman" pitchFamily="18" charset="0"/>
                <a:cs typeface="Times New Roman" pitchFamily="18" charset="0"/>
              </a:rPr>
              <a:t>.</a:t>
            </a:r>
          </a:p>
          <a:p>
            <a:pPr>
              <a:buNone/>
            </a:pPr>
            <a:endParaRPr lang="en-US" sz="2000" dirty="0">
              <a:latin typeface="Times New Roman" pitchFamily="18" charset="0"/>
              <a:cs typeface="Times New Roman" pitchFamily="18" charset="0"/>
            </a:endParaRPr>
          </a:p>
          <a:p>
            <a:pPr>
              <a:buNone/>
            </a:pPr>
            <a:r>
              <a:rPr lang="en-US" sz="2000" dirty="0">
                <a:solidFill>
                  <a:srgbClr val="002060"/>
                </a:solidFill>
                <a:latin typeface="Times New Roman" pitchFamily="18" charset="0"/>
                <a:cs typeface="Times New Roman" pitchFamily="18" charset="0"/>
              </a:rPr>
              <a:t>     </a:t>
            </a:r>
            <a:r>
              <a:rPr lang="en-US" sz="2200" dirty="0">
                <a:solidFill>
                  <a:srgbClr val="FF0000"/>
                </a:solidFill>
                <a:latin typeface="Times New Roman" pitchFamily="18" charset="0"/>
                <a:cs typeface="Times New Roman" pitchFamily="18" charset="0"/>
              </a:rPr>
              <a:t>Trong mọi trường hợp </a:t>
            </a:r>
            <a:r>
              <a:rPr lang="en-US" sz="2200" dirty="0" smtClean="0">
                <a:solidFill>
                  <a:srgbClr val="FF0000"/>
                </a:solidFill>
                <a:latin typeface="Times New Roman" pitchFamily="18" charset="0"/>
                <a:cs typeface="Times New Roman" pitchFamily="18" charset="0"/>
              </a:rPr>
              <a:t>SCR </a:t>
            </a:r>
            <a:r>
              <a:rPr lang="en-US" sz="2200" dirty="0">
                <a:solidFill>
                  <a:srgbClr val="FF0000"/>
                </a:solidFill>
                <a:latin typeface="Times New Roman" pitchFamily="18" charset="0"/>
                <a:cs typeface="Times New Roman" pitchFamily="18" charset="0"/>
              </a:rPr>
              <a:t>chỉ dẫn dòng được nếu </a:t>
            </a:r>
            <a:r>
              <a:rPr lang="en-US" sz="2200" dirty="0" smtClean="0">
                <a:solidFill>
                  <a:srgbClr val="FF0000"/>
                </a:solidFill>
                <a:latin typeface="Times New Roman" pitchFamily="18" charset="0"/>
                <a:cs typeface="Times New Roman" pitchFamily="18" charset="0"/>
              </a:rPr>
              <a:t>I</a:t>
            </a:r>
            <a:r>
              <a:rPr lang="en-US" sz="2200" baseline="-25000" dirty="0" smtClean="0">
                <a:solidFill>
                  <a:srgbClr val="FF0000"/>
                </a:solidFill>
                <a:latin typeface="Times New Roman" pitchFamily="18" charset="0"/>
                <a:cs typeface="Times New Roman" pitchFamily="18" charset="0"/>
              </a:rPr>
              <a:t>A</a:t>
            </a:r>
            <a:r>
              <a:rPr lang="en-US" sz="2200" dirty="0" smtClean="0">
                <a:solidFill>
                  <a:srgbClr val="FF0000"/>
                </a:solidFill>
                <a:latin typeface="Times New Roman" pitchFamily="18" charset="0"/>
                <a:cs typeface="Times New Roman" pitchFamily="18" charset="0"/>
              </a:rPr>
              <a:t> </a:t>
            </a:r>
            <a:r>
              <a:rPr lang="en-US" sz="2200" dirty="0">
                <a:solidFill>
                  <a:srgbClr val="FF0000"/>
                </a:solidFill>
                <a:latin typeface="Times New Roman" pitchFamily="18" charset="0"/>
                <a:cs typeface="Times New Roman" pitchFamily="18" charset="0"/>
              </a:rPr>
              <a:t>&gt; I</a:t>
            </a:r>
            <a:r>
              <a:rPr lang="en-US" sz="2200" baseline="-25000" dirty="0">
                <a:solidFill>
                  <a:srgbClr val="FF0000"/>
                </a:solidFill>
                <a:latin typeface="Times New Roman" pitchFamily="18" charset="0"/>
                <a:cs typeface="Times New Roman" pitchFamily="18" charset="0"/>
              </a:rPr>
              <a:t>h</a:t>
            </a:r>
            <a:r>
              <a:rPr lang="en-US" sz="2200" dirty="0">
                <a:solidFill>
                  <a:srgbClr val="FF0000"/>
                </a:solidFill>
                <a:latin typeface="Times New Roman" pitchFamily="18" charset="0"/>
                <a:cs typeface="Times New Roman" pitchFamily="18" charset="0"/>
              </a:rPr>
              <a:t>, gọi là dòng duy trì (Holding current).</a:t>
            </a:r>
            <a:endParaRPr lang="vi-VN" sz="2200" dirty="0">
              <a:solidFill>
                <a:srgbClr val="FF0000"/>
              </a:solidFill>
              <a:latin typeface="Times New Roman" pitchFamily="18" charset="0"/>
              <a:cs typeface="Times New Roman" pitchFamily="18" charset="0"/>
            </a:endParaRPr>
          </a:p>
        </p:txBody>
      </p:sp>
      <p:sp>
        <p:nvSpPr>
          <p:cNvPr id="8"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550327551"/>
              </p:ext>
            </p:extLst>
          </p:nvPr>
        </p:nvGraphicFramePr>
        <p:xfrm>
          <a:off x="-19354" y="1340768"/>
          <a:ext cx="4940814" cy="5184576"/>
        </p:xfrm>
        <a:graphic>
          <a:graphicData uri="http://schemas.openxmlformats.org/presentationml/2006/ole">
            <mc:AlternateContent xmlns:mc="http://schemas.openxmlformats.org/markup-compatibility/2006">
              <mc:Choice xmlns:v="urn:schemas-microsoft-com:vml" Requires="v">
                <p:oleObj spid="_x0000_s217111" r:id="rId3" imgW="3336857" imgH="2032329" progId="Visio.Drawing.11">
                  <p:embed/>
                </p:oleObj>
              </mc:Choice>
              <mc:Fallback>
                <p:oleObj r:id="rId3" imgW="3336857" imgH="203232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54" y="1340768"/>
                        <a:ext cx="4940814" cy="5184576"/>
                      </a:xfrm>
                      <a:prstGeom prst="rect">
                        <a:avLst/>
                      </a:prstGeom>
                      <a:noFill/>
                    </p:spPr>
                  </p:pic>
                </p:oleObj>
              </mc:Fallback>
            </mc:AlternateContent>
          </a:graphicData>
        </a:graphic>
      </p:graphicFrame>
      <p:sp>
        <p:nvSpPr>
          <p:cNvPr id="12" name="Rectangle 11"/>
          <p:cNvSpPr/>
          <p:nvPr/>
        </p:nvSpPr>
        <p:spPr>
          <a:xfrm>
            <a:off x="395536" y="218173"/>
            <a:ext cx="8280919" cy="584775"/>
          </a:xfrm>
          <a:prstGeom prst="rect">
            <a:avLst/>
          </a:prstGeom>
        </p:spPr>
        <p:txBody>
          <a:bodyPr wrap="square">
            <a:spAutoFit/>
          </a:bodyPr>
          <a:lstStyle/>
          <a:p>
            <a:r>
              <a:rPr lang="en-US" sz="3200" b="1" dirty="0" smtClean="0">
                <a:solidFill>
                  <a:srgbClr val="FF0000"/>
                </a:solidFill>
                <a:latin typeface="Times New Roman" pitchFamily="18" charset="0"/>
                <a:cs typeface="Times New Roman" pitchFamily="18" charset="0"/>
              </a:rPr>
              <a:t>4.1.2.3- Đ</a:t>
            </a:r>
            <a:r>
              <a:rPr lang="en-US" sz="3200" b="1" u="sng" dirty="0" smtClean="0">
                <a:solidFill>
                  <a:srgbClr val="FF0000"/>
                </a:solidFill>
                <a:latin typeface="Times New Roman" pitchFamily="18" charset="0"/>
                <a:cs typeface="Times New Roman" pitchFamily="18" charset="0"/>
              </a:rPr>
              <a:t>ặc </a:t>
            </a:r>
            <a:r>
              <a:rPr lang="en-US" sz="3200" b="1" u="sng" dirty="0">
                <a:solidFill>
                  <a:srgbClr val="FF0000"/>
                </a:solidFill>
                <a:latin typeface="Times New Roman" pitchFamily="18" charset="0"/>
                <a:cs typeface="Times New Roman" pitchFamily="18" charset="0"/>
              </a:rPr>
              <a:t>tuyến của SCR</a:t>
            </a:r>
            <a:r>
              <a:rPr lang="en-US" sz="3200" b="1" dirty="0">
                <a:solidFill>
                  <a:srgbClr val="FF0000"/>
                </a:solidFill>
                <a:latin typeface="Times New Roman" pitchFamily="18" charset="0"/>
                <a:cs typeface="Times New Roman" pitchFamily="18" charset="0"/>
              </a:rPr>
              <a:t>:</a:t>
            </a:r>
            <a:endParaRPr lang="en-US" sz="3200" dirty="0"/>
          </a:p>
        </p:txBody>
      </p:sp>
    </p:spTree>
    <p:extLst>
      <p:ext uri="{BB962C8B-B14F-4D97-AF65-F5344CB8AC3E}">
        <p14:creationId xmlns:p14="http://schemas.microsoft.com/office/powerpoint/2010/main" val="6125810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88641"/>
            <a:ext cx="7776864" cy="6494085"/>
          </a:xfrm>
          <a:prstGeom prst="rect">
            <a:avLst/>
          </a:prstGeom>
        </p:spPr>
        <p:txBody>
          <a:bodyPr wrap="square">
            <a:spAutoFit/>
          </a:bodyPr>
          <a:lstStyle/>
          <a:p>
            <a:r>
              <a:rPr lang="en-US" sz="3200" b="1" dirty="0">
                <a:solidFill>
                  <a:srgbClr val="FF0000"/>
                </a:solidFill>
                <a:latin typeface="Times New Roman" pitchFamily="18" charset="0"/>
                <a:cs typeface="Times New Roman" pitchFamily="18" charset="0"/>
              </a:rPr>
              <a:t> </a:t>
            </a:r>
            <a:r>
              <a:rPr lang="en-US" sz="3200" b="1" dirty="0" smtClean="0">
                <a:solidFill>
                  <a:srgbClr val="FF0000"/>
                </a:solidFill>
                <a:latin typeface="Times New Roman" pitchFamily="18" charset="0"/>
                <a:cs typeface="Times New Roman" pitchFamily="18" charset="0"/>
              </a:rPr>
              <a:t>4.1.3- Các </a:t>
            </a:r>
            <a:r>
              <a:rPr lang="en-US" sz="3200" b="1" dirty="0">
                <a:solidFill>
                  <a:srgbClr val="FF0000"/>
                </a:solidFill>
                <a:latin typeface="Times New Roman" pitchFamily="18" charset="0"/>
                <a:cs typeface="Times New Roman" pitchFamily="18" charset="0"/>
              </a:rPr>
              <a:t>phương pháp ngắt SCR:</a:t>
            </a:r>
          </a:p>
          <a:p>
            <a:pPr algn="ctr"/>
            <a:endParaRPr lang="en-US" sz="3200" dirty="0">
              <a:latin typeface="Times New Roman" pitchFamily="18" charset="0"/>
              <a:cs typeface="Times New Roman" pitchFamily="18" charset="0"/>
            </a:endParaRPr>
          </a:p>
          <a:p>
            <a:pPr marL="457200" indent="-457200">
              <a:buFontTx/>
              <a:buChar char="-"/>
            </a:pPr>
            <a:r>
              <a:rPr lang="en-US" sz="3200" dirty="0" smtClean="0">
                <a:latin typeface="Times New Roman" pitchFamily="18" charset="0"/>
                <a:cs typeface="Times New Roman" pitchFamily="18" charset="0"/>
              </a:rPr>
              <a:t>Ngắt </a:t>
            </a:r>
            <a:r>
              <a:rPr lang="en-US" sz="3200" dirty="0">
                <a:latin typeface="Times New Roman" pitchFamily="18" charset="0"/>
                <a:cs typeface="Times New Roman" pitchFamily="18" charset="0"/>
              </a:rPr>
              <a:t>SCR là chuyển nó từ trạng thái </a:t>
            </a:r>
            <a:r>
              <a:rPr lang="en-US" sz="3200" b="1" dirty="0">
                <a:solidFill>
                  <a:srgbClr val="FF0000"/>
                </a:solidFill>
                <a:latin typeface="Times New Roman" pitchFamily="18" charset="0"/>
                <a:cs typeface="Times New Roman" pitchFamily="18" charset="0"/>
              </a:rPr>
              <a:t>có</a:t>
            </a:r>
            <a:r>
              <a:rPr lang="en-US" sz="3200" dirty="0">
                <a:latin typeface="Times New Roman" pitchFamily="18" charset="0"/>
                <a:cs typeface="Times New Roman" pitchFamily="18" charset="0"/>
              </a:rPr>
              <a:t> dòng điện sang trạng thái </a:t>
            </a:r>
            <a:r>
              <a:rPr lang="en-US" sz="3200" b="1" dirty="0">
                <a:solidFill>
                  <a:srgbClr val="FF0000"/>
                </a:solidFill>
                <a:latin typeface="Times New Roman" pitchFamily="18" charset="0"/>
                <a:cs typeface="Times New Roman" pitchFamily="18" charset="0"/>
              </a:rPr>
              <a:t>không</a:t>
            </a:r>
            <a:r>
              <a:rPr lang="en-US" sz="3200" dirty="0">
                <a:latin typeface="Times New Roman" pitchFamily="18" charset="0"/>
                <a:cs typeface="Times New Roman" pitchFamily="18" charset="0"/>
              </a:rPr>
              <a:t> dòng điện</a:t>
            </a:r>
            <a:r>
              <a:rPr lang="en-US" sz="3200" dirty="0" smtClean="0">
                <a:latin typeface="Times New Roman" pitchFamily="18" charset="0"/>
                <a:cs typeface="Times New Roman" pitchFamily="18" charset="0"/>
              </a:rPr>
              <a:t>.</a:t>
            </a:r>
          </a:p>
          <a:p>
            <a:endParaRPr lang="en-US" sz="3200" dirty="0">
              <a:latin typeface="Times New Roman" pitchFamily="18" charset="0"/>
              <a:cs typeface="Times New Roman" pitchFamily="18" charset="0"/>
            </a:endParaRPr>
          </a:p>
          <a:p>
            <a:r>
              <a:rPr lang="en-US" sz="3200" dirty="0">
                <a:latin typeface="Times New Roman" pitchFamily="18" charset="0"/>
                <a:cs typeface="Times New Roman" pitchFamily="18" charset="0"/>
              </a:rPr>
              <a:t>a- Điều kiện để khóa SCR là phải đưa dòng điện </a:t>
            </a:r>
            <a:r>
              <a:rPr lang="en-US" sz="3200" dirty="0" smtClean="0">
                <a:latin typeface="Times New Roman" pitchFamily="18" charset="0"/>
                <a:cs typeface="Times New Roman" pitchFamily="18" charset="0"/>
              </a:rPr>
              <a:t>I</a:t>
            </a:r>
            <a:r>
              <a:rPr lang="en-US" sz="3200" baseline="-25000" dirty="0" smtClean="0">
                <a:latin typeface="Times New Roman" pitchFamily="18" charset="0"/>
                <a:cs typeface="Times New Roman" pitchFamily="18" charset="0"/>
              </a:rPr>
              <a:t>A</a:t>
            </a:r>
            <a:r>
              <a:rPr lang="en-US" sz="3200" dirty="0" smtClean="0">
                <a:latin typeface="Times New Roman" pitchFamily="18" charset="0"/>
                <a:cs typeface="Times New Roman" pitchFamily="18" charset="0"/>
              </a:rPr>
              <a:t> </a:t>
            </a:r>
            <a:r>
              <a:rPr lang="en-US" sz="3200" dirty="0">
                <a:latin typeface="Times New Roman" pitchFamily="18" charset="0"/>
                <a:cs typeface="Times New Roman" pitchFamily="18" charset="0"/>
              </a:rPr>
              <a:t>chạy qua nó về 0. Trong mạch điện xoay chiều SCR tự khóa do dòng điện tự động đổi chiều theo điện áp, khi dòng điện bằng không SCR tự khóa.</a:t>
            </a:r>
          </a:p>
          <a:p>
            <a:r>
              <a:rPr lang="en-US" sz="3200" dirty="0">
                <a:latin typeface="Times New Roman" pitchFamily="18" charset="0"/>
                <a:cs typeface="Times New Roman" pitchFamily="18" charset="0"/>
              </a:rPr>
              <a:t>b- Điều kiện này là đặt một điện áp ngược trực tiếp trên 2 đầu U</a:t>
            </a:r>
            <a:r>
              <a:rPr lang="en-US" sz="3200" baseline="-25000" dirty="0">
                <a:latin typeface="Times New Roman" pitchFamily="18" charset="0"/>
                <a:cs typeface="Times New Roman" pitchFamily="18" charset="0"/>
              </a:rPr>
              <a:t>AK</a:t>
            </a:r>
            <a:r>
              <a:rPr lang="en-US" sz="3200" dirty="0">
                <a:latin typeface="Times New Roman" pitchFamily="18" charset="0"/>
                <a:cs typeface="Times New Roman" pitchFamily="18" charset="0"/>
              </a:rPr>
              <a:t>&lt;0 , SCR được </a:t>
            </a:r>
            <a:r>
              <a:rPr lang="en-US" sz="3200" dirty="0" smtClean="0">
                <a:latin typeface="Times New Roman" pitchFamily="18" charset="0"/>
                <a:cs typeface="Times New Roman" pitchFamily="18" charset="0"/>
              </a:rPr>
              <a:t>khóa.</a:t>
            </a:r>
            <a:endParaRPr lang="en-US" sz="3200" dirty="0">
              <a:latin typeface="Times New Roman" pitchFamily="18" charset="0"/>
              <a:cs typeface="Times New Roman" pitchFamily="18" charset="0"/>
            </a:endParaRPr>
          </a:p>
          <a:p>
            <a:r>
              <a:rPr lang="en-US" sz="3200" dirty="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6" name="Picture 2"/>
          <p:cNvPicPr>
            <a:picLocks noChangeAspect="1" noChangeArrowheads="1"/>
          </p:cNvPicPr>
          <p:nvPr/>
        </p:nvPicPr>
        <p:blipFill>
          <a:blip r:embed="rId2"/>
          <a:srcRect/>
          <a:stretch>
            <a:fillRect/>
          </a:stretch>
        </p:blipFill>
        <p:spPr bwMode="auto">
          <a:xfrm>
            <a:off x="636017" y="1361822"/>
            <a:ext cx="3959502" cy="4496070"/>
          </a:xfrm>
          <a:prstGeom prst="rect">
            <a:avLst/>
          </a:prstGeom>
          <a:noFill/>
          <a:ln w="9525">
            <a:noFill/>
            <a:miter lim="800000"/>
            <a:headEnd/>
            <a:tailEnd/>
          </a:ln>
          <a:effectLst/>
        </p:spPr>
      </p:pic>
      <p:sp>
        <p:nvSpPr>
          <p:cNvPr id="5" name="TextBox 4"/>
          <p:cNvSpPr txBox="1"/>
          <p:nvPr/>
        </p:nvSpPr>
        <p:spPr>
          <a:xfrm>
            <a:off x="1000100" y="500042"/>
            <a:ext cx="6215106" cy="1077218"/>
          </a:xfrm>
          <a:prstGeom prst="rect">
            <a:avLst/>
          </a:prstGeom>
          <a:noFill/>
        </p:spPr>
        <p:txBody>
          <a:bodyPr wrap="square" rtlCol="0">
            <a:spAutoFit/>
          </a:bodyPr>
          <a:lstStyle/>
          <a:p>
            <a:pPr algn="ctr"/>
            <a:r>
              <a:rPr lang="en-US" sz="3200" b="1" dirty="0" smtClean="0">
                <a:solidFill>
                  <a:srgbClr val="0070C0"/>
                </a:solidFill>
                <a:latin typeface="Times New Roman" pitchFamily="18" charset="0"/>
                <a:cs typeface="Times New Roman" pitchFamily="18" charset="0"/>
              </a:rPr>
              <a:t>Khóa SCR đối với nguồn điện xoay chiều</a:t>
            </a:r>
            <a:endParaRPr lang="vi-VN" sz="3200" b="1" dirty="0">
              <a:solidFill>
                <a:srgbClr val="0070C0"/>
              </a:solidFill>
              <a:latin typeface="Times New Roman" pitchFamily="18" charset="0"/>
              <a:cs typeface="Times New Roman" pitchFamily="18" charset="0"/>
            </a:endParaRPr>
          </a:p>
        </p:txBody>
      </p:sp>
      <p:sp>
        <p:nvSpPr>
          <p:cNvPr id="6" name="Rectangle 5"/>
          <p:cNvSpPr/>
          <p:nvPr/>
        </p:nvSpPr>
        <p:spPr>
          <a:xfrm>
            <a:off x="4595518" y="1643050"/>
            <a:ext cx="4262729" cy="4524315"/>
          </a:xfrm>
          <a:prstGeom prst="rect">
            <a:avLst/>
          </a:prstGeom>
        </p:spPr>
        <p:txBody>
          <a:bodyPr wrap="square">
            <a:spAutoFit/>
          </a:bodyPr>
          <a:lstStyle/>
          <a:p>
            <a:pPr>
              <a:buFontTx/>
              <a:buChar char="-"/>
            </a:pPr>
            <a:r>
              <a:rPr lang="en-US" sz="3200" dirty="0" smtClean="0">
                <a:latin typeface="Times New Roman" pitchFamily="18" charset="0"/>
                <a:cs typeface="Times New Roman" pitchFamily="18" charset="0"/>
              </a:rPr>
              <a:t>Trong mạch này </a:t>
            </a:r>
            <a:r>
              <a:rPr lang="en-US" sz="3200" dirty="0" smtClean="0">
                <a:latin typeface="VNI-Times" pitchFamily="2" charset="0"/>
              </a:rPr>
              <a:t>SCR  sử dụng nhö moät khoaù ñoùng ngaét . </a:t>
            </a:r>
          </a:p>
          <a:p>
            <a:pPr>
              <a:buFontTx/>
              <a:buChar char="-"/>
            </a:pPr>
            <a:r>
              <a:rPr lang="en-US" sz="3200" dirty="0" smtClean="0">
                <a:latin typeface="VNI-Times" pitchFamily="2" charset="0"/>
              </a:rPr>
              <a:t> SCR daãn ñieän ôû </a:t>
            </a:r>
            <a:r>
              <a:rPr lang="en-US" sz="3200" dirty="0" smtClean="0">
                <a:latin typeface="Times New Roman" pitchFamily="18" charset="0"/>
                <a:cs typeface="Times New Roman" pitchFamily="18" charset="0"/>
              </a:rPr>
              <a:t>nửa</a:t>
            </a:r>
            <a:r>
              <a:rPr lang="en-US" sz="3200" dirty="0" smtClean="0">
                <a:latin typeface="VNI-Times" pitchFamily="2" charset="0"/>
              </a:rPr>
              <a:t> chu kyø döông cuûa nguoàn V</a:t>
            </a:r>
            <a:r>
              <a:rPr lang="en-US" sz="3200" baseline="-25000" dirty="0" smtClean="0">
                <a:latin typeface="VNI-Times" pitchFamily="2" charset="0"/>
              </a:rPr>
              <a:t>AC</a:t>
            </a:r>
            <a:r>
              <a:rPr lang="en-US" sz="3200" dirty="0" smtClean="0">
                <a:latin typeface="VNI-Times" pitchFamily="2" charset="0"/>
              </a:rPr>
              <a:t>  vaø noù töï khoaù vaøo cuoái </a:t>
            </a:r>
            <a:r>
              <a:rPr lang="en-US" sz="3200" dirty="0" smtClean="0">
                <a:latin typeface="Times New Roman" pitchFamily="18" charset="0"/>
                <a:cs typeface="Times New Roman" pitchFamily="18" charset="0"/>
              </a:rPr>
              <a:t>nửa</a:t>
            </a:r>
            <a:r>
              <a:rPr lang="en-US" sz="3200" dirty="0" smtClean="0">
                <a:latin typeface="VNI-Times" pitchFamily="2" charset="0"/>
              </a:rPr>
              <a:t> chu kyø naøy khi </a:t>
            </a:r>
          </a:p>
          <a:p>
            <a:r>
              <a:rPr lang="en-US" sz="3200" dirty="0" smtClean="0">
                <a:latin typeface="VNI-Times" pitchFamily="2" charset="0"/>
              </a:rPr>
              <a:t>V</a:t>
            </a:r>
            <a:r>
              <a:rPr lang="en-US" sz="3200" baseline="-25000" dirty="0" smtClean="0">
                <a:latin typeface="VNI-Times" pitchFamily="2" charset="0"/>
              </a:rPr>
              <a:t>AC</a:t>
            </a:r>
            <a:r>
              <a:rPr lang="en-US" sz="3200" dirty="0" smtClean="0">
                <a:latin typeface="VNI-Times" pitchFamily="2" charset="0"/>
              </a:rPr>
              <a:t> = 0 </a:t>
            </a:r>
            <a:r>
              <a:rPr lang="en-US" sz="3200" dirty="0" smtClean="0">
                <a:latin typeface="VNI-Times" pitchFamily="2" charset="0"/>
                <a:sym typeface="Symbol"/>
              </a:rPr>
              <a:t></a:t>
            </a:r>
            <a:r>
              <a:rPr lang="en-US" sz="3200" dirty="0" smtClean="0">
                <a:latin typeface="VNI-Times" pitchFamily="2" charset="0"/>
              </a:rPr>
              <a:t>I</a:t>
            </a:r>
            <a:r>
              <a:rPr lang="en-US" sz="3200" baseline="-25000" dirty="0" smtClean="0">
                <a:latin typeface="VNI-Times" pitchFamily="2" charset="0"/>
              </a:rPr>
              <a:t>A</a:t>
            </a:r>
            <a:r>
              <a:rPr lang="en-US" sz="3200" dirty="0" smtClean="0">
                <a:latin typeface="VNI-Times" pitchFamily="2" charset="0"/>
              </a:rPr>
              <a:t> = 0 .</a:t>
            </a:r>
            <a:endParaRPr lang="vi-VN" sz="3200" dirty="0"/>
          </a:p>
        </p:txBody>
      </p:sp>
      <p:sp>
        <p:nvSpPr>
          <p:cNvPr id="2" name="Rectangle 1"/>
          <p:cNvSpPr/>
          <p:nvPr/>
        </p:nvSpPr>
        <p:spPr>
          <a:xfrm>
            <a:off x="251520" y="5572982"/>
            <a:ext cx="4034728" cy="861774"/>
          </a:xfrm>
          <a:prstGeom prst="rect">
            <a:avLst/>
          </a:prstGeom>
        </p:spPr>
        <p:txBody>
          <a:bodyPr wrap="square">
            <a:spAutoFit/>
          </a:bodyPr>
          <a:lstStyle/>
          <a:p>
            <a:pPr algn="ctr"/>
            <a:endParaRPr lang="en-US" b="1" dirty="0" smtClean="0">
              <a:solidFill>
                <a:srgbClr val="0070C0"/>
              </a:solidFill>
              <a:latin typeface="Times New Roman" pitchFamily="18" charset="0"/>
              <a:cs typeface="Times New Roman" pitchFamily="18" charset="0"/>
            </a:endParaRPr>
          </a:p>
          <a:p>
            <a:pPr algn="ctr"/>
            <a:r>
              <a:rPr lang="en-US" sz="3200" b="1" dirty="0" smtClean="0">
                <a:solidFill>
                  <a:srgbClr val="0070C0"/>
                </a:solidFill>
                <a:latin typeface="Times New Roman" pitchFamily="18" charset="0"/>
                <a:cs typeface="Times New Roman" pitchFamily="18" charset="0"/>
              </a:rPr>
              <a:t>Hình 10-3</a:t>
            </a:r>
            <a:endParaRPr lang="vi-VN" sz="3200" b="1" dirty="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10946"/>
                                        </p:tgtEl>
                                        <p:attrNameLst>
                                          <p:attrName>style.visibility</p:attrName>
                                        </p:attrNameLst>
                                      </p:cBhvr>
                                      <p:to>
                                        <p:strVal val="visible"/>
                                      </p:to>
                                    </p:set>
                                    <p:animEffect transition="in" filter="checkerboard(across)">
                                      <p:cBhvr>
                                        <p:cTn id="12" dur="500"/>
                                        <p:tgtEl>
                                          <p:spTgt spid="21094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p:cNvPicPr>
            <a:picLocks noChangeAspect="1" noChangeArrowheads="1"/>
          </p:cNvPicPr>
          <p:nvPr/>
        </p:nvPicPr>
        <p:blipFill>
          <a:blip r:embed="rId2"/>
          <a:srcRect/>
          <a:stretch>
            <a:fillRect/>
          </a:stretch>
        </p:blipFill>
        <p:spPr bwMode="auto">
          <a:xfrm>
            <a:off x="3985145" y="1172430"/>
            <a:ext cx="5158855" cy="5232644"/>
          </a:xfrm>
          <a:prstGeom prst="rect">
            <a:avLst/>
          </a:prstGeom>
          <a:noFill/>
          <a:ln w="9525">
            <a:noFill/>
            <a:miter lim="800000"/>
            <a:headEnd/>
            <a:tailEnd/>
          </a:ln>
          <a:effectLst/>
        </p:spPr>
      </p:pic>
      <p:sp>
        <p:nvSpPr>
          <p:cNvPr id="5" name="TextBox 4"/>
          <p:cNvSpPr txBox="1"/>
          <p:nvPr/>
        </p:nvSpPr>
        <p:spPr>
          <a:xfrm>
            <a:off x="395536" y="1772816"/>
            <a:ext cx="3312368" cy="4031873"/>
          </a:xfrm>
          <a:prstGeom prst="rect">
            <a:avLst/>
          </a:prstGeom>
          <a:noFill/>
        </p:spPr>
        <p:txBody>
          <a:bodyPr wrap="square" rtlCol="0">
            <a:spAutoFit/>
          </a:bodyPr>
          <a:lstStyle/>
          <a:p>
            <a:r>
              <a:rPr lang="en-US" sz="3200" dirty="0" smtClean="0">
                <a:latin typeface="VNI-Times" pitchFamily="2" charset="0"/>
              </a:rPr>
              <a:t>* Maïch ñieän khoaù SCR baèng phöông phaùp cho I</a:t>
            </a:r>
            <a:r>
              <a:rPr lang="en-US" sz="3200" baseline="-25000" dirty="0" smtClean="0">
                <a:latin typeface="VNI-Times" pitchFamily="2" charset="0"/>
              </a:rPr>
              <a:t>A</a:t>
            </a:r>
            <a:r>
              <a:rPr lang="en-US" sz="3200" dirty="0" smtClean="0">
                <a:latin typeface="VNI-Times" pitchFamily="2" charset="0"/>
              </a:rPr>
              <a:t> = 0 hoaëc V</a:t>
            </a:r>
            <a:r>
              <a:rPr lang="en-US" sz="3200" baseline="-25000" dirty="0" smtClean="0">
                <a:latin typeface="VNI-Times" pitchFamily="2" charset="0"/>
              </a:rPr>
              <a:t>AK</a:t>
            </a:r>
            <a:r>
              <a:rPr lang="en-US" sz="3200" dirty="0" smtClean="0">
                <a:latin typeface="VNI-Times" pitchFamily="2" charset="0"/>
              </a:rPr>
              <a:t> = 0 .</a:t>
            </a:r>
            <a:endParaRPr lang="vi-VN" sz="3200" dirty="0" smtClean="0"/>
          </a:p>
          <a:p>
            <a:r>
              <a:rPr lang="en-US" sz="3200" dirty="0" smtClean="0">
                <a:latin typeface="VNI-Times" pitchFamily="2" charset="0"/>
              </a:rPr>
              <a:t>   Môû SCR aán S</a:t>
            </a:r>
            <a:r>
              <a:rPr lang="en-US" sz="3200" baseline="-25000" dirty="0" smtClean="0">
                <a:latin typeface="VNI-Times" pitchFamily="2" charset="0"/>
              </a:rPr>
              <a:t>1</a:t>
            </a:r>
            <a:r>
              <a:rPr lang="en-US" sz="3200" dirty="0" smtClean="0">
                <a:latin typeface="VNI-Times" pitchFamily="2" charset="0"/>
              </a:rPr>
              <a:t> </a:t>
            </a:r>
            <a:r>
              <a:rPr lang="en-US" sz="3200" dirty="0" smtClean="0">
                <a:latin typeface="VNI-Times" pitchFamily="2" charset="0"/>
                <a:sym typeface="Symbol"/>
              </a:rPr>
              <a:t></a:t>
            </a:r>
            <a:r>
              <a:rPr lang="en-US" sz="3200" dirty="0" smtClean="0">
                <a:latin typeface="VNI-Times" pitchFamily="2" charset="0"/>
              </a:rPr>
              <a:t> ñeøn saùng , khoaù SCR aán S</a:t>
            </a:r>
            <a:r>
              <a:rPr lang="en-US" sz="3200" baseline="-25000" dirty="0" smtClean="0">
                <a:latin typeface="VNI-Times" pitchFamily="2" charset="0"/>
              </a:rPr>
              <a:t>2</a:t>
            </a:r>
            <a:r>
              <a:rPr lang="en-US" sz="3200" dirty="0" smtClean="0">
                <a:latin typeface="VNI-Times" pitchFamily="2" charset="0"/>
              </a:rPr>
              <a:t> hoaëc S</a:t>
            </a:r>
            <a:r>
              <a:rPr lang="en-US" sz="3200" baseline="-25000" dirty="0" smtClean="0">
                <a:latin typeface="VNI-Times" pitchFamily="2" charset="0"/>
              </a:rPr>
              <a:t>3</a:t>
            </a:r>
            <a:r>
              <a:rPr lang="en-US" sz="3200" dirty="0" smtClean="0">
                <a:latin typeface="VNI-Times" pitchFamily="2" charset="0"/>
              </a:rPr>
              <a:t> .</a:t>
            </a:r>
            <a:endParaRPr lang="vi-VN" sz="3200" dirty="0"/>
          </a:p>
        </p:txBody>
      </p:sp>
      <p:sp>
        <p:nvSpPr>
          <p:cNvPr id="8" name="TextBox 7"/>
          <p:cNvSpPr txBox="1"/>
          <p:nvPr/>
        </p:nvSpPr>
        <p:spPr>
          <a:xfrm>
            <a:off x="251520" y="404664"/>
            <a:ext cx="9145016" cy="584775"/>
          </a:xfrm>
          <a:prstGeom prst="rect">
            <a:avLst/>
          </a:prstGeom>
          <a:noFill/>
        </p:spPr>
        <p:txBody>
          <a:bodyPr wrap="square" rtlCol="0">
            <a:spAutoFit/>
          </a:bodyPr>
          <a:lstStyle/>
          <a:p>
            <a:pPr algn="ctr"/>
            <a:r>
              <a:rPr lang="en-US" sz="3200" b="1" dirty="0" smtClean="0">
                <a:solidFill>
                  <a:srgbClr val="0070C0"/>
                </a:solidFill>
                <a:latin typeface="Times New Roman" pitchFamily="18" charset="0"/>
                <a:cs typeface="Times New Roman" pitchFamily="18" charset="0"/>
              </a:rPr>
              <a:t>Khóa SCR đối với điện một chiều</a:t>
            </a:r>
            <a:endParaRPr lang="vi-VN" sz="3200" b="1" dirty="0">
              <a:solidFill>
                <a:srgbClr val="0070C0"/>
              </a:solidFill>
              <a:latin typeface="Times New Roman" pitchFamily="18" charset="0"/>
              <a:cs typeface="Times New Roman" pitchFamily="18" charset="0"/>
            </a:endParaRPr>
          </a:p>
        </p:txBody>
      </p:sp>
      <p:sp>
        <p:nvSpPr>
          <p:cNvPr id="2" name="Rectangle 1"/>
          <p:cNvSpPr/>
          <p:nvPr/>
        </p:nvSpPr>
        <p:spPr>
          <a:xfrm>
            <a:off x="4932040" y="5460326"/>
            <a:ext cx="3640486" cy="1077218"/>
          </a:xfrm>
          <a:prstGeom prst="rect">
            <a:avLst/>
          </a:prstGeom>
        </p:spPr>
        <p:txBody>
          <a:bodyPr wrap="square">
            <a:spAutoFit/>
          </a:bodyPr>
          <a:lstStyle/>
          <a:p>
            <a:pPr algn="ctr"/>
            <a:endParaRPr lang="en-US" b="1" dirty="0" smtClean="0">
              <a:solidFill>
                <a:srgbClr val="0070C0"/>
              </a:solidFill>
              <a:latin typeface="Times New Roman" pitchFamily="18" charset="0"/>
              <a:cs typeface="Times New Roman" pitchFamily="18" charset="0"/>
            </a:endParaRPr>
          </a:p>
          <a:p>
            <a:pPr algn="ctr"/>
            <a:endParaRPr lang="en-US" b="1" dirty="0">
              <a:solidFill>
                <a:srgbClr val="0070C0"/>
              </a:solidFill>
              <a:latin typeface="Times New Roman" pitchFamily="18" charset="0"/>
              <a:cs typeface="Times New Roman" pitchFamily="18" charset="0"/>
            </a:endParaRPr>
          </a:p>
          <a:p>
            <a:pPr algn="ctr"/>
            <a:r>
              <a:rPr lang="en-US" sz="2800" b="1" dirty="0" smtClean="0">
                <a:solidFill>
                  <a:srgbClr val="0070C0"/>
                </a:solidFill>
                <a:latin typeface="Times New Roman" pitchFamily="18" charset="0"/>
                <a:cs typeface="Times New Roman" pitchFamily="18" charset="0"/>
              </a:rPr>
              <a:t>Hình 10-4</a:t>
            </a:r>
            <a:endParaRPr lang="vi-VN" sz="2800" b="1" dirty="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48482"/>
                                        </p:tgtEl>
                                        <p:attrNameLst>
                                          <p:attrName>style.visibility</p:attrName>
                                        </p:attrNameLst>
                                      </p:cBhvr>
                                      <p:to>
                                        <p:strVal val="visible"/>
                                      </p:to>
                                    </p:set>
                                    <p:animEffect transition="in" filter="checkerboard(across)">
                                      <p:cBhvr>
                                        <p:cTn id="17" dur="500"/>
                                        <p:tgtEl>
                                          <p:spTgt spid="14848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checkerboard(across)">
                                      <p:cBhvr>
                                        <p:cTn id="2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180528" y="0"/>
            <a:ext cx="4895404" cy="7029400"/>
          </a:xfrm>
        </p:spPr>
        <p:txBody>
          <a:bodyPr>
            <a:normAutofit/>
          </a:bodyPr>
          <a:lstStyle/>
          <a:p>
            <a:pPr lvl="1">
              <a:buNone/>
            </a:pPr>
            <a:endParaRPr lang="vi-VN" sz="2000" dirty="0" smtClean="0">
              <a:latin typeface="Times New Roman" pitchFamily="18" charset="0"/>
              <a:cs typeface="Times New Roman" pitchFamily="18" charset="0"/>
            </a:endParaRPr>
          </a:p>
          <a:p>
            <a:endParaRPr lang="vi-VN" sz="2000" dirty="0"/>
          </a:p>
        </p:txBody>
      </p:sp>
      <p:sp>
        <p:nvSpPr>
          <p:cNvPr id="10" name="Content Placeholder 9"/>
          <p:cNvSpPr>
            <a:spLocks noGrp="1"/>
          </p:cNvSpPr>
          <p:nvPr>
            <p:ph sz="half" idx="2"/>
          </p:nvPr>
        </p:nvSpPr>
        <p:spPr>
          <a:xfrm>
            <a:off x="4643438" y="0"/>
            <a:ext cx="4500562" cy="5661248"/>
          </a:xfrm>
        </p:spPr>
        <p:txBody>
          <a:bodyPr>
            <a:noAutofit/>
          </a:bodyPr>
          <a:lstStyle/>
          <a:p>
            <a:pPr>
              <a:buNone/>
            </a:pPr>
            <a:endParaRPr lang="en-US" sz="2000" dirty="0" smtClean="0">
              <a:latin typeface="Times New Roman" pitchFamily="18" charset="0"/>
              <a:cs typeface="Times New Roman" pitchFamily="18" charset="0"/>
            </a:endParaRPr>
          </a:p>
          <a:p>
            <a:pPr lvl="1">
              <a:buNone/>
            </a:pPr>
            <a:r>
              <a:rPr lang="en-US" sz="2000" dirty="0" smtClean="0">
                <a:latin typeface="Times New Roman" pitchFamily="18" charset="0"/>
                <a:cs typeface="Times New Roman" pitchFamily="18" charset="0"/>
              </a:rPr>
              <a:t>h</a:t>
            </a:r>
            <a:endParaRPr lang="vi-VN" sz="2000" dirty="0">
              <a:latin typeface="Times New Roman" pitchFamily="18" charset="0"/>
              <a:cs typeface="Times New Roman" pitchFamily="18" charset="0"/>
            </a:endParaRPr>
          </a:p>
        </p:txBody>
      </p:sp>
      <p:sp>
        <p:nvSpPr>
          <p:cNvPr id="2" name="Rectangle 1"/>
          <p:cNvSpPr/>
          <p:nvPr/>
        </p:nvSpPr>
        <p:spPr>
          <a:xfrm>
            <a:off x="467544" y="1484780"/>
            <a:ext cx="4247332" cy="4031873"/>
          </a:xfrm>
          <a:prstGeom prst="rect">
            <a:avLst/>
          </a:prstGeom>
        </p:spPr>
        <p:txBody>
          <a:bodyPr wrap="square">
            <a:spAutoFit/>
          </a:bodyPr>
          <a:lstStyle/>
          <a:p>
            <a:pPr lvl="0" fontAlgn="base">
              <a:spcBef>
                <a:spcPct val="0"/>
              </a:spcBef>
              <a:spcAft>
                <a:spcPct val="0"/>
              </a:spcAft>
            </a:pPr>
            <a:endParaRPr lang="fr-FR" sz="3200" dirty="0" smtClean="0">
              <a:latin typeface="VNI-Times" pitchFamily="2" charset="0"/>
              <a:ea typeface="Times New Roman" pitchFamily="18" charset="0"/>
              <a:cs typeface="Times New Roman" pitchFamily="18" charset="0"/>
            </a:endParaRPr>
          </a:p>
          <a:p>
            <a:pPr lvl="0" fontAlgn="base">
              <a:spcBef>
                <a:spcPct val="0"/>
              </a:spcBef>
              <a:spcAft>
                <a:spcPct val="0"/>
              </a:spcAft>
            </a:pPr>
            <a:r>
              <a:rPr lang="fr-FR" sz="3200" dirty="0" smtClean="0">
                <a:latin typeface="VNI-Times" pitchFamily="2" charset="0"/>
                <a:ea typeface="Times New Roman" pitchFamily="18" charset="0"/>
                <a:cs typeface="Times New Roman" pitchFamily="18" charset="0"/>
              </a:rPr>
              <a:t>* Môû </a:t>
            </a:r>
            <a:r>
              <a:rPr lang="fr-FR" sz="3200" dirty="0">
                <a:latin typeface="VNI-Times" pitchFamily="2" charset="0"/>
                <a:ea typeface="Times New Roman" pitchFamily="18" charset="0"/>
                <a:cs typeface="Times New Roman" pitchFamily="18" charset="0"/>
              </a:rPr>
              <a:t>SCR aán S</a:t>
            </a:r>
            <a:r>
              <a:rPr lang="fr-FR" sz="3200" baseline="-30000" dirty="0">
                <a:latin typeface="VNI-Times" pitchFamily="2" charset="0"/>
                <a:ea typeface="Times New Roman" pitchFamily="18" charset="0"/>
                <a:cs typeface="Times New Roman" pitchFamily="18" charset="0"/>
              </a:rPr>
              <a:t>1</a:t>
            </a:r>
            <a:r>
              <a:rPr lang="fr-FR" sz="3200" dirty="0">
                <a:latin typeface="VNI-Times" pitchFamily="2" charset="0"/>
                <a:ea typeface="Times New Roman" pitchFamily="18" charset="0"/>
                <a:cs typeface="Times New Roman" pitchFamily="18" charset="0"/>
              </a:rPr>
              <a:t> </a:t>
            </a:r>
            <a:r>
              <a:rPr lang="en-US" sz="3200" dirty="0">
                <a:latin typeface="VNI-Times" pitchFamily="2" charset="0"/>
                <a:ea typeface="Times New Roman" pitchFamily="18" charset="0"/>
                <a:cs typeface="Times New Roman" pitchFamily="18" charset="0"/>
                <a:sym typeface="Symbol" pitchFamily="18" charset="2"/>
              </a:rPr>
              <a:t></a:t>
            </a:r>
            <a:r>
              <a:rPr lang="fr-FR" sz="3200" dirty="0">
                <a:latin typeface="VNI-Times" pitchFamily="2" charset="0"/>
                <a:ea typeface="Times New Roman" pitchFamily="18" charset="0"/>
                <a:cs typeface="Times New Roman" pitchFamily="18" charset="0"/>
              </a:rPr>
              <a:t> ñeøn saùng vaø tuï ñieän C naïp ñieän coù cöïc tính nhö hình veõ. Khoaù SCR aán S</a:t>
            </a:r>
            <a:r>
              <a:rPr lang="fr-FR" sz="3200" baseline="-30000" dirty="0">
                <a:latin typeface="VNI-Times" pitchFamily="2" charset="0"/>
                <a:ea typeface="Times New Roman" pitchFamily="18" charset="0"/>
                <a:cs typeface="Times New Roman" pitchFamily="18" charset="0"/>
                <a:sym typeface="Symbol" pitchFamily="18" charset="2"/>
              </a:rPr>
              <a:t>2</a:t>
            </a:r>
            <a:r>
              <a:rPr lang="fr-FR" sz="3200" dirty="0">
                <a:latin typeface="VNI-Times" pitchFamily="2" charset="0"/>
                <a:ea typeface="Times New Roman" pitchFamily="18" charset="0"/>
                <a:cs typeface="Times New Roman" pitchFamily="18" charset="0"/>
                <a:sym typeface="Symbol" pitchFamily="18" charset="2"/>
              </a:rPr>
              <a:t> ñieän aùp treân tuï seõ ñaët ngöôïc leân hai cöïc A vaø K .</a:t>
            </a:r>
          </a:p>
        </p:txBody>
      </p:sp>
      <p:pic>
        <p:nvPicPr>
          <p:cNvPr id="11" name="Picture 3"/>
          <p:cNvPicPr>
            <a:picLocks noChangeAspect="1" noChangeArrowheads="1"/>
          </p:cNvPicPr>
          <p:nvPr/>
        </p:nvPicPr>
        <p:blipFill>
          <a:blip r:embed="rId2"/>
          <a:srcRect/>
          <a:stretch>
            <a:fillRect/>
          </a:stretch>
        </p:blipFill>
        <p:spPr bwMode="auto">
          <a:xfrm>
            <a:off x="4813454" y="1223760"/>
            <a:ext cx="4315277" cy="4680519"/>
          </a:xfrm>
          <a:prstGeom prst="rect">
            <a:avLst/>
          </a:prstGeom>
          <a:noFill/>
          <a:ln w="9525">
            <a:noFill/>
            <a:miter lim="800000"/>
            <a:headEnd/>
            <a:tailEnd/>
          </a:ln>
          <a:effectLst/>
        </p:spPr>
      </p:pic>
      <p:sp>
        <p:nvSpPr>
          <p:cNvPr id="3" name="Rectangle 2"/>
          <p:cNvSpPr/>
          <p:nvPr/>
        </p:nvSpPr>
        <p:spPr>
          <a:xfrm>
            <a:off x="755576" y="116633"/>
            <a:ext cx="7272808" cy="1077218"/>
          </a:xfrm>
          <a:prstGeom prst="rect">
            <a:avLst/>
          </a:prstGeom>
        </p:spPr>
        <p:txBody>
          <a:bodyPr wrap="square">
            <a:spAutoFit/>
          </a:bodyPr>
          <a:lstStyle/>
          <a:p>
            <a:pPr lvl="0" algn="ctr"/>
            <a:r>
              <a:rPr lang="en-US" sz="3200" b="1" dirty="0">
                <a:solidFill>
                  <a:srgbClr val="0070C0"/>
                </a:solidFill>
                <a:latin typeface="Times New Roman" pitchFamily="18" charset="0"/>
                <a:cs typeface="Times New Roman" pitchFamily="18" charset="0"/>
              </a:rPr>
              <a:t>Khóa SCR </a:t>
            </a:r>
            <a:r>
              <a:rPr lang="en-US" sz="3200" b="1" dirty="0" smtClean="0">
                <a:solidFill>
                  <a:srgbClr val="0070C0"/>
                </a:solidFill>
                <a:latin typeface="Times New Roman" panose="02020603050405020304" pitchFamily="18" charset="0"/>
                <a:cs typeface="Times New Roman" pitchFamily="18" charset="0"/>
              </a:rPr>
              <a:t>bằng phương pháp đặt Ungược lên 2 cực A và</a:t>
            </a:r>
            <a:r>
              <a:rPr lang="fr-FR" sz="3200" dirty="0" smtClean="0">
                <a:solidFill>
                  <a:srgbClr val="0070C0"/>
                </a:solidFill>
                <a:latin typeface="Times New Roman" panose="02020603050405020304" pitchFamily="18" charset="0"/>
                <a:ea typeface="Times New Roman" pitchFamily="18" charset="0"/>
                <a:cs typeface="Times New Roman" panose="02020603050405020304" pitchFamily="18" charset="0"/>
              </a:rPr>
              <a:t> </a:t>
            </a:r>
            <a:r>
              <a:rPr lang="fr-FR" sz="3200" b="1" dirty="0">
                <a:solidFill>
                  <a:srgbClr val="0070C0"/>
                </a:solidFill>
                <a:latin typeface="Times New Roman" panose="02020603050405020304" pitchFamily="18" charset="0"/>
                <a:ea typeface="Times New Roman" pitchFamily="18" charset="0"/>
                <a:cs typeface="Times New Roman" panose="02020603050405020304" pitchFamily="18" charset="0"/>
              </a:rPr>
              <a:t>K</a:t>
            </a:r>
            <a:r>
              <a:rPr lang="fr-FR" sz="3200" dirty="0">
                <a:solidFill>
                  <a:srgbClr val="0070C0"/>
                </a:solidFill>
                <a:latin typeface="Times New Roman" panose="02020603050405020304" pitchFamily="18" charset="0"/>
                <a:ea typeface="Times New Roman" pitchFamily="18" charset="0"/>
                <a:cs typeface="Times New Roman" panose="02020603050405020304" pitchFamily="18" charset="0"/>
              </a:rPr>
              <a:t> </a:t>
            </a:r>
            <a:r>
              <a:rPr lang="fr-FR" sz="3200" dirty="0" smtClean="0">
                <a:solidFill>
                  <a:srgbClr val="0070C0"/>
                </a:solidFill>
                <a:latin typeface="Times New Roman" panose="02020603050405020304" pitchFamily="18" charset="0"/>
                <a:ea typeface="Times New Roman" pitchFamily="18" charset="0"/>
                <a:cs typeface="Times New Roman" panose="02020603050405020304" pitchFamily="18" charset="0"/>
              </a:rPr>
              <a:t>.</a:t>
            </a:r>
            <a:endParaRPr lang="vi-VN" sz="3200" dirty="0">
              <a:solidFill>
                <a:srgbClr val="0070C0"/>
              </a:solidFill>
              <a:latin typeface="Times New Roman" panose="02020603050405020304" pitchFamily="18" charset="0"/>
              <a:cs typeface="Times New Roman" panose="02020603050405020304" pitchFamily="18" charset="0"/>
            </a:endParaRPr>
          </a:p>
        </p:txBody>
      </p:sp>
      <p:sp>
        <p:nvSpPr>
          <p:cNvPr id="4" name="Rectangle 3"/>
          <p:cNvSpPr/>
          <p:nvPr/>
        </p:nvSpPr>
        <p:spPr>
          <a:xfrm>
            <a:off x="5290940" y="5691157"/>
            <a:ext cx="3816994" cy="584775"/>
          </a:xfrm>
          <a:prstGeom prst="rect">
            <a:avLst/>
          </a:prstGeom>
        </p:spPr>
        <p:txBody>
          <a:bodyPr wrap="square">
            <a:spAutoFit/>
          </a:bodyPr>
          <a:lstStyle/>
          <a:p>
            <a:pPr algn="ctr"/>
            <a:r>
              <a:rPr lang="en-US" sz="3200" b="1" dirty="0" smtClean="0">
                <a:solidFill>
                  <a:srgbClr val="0070C0"/>
                </a:solidFill>
                <a:latin typeface="Times New Roman" pitchFamily="18" charset="0"/>
                <a:cs typeface="Times New Roman" pitchFamily="18" charset="0"/>
              </a:rPr>
              <a:t>Hình 10-5</a:t>
            </a:r>
            <a:endParaRPr lang="vi-VN" sz="3200" b="1" dirty="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0" y="731813"/>
            <a:ext cx="8858280" cy="6126187"/>
          </a:xfrm>
        </p:spPr>
        <p:txBody>
          <a:bodyPr>
            <a:noAutofit/>
          </a:bodyPr>
          <a:lstStyle/>
          <a:p>
            <a:pPr lvl="1">
              <a:buNone/>
            </a:pPr>
            <a:endParaRPr lang="vi-VN" sz="2400" dirty="0" smtClean="0">
              <a:latin typeface="Times New Roman" pitchFamily="18" charset="0"/>
              <a:cs typeface="Times New Roman" pitchFamily="18" charset="0"/>
            </a:endParaRPr>
          </a:p>
          <a:p>
            <a:endParaRPr lang="vi-VN" sz="2400" dirty="0"/>
          </a:p>
        </p:txBody>
      </p:sp>
      <p:pic>
        <p:nvPicPr>
          <p:cNvPr id="5"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620688"/>
            <a:ext cx="8928992" cy="525658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3096</TotalTime>
  <Words>987</Words>
  <Application>Microsoft Office PowerPoint</Application>
  <PresentationFormat>On-screen Show (4:3)</PresentationFormat>
  <Paragraphs>103</Paragraphs>
  <Slides>17</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5" baseType="lpstr">
      <vt:lpstr>Arial</vt:lpstr>
      <vt:lpstr>Calibri</vt:lpstr>
      <vt:lpstr>Symbol</vt:lpstr>
      <vt:lpstr>Times New Roman</vt:lpstr>
      <vt:lpstr>VNI-Times</vt:lpstr>
      <vt:lpstr>Wingdings</vt:lpstr>
      <vt:lpstr>Office Theme</vt:lpstr>
      <vt:lpstr>Visio.Drawing.11</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Truong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CÁC PHẦN TỬ BÁN DẪN CÔNG SUẤT</dc:title>
  <dc:creator>Administrator</dc:creator>
  <cp:lastModifiedBy>Admin</cp:lastModifiedBy>
  <cp:revision>297</cp:revision>
  <dcterms:created xsi:type="dcterms:W3CDTF">2020-03-23T03:43:51Z</dcterms:created>
  <dcterms:modified xsi:type="dcterms:W3CDTF">2021-06-16T08:06:38Z</dcterms:modified>
</cp:coreProperties>
</file>