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63" r:id="rId5"/>
    <p:sldId id="264" r:id="rId6"/>
    <p:sldId id="265" r:id="rId7"/>
  </p:sldIdLst>
  <p:sldSz cx="12192000" cy="6858000"/>
  <p:notesSz cx="6858000" cy="9144000"/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8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E0A52-B00B-40E8-BFA1-C9DAFA2C9C84}" type="datetimeFigureOut">
              <a:rPr lang="vi-VN" smtClean="0"/>
              <a:t>13/06/2021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F94D-4E22-4C86-A74F-CDCE9CDB3FC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516752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E0A52-B00B-40E8-BFA1-C9DAFA2C9C84}" type="datetimeFigureOut">
              <a:rPr lang="vi-VN" smtClean="0"/>
              <a:t>13/06/2021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F94D-4E22-4C86-A74F-CDCE9CDB3FC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092174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E0A52-B00B-40E8-BFA1-C9DAFA2C9C84}" type="datetimeFigureOut">
              <a:rPr lang="vi-VN" smtClean="0"/>
              <a:t>13/06/2021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F94D-4E22-4C86-A74F-CDCE9CDB3FC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617333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E0A52-B00B-40E8-BFA1-C9DAFA2C9C84}" type="datetimeFigureOut">
              <a:rPr lang="vi-VN" smtClean="0"/>
              <a:t>13/06/2021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F94D-4E22-4C86-A74F-CDCE9CDB3FC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630167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E0A52-B00B-40E8-BFA1-C9DAFA2C9C84}" type="datetimeFigureOut">
              <a:rPr lang="vi-VN" smtClean="0"/>
              <a:t>13/06/2021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F94D-4E22-4C86-A74F-CDCE9CDB3FC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9235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E0A52-B00B-40E8-BFA1-C9DAFA2C9C84}" type="datetimeFigureOut">
              <a:rPr lang="vi-VN" smtClean="0"/>
              <a:t>13/06/2021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F94D-4E22-4C86-A74F-CDCE9CDB3FC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282480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E0A52-B00B-40E8-BFA1-C9DAFA2C9C84}" type="datetimeFigureOut">
              <a:rPr lang="vi-VN" smtClean="0"/>
              <a:t>13/06/2021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F94D-4E22-4C86-A74F-CDCE9CDB3FC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61414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E0A52-B00B-40E8-BFA1-C9DAFA2C9C84}" type="datetimeFigureOut">
              <a:rPr lang="vi-VN" smtClean="0"/>
              <a:t>13/06/2021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F94D-4E22-4C86-A74F-CDCE9CDB3FC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4304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E0A52-B00B-40E8-BFA1-C9DAFA2C9C84}" type="datetimeFigureOut">
              <a:rPr lang="vi-VN" smtClean="0"/>
              <a:t>13/06/2021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F94D-4E22-4C86-A74F-CDCE9CDB3FC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82619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E0A52-B00B-40E8-BFA1-C9DAFA2C9C84}" type="datetimeFigureOut">
              <a:rPr lang="vi-VN" smtClean="0"/>
              <a:t>13/06/2021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F94D-4E22-4C86-A74F-CDCE9CDB3FC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081661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E0A52-B00B-40E8-BFA1-C9DAFA2C9C84}" type="datetimeFigureOut">
              <a:rPr lang="vi-VN" smtClean="0"/>
              <a:t>13/06/2021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02F94D-4E22-4C86-A74F-CDCE9CDB3FC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206421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E0A52-B00B-40E8-BFA1-C9DAFA2C9C84}" type="datetimeFigureOut">
              <a:rPr lang="vi-VN" smtClean="0"/>
              <a:t>13/06/2021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2F94D-4E22-4C86-A74F-CDCE9CDB3FCF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88801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7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52096" y="92286"/>
            <a:ext cx="6260432" cy="6586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2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0070C0"/>
              </a:buClr>
            </a:pPr>
            <a:r>
              <a:rPr lang="vi-VN" sz="3200" b="1" smtClean="0">
                <a:solidFill>
                  <a:srgbClr val="960C8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 PHÉP TÍNH SỐ PHỨC</a:t>
            </a:r>
            <a:endParaRPr lang="en-US" sz="3200">
              <a:solidFill>
                <a:srgbClr val="960C8C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52951" y="962187"/>
            <a:ext cx="38908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algn="just">
              <a:spcBef>
                <a:spcPts val="600"/>
              </a:spcBef>
              <a:spcAft>
                <a:spcPts val="600"/>
              </a:spcAft>
            </a:pPr>
            <a:r>
              <a:rPr lang="vi-VN" sz="3200" b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Cộng 2 số phức</a:t>
            </a:r>
            <a:r>
              <a:rPr lang="vi-VN" sz="3200" b="1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US" sz="3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49244" y="962186"/>
            <a:ext cx="56797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algn="just">
              <a:spcBef>
                <a:spcPts val="600"/>
              </a:spcBef>
              <a:spcAft>
                <a:spcPts val="600"/>
              </a:spcAft>
            </a:pPr>
            <a:r>
              <a:rPr lang="vi-VN" sz="3200" b="1" i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cộng thực với thực, ảo với ảo.</a:t>
            </a:r>
            <a:endParaRPr lang="en-US" sz="3200" b="1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42551" y="3762058"/>
            <a:ext cx="102643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spcBef>
                <a:spcPts val="600"/>
              </a:spcBef>
              <a:spcAft>
                <a:spcPts val="600"/>
              </a:spcAft>
            </a:pP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	2 + j5 + 3 + j2 = (2 + 3 ) + j ( 5 + 2 ) = 5 + j7</a:t>
            </a:r>
            <a:endParaRPr lang="en-US" sz="36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4796" y="2034569"/>
            <a:ext cx="103274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0" indent="228600" algn="just">
              <a:spcBef>
                <a:spcPts val="600"/>
              </a:spcBef>
              <a:spcAft>
                <a:spcPts val="600"/>
              </a:spcAft>
            </a:pP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vi-VN" sz="3600">
                <a:solidFill>
                  <a:srgbClr val="CC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600" baseline="-25000" smtClean="0">
                <a:solidFill>
                  <a:srgbClr val="CC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36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vi-VN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36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) +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vi-VN" sz="3600" smtClean="0">
                <a:solidFill>
                  <a:srgbClr val="CC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600" baseline="-25000" smtClean="0">
                <a:solidFill>
                  <a:srgbClr val="CC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vi-VN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36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) =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vi-VN" sz="3600" smtClean="0">
                <a:solidFill>
                  <a:srgbClr val="CC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600" baseline="-25000" smtClean="0">
                <a:solidFill>
                  <a:srgbClr val="CC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vi-VN" sz="3600" smtClean="0">
                <a:solidFill>
                  <a:srgbClr val="CC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600" baseline="-25000" smtClean="0">
                <a:solidFill>
                  <a:srgbClr val="CC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) +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j(</a:t>
            </a:r>
            <a:r>
              <a:rPr lang="vi-VN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36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vi-VN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36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</a:p>
        </p:txBody>
      </p:sp>
      <p:sp>
        <p:nvSpPr>
          <p:cNvPr id="7" name="Rectangle 6"/>
          <p:cNvSpPr/>
          <p:nvPr/>
        </p:nvSpPr>
        <p:spPr>
          <a:xfrm>
            <a:off x="288813" y="3071339"/>
            <a:ext cx="10919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smtClean="0">
                <a:solidFill>
                  <a:srgbClr val="523CF4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 dụ:</a:t>
            </a:r>
            <a:endParaRPr lang="en-US" sz="2800">
              <a:solidFill>
                <a:srgbClr val="523CF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76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2791" y="4017265"/>
            <a:ext cx="101407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spcBef>
                <a:spcPts val="600"/>
              </a:spcBef>
              <a:spcAft>
                <a:spcPts val="600"/>
              </a:spcAft>
            </a:pP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	2 + j5 - 3 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j2 = (2 - 3 ) + j ( 5 - 2 ) = -1 + j3</a:t>
            </a:r>
            <a:endParaRPr lang="en-US" sz="3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65605" y="1051056"/>
            <a:ext cx="53783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algn="just">
              <a:spcBef>
                <a:spcPts val="600"/>
              </a:spcBef>
              <a:spcAft>
                <a:spcPts val="600"/>
              </a:spcAft>
            </a:pPr>
            <a:r>
              <a:rPr lang="vi-VN" sz="3200" b="1" i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trừ </a:t>
            </a:r>
            <a:r>
              <a:rPr lang="vi-VN" sz="3200" b="1" i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thực với thực, ảo với ảo.</a:t>
            </a:r>
            <a:endParaRPr lang="en-US" sz="3200" b="1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44865" y="1092246"/>
            <a:ext cx="32630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3200" b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200" b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Trừ 2 số phức</a:t>
            </a:r>
            <a:r>
              <a:rPr lang="vi-VN" sz="3200" b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vi-VN" sz="3200" b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3200"/>
          </a:p>
        </p:txBody>
      </p:sp>
      <p:sp>
        <p:nvSpPr>
          <p:cNvPr id="6" name="Rectangle 5"/>
          <p:cNvSpPr/>
          <p:nvPr/>
        </p:nvSpPr>
        <p:spPr>
          <a:xfrm>
            <a:off x="1207752" y="2072084"/>
            <a:ext cx="84176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marR="0" indent="228600" algn="just">
              <a:spcBef>
                <a:spcPts val="600"/>
              </a:spcBef>
              <a:spcAft>
                <a:spcPts val="600"/>
              </a:spcAft>
            </a:pP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vi-VN" sz="3600" smtClean="0">
                <a:solidFill>
                  <a:srgbClr val="CC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600" baseline="-25000" smtClean="0">
                <a:solidFill>
                  <a:srgbClr val="CC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36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vi-VN" sz="360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3600" baseline="-2500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) -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vi-VN" sz="3600" smtClean="0">
                <a:solidFill>
                  <a:srgbClr val="CC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600" baseline="-25000" smtClean="0">
                <a:solidFill>
                  <a:srgbClr val="CC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vi-VN" sz="360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3600" baseline="-2500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) =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vi-VN" sz="3600" smtClean="0">
                <a:solidFill>
                  <a:srgbClr val="CC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600" baseline="-25000" smtClean="0">
                <a:solidFill>
                  <a:srgbClr val="CC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3600" smtClean="0">
                <a:solidFill>
                  <a:srgbClr val="CC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vi-VN" sz="3600" smtClean="0">
                <a:solidFill>
                  <a:srgbClr val="CC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600" baseline="-25000" smtClean="0">
                <a:solidFill>
                  <a:srgbClr val="CC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) +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j(</a:t>
            </a:r>
            <a:r>
              <a:rPr lang="vi-VN" sz="360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3600" baseline="-2500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vi-VN" sz="360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3600" baseline="-2500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</a:p>
        </p:txBody>
      </p:sp>
      <p:sp>
        <p:nvSpPr>
          <p:cNvPr id="7" name="Rectangle 6"/>
          <p:cNvSpPr/>
          <p:nvPr/>
        </p:nvSpPr>
        <p:spPr>
          <a:xfrm>
            <a:off x="495961" y="3292447"/>
            <a:ext cx="12218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523CF4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 dụ:</a:t>
            </a:r>
            <a:endParaRPr lang="en-US" sz="3200">
              <a:solidFill>
                <a:srgbClr val="523CF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30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90616" y="30713"/>
            <a:ext cx="47148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22860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>
                <a:solidFill>
                  <a:srgbClr val="FF0000"/>
                </a:solidFill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* </a:t>
            </a:r>
            <a:r>
              <a:rPr lang="en-US" sz="3200" b="1" u="sng">
                <a:solidFill>
                  <a:srgbClr val="FF0000"/>
                </a:solidFill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Chia hai soá phöùc</a:t>
            </a:r>
            <a:r>
              <a:rPr lang="en-US" sz="3200" b="1">
                <a:solidFill>
                  <a:srgbClr val="FF0000"/>
                </a:solidFill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:</a:t>
            </a:r>
            <a:endParaRPr lang="en-US" sz="320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5778" name="Rectangle 2"/>
          <p:cNvSpPr>
            <a:spLocks noChangeArrowheads="1"/>
          </p:cNvSpPr>
          <p:nvPr/>
        </p:nvSpPr>
        <p:spPr bwMode="auto">
          <a:xfrm>
            <a:off x="1842672" y="699132"/>
            <a:ext cx="328611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>
                <a:solidFill>
                  <a:srgbClr val="307232"/>
                </a:solidFill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- Daïng ñaïi soá: </a:t>
            </a:r>
            <a:endParaRPr lang="en-US" sz="3200" b="1">
              <a:solidFill>
                <a:srgbClr val="30723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5779" name="Rectangle 3"/>
          <p:cNvSpPr>
            <a:spLocks noChangeArrowheads="1"/>
          </p:cNvSpPr>
          <p:nvPr/>
        </p:nvSpPr>
        <p:spPr bwMode="auto">
          <a:xfrm>
            <a:off x="55408" y="1142437"/>
            <a:ext cx="1198605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fr-FR" sz="3200" b="1">
                <a:solidFill>
                  <a:srgbClr val="F040E3"/>
                </a:solidFill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Quy taéc:</a:t>
            </a:r>
            <a:r>
              <a:rPr lang="fr-FR" sz="3200" b="1">
                <a:solidFill>
                  <a:srgbClr val="FF0000"/>
                </a:solidFill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fr-FR" sz="3200">
                <a:solidFill>
                  <a:srgbClr val="002060"/>
                </a:solidFill>
                <a:latin typeface="VNI-Times" pitchFamily="2" charset="0"/>
                <a:ea typeface="Times New Roman" pitchFamily="18" charset="0"/>
                <a:cs typeface="Times New Roman" pitchFamily="18" charset="0"/>
              </a:rPr>
              <a:t>nhaân caû phöùc chia vaø phöùc bò chia vôùi phöùc lieân hôïp cuûa phöùc chia.</a:t>
            </a:r>
            <a:endParaRPr lang="fr-FR" sz="320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75780" name="Object 4"/>
          <p:cNvGraphicFramePr>
            <a:graphicFrameLocks noChangeAspect="1"/>
          </p:cNvGraphicFramePr>
          <p:nvPr>
            <p:extLst/>
          </p:nvPr>
        </p:nvGraphicFramePr>
        <p:xfrm>
          <a:off x="140628" y="2709209"/>
          <a:ext cx="11900834" cy="11009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Equation" r:id="rId3" imgW="4775200" imgH="444500" progId="Equation.3">
                  <p:embed/>
                </p:oleObj>
              </mc:Choice>
              <mc:Fallback>
                <p:oleObj name="Equation" r:id="rId3" imgW="4775200" imgH="444500" progId="Equation.3">
                  <p:embed/>
                  <p:pic>
                    <p:nvPicPr>
                      <p:cNvPr id="7578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628" y="2709209"/>
                        <a:ext cx="11900834" cy="1100976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1842672" y="4017058"/>
            <a:ext cx="21307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>
                <a:solidFill>
                  <a:srgbClr val="307232"/>
                </a:solidFill>
                <a:latin typeface="VNI-Times" pitchFamily="2" charset="0"/>
              </a:rPr>
              <a:t>- Daïng muõ:</a:t>
            </a:r>
            <a:endParaRPr lang="vi-VN" sz="3200" b="1">
              <a:solidFill>
                <a:srgbClr val="307232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616" y="4808707"/>
            <a:ext cx="1198605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>
                <a:solidFill>
                  <a:srgbClr val="F040E3"/>
                </a:solidFill>
                <a:latin typeface="VNI-Times" pitchFamily="2" charset="0"/>
              </a:rPr>
              <a:t>Quy tắc </a:t>
            </a:r>
            <a:r>
              <a:rPr lang="fr-FR" sz="3200">
                <a:solidFill>
                  <a:srgbClr val="F040E3"/>
                </a:solidFill>
                <a:latin typeface="VNI-Times" pitchFamily="2" charset="0"/>
              </a:rPr>
              <a:t>: </a:t>
            </a:r>
            <a:r>
              <a:rPr lang="fr-FR" sz="3200">
                <a:solidFill>
                  <a:srgbClr val="002060"/>
                </a:solidFill>
                <a:latin typeface="VNI-Times" pitchFamily="2" charset="0"/>
              </a:rPr>
              <a:t>Chia caùc module vôùi nhau,  tröø caùc argument vôùi nhau</a:t>
            </a:r>
            <a:endParaRPr lang="vi-VN" sz="3200">
              <a:solidFill>
                <a:srgbClr val="002060"/>
              </a:solidFill>
            </a:endParaRPr>
          </a:p>
        </p:txBody>
      </p:sp>
      <p:sp>
        <p:nvSpPr>
          <p:cNvPr id="75783" name="Rectangle 7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vi-VN"/>
          </a:p>
        </p:txBody>
      </p:sp>
      <p:graphicFrame>
        <p:nvGraphicFramePr>
          <p:cNvPr id="75782" name="Object 6"/>
          <p:cNvGraphicFramePr>
            <a:graphicFrameLocks noChangeAspect="1"/>
          </p:cNvGraphicFramePr>
          <p:nvPr>
            <p:extLst/>
          </p:nvPr>
        </p:nvGraphicFramePr>
        <p:xfrm>
          <a:off x="1738282" y="5481134"/>
          <a:ext cx="5119227" cy="12144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Equation" r:id="rId5" imgW="1930400" imgH="457200" progId="Equation.3">
                  <p:embed/>
                </p:oleObj>
              </mc:Choice>
              <mc:Fallback>
                <p:oleObj name="Equation" r:id="rId5" imgW="1930400" imgH="457200" progId="Equation.3">
                  <p:embed/>
                  <p:pic>
                    <p:nvPicPr>
                      <p:cNvPr id="7578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8282" y="5481134"/>
                        <a:ext cx="5119227" cy="121444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0915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5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7" grpId="0"/>
      <p:bldP spid="75778" grpId="0"/>
      <p:bldP spid="75779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9997" y="2596932"/>
            <a:ext cx="1133764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spcBef>
                <a:spcPts val="600"/>
              </a:spcBef>
              <a:spcAft>
                <a:spcPts val="600"/>
              </a:spcAft>
            </a:pPr>
            <a:r>
              <a:rPr lang="en-US" sz="3200">
                <a:latin typeface="Times New Roman" panose="02020603050405020304" pitchFamily="18" charset="0"/>
                <a:ea typeface="Times New Roman" panose="02020603050405020304" pitchFamily="18" charset="0"/>
              </a:rPr>
              <a:t>	(2 + j5) * (3 + j2) = (6 - 10 ) + j ( 4 - 15 ) = -4 + j19</a:t>
            </a:r>
            <a:endParaRPr lang="en-US" sz="3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16801" y="262235"/>
            <a:ext cx="34515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3200" b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3200" b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Nhân 2 số phức</a:t>
            </a:r>
            <a:r>
              <a:rPr lang="vi-VN" sz="3200" b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US" sz="3200"/>
          </a:p>
        </p:txBody>
      </p:sp>
      <p:sp>
        <p:nvSpPr>
          <p:cNvPr id="4" name="Rectangle 3"/>
          <p:cNvSpPr/>
          <p:nvPr/>
        </p:nvSpPr>
        <p:spPr>
          <a:xfrm>
            <a:off x="4091487" y="231750"/>
            <a:ext cx="62167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algn="just">
              <a:spcBef>
                <a:spcPts val="600"/>
              </a:spcBef>
              <a:spcAft>
                <a:spcPts val="600"/>
              </a:spcAft>
            </a:pPr>
            <a:r>
              <a:rPr lang="vi-VN" sz="3200" i="1">
                <a:solidFill>
                  <a:srgbClr val="CC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thực hiện phép nhân bình thường.</a:t>
            </a:r>
            <a:endParaRPr lang="en-US" sz="3200">
              <a:solidFill>
                <a:srgbClr val="CC0066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2103" y="956717"/>
            <a:ext cx="5336717" cy="6586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marR="0" lvl="0" indent="-342900" algn="just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Font typeface="VNI-Times" pitchFamily="2" charset="0"/>
              <a:buChar char="*"/>
            </a:pPr>
            <a:r>
              <a:rPr lang="vi-VN" sz="3200" b="1">
                <a:solidFill>
                  <a:srgbClr val="C459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 2 số phức dạng đại số</a:t>
            </a:r>
            <a:endParaRPr lang="en-US" sz="3200">
              <a:latin typeface=".VnTime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56922" y="1735861"/>
            <a:ext cx="88921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marR="0" indent="228600" algn="just">
              <a:spcBef>
                <a:spcPts val="600"/>
              </a:spcBef>
              <a:spcAft>
                <a:spcPts val="600"/>
              </a:spcAft>
            </a:pPr>
            <a:r>
              <a:rPr lang="en-US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vi-VN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2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en-US" sz="320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vi-VN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32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)*(</a:t>
            </a:r>
            <a:r>
              <a:rPr lang="vi-VN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2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en-US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j</a:t>
            </a:r>
            <a:r>
              <a:rPr lang="vi-VN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32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200">
                <a:latin typeface="Times New Roman" panose="02020603050405020304" pitchFamily="18" charset="0"/>
                <a:ea typeface="Times New Roman" panose="02020603050405020304" pitchFamily="18" charset="0"/>
              </a:rPr>
              <a:t>) = </a:t>
            </a:r>
            <a:r>
              <a:rPr lang="en-US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vi-VN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2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vi-VN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2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vi-VN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32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vi-VN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32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200">
                <a:latin typeface="Times New Roman" panose="02020603050405020304" pitchFamily="18" charset="0"/>
                <a:ea typeface="Times New Roman" panose="02020603050405020304" pitchFamily="18" charset="0"/>
              </a:rPr>
              <a:t>) + </a:t>
            </a:r>
            <a:r>
              <a:rPr lang="en-US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j(</a:t>
            </a:r>
            <a:r>
              <a:rPr lang="vi-VN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2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vi-VN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32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>
                <a:latin typeface="Times New Roman" panose="02020603050405020304" pitchFamily="18" charset="0"/>
                <a:ea typeface="Times New Roman" panose="02020603050405020304" pitchFamily="18" charset="0"/>
              </a:rPr>
              <a:t>+ </a:t>
            </a:r>
            <a:r>
              <a:rPr lang="vi-VN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en-US" sz="32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vi-VN" sz="32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</a:t>
            </a:r>
            <a:r>
              <a:rPr lang="en-US" sz="32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320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</a:p>
        </p:txBody>
      </p:sp>
      <p:sp>
        <p:nvSpPr>
          <p:cNvPr id="7" name="Rectangle 6"/>
          <p:cNvSpPr/>
          <p:nvPr/>
        </p:nvSpPr>
        <p:spPr>
          <a:xfrm>
            <a:off x="79997" y="1781481"/>
            <a:ext cx="12218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523CF4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 dụ:</a:t>
            </a:r>
            <a:endParaRPr lang="en-US" sz="3200">
              <a:solidFill>
                <a:srgbClr val="523CF4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3067" y="3466961"/>
            <a:ext cx="4934364" cy="6586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marR="0" lvl="0" indent="-342900" algn="just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Font typeface="VNI-Times" pitchFamily="2" charset="0"/>
              <a:buChar char="*"/>
            </a:pPr>
            <a:r>
              <a:rPr lang="en-US" sz="3200" b="1">
                <a:solidFill>
                  <a:srgbClr val="C459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 2 số phức dạng </a:t>
            </a:r>
            <a:r>
              <a:rPr lang="en-US" sz="3200" b="1" smtClean="0">
                <a:solidFill>
                  <a:srgbClr val="C459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endParaRPr lang="en-US" sz="3200">
              <a:latin typeface=".VnTime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1300163" y="4497388"/>
          <a:ext cx="5797550" cy="687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Equation" r:id="rId3" imgW="2120760" imgH="253800" progId="Equation.3">
                  <p:embed/>
                </p:oleObj>
              </mc:Choice>
              <mc:Fallback>
                <p:oleObj name="Equation" r:id="rId3" imgW="2120760" imgH="253800" progId="Equation.3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0163" y="4497388"/>
                        <a:ext cx="5797550" cy="6873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/>
          </p:nvPr>
        </p:nvGraphicFramePr>
        <p:xfrm>
          <a:off x="2232703" y="5688612"/>
          <a:ext cx="4967167" cy="6343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Equation" r:id="rId5" imgW="1612900" imgH="203200" progId="Equation.3">
                  <p:embed/>
                </p:oleObj>
              </mc:Choice>
              <mc:Fallback>
                <p:oleObj name="Equation" r:id="rId5" imgW="1612900" imgH="203200" progId="Equation.3">
                  <p:embed/>
                  <p:pic>
                    <p:nvPicPr>
                      <p:cNvPr id="12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32703" y="5688612"/>
                        <a:ext cx="4967167" cy="63431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/>
          <p:nvPr/>
        </p:nvSpPr>
        <p:spPr>
          <a:xfrm>
            <a:off x="264707" y="5822140"/>
            <a:ext cx="12218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523CF4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 dụ:</a:t>
            </a:r>
            <a:endParaRPr lang="en-US" sz="3200">
              <a:solidFill>
                <a:srgbClr val="523CF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68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6810" y="194255"/>
            <a:ext cx="36631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algn="just">
              <a:spcBef>
                <a:spcPts val="600"/>
              </a:spcBef>
              <a:spcAft>
                <a:spcPts val="600"/>
              </a:spcAft>
            </a:pPr>
            <a:r>
              <a:rPr lang="vi-VN" sz="3200" b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3200" b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vi-VN" sz="3200" b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en-US" sz="3200" b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hia 2 số phức</a:t>
            </a:r>
            <a:endParaRPr lang="en-US" sz="3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7752" y="891390"/>
            <a:ext cx="5752562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Font typeface="VNI-Times" pitchFamily="2" charset="0"/>
              <a:buChar char="*"/>
            </a:pPr>
            <a:r>
              <a:rPr lang="en-US" sz="3200" b="1">
                <a:solidFill>
                  <a:srgbClr val="C459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3200" b="1">
                <a:solidFill>
                  <a:srgbClr val="C459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Chia 2 số phức dạng đại số</a:t>
            </a:r>
            <a:r>
              <a:rPr lang="vi-VN" sz="3200" b="1" smtClean="0">
                <a:solidFill>
                  <a:srgbClr val="C459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>
              <a:latin typeface=".VnTime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13202" y="862920"/>
            <a:ext cx="5243124" cy="1224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just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</a:pPr>
            <a:r>
              <a:rPr lang="vi-VN" sz="3200" b="1" i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nhân tử và mẫu với phức liên hợp của mẫu.</a:t>
            </a:r>
            <a:r>
              <a:rPr lang="vi-VN" sz="3200" b="1" i="1">
                <a:solidFill>
                  <a:schemeClr val="accent6">
                    <a:lumMod val="75000"/>
                  </a:schemeClr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b="1">
              <a:solidFill>
                <a:schemeClr val="accent6">
                  <a:lumMod val="75000"/>
                </a:schemeClr>
              </a:solidFill>
              <a:latin typeface=".VnTime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120650" y="2233613"/>
          <a:ext cx="11699875" cy="1479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Equation" r:id="rId3" imgW="3682800" imgH="507960" progId="Equation.3">
                  <p:embed/>
                </p:oleObj>
              </mc:Choice>
              <mc:Fallback>
                <p:oleObj name="Equation" r:id="rId3" imgW="3682800" imgH="507960" progId="Equation.3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650" y="2233613"/>
                        <a:ext cx="11699875" cy="14795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-1"/>
            <a:ext cx="4254023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99931" y="5040765"/>
          <a:ext cx="11980765" cy="13593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Equation" r:id="rId5" imgW="3136900" imgH="419100" progId="Equation.3">
                  <p:embed/>
                </p:oleObj>
              </mc:Choice>
              <mc:Fallback>
                <p:oleObj name="Equation" r:id="rId5" imgW="3136900" imgH="419100" progId="Equation.3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931" y="5040765"/>
                        <a:ext cx="11980765" cy="135934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05317" y="3927085"/>
            <a:ext cx="12218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523CF4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 dụ:</a:t>
            </a:r>
            <a:endParaRPr lang="en-US" sz="3200">
              <a:solidFill>
                <a:srgbClr val="523CF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1722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6810" y="277312"/>
            <a:ext cx="36631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marR="0" algn="just">
              <a:spcBef>
                <a:spcPts val="600"/>
              </a:spcBef>
              <a:spcAft>
                <a:spcPts val="600"/>
              </a:spcAft>
            </a:pPr>
            <a:r>
              <a:rPr lang="vi-VN" sz="3200" b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3200" b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vi-VN" sz="3200" b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en-US" sz="3200" b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hia 2 số phức</a:t>
            </a:r>
            <a:endParaRPr lang="en-US" sz="3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6406" y="1056044"/>
            <a:ext cx="5544065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Font typeface="VNI-Times" pitchFamily="2" charset="0"/>
              <a:buChar char="*"/>
            </a:pPr>
            <a:r>
              <a:rPr lang="en-US" sz="3200" b="1">
                <a:solidFill>
                  <a:srgbClr val="C459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Chia 2 số phức dạng </a:t>
            </a:r>
            <a:r>
              <a:rPr lang="en-US" sz="3200" b="1" smtClean="0">
                <a:solidFill>
                  <a:srgbClr val="C459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vi-VN" sz="3200" b="1" smtClean="0">
                <a:solidFill>
                  <a:srgbClr val="C4591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>
              <a:latin typeface=".VnTime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165125" y="919751"/>
            <a:ext cx="7026875" cy="1490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vi-VN" sz="3200" b="1" i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Chia các modun với nhau, trừ các acgumen với nhau.</a:t>
            </a:r>
            <a:endParaRPr lang="en-US" sz="3200" b="1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963613" y="2605088"/>
          <a:ext cx="5248275" cy="151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name="Equation" r:id="rId3" imgW="1396800" imgH="469800" progId="Equation.3">
                  <p:embed/>
                </p:oleObj>
              </mc:Choice>
              <mc:Fallback>
                <p:oleObj name="Equation" r:id="rId3" imgW="1396800" imgH="469800" progId="Equation.3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3613" y="2605088"/>
                        <a:ext cx="5248275" cy="15113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2084171" y="4648250"/>
          <a:ext cx="6869231" cy="12593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name="Equation" r:id="rId5" imgW="2286000" imgH="419100" progId="Equation.3">
                  <p:embed/>
                </p:oleObj>
              </mc:Choice>
              <mc:Fallback>
                <p:oleObj name="Equation" r:id="rId5" imgW="2286000" imgH="419100" progId="Equation.3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84171" y="4648250"/>
                        <a:ext cx="6869231" cy="125935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145900" y="4845958"/>
            <a:ext cx="12218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>
                <a:solidFill>
                  <a:srgbClr val="523CF4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Ví dụ:</a:t>
            </a:r>
            <a:endParaRPr lang="en-US" sz="3200">
              <a:solidFill>
                <a:srgbClr val="523CF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39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276</Words>
  <Application>Microsoft Office PowerPoint</Application>
  <PresentationFormat>Widescreen</PresentationFormat>
  <Paragraphs>32</Paragraphs>
  <Slides>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.VnTime</vt:lpstr>
      <vt:lpstr>Arial</vt:lpstr>
      <vt:lpstr>Calibri</vt:lpstr>
      <vt:lpstr>Calibri Light</vt:lpstr>
      <vt:lpstr>Times New Roman</vt:lpstr>
      <vt:lpstr>VNI-Times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Nhuan Minh</dc:creator>
  <cp:lastModifiedBy>HAINHAN</cp:lastModifiedBy>
  <cp:revision>2</cp:revision>
  <dcterms:created xsi:type="dcterms:W3CDTF">2021-06-12T14:35:01Z</dcterms:created>
  <dcterms:modified xsi:type="dcterms:W3CDTF">2021-06-13T14:40:42Z</dcterms:modified>
</cp:coreProperties>
</file>