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4"/>
  </p:notes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3" r:id="rId12"/>
    <p:sldId id="338" r:id="rId13"/>
    <p:sldId id="285" r:id="rId14"/>
    <p:sldId id="286" r:id="rId15"/>
    <p:sldId id="287" r:id="rId16"/>
    <p:sldId id="288" r:id="rId17"/>
    <p:sldId id="289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8" r:id="rId44"/>
    <p:sldId id="319" r:id="rId45"/>
    <p:sldId id="320" r:id="rId46"/>
    <p:sldId id="321" r:id="rId47"/>
    <p:sldId id="322" r:id="rId48"/>
    <p:sldId id="323" r:id="rId49"/>
    <p:sldId id="324" r:id="rId50"/>
    <p:sldId id="325" r:id="rId51"/>
    <p:sldId id="326" r:id="rId52"/>
    <p:sldId id="327" r:id="rId53"/>
    <p:sldId id="328" r:id="rId54"/>
    <p:sldId id="329" r:id="rId55"/>
    <p:sldId id="330" r:id="rId56"/>
    <p:sldId id="331" r:id="rId57"/>
    <p:sldId id="332" r:id="rId58"/>
    <p:sldId id="333" r:id="rId59"/>
    <p:sldId id="334" r:id="rId60"/>
    <p:sldId id="335" r:id="rId61"/>
    <p:sldId id="336" r:id="rId62"/>
    <p:sldId id="337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4" autoAdjust="0"/>
    <p:restoredTop sz="94660"/>
  </p:normalViewPr>
  <p:slideViewPr>
    <p:cSldViewPr>
      <p:cViewPr varScale="1">
        <p:scale>
          <a:sx n="68" d="100"/>
          <a:sy n="68" d="100"/>
        </p:scale>
        <p:origin x="12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FBDD44-A586-44A4-9EE7-FCD221C160D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B62341A-AB4D-4D9E-AFE7-039F49BEF7D4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/>
            <a:t>Tài</a:t>
          </a:r>
          <a:r>
            <a:rPr lang="en-US" sz="2400" dirty="0"/>
            <a:t> </a:t>
          </a:r>
          <a:r>
            <a:rPr lang="en-US" sz="2400" dirty="0" err="1"/>
            <a:t>nguyên</a:t>
          </a:r>
          <a:endParaRPr lang="en-US" sz="2400" dirty="0"/>
        </a:p>
      </dgm:t>
    </dgm:pt>
    <dgm:pt modelId="{9A0B3756-57A3-4FC7-A147-BCAFDA0B8C25}" type="parTrans" cxnId="{88FDD505-92F0-462A-8D01-343021CB9CEF}">
      <dgm:prSet/>
      <dgm:spPr/>
      <dgm:t>
        <a:bodyPr/>
        <a:lstStyle/>
        <a:p>
          <a:endParaRPr lang="en-US" sz="2400"/>
        </a:p>
      </dgm:t>
    </dgm:pt>
    <dgm:pt modelId="{B356D441-7D33-4010-AA0D-E89B61D97F63}" type="sibTrans" cxnId="{88FDD505-92F0-462A-8D01-343021CB9CEF}">
      <dgm:prSet custT="1"/>
      <dgm:spPr>
        <a:solidFill>
          <a:srgbClr val="92D050"/>
        </a:solidFill>
      </dgm:spPr>
      <dgm:t>
        <a:bodyPr/>
        <a:lstStyle/>
        <a:p>
          <a:endParaRPr lang="en-US" sz="2400"/>
        </a:p>
      </dgm:t>
    </dgm:pt>
    <dgm:pt modelId="{05FE2949-A14C-4139-891A-ED5603B5BD39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/>
            <a:t>Quá</a:t>
          </a:r>
          <a:r>
            <a:rPr lang="en-US" sz="2400" dirty="0"/>
            <a:t> </a:t>
          </a:r>
          <a:r>
            <a:rPr lang="en-US" sz="2400" dirty="0" err="1"/>
            <a:t>trình</a:t>
          </a:r>
          <a:r>
            <a:rPr lang="en-US" sz="2400" dirty="0"/>
            <a:t> </a:t>
          </a:r>
          <a:r>
            <a:rPr lang="en-US" sz="2400" dirty="0" err="1"/>
            <a:t>Sản</a:t>
          </a:r>
          <a:r>
            <a:rPr lang="en-US" sz="2400" dirty="0"/>
            <a:t> </a:t>
          </a:r>
          <a:r>
            <a:rPr lang="en-US" sz="2400" dirty="0" err="1"/>
            <a:t>xuất</a:t>
          </a:r>
          <a:endParaRPr lang="en-US" sz="2400" dirty="0"/>
        </a:p>
      </dgm:t>
    </dgm:pt>
    <dgm:pt modelId="{1748EAD3-9268-49EA-846F-99894E630B1C}" type="parTrans" cxnId="{CEECC654-674A-4996-A6CC-E92D6D1A7BEF}">
      <dgm:prSet/>
      <dgm:spPr/>
      <dgm:t>
        <a:bodyPr/>
        <a:lstStyle/>
        <a:p>
          <a:endParaRPr lang="en-US" sz="2400"/>
        </a:p>
      </dgm:t>
    </dgm:pt>
    <dgm:pt modelId="{2499E0F7-85FD-4097-8139-32D60104C512}" type="sibTrans" cxnId="{CEECC654-674A-4996-A6CC-E92D6D1A7BEF}">
      <dgm:prSet custT="1"/>
      <dgm:spPr>
        <a:solidFill>
          <a:srgbClr val="92D050"/>
        </a:solidFill>
      </dgm:spPr>
      <dgm:t>
        <a:bodyPr/>
        <a:lstStyle/>
        <a:p>
          <a:endParaRPr lang="en-US" sz="2400"/>
        </a:p>
      </dgm:t>
    </dgm:pt>
    <dgm:pt modelId="{3DAA5730-91CE-485F-9216-C2972191E7BC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/>
            <a:t>Sản</a:t>
          </a:r>
          <a:r>
            <a:rPr lang="en-US" sz="2400" dirty="0"/>
            <a:t> </a:t>
          </a:r>
          <a:r>
            <a:rPr lang="en-US" sz="2400" dirty="0" err="1"/>
            <a:t>phẩm</a:t>
          </a:r>
          <a:endParaRPr lang="en-US" sz="2400" dirty="0"/>
        </a:p>
      </dgm:t>
    </dgm:pt>
    <dgm:pt modelId="{28D7A5A1-FDFF-4F7B-983F-E80916CFE20D}" type="parTrans" cxnId="{916B452B-F55F-4FD9-A3BB-6FDB10FD5BBC}">
      <dgm:prSet/>
      <dgm:spPr/>
      <dgm:t>
        <a:bodyPr/>
        <a:lstStyle/>
        <a:p>
          <a:endParaRPr lang="en-US" sz="2400"/>
        </a:p>
      </dgm:t>
    </dgm:pt>
    <dgm:pt modelId="{503175D0-ABE3-4E7B-B7A9-9BF01E9E6369}" type="sibTrans" cxnId="{916B452B-F55F-4FD9-A3BB-6FDB10FD5BBC}">
      <dgm:prSet/>
      <dgm:spPr/>
      <dgm:t>
        <a:bodyPr/>
        <a:lstStyle/>
        <a:p>
          <a:endParaRPr lang="en-US" sz="2400"/>
        </a:p>
      </dgm:t>
    </dgm:pt>
    <dgm:pt modelId="{A594147C-8860-4AA4-B85C-D2D760E78DAA}" type="pres">
      <dgm:prSet presAssocID="{B1FBDD44-A586-44A4-9EE7-FCD221C160DB}" presName="Name0" presStyleCnt="0">
        <dgm:presLayoutVars>
          <dgm:dir/>
          <dgm:resizeHandles val="exact"/>
        </dgm:presLayoutVars>
      </dgm:prSet>
      <dgm:spPr/>
    </dgm:pt>
    <dgm:pt modelId="{2FFE5C80-69B3-4628-96B8-8BC13AEB0807}" type="pres">
      <dgm:prSet presAssocID="{2B62341A-AB4D-4D9E-AFE7-039F49BEF7D4}" presName="node" presStyleLbl="node1" presStyleIdx="0" presStyleCnt="3" custLinFactNeighborX="-11021">
        <dgm:presLayoutVars>
          <dgm:bulletEnabled val="1"/>
        </dgm:presLayoutVars>
      </dgm:prSet>
      <dgm:spPr/>
    </dgm:pt>
    <dgm:pt modelId="{EC27BD1D-A2C5-4A5C-8A86-7B4550CDE7E0}" type="pres">
      <dgm:prSet presAssocID="{B356D441-7D33-4010-AA0D-E89B61D97F63}" presName="sibTrans" presStyleLbl="sibTrans2D1" presStyleIdx="0" presStyleCnt="2"/>
      <dgm:spPr/>
    </dgm:pt>
    <dgm:pt modelId="{0D002366-B29D-4123-A737-8F8D570C75CC}" type="pres">
      <dgm:prSet presAssocID="{B356D441-7D33-4010-AA0D-E89B61D97F63}" presName="connectorText" presStyleLbl="sibTrans2D1" presStyleIdx="0" presStyleCnt="2"/>
      <dgm:spPr/>
    </dgm:pt>
    <dgm:pt modelId="{23CB9E8A-A38C-4696-9518-DAEC9A27D145}" type="pres">
      <dgm:prSet presAssocID="{05FE2949-A14C-4139-891A-ED5603B5BD39}" presName="node" presStyleLbl="node1" presStyleIdx="1" presStyleCnt="3" custLinFactNeighborY="1518">
        <dgm:presLayoutVars>
          <dgm:bulletEnabled val="1"/>
        </dgm:presLayoutVars>
      </dgm:prSet>
      <dgm:spPr/>
    </dgm:pt>
    <dgm:pt modelId="{F5D2CD42-508B-4A86-A0B8-80B2CF70D189}" type="pres">
      <dgm:prSet presAssocID="{2499E0F7-85FD-4097-8139-32D60104C512}" presName="sibTrans" presStyleLbl="sibTrans2D1" presStyleIdx="1" presStyleCnt="2"/>
      <dgm:spPr/>
    </dgm:pt>
    <dgm:pt modelId="{7851D959-1662-46A7-8D46-A64D93E2365F}" type="pres">
      <dgm:prSet presAssocID="{2499E0F7-85FD-4097-8139-32D60104C512}" presName="connectorText" presStyleLbl="sibTrans2D1" presStyleIdx="1" presStyleCnt="2"/>
      <dgm:spPr/>
    </dgm:pt>
    <dgm:pt modelId="{7229E567-39C0-418A-B242-2E86B12057EC}" type="pres">
      <dgm:prSet presAssocID="{3DAA5730-91CE-485F-9216-C2972191E7BC}" presName="node" presStyleLbl="node1" presStyleIdx="2" presStyleCnt="3">
        <dgm:presLayoutVars>
          <dgm:bulletEnabled val="1"/>
        </dgm:presLayoutVars>
      </dgm:prSet>
      <dgm:spPr/>
    </dgm:pt>
  </dgm:ptLst>
  <dgm:cxnLst>
    <dgm:cxn modelId="{BACCB003-9818-4F85-851B-B947677CC863}" type="presOf" srcId="{B1FBDD44-A586-44A4-9EE7-FCD221C160DB}" destId="{A594147C-8860-4AA4-B85C-D2D760E78DAA}" srcOrd="0" destOrd="0" presId="urn:microsoft.com/office/officeart/2005/8/layout/process1"/>
    <dgm:cxn modelId="{88FDD505-92F0-462A-8D01-343021CB9CEF}" srcId="{B1FBDD44-A586-44A4-9EE7-FCD221C160DB}" destId="{2B62341A-AB4D-4D9E-AFE7-039F49BEF7D4}" srcOrd="0" destOrd="0" parTransId="{9A0B3756-57A3-4FC7-A147-BCAFDA0B8C25}" sibTransId="{B356D441-7D33-4010-AA0D-E89B61D97F63}"/>
    <dgm:cxn modelId="{916B452B-F55F-4FD9-A3BB-6FDB10FD5BBC}" srcId="{B1FBDD44-A586-44A4-9EE7-FCD221C160DB}" destId="{3DAA5730-91CE-485F-9216-C2972191E7BC}" srcOrd="2" destOrd="0" parTransId="{28D7A5A1-FDFF-4F7B-983F-E80916CFE20D}" sibTransId="{503175D0-ABE3-4E7B-B7A9-9BF01E9E6369}"/>
    <dgm:cxn modelId="{32A8965B-B84B-424C-AA36-B2C4694F0D15}" type="presOf" srcId="{B356D441-7D33-4010-AA0D-E89B61D97F63}" destId="{0D002366-B29D-4123-A737-8F8D570C75CC}" srcOrd="1" destOrd="0" presId="urn:microsoft.com/office/officeart/2005/8/layout/process1"/>
    <dgm:cxn modelId="{7923A865-2316-4378-AA0D-B6C6BD10674A}" type="presOf" srcId="{2499E0F7-85FD-4097-8139-32D60104C512}" destId="{F5D2CD42-508B-4A86-A0B8-80B2CF70D189}" srcOrd="0" destOrd="0" presId="urn:microsoft.com/office/officeart/2005/8/layout/process1"/>
    <dgm:cxn modelId="{B8D8CD67-6130-4BAD-9D14-825545BC47EE}" type="presOf" srcId="{3DAA5730-91CE-485F-9216-C2972191E7BC}" destId="{7229E567-39C0-418A-B242-2E86B12057EC}" srcOrd="0" destOrd="0" presId="urn:microsoft.com/office/officeart/2005/8/layout/process1"/>
    <dgm:cxn modelId="{F52DA370-D2C3-452D-8635-20ECACA8A40D}" type="presOf" srcId="{05FE2949-A14C-4139-891A-ED5603B5BD39}" destId="{23CB9E8A-A38C-4696-9518-DAEC9A27D145}" srcOrd="0" destOrd="0" presId="urn:microsoft.com/office/officeart/2005/8/layout/process1"/>
    <dgm:cxn modelId="{CEECC654-674A-4996-A6CC-E92D6D1A7BEF}" srcId="{B1FBDD44-A586-44A4-9EE7-FCD221C160DB}" destId="{05FE2949-A14C-4139-891A-ED5603B5BD39}" srcOrd="1" destOrd="0" parTransId="{1748EAD3-9268-49EA-846F-99894E630B1C}" sibTransId="{2499E0F7-85FD-4097-8139-32D60104C512}"/>
    <dgm:cxn modelId="{420BB58F-516E-4B4E-9F1A-434AA99CC9E5}" type="presOf" srcId="{B356D441-7D33-4010-AA0D-E89B61D97F63}" destId="{EC27BD1D-A2C5-4A5C-8A86-7B4550CDE7E0}" srcOrd="0" destOrd="0" presId="urn:microsoft.com/office/officeart/2005/8/layout/process1"/>
    <dgm:cxn modelId="{D588BAB0-21C9-4E4E-8625-25AA1DFA5C84}" type="presOf" srcId="{2499E0F7-85FD-4097-8139-32D60104C512}" destId="{7851D959-1662-46A7-8D46-A64D93E2365F}" srcOrd="1" destOrd="0" presId="urn:microsoft.com/office/officeart/2005/8/layout/process1"/>
    <dgm:cxn modelId="{11A234FF-ABE2-4854-A64F-B18C4CBC95A1}" type="presOf" srcId="{2B62341A-AB4D-4D9E-AFE7-039F49BEF7D4}" destId="{2FFE5C80-69B3-4628-96B8-8BC13AEB0807}" srcOrd="0" destOrd="0" presId="urn:microsoft.com/office/officeart/2005/8/layout/process1"/>
    <dgm:cxn modelId="{3B3ABBFF-B9B9-4D1A-AD24-903216F7E3FD}" type="presParOf" srcId="{A594147C-8860-4AA4-B85C-D2D760E78DAA}" destId="{2FFE5C80-69B3-4628-96B8-8BC13AEB0807}" srcOrd="0" destOrd="0" presId="urn:microsoft.com/office/officeart/2005/8/layout/process1"/>
    <dgm:cxn modelId="{7EF09342-427F-4784-8AED-D49D0741A37F}" type="presParOf" srcId="{A594147C-8860-4AA4-B85C-D2D760E78DAA}" destId="{EC27BD1D-A2C5-4A5C-8A86-7B4550CDE7E0}" srcOrd="1" destOrd="0" presId="urn:microsoft.com/office/officeart/2005/8/layout/process1"/>
    <dgm:cxn modelId="{6A111185-FF28-4ADD-81CD-A3DF3923FBBD}" type="presParOf" srcId="{EC27BD1D-A2C5-4A5C-8A86-7B4550CDE7E0}" destId="{0D002366-B29D-4123-A737-8F8D570C75CC}" srcOrd="0" destOrd="0" presId="urn:microsoft.com/office/officeart/2005/8/layout/process1"/>
    <dgm:cxn modelId="{C8424BD5-65BC-43A4-8807-935A20EB133C}" type="presParOf" srcId="{A594147C-8860-4AA4-B85C-D2D760E78DAA}" destId="{23CB9E8A-A38C-4696-9518-DAEC9A27D145}" srcOrd="2" destOrd="0" presId="urn:microsoft.com/office/officeart/2005/8/layout/process1"/>
    <dgm:cxn modelId="{D4197B8F-16C1-4B34-998B-6B57415AB4EB}" type="presParOf" srcId="{A594147C-8860-4AA4-B85C-D2D760E78DAA}" destId="{F5D2CD42-508B-4A86-A0B8-80B2CF70D189}" srcOrd="3" destOrd="0" presId="urn:microsoft.com/office/officeart/2005/8/layout/process1"/>
    <dgm:cxn modelId="{763AB2B7-DA86-4525-95A3-3200CFE52F69}" type="presParOf" srcId="{F5D2CD42-508B-4A86-A0B8-80B2CF70D189}" destId="{7851D959-1662-46A7-8D46-A64D93E2365F}" srcOrd="0" destOrd="0" presId="urn:microsoft.com/office/officeart/2005/8/layout/process1"/>
    <dgm:cxn modelId="{26E5CFF7-1B86-4A43-9CD3-91B8CB98CEAC}" type="presParOf" srcId="{A594147C-8860-4AA4-B85C-D2D760E78DAA}" destId="{7229E567-39C0-418A-B242-2E86B12057E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E5C80-69B3-4628-96B8-8BC13AEB0807}">
      <dsp:nvSpPr>
        <dsp:cNvPr id="0" name=""/>
        <dsp:cNvSpPr/>
      </dsp:nvSpPr>
      <dsp:spPr>
        <a:xfrm>
          <a:off x="0" y="79888"/>
          <a:ext cx="1870458" cy="112227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Tài</a:t>
          </a:r>
          <a:r>
            <a:rPr lang="en-US" sz="2400" kern="1200" dirty="0"/>
            <a:t> </a:t>
          </a:r>
          <a:r>
            <a:rPr lang="en-US" sz="2400" kern="1200" dirty="0" err="1"/>
            <a:t>nguyên</a:t>
          </a:r>
          <a:endParaRPr lang="en-US" sz="2400" kern="1200" dirty="0"/>
        </a:p>
      </dsp:txBody>
      <dsp:txXfrm>
        <a:off x="32870" y="112758"/>
        <a:ext cx="1804718" cy="1056534"/>
      </dsp:txXfrm>
    </dsp:sp>
    <dsp:sp modelId="{EC27BD1D-A2C5-4A5C-8A86-7B4550CDE7E0}">
      <dsp:nvSpPr>
        <dsp:cNvPr id="0" name=""/>
        <dsp:cNvSpPr/>
      </dsp:nvSpPr>
      <dsp:spPr>
        <a:xfrm rot="22311">
          <a:off x="2059064" y="417680"/>
          <a:ext cx="399862" cy="463873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2059065" y="510066"/>
        <a:ext cx="279903" cy="278323"/>
      </dsp:txXfrm>
    </dsp:sp>
    <dsp:sp modelId="{23CB9E8A-A38C-4696-9518-DAEC9A27D145}">
      <dsp:nvSpPr>
        <dsp:cNvPr id="0" name=""/>
        <dsp:cNvSpPr/>
      </dsp:nvSpPr>
      <dsp:spPr>
        <a:xfrm>
          <a:off x="2624899" y="96924"/>
          <a:ext cx="1870458" cy="112227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Quá</a:t>
          </a:r>
          <a:r>
            <a:rPr lang="en-US" sz="2400" kern="1200" dirty="0"/>
            <a:t> </a:t>
          </a:r>
          <a:r>
            <a:rPr lang="en-US" sz="2400" kern="1200" dirty="0" err="1"/>
            <a:t>trình</a:t>
          </a:r>
          <a:r>
            <a:rPr lang="en-US" sz="2400" kern="1200" dirty="0"/>
            <a:t> </a:t>
          </a:r>
          <a:r>
            <a:rPr lang="en-US" sz="2400" kern="1200" dirty="0" err="1"/>
            <a:t>Sản</a:t>
          </a:r>
          <a:r>
            <a:rPr lang="en-US" sz="2400" kern="1200" dirty="0"/>
            <a:t> </a:t>
          </a:r>
          <a:r>
            <a:rPr lang="en-US" sz="2400" kern="1200" dirty="0" err="1"/>
            <a:t>xuất</a:t>
          </a:r>
          <a:endParaRPr lang="en-US" sz="2400" kern="1200" dirty="0"/>
        </a:p>
      </dsp:txBody>
      <dsp:txXfrm>
        <a:off x="2657769" y="129794"/>
        <a:ext cx="1804718" cy="1056534"/>
      </dsp:txXfrm>
    </dsp:sp>
    <dsp:sp modelId="{F5D2CD42-508B-4A86-A0B8-80B2CF70D189}">
      <dsp:nvSpPr>
        <dsp:cNvPr id="0" name=""/>
        <dsp:cNvSpPr/>
      </dsp:nvSpPr>
      <dsp:spPr>
        <a:xfrm rot="21577635">
          <a:off x="4682399" y="417533"/>
          <a:ext cx="396545" cy="463873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4682400" y="510695"/>
        <a:ext cx="277582" cy="278323"/>
      </dsp:txXfrm>
    </dsp:sp>
    <dsp:sp modelId="{7229E567-39C0-418A-B242-2E86B12057EC}">
      <dsp:nvSpPr>
        <dsp:cNvPr id="0" name=""/>
        <dsp:cNvSpPr/>
      </dsp:nvSpPr>
      <dsp:spPr>
        <a:xfrm>
          <a:off x="5243540" y="79888"/>
          <a:ext cx="1870458" cy="112227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Sản</a:t>
          </a:r>
          <a:r>
            <a:rPr lang="en-US" sz="2400" kern="1200" dirty="0"/>
            <a:t> </a:t>
          </a:r>
          <a:r>
            <a:rPr lang="en-US" sz="2400" kern="1200" dirty="0" err="1"/>
            <a:t>phẩm</a:t>
          </a:r>
          <a:endParaRPr lang="en-US" sz="2400" kern="1200" dirty="0"/>
        </a:p>
      </dsp:txBody>
      <dsp:txXfrm>
        <a:off x="5276410" y="112758"/>
        <a:ext cx="1804718" cy="1056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A66FC-A41B-4758-BB79-A6C2E59AE6DF}" type="datetimeFigureOut">
              <a:rPr lang="vi-VN" smtClean="0"/>
              <a:pPr/>
              <a:t>23/04/2019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C8D1B-DAC8-43F7-8B84-04920F89D0B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76307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727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73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/>
              <a:t>https://websrv1.ctu.edu.vn/coursewares/supham/sinhthaihoc/chuong2.htm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48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30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30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74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64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49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0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660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38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002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601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642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1776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1987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678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897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775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371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2093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67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6979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6345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2982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7651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04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9051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6805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8206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265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464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4230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321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793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5733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258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305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3295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1367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865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557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9435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31210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17868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21375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074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7254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891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39326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8891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9996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9413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DD7B17-D11D-4D3E-BD34-42E1ADCCD4B7}" type="slidenum">
              <a:rPr lang="en-US" smtClean="0"/>
              <a:pPr>
                <a:defRPr/>
              </a:pPr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336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304800" y="2355850"/>
            <a:ext cx="5181600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>
                <a:solidFill>
                  <a:schemeClr val="bg1"/>
                </a:solidFill>
              </a:rPr>
              <a:t>BÀI 1</a:t>
            </a:r>
            <a:br>
              <a:rPr lang="en-US" sz="2600" b="1" dirty="0">
                <a:solidFill>
                  <a:schemeClr val="bg1"/>
                </a:solidFill>
              </a:rPr>
            </a:br>
            <a:r>
              <a:rPr lang="en-US" sz="2600" b="1" dirty="0">
                <a:solidFill>
                  <a:schemeClr val="bg1"/>
                </a:solidFill>
              </a:rPr>
              <a:t>SỬ</a:t>
            </a:r>
            <a:r>
              <a:rPr lang="en-US" sz="2600" b="1" baseline="0" dirty="0">
                <a:solidFill>
                  <a:schemeClr val="bg1"/>
                </a:solidFill>
              </a:rPr>
              <a:t> DỤNG NĂNG LƯỢNG VÀ TÀI NGUYÊN HIỆU QUẢ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4/23/2019</a:t>
            </a:fld>
            <a:r>
              <a:rPr lang="en-US" altLang="en-US" dirty="0" err="1">
                <a:ea typeface="ＭＳ Ｐゴシック" pitchFamily="34" charset="-128"/>
                <a:cs typeface="Arial" pitchFamily="34" charset="0"/>
              </a:rPr>
              <a:t>ngg</a:t>
            </a:r>
            <a:endParaRPr lang="de-DE" altLang="en-US" dirty="0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42857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66280798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1" hangingPunct="1">
              <a:defRPr/>
            </a:lvl1pPr>
          </a:lstStyle>
          <a:p>
            <a:pPr>
              <a:defRPr/>
            </a:pPr>
            <a:fld id="{6F1A3437-A191-4CBE-ABC2-3D8D520E0D48}" type="datetime1">
              <a:rPr lang="en-US" altLang="en-US"/>
              <a:pPr>
                <a:defRPr/>
              </a:pPr>
              <a:t>4/23/2019</a:t>
            </a:fld>
            <a:endParaRPr lang="en-US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it-IT"/>
              <a:t>2013 Portfolio Presentation GIZ in Viet Nam</a:t>
            </a:r>
            <a:endParaRPr lang="en-US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6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6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8494283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27" descr="gizlogo-standard-rgb.gif"/>
          <p:cNvPicPr>
            <a:picLocks noChangeAspect="1"/>
          </p:cNvPicPr>
          <p:nvPr userDrawn="1"/>
        </p:nvPicPr>
        <p:blipFill>
          <a:blip r:embed="rId2" cstate="print"/>
          <a:srcRect t="17992" b="17450"/>
          <a:stretch>
            <a:fillRect/>
          </a:stretch>
        </p:blipFill>
        <p:spPr bwMode="auto">
          <a:xfrm>
            <a:off x="100013" y="114300"/>
            <a:ext cx="898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200"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BZ" dirty="0" err="1">
                <a:solidFill>
                  <a:srgbClr val="FFFFFF"/>
                </a:solidFill>
              </a:rPr>
              <a:t>Dr.</a:t>
            </a:r>
            <a:r>
              <a:rPr lang="en-BZ" dirty="0">
                <a:solidFill>
                  <a:srgbClr val="FFFFFF"/>
                </a:solidFill>
              </a:rPr>
              <a:t> Klaus-Dieter </a:t>
            </a:r>
            <a:r>
              <a:rPr lang="en-BZ" dirty="0" err="1">
                <a:solidFill>
                  <a:srgbClr val="FFFFFF"/>
                </a:solidFill>
              </a:rPr>
              <a:t>Mertineit</a:t>
            </a:r>
            <a:r>
              <a:rPr lang="en-BZ" dirty="0">
                <a:solidFill>
                  <a:srgbClr val="FFFFFF"/>
                </a:solidFill>
              </a:rPr>
              <a:t>; CBT workshops</a:t>
            </a:r>
          </a:p>
        </p:txBody>
      </p:sp>
    </p:spTree>
    <p:extLst>
      <p:ext uri="{BB962C8B-B14F-4D97-AF65-F5344CB8AC3E}">
        <p14:creationId xmlns:p14="http://schemas.microsoft.com/office/powerpoint/2010/main" val="40713047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1219200"/>
            <a:ext cx="7772400" cy="6858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09600" y="1905000"/>
            <a:ext cx="3810000" cy="4114800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GB" dirty="0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 hasCustomPrompt="1"/>
          </p:nvPr>
        </p:nvSpPr>
        <p:spPr>
          <a:xfrm>
            <a:off x="4572000" y="1905000"/>
            <a:ext cx="3810000" cy="4114800"/>
          </a:xfrm>
        </p:spPr>
        <p:txBody>
          <a:bodyPr/>
          <a:lstStyle>
            <a:lvl1pPr marL="358775" marR="0" indent="-358775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 typeface="Arial" charset="0"/>
              <a:buChar char="•"/>
              <a:tabLst>
                <a:tab pos="2190750" algn="l"/>
              </a:tabLst>
              <a:defRPr/>
            </a:lvl1pPr>
          </a:lstStyle>
          <a:p>
            <a:r>
              <a:rPr lang="en-US" dirty="0"/>
              <a:t>Arial (Body), 18pt</a:t>
            </a:r>
          </a:p>
          <a:p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1524000" y="6172200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Institut für Umweltschutz in der Berufsbildung e.V.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769100" y="61849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7746A9-D92E-4103-8CDC-05FCB82F485A}" type="slidenum">
              <a:rPr lang="de-DE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56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Erste Ebene</a:t>
            </a:r>
          </a:p>
          <a:p>
            <a:pPr lvl="1"/>
            <a:r>
              <a:rPr lang="de-DE" altLang="en-US" dirty="0"/>
              <a:t>Zweite Ebene</a:t>
            </a:r>
          </a:p>
          <a:p>
            <a:pPr lvl="2"/>
            <a:r>
              <a:rPr lang="de-DE" altLang="en-US" dirty="0"/>
              <a:t>Dritte Ebene</a:t>
            </a:r>
          </a:p>
          <a:p>
            <a:pPr lvl="3"/>
            <a:r>
              <a:rPr lang="de-DE" altLang="en-US" dirty="0"/>
              <a:t>Vierte Ebene</a:t>
            </a:r>
          </a:p>
        </p:txBody>
      </p:sp>
      <p:sp>
        <p:nvSpPr>
          <p:cNvPr id="14" name="Text Box 19">
            <a:extLst/>
          </p:cNvPr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en-US" sz="100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t>Seite </a:t>
            </a:r>
            <a:fld id="{B0982E05-E5FA-4F93-A88F-7CD3BE99CD06}" type="slidenum">
              <a:rPr lang="de-DE" altLang="en-US" sz="1000" smtClean="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altLang="en-US" sz="1000">
              <a:solidFill>
                <a:srgbClr val="6E6452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" name="Rectangle 25">
            <a:extLst/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defTabSz="914400" eaLnBrk="0" hangingPunct="0">
              <a:defRPr sz="1000" b="1" spc="70" baseline="0">
                <a:solidFill>
                  <a:srgbClr val="6E6452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  <p:sp>
        <p:nvSpPr>
          <p:cNvPr id="16" name="Rectangle 17">
            <a:extLst/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defTabSz="914400" eaLnBrk="0" hangingPunct="0">
              <a:defRPr sz="1000">
                <a:solidFill>
                  <a:srgbClr val="6E6452"/>
                </a:solidFill>
                <a:latin typeface="Arial Narrow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4/23/2019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1033" name="Bild 11" descr="weltkugel-2-Asien-Pazifik.jp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>
                <a:solidFill>
                  <a:srgbClr val="FFFFFF"/>
                </a:solidFill>
                <a:cs typeface="Arial" pitchFamily="34" charset="0"/>
              </a:rPr>
              <a:t>, ngày 21/11/2018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ransition/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  <a:cs typeface="ＭＳ Ｐゴシック" charset="0"/>
        </a:defRPr>
      </a:lvl1pPr>
      <a:lvl2pPr marL="7191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2pPr>
      <a:lvl3pPr marL="1079500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3pPr>
      <a:lvl4pPr marL="1439863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4pPr>
      <a:lvl5pPr marL="17986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8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notesSlide" Target="../notesSlides/notesSlide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9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2729" y="1068015"/>
            <a:ext cx="8229600" cy="684585"/>
          </a:xfrm>
        </p:spPr>
        <p:txBody>
          <a:bodyPr anchor="ctr"/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NHỮNG HÌNH ẢNH TRÊN NÓI VỀ VẤN ĐỀ GÌ?</a:t>
            </a:r>
          </a:p>
        </p:txBody>
      </p: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1066800" y="1759271"/>
            <a:ext cx="6553200" cy="4412929"/>
            <a:chOff x="876300" y="1041400"/>
            <a:chExt cx="7620000" cy="5715000"/>
          </a:xfrm>
        </p:grpSpPr>
        <p:pic>
          <p:nvPicPr>
            <p:cNvPr id="7" name="Picture 5" descr="images (6)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4900" y="1041400"/>
              <a:ext cx="3553904" cy="265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6" descr="tải xuống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300" y="1041400"/>
              <a:ext cx="4037441" cy="265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8" descr="tải xuống (1)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4900" y="3708399"/>
              <a:ext cx="3581400" cy="3048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9" descr="images (11)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300" y="3703665"/>
              <a:ext cx="4041648" cy="3027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51197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8"/>
          <p:cNvGrpSpPr>
            <a:grpSpLocks noChangeAspect="1"/>
          </p:cNvGrpSpPr>
          <p:nvPr/>
        </p:nvGrpSpPr>
        <p:grpSpPr bwMode="auto">
          <a:xfrm>
            <a:off x="533400" y="1752600"/>
            <a:ext cx="7924800" cy="4515235"/>
            <a:chOff x="0" y="1256800"/>
            <a:chExt cx="9155875" cy="5157850"/>
          </a:xfrm>
        </p:grpSpPr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19050"/>
              <a:ext cx="9144000" cy="289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7" y="1256800"/>
              <a:ext cx="9143998" cy="228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8723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3"/>
          <p:cNvGrpSpPr>
            <a:grpSpLocks noChangeAspect="1"/>
          </p:cNvGrpSpPr>
          <p:nvPr/>
        </p:nvGrpSpPr>
        <p:grpSpPr bwMode="auto">
          <a:xfrm>
            <a:off x="685800" y="1676400"/>
            <a:ext cx="7552050" cy="4739640"/>
            <a:chOff x="228600" y="1104900"/>
            <a:chExt cx="8559391" cy="5372100"/>
          </a:xfrm>
        </p:grpSpPr>
        <p:pic>
          <p:nvPicPr>
            <p:cNvPr id="7" name="Picture 9" descr="images (1)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104900"/>
              <a:ext cx="4215991" cy="270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0" descr="images (4)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4700" y="3825240"/>
              <a:ext cx="4191000" cy="265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1" descr="images (8)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143000"/>
              <a:ext cx="4343400" cy="266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2" descr="images (10)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000" y="3822700"/>
              <a:ext cx="4318000" cy="265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266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43000"/>
            <a:ext cx="9144000" cy="1097280"/>
          </a:xfrm>
          <a:solidFill>
            <a:srgbClr val="002060"/>
          </a:solidFill>
        </p:spPr>
        <p:txBody>
          <a:bodyPr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BÀI 1: SỬ DỤNG NĂNG LƯỢNG VÀ </a:t>
            </a:r>
            <a:br>
              <a:rPr lang="en-US" sz="3200" b="1" dirty="0">
                <a:solidFill>
                  <a:schemeClr val="bg1"/>
                </a:solidFill>
              </a:rPr>
            </a:br>
            <a:r>
              <a:rPr lang="en-US" sz="3200" b="1" dirty="0">
                <a:solidFill>
                  <a:schemeClr val="bg1"/>
                </a:solidFill>
              </a:rPr>
              <a:t>TÀI NGUYÊN HIỆU QUẢ</a:t>
            </a:r>
            <a:endParaRPr lang="vi-VN" sz="32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5520"/>
            <a:ext cx="9144000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34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3400" y="4419600"/>
            <a:ext cx="8064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cs typeface="Times New Roman" panose="02020603050405020304" pitchFamily="18" charset="0"/>
              </a:rPr>
              <a:t>Sử dụng năng lượng và tài nguyên </a:t>
            </a:r>
            <a:r>
              <a:rPr lang="pt-BR" sz="2400" b="1">
                <a:solidFill>
                  <a:srgbClr val="000000"/>
                </a:solidFill>
                <a:cs typeface="Times New Roman" panose="02020603050405020304" pitchFamily="18" charset="0"/>
              </a:rPr>
              <a:t>hiệu quả</a:t>
            </a:r>
            <a:endParaRPr lang="en-US" sz="2400" b="1" dirty="0">
              <a:latin typeface=".VnTime" panose="020B7200000000000000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52450" y="2352675"/>
            <a:ext cx="80645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0000"/>
                </a:solidFill>
                <a:cs typeface="Times New Roman" panose="02020603050405020304" pitchFamily="18" charset="0"/>
              </a:rPr>
              <a:t> Trình bày được khái niệm và phân biệt được các dạng năng lượng, tài nguyên</a:t>
            </a:r>
            <a:endParaRPr lang="en-US" sz="2400" b="1" dirty="0">
              <a:latin typeface=".VnTime" panose="020B7200000000000000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08000" y="3367087"/>
            <a:ext cx="7848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pt-BR" sz="2400" b="0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pt-BR" sz="2400" b="1" dirty="0">
                <a:solidFill>
                  <a:srgbClr val="000000"/>
                </a:solidFill>
                <a:cs typeface="Times New Roman" panose="02020603050405020304" pitchFamily="18" charset="0"/>
              </a:rPr>
              <a:t>Giải thích được tác động của việc sử dụng năng lượng và tài nguyên đối với môi trường</a:t>
            </a:r>
            <a:endParaRPr lang="en-US" sz="2400" b="1" dirty="0">
              <a:latin typeface=".VnTime" panose="020B7200000000000000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001A9E"/>
                </a:solidFill>
                <a:cs typeface="Calibri" panose="020F0502020204030204" pitchFamily="34" charset="0"/>
              </a:rPr>
              <a:t>MỤC TIÊU</a:t>
            </a:r>
            <a:endParaRPr lang="en-US" sz="2800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00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0524" y="2057400"/>
            <a:ext cx="8362950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/>
            <a:r>
              <a:rPr lang="pt-BR" sz="2400" b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1. Tài nguyên</a:t>
            </a:r>
          </a:p>
          <a:p>
            <a:pPr marL="228600" indent="0" algn="just" eaLnBrk="1" hangingPunct="1"/>
            <a:r>
              <a:rPr lang="pt-BR" sz="2400" b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1.1 Tổng quan về tài nguyên</a:t>
            </a:r>
          </a:p>
          <a:p>
            <a:pPr marL="228600" indent="0" algn="just" eaLnBrk="1" hangingPunct="1"/>
            <a:r>
              <a:rPr lang="pt-BR" sz="2400" b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1.2 Ảnh hưởng của việc khai thác và sử dụng tài nguyên đến môi trường</a:t>
            </a:r>
          </a:p>
          <a:p>
            <a:pPr marL="228600" indent="0" algn="just" eaLnBrk="1" hangingPunct="1"/>
            <a:r>
              <a:rPr lang="pt-BR" sz="2400" b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1.3 Sử dụng tài nguyên hiệu quả</a:t>
            </a:r>
          </a:p>
          <a:p>
            <a:pPr marL="0" indent="0" algn="just" eaLnBrk="1" hangingPunct="1"/>
            <a:r>
              <a:rPr lang="pt-BR" sz="2400" b="1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2. Năng lượng</a:t>
            </a:r>
          </a:p>
          <a:p>
            <a:pPr marL="285750" indent="0" algn="just"/>
            <a:r>
              <a:rPr lang="pt-BR" sz="2400" b="1" dirty="0">
                <a:cs typeface="Times New Roman" panose="02020603050405020304" pitchFamily="18" charset="0"/>
              </a:rPr>
              <a:t>2.1 Tổng quan về năng lượng</a:t>
            </a:r>
          </a:p>
          <a:p>
            <a:pPr marL="285750" indent="0" algn="just"/>
            <a:r>
              <a:rPr lang="pt-BR" sz="2400" b="1" dirty="0">
                <a:cs typeface="Times New Roman" panose="02020603050405020304" pitchFamily="18" charset="0"/>
              </a:rPr>
              <a:t>2.2 </a:t>
            </a:r>
            <a:r>
              <a:rPr lang="nb-NO" sz="2400" b="1" dirty="0"/>
              <a:t>Ảnh hưởng của việc sản xuất và tiêu thụ năng lượng đến môi trường</a:t>
            </a:r>
            <a:endParaRPr lang="pt-BR" sz="2400" b="1" dirty="0">
              <a:cs typeface="Times New Roman" panose="02020603050405020304" pitchFamily="18" charset="0"/>
            </a:endParaRPr>
          </a:p>
          <a:p>
            <a:pPr marL="285750" indent="0" algn="just"/>
            <a:r>
              <a:rPr lang="pt-BR" sz="2400" b="1" dirty="0">
                <a:cs typeface="Times New Roman" panose="02020603050405020304" pitchFamily="18" charset="0"/>
              </a:rPr>
              <a:t>2.3 Sử dụng năng lượng hiệu quả</a:t>
            </a:r>
          </a:p>
        </p:txBody>
      </p:sp>
      <p:sp>
        <p:nvSpPr>
          <p:cNvPr id="8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001A9E"/>
                </a:solidFill>
                <a:cs typeface="Calibri" panose="020F0502020204030204" pitchFamily="34" charset="0"/>
              </a:rPr>
              <a:t>NỘI DUNG</a:t>
            </a:r>
            <a:endParaRPr lang="en-US" sz="2800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79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600200"/>
            <a:ext cx="8229600" cy="1143000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 TÀI NGUYÊN</a:t>
            </a:r>
          </a:p>
        </p:txBody>
      </p:sp>
    </p:spTree>
    <p:extLst>
      <p:ext uri="{BB962C8B-B14F-4D97-AF65-F5344CB8AC3E}">
        <p14:creationId xmlns:p14="http://schemas.microsoft.com/office/powerpoint/2010/main" val="3414274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47" y="3505200"/>
            <a:ext cx="4800601" cy="28724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66037" y="1543844"/>
            <a:ext cx="29057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nb-N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 nghĩa</a:t>
            </a:r>
            <a:endParaRPr lang="vi-VN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844496172"/>
              </p:ext>
            </p:extLst>
          </p:nvPr>
        </p:nvGraphicFramePr>
        <p:xfrm>
          <a:off x="1011871" y="2223149"/>
          <a:ext cx="7120257" cy="1282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800" b="1" dirty="0">
                <a:solidFill>
                  <a:srgbClr val="3333FF"/>
                </a:solidFill>
              </a:rPr>
              <a:t>1.1.Tổng </a:t>
            </a:r>
            <a:r>
              <a:rPr lang="en-US" sz="2800" b="1" dirty="0" err="1">
                <a:solidFill>
                  <a:srgbClr val="3333FF"/>
                </a:solidFill>
              </a:rPr>
              <a:t>quan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về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endParaRPr lang="en-US" sz="2800" b="1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49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11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763000" cy="7620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 err="1">
                <a:solidFill>
                  <a:schemeClr val="tx1"/>
                </a:solidFill>
              </a:rPr>
              <a:t>Định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nghĩa</a:t>
            </a:r>
            <a:r>
              <a:rPr lang="en-US" sz="2000" dirty="0">
                <a:solidFill>
                  <a:schemeClr val="tx1"/>
                </a:solidFill>
              </a:rPr>
              <a:t>: </a:t>
            </a:r>
            <a:r>
              <a:rPr lang="en-US" sz="2000" dirty="0" err="1">
                <a:solidFill>
                  <a:schemeClr val="tx1"/>
                </a:solidFill>
              </a:rPr>
              <a:t>Tài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nguyên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gồm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đất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đai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tài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nguyên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nước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tài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nguyên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khoáng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sản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nguồn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lợi</a:t>
            </a:r>
            <a:r>
              <a:rPr lang="en-US" sz="2000" dirty="0">
                <a:solidFill>
                  <a:schemeClr val="tx1"/>
                </a:solidFill>
              </a:rPr>
              <a:t> ở </a:t>
            </a:r>
            <a:r>
              <a:rPr lang="en-US" sz="2000" dirty="0" err="1">
                <a:solidFill>
                  <a:schemeClr val="tx1"/>
                </a:solidFill>
              </a:rPr>
              <a:t>vùng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biển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thềm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lục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địa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tài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nguyên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thiên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nhiên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99" y="2995352"/>
            <a:ext cx="5029201" cy="30092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800" b="1" dirty="0">
                <a:solidFill>
                  <a:srgbClr val="3333FF"/>
                </a:solidFill>
              </a:rPr>
              <a:t>1.1.Tổng </a:t>
            </a:r>
            <a:r>
              <a:rPr lang="en-US" sz="2800" b="1" dirty="0" err="1">
                <a:solidFill>
                  <a:srgbClr val="3333FF"/>
                </a:solidFill>
              </a:rPr>
              <a:t>quan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về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endParaRPr lang="en-US" sz="2800" b="1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40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6037" y="1716088"/>
            <a:ext cx="52679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nb-NO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loại tài nguyên</a:t>
            </a:r>
            <a:endParaRPr lang="vi-V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846616" y="2514600"/>
            <a:ext cx="3268184" cy="914400"/>
          </a:xfrm>
          <a:prstGeom prst="rect">
            <a:avLst/>
          </a:prstGeom>
          <a:solidFill>
            <a:srgbClr val="66E13B"/>
          </a:solidFill>
          <a:ln>
            <a:noFill/>
          </a:ln>
        </p:spPr>
        <p:txBody>
          <a:bodyPr anchor="ctr">
            <a:normAutofit/>
          </a:bodyPr>
          <a:lstStyle>
            <a:lvl1pPr marL="190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1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52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33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235200" indent="-304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6924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6pPr>
            <a:lvl7pPr marL="31496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7pPr>
            <a:lvl8pPr marL="36068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8pPr>
            <a:lvl9pPr marL="40640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2400" b="0" kern="0" dirty="0" err="1"/>
              <a:t>Tài</a:t>
            </a:r>
            <a:r>
              <a:rPr lang="en-US" sz="2400" b="0" kern="0" dirty="0"/>
              <a:t> </a:t>
            </a:r>
            <a:r>
              <a:rPr lang="en-US" sz="2400" b="0" kern="0" dirty="0" err="1"/>
              <a:t>nguyên</a:t>
            </a:r>
            <a:r>
              <a:rPr lang="en-US" sz="2400" b="0" kern="0" dirty="0"/>
              <a:t> </a:t>
            </a:r>
            <a:r>
              <a:rPr lang="en-US" sz="2400" b="0" kern="0" dirty="0" err="1"/>
              <a:t>tái</a:t>
            </a:r>
            <a:r>
              <a:rPr lang="en-US" sz="2400" b="0" kern="0" dirty="0"/>
              <a:t> </a:t>
            </a:r>
            <a:r>
              <a:rPr lang="en-US" sz="2400" b="0" kern="0" dirty="0" err="1"/>
              <a:t>tạo</a:t>
            </a:r>
            <a:endParaRPr lang="en-US" sz="2400" b="0" kern="0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4294967295"/>
          </p:nvPr>
        </p:nvSpPr>
        <p:spPr>
          <a:xfrm>
            <a:off x="929525" y="3526216"/>
            <a:ext cx="3032875" cy="2768267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Thổ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nhưỡng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4724400" y="2514600"/>
            <a:ext cx="3733799" cy="914400"/>
          </a:xfrm>
          <a:prstGeom prst="rect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190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1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52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33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235200" indent="-304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6924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6pPr>
            <a:lvl7pPr marL="31496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7pPr>
            <a:lvl8pPr marL="36068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8pPr>
            <a:lvl9pPr marL="40640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2400" b="0" kern="0" dirty="0" err="1">
                <a:solidFill>
                  <a:srgbClr val="05060B"/>
                </a:solidFill>
              </a:rPr>
              <a:t>Tài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nguyên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không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tái</a:t>
            </a:r>
            <a:r>
              <a:rPr lang="en-US" sz="2400" b="0" kern="0" dirty="0">
                <a:solidFill>
                  <a:srgbClr val="05060B"/>
                </a:solidFill>
              </a:rPr>
              <a:t> </a:t>
            </a:r>
            <a:r>
              <a:rPr lang="en-US" sz="2400" b="0" kern="0" dirty="0" err="1">
                <a:solidFill>
                  <a:srgbClr val="05060B"/>
                </a:solidFill>
              </a:rPr>
              <a:t>tạo</a:t>
            </a:r>
            <a:endParaRPr lang="en-US" sz="2400" b="0" kern="0" dirty="0">
              <a:solidFill>
                <a:srgbClr val="05060B"/>
              </a:solidFill>
            </a:endParaRPr>
          </a:p>
        </p:txBody>
      </p:sp>
      <p:sp>
        <p:nvSpPr>
          <p:cNvPr id="14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049347" y="3657600"/>
            <a:ext cx="3388704" cy="162655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Khoáng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sản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r>
              <a:rPr lang="en-US" sz="2400" dirty="0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506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thạch</a:t>
            </a:r>
            <a:endParaRPr lang="en-US" sz="2400" dirty="0">
              <a:solidFill>
                <a:srgbClr val="0506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2">
            <a:extLst/>
          </p:cNvPr>
          <p:cNvSpPr txBox="1">
            <a:spLocks noChangeArrowheads="1"/>
          </p:cNvSpPr>
          <p:nvPr/>
        </p:nvSpPr>
        <p:spPr bwMode="auto">
          <a:xfrm>
            <a:off x="0" y="1077000"/>
            <a:ext cx="9143999" cy="82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800" b="1" dirty="0">
                <a:solidFill>
                  <a:srgbClr val="3333FF"/>
                </a:solidFill>
              </a:rPr>
              <a:t>1.1. </a:t>
            </a:r>
            <a:r>
              <a:rPr lang="en-US" sz="2800" b="1" dirty="0" err="1">
                <a:solidFill>
                  <a:srgbClr val="3333FF"/>
                </a:solidFill>
              </a:rPr>
              <a:t>Tổng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quan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về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endParaRPr lang="en-US" sz="2800" b="1" dirty="0">
              <a:solidFill>
                <a:srgbClr val="001A9E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31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build="p" animBg="1"/>
      <p:bldP spid="12" grpId="0" build="p"/>
      <p:bldP spid="13" grpId="0" build="p" animBg="1"/>
      <p:bldP spid="1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1066800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1.2. </a:t>
            </a:r>
            <a:r>
              <a:rPr lang="en-US" sz="2800" b="1" dirty="0" err="1">
                <a:solidFill>
                  <a:srgbClr val="3333FF"/>
                </a:solidFill>
              </a:rPr>
              <a:t>Ảnh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hưởng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việc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khai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thác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và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môi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953000" y="2743200"/>
            <a:ext cx="38862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thụ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CO2</a:t>
            </a:r>
          </a:p>
        </p:txBody>
      </p:sp>
      <p:pic>
        <p:nvPicPr>
          <p:cNvPr id="7" name="Content Placeholder 2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8" r="4282"/>
          <a:stretch/>
        </p:blipFill>
        <p:spPr>
          <a:xfrm>
            <a:off x="0" y="2914736"/>
            <a:ext cx="4724400" cy="3333663"/>
          </a:xfrm>
          <a:prstGeom prst="rect">
            <a:avLst/>
          </a:prstGeom>
        </p:spPr>
      </p:pic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286000"/>
            <a:ext cx="41148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rừng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53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1066800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1.2. </a:t>
            </a:r>
            <a:r>
              <a:rPr lang="en-US" sz="2800" b="1" dirty="0" err="1">
                <a:solidFill>
                  <a:srgbClr val="3333FF"/>
                </a:solidFill>
              </a:rPr>
              <a:t>Ảnh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hưởng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việc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khai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thác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và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môi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953000" y="2743200"/>
            <a:ext cx="38862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thụ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CO2</a:t>
            </a: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Gây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xói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mòn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lũ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lụt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286000"/>
            <a:ext cx="41148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rừng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0"/>
          <a:stretch/>
        </p:blipFill>
        <p:spPr>
          <a:xfrm>
            <a:off x="76200" y="2737781"/>
            <a:ext cx="4800600" cy="355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8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2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06"/>
          <a:stretch/>
        </p:blipFill>
        <p:spPr>
          <a:xfrm>
            <a:off x="152400" y="2667000"/>
            <a:ext cx="4953000" cy="3740650"/>
          </a:xfrm>
          <a:prstGeom prst="rect">
            <a:avLst/>
          </a:prstGeom>
        </p:spPr>
      </p:pic>
      <p:sp>
        <p:nvSpPr>
          <p:cNvPr id="8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334000" y="2743200"/>
            <a:ext cx="3581400" cy="3288847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Mực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ngầm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thấp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sụt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lún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nhiễm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ngầm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0" y="2057400"/>
            <a:ext cx="5715000" cy="53340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</a:rPr>
              <a:t>Khai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thác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nguồn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nước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ngầm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mức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1066800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1.2. </a:t>
            </a:r>
            <a:r>
              <a:rPr lang="en-US" sz="2800" b="1" dirty="0" err="1">
                <a:solidFill>
                  <a:srgbClr val="3333FF"/>
                </a:solidFill>
              </a:rPr>
              <a:t>Ảnh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hưởng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việc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khai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thác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và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môi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7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5105400" y="2126038"/>
            <a:ext cx="3361766" cy="2804720"/>
          </a:xfrm>
          <a:prstGeom prst="rect">
            <a:avLst/>
          </a:prstGeom>
        </p:spPr>
        <p:txBody>
          <a:bodyPr/>
          <a:lstStyle/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thái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nhiễm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Lũ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lụt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hán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hậu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126038"/>
            <a:ext cx="4419601" cy="4360673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1066800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1.2. </a:t>
            </a:r>
            <a:r>
              <a:rPr lang="en-US" sz="2800" b="1" dirty="0" err="1">
                <a:solidFill>
                  <a:srgbClr val="3333FF"/>
                </a:solidFill>
              </a:rPr>
              <a:t>Ảnh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hưởng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việc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khai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thác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và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môi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13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747463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đất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nóng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băng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tan,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mực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dâng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những bài học tiết kiệm năng lượng và tài nguyên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55000" end="5032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33800" y="3276600"/>
            <a:ext cx="5283199" cy="29718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1066800"/>
            <a:ext cx="9144000" cy="106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1" dirty="0" err="1">
                <a:solidFill>
                  <a:srgbClr val="3333FF"/>
                </a:solidFill>
              </a:rPr>
              <a:t>Hệ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biến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đổi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hậu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4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 txBox="1">
            <a:spLocks/>
          </p:cNvSpPr>
          <p:nvPr/>
        </p:nvSpPr>
        <p:spPr>
          <a:xfrm>
            <a:off x="-9525" y="1976612"/>
            <a:ext cx="747463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Lũ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lụt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xảy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càng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nghiêm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hơn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16428" y="2667000"/>
            <a:ext cx="8296195" cy="3745077"/>
            <a:chOff x="76200" y="2407782"/>
            <a:chExt cx="9039225" cy="408049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054" r="1"/>
            <a:stretch/>
          </p:blipFill>
          <p:spPr>
            <a:xfrm>
              <a:off x="76200" y="2407782"/>
              <a:ext cx="4366233" cy="4071952"/>
            </a:xfrm>
            <a:prstGeom prst="rect">
              <a:avLst/>
            </a:prstGeom>
          </p:spPr>
        </p:pic>
        <p:grpSp>
          <p:nvGrpSpPr>
            <p:cNvPr id="9" name="Group 8"/>
            <p:cNvGrpSpPr/>
            <p:nvPr/>
          </p:nvGrpSpPr>
          <p:grpSpPr>
            <a:xfrm>
              <a:off x="4518633" y="2407782"/>
              <a:ext cx="4596792" cy="4080496"/>
              <a:chOff x="4518633" y="2407782"/>
              <a:chExt cx="4596792" cy="4080496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4182"/>
              <a:stretch/>
            </p:blipFill>
            <p:spPr>
              <a:xfrm>
                <a:off x="4518633" y="2407782"/>
                <a:ext cx="4596792" cy="4080496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04296" y="2514600"/>
                <a:ext cx="1387316" cy="436121"/>
              </a:xfrm>
              <a:prstGeom prst="rect">
                <a:avLst/>
              </a:prstGeom>
            </p:spPr>
          </p:pic>
        </p:grpSp>
      </p:grpSp>
      <p:sp>
        <p:nvSpPr>
          <p:cNvPr id="11" name="Title 1"/>
          <p:cNvSpPr txBox="1">
            <a:spLocks/>
          </p:cNvSpPr>
          <p:nvPr/>
        </p:nvSpPr>
        <p:spPr>
          <a:xfrm>
            <a:off x="0" y="1066800"/>
            <a:ext cx="9144000" cy="909812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1" dirty="0" err="1">
                <a:solidFill>
                  <a:srgbClr val="3333FF"/>
                </a:solidFill>
              </a:rPr>
              <a:t>Hệ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biến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đổi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hậu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3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 txBox="1">
            <a:spLocks/>
          </p:cNvSpPr>
          <p:nvPr/>
        </p:nvSpPr>
        <p:spPr>
          <a:xfrm>
            <a:off x="-9525" y="2129012"/>
            <a:ext cx="83153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bão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xuất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hơn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càng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mạnh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hơn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82543" y="2770812"/>
            <a:ext cx="8204257" cy="3629988"/>
            <a:chOff x="177743" y="2497245"/>
            <a:chExt cx="8788514" cy="388849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056"/>
            <a:stretch/>
          </p:blipFill>
          <p:spPr>
            <a:xfrm>
              <a:off x="177743" y="2497245"/>
              <a:ext cx="8788514" cy="3888494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5453" y="5851274"/>
              <a:ext cx="1462228" cy="505889"/>
            </a:xfrm>
            <a:prstGeom prst="rect">
              <a:avLst/>
            </a:prstGeom>
          </p:spPr>
        </p:pic>
      </p:grpSp>
      <p:sp>
        <p:nvSpPr>
          <p:cNvPr id="9" name="Title 1"/>
          <p:cNvSpPr txBox="1">
            <a:spLocks/>
          </p:cNvSpPr>
          <p:nvPr/>
        </p:nvSpPr>
        <p:spPr>
          <a:xfrm>
            <a:off x="0" y="1066800"/>
            <a:ext cx="9144000" cy="909812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1" dirty="0" err="1">
                <a:solidFill>
                  <a:srgbClr val="3333FF"/>
                </a:solidFill>
              </a:rPr>
              <a:t>Hệ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của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biến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đổi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khí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hậu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77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những bài học tiết kiệm năng lượng và tài nguyên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24000" end="7332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067" y="1066800"/>
            <a:ext cx="8940799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7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pic>
        <p:nvPicPr>
          <p:cNvPr id="4" name="những bài học tiết kiệm năng lượng và tài nguyên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9000" end="13832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12066" y="3428999"/>
            <a:ext cx="5504759" cy="3096427"/>
          </a:xfrm>
          <a:prstGeom prst="rect">
            <a:avLst/>
          </a:prstGeom>
        </p:spPr>
      </p:pic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133600"/>
            <a:ext cx="8458200" cy="685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1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1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8991600" cy="6903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31111" r="7020"/>
          <a:stretch/>
        </p:blipFill>
        <p:spPr>
          <a:xfrm>
            <a:off x="4419600" y="3016869"/>
            <a:ext cx="4648200" cy="36171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9"/>
          <a:stretch/>
        </p:blipFill>
        <p:spPr>
          <a:xfrm>
            <a:off x="105485" y="3016869"/>
            <a:ext cx="4254135" cy="361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10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8858250" cy="25540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chữa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kịp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ống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vòi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hỏng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" b="10112"/>
          <a:stretch/>
        </p:blipFill>
        <p:spPr>
          <a:xfrm>
            <a:off x="152400" y="3505200"/>
            <a:ext cx="4876800" cy="30813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900362"/>
            <a:ext cx="36766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94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2895600" cy="25540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mưa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tưới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cây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038905"/>
            <a:ext cx="5571429" cy="4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8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8458200" cy="6903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mặt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ngầm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/>
        </p:blipFill>
        <p:spPr>
          <a:xfrm>
            <a:off x="4543424" y="2904950"/>
            <a:ext cx="4572000" cy="34385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7"/>
          <a:stretch/>
        </p:blipFill>
        <p:spPr>
          <a:xfrm>
            <a:off x="47624" y="2912380"/>
            <a:ext cx="4473883" cy="343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0" y="2209800"/>
            <a:ext cx="3352800" cy="1828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ô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nhiễm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91"/>
          <a:stretch/>
        </p:blipFill>
        <p:spPr>
          <a:xfrm>
            <a:off x="3362325" y="2080205"/>
            <a:ext cx="5638345" cy="41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75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24000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những bài học tiết kiệm năng lượng và tài nguyên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7000" end="157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14800" y="3733800"/>
            <a:ext cx="4886814" cy="2748833"/>
          </a:xfrm>
          <a:prstGeom prst="rect">
            <a:avLst/>
          </a:prstGeom>
        </p:spPr>
      </p:pic>
      <p:sp>
        <p:nvSpPr>
          <p:cNvPr id="9" name="Text Placeholder 2"/>
          <p:cNvSpPr txBox="1">
            <a:spLocks/>
          </p:cNvSpPr>
          <p:nvPr/>
        </p:nvSpPr>
        <p:spPr>
          <a:xfrm>
            <a:off x="424375" y="2257088"/>
            <a:ext cx="6052626" cy="6431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9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14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447800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24375" y="2257088"/>
            <a:ext cx="7881426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gốc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37" y="2964676"/>
            <a:ext cx="4761905" cy="31238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83" t="10105"/>
          <a:stretch/>
        </p:blipFill>
        <p:spPr>
          <a:xfrm>
            <a:off x="9525" y="2895425"/>
            <a:ext cx="4333875" cy="326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194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24375" y="2257088"/>
            <a:ext cx="7881426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41" b="5413"/>
          <a:stretch/>
        </p:blipFill>
        <p:spPr>
          <a:xfrm>
            <a:off x="1295400" y="2900188"/>
            <a:ext cx="6656600" cy="365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1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0" y="2257088"/>
            <a:ext cx="9144000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Hạn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tiện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tiện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6" t="2572" r="17073" b="5413"/>
          <a:stretch/>
        </p:blipFill>
        <p:spPr>
          <a:xfrm>
            <a:off x="4419600" y="2743200"/>
            <a:ext cx="4572000" cy="38269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" y="2743200"/>
            <a:ext cx="4176713" cy="382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95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0" y="2257088"/>
            <a:ext cx="9144000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đích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32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0" y="2257088"/>
            <a:ext cx="9144000" cy="486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cụ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743200"/>
            <a:ext cx="5791870" cy="385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1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02792"/>
            <a:ext cx="9144000" cy="749808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3333FF"/>
                </a:solidFill>
              </a:rPr>
              <a:t>1.3.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tài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nguyên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-9525" y="1595612"/>
            <a:ext cx="3133725" cy="766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endParaRPr lang="en-US" sz="2400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0" y="2257088"/>
            <a:ext cx="9144000" cy="8671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200" b="0" kern="1200" cap="none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gốc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phục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166900"/>
            <a:ext cx="8839200" cy="3228975"/>
          </a:xfrm>
          <a:prstGeom prst="rect">
            <a:avLst/>
          </a:prstGeom>
        </p:spPr>
      </p:pic>
      <p:pic>
        <p:nvPicPr>
          <p:cNvPr id="7" name="những bài học tiết kiệm năng lượng và tài nguyên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73000" end="2932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71449" y="3617710"/>
            <a:ext cx="5048738" cy="283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62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14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1" b="19005"/>
          <a:stretch/>
        </p:blipFill>
        <p:spPr>
          <a:xfrm>
            <a:off x="1066800" y="838200"/>
            <a:ext cx="7079316" cy="574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103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600200"/>
            <a:ext cx="8229600" cy="609600"/>
          </a:xfrm>
        </p:spPr>
        <p:txBody>
          <a:bodyPr/>
          <a:lstStyle/>
          <a:p>
            <a:pPr algn="ctr"/>
            <a:r>
              <a:rPr lang="en-US" sz="2800" dirty="0">
                <a:solidFill>
                  <a:srgbClr val="3333FF"/>
                </a:solidFill>
              </a:rPr>
              <a:t>2. NĂNG LƯỢNG</a:t>
            </a:r>
          </a:p>
        </p:txBody>
      </p:sp>
    </p:spTree>
    <p:extLst>
      <p:ext uri="{BB962C8B-B14F-4D97-AF65-F5344CB8AC3E}">
        <p14:creationId xmlns:p14="http://schemas.microsoft.com/office/powerpoint/2010/main" val="38179445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66800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dirty="0">
                <a:solidFill>
                  <a:srgbClr val="3333FF"/>
                </a:solidFill>
              </a:rPr>
              <a:t>2.1.Tổng </a:t>
            </a:r>
            <a:r>
              <a:rPr lang="en-US" sz="2800" dirty="0" err="1">
                <a:solidFill>
                  <a:srgbClr val="3333FF"/>
                </a:solidFill>
              </a:rPr>
              <a:t>quan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về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endParaRPr lang="en-US" sz="2800" dirty="0">
              <a:solidFill>
                <a:srgbClr val="3333FF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6037" y="1639888"/>
            <a:ext cx="29057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nb-N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 nghĩa</a:t>
            </a:r>
            <a:endParaRPr lang="vi-VN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36"/>
          <p:cNvSpPr txBox="1">
            <a:spLocks noChangeArrowheads="1"/>
          </p:cNvSpPr>
          <p:nvPr/>
        </p:nvSpPr>
        <p:spPr bwMode="auto">
          <a:xfrm>
            <a:off x="533400" y="2249031"/>
            <a:ext cx="84582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nb-NO" sz="2800" b="0" dirty="0">
                <a:solidFill>
                  <a:srgbClr val="FF0000"/>
                </a:solidFill>
              </a:rPr>
              <a:t>Năng lượng là khả năng sinh công, nhiệt, bức xạ của một vật hoặc hệ vật</a:t>
            </a:r>
            <a:r>
              <a:rPr lang="nb-NO" sz="2800" b="0" dirty="0"/>
              <a:t>. Năng lượng bao gồm nguồn năng lượng sơ cấp và thứ cấp và năng lượng thứ cấp được sinh ra thông qua quá trình chuyển hóa năng lượng sơ cấp.</a:t>
            </a:r>
            <a:endParaRPr lang="vi-VN" sz="2800" b="0" dirty="0"/>
          </a:p>
        </p:txBody>
      </p:sp>
    </p:spTree>
    <p:extLst>
      <p:ext uri="{BB962C8B-B14F-4D97-AF65-F5344CB8AC3E}">
        <p14:creationId xmlns:p14="http://schemas.microsoft.com/office/powerpoint/2010/main" val="170437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1516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US" sz="2800" dirty="0">
                <a:solidFill>
                  <a:srgbClr val="3333FF"/>
                </a:solidFill>
              </a:rPr>
              <a:t>2.1. </a:t>
            </a:r>
            <a:r>
              <a:rPr lang="en-US" sz="2800" dirty="0" err="1">
                <a:solidFill>
                  <a:srgbClr val="3333FF"/>
                </a:solidFill>
              </a:rPr>
              <a:t>Tổng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quan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về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endParaRPr lang="en-US" sz="2800" dirty="0">
              <a:solidFill>
                <a:srgbClr val="3333FF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6037" y="1792288"/>
            <a:ext cx="5115563" cy="72231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vi-V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nb-NO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loại năng lượng</a:t>
            </a:r>
            <a:endParaRPr lang="vi-VN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99268" y="2510135"/>
            <a:ext cx="77303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vi-VN" sz="2400" b="0" dirty="0"/>
              <a:t> Phân loại theo nguồn năng lượng sử dụng</a:t>
            </a:r>
          </a:p>
        </p:txBody>
      </p:sp>
      <p:sp>
        <p:nvSpPr>
          <p:cNvPr id="7" name="Text Placeholder 2"/>
          <p:cNvSpPr txBox="1">
            <a:spLocks/>
          </p:cNvSpPr>
          <p:nvPr/>
        </p:nvSpPr>
        <p:spPr bwMode="auto">
          <a:xfrm>
            <a:off x="838200" y="3733800"/>
            <a:ext cx="3767931" cy="914400"/>
          </a:xfrm>
          <a:prstGeom prst="rect">
            <a:avLst/>
          </a:prstGeom>
          <a:solidFill>
            <a:srgbClr val="C9C63A"/>
          </a:solidFill>
          <a:ln>
            <a:noFill/>
          </a:ln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  <a:defRPr/>
            </a:pPr>
            <a:r>
              <a:rPr lang="en-US" sz="2400" b="0" dirty="0" err="1"/>
              <a:t>Nguồn</a:t>
            </a:r>
            <a:r>
              <a:rPr lang="en-US" sz="2400" b="0" dirty="0"/>
              <a:t> </a:t>
            </a:r>
            <a:r>
              <a:rPr lang="vi-VN" sz="2400" b="0" dirty="0"/>
              <a:t>năng lượng chuyển hoá toàn phần</a:t>
            </a:r>
            <a:endParaRPr lang="en-US" sz="2400" b="0" kern="0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 bwMode="auto">
          <a:xfrm>
            <a:off x="4918868" y="3733800"/>
            <a:ext cx="3708400" cy="914400"/>
          </a:xfrm>
          <a:prstGeom prst="rect">
            <a:avLst/>
          </a:prstGeom>
          <a:solidFill>
            <a:srgbClr val="16B62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sz="2400" b="0" dirty="0" err="1">
                <a:latin typeface="Tahoma" panose="020B0604030504040204" pitchFamily="34" charset="0"/>
              </a:rPr>
              <a:t>Nguồn</a:t>
            </a:r>
            <a:r>
              <a:rPr lang="en-US" sz="2400" b="0" dirty="0">
                <a:latin typeface="Tahoma" panose="020B0604030504040204" pitchFamily="34" charset="0"/>
              </a:rPr>
              <a:t> </a:t>
            </a:r>
            <a:r>
              <a:rPr lang="vi-VN" sz="2400" b="0" dirty="0">
                <a:latin typeface="Tahoma" panose="020B0604030504040204" pitchFamily="34" charset="0"/>
              </a:rPr>
              <a:t>năng lượng tái tạo</a:t>
            </a:r>
          </a:p>
        </p:txBody>
      </p:sp>
    </p:spTree>
    <p:extLst>
      <p:ext uri="{BB962C8B-B14F-4D97-AF65-F5344CB8AC3E}">
        <p14:creationId xmlns:p14="http://schemas.microsoft.com/office/powerpoint/2010/main" val="252848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5" grpId="0"/>
      <p:bldP spid="7" grpId="0" build="p" animBg="1"/>
      <p:bldP spid="8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754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Nguồn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hóa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thạch</a:t>
            </a:r>
            <a:endParaRPr lang="en-US" sz="2800" dirty="0">
              <a:solidFill>
                <a:srgbClr val="3333FF"/>
              </a:solidFill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76212" y="1900535"/>
            <a:ext cx="7748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Ø"/>
            </a:pPr>
            <a:r>
              <a:rPr lang="vi-VN" b="0" dirty="0"/>
              <a:t> </a:t>
            </a:r>
            <a:r>
              <a:rPr lang="vi-VN" sz="2400" b="0" dirty="0"/>
              <a:t> Năng lượng than, khí tự nhiên, dầu mỏ</a:t>
            </a:r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r="18056"/>
          <a:stretch>
            <a:fillRect/>
          </a:stretch>
        </p:blipFill>
        <p:spPr bwMode="auto">
          <a:xfrm>
            <a:off x="100012" y="2651125"/>
            <a:ext cx="4876800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images (1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2" y="2667000"/>
            <a:ext cx="3843338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27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754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tái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tạo</a:t>
            </a:r>
            <a:endParaRPr lang="en-US" sz="2800" dirty="0">
              <a:solidFill>
                <a:srgbClr val="3333FF"/>
              </a:solidFill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152400" y="1958876"/>
            <a:ext cx="3810000" cy="230832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n-US" sz="2400" b="0" dirty="0" err="1"/>
              <a:t>Nguồn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tái</a:t>
            </a:r>
            <a:r>
              <a:rPr lang="en-US" sz="2400" b="0" dirty="0"/>
              <a:t> </a:t>
            </a:r>
            <a:r>
              <a:rPr lang="en-US" sz="2400" b="0" dirty="0" err="1"/>
              <a:t>tạo</a:t>
            </a:r>
            <a:r>
              <a:rPr lang="en-US" sz="2400" b="0" dirty="0"/>
              <a:t>: </a:t>
            </a:r>
          </a:p>
          <a:p>
            <a:pPr marL="342900" indent="-342900" algn="just" eaLnBrk="1" hangingPunct="1">
              <a:buFont typeface="Wingdings" panose="05000000000000000000" pitchFamily="2" charset="2"/>
              <a:buChar char="v"/>
              <a:defRPr/>
            </a:pP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mặt</a:t>
            </a:r>
            <a:r>
              <a:rPr lang="en-US" sz="2400" b="0" dirty="0"/>
              <a:t> </a:t>
            </a:r>
            <a:r>
              <a:rPr lang="en-US" sz="2400" b="0" dirty="0" err="1"/>
              <a:t>trời</a:t>
            </a:r>
            <a:endParaRPr lang="en-US" sz="2400" b="0" dirty="0"/>
          </a:p>
          <a:p>
            <a:pPr marL="342900" indent="-342900" algn="just" eaLnBrk="1" hangingPunct="1">
              <a:buFont typeface="Wingdings" panose="05000000000000000000" pitchFamily="2" charset="2"/>
              <a:buChar char="v"/>
              <a:defRPr/>
            </a:pP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gió</a:t>
            </a:r>
            <a:r>
              <a:rPr lang="en-US" sz="2400" b="0" dirty="0"/>
              <a:t>, </a:t>
            </a:r>
          </a:p>
          <a:p>
            <a:pPr marL="342900" indent="-342900" algn="just" eaLnBrk="1" hangingPunct="1">
              <a:buFont typeface="Wingdings" panose="05000000000000000000" pitchFamily="2" charset="2"/>
              <a:buChar char="v"/>
              <a:defRPr/>
            </a:pP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địa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, </a:t>
            </a:r>
          </a:p>
          <a:p>
            <a:pPr marL="342900" indent="-342900" algn="just" eaLnBrk="1" hangingPunct="1">
              <a:buFont typeface="Wingdings" panose="05000000000000000000" pitchFamily="2" charset="2"/>
              <a:buChar char="v"/>
              <a:defRPr/>
            </a:pP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sinh</a:t>
            </a:r>
            <a:r>
              <a:rPr lang="en-US" sz="2400" b="0" dirty="0"/>
              <a:t> </a:t>
            </a:r>
            <a:r>
              <a:rPr lang="en-US" sz="2400" b="0" dirty="0" err="1"/>
              <a:t>khối</a:t>
            </a:r>
            <a:r>
              <a:rPr lang="en-US" sz="2400" b="0" dirty="0"/>
              <a:t>, </a:t>
            </a:r>
          </a:p>
          <a:p>
            <a:pPr marL="342900" indent="-342900" algn="just" eaLnBrk="1" hangingPunct="1">
              <a:buFont typeface="Wingdings" panose="05000000000000000000" pitchFamily="2" charset="2"/>
              <a:buChar char="v"/>
              <a:defRPr/>
            </a:pP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nước</a:t>
            </a:r>
            <a:endParaRPr lang="en-US" sz="2400" b="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/>
          </a:blip>
          <a:srcRect r="11799"/>
          <a:stretch/>
        </p:blipFill>
        <p:spPr>
          <a:xfrm>
            <a:off x="4191000" y="2272665"/>
            <a:ext cx="4663528" cy="35185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9159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0754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măt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trời</a:t>
            </a:r>
            <a:endParaRPr lang="en-US" sz="2800" dirty="0">
              <a:solidFill>
                <a:srgbClr val="3333FF"/>
              </a:solidFill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259557" y="2000250"/>
            <a:ext cx="4343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C</a:t>
            </a:r>
            <a:r>
              <a:rPr lang="vi-VN" sz="2400" b="0" dirty="0"/>
              <a:t>huyển đổi ánh sáng mặt trời thành điện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endParaRPr lang="vi-VN" sz="2400" b="0" dirty="0"/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7" r="8646"/>
          <a:stretch>
            <a:fillRect/>
          </a:stretch>
        </p:blipFill>
        <p:spPr bwMode="auto">
          <a:xfrm>
            <a:off x="4876800" y="1295400"/>
            <a:ext cx="4267200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0950"/>
            <a:ext cx="6011863" cy="276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88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92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gió</a:t>
            </a:r>
            <a:endParaRPr lang="en-US" sz="2800" dirty="0">
              <a:solidFill>
                <a:srgbClr val="3333FF"/>
              </a:solidFill>
            </a:endParaRP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52600"/>
            <a:ext cx="7467600" cy="46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413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92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Năng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lượng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tái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tạo</a:t>
            </a:r>
            <a:r>
              <a:rPr lang="en-US" sz="2800" dirty="0">
                <a:solidFill>
                  <a:srgbClr val="3333FF"/>
                </a:solidFill>
              </a:rPr>
              <a:t>: </a:t>
            </a:r>
            <a:r>
              <a:rPr lang="en-US" sz="2800" dirty="0" err="1">
                <a:solidFill>
                  <a:srgbClr val="3333FF"/>
                </a:solidFill>
              </a:rPr>
              <a:t>thủy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điện</a:t>
            </a:r>
            <a:endParaRPr lang="en-US" sz="2800" dirty="0">
              <a:solidFill>
                <a:srgbClr val="3333FF"/>
              </a:solidFill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34" y="1676400"/>
            <a:ext cx="8733166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53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9284"/>
            <a:ext cx="9144000" cy="753316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r>
              <a:rPr lang="en-US" sz="2800" dirty="0" err="1">
                <a:solidFill>
                  <a:srgbClr val="3333FF"/>
                </a:solidFill>
              </a:rPr>
              <a:t>Sinh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khối</a:t>
            </a:r>
            <a:endParaRPr lang="en-US" sz="2800" dirty="0">
              <a:solidFill>
                <a:srgbClr val="3333FF"/>
              </a:solidFill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0" b="7432"/>
          <a:stretch/>
        </p:blipFill>
        <p:spPr bwMode="auto">
          <a:xfrm>
            <a:off x="781975" y="1752600"/>
            <a:ext cx="7010400" cy="4549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134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990600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en-US" sz="2800" dirty="0">
                <a:solidFill>
                  <a:schemeClr val="accent4"/>
                </a:solidFill>
              </a:rPr>
              <a:t>c</a:t>
            </a:r>
            <a:r>
              <a:rPr lang="nb-NO" sz="2800" dirty="0">
                <a:solidFill>
                  <a:schemeClr val="accent4"/>
                </a:solidFill>
              </a:rPr>
              <a:t>. Tổng quan về năng lượng tại Việt Nam</a:t>
            </a:r>
            <a:br>
              <a:rPr lang="vi-VN" sz="2800" dirty="0">
                <a:solidFill>
                  <a:srgbClr val="0070C0"/>
                </a:solidFill>
              </a:rPr>
            </a:b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1722437"/>
            <a:ext cx="7543800" cy="563563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endParaRPr lang="vi-VN" sz="2400" kern="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934200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7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2.2</a:t>
            </a:r>
            <a:r>
              <a:rPr lang="nb-NO" sz="2800" b="1" dirty="0">
                <a:solidFill>
                  <a:srgbClr val="3333FF"/>
                </a:solidFill>
              </a:rPr>
              <a:t>. Ảnh hưởng của việc sản xuất và tiêu thụ năng lượng đến môi 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179"/>
          <a:stretch>
            <a:fillRect/>
          </a:stretch>
        </p:blipFill>
        <p:spPr bwMode="auto">
          <a:xfrm>
            <a:off x="119063" y="3121272"/>
            <a:ext cx="9024938" cy="122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2205037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</p:spTree>
    <p:extLst>
      <p:ext uri="{BB962C8B-B14F-4D97-AF65-F5344CB8AC3E}">
        <p14:creationId xmlns:p14="http://schemas.microsoft.com/office/powerpoint/2010/main" val="190087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2052637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81000" y="2509837"/>
            <a:ext cx="7620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b="0" dirty="0"/>
              <a:t> M</a:t>
            </a:r>
            <a:r>
              <a:rPr lang="vi-VN" sz="2400" b="0" dirty="0"/>
              <a:t>ất </a:t>
            </a:r>
            <a:r>
              <a:rPr lang="en-US" sz="2400" b="0" dirty="0" err="1"/>
              <a:t>diện</a:t>
            </a:r>
            <a:r>
              <a:rPr lang="en-US" sz="2400" b="0" dirty="0"/>
              <a:t> </a:t>
            </a:r>
            <a:r>
              <a:rPr lang="en-US" sz="2400" b="0" dirty="0" err="1"/>
              <a:t>tích</a:t>
            </a:r>
            <a:r>
              <a:rPr lang="en-US" sz="2400" b="0" dirty="0"/>
              <a:t> </a:t>
            </a:r>
            <a:r>
              <a:rPr lang="en-US" sz="2400" b="0" dirty="0" err="1"/>
              <a:t>rừng</a:t>
            </a:r>
            <a:r>
              <a:rPr lang="en-US" sz="2400" b="0" dirty="0"/>
              <a:t>, </a:t>
            </a:r>
            <a:r>
              <a:rPr lang="en-US" sz="2400" b="0" dirty="0" err="1"/>
              <a:t>suy</a:t>
            </a:r>
            <a:r>
              <a:rPr lang="en-US" sz="2400" b="0" dirty="0"/>
              <a:t> </a:t>
            </a:r>
            <a:r>
              <a:rPr lang="en-US" sz="2400" b="0" dirty="0" err="1"/>
              <a:t>giảm</a:t>
            </a:r>
            <a:r>
              <a:rPr lang="en-US" sz="2400" b="0" dirty="0"/>
              <a:t> </a:t>
            </a:r>
            <a:r>
              <a:rPr lang="en-US" sz="2400" b="0" dirty="0" err="1"/>
              <a:t>đa</a:t>
            </a:r>
            <a:r>
              <a:rPr lang="en-US" sz="2400" b="0" dirty="0"/>
              <a:t> </a:t>
            </a:r>
            <a:r>
              <a:rPr lang="en-US" sz="2400" b="0" dirty="0" err="1"/>
              <a:t>dạng</a:t>
            </a:r>
            <a:r>
              <a:rPr lang="en-US" sz="2400" b="0" dirty="0"/>
              <a:t> </a:t>
            </a:r>
            <a:r>
              <a:rPr lang="en-US" sz="2400" b="0" dirty="0" err="1"/>
              <a:t>sinh</a:t>
            </a:r>
            <a:r>
              <a:rPr lang="en-US" sz="2400" b="0" dirty="0"/>
              <a:t> </a:t>
            </a:r>
            <a:r>
              <a:rPr lang="en-US" sz="2400" b="0" dirty="0" err="1"/>
              <a:t>học</a:t>
            </a:r>
            <a:endParaRPr lang="vi-VN" sz="2400" b="0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226" y="3124200"/>
            <a:ext cx="5101547" cy="338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2.2</a:t>
            </a:r>
            <a:r>
              <a:rPr lang="nb-NO" sz="2800" b="1" dirty="0">
                <a:solidFill>
                  <a:srgbClr val="3333FF"/>
                </a:solidFill>
              </a:rPr>
              <a:t>. Ảnh hưởng của việc sản xuất và tiêu thụ năng lượng đến môi 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65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2052637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1000" y="2433637"/>
            <a:ext cx="7620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b="0" dirty="0"/>
              <a:t> </a:t>
            </a:r>
            <a:r>
              <a:rPr lang="en-US" sz="2400" b="0" dirty="0" err="1"/>
              <a:t>Hạn</a:t>
            </a:r>
            <a:r>
              <a:rPr lang="en-US" sz="2400" b="0" dirty="0"/>
              <a:t> </a:t>
            </a:r>
            <a:r>
              <a:rPr lang="en-US" sz="2400" b="0" dirty="0" err="1"/>
              <a:t>hán</a:t>
            </a:r>
            <a:r>
              <a:rPr lang="en-US" sz="2400" b="0" dirty="0"/>
              <a:t>, </a:t>
            </a:r>
            <a:r>
              <a:rPr lang="en-US" sz="2400" b="0" dirty="0" err="1"/>
              <a:t>sa</a:t>
            </a:r>
            <a:r>
              <a:rPr lang="en-US" sz="2400" b="0" dirty="0"/>
              <a:t> </a:t>
            </a:r>
            <a:r>
              <a:rPr lang="en-US" sz="2400" b="0" dirty="0" err="1"/>
              <a:t>mạc</a:t>
            </a:r>
            <a:r>
              <a:rPr lang="en-US" sz="2400" b="0" dirty="0"/>
              <a:t> </a:t>
            </a:r>
            <a:r>
              <a:rPr lang="en-US" sz="2400" b="0" dirty="0" err="1"/>
              <a:t>hóa</a:t>
            </a:r>
            <a:r>
              <a:rPr lang="en-US" sz="2400" b="0" dirty="0"/>
              <a:t> </a:t>
            </a:r>
            <a:r>
              <a:rPr lang="en-US" sz="2400" b="0" dirty="0" err="1"/>
              <a:t>hạ</a:t>
            </a:r>
            <a:r>
              <a:rPr lang="en-US" sz="2400" b="0" dirty="0"/>
              <a:t> du, </a:t>
            </a:r>
            <a:r>
              <a:rPr lang="en-US" sz="2400" b="0" dirty="0" err="1"/>
              <a:t>nhiễm</a:t>
            </a:r>
            <a:r>
              <a:rPr lang="en-US" sz="2400" b="0" dirty="0"/>
              <a:t> </a:t>
            </a:r>
            <a:r>
              <a:rPr lang="en-US" sz="2400" b="0" dirty="0" err="1"/>
              <a:t>mặn</a:t>
            </a:r>
            <a:endParaRPr lang="vi-VN" sz="2400" b="0" dirty="0"/>
          </a:p>
        </p:txBody>
      </p:sp>
      <p:pic>
        <p:nvPicPr>
          <p:cNvPr id="1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95600"/>
            <a:ext cx="5867400" cy="3463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75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437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04800" y="2357437"/>
            <a:ext cx="5943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b="0" dirty="0"/>
              <a:t> </a:t>
            </a:r>
            <a:r>
              <a:rPr lang="en-US" sz="2400" b="0" dirty="0" err="1"/>
              <a:t>Ngập</a:t>
            </a:r>
            <a:r>
              <a:rPr lang="en-US" sz="2400" b="0" dirty="0"/>
              <a:t> </a:t>
            </a:r>
            <a:r>
              <a:rPr lang="en-US" sz="2400" b="0" dirty="0" err="1"/>
              <a:t>úng</a:t>
            </a:r>
            <a:r>
              <a:rPr lang="en-US" sz="2400" b="0" dirty="0"/>
              <a:t> </a:t>
            </a:r>
            <a:r>
              <a:rPr lang="en-US" sz="2400" b="0" dirty="0" err="1"/>
              <a:t>vào</a:t>
            </a:r>
            <a:r>
              <a:rPr lang="en-US" sz="2400" b="0" dirty="0"/>
              <a:t> </a:t>
            </a:r>
            <a:r>
              <a:rPr lang="en-US" sz="2400" b="0" dirty="0" err="1"/>
              <a:t>mùa</a:t>
            </a:r>
            <a:r>
              <a:rPr lang="en-US" sz="2400" b="0" dirty="0"/>
              <a:t> </a:t>
            </a:r>
            <a:r>
              <a:rPr lang="en-US" sz="2400" b="0" dirty="0" err="1"/>
              <a:t>mưa</a:t>
            </a:r>
            <a:r>
              <a:rPr lang="en-US" sz="2400" b="0" dirty="0"/>
              <a:t> </a:t>
            </a:r>
            <a:r>
              <a:rPr lang="en-US" sz="2400" b="0" dirty="0" err="1"/>
              <a:t>lũ</a:t>
            </a:r>
            <a:endParaRPr lang="vi-VN" sz="2400" b="0" dirty="0"/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4"/>
          <a:stretch/>
        </p:blipFill>
        <p:spPr bwMode="auto">
          <a:xfrm>
            <a:off x="304800" y="2828191"/>
            <a:ext cx="8458200" cy="379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en-US" sz="2800" b="1" dirty="0">
                <a:solidFill>
                  <a:srgbClr val="3333FF"/>
                </a:solidFill>
              </a:rPr>
              <a:t>2.2</a:t>
            </a:r>
            <a:r>
              <a:rPr lang="nb-NO" sz="2800" b="1" dirty="0">
                <a:solidFill>
                  <a:srgbClr val="3333FF"/>
                </a:solidFill>
              </a:rPr>
              <a:t>. Ảnh hưởng của việc sản xuất và tiêu thụ năng lượng đến môi trường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9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2009775"/>
            <a:ext cx="678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4800" y="2433637"/>
            <a:ext cx="6096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b="0" dirty="0"/>
              <a:t> </a:t>
            </a:r>
            <a:r>
              <a:rPr lang="en-US" sz="2400" b="0" dirty="0" err="1"/>
              <a:t>Tài</a:t>
            </a:r>
            <a:r>
              <a:rPr lang="en-US" sz="2400" b="0" dirty="0"/>
              <a:t> </a:t>
            </a:r>
            <a:r>
              <a:rPr lang="en-US" sz="2400" b="0" dirty="0" err="1"/>
              <a:t>nguyên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sản</a:t>
            </a:r>
            <a:r>
              <a:rPr lang="en-US" sz="2400" b="0" dirty="0"/>
              <a:t> </a:t>
            </a:r>
            <a:r>
              <a:rPr lang="en-US" sz="2400" b="0" dirty="0" err="1"/>
              <a:t>bị</a:t>
            </a:r>
            <a:r>
              <a:rPr lang="en-US" sz="2400" b="0" dirty="0"/>
              <a:t> </a:t>
            </a:r>
            <a:r>
              <a:rPr lang="en-US" sz="2400" b="0" dirty="0" err="1"/>
              <a:t>sụt</a:t>
            </a:r>
            <a:r>
              <a:rPr lang="en-US" sz="2400" b="0" dirty="0"/>
              <a:t> </a:t>
            </a:r>
            <a:r>
              <a:rPr lang="en-US" sz="2400" b="0" dirty="0" err="1"/>
              <a:t>giảm</a:t>
            </a:r>
            <a:endParaRPr lang="vi-VN" sz="2400" b="0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895600"/>
            <a:ext cx="5983206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95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735"/>
            <a:ext cx="7162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72542"/>
          <a:stretch>
            <a:fillRect/>
          </a:stretch>
        </p:blipFill>
        <p:spPr bwMode="auto">
          <a:xfrm>
            <a:off x="0" y="3048000"/>
            <a:ext cx="88455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45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735"/>
            <a:ext cx="7162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28600" y="2509838"/>
            <a:ext cx="6400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vi-VN" sz="2400" b="0" dirty="0"/>
              <a:t> Tiêu thụ nhiều </a:t>
            </a:r>
            <a:r>
              <a:rPr lang="en-US" sz="2400" b="0" dirty="0" err="1"/>
              <a:t>nhiên</a:t>
            </a:r>
            <a:r>
              <a:rPr lang="en-US" sz="2400" b="0" dirty="0"/>
              <a:t> </a:t>
            </a:r>
            <a:r>
              <a:rPr lang="en-US" sz="2400" b="0" dirty="0" err="1"/>
              <a:t>liệu</a:t>
            </a:r>
            <a:r>
              <a:rPr lang="en-US" sz="2400" b="0" dirty="0"/>
              <a:t> </a:t>
            </a:r>
            <a:r>
              <a:rPr lang="en-US" sz="2400" b="0" dirty="0" err="1"/>
              <a:t>hóa</a:t>
            </a:r>
            <a:r>
              <a:rPr lang="en-US" sz="2400" b="0" dirty="0"/>
              <a:t> </a:t>
            </a:r>
            <a:r>
              <a:rPr lang="en-US" sz="2400" b="0" dirty="0" err="1"/>
              <a:t>thạch</a:t>
            </a:r>
            <a:endParaRPr lang="vi-VN" sz="2400" b="0" dirty="0"/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6708"/>
          <a:stretch>
            <a:fillRect/>
          </a:stretch>
        </p:blipFill>
        <p:spPr bwMode="auto">
          <a:xfrm>
            <a:off x="71438" y="3073400"/>
            <a:ext cx="4729162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42"/>
          <a:stretch>
            <a:fillRect/>
          </a:stretch>
        </p:blipFill>
        <p:spPr bwMode="auto">
          <a:xfrm>
            <a:off x="4935538" y="3059112"/>
            <a:ext cx="4056062" cy="326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24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735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219222" y="2730051"/>
            <a:ext cx="891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b="0" dirty="0"/>
              <a:t> </a:t>
            </a:r>
            <a:r>
              <a:rPr lang="en-US" sz="2400" b="0" dirty="0"/>
              <a:t>P</a:t>
            </a:r>
            <a:r>
              <a:rPr lang="vi-VN" sz="2400" b="0" dirty="0"/>
              <a:t>hát thải CO</a:t>
            </a:r>
            <a:r>
              <a:rPr lang="vi-VN" b="0" dirty="0"/>
              <a:t>2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một</a:t>
            </a:r>
            <a:r>
              <a:rPr lang="en-US" sz="2400" b="0" dirty="0"/>
              <a:t> </a:t>
            </a:r>
            <a:r>
              <a:rPr lang="en-US" sz="2400" b="0" dirty="0" err="1"/>
              <a:t>số</a:t>
            </a:r>
            <a:r>
              <a:rPr lang="en-US" sz="2400" b="0" dirty="0"/>
              <a:t> </a:t>
            </a:r>
            <a:r>
              <a:rPr lang="en-US" sz="2400" b="0" dirty="0" err="1"/>
              <a:t>khí</a:t>
            </a:r>
            <a:r>
              <a:rPr lang="en-US" sz="2400" b="0" dirty="0"/>
              <a:t> </a:t>
            </a:r>
            <a:r>
              <a:rPr lang="en-US" sz="2400" b="0" dirty="0" err="1"/>
              <a:t>độc</a:t>
            </a:r>
            <a:r>
              <a:rPr lang="en-US" sz="2400" b="0" dirty="0"/>
              <a:t> </a:t>
            </a:r>
            <a:r>
              <a:rPr lang="en-US" sz="2400" b="0" dirty="0" err="1"/>
              <a:t>khác</a:t>
            </a:r>
            <a:r>
              <a:rPr lang="en-US" sz="2400" b="0" dirty="0"/>
              <a:t> </a:t>
            </a:r>
            <a:r>
              <a:rPr lang="en-US" sz="2400" b="0" dirty="0" err="1"/>
              <a:t>như</a:t>
            </a:r>
            <a:r>
              <a:rPr lang="en-US" sz="2400" b="0" dirty="0"/>
              <a:t> </a:t>
            </a:r>
            <a:r>
              <a:rPr lang="en-US" sz="2400" b="0" dirty="0" err="1"/>
              <a:t>thủy</a:t>
            </a:r>
            <a:r>
              <a:rPr lang="en-US" sz="2400" b="0" dirty="0"/>
              <a:t> </a:t>
            </a:r>
            <a:r>
              <a:rPr lang="en-US" sz="2400" b="0" dirty="0" err="1"/>
              <a:t>ngân</a:t>
            </a:r>
            <a:r>
              <a:rPr lang="vi-VN" sz="2400" b="0" dirty="0"/>
              <a:t> </a:t>
            </a:r>
            <a:r>
              <a:rPr lang="en-US" sz="2400" b="0" dirty="0"/>
              <a:t>S</a:t>
            </a:r>
            <a:r>
              <a:rPr lang="vi-VN" sz="2400" b="0" dirty="0"/>
              <a:t>O</a:t>
            </a:r>
            <a:r>
              <a:rPr lang="vi-VN" b="0" dirty="0"/>
              <a:t>2</a:t>
            </a:r>
            <a:r>
              <a:rPr lang="en-US" sz="2400" b="0" dirty="0"/>
              <a:t>,N</a:t>
            </a:r>
            <a:r>
              <a:rPr lang="vi-VN" sz="2400" b="0" dirty="0"/>
              <a:t>O</a:t>
            </a:r>
            <a:r>
              <a:rPr lang="en-US" b="0" dirty="0"/>
              <a:t>x</a:t>
            </a:r>
            <a:endParaRPr lang="vi-VN" sz="2400" b="0" dirty="0"/>
          </a:p>
        </p:txBody>
      </p:sp>
      <p:pic>
        <p:nvPicPr>
          <p:cNvPr id="1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169080"/>
            <a:ext cx="4961878" cy="330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0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893177"/>
            <a:ext cx="8839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vi-VN" sz="2400" b="0" dirty="0"/>
          </a:p>
        </p:txBody>
      </p:sp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232857" y="2639777"/>
            <a:ext cx="5943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b="0" dirty="0"/>
              <a:t> </a:t>
            </a:r>
            <a:r>
              <a:rPr lang="en-US" sz="2400" b="0" dirty="0" err="1"/>
              <a:t>Xỉ</a:t>
            </a:r>
            <a:r>
              <a:rPr lang="en-US" sz="2400" b="0" dirty="0"/>
              <a:t> than </a:t>
            </a:r>
            <a:r>
              <a:rPr lang="en-US" sz="2400" b="0" dirty="0" err="1"/>
              <a:t>nhà</a:t>
            </a:r>
            <a:r>
              <a:rPr lang="en-US" sz="2400" b="0" dirty="0"/>
              <a:t> </a:t>
            </a:r>
            <a:r>
              <a:rPr lang="en-US" sz="2400" b="0" dirty="0" err="1"/>
              <a:t>máy</a:t>
            </a:r>
            <a:r>
              <a:rPr lang="en-US" sz="2400" b="0" dirty="0"/>
              <a:t> </a:t>
            </a:r>
            <a:r>
              <a:rPr lang="en-US" sz="2400" b="0" dirty="0" err="1"/>
              <a:t>nhiệt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gây</a:t>
            </a:r>
            <a:r>
              <a:rPr lang="en-US" sz="2400" b="0" dirty="0"/>
              <a:t> ô </a:t>
            </a:r>
            <a:r>
              <a:rPr lang="en-US" sz="2400" b="0" dirty="0" err="1"/>
              <a:t>nhiễm</a:t>
            </a:r>
            <a:endParaRPr lang="vi-VN" sz="2400" b="0" dirty="0"/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077121"/>
            <a:ext cx="4956626" cy="299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204788" y="3254375"/>
            <a:ext cx="31480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en-US" sz="2400" b="0" dirty="0" err="1"/>
              <a:t>Khói</a:t>
            </a:r>
            <a:r>
              <a:rPr lang="en-US" sz="2400" b="0" dirty="0"/>
              <a:t> </a:t>
            </a:r>
            <a:r>
              <a:rPr lang="en-US" sz="2400" b="0" dirty="0" err="1"/>
              <a:t>bụi</a:t>
            </a:r>
            <a:r>
              <a:rPr lang="en-US" sz="2400" b="0" dirty="0"/>
              <a:t> </a:t>
            </a:r>
            <a:r>
              <a:rPr lang="en-US" sz="2400" b="0" dirty="0" err="1"/>
              <a:t>trong</a:t>
            </a:r>
            <a:r>
              <a:rPr lang="en-US" sz="2400" b="0" dirty="0"/>
              <a:t> </a:t>
            </a:r>
            <a:r>
              <a:rPr lang="en-US" sz="2400" b="0" dirty="0" err="1"/>
              <a:t>không</a:t>
            </a:r>
            <a:r>
              <a:rPr lang="en-US" sz="2400" b="0" dirty="0"/>
              <a:t> </a:t>
            </a:r>
            <a:r>
              <a:rPr lang="en-US" sz="2400" b="0" dirty="0" err="1"/>
              <a:t>khí</a:t>
            </a:r>
            <a:endParaRPr lang="en-US" sz="2400" b="0" dirty="0"/>
          </a:p>
          <a:p>
            <a:pPr eaLnBrk="1" hangingPunct="1">
              <a:buFontTx/>
              <a:buChar char="-"/>
            </a:pPr>
            <a:r>
              <a:rPr lang="en-US" sz="2400" b="0" dirty="0"/>
              <a:t>Ô </a:t>
            </a:r>
            <a:r>
              <a:rPr lang="en-US" sz="2400" b="0" dirty="0" err="1"/>
              <a:t>nhiễm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r>
              <a:rPr lang="en-US" sz="2400" b="0" dirty="0"/>
              <a:t> </a:t>
            </a:r>
            <a:r>
              <a:rPr lang="en-US" sz="2400" b="0" dirty="0" err="1"/>
              <a:t>đất</a:t>
            </a:r>
            <a:endParaRPr lang="en-US" sz="2400" b="0" dirty="0"/>
          </a:p>
          <a:p>
            <a:pPr eaLnBrk="1" hangingPunct="1">
              <a:buFontTx/>
              <a:buChar char="-"/>
            </a:pPr>
            <a:r>
              <a:rPr lang="en-US" sz="2400" b="0" dirty="0"/>
              <a:t>Ô </a:t>
            </a:r>
            <a:r>
              <a:rPr lang="en-US" sz="2400" b="0" dirty="0" err="1"/>
              <a:t>nhiễm</a:t>
            </a:r>
            <a:r>
              <a:rPr lang="en-US" sz="2400" b="0" dirty="0"/>
              <a:t> </a:t>
            </a:r>
            <a:r>
              <a:rPr lang="en-US" sz="2400" b="0" dirty="0" err="1"/>
              <a:t>nguồn</a:t>
            </a:r>
            <a:r>
              <a:rPr lang="en-US" sz="2400" b="0" dirty="0"/>
              <a:t> </a:t>
            </a:r>
            <a:r>
              <a:rPr lang="en-US" sz="2400" b="0" dirty="0" err="1"/>
              <a:t>nước</a:t>
            </a:r>
            <a:endParaRPr lang="vi-VN" sz="2400" b="0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06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52400" y="1976735"/>
            <a:ext cx="7162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Hiểm</a:t>
            </a:r>
            <a:r>
              <a:rPr lang="en-US" sz="2400" b="0" dirty="0"/>
              <a:t> </a:t>
            </a:r>
            <a:r>
              <a:rPr lang="en-US" sz="2400" b="0" dirty="0" err="1"/>
              <a:t>họa</a:t>
            </a:r>
            <a:r>
              <a:rPr lang="en-US" sz="2400" b="0" dirty="0"/>
              <a:t> </a:t>
            </a:r>
            <a:r>
              <a:rPr lang="en-US" sz="2400" b="0" dirty="0" err="1"/>
              <a:t>từ</a:t>
            </a:r>
            <a:r>
              <a:rPr lang="en-US" sz="2400" b="0" dirty="0"/>
              <a:t> </a:t>
            </a:r>
            <a:r>
              <a:rPr lang="en-US" sz="2400" b="0" dirty="0" err="1"/>
              <a:t>các</a:t>
            </a:r>
            <a:r>
              <a:rPr lang="en-US" sz="2400" b="0" dirty="0"/>
              <a:t> </a:t>
            </a:r>
            <a:r>
              <a:rPr lang="en-US" sz="2400" b="0" dirty="0" err="1"/>
              <a:t>nhà</a:t>
            </a:r>
            <a:r>
              <a:rPr lang="en-US" sz="2400" b="0" dirty="0"/>
              <a:t> </a:t>
            </a:r>
            <a:r>
              <a:rPr lang="en-US" sz="2400" b="0" dirty="0" err="1"/>
              <a:t>máy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hạt</a:t>
            </a:r>
            <a:r>
              <a:rPr lang="en-US" sz="2400" b="0" dirty="0"/>
              <a:t> </a:t>
            </a:r>
            <a:r>
              <a:rPr lang="en-US" sz="2400" b="0" dirty="0" err="1"/>
              <a:t>nhân</a:t>
            </a:r>
            <a:endParaRPr lang="vi-VN" sz="2400" b="0" dirty="0"/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80"/>
          <a:stretch>
            <a:fillRect/>
          </a:stretch>
        </p:blipFill>
        <p:spPr bwMode="auto">
          <a:xfrm>
            <a:off x="-1" y="2743200"/>
            <a:ext cx="9144000" cy="323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5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228600" y="2052637"/>
            <a:ext cx="6324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của</a:t>
            </a:r>
            <a:r>
              <a:rPr lang="en-US" sz="2400" b="0" dirty="0"/>
              <a:t> </a:t>
            </a:r>
            <a:r>
              <a:rPr lang="en-US" sz="2400" b="0" dirty="0" err="1"/>
              <a:t>việc</a:t>
            </a:r>
            <a:r>
              <a:rPr lang="en-US" sz="2400" b="0" dirty="0"/>
              <a:t> </a:t>
            </a:r>
            <a:r>
              <a:rPr lang="en-US" sz="2400" b="0" dirty="0" err="1"/>
              <a:t>tiêu</a:t>
            </a:r>
            <a:r>
              <a:rPr lang="en-US" sz="2400" b="0" dirty="0"/>
              <a:t> </a:t>
            </a:r>
            <a:r>
              <a:rPr lang="en-US" sz="2400" b="0" dirty="0" err="1"/>
              <a:t>thụ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endParaRPr lang="vi-VN" sz="2400" b="0" dirty="0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457200" y="2462748"/>
            <a:ext cx="77724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en-US" sz="2400" b="0" dirty="0"/>
              <a:t> Do </a:t>
            </a:r>
            <a:r>
              <a:rPr lang="en-US" sz="2400" b="0" dirty="0" err="1"/>
              <a:t>quá</a:t>
            </a:r>
            <a:r>
              <a:rPr lang="en-US" sz="2400" b="0" dirty="0"/>
              <a:t> </a:t>
            </a:r>
            <a:r>
              <a:rPr lang="en-US" sz="2400" b="0" dirty="0" err="1"/>
              <a:t>trình</a:t>
            </a:r>
            <a:r>
              <a:rPr lang="en-US" sz="2400" b="0" dirty="0"/>
              <a:t> </a:t>
            </a:r>
            <a:r>
              <a:rPr lang="en-US" sz="2400" b="0" dirty="0" err="1"/>
              <a:t>sử</a:t>
            </a:r>
            <a:r>
              <a:rPr lang="en-US" sz="2400" b="0" dirty="0"/>
              <a:t> </a:t>
            </a:r>
            <a:r>
              <a:rPr lang="en-US" sz="2400" b="0" dirty="0" err="1"/>
              <a:t>dụng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như</a:t>
            </a:r>
            <a:r>
              <a:rPr lang="en-US" sz="2400" b="0" dirty="0"/>
              <a:t> </a:t>
            </a:r>
            <a:r>
              <a:rPr lang="en-US" sz="2400" b="0" dirty="0" err="1"/>
              <a:t>điện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, </a:t>
            </a:r>
            <a:r>
              <a:rPr lang="en-US" sz="2400" b="0" dirty="0" err="1"/>
              <a:t>dầu</a:t>
            </a:r>
            <a:r>
              <a:rPr lang="en-US" sz="2400" b="0" dirty="0"/>
              <a:t>, </a:t>
            </a:r>
            <a:r>
              <a:rPr lang="en-US" sz="2400" b="0" dirty="0" err="1"/>
              <a:t>khí</a:t>
            </a:r>
            <a:r>
              <a:rPr lang="en-US" sz="2400" b="0" dirty="0"/>
              <a:t> </a:t>
            </a:r>
            <a:r>
              <a:rPr lang="en-US" sz="2400" b="0" dirty="0" err="1"/>
              <a:t>đốt</a:t>
            </a:r>
            <a:r>
              <a:rPr lang="en-US" sz="2400" b="0" dirty="0"/>
              <a:t> </a:t>
            </a:r>
            <a:r>
              <a:rPr lang="en-US" sz="2400" b="0" dirty="0" err="1"/>
              <a:t>trong</a:t>
            </a:r>
            <a:r>
              <a:rPr lang="en-US" sz="2400" b="0" dirty="0"/>
              <a:t> </a:t>
            </a:r>
            <a:r>
              <a:rPr lang="en-US" sz="2400" b="0" dirty="0" err="1"/>
              <a:t>sản</a:t>
            </a:r>
            <a:r>
              <a:rPr lang="en-US" sz="2400" b="0" dirty="0"/>
              <a:t> </a:t>
            </a:r>
            <a:r>
              <a:rPr lang="en-US" sz="2400" b="0" dirty="0" err="1"/>
              <a:t>xuất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đời</a:t>
            </a:r>
            <a:r>
              <a:rPr lang="en-US" sz="2400" b="0" dirty="0"/>
              <a:t> </a:t>
            </a:r>
            <a:r>
              <a:rPr lang="en-US" sz="2400" b="0" dirty="0" err="1"/>
              <a:t>sống</a:t>
            </a: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trực</a:t>
            </a:r>
            <a:r>
              <a:rPr lang="en-US" sz="2400" b="0" dirty="0"/>
              <a:t> </a:t>
            </a:r>
            <a:r>
              <a:rPr lang="en-US" sz="2400" b="0" dirty="0" err="1"/>
              <a:t>tiếp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gián</a:t>
            </a:r>
            <a:r>
              <a:rPr lang="en-US" sz="2400" b="0" dirty="0"/>
              <a:t> </a:t>
            </a:r>
            <a:r>
              <a:rPr lang="en-US" sz="2400" b="0" dirty="0" err="1"/>
              <a:t>tiếp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en-US" sz="2400" b="0" dirty="0"/>
          </a:p>
          <a:p>
            <a:pPr marL="228600"/>
            <a:r>
              <a:rPr lang="en-US" sz="2400" b="0" dirty="0"/>
              <a:t>+ </a:t>
            </a:r>
            <a:r>
              <a:rPr lang="en-US" sz="2400" b="0" dirty="0" err="1"/>
              <a:t>Trực</a:t>
            </a:r>
            <a:r>
              <a:rPr lang="en-US" sz="2400" b="0" dirty="0"/>
              <a:t> </a:t>
            </a:r>
            <a:r>
              <a:rPr lang="en-US" sz="2400" b="0" dirty="0" err="1"/>
              <a:t>tiếp</a:t>
            </a:r>
            <a:r>
              <a:rPr lang="en-US" sz="2400" b="0" dirty="0"/>
              <a:t>: </a:t>
            </a:r>
            <a:r>
              <a:rPr lang="en-US" sz="2400" b="0" dirty="0" err="1"/>
              <a:t>quá</a:t>
            </a:r>
            <a:r>
              <a:rPr lang="en-US" sz="2400" b="0" dirty="0"/>
              <a:t> </a:t>
            </a:r>
            <a:r>
              <a:rPr lang="en-US" sz="2400" b="0" dirty="0" err="1"/>
              <a:t>trình</a:t>
            </a:r>
            <a:r>
              <a:rPr lang="en-US" sz="2400" b="0" dirty="0"/>
              <a:t> </a:t>
            </a:r>
            <a:r>
              <a:rPr lang="en-US" sz="2400" b="0" dirty="0" err="1"/>
              <a:t>sử</a:t>
            </a:r>
            <a:r>
              <a:rPr lang="en-US" sz="2400" b="0" dirty="0"/>
              <a:t> </a:t>
            </a:r>
            <a:r>
              <a:rPr lang="en-US" sz="2400" b="0" dirty="0" err="1"/>
              <a:t>dụng</a:t>
            </a:r>
            <a:r>
              <a:rPr lang="en-US" sz="2400" b="0" dirty="0"/>
              <a:t> </a:t>
            </a:r>
            <a:r>
              <a:rPr lang="en-US" sz="2400" b="0" dirty="0" err="1"/>
              <a:t>thải</a:t>
            </a:r>
            <a:r>
              <a:rPr lang="en-US" sz="2400" b="0" dirty="0"/>
              <a:t> </a:t>
            </a:r>
            <a:r>
              <a:rPr lang="en-US" sz="2400" b="0" dirty="0" err="1"/>
              <a:t>các</a:t>
            </a:r>
            <a:r>
              <a:rPr lang="en-US" sz="2400" b="0" dirty="0"/>
              <a:t> </a:t>
            </a:r>
            <a:r>
              <a:rPr lang="en-US" sz="2400" b="0" dirty="0" err="1"/>
              <a:t>chất</a:t>
            </a:r>
            <a:r>
              <a:rPr lang="en-US" sz="2400" b="0" dirty="0"/>
              <a:t> </a:t>
            </a:r>
            <a:r>
              <a:rPr lang="en-US" sz="2400" b="0" dirty="0" err="1"/>
              <a:t>ảnh</a:t>
            </a:r>
            <a:r>
              <a:rPr lang="en-US" sz="2400" b="0" dirty="0"/>
              <a:t> </a:t>
            </a:r>
            <a:r>
              <a:rPr lang="en-US" sz="2400" b="0" dirty="0" err="1"/>
              <a:t>hưởng</a:t>
            </a:r>
            <a:r>
              <a:rPr lang="en-US" sz="2400" b="0" dirty="0"/>
              <a:t> </a:t>
            </a:r>
            <a:r>
              <a:rPr lang="en-US" sz="2400" b="0" dirty="0" err="1"/>
              <a:t>xấu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r>
              <a:rPr lang="en-US" sz="2400" b="0" dirty="0"/>
              <a:t> </a:t>
            </a:r>
            <a:r>
              <a:rPr lang="en-US" sz="2400" b="0" dirty="0" err="1"/>
              <a:t>như</a:t>
            </a:r>
            <a:r>
              <a:rPr lang="en-US" sz="2400" b="0" dirty="0"/>
              <a:t> CO2, </a:t>
            </a:r>
            <a:r>
              <a:rPr lang="en-US" sz="2400" b="0" dirty="0" err="1"/>
              <a:t>khói</a:t>
            </a:r>
            <a:r>
              <a:rPr lang="en-US" sz="2400" b="0" dirty="0"/>
              <a:t> </a:t>
            </a:r>
            <a:r>
              <a:rPr lang="en-US" sz="2400" b="0" dirty="0" err="1"/>
              <a:t>bụi</a:t>
            </a:r>
            <a:r>
              <a:rPr lang="en-US" sz="2400" b="0" dirty="0"/>
              <a:t>…</a:t>
            </a:r>
          </a:p>
          <a:p>
            <a:pPr marL="228600"/>
            <a:r>
              <a:rPr lang="en-US" sz="2400" b="0" dirty="0"/>
              <a:t>+ </a:t>
            </a:r>
            <a:r>
              <a:rPr lang="en-US" sz="2400" b="0" dirty="0" err="1"/>
              <a:t>Gián</a:t>
            </a:r>
            <a:r>
              <a:rPr lang="en-US" sz="2400" b="0" dirty="0"/>
              <a:t> </a:t>
            </a:r>
            <a:r>
              <a:rPr lang="en-US" sz="2400" b="0" dirty="0" err="1"/>
              <a:t>tiếp</a:t>
            </a:r>
            <a:r>
              <a:rPr lang="en-US" sz="2400" b="0" dirty="0"/>
              <a:t>: do </a:t>
            </a:r>
            <a:r>
              <a:rPr lang="en-US" sz="2400" b="0" dirty="0" err="1"/>
              <a:t>chúng</a:t>
            </a:r>
            <a:r>
              <a:rPr lang="en-US" sz="2400" b="0" dirty="0"/>
              <a:t> ta </a:t>
            </a:r>
            <a:r>
              <a:rPr lang="en-US" sz="2400" b="0" dirty="0" err="1"/>
              <a:t>sử</a:t>
            </a:r>
            <a:r>
              <a:rPr lang="en-US" sz="2400" b="0" dirty="0"/>
              <a:t> </a:t>
            </a:r>
            <a:r>
              <a:rPr lang="en-US" sz="2400" b="0" dirty="0" err="1"/>
              <a:t>dụng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nhiều</a:t>
            </a:r>
            <a:r>
              <a:rPr lang="en-US" sz="2400" b="0" dirty="0"/>
              <a:t> </a:t>
            </a:r>
            <a:r>
              <a:rPr lang="en-US" sz="2400" b="0" dirty="0" err="1"/>
              <a:t>vào</a:t>
            </a:r>
            <a:r>
              <a:rPr lang="en-US" sz="2400" b="0" dirty="0"/>
              <a:t> </a:t>
            </a:r>
            <a:r>
              <a:rPr lang="en-US" sz="2400" b="0" dirty="0" err="1"/>
              <a:t>để</a:t>
            </a:r>
            <a:r>
              <a:rPr lang="en-US" sz="2400" b="0" dirty="0"/>
              <a:t> </a:t>
            </a:r>
            <a:r>
              <a:rPr lang="en-US" sz="2400" b="0" dirty="0" err="1"/>
              <a:t>phục</a:t>
            </a:r>
            <a:r>
              <a:rPr lang="en-US" sz="2400" b="0" dirty="0"/>
              <a:t> </a:t>
            </a:r>
            <a:r>
              <a:rPr lang="en-US" sz="2400" b="0" dirty="0" err="1"/>
              <a:t>vụ</a:t>
            </a:r>
            <a:r>
              <a:rPr lang="en-US" sz="2400" b="0" dirty="0"/>
              <a:t> </a:t>
            </a:r>
            <a:r>
              <a:rPr lang="en-US" sz="2400" b="0" dirty="0" err="1"/>
              <a:t>sản</a:t>
            </a:r>
            <a:r>
              <a:rPr lang="en-US" sz="2400" b="0" dirty="0"/>
              <a:t> </a:t>
            </a:r>
            <a:r>
              <a:rPr lang="en-US" sz="2400" b="0" dirty="0" err="1"/>
              <a:t>xuất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đời</a:t>
            </a:r>
            <a:r>
              <a:rPr lang="en-US" sz="2400" b="0" dirty="0"/>
              <a:t> </a:t>
            </a:r>
            <a:r>
              <a:rPr lang="en-US" sz="2400" b="0" dirty="0" err="1"/>
              <a:t>sống</a:t>
            </a:r>
            <a:r>
              <a:rPr lang="en-US" sz="2400" b="0" dirty="0"/>
              <a:t> </a:t>
            </a:r>
            <a:r>
              <a:rPr lang="en-US" sz="2400" b="0" dirty="0" err="1"/>
              <a:t>làm</a:t>
            </a:r>
            <a:r>
              <a:rPr lang="en-US" sz="2400" b="0" dirty="0"/>
              <a:t> </a:t>
            </a:r>
            <a:r>
              <a:rPr lang="en-US" sz="2400" b="0" dirty="0" err="1"/>
              <a:t>cho</a:t>
            </a:r>
            <a:r>
              <a:rPr lang="en-US" sz="2400" b="0" dirty="0"/>
              <a:t> </a:t>
            </a:r>
            <a:r>
              <a:rPr lang="en-US" sz="2400" b="0" dirty="0" err="1"/>
              <a:t>việc</a:t>
            </a:r>
            <a:r>
              <a:rPr lang="en-US" sz="2400" b="0" dirty="0"/>
              <a:t> </a:t>
            </a:r>
            <a:r>
              <a:rPr lang="en-US" sz="2400" b="0" dirty="0" err="1"/>
              <a:t>khai</a:t>
            </a:r>
            <a:r>
              <a:rPr lang="en-US" sz="2400" b="0" dirty="0"/>
              <a:t> </a:t>
            </a:r>
            <a:r>
              <a:rPr lang="en-US" sz="2400" b="0" dirty="0" err="1"/>
              <a:t>thác</a:t>
            </a:r>
            <a:r>
              <a:rPr lang="en-US" sz="2400" b="0" dirty="0"/>
              <a:t> </a:t>
            </a:r>
            <a:r>
              <a:rPr lang="en-US" sz="2400" b="0" dirty="0" err="1"/>
              <a:t>và</a:t>
            </a:r>
            <a:r>
              <a:rPr lang="en-US" sz="2400" b="0" dirty="0"/>
              <a:t> </a:t>
            </a:r>
            <a:r>
              <a:rPr lang="en-US" sz="2400" b="0" dirty="0" err="1"/>
              <a:t>sản</a:t>
            </a:r>
            <a:r>
              <a:rPr lang="en-US" sz="2400" b="0" dirty="0"/>
              <a:t> </a:t>
            </a:r>
            <a:r>
              <a:rPr lang="en-US" sz="2400" b="0" dirty="0" err="1"/>
              <a:t>xuất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tăng</a:t>
            </a:r>
            <a:r>
              <a:rPr lang="en-US" sz="2400" b="0" dirty="0"/>
              <a:t> </a:t>
            </a:r>
            <a:r>
              <a:rPr lang="en-US" sz="2400" b="0" dirty="0" err="1"/>
              <a:t>nên</a:t>
            </a:r>
            <a:r>
              <a:rPr lang="en-US" sz="2400" b="0" dirty="0"/>
              <a:t> </a:t>
            </a:r>
            <a:r>
              <a:rPr lang="en-US" sz="2400" b="0" dirty="0" err="1"/>
              <a:t>dẫn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các</a:t>
            </a:r>
            <a:r>
              <a:rPr lang="en-US" sz="2400" b="0" dirty="0"/>
              <a:t> </a:t>
            </a:r>
            <a:r>
              <a:rPr lang="en-US" sz="2400" b="0" dirty="0" err="1"/>
              <a:t>nguồn</a:t>
            </a:r>
            <a:r>
              <a:rPr lang="en-US" sz="2400" b="0" dirty="0"/>
              <a:t> </a:t>
            </a:r>
            <a:r>
              <a:rPr lang="en-US" sz="2400" b="0" dirty="0" err="1"/>
              <a:t>tài</a:t>
            </a:r>
            <a:r>
              <a:rPr lang="en-US" sz="2400" b="0" dirty="0"/>
              <a:t> </a:t>
            </a:r>
            <a:r>
              <a:rPr lang="en-US" sz="2400" b="0" dirty="0" err="1"/>
              <a:t>nguyên</a:t>
            </a:r>
            <a:r>
              <a:rPr lang="en-US" sz="2400" b="0" dirty="0"/>
              <a:t> </a:t>
            </a:r>
            <a:r>
              <a:rPr lang="en-US" sz="2400" b="0" dirty="0" err="1"/>
              <a:t>cạn</a:t>
            </a:r>
            <a:r>
              <a:rPr lang="en-US" sz="2400" b="0" dirty="0"/>
              <a:t> </a:t>
            </a:r>
            <a:r>
              <a:rPr lang="en-US" sz="2400" b="0" dirty="0" err="1"/>
              <a:t>kiệt</a:t>
            </a:r>
            <a:r>
              <a:rPr lang="en-US" sz="2400" b="0" dirty="0"/>
              <a:t>, </a:t>
            </a:r>
            <a:r>
              <a:rPr lang="en-US" sz="2400" b="0" dirty="0" err="1"/>
              <a:t>quá</a:t>
            </a:r>
            <a:r>
              <a:rPr lang="en-US" sz="2400" b="0" dirty="0"/>
              <a:t> </a:t>
            </a:r>
            <a:r>
              <a:rPr lang="en-US" sz="2400" b="0" dirty="0" err="1"/>
              <a:t>trình</a:t>
            </a:r>
            <a:r>
              <a:rPr lang="en-US" sz="2400" b="0" dirty="0"/>
              <a:t> </a:t>
            </a:r>
            <a:r>
              <a:rPr lang="en-US" sz="2400" b="0" dirty="0" err="1"/>
              <a:t>sản</a:t>
            </a:r>
            <a:r>
              <a:rPr lang="en-US" sz="2400" b="0" dirty="0"/>
              <a:t> </a:t>
            </a:r>
            <a:r>
              <a:rPr lang="en-US" sz="2400" b="0" dirty="0" err="1"/>
              <a:t>xuất</a:t>
            </a:r>
            <a:r>
              <a:rPr lang="en-US" sz="2400" b="0" dirty="0"/>
              <a:t> </a:t>
            </a:r>
            <a:r>
              <a:rPr lang="en-US" sz="2400" b="0" dirty="0" err="1"/>
              <a:t>ra</a:t>
            </a:r>
            <a:r>
              <a:rPr lang="en-US" sz="2400" b="0" dirty="0"/>
              <a:t> </a:t>
            </a:r>
            <a:r>
              <a:rPr lang="en-US" sz="2400" b="0" dirty="0" err="1"/>
              <a:t>năng</a:t>
            </a:r>
            <a:r>
              <a:rPr lang="en-US" sz="2400" b="0" dirty="0"/>
              <a:t> </a:t>
            </a:r>
            <a:r>
              <a:rPr lang="en-US" sz="2400" b="0" dirty="0" err="1"/>
              <a:t>lượng</a:t>
            </a:r>
            <a:r>
              <a:rPr lang="en-US" sz="2400" b="0" dirty="0"/>
              <a:t> </a:t>
            </a:r>
            <a:r>
              <a:rPr lang="en-US" sz="2400" b="0" dirty="0" err="1"/>
              <a:t>gia</a:t>
            </a:r>
            <a:r>
              <a:rPr lang="en-US" sz="2400" b="0" dirty="0"/>
              <a:t> </a:t>
            </a:r>
            <a:r>
              <a:rPr lang="en-US" sz="2400" b="0" dirty="0" err="1"/>
              <a:t>tăng</a:t>
            </a:r>
            <a:r>
              <a:rPr lang="en-US" sz="2400" b="0" dirty="0"/>
              <a:t> </a:t>
            </a:r>
            <a:r>
              <a:rPr lang="en-US" sz="2400" b="0" dirty="0" err="1"/>
              <a:t>tác</a:t>
            </a:r>
            <a:r>
              <a:rPr lang="en-US" sz="2400" b="0" dirty="0"/>
              <a:t> </a:t>
            </a:r>
            <a:r>
              <a:rPr lang="en-US" sz="2400" b="0" dirty="0" err="1"/>
              <a:t>động</a:t>
            </a:r>
            <a:r>
              <a:rPr lang="en-US" sz="2400" b="0" dirty="0"/>
              <a:t> </a:t>
            </a:r>
            <a:r>
              <a:rPr lang="en-US" sz="2400" b="0" dirty="0" err="1"/>
              <a:t>đến</a:t>
            </a:r>
            <a:r>
              <a:rPr lang="en-US" sz="2400" b="0" dirty="0"/>
              <a:t> </a:t>
            </a:r>
            <a:r>
              <a:rPr lang="en-US" sz="2400" b="0" dirty="0" err="1"/>
              <a:t>môi</a:t>
            </a:r>
            <a:r>
              <a:rPr lang="en-US" sz="2400" b="0" dirty="0"/>
              <a:t> </a:t>
            </a:r>
            <a:r>
              <a:rPr lang="en-US" sz="2400" b="0" dirty="0" err="1"/>
              <a:t>trường</a:t>
            </a:r>
            <a:endParaRPr lang="en-US" sz="2400" b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1227884"/>
            <a:ext cx="9144000" cy="753316"/>
          </a:xfrm>
          <a:noFill/>
          <a:ln>
            <a:noFill/>
          </a:ln>
        </p:spPr>
        <p:txBody>
          <a:bodyPr anchor="ctr">
            <a:noAutofit/>
          </a:bodyPr>
          <a:lstStyle/>
          <a:p>
            <a:r>
              <a:rPr lang="en-US" b="1" dirty="0">
                <a:solidFill>
                  <a:srgbClr val="3333FF"/>
                </a:solidFill>
              </a:rPr>
              <a:t>2.2</a:t>
            </a:r>
            <a:r>
              <a:rPr lang="nb-NO" b="1" dirty="0">
                <a:solidFill>
                  <a:srgbClr val="3333FF"/>
                </a:solidFill>
              </a:rPr>
              <a:t>. </a:t>
            </a:r>
            <a:r>
              <a:rPr lang="nb-NO" sz="2500" b="1" dirty="0">
                <a:solidFill>
                  <a:srgbClr val="3333FF"/>
                </a:solidFill>
              </a:rPr>
              <a:t>Ảnh hưởng của việc sản xuất và tiêu thụ năng lượng đến môi trường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8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533400" y="2609671"/>
            <a:ext cx="8229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vi-VN" sz="2400" b="0" dirty="0"/>
              <a:t>Sử dụng năng lượng hiệu quả: đảm bảo thực hiện được các hoạt động cần thiết với mức tiêu phí năng lượng thấp nhất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28600" y="2027237"/>
            <a:ext cx="8229600" cy="563563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r>
              <a:rPr lang="nb-NO" sz="2400" kern="0" dirty="0">
                <a:solidFill>
                  <a:schemeClr val="tx1"/>
                </a:solidFill>
              </a:rPr>
              <a:t>a. Định nghĩa</a:t>
            </a:r>
            <a:endParaRPr lang="vi-VN" sz="2400" kern="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1227884"/>
            <a:ext cx="9144000" cy="753316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1" dirty="0">
                <a:solidFill>
                  <a:srgbClr val="3333FF"/>
                </a:solidFill>
              </a:rPr>
              <a:t>2.3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năng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lượng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485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419100" y="1936750"/>
            <a:ext cx="86868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dirty="0" err="1"/>
              <a:t>Giảm</a:t>
            </a:r>
            <a:r>
              <a:rPr lang="en-US" sz="2400" b="0" dirty="0"/>
              <a:t> </a:t>
            </a:r>
            <a:r>
              <a:rPr lang="en-US" sz="2400" b="0" dirty="0" err="1"/>
              <a:t>tổn</a:t>
            </a:r>
            <a:r>
              <a:rPr lang="en-US" sz="2400" b="0" dirty="0"/>
              <a:t> </a:t>
            </a:r>
            <a:r>
              <a:rPr lang="en-US" sz="2400" b="0" dirty="0" err="1"/>
              <a:t>thất</a:t>
            </a:r>
            <a:r>
              <a:rPr lang="en-US" sz="2400" b="0" dirty="0"/>
              <a:t> </a:t>
            </a:r>
            <a:r>
              <a:rPr lang="vi-VN" sz="2400" b="0" dirty="0"/>
              <a:t>trong giao thông</a:t>
            </a:r>
          </a:p>
        </p:txBody>
      </p:sp>
      <p:pic>
        <p:nvPicPr>
          <p:cNvPr id="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80"/>
          <a:stretch>
            <a:fillRect/>
          </a:stretch>
        </p:blipFill>
        <p:spPr bwMode="auto">
          <a:xfrm>
            <a:off x="76200" y="2568575"/>
            <a:ext cx="3848100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568575"/>
            <a:ext cx="5084763" cy="383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1227884"/>
            <a:ext cx="9144000" cy="753316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1" dirty="0">
                <a:solidFill>
                  <a:srgbClr val="3333FF"/>
                </a:solidFill>
              </a:rPr>
              <a:t>b. </a:t>
            </a:r>
            <a:r>
              <a:rPr lang="en-US" sz="2800" b="1" dirty="0" err="1">
                <a:solidFill>
                  <a:srgbClr val="3333FF"/>
                </a:solidFill>
              </a:rPr>
              <a:t>Giải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pháp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sử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dụng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năng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lượng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hiệu</a:t>
            </a:r>
            <a:r>
              <a:rPr lang="en-US" sz="2800" b="1" dirty="0">
                <a:solidFill>
                  <a:srgbClr val="3333FF"/>
                </a:solidFill>
              </a:rPr>
              <a:t> </a:t>
            </a:r>
            <a:r>
              <a:rPr lang="en-US" sz="2800" b="1" dirty="0" err="1">
                <a:solidFill>
                  <a:srgbClr val="3333FF"/>
                </a:solidFill>
              </a:rPr>
              <a:t>quả</a:t>
            </a:r>
            <a:endParaRPr lang="en-US" sz="25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12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vi-VN" sz="2800" b="1" dirty="0">
                <a:solidFill>
                  <a:srgbClr val="3333FF"/>
                </a:solidFill>
              </a:rPr>
              <a:t>Các 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38820" cy="426720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vi-VN" sz="2200" b="1" dirty="0">
                <a:solidFill>
                  <a:schemeClr val="tx1"/>
                </a:solidFill>
              </a:rPr>
              <a:t>- Giải pháp kỹ thuật: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Khi tiến hành tiết kiệm điện việc đầu tiên là phải tổ chức kiểm tra nắm tình hình sử dụng điện trong toàn cơ quan hiện nay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Đánh giá tình hình sử dụng điện qua kiểm tra và đề ra giải pháp kỹ thuật tiết kiệm điện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b="1" dirty="0">
                <a:solidFill>
                  <a:schemeClr val="tx1"/>
                </a:solidFill>
              </a:rPr>
              <a:t>- Giải pháp hành chính, quản lý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Quy định các chế độ và thời gian sử dựng các trang thiệt bị trong cơ quan như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Chế độ kiểm tra theo dõi</a:t>
            </a:r>
          </a:p>
          <a:p>
            <a:pPr marL="0" indent="0">
              <a:spcAft>
                <a:spcPts val="0"/>
              </a:spcAft>
              <a:buNone/>
            </a:pPr>
            <a:r>
              <a:rPr lang="vi-VN" sz="2200" dirty="0">
                <a:solidFill>
                  <a:schemeClr val="tx1"/>
                </a:solidFill>
              </a:rPr>
              <a:t>+ Chế độ thưởng phạt và động viên thi đua</a:t>
            </a:r>
          </a:p>
        </p:txBody>
      </p:sp>
    </p:spTree>
    <p:extLst>
      <p:ext uri="{BB962C8B-B14F-4D97-AF65-F5344CB8AC3E}">
        <p14:creationId xmlns:p14="http://schemas.microsoft.com/office/powerpoint/2010/main" val="146820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152400" y="2175808"/>
            <a:ext cx="8991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vi-VN" sz="2400" dirty="0"/>
              <a:t> Việc sử dụng máy điều hoà nhiệt độ (ĐHNĐ)</a:t>
            </a:r>
          </a:p>
          <a:p>
            <a:pPr>
              <a:buFontTx/>
              <a:buChar char="-"/>
            </a:pPr>
            <a:r>
              <a:rPr lang="vi-VN" sz="2400" dirty="0"/>
              <a:t> Hạn chế hoặc cấm các sử dụng điện ngoài mục đích công tác</a:t>
            </a:r>
          </a:p>
          <a:p>
            <a:pPr>
              <a:buFontTx/>
              <a:buChar char="-"/>
            </a:pPr>
            <a:r>
              <a:rPr lang="vi-VN" sz="2400" dirty="0"/>
              <a:t> Quy định ngắt điện ổ cắm sau giờ làm việc</a:t>
            </a:r>
          </a:p>
          <a:p>
            <a:pPr>
              <a:buFontTx/>
              <a:buChar char="-"/>
            </a:pPr>
            <a:r>
              <a:rPr lang="vi-VN" sz="2400" dirty="0"/>
              <a:t> Bố trí độ chiếu sáng hợp lý ở các phòng làm việc</a:t>
            </a:r>
          </a:p>
          <a:p>
            <a:pPr>
              <a:buFontTx/>
              <a:buChar char="-"/>
            </a:pPr>
            <a:r>
              <a:rPr lang="vi-VN" sz="2400" dirty="0"/>
              <a:t> Tiết kiệm điện thông qua biện pháp chế tài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vi-VN" sz="2800" b="1" dirty="0">
                <a:solidFill>
                  <a:srgbClr val="3333FF"/>
                </a:solidFill>
              </a:rPr>
              <a:t>Các 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54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152400" y="2208074"/>
            <a:ext cx="89916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-"/>
            </a:pPr>
            <a:r>
              <a:rPr lang="en-US" sz="2400" dirty="0"/>
              <a:t> </a:t>
            </a:r>
            <a:r>
              <a:rPr lang="vi-VN" sz="2400" dirty="0"/>
              <a:t>Lựa chọn thiết bị tiết kiệm điện</a:t>
            </a:r>
          </a:p>
          <a:p>
            <a:pPr>
              <a:buFontTx/>
              <a:buChar char="-"/>
            </a:pPr>
            <a:r>
              <a:rPr lang="vi-VN" sz="2400" dirty="0"/>
              <a:t> Lắp đặt thiết bị hợp lý, khoa học</a:t>
            </a:r>
          </a:p>
          <a:p>
            <a:pPr>
              <a:buFontTx/>
              <a:buChar char="-"/>
            </a:pPr>
            <a:r>
              <a:rPr lang="vi-VN" sz="2400" dirty="0"/>
              <a:t> Điều chính thói quen sử dụng đồ điện trong gia đình</a:t>
            </a:r>
          </a:p>
          <a:p>
            <a:pPr eaLnBrk="1" hangingPunct="1">
              <a:lnSpc>
                <a:spcPct val="150000"/>
              </a:lnSpc>
            </a:pPr>
            <a:endParaRPr lang="vi-VN" sz="2400" b="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304084"/>
            <a:ext cx="9144000" cy="753316"/>
          </a:xfrm>
          <a:noFill/>
          <a:ln>
            <a:noFill/>
          </a:ln>
        </p:spPr>
        <p:txBody>
          <a:bodyPr anchor="ctr">
            <a:normAutofit fontScale="90000"/>
          </a:bodyPr>
          <a:lstStyle/>
          <a:p>
            <a:r>
              <a:rPr lang="vi-VN" sz="2800" b="1" dirty="0">
                <a:solidFill>
                  <a:srgbClr val="3333FF"/>
                </a:solidFill>
              </a:rPr>
              <a:t>Các giải pháp tiết kiệm năng lượng điện trong các cơ quan, công sở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08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Làm mát</a:t>
            </a:r>
            <a:endParaRPr lang="vi-VN" sz="2400" b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52600"/>
            <a:ext cx="57912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80308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Làm mát</a:t>
            </a:r>
            <a:endParaRPr lang="vi-VN" sz="2400" b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17931"/>
            <a:ext cx="7383433" cy="4306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088776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7200" y="1371600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dirty="0"/>
              <a:t> </a:t>
            </a:r>
            <a:r>
              <a:rPr lang="en-US" sz="2400" b="0" dirty="0" err="1"/>
              <a:t>Làm</a:t>
            </a:r>
            <a:r>
              <a:rPr lang="en-US" sz="2400" b="0" dirty="0"/>
              <a:t> </a:t>
            </a:r>
            <a:r>
              <a:rPr lang="en-US" sz="2400" b="0" dirty="0" err="1"/>
              <a:t>mát</a:t>
            </a:r>
            <a:endParaRPr lang="vi-VN" sz="2400" b="0" dirty="0"/>
          </a:p>
        </p:txBody>
      </p:sp>
      <p:pic>
        <p:nvPicPr>
          <p:cNvPr id="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17931"/>
            <a:ext cx="6492927" cy="432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27982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457200" y="1330324"/>
            <a:ext cx="251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/>
              <a:t> Chiếu sáng</a:t>
            </a:r>
            <a:endParaRPr lang="vi-VN" sz="2400" b="0"/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51502"/>
            <a:ext cx="6430962" cy="399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18113"/>
      </p:ext>
    </p:extLst>
  </p:cSld>
  <p:clrMapOvr>
    <a:masterClrMapping/>
  </p:clrMapOvr>
</p:sld>
</file>

<file path=ppt/theme/theme1.xml><?xml version="1.0" encoding="utf-8"?>
<a:theme xmlns:a="http://schemas.openxmlformats.org/drawingml/2006/main" name="6_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865</TotalTime>
  <Words>1712</Words>
  <Application>Microsoft Office PowerPoint</Application>
  <PresentationFormat>On-screen Show (4:3)</PresentationFormat>
  <Paragraphs>235</Paragraphs>
  <Slides>62</Slides>
  <Notes>54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1" baseType="lpstr">
      <vt:lpstr>ＭＳ Ｐゴシック</vt:lpstr>
      <vt:lpstr>.VnTime</vt:lpstr>
      <vt:lpstr>Arial</vt:lpstr>
      <vt:lpstr>Arial Narrow</vt:lpstr>
      <vt:lpstr>Calibri</vt:lpstr>
      <vt:lpstr>Tahoma</vt:lpstr>
      <vt:lpstr>Times New Roman</vt:lpstr>
      <vt:lpstr>Wingdings</vt:lpstr>
      <vt:lpstr>6_GIZ_Banner_Kopfzeile-Ausland (3)</vt:lpstr>
      <vt:lpstr>NHỮNG HÌNH ẢNH TRÊN NÓI VỀ VẤN ĐỀ GÌ?</vt:lpstr>
      <vt:lpstr>PowerPoint Presentation</vt:lpstr>
      <vt:lpstr>PowerPoint Presentation</vt:lpstr>
      <vt:lpstr>BÀI 1: SỬ DỤNG NĂNG LƯỢNG VÀ  TÀI NGUYÊN HIỆU QUẢ</vt:lpstr>
      <vt:lpstr>PowerPoint Presentation</vt:lpstr>
      <vt:lpstr>PowerPoint Presentation</vt:lpstr>
      <vt:lpstr>1. TÀI NGUYÊN</vt:lpstr>
      <vt:lpstr>PowerPoint Presentation</vt:lpstr>
      <vt:lpstr>PowerPoint Presentation</vt:lpstr>
      <vt:lpstr>PowerPoint Presentation</vt:lpstr>
      <vt:lpstr>1.2. Ảnh hưởng của việc khai thác và sử dụng tài nguyên đến môi trường</vt:lpstr>
      <vt:lpstr>1.2. Ảnh hưởng của việc khai thác và sử dụng tài nguyên đến môi trường</vt:lpstr>
      <vt:lpstr>1.2. Ảnh hưởng của việc khai thác và sử dụng tài nguyên đến môi trường</vt:lpstr>
      <vt:lpstr>1.2. Ảnh hưởng của việc khai thác và sử dụng tài nguyên đến môi trường</vt:lpstr>
      <vt:lpstr>PowerPoint Presentation</vt:lpstr>
      <vt:lpstr>PowerPoint Presentation</vt:lpstr>
      <vt:lpstr>PowerPoint Presentation</vt:lpstr>
      <vt:lpstr>PowerPoint Presentation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1.3. Sử dụng tài nguyên hiệu quả</vt:lpstr>
      <vt:lpstr>PowerPoint Presentation</vt:lpstr>
      <vt:lpstr>2. NĂNG LƯỢNG</vt:lpstr>
      <vt:lpstr>2.1.Tổng quan về năng lượng</vt:lpstr>
      <vt:lpstr>2.1. Tổng quan về năng lượng</vt:lpstr>
      <vt:lpstr>Nguồn năng lượng hóa thạch</vt:lpstr>
      <vt:lpstr>Năng lượng tái tạo</vt:lpstr>
      <vt:lpstr>Năng lượng măt trời</vt:lpstr>
      <vt:lpstr>Năng lượng gió</vt:lpstr>
      <vt:lpstr>Năng lượng tái tạo: thủy điện</vt:lpstr>
      <vt:lpstr>Sinh khối</vt:lpstr>
      <vt:lpstr>c. Tổng quan về năng lượng tại Việt Nam 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2.2. Ảnh hưởng của việc sản xuất và tiêu thụ năng lượng đến môi trường</vt:lpstr>
      <vt:lpstr>PowerPoint Presentation</vt:lpstr>
      <vt:lpstr>PowerPoint Presentation</vt:lpstr>
      <vt:lpstr>Các giải pháp tiết kiệm năng lượng điện trong các cơ quan, công sở</vt:lpstr>
      <vt:lpstr>Các giải pháp tiết kiệm năng lượng điện trong các cơ quan, công sở</vt:lpstr>
      <vt:lpstr>Các giải pháp tiết kiệm năng lượng điện trong các cơ quan, công sở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Minh Cong</dc:creator>
  <cp:lastModifiedBy>Pham Viet, Ha GIZ VN</cp:lastModifiedBy>
  <cp:revision>281</cp:revision>
  <dcterms:created xsi:type="dcterms:W3CDTF">2018-07-17T03:24:15Z</dcterms:created>
  <dcterms:modified xsi:type="dcterms:W3CDTF">2019-04-23T10:31:31Z</dcterms:modified>
</cp:coreProperties>
</file>