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3" r:id="rId2"/>
    <p:sldId id="279" r:id="rId3"/>
    <p:sldId id="283" r:id="rId4"/>
    <p:sldId id="338" r:id="rId5"/>
    <p:sldId id="285" r:id="rId6"/>
    <p:sldId id="286" r:id="rId7"/>
    <p:sldId id="299" r:id="rId8"/>
    <p:sldId id="307" r:id="rId9"/>
    <p:sldId id="309" r:id="rId10"/>
    <p:sldId id="318" r:id="rId11"/>
    <p:sldId id="323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9" r:id="rId20"/>
    <p:sldId id="340" r:id="rId21"/>
    <p:sldId id="341" r:id="rId22"/>
    <p:sldId id="343" r:id="rId23"/>
    <p:sldId id="342" r:id="rId24"/>
    <p:sldId id="344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4" autoAdjust="0"/>
    <p:restoredTop sz="94660"/>
  </p:normalViewPr>
  <p:slideViewPr>
    <p:cSldViewPr>
      <p:cViewPr varScale="1">
        <p:scale>
          <a:sx n="83" d="100"/>
          <a:sy n="83" d="100"/>
        </p:scale>
        <p:origin x="-128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A66FC-A41B-4758-BB79-A6C2E59AE6DF}" type="datetimeFigureOut">
              <a:rPr lang="vi-VN" smtClean="0"/>
              <a:pPr/>
              <a:t>12/07/2021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C8D1B-DAC8-43F7-8B84-04920F89D0B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76307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dirty="0"/>
              <a:t>https://websrv1.ctu.edu.vn/coursewares/supham/sinhthaihoc/chuong2.htm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48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30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30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574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64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775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0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79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36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725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88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3932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8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2999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5941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336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ung 16"/>
          <p:cNvGrpSpPr>
            <a:grpSpLocks/>
          </p:cNvGrpSpPr>
          <p:nvPr userDrawn="1"/>
        </p:nvGrpSpPr>
        <p:grpSpPr bwMode="auto">
          <a:xfrm>
            <a:off x="0" y="1730375"/>
            <a:ext cx="9144000" cy="3048000"/>
            <a:chOff x="0" y="1705136"/>
            <a:chExt cx="9144000" cy="3048000"/>
          </a:xfrm>
        </p:grpSpPr>
        <p:pic>
          <p:nvPicPr>
            <p:cNvPr id="3" name="Bild 11" descr="bild-start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91440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Bild 14" descr="bild-star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169333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7">
            <a:extLst/>
          </p:cNvPr>
          <p:cNvSpPr txBox="1">
            <a:spLocks noChangeArrowheads="1"/>
          </p:cNvSpPr>
          <p:nvPr userDrawn="1"/>
        </p:nvSpPr>
        <p:spPr>
          <a:xfrm>
            <a:off x="304800" y="2355850"/>
            <a:ext cx="5181600" cy="1797050"/>
          </a:xfrm>
          <a:prstGeom prst="rect">
            <a:avLst/>
          </a:prstGeom>
          <a:noFill/>
        </p:spPr>
        <p:txBody>
          <a:bodyPr/>
          <a:lstStyle/>
          <a:p>
            <a:pPr algn="ctr" defTabSz="914400">
              <a:defRPr/>
            </a:pPr>
            <a:r>
              <a:rPr lang="en-US" sz="2600" b="1" dirty="0">
                <a:solidFill>
                  <a:schemeClr val="bg1"/>
                </a:solidFill>
              </a:rPr>
              <a:t>BÀI 1</a:t>
            </a:r>
            <a:br>
              <a:rPr lang="en-US" sz="2600" b="1" dirty="0">
                <a:solidFill>
                  <a:schemeClr val="bg1"/>
                </a:solidFill>
              </a:rPr>
            </a:br>
            <a:r>
              <a:rPr lang="en-US" sz="2600" b="1" dirty="0">
                <a:solidFill>
                  <a:schemeClr val="bg1"/>
                </a:solidFill>
              </a:rPr>
              <a:t>SỬ</a:t>
            </a:r>
            <a:r>
              <a:rPr lang="en-US" sz="2600" b="1" baseline="0" dirty="0">
                <a:solidFill>
                  <a:schemeClr val="bg1"/>
                </a:solidFill>
              </a:rPr>
              <a:t> DỤNG NĂNG LƯỢNG VÀ TÀI NGUYÊN HIỆU QUẢ</a:t>
            </a:r>
            <a:endParaRPr lang="en-US" sz="2800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21665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r>
              <a:rPr lang="en-US" altLang="en-US" dirty="0" err="1">
                <a:ea typeface="ＭＳ Ｐゴシック" pitchFamily="34" charset="-128"/>
                <a:cs typeface="Arial" pitchFamily="34" charset="0"/>
              </a:rPr>
              <a:t>ngg</a:t>
            </a:r>
            <a:endParaRPr lang="de-DE" altLang="en-US" dirty="0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2013 Portfolio Presentation GIZ in Viet Nam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42857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66280798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1" hangingPunct="1">
              <a:defRPr/>
            </a:lvl1pPr>
          </a:lstStyle>
          <a:p>
            <a:pPr>
              <a:defRPr/>
            </a:pPr>
            <a:fld id="{6F1A3437-A191-4CBE-ABC2-3D8D520E0D48}" type="datetime1">
              <a:rPr lang="en-US" altLang="en-US"/>
              <a:pPr>
                <a:defRPr/>
              </a:pPr>
              <a:t>12/7/2021</a:t>
            </a:fld>
            <a:endParaRPr lang="en-US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it-IT"/>
              <a:t>2013 Portfolio Presentation GIZ in Viet Nam</a:t>
            </a:r>
            <a:endParaRPr lang="en-US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0C5C49-5161-4165-8860-2E24A58F94A8}" type="slidenum">
              <a:rPr lang="en-US" altLang="en-US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66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6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8494283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27" descr="gizlogo-standard-rgb.gif"/>
          <p:cNvPicPr>
            <a:picLocks noChangeAspect="1"/>
          </p:cNvPicPr>
          <p:nvPr userDrawn="1"/>
        </p:nvPicPr>
        <p:blipFill>
          <a:blip r:embed="rId2" cstate="print"/>
          <a:srcRect t="17992" b="17450"/>
          <a:stretch>
            <a:fillRect/>
          </a:stretch>
        </p:blipFill>
        <p:spPr bwMode="auto">
          <a:xfrm>
            <a:off x="100013" y="114300"/>
            <a:ext cx="898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200"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BZ" dirty="0" err="1">
                <a:solidFill>
                  <a:srgbClr val="FFFFFF"/>
                </a:solidFill>
              </a:rPr>
              <a:t>Dr.</a:t>
            </a:r>
            <a:r>
              <a:rPr lang="en-BZ" dirty="0">
                <a:solidFill>
                  <a:srgbClr val="FFFFFF"/>
                </a:solidFill>
              </a:rPr>
              <a:t> Klaus-Dieter </a:t>
            </a:r>
            <a:r>
              <a:rPr lang="en-BZ" dirty="0" err="1">
                <a:solidFill>
                  <a:srgbClr val="FFFFFF"/>
                </a:solidFill>
              </a:rPr>
              <a:t>Mertineit</a:t>
            </a:r>
            <a:r>
              <a:rPr lang="en-BZ" dirty="0">
                <a:solidFill>
                  <a:srgbClr val="FFFFFF"/>
                </a:solidFill>
              </a:rPr>
              <a:t>; CBT workshops</a:t>
            </a:r>
          </a:p>
        </p:txBody>
      </p:sp>
    </p:spTree>
    <p:extLst>
      <p:ext uri="{BB962C8B-B14F-4D97-AF65-F5344CB8AC3E}">
        <p14:creationId xmlns:p14="http://schemas.microsoft.com/office/powerpoint/2010/main" val="407130473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el, Text und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1219200"/>
            <a:ext cx="7772400" cy="6858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09600" y="1905000"/>
            <a:ext cx="3810000" cy="4114800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GB" dirty="0"/>
          </a:p>
        </p:txBody>
      </p:sp>
      <p:sp>
        <p:nvSpPr>
          <p:cNvPr id="4" name="ClipArt-Platzhalter 3"/>
          <p:cNvSpPr>
            <a:spLocks noGrp="1"/>
          </p:cNvSpPr>
          <p:nvPr>
            <p:ph type="clipArt" sz="half" idx="2" hasCustomPrompt="1"/>
          </p:nvPr>
        </p:nvSpPr>
        <p:spPr>
          <a:xfrm>
            <a:off x="4572000" y="1905000"/>
            <a:ext cx="3810000" cy="4114800"/>
          </a:xfrm>
        </p:spPr>
        <p:txBody>
          <a:bodyPr/>
          <a:lstStyle>
            <a:lvl1pPr marL="358775" marR="0" indent="-358775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 typeface="Arial" charset="0"/>
              <a:buChar char="•"/>
              <a:tabLst>
                <a:tab pos="2190750" algn="l"/>
              </a:tabLst>
              <a:defRPr/>
            </a:lvl1pPr>
          </a:lstStyle>
          <a:p>
            <a:r>
              <a:rPr lang="en-US" dirty="0"/>
              <a:t>Arial (Body), 18pt</a:t>
            </a:r>
          </a:p>
          <a:p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1524000" y="6172200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Institut für Umweltschutz in der Berufsbildung e.V.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769100" y="61849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7746A9-D92E-4103-8CDC-05FCB82F485A}" type="slidenum">
              <a:rPr lang="de-DE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de-DE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56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dirty="0"/>
              <a:t>Erste Ebene</a:t>
            </a:r>
          </a:p>
          <a:p>
            <a:pPr lvl="1"/>
            <a:r>
              <a:rPr lang="de-DE" altLang="en-US" dirty="0"/>
              <a:t>Zweite Ebene</a:t>
            </a:r>
          </a:p>
          <a:p>
            <a:pPr lvl="2"/>
            <a:r>
              <a:rPr lang="de-DE" altLang="en-US" dirty="0"/>
              <a:t>Dritte Ebene</a:t>
            </a:r>
          </a:p>
          <a:p>
            <a:pPr lvl="3"/>
            <a:r>
              <a:rPr lang="de-DE" altLang="en-US" dirty="0"/>
              <a:t>Vierte Ebene</a:t>
            </a:r>
          </a:p>
        </p:txBody>
      </p:sp>
      <p:sp>
        <p:nvSpPr>
          <p:cNvPr id="14" name="Text Box 19">
            <a:extLst/>
          </p:cNvPr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en-US" sz="100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t>Seite </a:t>
            </a:r>
            <a:fld id="{B0982E05-E5FA-4F93-A88F-7CD3BE99CD06}" type="slidenum">
              <a:rPr lang="de-DE" altLang="en-US" sz="1000" smtClean="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altLang="en-US" sz="1000">
              <a:solidFill>
                <a:srgbClr val="6E6452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5" name="Rectangle 25">
            <a:extLst/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62263" y="6581775"/>
            <a:ext cx="3419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ctr" defTabSz="914400" eaLnBrk="0" hangingPunct="0">
              <a:defRPr sz="1000" b="1" spc="70" baseline="0">
                <a:solidFill>
                  <a:srgbClr val="6E6452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2013 Portfolio Presentation GIZ in Viet Nam</a:t>
            </a:r>
            <a:endParaRPr lang="de-DE" dirty="0"/>
          </a:p>
        </p:txBody>
      </p:sp>
      <p:sp>
        <p:nvSpPr>
          <p:cNvPr id="16" name="Rectangle 17">
            <a:extLst/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9450" y="6581775"/>
            <a:ext cx="12954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defTabSz="914400" eaLnBrk="0" hangingPunct="0">
              <a:defRPr sz="1000">
                <a:solidFill>
                  <a:srgbClr val="6E6452"/>
                </a:solidFill>
                <a:latin typeface="Arial Narrow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1033" name="Bild 11" descr="weltkugel-2-Asien-Pazifik.jpg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4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271463"/>
            <a:ext cx="38258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Datumsplatzhalter 3"/>
          <p:cNvSpPr txBox="1">
            <a:spLocks/>
          </p:cNvSpPr>
          <p:nvPr userDrawn="1"/>
        </p:nvSpPr>
        <p:spPr bwMode="auto">
          <a:xfrm>
            <a:off x="193674" y="6553200"/>
            <a:ext cx="42259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de-DE" sz="1200" dirty="0" err="1">
                <a:solidFill>
                  <a:srgbClr val="FFFFFF"/>
                </a:solidFill>
                <a:cs typeface="Arial" pitchFamily="34" charset="0"/>
              </a:rPr>
              <a:t>Trường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Cao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đẳng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Cơ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giới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và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Thủy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lợi</a:t>
            </a:r>
            <a:r>
              <a:rPr lang="de-DE" altLang="de-DE" sz="1200" baseline="0" dirty="0">
                <a:solidFill>
                  <a:srgbClr val="FFFFFF"/>
                </a:solidFill>
                <a:cs typeface="Arial" pitchFamily="34" charset="0"/>
              </a:rPr>
              <a:t>, ngày 21/11/2018</a:t>
            </a:r>
            <a:endParaRPr lang="de-DE" altLang="de-DE" sz="1200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ransition/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eaLnBrk="0" fontAlgn="base" hangingPunct="0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  <a:cs typeface="ＭＳ Ｐゴシック" charset="0"/>
        </a:defRPr>
      </a:lvl1pPr>
      <a:lvl2pPr marL="7191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2pPr>
      <a:lvl3pPr marL="1079500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3pPr>
      <a:lvl4pPr marL="1439863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4pPr>
      <a:lvl5pPr marL="17986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43000"/>
            <a:ext cx="9144000" cy="1097280"/>
          </a:xfrm>
          <a:solidFill>
            <a:srgbClr val="002060"/>
          </a:solidFill>
        </p:spPr>
        <p:txBody>
          <a:bodyPr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BÀI 1: SỬ DỤNG NĂNG LƯỢNG VÀ </a:t>
            </a:r>
            <a:br>
              <a:rPr lang="en-US" sz="3200" b="1" dirty="0">
                <a:solidFill>
                  <a:schemeClr val="bg1"/>
                </a:solidFill>
              </a:rPr>
            </a:br>
            <a:r>
              <a:rPr lang="en-US" sz="3200" b="1" dirty="0">
                <a:solidFill>
                  <a:schemeClr val="bg1"/>
                </a:solidFill>
              </a:rPr>
              <a:t>TÀI NGUYÊN HIỆU QUẢ</a:t>
            </a:r>
            <a:endParaRPr lang="vi-VN" sz="32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5520"/>
            <a:ext cx="9144000" cy="429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34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6037" y="1716088"/>
            <a:ext cx="5267963" cy="7223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vi-VN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b-NO" sz="24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</a:t>
            </a:r>
            <a:r>
              <a:rPr lang="nb-NO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 tài nguyên</a:t>
            </a:r>
            <a:endParaRPr lang="vi-V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846616" y="2514600"/>
            <a:ext cx="3268184" cy="914400"/>
          </a:xfrm>
          <a:prstGeom prst="rect">
            <a:avLst/>
          </a:prstGeom>
          <a:solidFill>
            <a:srgbClr val="66E13B"/>
          </a:solidFill>
          <a:ln>
            <a:noFill/>
          </a:ln>
        </p:spPr>
        <p:txBody>
          <a:bodyPr anchor="ctr">
            <a:normAutofit/>
          </a:bodyPr>
          <a:lstStyle>
            <a:lvl1pPr marL="190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1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52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333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235200" indent="-304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6924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6pPr>
            <a:lvl7pPr marL="31496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7pPr>
            <a:lvl8pPr marL="36068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8pPr>
            <a:lvl9pPr marL="40640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sz="2400" b="0" kern="0" dirty="0" err="1"/>
              <a:t>Tài</a:t>
            </a:r>
            <a:r>
              <a:rPr lang="en-US" sz="2400" b="0" kern="0" dirty="0"/>
              <a:t> </a:t>
            </a:r>
            <a:r>
              <a:rPr lang="en-US" sz="2400" b="0" kern="0" dirty="0" err="1"/>
              <a:t>nguyên</a:t>
            </a:r>
            <a:r>
              <a:rPr lang="en-US" sz="2400" b="0" kern="0" dirty="0"/>
              <a:t> </a:t>
            </a:r>
            <a:r>
              <a:rPr lang="en-US" sz="2400" b="0" kern="0" dirty="0" err="1"/>
              <a:t>tái</a:t>
            </a:r>
            <a:r>
              <a:rPr lang="en-US" sz="2400" b="0" kern="0" dirty="0"/>
              <a:t> </a:t>
            </a:r>
            <a:r>
              <a:rPr lang="en-US" sz="2400" b="0" kern="0" dirty="0" err="1"/>
              <a:t>tạo</a:t>
            </a:r>
            <a:endParaRPr lang="en-US" sz="2400" b="0" kern="0" dirty="0"/>
          </a:p>
        </p:txBody>
      </p:sp>
      <p:sp>
        <p:nvSpPr>
          <p:cNvPr id="12" name="Content Placeholder 3"/>
          <p:cNvSpPr>
            <a:spLocks noGrp="1"/>
          </p:cNvSpPr>
          <p:nvPr>
            <p:ph sz="half" idx="4294967295"/>
          </p:nvPr>
        </p:nvSpPr>
        <p:spPr>
          <a:xfrm>
            <a:off x="929525" y="3526216"/>
            <a:ext cx="3032875" cy="2768267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Thổ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nhưỡng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4724400" y="2514600"/>
            <a:ext cx="3733799" cy="914400"/>
          </a:xfrm>
          <a:prstGeom prst="rect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190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1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52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333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235200" indent="-304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6924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6pPr>
            <a:lvl7pPr marL="31496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7pPr>
            <a:lvl8pPr marL="36068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8pPr>
            <a:lvl9pPr marL="40640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sz="2400" b="0" kern="0" dirty="0" err="1">
                <a:solidFill>
                  <a:srgbClr val="05060B"/>
                </a:solidFill>
              </a:rPr>
              <a:t>Tài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nguyên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không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tái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tạo</a:t>
            </a:r>
            <a:endParaRPr lang="en-US" sz="2400" b="0" kern="0" dirty="0">
              <a:solidFill>
                <a:srgbClr val="05060B"/>
              </a:solidFill>
            </a:endParaRPr>
          </a:p>
        </p:txBody>
      </p:sp>
      <p:sp>
        <p:nvSpPr>
          <p:cNvPr id="14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049347" y="3657600"/>
            <a:ext cx="3388704" cy="162655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Khoáng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sản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thạch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Box 2">
            <a:extLst/>
          </p:cNvPr>
          <p:cNvSpPr txBox="1">
            <a:spLocks noChangeArrowheads="1"/>
          </p:cNvSpPr>
          <p:nvPr/>
        </p:nvSpPr>
        <p:spPr bwMode="auto">
          <a:xfrm>
            <a:off x="0" y="1077000"/>
            <a:ext cx="9143999" cy="82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800" b="1" smtClean="0">
                <a:solidFill>
                  <a:srgbClr val="3333FF"/>
                </a:solidFill>
              </a:rPr>
              <a:t>THẢO LUẬN</a:t>
            </a:r>
            <a:endParaRPr lang="en-US" sz="2800" b="1" dirty="0">
              <a:solidFill>
                <a:srgbClr val="001A9E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312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build="p" animBg="1"/>
      <p:bldP spid="12" grpId="0" build="p"/>
      <p:bldP spid="13" grpId="0" build="p" animBg="1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1066800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pPr algn="ctr"/>
            <a:r>
              <a:rPr lang="en-US" sz="2800" b="1" smtClean="0">
                <a:solidFill>
                  <a:srgbClr val="3333FF"/>
                </a:solidFill>
              </a:rPr>
              <a:t>THẢO LUẬN</a:t>
            </a:r>
            <a:r>
              <a:rPr lang="en-US" sz="2800" b="1">
                <a:solidFill>
                  <a:srgbClr val="3333FF"/>
                </a:solidFill>
              </a:rPr>
              <a:t/>
            </a:r>
            <a:br>
              <a:rPr lang="en-US" sz="2800" b="1">
                <a:solidFill>
                  <a:srgbClr val="3333FF"/>
                </a:solidFill>
              </a:rPr>
            </a:br>
            <a:r>
              <a:rPr lang="en-US" sz="2800" b="1" smtClean="0">
                <a:solidFill>
                  <a:srgbClr val="3333FF"/>
                </a:solidFill>
              </a:rPr>
              <a:t>Ảnh </a:t>
            </a:r>
            <a:r>
              <a:rPr lang="en-US" sz="2800" b="1" dirty="0" err="1">
                <a:solidFill>
                  <a:srgbClr val="3333FF"/>
                </a:solidFill>
              </a:rPr>
              <a:t>hưởng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việc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khai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thác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và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môi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953000" y="2743200"/>
            <a:ext cx="3886200" cy="3288847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hấp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thụ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CO2</a:t>
            </a:r>
          </a:p>
        </p:txBody>
      </p:sp>
      <p:pic>
        <p:nvPicPr>
          <p:cNvPr id="7" name="Content Placeholder 2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8" r="4282"/>
          <a:stretch/>
        </p:blipFill>
        <p:spPr>
          <a:xfrm>
            <a:off x="0" y="2914736"/>
            <a:ext cx="4724400" cy="3333663"/>
          </a:xfrm>
          <a:prstGeom prst="rect">
            <a:avLst/>
          </a:prstGeom>
        </p:spPr>
      </p:pic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0" y="2286000"/>
            <a:ext cx="4114800" cy="53340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Khai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rừng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mức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53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953000" y="2743200"/>
            <a:ext cx="3886200" cy="3288847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hấp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thụ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CO2</a:t>
            </a:r>
          </a:p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Gây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xói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mòn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lũ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lụt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0" y="2286000"/>
            <a:ext cx="4114800" cy="53340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Khai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rừng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mức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0"/>
          <a:stretch/>
        </p:blipFill>
        <p:spPr>
          <a:xfrm>
            <a:off x="76200" y="2737781"/>
            <a:ext cx="4800600" cy="35582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08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2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06"/>
          <a:stretch/>
        </p:blipFill>
        <p:spPr>
          <a:xfrm>
            <a:off x="152400" y="2667000"/>
            <a:ext cx="4953000" cy="3740650"/>
          </a:xfrm>
          <a:prstGeom prst="rect">
            <a:avLst/>
          </a:prstGeom>
        </p:spPr>
      </p:pic>
      <p:sp>
        <p:nvSpPr>
          <p:cNvPr id="8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334000" y="2743200"/>
            <a:ext cx="3581400" cy="3288847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Mực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ngầm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hạ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thấp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sụt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lún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nhiễm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ngầm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0" y="2057400"/>
            <a:ext cx="5715000" cy="53340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Khai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nguồn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nước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ngầm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mức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7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105400" y="2126038"/>
            <a:ext cx="3361766" cy="280472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thái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nhiễm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Lũ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lụt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hạn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hán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hậu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126038"/>
            <a:ext cx="4419601" cy="43606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13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pPr algn="ctr"/>
            <a:r>
              <a:rPr lang="en-US" sz="2800" b="1" smtClean="0">
                <a:solidFill>
                  <a:srgbClr val="3333FF"/>
                </a:solidFill>
              </a:rPr>
              <a:t>THẢO LUẬN</a:t>
            </a:r>
            <a:br>
              <a:rPr lang="en-US" sz="2800" b="1" smtClean="0">
                <a:solidFill>
                  <a:srgbClr val="3333FF"/>
                </a:solidFill>
              </a:rPr>
            </a:br>
            <a:r>
              <a:rPr lang="en-US" sz="2800" b="1" smtClean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447800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24375" y="2257088"/>
            <a:ext cx="7881426" cy="486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gốc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37" y="2964676"/>
            <a:ext cx="4761905" cy="31238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83" t="10105"/>
          <a:stretch/>
        </p:blipFill>
        <p:spPr>
          <a:xfrm>
            <a:off x="9525" y="2895425"/>
            <a:ext cx="4333875" cy="326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600200"/>
            <a:ext cx="8229600" cy="609600"/>
          </a:xfrm>
        </p:spPr>
        <p:txBody>
          <a:bodyPr/>
          <a:lstStyle/>
          <a:p>
            <a:pPr algn="ctr"/>
            <a:r>
              <a:rPr lang="en-US" sz="2800" dirty="0">
                <a:solidFill>
                  <a:srgbClr val="3333FF"/>
                </a:solidFill>
              </a:rPr>
              <a:t>2. NĂNG LƯỢNG</a:t>
            </a:r>
          </a:p>
        </p:txBody>
      </p:sp>
    </p:spTree>
    <p:extLst>
      <p:ext uri="{BB962C8B-B14F-4D97-AF65-F5344CB8AC3E}">
        <p14:creationId xmlns:p14="http://schemas.microsoft.com/office/powerpoint/2010/main" val="3817944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6037" y="1792288"/>
            <a:ext cx="5115563" cy="7223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vi-VN"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vi-VN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499268" y="2510135"/>
            <a:ext cx="773033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0" smtClean="0"/>
              <a:t>THẢO LUẬN</a:t>
            </a:r>
          </a:p>
          <a:p>
            <a:pPr eaLnBrk="1" hangingPunct="1"/>
            <a:r>
              <a:rPr lang="vi-VN" sz="2400" b="0" smtClean="0"/>
              <a:t>Phân </a:t>
            </a:r>
            <a:r>
              <a:rPr lang="vi-VN" sz="2400" b="0" dirty="0"/>
              <a:t>loại theo nguồn năng lượng sử dụng</a:t>
            </a:r>
          </a:p>
        </p:txBody>
      </p:sp>
      <p:sp>
        <p:nvSpPr>
          <p:cNvPr id="7" name="Text Placeholder 2"/>
          <p:cNvSpPr txBox="1">
            <a:spLocks/>
          </p:cNvSpPr>
          <p:nvPr/>
        </p:nvSpPr>
        <p:spPr bwMode="auto">
          <a:xfrm>
            <a:off x="838200" y="3733800"/>
            <a:ext cx="3767931" cy="914400"/>
          </a:xfrm>
          <a:prstGeom prst="rect">
            <a:avLst/>
          </a:prstGeom>
          <a:solidFill>
            <a:srgbClr val="C9C63A"/>
          </a:solidFill>
          <a:ln>
            <a:noFill/>
          </a:ln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en-US" sz="2400" b="0" dirty="0" err="1"/>
              <a:t>Nguồn</a:t>
            </a:r>
            <a:r>
              <a:rPr lang="en-US" sz="2400" b="0" dirty="0"/>
              <a:t> </a:t>
            </a:r>
            <a:r>
              <a:rPr lang="vi-VN" sz="2400" b="0" dirty="0"/>
              <a:t>năng lượng chuyển hoá toàn phần</a:t>
            </a:r>
            <a:endParaRPr lang="en-US" sz="2400" b="0" kern="0" dirty="0"/>
          </a:p>
        </p:txBody>
      </p:sp>
      <p:sp>
        <p:nvSpPr>
          <p:cNvPr id="8" name="Text Placeholder 4"/>
          <p:cNvSpPr txBox="1">
            <a:spLocks/>
          </p:cNvSpPr>
          <p:nvPr/>
        </p:nvSpPr>
        <p:spPr bwMode="auto">
          <a:xfrm>
            <a:off x="4918868" y="3733800"/>
            <a:ext cx="3708400" cy="914400"/>
          </a:xfrm>
          <a:prstGeom prst="rect">
            <a:avLst/>
          </a:prstGeom>
          <a:solidFill>
            <a:srgbClr val="16B62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sz="2400" b="0" dirty="0" err="1">
                <a:latin typeface="Tahoma" panose="020B0604030504040204" pitchFamily="34" charset="0"/>
              </a:rPr>
              <a:t>Nguồn</a:t>
            </a:r>
            <a:r>
              <a:rPr lang="en-US" sz="2400" b="0" dirty="0">
                <a:latin typeface="Tahoma" panose="020B0604030504040204" pitchFamily="34" charset="0"/>
              </a:rPr>
              <a:t> </a:t>
            </a:r>
            <a:r>
              <a:rPr lang="vi-VN" sz="2400" b="0" dirty="0">
                <a:latin typeface="Tahoma" panose="020B0604030504040204" pitchFamily="34" charset="0"/>
              </a:rPr>
              <a:t>năng lượng tái tạo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48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7" grpId="0" build="p" animBg="1"/>
      <p:bldP spid="8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pPr algn="ctr"/>
            <a:r>
              <a:rPr lang="en-US" sz="2800" b="1" smtClean="0">
                <a:solidFill>
                  <a:srgbClr val="3333FF"/>
                </a:solidFill>
              </a:rPr>
              <a:t>THẢO LUẬN</a:t>
            </a:r>
            <a:r>
              <a:rPr lang="en-US" sz="2800" b="1">
                <a:solidFill>
                  <a:srgbClr val="3333FF"/>
                </a:solidFill>
              </a:rPr>
              <a:t/>
            </a:r>
            <a:br>
              <a:rPr lang="en-US" sz="2800" b="1">
                <a:solidFill>
                  <a:srgbClr val="3333FF"/>
                </a:solidFill>
              </a:rPr>
            </a:br>
            <a:r>
              <a:rPr lang="nb-NO" sz="2800" b="1" smtClean="0">
                <a:solidFill>
                  <a:srgbClr val="3333FF"/>
                </a:solidFill>
              </a:rPr>
              <a:t>Ảnh </a:t>
            </a:r>
            <a:r>
              <a:rPr lang="nb-NO" sz="2800" b="1" dirty="0">
                <a:solidFill>
                  <a:srgbClr val="3333FF"/>
                </a:solidFill>
              </a:rPr>
              <a:t>hưởng của việc sản xuất và tiêu thụ năng lượng đến môi 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179"/>
          <a:stretch>
            <a:fillRect/>
          </a:stretch>
        </p:blipFill>
        <p:spPr bwMode="auto">
          <a:xfrm>
            <a:off x="119063" y="3121272"/>
            <a:ext cx="9024938" cy="122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2205037"/>
            <a:ext cx="678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</p:spTree>
    <p:extLst>
      <p:ext uri="{BB962C8B-B14F-4D97-AF65-F5344CB8AC3E}">
        <p14:creationId xmlns:p14="http://schemas.microsoft.com/office/powerpoint/2010/main" val="190087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976735"/>
            <a:ext cx="7162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nhiệt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72542"/>
          <a:stretch>
            <a:fillRect/>
          </a:stretch>
        </p:blipFill>
        <p:spPr bwMode="auto">
          <a:xfrm>
            <a:off x="0" y="3048000"/>
            <a:ext cx="88455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45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3040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en-US" sz="2800" b="1" smtClean="0">
                <a:solidFill>
                  <a:srgbClr val="3333FF"/>
                </a:solidFill>
              </a:rPr>
              <a:t>THẢO LUẬN:</a:t>
            </a:r>
            <a:br>
              <a:rPr lang="en-US" sz="2800" b="1" smtClean="0">
                <a:solidFill>
                  <a:srgbClr val="3333FF"/>
                </a:solidFill>
              </a:rPr>
            </a:br>
            <a:r>
              <a:rPr lang="vi-VN" sz="2800" b="1" smtClean="0">
                <a:solidFill>
                  <a:srgbClr val="3333FF"/>
                </a:solidFill>
              </a:rPr>
              <a:t>Các </a:t>
            </a:r>
            <a:r>
              <a:rPr lang="vi-VN" sz="2800" b="1" dirty="0">
                <a:solidFill>
                  <a:srgbClr val="3333FF"/>
                </a:solidFill>
              </a:rPr>
              <a:t>giải pháp tiết kiệm năng lượng điện trong các cơ quan, công sở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38820" cy="4267200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vi-VN" sz="2200" b="1" dirty="0">
                <a:solidFill>
                  <a:schemeClr val="tx1"/>
                </a:solidFill>
              </a:rPr>
              <a:t>- Giải pháp kỹ thuật: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Khi tiến hành tiết kiệm điện việc đầu tiên là phải tổ chức kiểm tra nắm tình hình sử dụng điện trong toàn cơ quan hiện nay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Đánh giá tình hình sử dụng điện qua kiểm tra và đề ra giải pháp kỹ thuật tiết kiệm điện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b="1" dirty="0">
                <a:solidFill>
                  <a:schemeClr val="tx1"/>
                </a:solidFill>
              </a:rPr>
              <a:t>- Giải pháp hành chính, quản lý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Quy định các chế độ và thời gian sử dựng các trang thiệt bị trong cơ quan như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Chế độ kiểm tra theo dõi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Chế độ thưởng phạt và động viên thi đua</a:t>
            </a:r>
          </a:p>
        </p:txBody>
      </p:sp>
    </p:spTree>
    <p:extLst>
      <p:ext uri="{BB962C8B-B14F-4D97-AF65-F5344CB8AC3E}">
        <p14:creationId xmlns:p14="http://schemas.microsoft.com/office/powerpoint/2010/main" val="146820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152400" y="2175808"/>
            <a:ext cx="8991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-"/>
            </a:pPr>
            <a:r>
              <a:rPr lang="vi-VN" sz="2400" dirty="0"/>
              <a:t> Việc sử dụng máy điều hoà nhiệt độ (ĐHNĐ)</a:t>
            </a:r>
          </a:p>
          <a:p>
            <a:pPr>
              <a:buFontTx/>
              <a:buChar char="-"/>
            </a:pPr>
            <a:r>
              <a:rPr lang="vi-VN" sz="2400" dirty="0"/>
              <a:t> Hạn chế hoặc cấm các sử dụng điện ngoài mục đích công tác</a:t>
            </a:r>
          </a:p>
          <a:p>
            <a:pPr>
              <a:buFontTx/>
              <a:buChar char="-"/>
            </a:pPr>
            <a:r>
              <a:rPr lang="vi-VN" sz="2400" dirty="0"/>
              <a:t> Quy định ngắt điện ổ cắm sau giờ làm việc</a:t>
            </a:r>
          </a:p>
          <a:p>
            <a:pPr>
              <a:buFontTx/>
              <a:buChar char="-"/>
            </a:pPr>
            <a:r>
              <a:rPr lang="vi-VN" sz="2400" dirty="0"/>
              <a:t> Bố trí độ chiếu sáng hợp lý ở các phòng làm việc</a:t>
            </a:r>
          </a:p>
          <a:p>
            <a:pPr>
              <a:buFontTx/>
              <a:buChar char="-"/>
            </a:pPr>
            <a:r>
              <a:rPr lang="vi-VN" sz="2400" dirty="0"/>
              <a:t> Tiết kiệm điện thông qua biện pháp chế tài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3040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vi-VN" sz="2800" b="1" dirty="0">
                <a:solidFill>
                  <a:srgbClr val="3333FF"/>
                </a:solidFill>
              </a:rPr>
              <a:t>Các giải pháp tiết kiệm năng lượng điện trong các cơ quan, công sở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54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152400" y="2208074"/>
            <a:ext cx="89916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-"/>
            </a:pPr>
            <a:r>
              <a:rPr lang="en-US" sz="2400" dirty="0"/>
              <a:t> </a:t>
            </a:r>
            <a:r>
              <a:rPr lang="vi-VN" sz="2400" dirty="0"/>
              <a:t>Lựa chọn thiết bị tiết kiệm điện</a:t>
            </a:r>
          </a:p>
          <a:p>
            <a:pPr>
              <a:buFontTx/>
              <a:buChar char="-"/>
            </a:pPr>
            <a:r>
              <a:rPr lang="vi-VN" sz="2400" dirty="0"/>
              <a:t> Lắp đặt thiết bị hợp lý, khoa học</a:t>
            </a:r>
          </a:p>
          <a:p>
            <a:pPr>
              <a:buFontTx/>
              <a:buChar char="-"/>
            </a:pPr>
            <a:r>
              <a:rPr lang="vi-VN" sz="2400" dirty="0"/>
              <a:t> Điều chính thói quen sử dụng đồ điện trong gia đình</a:t>
            </a:r>
          </a:p>
          <a:p>
            <a:pPr eaLnBrk="1" hangingPunct="1">
              <a:lnSpc>
                <a:spcPct val="150000"/>
              </a:lnSpc>
            </a:pPr>
            <a:endParaRPr lang="vi-VN" sz="2400" b="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3040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vi-VN" sz="2800" b="1" dirty="0">
                <a:solidFill>
                  <a:srgbClr val="3333FF"/>
                </a:solidFill>
              </a:rPr>
              <a:t>Các giải pháp tiết kiệm năng lượng điện trong các cơ quan, công sở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08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7200" y="1371600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/>
              <a:t> Làm mát</a:t>
            </a:r>
            <a:endParaRPr lang="vi-VN" sz="2400" b="0"/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52600"/>
            <a:ext cx="57912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0803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7200" y="1371600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/>
              <a:t> Làm mát</a:t>
            </a:r>
            <a:endParaRPr lang="vi-VN" sz="2400" b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17931"/>
            <a:ext cx="7383433" cy="4306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08877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7200" y="1371600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Làm</a:t>
            </a:r>
            <a:r>
              <a:rPr lang="en-US" sz="2400" b="0" dirty="0"/>
              <a:t> </a:t>
            </a:r>
            <a:r>
              <a:rPr lang="en-US" sz="2400" b="0" dirty="0" err="1"/>
              <a:t>mát</a:t>
            </a:r>
            <a:endParaRPr lang="vi-VN" sz="2400" b="0" dirty="0"/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17931"/>
            <a:ext cx="6492927" cy="432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2798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457200" y="1330324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/>
              <a:t> Chiếu sáng</a:t>
            </a:r>
            <a:endParaRPr lang="vi-VN" sz="2400" b="0"/>
          </a:p>
        </p:txBody>
      </p:sp>
      <p:pic>
        <p:nvPicPr>
          <p:cNvPr id="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51502"/>
            <a:ext cx="6430962" cy="3992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18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7775575" cy="38163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000" b="1"/>
              <a:t>BÀI TẬP DỰ ÁN 1</a:t>
            </a:r>
            <a:endParaRPr lang="en-US" sz="3000"/>
          </a:p>
          <a:p>
            <a:pPr marL="0" indent="0">
              <a:buNone/>
            </a:pPr>
            <a:r>
              <a:rPr lang="en-US" sz="3000" i="1"/>
              <a:t>“Khảo sát thực trạng sử dụng năng lượng và đề xuất các giải pháp cải thiện hiệu suất </a:t>
            </a:r>
            <a:r>
              <a:rPr lang="en-US" sz="3000" i="1" smtClean="0"/>
              <a:t> sử </a:t>
            </a:r>
            <a:r>
              <a:rPr lang="en-US" sz="3000" i="1"/>
              <a:t>dụng năng lượng</a:t>
            </a:r>
            <a:r>
              <a:rPr lang="en-US" sz="3000" i="1" smtClean="0"/>
              <a:t>”</a:t>
            </a:r>
            <a:endParaRPr lang="en-US" sz="30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5335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7775575" cy="38163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400" b="1" smtClean="0"/>
              <a:t>Mục </a:t>
            </a:r>
            <a:r>
              <a:rPr lang="en-US" sz="2400" b="1"/>
              <a:t>tiêu khảo sát:</a:t>
            </a:r>
            <a:endParaRPr lang="en-US" sz="2400"/>
          </a:p>
          <a:p>
            <a:pPr marL="0" indent="0">
              <a:buNone/>
            </a:pPr>
            <a:endParaRPr lang="en-US" sz="2400"/>
          </a:p>
          <a:p>
            <a:pPr marL="0" indent="0">
              <a:buNone/>
            </a:pPr>
            <a:r>
              <a:rPr lang="en-US" sz="2400"/>
              <a:t>Quan sát, phỏng vấn nhằm đánh giá:</a:t>
            </a:r>
          </a:p>
          <a:p>
            <a:pPr marL="0" indent="0">
              <a:buNone/>
            </a:pPr>
            <a:r>
              <a:rPr lang="en-US" sz="2400"/>
              <a:t>- Thực tiễn tiêu thụ năng lượng của địa điểm khảo sát</a:t>
            </a:r>
          </a:p>
          <a:p>
            <a:pPr marL="0" indent="0">
              <a:buNone/>
            </a:pPr>
            <a:r>
              <a:rPr lang="en-US" sz="2400"/>
              <a:t>- Các thiết bị sử dụng điện (VD: máy tiện, phay, máy tính, chiếu sáng, hệ thống làm mát, ….)</a:t>
            </a:r>
          </a:p>
          <a:p>
            <a:pPr marL="0" indent="0">
              <a:buNone/>
            </a:pPr>
            <a:r>
              <a:rPr lang="en-US" sz="2400"/>
              <a:t>- Các yếu tố cần được cải thiện để tăng hiệu suất sử dụng năng lượng</a:t>
            </a:r>
          </a:p>
          <a:p>
            <a:pPr marL="0" indent="0">
              <a:buNone/>
            </a:pPr>
            <a:r>
              <a:rPr lang="en-US" sz="2400"/>
              <a:t>Đề xuất các ý tưởng sử dụng hiệu quả năng lượng cho địa điểm được khảo sát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65736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7775575" cy="5334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400"/>
              <a:t>Mẫu phiếu khảo sát</a:t>
            </a:r>
            <a:r>
              <a:rPr lang="en-US" sz="2400" b="1" smtClean="0"/>
              <a:t>:</a:t>
            </a:r>
            <a:endParaRPr lang="en-US" sz="2400"/>
          </a:p>
          <a:p>
            <a:pPr marL="0" indent="0">
              <a:buNone/>
            </a:pPr>
            <a:endParaRPr lang="en-US" sz="24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52600"/>
            <a:ext cx="7011813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58833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775575" cy="3816350"/>
          </a:xfrm>
        </p:spPr>
        <p:txBody>
          <a:bodyPr/>
          <a:lstStyle/>
          <a:p>
            <a:pPr marL="0" indent="0">
              <a:buNone/>
            </a:pPr>
            <a:r>
              <a:rPr lang="vi-VN" b="1"/>
              <a:t>Mẫu báo cáo kết quả khảo sát</a:t>
            </a:r>
          </a:p>
          <a:p>
            <a:pPr marL="0" indent="0">
              <a:buNone/>
            </a:pPr>
            <a:r>
              <a:rPr lang="vi-VN" sz="2400" b="1"/>
              <a:t>BÁO CÁO KẾT QUẢ KHẢO SÁT THỰC TẾ SỬ DỤNG NĂNG LƯỢNG</a:t>
            </a:r>
          </a:p>
          <a:p>
            <a:pPr marL="0" indent="0">
              <a:buNone/>
            </a:pPr>
            <a:r>
              <a:rPr lang="vi-VN" sz="2400"/>
              <a:t>Phần 1. Mở đầu</a:t>
            </a:r>
          </a:p>
          <a:p>
            <a:pPr marL="0" indent="0">
              <a:buNone/>
            </a:pPr>
            <a:r>
              <a:rPr lang="vi-VN" sz="2400"/>
              <a:t>1.1.Mục đích: Nêu rõ mục đích của chuyến khảo sát</a:t>
            </a:r>
          </a:p>
          <a:p>
            <a:pPr marL="0" indent="0">
              <a:buNone/>
            </a:pPr>
            <a:r>
              <a:rPr lang="vi-VN" sz="2400"/>
              <a:t>1.2. Địa điểm và thời gian tiến hành khảo sát</a:t>
            </a:r>
          </a:p>
          <a:p>
            <a:pPr marL="0" indent="0">
              <a:buNone/>
            </a:pPr>
            <a:r>
              <a:rPr lang="vi-VN" sz="2400"/>
              <a:t>Phần 2. Các hoạt động khảo sát của sinh viên </a:t>
            </a:r>
          </a:p>
          <a:p>
            <a:pPr marL="0" indent="0">
              <a:buNone/>
            </a:pPr>
            <a:r>
              <a:rPr lang="vi-VN" sz="2400"/>
              <a:t>2.1. Sự tham gia của sinh viên vào các hoạt động chung (phân chia công viêc cho từng thành viên trong nhóm)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39364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775575" cy="3816350"/>
          </a:xfrm>
        </p:spPr>
        <p:txBody>
          <a:bodyPr/>
          <a:lstStyle/>
          <a:p>
            <a:pPr marL="0" indent="0">
              <a:buNone/>
            </a:pPr>
            <a:r>
              <a:rPr lang="vi-VN" b="1"/>
              <a:t>Mẫu báo cáo kết quả khảo sát</a:t>
            </a:r>
          </a:p>
          <a:p>
            <a:pPr marL="0" indent="0">
              <a:buNone/>
            </a:pPr>
            <a:r>
              <a:rPr lang="vi-VN" sz="2500" smtClean="0"/>
              <a:t>2.2</a:t>
            </a:r>
            <a:r>
              <a:rPr lang="vi-VN" sz="2500"/>
              <a:t>. Các hoạt động của sinh viên trong quá trình khảo sát </a:t>
            </a:r>
          </a:p>
          <a:p>
            <a:pPr marL="0" indent="0">
              <a:buNone/>
            </a:pPr>
            <a:r>
              <a:rPr lang="vi-VN" sz="2500"/>
              <a:t>2.2.1. Thực trạng việc sử dụng năng lượng điện tại nơi khảo sát ( Quan sát, đặt câu hỏi, ghi chép thông tin, chụp hình…)</a:t>
            </a:r>
          </a:p>
          <a:p>
            <a:pPr marL="0" indent="0">
              <a:buNone/>
            </a:pPr>
            <a:r>
              <a:rPr lang="vi-VN" sz="2500"/>
              <a:t>2.2.2. Những thuận lợi, khó khăn trong quá trình thực hiện khảo sát</a:t>
            </a:r>
          </a:p>
          <a:p>
            <a:pPr marL="0" indent="0">
              <a:buNone/>
            </a:pPr>
            <a:r>
              <a:rPr lang="vi-VN" sz="2500"/>
              <a:t>2.3. Những bài học kinh nghiệm.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99137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CÁC NHÓM TRÌNH BÀY KẾT QUẢ KHẢO SÁT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0012196"/>
      </p:ext>
    </p:extLst>
  </p:cSld>
  <p:clrMapOvr>
    <a:masterClrMapping/>
  </p:clrMapOvr>
</p:sld>
</file>

<file path=ppt/theme/theme1.xml><?xml version="1.0" encoding="utf-8"?>
<a:theme xmlns:a="http://schemas.openxmlformats.org/drawingml/2006/main" name="6_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882</TotalTime>
  <Words>665</Words>
  <Application>Microsoft Office PowerPoint</Application>
  <PresentationFormat>On-screen Show (4:3)</PresentationFormat>
  <Paragraphs>104</Paragraphs>
  <Slides>24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6_GIZ_Banner_Kopfzeile-Ausland (3)</vt:lpstr>
      <vt:lpstr>BÀI 1: SỬ DỤNG NĂNG LƯỢNG VÀ  TÀI NGUYÊN HIỆU QUẢ</vt:lpstr>
      <vt:lpstr>PowerPoint Presentation</vt:lpstr>
      <vt:lpstr>THẢO LUẬN Ảnh hưởng của việc khai thác và sử dụng tài nguyên đến môi trường</vt:lpstr>
      <vt:lpstr>PowerPoint Presentation</vt:lpstr>
      <vt:lpstr>PowerPoint Presentation</vt:lpstr>
      <vt:lpstr>PowerPoint Presentation</vt:lpstr>
      <vt:lpstr>THẢO LUẬN  Sử dụng tài nguyên hiệu quả</vt:lpstr>
      <vt:lpstr>2. NĂNG LƯỢNG</vt:lpstr>
      <vt:lpstr>PowerPoint Presentation</vt:lpstr>
      <vt:lpstr>THẢO LUẬN Ảnh hưởng của việc sản xuất và tiêu thụ năng lượng đến môi trường</vt:lpstr>
      <vt:lpstr>PowerPoint Presentation</vt:lpstr>
      <vt:lpstr>THẢO LUẬN: Các giải pháp tiết kiệm năng lượng điện trong các cơ quan, công sở</vt:lpstr>
      <vt:lpstr>Các giải pháp tiết kiệm năng lượng điện trong các cơ quan, công sở</vt:lpstr>
      <vt:lpstr>Các giải pháp tiết kiệm năng lượng điện trong các cơ quan, công sở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CÁC NHÓM TRÌNH BÀY KẾT QUẢ KHẢO SÁT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Minh Cong</dc:creator>
  <cp:lastModifiedBy>Admin</cp:lastModifiedBy>
  <cp:revision>285</cp:revision>
  <dcterms:created xsi:type="dcterms:W3CDTF">2018-07-17T03:24:15Z</dcterms:created>
  <dcterms:modified xsi:type="dcterms:W3CDTF">2021-07-12T00:45:32Z</dcterms:modified>
</cp:coreProperties>
</file>