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</p:sldMasterIdLst>
  <p:notesMasterIdLst>
    <p:notesMasterId r:id="rId21"/>
  </p:notesMasterIdLst>
  <p:sldIdLst>
    <p:sldId id="267" r:id="rId3"/>
    <p:sldId id="271" r:id="rId4"/>
    <p:sldId id="273" r:id="rId5"/>
    <p:sldId id="282" r:id="rId6"/>
    <p:sldId id="316" r:id="rId7"/>
    <p:sldId id="283" r:id="rId8"/>
    <p:sldId id="324" r:id="rId9"/>
    <p:sldId id="284" r:id="rId10"/>
    <p:sldId id="310" r:id="rId11"/>
    <p:sldId id="311" r:id="rId12"/>
    <p:sldId id="312" r:id="rId13"/>
    <p:sldId id="317" r:id="rId14"/>
    <p:sldId id="318" r:id="rId15"/>
    <p:sldId id="319" r:id="rId16"/>
    <p:sldId id="320" r:id="rId17"/>
    <p:sldId id="322" r:id="rId18"/>
    <p:sldId id="321" r:id="rId19"/>
    <p:sldId id="32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8579" autoAdjust="0"/>
  </p:normalViewPr>
  <p:slideViewPr>
    <p:cSldViewPr>
      <p:cViewPr>
        <p:scale>
          <a:sx n="107" d="100"/>
          <a:sy n="107" d="100"/>
        </p:scale>
        <p:origin x="-754" y="2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CA66FC-A41B-4758-BB79-A6C2E59AE6DF}" type="datetimeFigureOut">
              <a:rPr lang="vi-VN" smtClean="0"/>
              <a:t>12/07/2021</a:t>
            </a:fld>
            <a:endParaRPr lang="vi-V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vi-V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vi-V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vi-V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8C8D1B-DAC8-43F7-8B84-04920F89D0BC}" type="slidenum">
              <a:rPr lang="vi-VN" smtClean="0"/>
              <a:t>‹#›</a:t>
            </a:fld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19763072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vi-V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060D9A-E039-44A8-AF23-9BD91B3147CC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497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0" y="2286000"/>
            <a:ext cx="5756275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 err="1" smtClean="0">
                <a:solidFill>
                  <a:schemeClr val="bg1"/>
                </a:solidFill>
              </a:rPr>
              <a:t>Bài</a:t>
            </a:r>
            <a:r>
              <a:rPr lang="en-US" sz="2600" b="1" dirty="0" smtClean="0">
                <a:solidFill>
                  <a:schemeClr val="bg1"/>
                </a:solidFill>
              </a:rPr>
              <a:t> 3</a:t>
            </a:r>
            <a:br>
              <a:rPr lang="en-US" sz="2600" b="1" dirty="0" smtClean="0">
                <a:solidFill>
                  <a:schemeClr val="bg1"/>
                </a:solidFill>
              </a:rPr>
            </a:br>
            <a:r>
              <a:rPr lang="en-US" sz="2600" b="1" dirty="0" smtClean="0">
                <a:solidFill>
                  <a:schemeClr val="bg1"/>
                </a:solidFill>
              </a:rPr>
              <a:t>HÓA CHẤT VÀ SỰ TÁC ĐỘNG ĐẾN MÔI TRƯỜNG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adline, Subhead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 marL="0" marR="0" indent="0" algn="l" defTabSz="914400" rtl="0" eaLnBrk="1" fontAlgn="base" latinLnBrk="0" hangingPunct="1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Tx/>
              <a:buNone/>
              <a:tabLst>
                <a:tab pos="2190750" algn="l"/>
              </a:tabLst>
              <a:defRPr sz="1800" baseline="0"/>
            </a:lvl1pPr>
            <a:lvl2pPr marL="360000" indent="-360000">
              <a:buClr>
                <a:srgbClr val="C80F0F"/>
              </a:buClr>
              <a:buFont typeface="Arial" pitchFamily="34" charset="0"/>
              <a:buChar char="•"/>
              <a:defRPr sz="1800"/>
            </a:lvl2pPr>
            <a:lvl3pPr marL="720000">
              <a:defRPr sz="1800"/>
            </a:lvl3pPr>
            <a:lvl4pPr marL="1080000">
              <a:defRPr sz="1800" baseline="0"/>
            </a:lvl4pPr>
            <a:lvl5pPr marL="1440000">
              <a:defRPr sz="1800" baseline="0"/>
            </a:lvl5pPr>
            <a:lvl6pPr marL="1800000">
              <a:defRPr baseline="0"/>
            </a:lvl6pPr>
            <a:lvl7pPr marL="2160000">
              <a:defRPr baseline="0"/>
            </a:lvl7pPr>
            <a:lvl8pPr marL="2520000">
              <a:defRPr baseline="0"/>
            </a:lvl8pPr>
            <a:lvl9pPr marL="2880000">
              <a:defRPr/>
            </a:lvl9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r>
              <a:rPr lang="en-US" altLang="en-US" dirty="0" err="1" smtClean="0">
                <a:ea typeface="ＭＳ Ｐゴシック" pitchFamily="34" charset="-128"/>
                <a:cs typeface="Arial" pitchFamily="34" charset="0"/>
              </a:rPr>
              <a:t>ngg</a:t>
            </a:r>
            <a:endParaRPr lang="de-DE" altLang="en-US" dirty="0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428573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adline, Bulletpoi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nhaltsplatzhalter 2"/>
          <p:cNvSpPr>
            <a:spLocks noGrp="1"/>
          </p:cNvSpPr>
          <p:nvPr>
            <p:ph idx="1"/>
          </p:nvPr>
        </p:nvSpPr>
        <p:spPr>
          <a:xfrm>
            <a:off x="684000" y="2448000"/>
            <a:ext cx="7776000" cy="3816000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noProof="0" dirty="0"/>
              <a:t>Mastertextformat bearbeiten</a:t>
            </a:r>
          </a:p>
          <a:p>
            <a:pPr lvl="1"/>
            <a:r>
              <a:rPr lang="de-DE" noProof="0" dirty="0"/>
              <a:t>Zweite Ebene</a:t>
            </a:r>
          </a:p>
          <a:p>
            <a:pPr lvl="2"/>
            <a:r>
              <a:rPr lang="de-DE" noProof="0" dirty="0"/>
              <a:t>Dritte Ebene</a:t>
            </a:r>
          </a:p>
          <a:p>
            <a:pPr lvl="3"/>
            <a:r>
              <a:rPr lang="de-DE" noProof="0" dirty="0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2662807987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/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57200" eaLnBrk="1" hangingPunct="1">
              <a:defRPr/>
            </a:lvl1pPr>
          </a:lstStyle>
          <a:p>
            <a:pPr>
              <a:defRPr/>
            </a:pPr>
            <a:fld id="{6F1A3437-A191-4CBE-ABC2-3D8D520E0D48}" type="datetime1">
              <a:rPr lang="en-US" altLang="en-US"/>
              <a:pPr>
                <a:defRPr/>
              </a:pPr>
              <a:t>12/7/2021</a:t>
            </a:fld>
            <a:endParaRPr lang="en-US" altLang="en-US"/>
          </a:p>
        </p:txBody>
      </p:sp>
      <p:sp>
        <p:nvSpPr>
          <p:cNvPr id="5" name="Footer Placeholder 4">
            <a:extLst/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defTabSz="457200" eaLnBrk="1" fontAlgn="auto" hangingPunct="1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r>
              <a:rPr lang="it-IT"/>
              <a:t>2013 Portfolio Presentation GIZ in Viet Nam</a:t>
            </a:r>
            <a:endParaRPr lang="en-US"/>
          </a:p>
        </p:txBody>
      </p:sp>
      <p:sp>
        <p:nvSpPr>
          <p:cNvPr id="6" name="Slide Number Placeholder 5">
            <a:extLst/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066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68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1482725"/>
            <a:ext cx="7775575" cy="619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84942831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Grafik 27" descr="gizlogo-standard-rgb.gif"/>
          <p:cNvPicPr>
            <a:picLocks noChangeAspect="1"/>
          </p:cNvPicPr>
          <p:nvPr userDrawn="1"/>
        </p:nvPicPr>
        <p:blipFill>
          <a:blip r:embed="rId2" cstate="print"/>
          <a:srcRect t="17992" b="17450"/>
          <a:stretch>
            <a:fillRect/>
          </a:stretch>
        </p:blipFill>
        <p:spPr bwMode="auto">
          <a:xfrm>
            <a:off x="100013" y="114300"/>
            <a:ext cx="8985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  <a:prstGeom prst="rect">
            <a:avLst/>
          </a:prstGeom>
        </p:spPr>
        <p:txBody>
          <a:bodyPr anchor="ctr"/>
          <a:lstStyle>
            <a:lvl1pPr algn="ctr">
              <a:defRPr/>
            </a:lvl1pPr>
          </a:lstStyle>
          <a:p>
            <a:r>
              <a:rPr lang="de-DE" dirty="0"/>
              <a:t>Titelmasterformat durch Klicken bearbeiten</a:t>
            </a:r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/>
            </a:lvl1pPr>
          </a:lstStyle>
          <a:p>
            <a:r>
              <a:rPr lang="de-DE"/>
              <a:t>Formatvorlage des Untertitelmasters durch Klicken bearbeiten</a:t>
            </a:r>
            <a:endParaRPr lang="de-DE" dirty="0"/>
          </a:p>
        </p:txBody>
      </p:sp>
      <p:sp>
        <p:nvSpPr>
          <p:cNvPr id="15" name="Rectangle 2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 sz="1200"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BZ" dirty="0" err="1">
                <a:solidFill>
                  <a:srgbClr val="FFFFFF"/>
                </a:solidFill>
              </a:rPr>
              <a:t>Dr.</a:t>
            </a:r>
            <a:r>
              <a:rPr lang="en-BZ" dirty="0">
                <a:solidFill>
                  <a:srgbClr val="FFFFFF"/>
                </a:solidFill>
              </a:rPr>
              <a:t> Klaus-Dieter </a:t>
            </a:r>
            <a:r>
              <a:rPr lang="en-BZ" dirty="0" err="1">
                <a:solidFill>
                  <a:srgbClr val="FFFFFF"/>
                </a:solidFill>
              </a:rPr>
              <a:t>Mertineit</a:t>
            </a:r>
            <a:r>
              <a:rPr lang="en-BZ" dirty="0">
                <a:solidFill>
                  <a:srgbClr val="FFFFFF"/>
                </a:solidFill>
              </a:rPr>
              <a:t>; CBT workshops</a:t>
            </a:r>
          </a:p>
        </p:txBody>
      </p:sp>
    </p:spTree>
    <p:extLst>
      <p:ext uri="{BB962C8B-B14F-4D97-AF65-F5344CB8AC3E}">
        <p14:creationId xmlns:p14="http://schemas.microsoft.com/office/powerpoint/2010/main" val="4071304736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ClipArt" preserve="1">
  <p:cSld name="Titel, Text und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1219200"/>
            <a:ext cx="7772400" cy="685800"/>
          </a:xfrm>
          <a:prstGeom prst="rect">
            <a:avLst/>
          </a:prstGeom>
        </p:spPr>
        <p:txBody>
          <a:bodyPr/>
          <a:lstStyle/>
          <a:p>
            <a:r>
              <a:rPr lang="de-DE" dirty="0"/>
              <a:t>Titelmasterformat durch Klicken bearbeiten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609600" y="1905000"/>
            <a:ext cx="3810000" cy="4114800"/>
          </a:xfrm>
        </p:spPr>
        <p:txBody>
          <a:bodyPr/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en-GB" dirty="0"/>
          </a:p>
        </p:txBody>
      </p:sp>
      <p:sp>
        <p:nvSpPr>
          <p:cNvPr id="4" name="ClipArt-Platzhalter 3"/>
          <p:cNvSpPr>
            <a:spLocks noGrp="1"/>
          </p:cNvSpPr>
          <p:nvPr>
            <p:ph type="clipArt" sz="half" idx="2" hasCustomPrompt="1"/>
          </p:nvPr>
        </p:nvSpPr>
        <p:spPr>
          <a:xfrm>
            <a:off x="4572000" y="1905000"/>
            <a:ext cx="3810000" cy="4114800"/>
          </a:xfrm>
        </p:spPr>
        <p:txBody>
          <a:bodyPr/>
          <a:lstStyle>
            <a:lvl1pPr marL="358775" marR="0" indent="-358775" algn="l" defTabSz="914400" rtl="0" eaLnBrk="0" fontAlgn="base" latinLnBrk="0" hangingPunct="0">
              <a:lnSpc>
                <a:spcPct val="100000"/>
              </a:lnSpc>
              <a:spcBef>
                <a:spcPts val="400"/>
              </a:spcBef>
              <a:spcAft>
                <a:spcPts val="800"/>
              </a:spcAft>
              <a:buClr>
                <a:srgbClr val="C80F0F"/>
              </a:buClr>
              <a:buSzTx/>
              <a:buFont typeface="Arial" charset="0"/>
              <a:buChar char="•"/>
              <a:tabLst>
                <a:tab pos="2190750" algn="l"/>
              </a:tabLst>
              <a:defRPr/>
            </a:lvl1pPr>
          </a:lstStyle>
          <a:p>
            <a:r>
              <a:rPr lang="en-US" dirty="0"/>
              <a:t>Arial (Body), 18pt</a:t>
            </a:r>
          </a:p>
          <a:p>
            <a:endParaRPr lang="en-GB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0"/>
          </p:nvPr>
        </p:nvSpPr>
        <p:spPr>
          <a:xfrm>
            <a:off x="1524000" y="6172200"/>
            <a:ext cx="4267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Institut für Umweltschutz in der Berufsbildung e.V.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>
          <a:xfrm>
            <a:off x="6769100" y="61849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7746A9-D92E-4103-8CDC-05FCB82F485A}" type="slidenum">
              <a:rPr lang="de-DE" sz="2200" b="1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de-DE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566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585840"/>
      </p:ext>
    </p:extLst>
  </p:cSld>
  <p:clrMapOvr>
    <a:masterClrMapping/>
  </p:clrMapOvr>
  <p:hf sldNum="0" hdr="0" ftr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1A3437-A191-4CBE-ABC2-3D8D520E0D48}" type="datetime1">
              <a:rPr lang="en-US" altLang="en-US" smtClean="0"/>
              <a:pPr>
                <a:defRPr/>
              </a:pPr>
              <a:t>12/7/2021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it-IT" smtClean="0"/>
              <a:t>2013 Portfolio Presentation GIZ in Viet Nam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C0C5C49-5161-4165-8860-2E24A58F94A8}" type="slidenum">
              <a:rPr lang="en-US" altLang="en-US" sz="2200" b="1" smtClean="0">
                <a:solidFill>
                  <a:srgbClr val="999999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 sz="2200" b="1">
              <a:solidFill>
                <a:srgbClr val="999999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054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2286383"/>
      </p:ext>
    </p:extLst>
  </p:cSld>
  <p:clrMapOvr>
    <a:masterClrMapping/>
  </p:clrMapOvr>
  <p:hf sldNum="0" hdr="0" ftr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005684"/>
      </p:ext>
    </p:extLst>
  </p:cSld>
  <p:clrMapOvr>
    <a:masterClrMapping/>
  </p:clrMapOvr>
  <p:hf sldNum="0" hdr="0" ft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3374915"/>
      </p:ext>
    </p:extLst>
  </p:cSld>
  <p:clrMapOvr>
    <a:masterClrMapping/>
  </p:clrMapOvr>
  <p:hf sldNum="0" hdr="0" ftr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034913"/>
      </p:ext>
    </p:extLst>
  </p:cSld>
  <p:clrMapOvr>
    <a:masterClrMapping/>
  </p:clrMapOvr>
  <p:hf sldNum="0" hdr="0" ftr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86A02-ABC3-4A44-B8D4-2A8E1CD24550}" type="datetimeFigureOut">
              <a:rPr lang="en-US" smtClean="0"/>
              <a:t>12/7/2021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57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35573"/>
      </p:ext>
    </p:extLst>
  </p:cSld>
  <p:clrMapOvr>
    <a:masterClrMapping/>
  </p:clrMapOvr>
  <p:hf sldNum="0" hdr="0" ftr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65164"/>
      </p:ext>
    </p:extLst>
  </p:cSld>
  <p:clrMapOvr>
    <a:masterClrMapping/>
  </p:clrMapOvr>
  <p:hf sldNum="0" hdr="0" ftr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06815"/>
      </p:ext>
    </p:extLst>
  </p:cSld>
  <p:clrMapOvr>
    <a:masterClrMapping/>
  </p:clrMapOvr>
  <p:hf sldNum="0" hdr="0" ft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77069"/>
      </p:ext>
    </p:extLst>
  </p:cSld>
  <p:clrMapOvr>
    <a:masterClrMapping/>
  </p:clrMapOvr>
  <p:hf sldNum="0" hdr="0" ftr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pierung 16"/>
          <p:cNvGrpSpPr>
            <a:grpSpLocks/>
          </p:cNvGrpSpPr>
          <p:nvPr userDrawn="1"/>
        </p:nvGrpSpPr>
        <p:grpSpPr bwMode="auto">
          <a:xfrm>
            <a:off x="0" y="1730375"/>
            <a:ext cx="9144000" cy="3048000"/>
            <a:chOff x="0" y="1705136"/>
            <a:chExt cx="9144000" cy="3048000"/>
          </a:xfrm>
        </p:grpSpPr>
        <p:pic>
          <p:nvPicPr>
            <p:cNvPr id="3" name="Bild 11" descr="bild-start.jp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9144000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Bild 14" descr="bild-start.jp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705136"/>
              <a:ext cx="169333" cy="304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" name="Rectangle 7">
            <a:extLst/>
          </p:cNvPr>
          <p:cNvSpPr txBox="1">
            <a:spLocks noChangeArrowheads="1"/>
          </p:cNvSpPr>
          <p:nvPr userDrawn="1"/>
        </p:nvSpPr>
        <p:spPr>
          <a:xfrm>
            <a:off x="0" y="2286000"/>
            <a:ext cx="5756275" cy="1797050"/>
          </a:xfrm>
          <a:prstGeom prst="rect">
            <a:avLst/>
          </a:prstGeom>
          <a:noFill/>
        </p:spPr>
        <p:txBody>
          <a:bodyPr/>
          <a:lstStyle/>
          <a:p>
            <a:pPr algn="ctr" defTabSz="914400">
              <a:defRPr/>
            </a:pPr>
            <a:r>
              <a:rPr lang="en-US" sz="2600" b="1" dirty="0" err="1" smtClean="0">
                <a:solidFill>
                  <a:schemeClr val="bg1"/>
                </a:solidFill>
              </a:rPr>
              <a:t>Bài</a:t>
            </a:r>
            <a:r>
              <a:rPr lang="en-US" sz="2600" b="1" dirty="0" smtClean="0">
                <a:solidFill>
                  <a:schemeClr val="bg1"/>
                </a:solidFill>
              </a:rPr>
              <a:t> 3</a:t>
            </a:r>
            <a:br>
              <a:rPr lang="en-US" sz="2600" b="1" dirty="0" smtClean="0">
                <a:solidFill>
                  <a:schemeClr val="bg1"/>
                </a:solidFill>
              </a:rPr>
            </a:br>
            <a:r>
              <a:rPr lang="en-US" sz="2600" b="1" dirty="0" smtClean="0">
                <a:solidFill>
                  <a:schemeClr val="bg1"/>
                </a:solidFill>
              </a:rPr>
              <a:t>HÓA CHẤT VÀ SỰ TÁC ĐỘNG ĐẾN MÔI TRƯỜNG</a:t>
            </a:r>
            <a:endParaRPr lang="en-US" sz="2800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  <a:p>
            <a:pPr algn="ctr" defTabSz="914400">
              <a:defRPr/>
            </a:pPr>
            <a:endParaRPr lang="en-US" sz="2800" kern="0" dirty="0">
              <a:solidFill>
                <a:srgbClr val="999999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92166521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0.xml"/><Relationship Id="rId16" Type="http://schemas.openxmlformats.org/officeDocument/2006/relationships/image" Target="../media/image4.jpeg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image" Target="../media/image3.jpeg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Grafik 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51525"/>
            <a:ext cx="91440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213" y="2447925"/>
            <a:ext cx="7775575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en-US" dirty="0"/>
              <a:t>Erste Ebene</a:t>
            </a:r>
          </a:p>
          <a:p>
            <a:pPr lvl="1"/>
            <a:r>
              <a:rPr lang="de-DE" altLang="en-US" dirty="0"/>
              <a:t>Zweite Ebene</a:t>
            </a:r>
          </a:p>
          <a:p>
            <a:pPr lvl="2"/>
            <a:r>
              <a:rPr lang="de-DE" altLang="en-US" dirty="0"/>
              <a:t>Dritte Ebene</a:t>
            </a:r>
          </a:p>
          <a:p>
            <a:pPr lvl="3"/>
            <a:r>
              <a:rPr lang="de-DE" altLang="en-US" dirty="0"/>
              <a:t>Vierte Ebene</a:t>
            </a:r>
          </a:p>
        </p:txBody>
      </p:sp>
      <p:sp>
        <p:nvSpPr>
          <p:cNvPr id="14" name="Text Box 19">
            <a:extLst/>
          </p:cNvPr>
          <p:cNvSpPr txBox="1">
            <a:spLocks noChangeArrowheads="1"/>
          </p:cNvSpPr>
          <p:nvPr/>
        </p:nvSpPr>
        <p:spPr bwMode="auto">
          <a:xfrm>
            <a:off x="7704138" y="6581775"/>
            <a:ext cx="9271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altLang="en-US" sz="100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t>Seite </a:t>
            </a:r>
            <a:fld id="{B0982E05-E5FA-4F93-A88F-7CD3BE99CD06}" type="slidenum">
              <a:rPr lang="de-DE" altLang="en-US" sz="1000" smtClean="0">
                <a:solidFill>
                  <a:srgbClr val="6E6452"/>
                </a:solidFill>
                <a:latin typeface="Arial Narrow" pitchFamily="34" charset="0"/>
                <a:cs typeface="Arial" pitchFamily="34" charset="0"/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de-DE" altLang="en-US" sz="1000">
              <a:solidFill>
                <a:srgbClr val="6E6452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" name="Rectangle 25">
            <a:extLst/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62263" y="6581775"/>
            <a:ext cx="3419475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ctr" defTabSz="914400" eaLnBrk="0" hangingPunct="0">
              <a:defRPr sz="1000" b="1" spc="70" baseline="0">
                <a:solidFill>
                  <a:srgbClr val="6E6452"/>
                </a:solidFill>
                <a:latin typeface="Arial Narrow" pitchFamily="34" charset="0"/>
                <a:ea typeface="+mn-ea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/>
              <a:t>2013 Portfolio Presentation GIZ in Viet Nam</a:t>
            </a:r>
            <a:endParaRPr lang="de-DE" dirty="0"/>
          </a:p>
        </p:txBody>
      </p:sp>
      <p:sp>
        <p:nvSpPr>
          <p:cNvPr id="16" name="Rectangle 17">
            <a:extLst/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9450" y="6581775"/>
            <a:ext cx="12954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defTabSz="914400" eaLnBrk="0" hangingPunct="0">
              <a:defRPr sz="1000">
                <a:solidFill>
                  <a:srgbClr val="6E6452"/>
                </a:solidFill>
                <a:latin typeface="Arial Narrow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pic>
        <p:nvPicPr>
          <p:cNvPr id="1031" name="Bild 13" descr="unterseite-fussleiste.jpg"/>
          <p:cNvPicPr>
            <a:picLocks noChangeAspect="1"/>
          </p:cNvPicPr>
          <p:nvPr userDrawn="1"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2175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Bild 11" descr="weltkugel-2-Asien-Pazifik.jpg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 smtClean="0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, ngày 19/10/2018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733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4" r:id="rId4"/>
    <p:sldLayoutId id="2147483665" r:id="rId5"/>
    <p:sldLayoutId id="2147483666" r:id="rId6"/>
    <p:sldLayoutId id="2147483667" r:id="rId7"/>
    <p:sldLayoutId id="2147483668" r:id="rId8"/>
  </p:sldLayoutIdLst>
  <p:transition/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+mj-lt"/>
          <a:ea typeface="ＭＳ Ｐゴシック" charset="0"/>
          <a:cs typeface="ＭＳ Ｐゴシック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rgbClr val="6E645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58775" indent="-358775" algn="l" rtl="0" eaLnBrk="0" fontAlgn="base" hangingPunct="0">
        <a:spcBef>
          <a:spcPts val="400"/>
        </a:spcBef>
        <a:spcAft>
          <a:spcPts val="800"/>
        </a:spcAft>
        <a:buClr>
          <a:srgbClr val="C80F0F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  <a:cs typeface="ＭＳ Ｐゴシック" charset="0"/>
        </a:defRPr>
      </a:lvl1pPr>
      <a:lvl2pPr marL="7191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2pPr>
      <a:lvl3pPr marL="1079500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3pPr>
      <a:lvl4pPr marL="1439863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4pPr>
      <a:lvl5pPr marL="1798638" indent="-358775" algn="l" rtl="0" eaLnBrk="0" fontAlgn="base" hangingPunct="0">
        <a:spcBef>
          <a:spcPts val="400"/>
        </a:spcBef>
        <a:spcAft>
          <a:spcPts val="800"/>
        </a:spcAft>
        <a:buClr>
          <a:srgbClr val="6E6452"/>
        </a:buClr>
        <a:buFont typeface="Arial" charset="0"/>
        <a:buChar char="•"/>
        <a:tabLst>
          <a:tab pos="2190750" algn="l"/>
        </a:tabLst>
        <a:defRPr>
          <a:solidFill>
            <a:srgbClr val="6E6452"/>
          </a:solidFill>
          <a:latin typeface="+mn-lt"/>
          <a:ea typeface="ＭＳ Ｐゴシック" charset="0"/>
        </a:defRPr>
      </a:lvl5pPr>
      <a:lvl6pPr marL="216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6pPr>
      <a:lvl7pPr marL="252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7pPr>
      <a:lvl8pPr marL="288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8pPr>
      <a:lvl9pPr marL="3240000" indent="-360000" algn="l" rtl="0" eaLnBrk="1" fontAlgn="base" hangingPunct="1">
        <a:spcBef>
          <a:spcPts val="400"/>
        </a:spcBef>
        <a:spcAft>
          <a:spcPts val="800"/>
        </a:spcAft>
        <a:buClr>
          <a:srgbClr val="6E6452"/>
        </a:buClr>
        <a:buFont typeface="Arial" pitchFamily="34" charset="0"/>
        <a:buChar char="•"/>
        <a:tabLst>
          <a:tab pos="2190750" algn="l"/>
        </a:tabLst>
        <a:defRPr sz="1800" baseline="0">
          <a:solidFill>
            <a:srgbClr val="6E6452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4D69022-6691-4946-BB0A-FC9A470FBB98}" type="datetime1">
              <a:rPr lang="en-US" altLang="en-US" smtClean="0">
                <a:ea typeface="ＭＳ Ｐゴシック" pitchFamily="34" charset="-128"/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12/7/2021</a:t>
            </a:fld>
            <a:endParaRPr lang="de-DE" altLang="en-US">
              <a:ea typeface="ＭＳ Ｐゴシック" pitchFamily="34" charset="-128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smtClean="0"/>
              <a:t>2013 Portfolio Presentation GIZ in Viet Nam</a:t>
            </a:r>
            <a:endParaRPr lang="de-DE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D522C-6615-4FF6-9F28-BD9CFBFC99D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Bild 13" descr="unterseite-fussleiste.jp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972175"/>
            <a:ext cx="914400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Bild 11" descr="weltkugel-2-Asien-Pazifik.jp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64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25" y="271463"/>
            <a:ext cx="38258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Datumsplatzhalter 3"/>
          <p:cNvSpPr txBox="1">
            <a:spLocks/>
          </p:cNvSpPr>
          <p:nvPr userDrawn="1"/>
        </p:nvSpPr>
        <p:spPr bwMode="auto">
          <a:xfrm>
            <a:off x="193674" y="6553200"/>
            <a:ext cx="422592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de-DE" sz="1200" dirty="0" err="1" smtClean="0">
                <a:solidFill>
                  <a:srgbClr val="FFFFFF"/>
                </a:solidFill>
                <a:cs typeface="Arial" pitchFamily="34" charset="0"/>
              </a:rPr>
              <a:t>Trường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Cao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đẳng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Cơ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giới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và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Thủy</a:t>
            </a:r>
            <a:r>
              <a:rPr lang="en-US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r>
              <a:rPr lang="en-US" altLang="de-DE" sz="1200" baseline="0" dirty="0" err="1" smtClean="0">
                <a:solidFill>
                  <a:srgbClr val="FFFFFF"/>
                </a:solidFill>
                <a:cs typeface="Arial" pitchFamily="34" charset="0"/>
              </a:rPr>
              <a:t>lợi</a:t>
            </a:r>
            <a:r>
              <a:rPr lang="de-DE" altLang="de-DE" sz="1200" baseline="0" dirty="0" smtClean="0">
                <a:solidFill>
                  <a:srgbClr val="FFFFFF"/>
                </a:solidFill>
                <a:cs typeface="Arial" pitchFamily="34" charset="0"/>
              </a:rPr>
              <a:t>, ngày 19/10/2018</a:t>
            </a:r>
            <a:endParaRPr lang="de-DE" altLang="de-DE" sz="1200" dirty="0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420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Phi&#234;u%20va%20mau%20bao%20cao%20khao%20sat.docx" TargetMode="External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4.%20Mau%20bao%20cao%20ket%20qua%20khao%20sat.docx" TargetMode="External"/><Relationship Id="rId2" Type="http://schemas.openxmlformats.org/officeDocument/2006/relationships/hyperlink" Target="Phi&#234;u%20va%20mau%20bao%20cao%20khao%20sat.docx" TargetMode="External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4.%20Mau%20bao%20cao%20ket%20qua%20khao%20sat.docx" TargetMode="External"/><Relationship Id="rId2" Type="http://schemas.openxmlformats.org/officeDocument/2006/relationships/hyperlink" Target="Phi&#234;u%20va%20mau%20bao%20cao%20khao%20sat.docx" TargetMode="External"/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685800" y="1701799"/>
            <a:ext cx="8077200" cy="1346201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b="1" smtClean="0">
                <a:solidFill>
                  <a:srgbClr val="FF0000"/>
                </a:solidFill>
              </a:rPr>
              <a:t>Bài 3</a:t>
            </a:r>
            <a:r>
              <a:rPr lang="en-US" sz="2600" b="1" smtClean="0"/>
              <a:t/>
            </a:r>
            <a:br>
              <a:rPr lang="en-US" sz="2600" b="1" smtClean="0"/>
            </a:br>
            <a:r>
              <a:rPr lang="vi-VN" sz="4800" b="1" smtClean="0">
                <a:solidFill>
                  <a:srgbClr val="FF0000"/>
                </a:solidFill>
              </a:rPr>
              <a:t>XỬ LÝ CHẤT ĐỘC HẠI ĐÚNG CÁCH VÀ THÂN THIỆN VỚI MÔI TRƯỜNG</a:t>
            </a:r>
            <a:endParaRPr lang="en-US" sz="4800" dirty="0">
              <a:solidFill>
                <a:srgbClr val="FF0000"/>
              </a:solidFill>
              <a:latin typeface="VNI-Helv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853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381000" y="1630143"/>
            <a:ext cx="8458200" cy="1892826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Hoạt động thảo luận 1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Trong cuộc sống hàng ngày các em thường sử dụng những loại hóa chất nào? (Liệt kê tên hóa chất lên thẻ màu).</a:t>
            </a:r>
            <a:endParaRPr lang="vi-VN" b="0" spc="-20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810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81000" y="1630143"/>
            <a:ext cx="8458200" cy="2323713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800" b="1" spc="-20" dirty="0" smtClean="0">
                <a:latin typeface="Arial" panose="020B0604020202020204" pitchFamily="34" charset="0"/>
              </a:rPr>
              <a:t>Hoạt động thảo luận 2</a:t>
            </a:r>
          </a:p>
          <a:p>
            <a:pPr algn="just">
              <a:spcAft>
                <a:spcPts val="600"/>
              </a:spcAft>
            </a:pPr>
            <a:r>
              <a:rPr lang="vi-VN" sz="2800" b="0" spc="-20" dirty="0" smtClean="0">
                <a:latin typeface="Arial" panose="020B0604020202020204" pitchFamily="34" charset="0"/>
              </a:rPr>
              <a:t>Từ các loại hóa chất đã liệt kê trong hoạt động 1. Hãy xắp xếp các hóa chất đó thành 2 nhóm (Nhóm hóa chất không nguy hiểm, Nhóm hóa chất nguy hiểm).</a:t>
            </a:r>
          </a:p>
        </p:txBody>
      </p:sp>
    </p:spTree>
    <p:extLst>
      <p:ext uri="{BB962C8B-B14F-4D97-AF65-F5344CB8AC3E}">
        <p14:creationId xmlns:p14="http://schemas.microsoft.com/office/powerpoint/2010/main" val="275440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76980"/>
            <a:ext cx="7311805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000" spc="-20" dirty="0" smtClean="0"/>
              <a:t>    PHIẾU </a:t>
            </a:r>
            <a:r>
              <a:rPr lang="vi-VN" sz="2000" spc="-20" dirty="0"/>
              <a:t>THẢO LUẬN 1 	</a:t>
            </a:r>
            <a:r>
              <a:rPr lang="vi-VN" sz="2000" spc="-20" dirty="0" smtClean="0"/>
              <a:t>     Nhóm</a:t>
            </a:r>
            <a:r>
              <a:rPr lang="vi-VN" sz="2000" spc="-20" dirty="0"/>
              <a:t>: .........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914259"/>
              </p:ext>
            </p:extLst>
          </p:nvPr>
        </p:nvGraphicFramePr>
        <p:xfrm>
          <a:off x="914400" y="1520382"/>
          <a:ext cx="7162800" cy="4606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066"/>
                <a:gridCol w="1738118"/>
                <a:gridCol w="1699176"/>
                <a:gridCol w="2142440"/>
              </a:tblGrid>
              <a:tr h="410982"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046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Khí</a:t>
                      </a:r>
                      <a:r>
                        <a:rPr lang="en-GB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nén</a:t>
                      </a:r>
                      <a:endParaRPr lang="vi-VN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họa môi trường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701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Ô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xy hóa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ăn mòn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algn="ctr"/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Dễ cháy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độc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6243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Có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hại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nổ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11114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</a:rPr>
                        <a:t> họa sức khỏe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2583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76980"/>
            <a:ext cx="7311805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000" spc="-20" dirty="0" smtClean="0"/>
              <a:t>    PHIẾU </a:t>
            </a:r>
            <a:r>
              <a:rPr lang="vi-VN" sz="2000" spc="-20" dirty="0"/>
              <a:t>THẢO LUẬN 1 	</a:t>
            </a:r>
            <a:r>
              <a:rPr lang="vi-VN" sz="2000" spc="-20" dirty="0" smtClean="0"/>
              <a:t>     Nhóm</a:t>
            </a:r>
            <a:r>
              <a:rPr lang="vi-VN" sz="2000" spc="-20" dirty="0"/>
              <a:t>: .........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744491"/>
              </p:ext>
            </p:extLst>
          </p:nvPr>
        </p:nvGraphicFramePr>
        <p:xfrm>
          <a:off x="914400" y="1520382"/>
          <a:ext cx="7162800" cy="46060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3066"/>
                <a:gridCol w="1738118"/>
                <a:gridCol w="1699176"/>
                <a:gridCol w="2142440"/>
              </a:tblGrid>
              <a:tr h="410982"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Tên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nhãn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0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Hình</a:t>
                      </a:r>
                      <a:r>
                        <a:rPr lang="vi-VN" sz="20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cảnh báo</a:t>
                      </a:r>
                      <a:endParaRPr lang="vi-VN" sz="20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046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Khí</a:t>
                      </a:r>
                      <a:r>
                        <a:rPr lang="en-GB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 </a:t>
                      </a:r>
                      <a:r>
                        <a:rPr lang="en-GB" sz="2200" dirty="0" err="1" smtClean="0">
                          <a:solidFill>
                            <a:schemeClr val="tx1"/>
                          </a:solidFill>
                          <a:latin typeface="+mn-lt"/>
                        </a:rPr>
                        <a:t>nén</a:t>
                      </a:r>
                      <a:endParaRPr lang="vi-VN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2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họa môi trường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93701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Ô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xy hóa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ăn mòn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86677">
                <a:tc>
                  <a:txBody>
                    <a:bodyPr/>
                    <a:lstStyle/>
                    <a:p>
                      <a:pPr algn="ctr"/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Dễ cháy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độc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76243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Có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hại</a:t>
                      </a:r>
                    </a:p>
                    <a:p>
                      <a:pPr algn="ctr"/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Chất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nổ</a:t>
                      </a:r>
                      <a:endParaRPr lang="vi-VN" sz="2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11114">
                <a:tc>
                  <a:txBody>
                    <a:bodyPr/>
                    <a:lstStyle/>
                    <a:p>
                      <a:pPr algn="ctr"/>
                      <a:r>
                        <a:rPr lang="vi-VN" sz="2200" dirty="0" smtClean="0">
                          <a:solidFill>
                            <a:schemeClr val="tx1"/>
                          </a:solidFill>
                        </a:rPr>
                        <a:t>Hiểm</a:t>
                      </a:r>
                      <a:r>
                        <a:rPr lang="vi-VN" sz="2200" baseline="0" dirty="0" smtClean="0">
                          <a:solidFill>
                            <a:schemeClr val="tx1"/>
                          </a:solidFill>
                        </a:rPr>
                        <a:t> họa sức khỏe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Flame Over Circle | Photo Credit: OSHA | Copyright: Public Domai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51" y="3035420"/>
            <a:ext cx="686525" cy="6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Exploding Bomb | Photo Credit: OSHA | Copyright: Public Domai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575678"/>
            <a:ext cx="716813" cy="71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orrosion | Photo Credit: OSHA | Copyright: Public Domai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040821"/>
            <a:ext cx="676491" cy="67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Skull and Crossbones | Photo Credit: OSHA | Copyright: Public Domain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3793413"/>
            <a:ext cx="732804" cy="73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Health Hazard | Photo Credit: OSHA | Copyright: Public Domain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451" y="5351133"/>
            <a:ext cx="729199" cy="7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Environment | Photo Credit: OSHA | Copyright: Public Domain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600" y="2250343"/>
            <a:ext cx="699743" cy="699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Gas Cylinder | Photo Credit: OSHA | Copyright: Public Domai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253515"/>
            <a:ext cx="691651" cy="69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8" descr="Flame | Photo Credit: OSHA | Copyright: Public Domai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7336" y="3797420"/>
            <a:ext cx="732804" cy="732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0" descr="Exclamation Mark | Photo Credit: OSHA | Copyright: Public Domain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1" y="4559113"/>
            <a:ext cx="734324" cy="734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23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smtClean="0"/>
              <a:t>Ảnh </a:t>
            </a:r>
            <a:r>
              <a:rPr lang="vi-VN" sz="2800" b="1" spc="-20" dirty="0"/>
              <a:t>hưởng của hóa chất đến môi trường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37837" y="1752600"/>
            <a:ext cx="7972763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800" spc="-20" smtClean="0">
                <a:latin typeface="+mn-lt"/>
              </a:rPr>
              <a:t>Hãy liệt kê c</a:t>
            </a:r>
            <a:r>
              <a:rPr lang="vi-VN" sz="2800" spc="-20" smtClean="0">
                <a:latin typeface="+mn-lt"/>
              </a:rPr>
              <a:t>ác </a:t>
            </a:r>
            <a:r>
              <a:rPr lang="vi-VN" sz="2800" spc="-20" dirty="0" smtClean="0">
                <a:latin typeface="+mn-lt"/>
              </a:rPr>
              <a:t>loại hóa chất </a:t>
            </a:r>
            <a:r>
              <a:rPr lang="vi-VN" sz="2800" spc="-20" smtClean="0">
                <a:latin typeface="+mn-lt"/>
              </a:rPr>
              <a:t>thường gặp</a:t>
            </a:r>
            <a:r>
              <a:rPr lang="en-US" sz="2800" spc="-20" smtClean="0">
                <a:latin typeface="+mn-lt"/>
              </a:rPr>
              <a:t>?</a:t>
            </a:r>
            <a:endParaRPr lang="vi-VN" sz="2800" spc="-2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8634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smtClean="0"/>
              <a:t>Ảnh </a:t>
            </a:r>
            <a:r>
              <a:rPr lang="vi-VN" sz="2800" b="1" spc="-20" dirty="0"/>
              <a:t>hưởng của hóa chất đến môi trường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21491" y="2398455"/>
            <a:ext cx="2860896" cy="224676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1. Xăng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2. Dầu Do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3. Dầu bôi trơn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4. Chất làm mát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5. Dung dịch axit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4953000" y="2398455"/>
            <a:ext cx="2860896" cy="2246769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6. Keo dính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7. Xà phòng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8. Chất tẩy rửa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9. Khói hàn.</a:t>
            </a:r>
          </a:p>
          <a:p>
            <a:pPr algn="just">
              <a:spcAft>
                <a:spcPts val="600"/>
              </a:spcAft>
            </a:pPr>
            <a:r>
              <a:rPr lang="vi-VN" sz="2400" b="0" spc="-20" dirty="0" smtClean="0">
                <a:latin typeface="+mn-lt"/>
              </a:rPr>
              <a:t>10. Khí thải</a:t>
            </a:r>
          </a:p>
        </p:txBody>
      </p:sp>
      <p:sp>
        <p:nvSpPr>
          <p:cNvPr id="6" name="Text Box 5"/>
          <p:cNvSpPr txBox="1">
            <a:spLocks noChangeArrowheads="1"/>
          </p:cNvSpPr>
          <p:nvPr/>
        </p:nvSpPr>
        <p:spPr bwMode="auto">
          <a:xfrm>
            <a:off x="637837" y="1752600"/>
            <a:ext cx="7972763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800" spc="-20" smtClean="0">
                <a:latin typeface="+mn-lt"/>
              </a:rPr>
              <a:t>c</a:t>
            </a:r>
            <a:r>
              <a:rPr lang="vi-VN" sz="2800" spc="-20" smtClean="0">
                <a:latin typeface="+mn-lt"/>
              </a:rPr>
              <a:t>ác </a:t>
            </a:r>
            <a:r>
              <a:rPr lang="vi-VN" sz="2800" spc="-20" dirty="0" smtClean="0">
                <a:latin typeface="+mn-lt"/>
              </a:rPr>
              <a:t>loại hóa chất </a:t>
            </a:r>
            <a:r>
              <a:rPr lang="vi-VN" sz="2800" spc="-20" smtClean="0">
                <a:latin typeface="+mn-lt"/>
              </a:rPr>
              <a:t>thường gặp</a:t>
            </a:r>
            <a:r>
              <a:rPr lang="en-US" sz="2800" spc="-20"/>
              <a:t>:</a:t>
            </a:r>
            <a:endParaRPr lang="vi-VN" sz="2800" spc="-2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1508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0" y="2187890"/>
            <a:ext cx="9144000" cy="2362200"/>
          </a:xfrm>
          <a:prstGeom prst="rect">
            <a:avLst/>
          </a:prstGeom>
          <a:extLst/>
        </p:spPr>
        <p:txBody>
          <a:bodyPr anchor="ctr"/>
          <a:lstStyle/>
          <a:p>
            <a:pPr algn="ctr" eaLnBrk="0" hangingPunct="0">
              <a:lnSpc>
                <a:spcPct val="120000"/>
              </a:lnSpc>
            </a:pPr>
            <a:endParaRPr lang="en-US" b="1">
              <a:solidFill>
                <a:srgbClr val="CC0099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89195" y="1066800"/>
            <a:ext cx="7765609" cy="52322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800" b="1" spc="-20" smtClean="0"/>
              <a:t>Ảnh </a:t>
            </a:r>
            <a:r>
              <a:rPr lang="vi-VN" sz="2800" b="1" spc="-20" dirty="0"/>
              <a:t>hưởng của hóa chất đến môi trường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457200" y="1787780"/>
            <a:ext cx="2286000" cy="3862596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vi-VN" sz="2000" b="0" spc="-20" dirty="0" smtClean="0">
                <a:latin typeface="+mn-lt"/>
              </a:rPr>
              <a:t>1. Xăng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 smtClean="0">
                <a:latin typeface="+mn-lt"/>
              </a:rPr>
              <a:t>2. Dầu Do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 smtClean="0">
                <a:latin typeface="+mn-lt"/>
              </a:rPr>
              <a:t>3. Dầu bôi trơn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 smtClean="0">
                <a:latin typeface="+mn-lt"/>
              </a:rPr>
              <a:t>4. Chất làm mát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 smtClean="0">
                <a:latin typeface="+mn-lt"/>
              </a:rPr>
              <a:t>5. Dung dịch axit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>
                <a:latin typeface="+mn-lt"/>
              </a:rPr>
              <a:t>6. Keo dính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>
                <a:latin typeface="+mn-lt"/>
              </a:rPr>
              <a:t>7. Xà phòng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>
                <a:latin typeface="+mn-lt"/>
              </a:rPr>
              <a:t>8. Chất tẩy rửa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>
                <a:latin typeface="+mn-lt"/>
              </a:rPr>
              <a:t>9. Khói hàn.</a:t>
            </a:r>
          </a:p>
          <a:p>
            <a:pPr algn="just">
              <a:spcAft>
                <a:spcPts val="600"/>
              </a:spcAft>
            </a:pPr>
            <a:r>
              <a:rPr lang="vi-VN" sz="2000" b="0" spc="-20" dirty="0">
                <a:latin typeface="+mn-lt"/>
              </a:rPr>
              <a:t>10. Khí </a:t>
            </a:r>
            <a:r>
              <a:rPr lang="vi-VN" sz="2000" b="0" spc="-20" dirty="0" smtClean="0">
                <a:latin typeface="+mn-lt"/>
              </a:rPr>
              <a:t>thải</a:t>
            </a:r>
            <a:endParaRPr lang="vi-VN" sz="2000" b="0" spc="-20" dirty="0">
              <a:latin typeface="+mn-lt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2333622"/>
              </p:ext>
            </p:extLst>
          </p:nvPr>
        </p:nvGraphicFramePr>
        <p:xfrm>
          <a:off x="2590799" y="2438400"/>
          <a:ext cx="6144492" cy="2768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8164"/>
                <a:gridCol w="2048164"/>
                <a:gridCol w="2048164"/>
              </a:tblGrid>
              <a:tr h="68580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>
                          <a:solidFill>
                            <a:schemeClr val="tx1"/>
                          </a:solidFill>
                        </a:rPr>
                        <a:t>Ảnh</a:t>
                      </a:r>
                      <a:r>
                        <a:rPr lang="vi-VN" baseline="0" dirty="0" smtClean="0">
                          <a:solidFill>
                            <a:schemeClr val="tx1"/>
                          </a:solidFill>
                        </a:rPr>
                        <a:t> hưởng tới môi trường đất</a:t>
                      </a:r>
                      <a:endParaRPr lang="vi-VN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dirty="0" smtClean="0">
                          <a:solidFill>
                            <a:schemeClr val="tx1"/>
                          </a:solidFill>
                        </a:rPr>
                        <a:t>Ảnh</a:t>
                      </a:r>
                      <a:r>
                        <a:rPr lang="vi-VN" baseline="0" dirty="0" smtClean="0">
                          <a:solidFill>
                            <a:schemeClr val="tx1"/>
                          </a:solidFill>
                        </a:rPr>
                        <a:t> hưởng tới môi trường nước</a:t>
                      </a:r>
                      <a:endParaRPr lang="vi-VN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vi-VN" dirty="0" smtClean="0">
                          <a:solidFill>
                            <a:schemeClr val="tx1"/>
                          </a:solidFill>
                        </a:rPr>
                        <a:t>Ảnh</a:t>
                      </a:r>
                      <a:r>
                        <a:rPr lang="vi-VN" baseline="0" dirty="0" smtClean="0">
                          <a:solidFill>
                            <a:schemeClr val="tx1"/>
                          </a:solidFill>
                        </a:rPr>
                        <a:t> hưởng tới môi trường không khí</a:t>
                      </a:r>
                      <a:endParaRPr lang="vi-VN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2819400" y="1787780"/>
            <a:ext cx="6019800" cy="400110"/>
          </a:xfrm>
          <a:prstGeom prst="rect">
            <a:avLst/>
          </a:prstGeom>
          <a:extLst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vi-VN" sz="2000" b="1" spc="-20" dirty="0" smtClean="0">
                <a:latin typeface="Arial" panose="020B0604020202020204" pitchFamily="34" charset="0"/>
              </a:rPr>
              <a:t>PHIẾU </a:t>
            </a:r>
            <a:r>
              <a:rPr lang="vi-VN" sz="2000" b="1" spc="-20" dirty="0">
                <a:latin typeface="Arial" panose="020B0604020202020204" pitchFamily="34" charset="0"/>
              </a:rPr>
              <a:t>THẢO LUẬN 2</a:t>
            </a:r>
            <a:r>
              <a:rPr lang="vi-VN" sz="2000" b="1" spc="-20" dirty="0" smtClean="0">
                <a:latin typeface="Arial" panose="020B0604020202020204" pitchFamily="34" charset="0"/>
              </a:rPr>
              <a:t> 	      Nhóm</a:t>
            </a:r>
            <a:r>
              <a:rPr lang="vi-VN" sz="2000" b="1" spc="-20" dirty="0">
                <a:latin typeface="Arial" panose="020B0604020202020204" pitchFamily="34" charset="0"/>
              </a:rPr>
              <a:t>: </a:t>
            </a:r>
            <a:r>
              <a:rPr lang="vi-VN" sz="2000" b="1" spc="-20" dirty="0" smtClean="0">
                <a:latin typeface="Arial" panose="020B0604020202020204" pitchFamily="34" charset="0"/>
              </a:rPr>
              <a:t>......</a:t>
            </a:r>
          </a:p>
        </p:txBody>
      </p:sp>
    </p:spTree>
    <p:extLst>
      <p:ext uri="{BB962C8B-B14F-4D97-AF65-F5344CB8AC3E}">
        <p14:creationId xmlns:p14="http://schemas.microsoft.com/office/powerpoint/2010/main" val="1288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47800" y="4496484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1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703482" y="4496484"/>
            <a:ext cx="2057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2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9" name="Picture 8" descr="HÃ¬nh áº£nh cÃ³ liÃªn qu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47" y="2226526"/>
            <a:ext cx="3679253" cy="1926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 descr="HÃ¬nh áº£nh cÃ³ liÃªn qua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506" y="2209800"/>
            <a:ext cx="4081352" cy="182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510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Káº¿t quáº£ hÃ¬nh áº£nh cho Cháº¥t Äá»c cÃ´ng nghiá»p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297775"/>
            <a:ext cx="3962400" cy="222879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1143000" y="4800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3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4800600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4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7" name="Picture 6" descr="HÃ¬nh áº£nh cÃ³ liÃªn quan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86000"/>
            <a:ext cx="3354756" cy="224057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</p:spTree>
    <p:extLst>
      <p:ext uri="{BB962C8B-B14F-4D97-AF65-F5344CB8AC3E}">
        <p14:creationId xmlns:p14="http://schemas.microsoft.com/office/powerpoint/2010/main" val="242741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47800" y="5395554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5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91200" y="5428536"/>
            <a:ext cx="213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400" dirty="0" smtClean="0">
                <a:solidFill>
                  <a:schemeClr val="tx1"/>
                </a:solidFill>
                <a:latin typeface="+mn-lt"/>
              </a:rPr>
              <a:t>Hình 6</a:t>
            </a:r>
            <a:endParaRPr lang="vi-VN" sz="24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8" name="Picture 7" descr="HÃ¬nh áº£nh cÃ³ liÃªn qua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67074"/>
            <a:ext cx="3637900" cy="272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D:\Xay dung chuong trinh dao tao nghe Xanh\Hoi thao thang 9-2018\Nhom hoa chat\4. Xuong khoa Co gio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1" y="2267074"/>
            <a:ext cx="3854482" cy="2890648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381000" y="1242536"/>
            <a:ext cx="8458200" cy="830997"/>
          </a:xfrm>
          <a:prstGeom prst="rect">
            <a:avLst/>
          </a:prstGeom>
          <a:extLst/>
        </p:spPr>
        <p:txBody>
          <a:bodyPr>
            <a:spAutoFit/>
          </a:bodyPr>
          <a:lstStyle/>
          <a:p>
            <a:pPr algn="ctr">
              <a:spcAft>
                <a:spcPts val="600"/>
              </a:spcAft>
            </a:pPr>
            <a:r>
              <a:rPr lang="vi-VN" sz="2400" b="1" spc="-20" dirty="0" smtClean="0">
                <a:latin typeface="Arial" panose="020B0604020202020204" pitchFamily="34" charset="0"/>
              </a:rPr>
              <a:t>Quan sát hình ảnh, phân nhóm lưu trữ đúng, không đúng quy định và giải thích tại tạo?</a:t>
            </a:r>
          </a:p>
        </p:txBody>
      </p:sp>
    </p:spTree>
    <p:extLst>
      <p:ext uri="{BB962C8B-B14F-4D97-AF65-F5344CB8AC3E}">
        <p14:creationId xmlns:p14="http://schemas.microsoft.com/office/powerpoint/2010/main" val="429488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3" y="2286000"/>
            <a:ext cx="7775575" cy="3816350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</a:rPr>
              <a:t>1</a:t>
            </a:r>
            <a:r>
              <a:rPr lang="en-US" sz="3200" dirty="0" smtClean="0">
                <a:solidFill>
                  <a:schemeClr val="tx1"/>
                </a:solidFill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</a:rPr>
              <a:t>Thời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gian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khảo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sát</a:t>
            </a:r>
            <a:r>
              <a:rPr lang="en-US" sz="3200" dirty="0" smtClean="0">
                <a:solidFill>
                  <a:schemeClr val="tx1"/>
                </a:solidFill>
              </a:rPr>
              <a:t>: 2 </a:t>
            </a:r>
            <a:r>
              <a:rPr lang="en-US" sz="3200" dirty="0" err="1" smtClean="0">
                <a:solidFill>
                  <a:schemeClr val="tx1"/>
                </a:solidFill>
              </a:rPr>
              <a:t>giờ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</a:rPr>
              <a:t>2</a:t>
            </a:r>
            <a:r>
              <a:rPr lang="en-US" sz="3200" dirty="0" smtClean="0">
                <a:solidFill>
                  <a:schemeClr val="tx1"/>
                </a:solidFill>
              </a:rPr>
              <a:t>. </a:t>
            </a:r>
            <a:r>
              <a:rPr lang="en-US" sz="3200" dirty="0" err="1" smtClean="0">
                <a:solidFill>
                  <a:schemeClr val="tx1"/>
                </a:solidFill>
              </a:rPr>
              <a:t>Địa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điểm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khảo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</a:rPr>
              <a:t>sát</a:t>
            </a:r>
            <a:r>
              <a:rPr lang="en-US" sz="3200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chemeClr val="tx1"/>
                </a:solidFill>
              </a:rPr>
              <a:t>	</a:t>
            </a:r>
            <a:r>
              <a:rPr lang="en-US" sz="2800" smtClean="0">
                <a:solidFill>
                  <a:schemeClr val="tx1"/>
                </a:solidFill>
              </a:rPr>
              <a:t>- </a:t>
            </a:r>
            <a:r>
              <a:rPr lang="en-US" sz="2800" smtClean="0"/>
              <a:t>Các x</a:t>
            </a:r>
            <a:r>
              <a:rPr lang="en-US" sz="2800" smtClean="0">
                <a:solidFill>
                  <a:schemeClr val="tx1"/>
                </a:solidFill>
              </a:rPr>
              <a:t>ưởng </a:t>
            </a:r>
            <a:r>
              <a:rPr lang="en-US" sz="2800" dirty="0" err="1" smtClean="0">
                <a:solidFill>
                  <a:schemeClr val="tx1"/>
                </a:solidFill>
              </a:rPr>
              <a:t>Cơ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khí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tx1"/>
                </a:solidFill>
              </a:rPr>
              <a:t>	</a:t>
            </a:r>
            <a:endParaRPr lang="vi-VN" sz="2800" dirty="0">
              <a:solidFill>
                <a:schemeClr val="tx1"/>
              </a:solidFill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1376149"/>
            <a:ext cx="8229600" cy="757451"/>
          </a:xfrm>
          <a:prstGeom prst="rect">
            <a:avLst/>
          </a:prstGeom>
        </p:spPr>
        <p:txBody>
          <a:bodyPr/>
          <a:lstStyle>
            <a:lvl1pPr marL="190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571500" indent="-1905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Wingdings" pitchFamily="2" charset="2"/>
              <a:buChar char="§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2pPr>
            <a:lvl3pPr marL="952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3pPr>
            <a:lvl4pPr marL="1333500" indent="-190500" algn="l" rtl="0" fontAlgn="base">
              <a:spcBef>
                <a:spcPct val="20000"/>
              </a:spcBef>
              <a:spcAft>
                <a:spcPct val="0"/>
              </a:spcAft>
              <a:buSzPct val="130000"/>
              <a:buFont typeface="Times CE"/>
              <a:buChar char="»"/>
              <a:defRPr sz="1400">
                <a:solidFill>
                  <a:schemeClr val="tx1"/>
                </a:solidFill>
                <a:latin typeface="+mn-lt"/>
                <a:ea typeface="ＭＳ Ｐゴシック" charset="0"/>
              </a:defRPr>
            </a:lvl4pPr>
            <a:lvl5pPr marL="2235200" indent="-3048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+mn-lt"/>
                <a:ea typeface="ＭＳ Ｐゴシック" charset="0"/>
              </a:defRPr>
            </a:lvl5pPr>
            <a:lvl6pPr marL="26924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6pPr>
            <a:lvl7pPr marL="31496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7pPr>
            <a:lvl8pPr marL="36068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8pPr>
            <a:lvl9pPr marL="4064000" indent="-304800" algn="l" rtl="0" eaLnBrk="1" fontAlgn="base" hangingPunct="1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ctr">
              <a:spcBef>
                <a:spcPts val="1200"/>
              </a:spcBef>
              <a:spcAft>
                <a:spcPts val="0"/>
              </a:spcAft>
              <a:buFont typeface="Wingdings" pitchFamily="2" charset="2"/>
              <a:buNone/>
            </a:pPr>
            <a:r>
              <a:rPr lang="en-US" sz="3200" b="1" kern="0" dirty="0" err="1" smtClean="0">
                <a:solidFill>
                  <a:srgbClr val="0070C0"/>
                </a:solidFill>
              </a:rPr>
              <a:t>Bài</a:t>
            </a:r>
            <a:r>
              <a:rPr lang="en-US" sz="3200" b="1" kern="0" dirty="0" smtClean="0">
                <a:solidFill>
                  <a:srgbClr val="0070C0"/>
                </a:solidFill>
              </a:rPr>
              <a:t> </a:t>
            </a:r>
            <a:r>
              <a:rPr lang="en-US" sz="3200" b="1" kern="0" dirty="0" err="1" smtClean="0">
                <a:solidFill>
                  <a:srgbClr val="0070C0"/>
                </a:solidFill>
              </a:rPr>
              <a:t>tập</a:t>
            </a:r>
            <a:r>
              <a:rPr lang="en-US" sz="3200" b="1" kern="0" dirty="0" smtClean="0">
                <a:solidFill>
                  <a:srgbClr val="0070C0"/>
                </a:solidFill>
              </a:rPr>
              <a:t> </a:t>
            </a:r>
            <a:r>
              <a:rPr lang="en-US" sz="3200" b="1" kern="0" dirty="0" err="1" smtClean="0">
                <a:solidFill>
                  <a:srgbClr val="0070C0"/>
                </a:solidFill>
              </a:rPr>
              <a:t>khảo</a:t>
            </a:r>
            <a:r>
              <a:rPr lang="en-US" sz="3200" b="1" kern="0" dirty="0" smtClean="0">
                <a:solidFill>
                  <a:srgbClr val="0070C0"/>
                </a:solidFill>
              </a:rPr>
              <a:t> </a:t>
            </a:r>
            <a:r>
              <a:rPr lang="en-US" sz="3200" b="1" kern="0" dirty="0" err="1" smtClean="0">
                <a:solidFill>
                  <a:srgbClr val="0070C0"/>
                </a:solidFill>
              </a:rPr>
              <a:t>sát</a:t>
            </a:r>
            <a:r>
              <a:rPr lang="en-US" sz="3200" b="1" kern="0" dirty="0" smtClean="0">
                <a:solidFill>
                  <a:srgbClr val="0070C0"/>
                </a:solidFill>
              </a:rPr>
              <a:t> </a:t>
            </a:r>
            <a:r>
              <a:rPr lang="en-US" sz="3200" b="1" kern="0" dirty="0" err="1" smtClean="0">
                <a:solidFill>
                  <a:srgbClr val="0070C0"/>
                </a:solidFill>
              </a:rPr>
              <a:t>thực</a:t>
            </a:r>
            <a:r>
              <a:rPr lang="en-US" sz="3200" b="1" kern="0" dirty="0" smtClean="0">
                <a:solidFill>
                  <a:srgbClr val="0070C0"/>
                </a:solidFill>
              </a:rPr>
              <a:t> </a:t>
            </a:r>
            <a:r>
              <a:rPr lang="en-US" sz="3200" b="1" kern="0" dirty="0" err="1" smtClean="0">
                <a:solidFill>
                  <a:srgbClr val="0070C0"/>
                </a:solidFill>
              </a:rPr>
              <a:t>tế</a:t>
            </a:r>
            <a:endParaRPr lang="en-US" sz="3200" b="1" kern="0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939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09600" y="1451789"/>
            <a:ext cx="7924800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vi-VN" sz="3200" b="1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3. Yêu cầu nội dung khảo sát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4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Khảo sát thực trạng </a:t>
            </a: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việc sử dụng, lưu 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trữ, bảo </a:t>
            </a: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quản hóa 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chất tại các xưởng và </a:t>
            </a: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đưa ra biện pháp để cải 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thiện.</a:t>
            </a:r>
            <a:endParaRPr lang="vi-VN" sz="2800" b="0" dirty="0">
              <a:solidFill>
                <a:schemeClr val="tx1"/>
              </a:solidFill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Chụp hình ảnh minh chứng quá trình khảo sát.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0" dirty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Viết báo cáo kết quả đi khảo sát thực </a:t>
            </a:r>
            <a:r>
              <a:rPr lang="vi-VN" sz="2800" b="0" dirty="0" smtClean="0">
                <a:solidFill>
                  <a:schemeClr val="tx1"/>
                </a:solidFill>
                <a:latin typeface="+mn-lt"/>
                <a:ea typeface="Times New Roman" panose="02020603050405020304" pitchFamily="18" charset="0"/>
                <a:cs typeface="Times New Roman" panose="02020603050405020304" pitchFamily="18" charset="0"/>
              </a:rPr>
              <a:t>tế. </a:t>
            </a:r>
            <a:endParaRPr lang="vi-VN" sz="2800" b="0" dirty="0">
              <a:solidFill>
                <a:schemeClr val="tx1"/>
              </a:solidFill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79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hlinkClick r:id="rId2" action="ppaction://hlinkfile"/>
          </p:cNvPr>
          <p:cNvSpPr/>
          <p:nvPr/>
        </p:nvSpPr>
        <p:spPr>
          <a:xfrm>
            <a:off x="3200400" y="1396425"/>
            <a:ext cx="30748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200" b="1" dirty="0" err="1" smtClean="0">
                <a:solidFill>
                  <a:schemeClr val="tx1"/>
                </a:solidFill>
              </a:rPr>
              <a:t>Phiếu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khảo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sát</a:t>
            </a:r>
            <a:endParaRPr lang="en-US" sz="3200" b="1" dirty="0">
              <a:solidFill>
                <a:schemeClr val="tx1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035525"/>
              </p:ext>
            </p:extLst>
          </p:nvPr>
        </p:nvGraphicFramePr>
        <p:xfrm>
          <a:off x="152400" y="2467864"/>
          <a:ext cx="8839200" cy="2485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9344"/>
                <a:gridCol w="1662072"/>
                <a:gridCol w="1662072"/>
                <a:gridCol w="2513512"/>
                <a:gridCol w="2362200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vi-VN" sz="1800" dirty="0" smtClean="0">
                          <a:solidFill>
                            <a:schemeClr val="tx1"/>
                          </a:solidFill>
                          <a:effectLst/>
                        </a:rPr>
                        <a:t>Stt</a:t>
                      </a:r>
                      <a:endParaRPr lang="vi-VN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Tên hóa chất</a:t>
                      </a:r>
                      <a:endParaRPr lang="vi-VN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Số lượng lưu trữ hiện tại</a:t>
                      </a:r>
                      <a:endParaRPr lang="vi-VN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Phương pháp </a:t>
                      </a:r>
                      <a:r>
                        <a:rPr lang="vi-VN" sz="1800" dirty="0" smtClean="0">
                          <a:solidFill>
                            <a:schemeClr val="tx1"/>
                          </a:solidFill>
                          <a:effectLst/>
                        </a:rPr>
                        <a:t>lưu </a:t>
                      </a: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trữ và bảo quản </a:t>
                      </a:r>
                      <a:endParaRPr lang="vi-VN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vi-VN" sz="1800">
                          <a:solidFill>
                            <a:schemeClr val="tx1"/>
                          </a:solidFill>
                          <a:effectLst/>
                        </a:rPr>
                        <a:t>Đề </a:t>
                      </a:r>
                      <a:r>
                        <a:rPr lang="en-US" sz="1800" smtClean="0">
                          <a:solidFill>
                            <a:schemeClr val="tx1"/>
                          </a:solidFill>
                          <a:effectLst/>
                        </a:rPr>
                        <a:t>x</a:t>
                      </a:r>
                      <a:r>
                        <a:rPr lang="vi-VN" sz="1800" smtClean="0">
                          <a:solidFill>
                            <a:schemeClr val="tx1"/>
                          </a:solidFill>
                          <a:effectLst/>
                        </a:rPr>
                        <a:t>uất </a:t>
                      </a:r>
                      <a:r>
                        <a:rPr lang="vi-VN" sz="1800">
                          <a:solidFill>
                            <a:schemeClr val="tx1"/>
                          </a:solidFill>
                          <a:effectLst/>
                        </a:rPr>
                        <a:t>giải </a:t>
                      </a:r>
                      <a:r>
                        <a:rPr lang="vi-VN" sz="1800" smtClean="0">
                          <a:solidFill>
                            <a:schemeClr val="tx1"/>
                          </a:solidFill>
                          <a:effectLst/>
                        </a:rPr>
                        <a:t>pháp</a:t>
                      </a:r>
                      <a:r>
                        <a:rPr lang="en-US" sz="1800" smtClean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vi-VN" sz="1800" smtClean="0">
                          <a:solidFill>
                            <a:schemeClr val="tx1"/>
                          </a:solidFill>
                          <a:effectLst/>
                        </a:rPr>
                        <a:t>cải </a:t>
                      </a:r>
                      <a:r>
                        <a:rPr lang="vi-VN" sz="1800" dirty="0">
                          <a:solidFill>
                            <a:schemeClr val="tx1"/>
                          </a:solidFill>
                          <a:effectLst/>
                        </a:rPr>
                        <a:t>thiện (nếu có)</a:t>
                      </a:r>
                      <a:endParaRPr lang="vi-VN" sz="1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>
                          <a:solidFill>
                            <a:schemeClr val="tx1"/>
                          </a:solidFill>
                        </a:rPr>
                        <a:t>Xăng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5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</a:rPr>
                        <a:t>lít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 smtClean="0">
                          <a:solidFill>
                            <a:schemeClr val="tx1"/>
                          </a:solidFill>
                        </a:rPr>
                        <a:t>Axit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en-US" sz="1800" dirty="0" err="1" smtClean="0">
                          <a:solidFill>
                            <a:schemeClr val="tx1"/>
                          </a:solidFill>
                        </a:rPr>
                        <a:t>lít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tx1"/>
                          </a:solidFill>
                        </a:rPr>
                        <a:t>…..</a:t>
                      </a:r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vi-VN" sz="18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81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hlinkClick r:id="rId2" action="ppaction://hlinkfile"/>
          </p:cNvPr>
          <p:cNvSpPr/>
          <p:nvPr/>
        </p:nvSpPr>
        <p:spPr>
          <a:xfrm>
            <a:off x="3048000" y="677437"/>
            <a:ext cx="34836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Mẫu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viết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báo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cáo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1266974"/>
            <a:ext cx="75438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/>
              <a:t>BÁO CÁO </a:t>
            </a:r>
            <a:endParaRPr lang="en-US" sz="2200"/>
          </a:p>
          <a:p>
            <a:r>
              <a:rPr lang="en-US" sz="2200" b="1"/>
              <a:t>ĐÁNH GIÁ THỰC TRẠNG QUẢN LÝ VÀ SỬ DỤNG HÓA CHẤT NGUY HIỂM VÀ ĐỀ XUẤT GIẢI PHÁP CẢI THIỆN </a:t>
            </a:r>
            <a:endParaRPr lang="en-US" sz="2200"/>
          </a:p>
          <a:p>
            <a:r>
              <a:rPr lang="en-US" sz="2200" b="1"/>
              <a:t>Phần 1. Mở đầu</a:t>
            </a:r>
            <a:endParaRPr lang="en-US" sz="2200"/>
          </a:p>
          <a:p>
            <a:r>
              <a:rPr lang="en-US" sz="2200"/>
              <a:t>1.1.Mục đích: Nêu rõ mục đích của chuyến thực hành thực tế tại xưởng</a:t>
            </a:r>
          </a:p>
          <a:p>
            <a:r>
              <a:rPr lang="en-US" sz="2200"/>
              <a:t>1.2. Địa điểm và thời gian tiến hành khảo sát </a:t>
            </a:r>
          </a:p>
          <a:p>
            <a:r>
              <a:rPr lang="en-US" sz="2200" b="1"/>
              <a:t>Phần 2. Các hoạt động khảo sát của sinh viên </a:t>
            </a:r>
            <a:endParaRPr lang="en-US" sz="2200"/>
          </a:p>
          <a:p>
            <a:r>
              <a:rPr lang="en-US" sz="2200"/>
              <a:t>2.1. Sự tham gia của sinh viên vào các hoạt động chung </a:t>
            </a:r>
            <a:r>
              <a:rPr lang="en-US" sz="2200" i="1"/>
              <a:t>(phân chia công viêc cho từng thành viên trong nhóm)</a:t>
            </a:r>
            <a:endParaRPr lang="en-US" sz="2200"/>
          </a:p>
          <a:p>
            <a:r>
              <a:rPr lang="en-US" sz="2200"/>
              <a:t>2.2. Các hoạt động của sinh viên trong quá trình khảo sát</a:t>
            </a:r>
          </a:p>
          <a:p>
            <a:r>
              <a:rPr lang="en-US" sz="2200"/>
              <a:t>2.2.1. Thực trạng công tác lưu trữ và bảo quản hóa chất tại xưởng</a:t>
            </a:r>
          </a:p>
          <a:p>
            <a:r>
              <a:rPr lang="en-US" sz="2200"/>
              <a:t>2.2.2. Những thuận lợi, khó khăn trong quá trình thực hiện khảo sát</a:t>
            </a:r>
          </a:p>
          <a:p>
            <a:r>
              <a:rPr lang="en-US" sz="2200"/>
              <a:t>2.3. Những bài học kinh nghiệm.</a:t>
            </a:r>
          </a:p>
        </p:txBody>
      </p:sp>
    </p:spTree>
    <p:extLst>
      <p:ext uri="{BB962C8B-B14F-4D97-AF65-F5344CB8AC3E}">
        <p14:creationId xmlns:p14="http://schemas.microsoft.com/office/powerpoint/2010/main" val="169686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hlinkClick r:id="rId2" action="ppaction://hlinkfile"/>
          </p:cNvPr>
          <p:cNvSpPr/>
          <p:nvPr/>
        </p:nvSpPr>
        <p:spPr>
          <a:xfrm>
            <a:off x="3048000" y="677437"/>
            <a:ext cx="34836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Mẫu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viết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báo</a:t>
            </a:r>
            <a:r>
              <a:rPr lang="en-US" sz="3200" dirty="0" smtClean="0">
                <a:solidFill>
                  <a:schemeClr val="tx1"/>
                </a:solidFill>
                <a:hlinkClick r:id="rId3" action="ppaction://hlinkfile"/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hlinkClick r:id="rId3" action="ppaction://hlinkfile"/>
              </a:rPr>
              <a:t>cáo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14400" y="1266974"/>
            <a:ext cx="75438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/>
              <a:t>BÁO CÁO </a:t>
            </a:r>
            <a:endParaRPr lang="en-US" sz="2200"/>
          </a:p>
          <a:p>
            <a:r>
              <a:rPr lang="en-US" sz="2200" b="1"/>
              <a:t>ĐÁNH GIÁ THỰC TRẠNG QUẢN LÝ VÀ SỬ DỤNG HÓA CHẤT NGUY HIỂM VÀ ĐỀ XUẤT GIẢI PHÁP CẢI THIỆN </a:t>
            </a:r>
            <a:endParaRPr lang="en-US" sz="2200"/>
          </a:p>
          <a:p>
            <a:r>
              <a:rPr lang="en-US" sz="2400" b="1"/>
              <a:t>Phần 3. Kết luận và đề </a:t>
            </a:r>
            <a:r>
              <a:rPr lang="en-US" sz="2400" b="1" smtClean="0"/>
              <a:t>nghị</a:t>
            </a:r>
          </a:p>
          <a:p>
            <a:endParaRPr lang="en-US" sz="2400"/>
          </a:p>
          <a:p>
            <a:r>
              <a:rPr lang="en-US" sz="2400"/>
              <a:t>3.1. Kết luận:  Tự đánh giá kết quả đạt được trong đợt khảo sát so với mục tiêu đặt ra, tập trung vào 2 nội dung sau: </a:t>
            </a:r>
          </a:p>
          <a:p>
            <a:r>
              <a:rPr lang="en-US" sz="2400"/>
              <a:t>- Những thu hoạch về chuyên môn sinh viên tích lũy được trong quá trình khảo sát.</a:t>
            </a:r>
          </a:p>
          <a:p>
            <a:r>
              <a:rPr lang="en-US" sz="2400"/>
              <a:t>-  Những kiến thức khác ngoài chuyên môn: Ví dụ kỹ năng làm việc nhóm....</a:t>
            </a:r>
          </a:p>
          <a:p>
            <a:r>
              <a:rPr lang="en-US" sz="2400"/>
              <a:t>3.2. Đề nghị: </a:t>
            </a:r>
          </a:p>
          <a:p>
            <a:r>
              <a:rPr lang="en-US" sz="2400"/>
              <a:t>- Những kiến nghị và đề xuất về công tác sử dụng, lưu trữ, bảo quản hóa chất tại xưởng khảo sát</a:t>
            </a:r>
            <a:r>
              <a:rPr lang="en-US" sz="2400" smtClean="0"/>
              <a:t>.</a:t>
            </a:r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272800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7"/>
            <a:ext cx="8229600" cy="4525963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b="1" dirty="0" err="1" smtClean="0">
                <a:solidFill>
                  <a:schemeClr val="tx1"/>
                </a:solidFill>
              </a:rPr>
              <a:t>Chú</a:t>
            </a:r>
            <a:r>
              <a:rPr lang="en-US" sz="3200" b="1" dirty="0" smtClean="0">
                <a:solidFill>
                  <a:schemeClr val="tx1"/>
                </a:solidFill>
              </a:rPr>
              <a:t> ý </a:t>
            </a:r>
            <a:r>
              <a:rPr lang="en-US" sz="3200" b="1" dirty="0" err="1" smtClean="0">
                <a:solidFill>
                  <a:schemeClr val="tx1"/>
                </a:solidFill>
              </a:rPr>
              <a:t>khi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đi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khảo</a:t>
            </a:r>
            <a:r>
              <a:rPr lang="en-US" sz="3200" b="1" dirty="0" smtClean="0">
                <a:solidFill>
                  <a:schemeClr val="tx1"/>
                </a:solidFill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</a:rPr>
              <a:t>sát</a:t>
            </a:r>
            <a:r>
              <a:rPr lang="en-US" sz="3200" b="1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- </a:t>
            </a:r>
            <a:r>
              <a:rPr lang="en-US" sz="2800" dirty="0" err="1" smtClean="0">
                <a:solidFill>
                  <a:schemeClr val="tx1"/>
                </a:solidFill>
              </a:rPr>
              <a:t>Nhóm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trưởng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phân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công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các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thành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viên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trong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nhóm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người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đặt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câu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hỏi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ghi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chép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chụp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hình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  <a:endParaRPr lang="en-US" sz="2800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- </a:t>
            </a:r>
            <a:r>
              <a:rPr lang="en-US" sz="2800" dirty="0" err="1" smtClean="0">
                <a:solidFill>
                  <a:schemeClr val="tx1"/>
                </a:solidFill>
              </a:rPr>
              <a:t>Khi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gặp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người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quản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lý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xưởng</a:t>
            </a:r>
            <a:r>
              <a:rPr lang="en-US" sz="2800" dirty="0" smtClean="0">
                <a:solidFill>
                  <a:schemeClr val="tx1"/>
                </a:solidFill>
              </a:rPr>
              <a:t>: </a:t>
            </a:r>
          </a:p>
          <a:p>
            <a:pPr marL="0" indent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    + </a:t>
            </a:r>
            <a:r>
              <a:rPr lang="en-US" sz="2800" dirty="0" err="1" smtClean="0">
                <a:solidFill>
                  <a:schemeClr val="tx1"/>
                </a:solidFill>
              </a:rPr>
              <a:t>Nói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về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mục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đích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của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cuộc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khảo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sát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    + </a:t>
            </a:r>
            <a:r>
              <a:rPr lang="en-US" sz="2800" dirty="0" err="1" smtClean="0">
                <a:solidFill>
                  <a:schemeClr val="tx1"/>
                </a:solidFill>
              </a:rPr>
              <a:t>Hỏi</a:t>
            </a:r>
            <a:r>
              <a:rPr lang="en-US" sz="2800" dirty="0" smtClean="0">
                <a:solidFill>
                  <a:schemeClr val="tx1"/>
                </a:solidFill>
              </a:rPr>
              <a:t> ý </a:t>
            </a:r>
            <a:r>
              <a:rPr lang="en-US" sz="2800" dirty="0" err="1" smtClean="0">
                <a:solidFill>
                  <a:schemeClr val="tx1"/>
                </a:solidFill>
              </a:rPr>
              <a:t>kiến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về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các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vị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trí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được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phép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ghi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hình</a:t>
            </a:r>
            <a:r>
              <a:rPr lang="en-US" sz="2800" dirty="0" smtClean="0">
                <a:solidFill>
                  <a:schemeClr val="tx1"/>
                </a:solidFill>
              </a:rPr>
              <a:t>.</a:t>
            </a:r>
          </a:p>
          <a:p>
            <a:pPr algn="just">
              <a:spcBef>
                <a:spcPts val="1200"/>
              </a:spcBef>
              <a:spcAft>
                <a:spcPts val="0"/>
              </a:spcAft>
              <a:buFontTx/>
              <a:buChar char="-"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127616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1437"/>
            <a:ext cx="8229600" cy="1325563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0"/>
              </a:spcAft>
              <a:buNone/>
            </a:pPr>
            <a:r>
              <a:rPr lang="en-US" sz="3200" b="1" smtClean="0">
                <a:solidFill>
                  <a:srgbClr val="0070C0"/>
                </a:solidFill>
              </a:rPr>
              <a:t>CÁC NHÓM BÁO CÁO KẾT QUẢ KHẢO SÁT:</a:t>
            </a:r>
            <a:endParaRPr lang="en-US" sz="3200" b="1" dirty="0" smtClean="0">
              <a:solidFill>
                <a:srgbClr val="0070C0"/>
              </a:solidFill>
            </a:endParaRPr>
          </a:p>
          <a:p>
            <a:pPr marL="0" indent="0" algn="just">
              <a:spcBef>
                <a:spcPts val="1200"/>
              </a:spcBef>
              <a:spcAft>
                <a:spcPts val="0"/>
              </a:spcAft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22138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GIZ_Banner_Kopfzeile-Ausland (3)">
  <a:themeElements>
    <a:clrScheme name="GIZ">
      <a:dk1>
        <a:srgbClr val="000000"/>
      </a:dk1>
      <a:lt1>
        <a:srgbClr val="FFFFFF"/>
      </a:lt1>
      <a:dk2>
        <a:srgbClr val="6E6452"/>
      </a:dk2>
      <a:lt2>
        <a:srgbClr val="D2CDC8"/>
      </a:lt2>
      <a:accent1>
        <a:srgbClr val="C80F0F"/>
      </a:accent1>
      <a:accent2>
        <a:srgbClr val="4B859F"/>
      </a:accent2>
      <a:accent3>
        <a:srgbClr val="B498BA"/>
      </a:accent3>
      <a:accent4>
        <a:srgbClr val="F3BF49"/>
      </a:accent4>
      <a:accent5>
        <a:srgbClr val="94B322"/>
      </a:accent5>
      <a:accent6>
        <a:srgbClr val="B4E3ED"/>
      </a:accent6>
      <a:hlink>
        <a:srgbClr val="0000FF"/>
      </a:hlink>
      <a:folHlink>
        <a:srgbClr val="800080"/>
      </a:folHlink>
    </a:clrScheme>
    <a:fontScheme name="GIZ Schrif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GTZ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557</TotalTime>
  <Words>851</Words>
  <Application>Microsoft Office PowerPoint</Application>
  <PresentationFormat>On-screen Show (4:3)</PresentationFormat>
  <Paragraphs>124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6_GIZ_Banner_Kopfzeile-Ausland (3)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 Minh Cong</dc:creator>
  <cp:lastModifiedBy>Admin</cp:lastModifiedBy>
  <cp:revision>182</cp:revision>
  <dcterms:created xsi:type="dcterms:W3CDTF">2018-07-17T03:24:15Z</dcterms:created>
  <dcterms:modified xsi:type="dcterms:W3CDTF">2021-07-12T00:47:50Z</dcterms:modified>
</cp:coreProperties>
</file>