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6" r:id="rId2"/>
    <p:sldId id="257" r:id="rId3"/>
    <p:sldId id="265" r:id="rId4"/>
    <p:sldId id="280" r:id="rId5"/>
    <p:sldId id="281" r:id="rId6"/>
    <p:sldId id="282" r:id="rId7"/>
    <p:sldId id="283" r:id="rId8"/>
    <p:sldId id="284" r:id="rId9"/>
    <p:sldId id="28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p:scale>
          <a:sx n="70" d="100"/>
          <a:sy n="70" d="100"/>
        </p:scale>
        <p:origin x="-402" y="-19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609601"/>
            <a:ext cx="103632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828800" y="4953000"/>
            <a:ext cx="85344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48359D27-69B9-409B-B578-067B6C62D91C}" type="datetimeFigureOut">
              <a:rPr lang="en-US" smtClean="0"/>
              <a:t>7/31/2021</a:t>
            </a:fld>
            <a:endParaRPr lang="en-US"/>
          </a:p>
        </p:txBody>
      </p:sp>
      <p:sp>
        <p:nvSpPr>
          <p:cNvPr id="8" name="Slide Number Placeholder 7"/>
          <p:cNvSpPr>
            <a:spLocks noGrp="1"/>
          </p:cNvSpPr>
          <p:nvPr>
            <p:ph type="sldNum" sz="quarter" idx="11"/>
          </p:nvPr>
        </p:nvSpPr>
        <p:spPr/>
        <p:txBody>
          <a:bodyPr/>
          <a:lstStyle/>
          <a:p>
            <a:fld id="{83AB3AD3-1EE5-412D-87BF-62CA0F3DF539}"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371601"/>
            <a:ext cx="103632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963084" y="4068763"/>
            <a:ext cx="103632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
        <p:nvSpPr>
          <p:cNvPr id="7" name="Oval 6"/>
          <p:cNvSpPr/>
          <p:nvPr/>
        </p:nvSpPr>
        <p:spPr>
          <a:xfrm>
            <a:off x="5994400"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6261100"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5728971"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6197600" y="1600201"/>
            <a:ext cx="53848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48359D27-69B9-409B-B578-067B6C62D91C}" type="datetimeFigureOut">
              <a:rPr lang="en-US" smtClean="0"/>
              <a:t>7/31/2021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AB3AD3-1EE5-412D-87BF-62CA0F3DF539}" type="slidenum">
              <a:rPr lang="en-US" smtClean="0"/>
              <a:t>‹#›</a:t>
            </a:fld>
            <a:endParaRPr lang="en-US"/>
          </a:p>
        </p:txBody>
      </p:sp>
      <p:sp>
        <p:nvSpPr>
          <p:cNvPr id="9" name="Content Placeholder 8"/>
          <p:cNvSpPr>
            <a:spLocks noGrp="1"/>
          </p:cNvSpPr>
          <p:nvPr>
            <p:ph sz="quarter" idx="13"/>
          </p:nvPr>
        </p:nvSpPr>
        <p:spPr>
          <a:xfrm>
            <a:off x="487680" y="1600200"/>
            <a:ext cx="5388864"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600200"/>
            <a:ext cx="5386917"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6197601" y="1600200"/>
            <a:ext cx="5389033"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48359D27-69B9-409B-B578-067B6C62D91C}" type="datetimeFigureOut">
              <a:rPr lang="en-US" smtClean="0"/>
              <a:t>7/31/2021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3AB3AD3-1EE5-412D-87BF-62CA0F3DF539}" type="slidenum">
              <a:rPr lang="en-US" smtClean="0"/>
              <a:t>‹#›</a:t>
            </a:fld>
            <a:endParaRPr lang="en-US"/>
          </a:p>
        </p:txBody>
      </p:sp>
      <p:sp>
        <p:nvSpPr>
          <p:cNvPr id="11" name="Content Placeholder 10"/>
          <p:cNvSpPr>
            <a:spLocks noGrp="1"/>
          </p:cNvSpPr>
          <p:nvPr>
            <p:ph sz="quarter" idx="13"/>
          </p:nvPr>
        </p:nvSpPr>
        <p:spPr>
          <a:xfrm>
            <a:off x="609600" y="2212848"/>
            <a:ext cx="5388864"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6230112" y="2212849"/>
            <a:ext cx="5388864"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359D27-69B9-409B-B578-067B6C62D91C}" type="datetimeFigureOut">
              <a:rPr lang="en-US" smtClean="0"/>
              <a:t>7/31/2021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359D27-69B9-409B-B578-067B6C62D91C}" type="datetimeFigureOut">
              <a:rPr lang="en-US" smtClean="0"/>
              <a:t>7/31/2021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76117" y="266700"/>
            <a:ext cx="4011084"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958850" y="273051"/>
            <a:ext cx="66611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876117" y="2438401"/>
            <a:ext cx="4011084"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359D27-69B9-409B-B578-067B6C62D91C}" type="datetimeFigureOut">
              <a:rPr lang="en-US" smtClean="0"/>
              <a:t>7/31/2021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9435" y="228600"/>
            <a:ext cx="7615765"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2010835" y="1143000"/>
            <a:ext cx="8072965"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239435" y="5810250"/>
            <a:ext cx="7615765"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359D27-69B9-409B-B578-067B6C62D91C}" type="datetimeFigureOut">
              <a:rPr lang="en-US" smtClean="0"/>
              <a:t>7/31/2021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8484463" y="6356351"/>
            <a:ext cx="2781300"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48359D27-69B9-409B-B578-067B6C62D91C}" type="datetimeFigureOut">
              <a:rPr lang="en-US" smtClean="0"/>
              <a:t>7/31/2021</a:t>
            </a:fld>
            <a:endParaRPr lang="en-US"/>
          </a:p>
        </p:txBody>
      </p:sp>
      <p:sp>
        <p:nvSpPr>
          <p:cNvPr id="5" name="Footer Placeholder 4"/>
          <p:cNvSpPr>
            <a:spLocks noGrp="1"/>
          </p:cNvSpPr>
          <p:nvPr>
            <p:ph type="ftr" sz="quarter" idx="3"/>
          </p:nvPr>
        </p:nvSpPr>
        <p:spPr>
          <a:xfrm>
            <a:off x="878887" y="6356351"/>
            <a:ext cx="3797300"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11391038" y="6356351"/>
            <a:ext cx="749300"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83AB3AD3-1EE5-412D-87BF-62CA0F3DF539}" type="slidenum">
              <a:rPr lang="en-US" smtClean="0"/>
              <a:t>‹#›</a:t>
            </a:fld>
            <a:endParaRPr lang="en-US"/>
          </a:p>
        </p:txBody>
      </p:sp>
      <p:sp>
        <p:nvSpPr>
          <p:cNvPr id="7" name="Oval 6"/>
          <p:cNvSpPr/>
          <p:nvPr/>
        </p:nvSpPr>
        <p:spPr>
          <a:xfrm>
            <a:off x="11277014"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D58A869-5F08-450D-95DA-E0D449FC4140}"/>
              </a:ext>
            </a:extLst>
          </p:cNvPr>
          <p:cNvSpPr>
            <a:spLocks noGrp="1"/>
          </p:cNvSpPr>
          <p:nvPr>
            <p:ph type="ctrTitle"/>
          </p:nvPr>
        </p:nvSpPr>
        <p:spPr>
          <a:xfrm>
            <a:off x="0" y="336373"/>
            <a:ext cx="12191999" cy="2393164"/>
          </a:xfrm>
        </p:spPr>
        <p:txBody>
          <a:bodyPr>
            <a:normAutofit fontScale="90000"/>
          </a:bodyPr>
          <a:lstStyle/>
          <a:p>
            <a:pPr algn="ctr"/>
            <a:r>
              <a:rPr lang="de-DE" sz="5400" dirty="0">
                <a:solidFill>
                  <a:srgbClr val="0000FF"/>
                </a:solidFill>
                <a:effectLst/>
                <a:latin typeface="Times New Roman" panose="02020603050405020304" pitchFamily="18" charset="0"/>
                <a:ea typeface="Calibri" panose="020F0502020204030204" pitchFamily="34" charset="0"/>
              </a:rPr>
              <a:t>BÀI </a:t>
            </a:r>
            <a:r>
              <a:rPr lang="de-DE" sz="5400" dirty="0" smtClean="0">
                <a:solidFill>
                  <a:srgbClr val="0000FF"/>
                </a:solidFill>
                <a:effectLst/>
                <a:latin typeface="Times New Roman" panose="02020603050405020304" pitchFamily="18" charset="0"/>
                <a:ea typeface="Calibri" panose="020F0502020204030204" pitchFamily="34" charset="0"/>
              </a:rPr>
              <a:t>2 </a:t>
            </a:r>
            <a:r>
              <a:rPr lang="de-DE" sz="5400" dirty="0">
                <a:solidFill>
                  <a:srgbClr val="0000FF"/>
                </a:solidFill>
                <a:effectLst/>
                <a:latin typeface="Times New Roman" panose="02020603050405020304" pitchFamily="18" charset="0"/>
                <a:ea typeface="Calibri" panose="020F0502020204030204" pitchFamily="34" charset="0"/>
              </a:rPr>
              <a:t/>
            </a:r>
            <a:br>
              <a:rPr lang="de-DE" sz="5400" dirty="0">
                <a:solidFill>
                  <a:srgbClr val="0000FF"/>
                </a:solidFill>
                <a:effectLst/>
                <a:latin typeface="Times New Roman" panose="02020603050405020304" pitchFamily="18" charset="0"/>
                <a:ea typeface="Calibri" panose="020F0502020204030204" pitchFamily="34" charset="0"/>
              </a:rPr>
            </a:br>
            <a:r>
              <a:rPr lang="vi-VN" sz="5400" b="1" dirty="0" smtClean="0">
                <a:solidFill>
                  <a:srgbClr val="FF0000"/>
                </a:solidFill>
                <a:effectLst/>
                <a:latin typeface="Times New Roman"/>
                <a:ea typeface="Calibri"/>
              </a:rPr>
              <a:t>H</a:t>
            </a:r>
            <a:r>
              <a:rPr lang="en-US" sz="5400" b="1" dirty="0" err="1">
                <a:solidFill>
                  <a:srgbClr val="FF0000"/>
                </a:solidFill>
                <a:effectLst/>
                <a:latin typeface="Times New Roman"/>
                <a:ea typeface="Calibri"/>
              </a:rPr>
              <a:t>ƯỚNG</a:t>
            </a:r>
            <a:r>
              <a:rPr lang="vi-VN" sz="5400" b="1" dirty="0">
                <a:solidFill>
                  <a:srgbClr val="FF0000"/>
                </a:solidFill>
                <a:effectLst/>
                <a:latin typeface="Times New Roman"/>
                <a:ea typeface="Calibri"/>
              </a:rPr>
              <a:t> DẪN SỬ DỤNG THIẾT BỊ </a:t>
            </a:r>
            <a:r>
              <a:rPr lang="en-US" sz="5400" b="1" dirty="0">
                <a:solidFill>
                  <a:srgbClr val="FF0000"/>
                </a:solidFill>
                <a:effectLst/>
                <a:latin typeface="Times New Roman"/>
                <a:ea typeface="Calibri"/>
              </a:rPr>
              <a:t>- </a:t>
            </a:r>
            <a:r>
              <a:rPr lang="vi-VN" sz="5400" b="1" dirty="0">
                <a:solidFill>
                  <a:srgbClr val="FF0000"/>
                </a:solidFill>
                <a:effectLst/>
                <a:latin typeface="Times New Roman"/>
                <a:ea typeface="Calibri"/>
              </a:rPr>
              <a:t>DỤNG CỤ GÒ</a:t>
            </a:r>
            <a:endParaRPr lang="en-US" sz="5400" b="1" dirty="0">
              <a:solidFill>
                <a:srgbClr val="FF0000"/>
              </a:solidFill>
            </a:endParaRPr>
          </a:p>
        </p:txBody>
      </p:sp>
    </p:spTree>
    <p:extLst>
      <p:ext uri="{BB962C8B-B14F-4D97-AF65-F5344CB8AC3E}">
        <p14:creationId xmlns:p14="http://schemas.microsoft.com/office/powerpoint/2010/main" val="25094546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403DCF0E-85D5-4E5C-8C5D-B3792F9F878C}"/>
              </a:ext>
            </a:extLst>
          </p:cNvPr>
          <p:cNvSpPr txBox="1"/>
          <p:nvPr/>
        </p:nvSpPr>
        <p:spPr>
          <a:xfrm>
            <a:off x="0" y="976869"/>
            <a:ext cx="12191999" cy="553998"/>
          </a:xfrm>
          <a:prstGeom prst="rect">
            <a:avLst/>
          </a:prstGeom>
          <a:noFill/>
        </p:spPr>
        <p:txBody>
          <a:bodyPr wrap="square">
            <a:spAutoFit/>
          </a:bodyPr>
          <a:lstStyle/>
          <a:p>
            <a:pPr algn="ctr" hangingPunct="1">
              <a:spcBef>
                <a:spcPts val="600"/>
              </a:spcBef>
              <a:spcAft>
                <a:spcPts val="6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 </a:t>
            </a:r>
            <a:r>
              <a:rPr lang="en-US" sz="3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endParaRPr lang="en-US" sz="3000" dirty="0">
              <a:solidFill>
                <a:srgbClr val="FF0000"/>
              </a:solidFill>
              <a:effectLst/>
              <a:latin typeface="VNI-Times" pitchFamily="2"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C98F21AC-83BB-4E67-9984-CAB06E254BE5}"/>
              </a:ext>
            </a:extLst>
          </p:cNvPr>
          <p:cNvSpPr txBox="1"/>
          <p:nvPr/>
        </p:nvSpPr>
        <p:spPr>
          <a:xfrm>
            <a:off x="0" y="1782694"/>
            <a:ext cx="12191999" cy="1092607"/>
          </a:xfrm>
          <a:prstGeom prst="rect">
            <a:avLst/>
          </a:prstGeom>
          <a:noFill/>
        </p:spPr>
        <p:txBody>
          <a:bodyPr wrap="square">
            <a:spAutoFit/>
          </a:bodyPr>
          <a:lstStyle/>
          <a:p>
            <a:pPr marL="173355" indent="457200" hangingPunct="0">
              <a:lnSpc>
                <a:spcPct val="110000"/>
              </a:lnSpc>
              <a:spcBef>
                <a:spcPts val="600"/>
              </a:spcBef>
              <a:spcAft>
                <a:spcPts val="600"/>
              </a:spcAft>
              <a:buFont typeface="Times New Roman"/>
              <a:buChar char="-"/>
            </a:pP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hiểu</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từng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cụ</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173355" indent="457200" hangingPunct="0">
              <a:lnSpc>
                <a:spcPct val="110000"/>
              </a:lnSpc>
              <a:spcBef>
                <a:spcPts val="600"/>
              </a:spcBef>
              <a:spcAft>
                <a:spcPts val="600"/>
              </a:spcAft>
              <a:buFont typeface="Times New Roman"/>
              <a:buChar char="-"/>
            </a:pP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biện</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tắc</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an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xưởng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endParaRPr lang="vi-VN"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4195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2B0198-215A-4720-99B9-8806615E5FD4}"/>
              </a:ext>
            </a:extLst>
          </p:cNvPr>
          <p:cNvSpPr>
            <a:spLocks noGrp="1"/>
          </p:cNvSpPr>
          <p:nvPr>
            <p:ph type="title"/>
          </p:nvPr>
        </p:nvSpPr>
        <p:spPr>
          <a:xfrm>
            <a:off x="0" y="11875"/>
            <a:ext cx="12191999" cy="546270"/>
          </a:xfrm>
        </p:spPr>
        <p:txBody>
          <a:bodyPr>
            <a:noAutofit/>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 xmlns:a16="http://schemas.microsoft.com/office/drawing/2014/main" id="{70FC116F-6F20-4967-84B1-00331AF239B3}"/>
              </a:ext>
            </a:extLst>
          </p:cNvPr>
          <p:cNvSpPr>
            <a:spLocks noGrp="1"/>
          </p:cNvSpPr>
          <p:nvPr>
            <p:ph idx="1"/>
          </p:nvPr>
        </p:nvSpPr>
        <p:spPr>
          <a:xfrm>
            <a:off x="0" y="604170"/>
            <a:ext cx="12191999" cy="6322070"/>
          </a:xfrm>
        </p:spPr>
        <p:txBody>
          <a:bodyPr>
            <a:normAutofit/>
          </a:bodyPr>
          <a:lstStyle/>
          <a:p>
            <a:pPr marL="0" marR="17780" indent="0">
              <a:buNone/>
            </a:pPr>
            <a:r>
              <a:rPr lang="en-US" sz="2800" b="1" dirty="0" smtClea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lang="vi-VN" sz="2800" b="1" dirty="0" smtClean="0">
                <a:solidFill>
                  <a:srgbClr val="0000FF"/>
                </a:solidFill>
                <a:latin typeface="Times New Roman" pitchFamily="18" charset="0"/>
                <a:ea typeface="Calibri"/>
                <a:cs typeface="Times New Roman" pitchFamily="18" charset="0"/>
              </a:rPr>
              <a:t>Dụng </a:t>
            </a:r>
            <a:r>
              <a:rPr lang="vi-VN" sz="2800" b="1" dirty="0">
                <a:solidFill>
                  <a:srgbClr val="0000FF"/>
                </a:solidFill>
                <a:latin typeface="Times New Roman" pitchFamily="18" charset="0"/>
                <a:ea typeface="Calibri"/>
                <a:cs typeface="Times New Roman" pitchFamily="18" charset="0"/>
              </a:rPr>
              <a:t>cụ vạch lấy dấu</a:t>
            </a:r>
            <a:r>
              <a:rPr lang="vi-VN" sz="2800" b="1" dirty="0" smtClean="0">
                <a:solidFill>
                  <a:srgbClr val="0000FF"/>
                </a:solidFill>
                <a:latin typeface="Times New Roman" pitchFamily="18" charset="0"/>
                <a:ea typeface="Calibri"/>
                <a:cs typeface="Times New Roman" pitchFamily="18" charset="0"/>
              </a:rPr>
              <a:t>:</a:t>
            </a:r>
          </a:p>
          <a:p>
            <a:pPr marL="457200" marR="17780" indent="-457200">
              <a:buFont typeface="Wingdings" pitchFamily="2" charset="2"/>
              <a:buChar char="v"/>
            </a:pPr>
            <a:r>
              <a:rPr lang="vi-VN" sz="2500" dirty="0" smtClean="0">
                <a:solidFill>
                  <a:schemeClr val="tx1"/>
                </a:solidFill>
                <a:latin typeface="Times New Roman" pitchFamily="18" charset="0"/>
                <a:ea typeface="Calibri"/>
                <a:cs typeface="Times New Roman" pitchFamily="18" charset="0"/>
              </a:rPr>
              <a:t>Được </a:t>
            </a:r>
            <a:r>
              <a:rPr lang="vi-VN" sz="2500" dirty="0">
                <a:solidFill>
                  <a:schemeClr val="tx1"/>
                </a:solidFill>
                <a:latin typeface="Times New Roman" pitchFamily="18" charset="0"/>
                <a:ea typeface="Calibri"/>
                <a:cs typeface="Times New Roman" pitchFamily="18" charset="0"/>
              </a:rPr>
              <a:t>chế tạo bằng thép, thường dùng để lấy dấu</a:t>
            </a:r>
            <a:r>
              <a:rPr lang="en-US" sz="2500" dirty="0" smtClean="0">
                <a:solidFill>
                  <a:schemeClr val="tx1"/>
                </a:solidFill>
                <a:latin typeface="Times New Roman" pitchFamily="18" charset="0"/>
                <a:ea typeface="Calibri"/>
                <a:cs typeface="Times New Roman" pitchFamily="18" charset="0"/>
              </a:rPr>
              <a:t>.</a:t>
            </a:r>
            <a:endParaRPr lang="vi-VN" sz="2500" dirty="0">
              <a:solidFill>
                <a:schemeClr val="tx1"/>
              </a:solidFill>
              <a:latin typeface="Times New Roman" pitchFamily="18" charset="0"/>
              <a:ea typeface="Calibri"/>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0447" y="1847040"/>
            <a:ext cx="6051534" cy="4023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623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barn(inVertical)">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2B0198-215A-4720-99B9-8806615E5FD4}"/>
              </a:ext>
            </a:extLst>
          </p:cNvPr>
          <p:cNvSpPr>
            <a:spLocks noGrp="1"/>
          </p:cNvSpPr>
          <p:nvPr>
            <p:ph type="title"/>
          </p:nvPr>
        </p:nvSpPr>
        <p:spPr>
          <a:xfrm>
            <a:off x="0" y="11875"/>
            <a:ext cx="12191999" cy="546270"/>
          </a:xfrm>
        </p:spPr>
        <p:txBody>
          <a:bodyPr>
            <a:noAutofit/>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 xmlns:a16="http://schemas.microsoft.com/office/drawing/2014/main" id="{70FC116F-6F20-4967-84B1-00331AF239B3}"/>
              </a:ext>
            </a:extLst>
          </p:cNvPr>
          <p:cNvSpPr>
            <a:spLocks noGrp="1"/>
          </p:cNvSpPr>
          <p:nvPr>
            <p:ph idx="1"/>
          </p:nvPr>
        </p:nvSpPr>
        <p:spPr>
          <a:xfrm>
            <a:off x="0" y="604170"/>
            <a:ext cx="12191999" cy="6322070"/>
          </a:xfrm>
        </p:spPr>
        <p:txBody>
          <a:bodyPr>
            <a:normAutofit/>
          </a:bodyPr>
          <a:lstStyle/>
          <a:p>
            <a:pPr marL="0" marR="17780" indent="0">
              <a:buNone/>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sz="2800" b="1" dirty="0" smtClea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Các </a:t>
            </a:r>
            <a:r>
              <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loại kéo cắt</a:t>
            </a:r>
            <a:r>
              <a:rPr lang="vi-VN"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0" marR="17780" indent="-457200">
              <a:buFont typeface="Wingdings" pitchFamily="2" charset="2"/>
              <a:buChar char="v"/>
            </a:pPr>
            <a:r>
              <a:rPr lang="vi-VN" sz="25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Dùng </a:t>
            </a:r>
            <a:r>
              <a:rPr lang="vi-VN"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để cắt các đường thẳng và đường cong ngoài có độ cong lớn với chiều dày kim loại không quá 1.5 mm đối với thép hoặc không quá 2.0 mm đối với hợp kim đồng và nhôm, </a:t>
            </a:r>
            <a:r>
              <a:rPr lang="vi-VN" sz="25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0" marR="17780" indent="-457200">
              <a:buFont typeface="Wingdings" pitchFamily="2" charset="2"/>
              <a:buChar char="v"/>
            </a:pPr>
            <a:endParaRPr lang="vi-VN" sz="25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0680" y="2548268"/>
            <a:ext cx="7709888" cy="256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2329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barn(inVertical)">
                                      <p:cBhvr>
                                        <p:cTn id="13"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2B0198-215A-4720-99B9-8806615E5FD4}"/>
              </a:ext>
            </a:extLst>
          </p:cNvPr>
          <p:cNvSpPr>
            <a:spLocks noGrp="1"/>
          </p:cNvSpPr>
          <p:nvPr>
            <p:ph type="title"/>
          </p:nvPr>
        </p:nvSpPr>
        <p:spPr>
          <a:xfrm>
            <a:off x="0" y="11875"/>
            <a:ext cx="12191999" cy="546270"/>
          </a:xfrm>
        </p:spPr>
        <p:txBody>
          <a:bodyPr>
            <a:noAutofit/>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 xmlns:a16="http://schemas.microsoft.com/office/drawing/2014/main" id="{70FC116F-6F20-4967-84B1-00331AF239B3}"/>
              </a:ext>
            </a:extLst>
          </p:cNvPr>
          <p:cNvSpPr>
            <a:spLocks noGrp="1"/>
          </p:cNvSpPr>
          <p:nvPr>
            <p:ph idx="1"/>
          </p:nvPr>
        </p:nvSpPr>
        <p:spPr>
          <a:xfrm>
            <a:off x="1337480" y="604170"/>
            <a:ext cx="10854519" cy="6322070"/>
          </a:xfrm>
        </p:spPr>
        <p:txBody>
          <a:bodyPr>
            <a:normAutofit/>
          </a:bodyPr>
          <a:lstStyle/>
          <a:p>
            <a:pPr marL="0" marR="17780" indent="0">
              <a:buNone/>
            </a:pP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800" b="1" dirty="0" smtClea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búa</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0" marR="17780" indent="-457200">
              <a:buFont typeface="Wingdings" pitchFamily="2" charset="2"/>
              <a:buChar char="v"/>
            </a:pPr>
            <a:r>
              <a:rPr lang="en-US" sz="28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Búa</a:t>
            </a:r>
            <a:r>
              <a:rPr lang="en-US"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thợ</a:t>
            </a:r>
            <a:r>
              <a:rPr lang="en-US"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gò</a:t>
            </a:r>
            <a:r>
              <a:rPr lang="en-US"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chia </a:t>
            </a:r>
            <a:r>
              <a:rPr lang="en-US" sz="25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loại</a:t>
            </a:r>
            <a:endParaRPr lang="vi-VN"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r>
              <a:rPr lang="en-US" sz="2500" dirty="0" err="1">
                <a:solidFill>
                  <a:schemeClr val="tx1"/>
                </a:solidFill>
                <a:latin typeface="Times New Roman"/>
                <a:ea typeface="Calibri"/>
              </a:rPr>
              <a:t>Búa</a:t>
            </a:r>
            <a:r>
              <a:rPr lang="en-US" sz="2500" dirty="0">
                <a:solidFill>
                  <a:schemeClr val="tx1"/>
                </a:solidFill>
                <a:latin typeface="Times New Roman"/>
                <a:ea typeface="Calibri"/>
              </a:rPr>
              <a:t> </a:t>
            </a:r>
            <a:r>
              <a:rPr lang="en-US" sz="2500" dirty="0" err="1">
                <a:solidFill>
                  <a:schemeClr val="tx1"/>
                </a:solidFill>
                <a:latin typeface="Times New Roman"/>
                <a:ea typeface="Calibri"/>
              </a:rPr>
              <a:t>mặt</a:t>
            </a:r>
            <a:r>
              <a:rPr lang="en-US" sz="2500" dirty="0">
                <a:solidFill>
                  <a:schemeClr val="tx1"/>
                </a:solidFill>
                <a:latin typeface="Times New Roman"/>
                <a:ea typeface="Calibri"/>
              </a:rPr>
              <a:t> </a:t>
            </a:r>
            <a:r>
              <a:rPr lang="en-US" sz="2500" dirty="0" err="1">
                <a:solidFill>
                  <a:schemeClr val="tx1"/>
                </a:solidFill>
                <a:latin typeface="Times New Roman"/>
                <a:ea typeface="Calibri"/>
              </a:rPr>
              <a:t>cứng</a:t>
            </a:r>
            <a:r>
              <a:rPr lang="en-US" sz="2500" dirty="0" smtClean="0">
                <a:latin typeface="Times New Roman"/>
                <a:ea typeface="Calibri"/>
              </a:rPr>
              <a:t>:</a:t>
            </a: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r>
              <a:rPr lang="en-US" sz="2500" dirty="0" err="1" smtClean="0">
                <a:solidFill>
                  <a:schemeClr val="tx1"/>
                </a:solidFill>
                <a:latin typeface="Times New Roman"/>
                <a:ea typeface="Times New Roman" panose="02020603050405020304" pitchFamily="18" charset="0"/>
                <a:cs typeface="Times New Roman" panose="02020603050405020304" pitchFamily="18" charset="0"/>
              </a:rPr>
              <a:t>Búa</a:t>
            </a:r>
            <a:r>
              <a:rPr lang="en-US" sz="2500" dirty="0" smtClean="0">
                <a:solidFill>
                  <a:schemeClr val="tx1"/>
                </a:solidFill>
                <a:latin typeface="Times New Roman"/>
                <a:ea typeface="Times New Roman" panose="02020603050405020304" pitchFamily="18" charset="0"/>
                <a:cs typeface="Times New Roman" panose="02020603050405020304" pitchFamily="18" charset="0"/>
              </a:rPr>
              <a:t> </a:t>
            </a:r>
            <a:r>
              <a:rPr lang="en-US" sz="2500" dirty="0" err="1" smtClean="0">
                <a:solidFill>
                  <a:schemeClr val="tx1"/>
                </a:solidFill>
                <a:latin typeface="Times New Roman"/>
                <a:ea typeface="Times New Roman" panose="02020603050405020304" pitchFamily="18" charset="0"/>
                <a:cs typeface="Times New Roman" panose="02020603050405020304" pitchFamily="18" charset="0"/>
              </a:rPr>
              <a:t>mặt</a:t>
            </a:r>
            <a:r>
              <a:rPr lang="en-US" sz="2500" dirty="0" smtClean="0">
                <a:solidFill>
                  <a:schemeClr val="tx1"/>
                </a:solidFill>
                <a:latin typeface="Times New Roman"/>
                <a:ea typeface="Times New Roman" panose="02020603050405020304" pitchFamily="18" charset="0"/>
                <a:cs typeface="Times New Roman" panose="02020603050405020304" pitchFamily="18" charset="0"/>
              </a:rPr>
              <a:t> </a:t>
            </a:r>
            <a:r>
              <a:rPr lang="en-US" sz="2500" dirty="0" err="1" smtClean="0">
                <a:solidFill>
                  <a:schemeClr val="tx1"/>
                </a:solidFill>
                <a:latin typeface="Times New Roman"/>
                <a:ea typeface="Times New Roman" panose="02020603050405020304" pitchFamily="18" charset="0"/>
                <a:cs typeface="Times New Roman" panose="02020603050405020304" pitchFamily="18" charset="0"/>
              </a:rPr>
              <a:t>mềm</a:t>
            </a:r>
            <a:r>
              <a:rPr lang="en-US" sz="2500" dirty="0" smtClean="0">
                <a:solidFill>
                  <a:schemeClr val="tx1"/>
                </a:solidFill>
                <a:latin typeface="Times New Roman"/>
                <a:ea typeface="Times New Roman" panose="02020603050405020304" pitchFamily="18" charset="0"/>
                <a:cs typeface="Times New Roman" panose="02020603050405020304" pitchFamily="18" charset="0"/>
              </a:rPr>
              <a:t>:</a:t>
            </a:r>
            <a:endParaRPr lang="vi-VN" sz="25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0000"/>
          <a:stretch/>
        </p:blipFill>
        <p:spPr bwMode="auto">
          <a:xfrm>
            <a:off x="5367865" y="1679404"/>
            <a:ext cx="2438908" cy="246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a:stretch/>
        </p:blipFill>
        <p:spPr bwMode="auto">
          <a:xfrm>
            <a:off x="5424057" y="4181517"/>
            <a:ext cx="2525908" cy="256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98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circle(in)">
                                      <p:cBhvr>
                                        <p:cTn id="18" dur="2000"/>
                                        <p:tgtEl>
                                          <p:spTgt spid="307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barn(inVertical)">
                                      <p:cBhvr>
                                        <p:cTn id="23" dur="500"/>
                                        <p:tgtEl>
                                          <p:spTgt spid="3">
                                            <p:txEl>
                                              <p:pRg st="8" end="8"/>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075"/>
                                        </p:tgtEl>
                                        <p:attrNameLst>
                                          <p:attrName>style.visibility</p:attrName>
                                        </p:attrNameLst>
                                      </p:cBhvr>
                                      <p:to>
                                        <p:strVal val="visible"/>
                                      </p:to>
                                    </p:set>
                                    <p:animEffect transition="in" filter="circle(in)">
                                      <p:cBhvr>
                                        <p:cTn id="28" dur="2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2B0198-215A-4720-99B9-8806615E5FD4}"/>
              </a:ext>
            </a:extLst>
          </p:cNvPr>
          <p:cNvSpPr>
            <a:spLocks noGrp="1"/>
          </p:cNvSpPr>
          <p:nvPr>
            <p:ph type="title"/>
          </p:nvPr>
        </p:nvSpPr>
        <p:spPr>
          <a:xfrm>
            <a:off x="0" y="11875"/>
            <a:ext cx="12191999" cy="546270"/>
          </a:xfrm>
        </p:spPr>
        <p:txBody>
          <a:bodyPr>
            <a:noAutofit/>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 xmlns:a16="http://schemas.microsoft.com/office/drawing/2014/main" id="{70FC116F-6F20-4967-84B1-00331AF239B3}"/>
              </a:ext>
            </a:extLst>
          </p:cNvPr>
          <p:cNvSpPr>
            <a:spLocks noGrp="1"/>
          </p:cNvSpPr>
          <p:nvPr>
            <p:ph idx="1"/>
          </p:nvPr>
        </p:nvSpPr>
        <p:spPr>
          <a:xfrm>
            <a:off x="0" y="604170"/>
            <a:ext cx="12191999" cy="6322070"/>
          </a:xfrm>
        </p:spPr>
        <p:txBody>
          <a:bodyPr>
            <a:normAutofit/>
          </a:bodyPr>
          <a:lstStyle/>
          <a:p>
            <a:pPr marL="0" marR="17780" indent="0">
              <a:buNone/>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4</a:t>
            </a:r>
            <a:r>
              <a:rPr lang="en-US" sz="2800" b="1" dirty="0" smtClea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Dụng </a:t>
            </a:r>
            <a:r>
              <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cụ kê</a:t>
            </a:r>
            <a:r>
              <a:rPr lang="vi-VN"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marR="17780" indent="-457200">
              <a:buFont typeface="Wingdings" pitchFamily="2" charset="2"/>
              <a:buChar char="v"/>
            </a:pPr>
            <a:r>
              <a:rPr lang="en-US" sz="28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2500" dirty="0">
                <a:solidFill>
                  <a:schemeClr val="tx1"/>
                </a:solidFill>
                <a:latin typeface="Times New Roman"/>
                <a:ea typeface="Calibri"/>
              </a:rPr>
              <a:t>Dụng cụ kê được chia làm hai nhóm.</a:t>
            </a:r>
            <a:endParaRPr lang="vi-VN" sz="2500"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r>
              <a:rPr lang="vi-VN" sz="2500" dirty="0" smtClean="0">
                <a:solidFill>
                  <a:schemeClr val="tx1"/>
                </a:solidFill>
                <a:latin typeface="Times New Roman"/>
                <a:ea typeface="Calibri"/>
              </a:rPr>
              <a:t>Dụng </a:t>
            </a:r>
            <a:r>
              <a:rPr lang="vi-VN" sz="2500" dirty="0">
                <a:solidFill>
                  <a:schemeClr val="tx1"/>
                </a:solidFill>
                <a:latin typeface="Times New Roman"/>
                <a:ea typeface="Calibri"/>
              </a:rPr>
              <a:t>cụ kê đa </a:t>
            </a:r>
            <a:r>
              <a:rPr lang="vi-VN" sz="2500" dirty="0" smtClean="0">
                <a:solidFill>
                  <a:schemeClr val="tx1"/>
                </a:solidFill>
                <a:latin typeface="Times New Roman"/>
                <a:ea typeface="Calibri"/>
              </a:rPr>
              <a:t>năng: </a:t>
            </a:r>
            <a:r>
              <a:rPr lang="vi-VN" sz="2500" dirty="0">
                <a:solidFill>
                  <a:schemeClr val="tx1"/>
                </a:solidFill>
                <a:latin typeface="Times New Roman"/>
                <a:ea typeface="Calibri"/>
              </a:rPr>
              <a:t>thường là các đe bằng thép, hợp kim đồng</a:t>
            </a:r>
            <a:r>
              <a:rPr lang="vi-VN" sz="2500" dirty="0" smtClean="0">
                <a:solidFill>
                  <a:schemeClr val="tx1"/>
                </a:solidFill>
                <a:latin typeface="Times New Roman"/>
                <a:ea typeface="Calibri"/>
              </a:rPr>
              <a:t>.</a:t>
            </a:r>
            <a:endParaRPr lang="en-US" sz="2500" dirty="0" smtClean="0">
              <a:solidFill>
                <a:schemeClr val="tx1"/>
              </a:solidFill>
              <a:latin typeface="Times New Roman"/>
              <a:ea typeface="Calibri"/>
            </a:endParaRP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r>
              <a:rPr lang="vi-VN" sz="2500" dirty="0" smtClean="0">
                <a:solidFill>
                  <a:schemeClr val="tx1"/>
                </a:solidFill>
                <a:latin typeface="Times New Roman"/>
                <a:ea typeface="Times New Roman" panose="02020603050405020304" pitchFamily="18" charset="0"/>
                <a:cs typeface="Times New Roman" panose="02020603050405020304" pitchFamily="18" charset="0"/>
              </a:rPr>
              <a:t>Dụng </a:t>
            </a:r>
            <a:r>
              <a:rPr lang="vi-VN" sz="2500" dirty="0">
                <a:solidFill>
                  <a:schemeClr val="tx1"/>
                </a:solidFill>
                <a:latin typeface="Times New Roman"/>
                <a:ea typeface="Times New Roman" panose="02020603050405020304" pitchFamily="18" charset="0"/>
                <a:cs typeface="Times New Roman" panose="02020603050405020304" pitchFamily="18" charset="0"/>
              </a:rPr>
              <a:t>cụ kê địng </a:t>
            </a:r>
            <a:r>
              <a:rPr lang="vi-VN" sz="2500" dirty="0" smtClean="0">
                <a:solidFill>
                  <a:schemeClr val="tx1"/>
                </a:solidFill>
                <a:latin typeface="Times New Roman"/>
                <a:ea typeface="Times New Roman" panose="02020603050405020304" pitchFamily="18" charset="0"/>
                <a:cs typeface="Times New Roman" panose="02020603050405020304" pitchFamily="18" charset="0"/>
              </a:rPr>
              <a:t>hình: </a:t>
            </a:r>
            <a:r>
              <a:rPr lang="vi-VN" sz="2500" dirty="0">
                <a:solidFill>
                  <a:schemeClr val="tx1"/>
                </a:solidFill>
                <a:latin typeface="Times New Roman"/>
                <a:ea typeface="Times New Roman" panose="02020603050405020304" pitchFamily="18" charset="0"/>
                <a:cs typeface="Times New Roman" panose="02020603050405020304" pitchFamily="18" charset="0"/>
              </a:rPr>
              <a:t>thường có biên dạng đặc biệt, dùng để kê gia công biên dạng đặc biệt, dùng để kê khi gia công biến dạng nhằm đạt được hình dạng mong muốn</a:t>
            </a:r>
            <a:r>
              <a:rPr lang="vi-VN" sz="2500" dirty="0" smtClean="0">
                <a:solidFill>
                  <a:schemeClr val="tx1"/>
                </a:solidFill>
                <a:latin typeface="Times New Roman"/>
                <a:ea typeface="Times New Roman" panose="02020603050405020304" pitchFamily="18" charset="0"/>
                <a:cs typeface="Times New Roman" panose="02020603050405020304" pitchFamily="18" charset="0"/>
              </a:rPr>
              <a:t>.</a:t>
            </a:r>
            <a:endParaRPr lang="vi-VN" sz="2500" dirty="0">
              <a:solidFill>
                <a:schemeClr val="tx1"/>
              </a:solidFill>
              <a:latin typeface="Times New Roman"/>
              <a:ea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3444" r="50000"/>
          <a:stretch/>
        </p:blipFill>
        <p:spPr bwMode="auto">
          <a:xfrm>
            <a:off x="5458240" y="2129044"/>
            <a:ext cx="3214929" cy="1737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r="50000" b="44712"/>
          <a:stretch/>
        </p:blipFill>
        <p:spPr bwMode="auto">
          <a:xfrm>
            <a:off x="5634250" y="4896955"/>
            <a:ext cx="2849643"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22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098"/>
                                        </p:tgtEl>
                                        <p:attrNameLst>
                                          <p:attrName>style.visibility</p:attrName>
                                        </p:attrNameLst>
                                      </p:cBhvr>
                                      <p:to>
                                        <p:strVal val="visible"/>
                                      </p:to>
                                    </p:set>
                                    <p:animEffect transition="in" filter="circle(in)">
                                      <p:cBhvr>
                                        <p:cTn id="18" dur="2000"/>
                                        <p:tgtEl>
                                          <p:spTgt spid="409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barn(inVertical)">
                                      <p:cBhvr>
                                        <p:cTn id="23" dur="500"/>
                                        <p:tgtEl>
                                          <p:spTgt spid="3">
                                            <p:txEl>
                                              <p:pRg st="7" end="7"/>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4099"/>
                                        </p:tgtEl>
                                        <p:attrNameLst>
                                          <p:attrName>style.visibility</p:attrName>
                                        </p:attrNameLst>
                                      </p:cBhvr>
                                      <p:to>
                                        <p:strVal val="visible"/>
                                      </p:to>
                                    </p:set>
                                    <p:animEffect transition="in" filter="circle(in)">
                                      <p:cBhvr>
                                        <p:cTn id="28" dur="2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2B0198-215A-4720-99B9-8806615E5FD4}"/>
              </a:ext>
            </a:extLst>
          </p:cNvPr>
          <p:cNvSpPr>
            <a:spLocks noGrp="1"/>
          </p:cNvSpPr>
          <p:nvPr>
            <p:ph type="title"/>
          </p:nvPr>
        </p:nvSpPr>
        <p:spPr>
          <a:xfrm>
            <a:off x="0" y="11875"/>
            <a:ext cx="12191999" cy="546270"/>
          </a:xfrm>
        </p:spPr>
        <p:txBody>
          <a:bodyPr>
            <a:noAutofit/>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 xmlns:a16="http://schemas.microsoft.com/office/drawing/2014/main" id="{70FC116F-6F20-4967-84B1-00331AF239B3}"/>
              </a:ext>
            </a:extLst>
          </p:cNvPr>
          <p:cNvSpPr>
            <a:spLocks noGrp="1"/>
          </p:cNvSpPr>
          <p:nvPr>
            <p:ph idx="1"/>
          </p:nvPr>
        </p:nvSpPr>
        <p:spPr>
          <a:xfrm>
            <a:off x="0" y="604170"/>
            <a:ext cx="12191999" cy="6322070"/>
          </a:xfrm>
        </p:spPr>
        <p:txBody>
          <a:bodyPr>
            <a:normAutofit/>
          </a:bodyPr>
          <a:lstStyle/>
          <a:p>
            <a:pPr marL="0" marR="17780" indent="0">
              <a:buNone/>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5</a:t>
            </a:r>
            <a:r>
              <a:rPr lang="en-US" sz="2800" b="1" dirty="0" smtClea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Cưa </a:t>
            </a:r>
            <a:r>
              <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tay</a:t>
            </a:r>
            <a:r>
              <a:rPr lang="vi-VN"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0" marR="17780" indent="-457200">
              <a:buFont typeface="Wingdings" pitchFamily="2" charset="2"/>
              <a:buChar char="v"/>
            </a:pP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vi-VN" sz="2800" dirty="0">
                <a:latin typeface="Times New Roman"/>
                <a:ea typeface="Calibri"/>
              </a:rPr>
              <a:t>Cơ bản giống các cưa trong nghề nguội</a:t>
            </a:r>
            <a:r>
              <a:rPr lang="vi-VN" sz="2800" dirty="0" smtClean="0">
                <a:latin typeface="Times New Roman"/>
                <a:ea typeface="Calibri"/>
              </a:rPr>
              <a:t>.</a:t>
            </a:r>
            <a:endParaRPr lang="vi-VN" sz="2800" dirty="0">
              <a:latin typeface="Times New Roman"/>
              <a:ea typeface="Calibri"/>
            </a:endParaRP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8261" y="2372110"/>
            <a:ext cx="5504394" cy="2194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4572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barn(inVertical)">
                                      <p:cBhvr>
                                        <p:cTn id="13"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42B0198-215A-4720-99B9-8806615E5FD4}"/>
              </a:ext>
            </a:extLst>
          </p:cNvPr>
          <p:cNvSpPr>
            <a:spLocks noGrp="1"/>
          </p:cNvSpPr>
          <p:nvPr>
            <p:ph type="title"/>
          </p:nvPr>
        </p:nvSpPr>
        <p:spPr>
          <a:xfrm>
            <a:off x="0" y="11875"/>
            <a:ext cx="12191999" cy="546270"/>
          </a:xfrm>
        </p:spPr>
        <p:txBody>
          <a:bodyPr>
            <a:noAutofit/>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 xmlns:a16="http://schemas.microsoft.com/office/drawing/2014/main" id="{70FC116F-6F20-4967-84B1-00331AF239B3}"/>
              </a:ext>
            </a:extLst>
          </p:cNvPr>
          <p:cNvSpPr>
            <a:spLocks noGrp="1"/>
          </p:cNvSpPr>
          <p:nvPr>
            <p:ph idx="1"/>
          </p:nvPr>
        </p:nvSpPr>
        <p:spPr>
          <a:xfrm>
            <a:off x="0" y="604170"/>
            <a:ext cx="12191999" cy="6322070"/>
          </a:xfrm>
        </p:spPr>
        <p:txBody>
          <a:bodyPr>
            <a:normAutofit/>
          </a:bodyPr>
          <a:lstStyle/>
          <a:p>
            <a:pPr marL="0" marR="17780" indent="0">
              <a:buNone/>
            </a:pP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sz="2800" b="1" dirty="0" smtClea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vi-VN"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Các </a:t>
            </a:r>
            <a:r>
              <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loại giũa:</a:t>
            </a:r>
            <a:endPar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0" marR="17780" indent="0">
              <a:buNone/>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a:latin typeface="Times New Roman"/>
              <a:ea typeface="Times New Roman" panose="02020603050405020304" pitchFamily="18" charset="0"/>
              <a:cs typeface="Times New Roman" panose="02020603050405020304" pitchFamily="18" charset="0"/>
            </a:endParaRPr>
          </a:p>
          <a:p>
            <a:pPr marL="457200" marR="17780" indent="-457200">
              <a:buFont typeface="Wingdings" pitchFamily="2" charset="2"/>
              <a:buChar char="Ø"/>
            </a:pPr>
            <a:endParaRPr lang="en-US" sz="2500" dirty="0" smtClean="0">
              <a:latin typeface="Times New Roman"/>
              <a:ea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540746" y="1146731"/>
            <a:ext cx="7777977"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683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ppt_x"/>
                                          </p:val>
                                        </p:tav>
                                        <p:tav tm="100000">
                                          <p:val>
                                            <p:strVal val="#ppt_x"/>
                                          </p:val>
                                        </p:tav>
                                      </p:tavLst>
                                    </p:anim>
                                    <p:anim calcmode="lin" valueType="num">
                                      <p:cBhvr additive="base">
                                        <p:cTn id="8"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2050" name="Picture 2" descr="35+ mẫu slide cảm ơn powerpoint đẹp cho bài thuyết trình chuyên nghiệp">
            <a:extLst>
              <a:ext uri="{FF2B5EF4-FFF2-40B4-BE49-F238E27FC236}">
                <a16:creationId xmlns:a16="http://schemas.microsoft.com/office/drawing/2014/main" xmlns="" id="{FB988A58-5FE0-4D17-B490-D15F38F3432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44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922770"/>
      </p:ext>
    </p:extLst>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854</TotalTime>
  <Words>248</Words>
  <Application>Microsoft Office PowerPoint</Application>
  <PresentationFormat>Custom</PresentationFormat>
  <Paragraphs>38</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Executive</vt:lpstr>
      <vt:lpstr>BÀI 2  HƯỚNG DẪN SỬ DỤNG THIẾT BỊ - DỤNG CỤ GÒ</vt:lpstr>
      <vt:lpstr>PowerPoint Presentation</vt:lpstr>
      <vt:lpstr>II. NỘI DUNG</vt:lpstr>
      <vt:lpstr>II. NỘI DUNG</vt:lpstr>
      <vt:lpstr>II. NỘI DUNG</vt:lpstr>
      <vt:lpstr>II. NỘI DUNG</vt:lpstr>
      <vt:lpstr>II. NỘI DUNG</vt:lpstr>
      <vt:lpstr>II. NỘI DUNG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3. TIỆN TRỤ TRƠN NGẮN</dc:title>
  <dc:creator>ADMIN</dc:creator>
  <cp:lastModifiedBy>Lenovo</cp:lastModifiedBy>
  <cp:revision>52</cp:revision>
  <dcterms:created xsi:type="dcterms:W3CDTF">2020-10-10T07:29:28Z</dcterms:created>
  <dcterms:modified xsi:type="dcterms:W3CDTF">2021-07-31T07:50:20Z</dcterms:modified>
</cp:coreProperties>
</file>