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56" r:id="rId2"/>
    <p:sldId id="257" r:id="rId3"/>
    <p:sldId id="291" r:id="rId4"/>
    <p:sldId id="265" r:id="rId5"/>
    <p:sldId id="295" r:id="rId6"/>
    <p:sldId id="307" r:id="rId7"/>
    <p:sldId id="308" r:id="rId8"/>
    <p:sldId id="309" r:id="rId9"/>
    <p:sldId id="289" r:id="rId10"/>
    <p:sldId id="290" r:id="rId11"/>
    <p:sldId id="30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>
        <p:scale>
          <a:sx n="70" d="100"/>
          <a:sy n="70" d="100"/>
        </p:scale>
        <p:origin x="-402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01"/>
            <a:ext cx="103632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63"/>
            <a:ext cx="103632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9944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2611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28971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273051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7" y="2438401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5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5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4463" y="6356351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8359D27-69B9-409B-B578-067B6C62D91C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887" y="6356351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038" y="6356351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3AB3AD3-1EE5-412D-87BF-62CA0F3DF53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11277014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58826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58A869-5F08-450D-95DA-E0D449FC41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68491"/>
            <a:ext cx="12191999" cy="1815152"/>
          </a:xfrm>
        </p:spPr>
        <p:txBody>
          <a:bodyPr>
            <a:normAutofit/>
          </a:bodyPr>
          <a:lstStyle/>
          <a:p>
            <a:pPr algn="ctr">
              <a:spcAft>
                <a:spcPts val="0"/>
              </a:spcAft>
            </a:pPr>
            <a: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 </a:t>
            </a:r>
            <a:r>
              <a:rPr lang="de-DE" sz="5400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7 </a:t>
            </a:r>
            <a: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de-DE" sz="54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5400" b="1" dirty="0" err="1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GÒ</a:t>
            </a:r>
            <a:r>
              <a:rPr lang="en-US" sz="54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5400" b="1" dirty="0" err="1">
                <a:solidFill>
                  <a:srgbClr val="FF0000"/>
                </a:solidFill>
                <a:effectLst/>
                <a:latin typeface="Times New Roman"/>
                <a:ea typeface="Calibri"/>
              </a:rPr>
              <a:t>HÌNH</a:t>
            </a:r>
            <a:r>
              <a:rPr lang="en-US" sz="5400" b="1" dirty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TRỤ</a:t>
            </a:r>
            <a:endParaRPr lang="en-US" sz="5400" b="1" dirty="0">
              <a:solidFill>
                <a:srgbClr val="FF0000"/>
              </a:solidFill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09454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03DCF0E-85D5-4E5C-8C5D-B3792F9F878C}"/>
              </a:ext>
            </a:extLst>
          </p:cNvPr>
          <p:cNvSpPr txBox="1"/>
          <p:nvPr/>
        </p:nvSpPr>
        <p:spPr>
          <a:xfrm>
            <a:off x="2" y="976869"/>
            <a:ext cx="1219199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hangingPunct="1">
              <a:spcBef>
                <a:spcPts val="600"/>
              </a:spcBef>
              <a:spcAft>
                <a:spcPts val="6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3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sz="3000" dirty="0">
              <a:solidFill>
                <a:srgbClr val="FF0000"/>
              </a:solidFill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8F21AC-83BB-4E67-9984-CAB06E254BE5}"/>
              </a:ext>
            </a:extLst>
          </p:cNvPr>
          <p:cNvSpPr txBox="1"/>
          <p:nvPr/>
        </p:nvSpPr>
        <p:spPr>
          <a:xfrm>
            <a:off x="1" y="1782694"/>
            <a:ext cx="12191998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lvl="0" indent="449263" hangingPunct="0">
              <a:lnSpc>
                <a:spcPct val="150000"/>
              </a:lnSpc>
              <a:buFont typeface="Times New Roman"/>
              <a:buChar char="-"/>
            </a:pPr>
            <a:r>
              <a:rPr lang="en-US" sz="2500" i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500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gấp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mép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tôn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đập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ống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endParaRPr lang="vi-VN" sz="2500" i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449263" hangingPunct="0">
              <a:lnSpc>
                <a:spcPct val="150000"/>
              </a:lnSpc>
              <a:buFont typeface="Times New Roman"/>
              <a:buChar char="-"/>
            </a:pP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ghép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5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tôn</a:t>
            </a:r>
            <a:endParaRPr lang="vi-VN" sz="2500" i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195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98F21AC-83BB-4E67-9984-CAB06E254BE5}"/>
              </a:ext>
            </a:extLst>
          </p:cNvPr>
          <p:cNvSpPr txBox="1"/>
          <p:nvPr/>
        </p:nvSpPr>
        <p:spPr>
          <a:xfrm>
            <a:off x="1" y="718150"/>
            <a:ext cx="12191998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7780" defTabSz="914400">
              <a:spcBef>
                <a:spcPts val="300"/>
              </a:spcBef>
              <a:spcAft>
                <a:spcPts val="300"/>
              </a:spcAft>
              <a:buClr>
                <a:srgbClr val="3891A7"/>
              </a:buClr>
              <a:buSzPct val="80000"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Thiết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bị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: </a:t>
            </a: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Đe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phẳng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endParaRPr lang="vi-VN" sz="2500" dirty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Vật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liệu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: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Tôn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tấm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dày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0.6÷1mm</a:t>
            </a:r>
            <a:endParaRPr lang="vi-VN" sz="2500" dirty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Dụng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cụ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: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Búa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gỗ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(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phẳng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hai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đầu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),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búa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nguội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búa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nhỏ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kéo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cắt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tôn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thước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lá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compa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vạch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dấu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. </a:t>
            </a:r>
            <a:endParaRPr lang="en-US" sz="2500" dirty="0" smtClean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C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hi </a:t>
            </a: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tiết</a:t>
            </a:r>
            <a:endParaRPr lang="en-US" sz="2500" dirty="0" smtClean="0">
              <a:solidFill>
                <a:prstClr val="black"/>
              </a:solidFill>
              <a:latin typeface="Times New Roman"/>
              <a:ea typeface="Calibri"/>
            </a:endParaRPr>
          </a:p>
          <a:p>
            <a:pPr marL="685800" algn="just">
              <a:spcBef>
                <a:spcPts val="600"/>
              </a:spcBef>
              <a:spcAft>
                <a:spcPts val="600"/>
              </a:spcAft>
            </a:pPr>
            <a:endParaRPr lang="en-US" sz="2500" i="1" dirty="0" smtClean="0">
              <a:latin typeface="Times New Roman"/>
              <a:ea typeface="Calibri"/>
            </a:endParaRPr>
          </a:p>
          <a:p>
            <a:pPr marL="685800" algn="just">
              <a:spcBef>
                <a:spcPts val="600"/>
              </a:spcBef>
              <a:spcAft>
                <a:spcPts val="600"/>
              </a:spcAft>
            </a:pPr>
            <a:r>
              <a:rPr lang="en-US" sz="2500" i="1" dirty="0" err="1" smtClean="0">
                <a:latin typeface="Times New Roman"/>
                <a:ea typeface="Calibri"/>
              </a:rPr>
              <a:t>Yêu</a:t>
            </a:r>
            <a:r>
              <a:rPr lang="en-US" sz="2500" i="1" dirty="0" smtClean="0">
                <a:latin typeface="Times New Roman"/>
                <a:ea typeface="Calibri"/>
              </a:rPr>
              <a:t> </a:t>
            </a:r>
            <a:r>
              <a:rPr lang="en-US" sz="2500" i="1" dirty="0" err="1">
                <a:latin typeface="Times New Roman"/>
                <a:ea typeface="Calibri"/>
              </a:rPr>
              <a:t>cầu</a:t>
            </a:r>
            <a:r>
              <a:rPr lang="en-US" sz="2500" i="1" dirty="0">
                <a:latin typeface="Times New Roman"/>
                <a:ea typeface="Calibri"/>
              </a:rPr>
              <a:t> </a:t>
            </a:r>
            <a:r>
              <a:rPr lang="en-US" sz="2500" i="1" dirty="0" err="1">
                <a:latin typeface="Times New Roman"/>
                <a:ea typeface="Calibri"/>
              </a:rPr>
              <a:t>kỹ</a:t>
            </a:r>
            <a:r>
              <a:rPr lang="en-US" sz="2500" i="1" dirty="0">
                <a:latin typeface="Times New Roman"/>
                <a:ea typeface="Calibri"/>
              </a:rPr>
              <a:t> </a:t>
            </a:r>
            <a:r>
              <a:rPr lang="en-US" sz="2500" i="1" dirty="0" err="1">
                <a:latin typeface="Times New Roman"/>
                <a:ea typeface="Calibri"/>
              </a:rPr>
              <a:t>thuật</a:t>
            </a:r>
            <a:r>
              <a:rPr lang="en-US" sz="2500" dirty="0">
                <a:latin typeface="Times New Roman"/>
                <a:ea typeface="Calibri"/>
              </a:rPr>
              <a:t>:</a:t>
            </a:r>
            <a:endParaRPr lang="vi-VN" sz="2500" dirty="0">
              <a:latin typeface="Times New Roman"/>
              <a:ea typeface="Calibri"/>
            </a:endParaRPr>
          </a:p>
          <a:p>
            <a:pPr marL="804863" lvl="0" indent="45085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tabLst>
                <a:tab pos="804863" algn="l"/>
              </a:tabLst>
            </a:pPr>
            <a:r>
              <a:rPr lang="en-US" sz="2500" dirty="0" err="1" smtClean="0">
                <a:latin typeface="Times New Roman"/>
                <a:ea typeface="Times New Roman"/>
              </a:rPr>
              <a:t>Cắt</a:t>
            </a:r>
            <a:r>
              <a:rPr lang="en-US" sz="2500" dirty="0" smtClean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được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đường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thẳng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đúng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kích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thước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yêu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cầu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bản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vẽ</a:t>
            </a:r>
            <a:endParaRPr lang="vi-VN" sz="2500" dirty="0">
              <a:latin typeface="Times New Roman"/>
              <a:ea typeface="Times New Roman"/>
            </a:endParaRPr>
          </a:p>
          <a:p>
            <a:pPr marL="804863" lvl="0" indent="45085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tabLst>
                <a:tab pos="804863" algn="l"/>
              </a:tabLst>
            </a:pPr>
            <a:r>
              <a:rPr lang="en-US" sz="2500" dirty="0" err="1">
                <a:latin typeface="Times New Roman"/>
                <a:ea typeface="Times New Roman"/>
              </a:rPr>
              <a:t>Mối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ghép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đều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va</a:t>
            </a:r>
            <a:r>
              <a:rPr lang="en-US" sz="2500" dirty="0">
                <a:latin typeface="Times New Roman"/>
                <a:ea typeface="Times New Roman"/>
              </a:rPr>
              <a:t>̀ </a:t>
            </a:r>
            <a:r>
              <a:rPr lang="en-US" sz="2500" dirty="0" err="1">
                <a:latin typeface="Times New Roman"/>
                <a:ea typeface="Times New Roman"/>
              </a:rPr>
              <a:t>thẳng</a:t>
            </a:r>
            <a:endParaRPr lang="vi-VN" sz="2500" dirty="0">
              <a:latin typeface="Times New Roman"/>
              <a:ea typeface="Times New Roman"/>
            </a:endParaRPr>
          </a:p>
          <a:p>
            <a:pPr marL="804863" lvl="0" indent="45085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tabLst>
                <a:tab pos="804863" algn="l"/>
              </a:tabLst>
            </a:pPr>
            <a:r>
              <a:rPr lang="en-US" sz="2500" dirty="0" err="1">
                <a:latin typeface="Times New Roman"/>
                <a:ea typeface="Times New Roman"/>
              </a:rPr>
              <a:t>Mặt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mối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ghép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không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được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gập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ghềnh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tránh</a:t>
            </a:r>
            <a:r>
              <a:rPr lang="en-US" sz="2500" dirty="0">
                <a:latin typeface="Times New Roman"/>
                <a:ea typeface="Times New Roman"/>
              </a:rPr>
              <a:t> bị </a:t>
            </a:r>
            <a:r>
              <a:rPr lang="en-US" sz="2500" dirty="0" err="1">
                <a:latin typeface="Times New Roman"/>
                <a:ea typeface="Times New Roman"/>
              </a:rPr>
              <a:t>thụng</a:t>
            </a:r>
            <a:r>
              <a:rPr lang="en-US" sz="2500" dirty="0">
                <a:latin typeface="Times New Roman"/>
                <a:ea typeface="Times New Roman"/>
              </a:rPr>
              <a:t> mí </a:t>
            </a:r>
            <a:r>
              <a:rPr lang="en-US" sz="2500" dirty="0" err="1">
                <a:latin typeface="Times New Roman"/>
                <a:ea typeface="Times New Roman"/>
              </a:rPr>
              <a:t>va</a:t>
            </a:r>
            <a:r>
              <a:rPr lang="en-US" sz="2500" dirty="0">
                <a:latin typeface="Times New Roman"/>
                <a:ea typeface="Times New Roman"/>
              </a:rPr>
              <a:t>̀ bị </a:t>
            </a:r>
            <a:r>
              <a:rPr lang="en-US" sz="2500" dirty="0" err="1">
                <a:latin typeface="Times New Roman"/>
                <a:ea typeface="Times New Roman"/>
              </a:rPr>
              <a:t>cấn</a:t>
            </a:r>
            <a:r>
              <a:rPr lang="en-US" sz="2500" dirty="0">
                <a:latin typeface="Times New Roman"/>
                <a:ea typeface="Times New Roman"/>
              </a:rPr>
              <a:t> </a:t>
            </a:r>
            <a:r>
              <a:rPr lang="en-US" sz="2500" dirty="0" err="1">
                <a:latin typeface="Times New Roman"/>
                <a:ea typeface="Times New Roman"/>
              </a:rPr>
              <a:t>dấu</a:t>
            </a:r>
            <a:endParaRPr lang="vi-VN" sz="2500" dirty="0">
              <a:latin typeface="Times New Roman"/>
              <a:ea typeface="Times New Roman"/>
            </a:endParaRPr>
          </a:p>
          <a:p>
            <a:pPr marL="913130" indent="-457200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v"/>
            </a:pP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Thời</a:t>
            </a:r>
            <a:r>
              <a:rPr lang="en-US" sz="2500" dirty="0" smtClean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gian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và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số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lượng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: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1SV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/chi </a:t>
            </a:r>
            <a:r>
              <a:rPr lang="en-US" sz="2500" dirty="0" err="1">
                <a:solidFill>
                  <a:prstClr val="black"/>
                </a:solidFill>
                <a:latin typeface="Times New Roman"/>
                <a:ea typeface="Calibri"/>
              </a:rPr>
              <a:t>tiết</a:t>
            </a:r>
            <a:r>
              <a:rPr lang="en-US" sz="2500" dirty="0">
                <a:solidFill>
                  <a:prstClr val="black"/>
                </a:solidFill>
                <a:latin typeface="Times New Roman"/>
                <a:ea typeface="Calibri"/>
              </a:rPr>
              <a:t>/6 </a:t>
            </a:r>
            <a:r>
              <a:rPr lang="en-US" sz="2500" dirty="0" err="1" smtClean="0">
                <a:solidFill>
                  <a:prstClr val="black"/>
                </a:solidFill>
                <a:latin typeface="Times New Roman"/>
                <a:ea typeface="Calibri"/>
              </a:rPr>
              <a:t>tiết</a:t>
            </a:r>
            <a:endParaRPr lang="en-US" sz="25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1875"/>
            <a:ext cx="12191998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737" y="2625784"/>
            <a:ext cx="1836755" cy="192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80537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17780" lvl="0" indent="0">
              <a:buClr>
                <a:srgbClr val="3891A7"/>
              </a:buClr>
              <a:buNone/>
            </a:pPr>
            <a:endParaRPr lang="en-US" sz="2500" b="1" dirty="0" smtClean="0"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894618"/>
              </p:ext>
            </p:extLst>
          </p:nvPr>
        </p:nvGraphicFramePr>
        <p:xfrm>
          <a:off x="1" y="1251956"/>
          <a:ext cx="12177389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5865"/>
                <a:gridCol w="4655453"/>
                <a:gridCol w="2613858"/>
                <a:gridCol w="322221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Vạch</a:t>
                      </a: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dấu</a:t>
                      </a:r>
                      <a:endParaRPr lang="vi-VN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Đặt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thước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lá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ngay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dấu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mũi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dã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xác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dịnh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đối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diện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nhau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cùng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một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kích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thước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so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với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cạnh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chuẩn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̀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thước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áp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sát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vào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bằng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3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ngón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tay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,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mũi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một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liên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tục</a:t>
                      </a:r>
                      <a:endParaRPr lang="en-US" sz="20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endParaRPr lang="en-US" sz="2000" dirty="0" smtClean="0">
                        <a:effectLst/>
                        <a:latin typeface="Times New Roman"/>
                      </a:endParaRPr>
                    </a:p>
                    <a:p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chính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xác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274"/>
          <a:stretch/>
        </p:blipFill>
        <p:spPr bwMode="auto">
          <a:xfrm>
            <a:off x="9307964" y="2547986"/>
            <a:ext cx="286942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62379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8510189"/>
              </p:ext>
            </p:extLst>
          </p:nvPr>
        </p:nvGraphicFramePr>
        <p:xfrm>
          <a:off x="1" y="1392375"/>
          <a:ext cx="12191999" cy="2139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77537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63661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Gấp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mép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Áp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dụng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kiến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thức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bài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bài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học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để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tấm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1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2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đúng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bản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064"/>
          <a:stretch/>
        </p:blipFill>
        <p:spPr bwMode="auto">
          <a:xfrm>
            <a:off x="9226077" y="2360223"/>
            <a:ext cx="3181519" cy="64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0906751"/>
              </p:ext>
            </p:extLst>
          </p:nvPr>
        </p:nvGraphicFramePr>
        <p:xfrm>
          <a:off x="-1" y="3660215"/>
          <a:ext cx="12207921" cy="3040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0092"/>
                <a:gridCol w="4667125"/>
                <a:gridCol w="2620412"/>
                <a:gridCol w="3230292"/>
              </a:tblGrid>
              <a:tr h="77537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265458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Kẹp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đe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tròn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lên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ê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tô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có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bằng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khoảng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(70÷80)% so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kính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trụ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gò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chiều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dài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lớn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hơn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chiều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dài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trụ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gò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từ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100mm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trở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.</a:t>
                      </a:r>
                      <a:endParaRPr lang="vi-VN" sz="18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một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tấm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bên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dưới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rồi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kẹp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lại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tròn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di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chuyển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làm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hư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ê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tô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trong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công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3848" y="4769371"/>
            <a:ext cx="2085975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05529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358071"/>
              </p:ext>
            </p:extLst>
          </p:nvPr>
        </p:nvGraphicFramePr>
        <p:xfrm>
          <a:off x="1" y="1392375"/>
          <a:ext cx="12191999" cy="2139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77537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63661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Uốn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cong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hai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đầu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phôi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vồ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để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gò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cong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di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chuyển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trong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gò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008640"/>
              </p:ext>
            </p:extLst>
          </p:nvPr>
        </p:nvGraphicFramePr>
        <p:xfrm>
          <a:off x="-1" y="3660215"/>
          <a:ext cx="12207921" cy="3040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0092"/>
                <a:gridCol w="4667125"/>
                <a:gridCol w="2620412"/>
                <a:gridCol w="3230292"/>
              </a:tblGrid>
              <a:tr h="77537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5.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265458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Dùng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dưỡng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kiểm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dưỡng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kiểm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thẳng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góc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để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kiểm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độ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cong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Độ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cong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phải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ôm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dưỡng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kiểm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9963" y="2243900"/>
            <a:ext cx="1923899" cy="128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174" y="4830075"/>
            <a:ext cx="265747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4361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075357"/>
              </p:ext>
            </p:extLst>
          </p:nvPr>
        </p:nvGraphicFramePr>
        <p:xfrm>
          <a:off x="1" y="1255895"/>
          <a:ext cx="12191999" cy="2443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71968"/>
                <a:gridCol w="2606064"/>
                <a:gridCol w="3226079"/>
              </a:tblGrid>
              <a:tr h="88583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6.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57925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Uốn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cong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phôi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tạo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trụ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song song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tâm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.</a:t>
                      </a:r>
                      <a:endParaRPr lang="vi-VN" sz="18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Uốn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đều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.</a:t>
                      </a:r>
                      <a:endParaRPr lang="vi-VN" sz="1800" dirty="0" smtClean="0">
                        <a:effectLst/>
                        <a:latin typeface="Times New Roman"/>
                        <a:ea typeface="Calibri"/>
                      </a:endParaRPr>
                    </a:p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Uốn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cong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từ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từ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tăng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dần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chạm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vào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nhau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Tạo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tròn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trụ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suông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đếu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099877"/>
              </p:ext>
            </p:extLst>
          </p:nvPr>
        </p:nvGraphicFramePr>
        <p:xfrm>
          <a:off x="1" y="3807722"/>
          <a:ext cx="12194271" cy="2966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8202"/>
                <a:gridCol w="4661907"/>
                <a:gridCol w="2617482"/>
                <a:gridCol w="3226680"/>
              </a:tblGrid>
              <a:tr h="477742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7.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265458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Ghép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mí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phôi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Lồng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như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vẽ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Lòng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mí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theo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yêu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cầu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1298" y="2263940"/>
            <a:ext cx="2181225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692"/>
          <a:stretch/>
        </p:blipFill>
        <p:spPr bwMode="auto">
          <a:xfrm>
            <a:off x="9476285" y="4775152"/>
            <a:ext cx="271571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67890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75"/>
            <a:ext cx="12191999" cy="546270"/>
          </a:xfrm>
        </p:spPr>
        <p:txBody>
          <a:bodyPr>
            <a:noAutofit/>
          </a:bodyPr>
          <a:lstStyle/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FC116F-6F20-4967-84B1-00331AF23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4170"/>
            <a:ext cx="12191999" cy="6322070"/>
          </a:xfrm>
        </p:spPr>
        <p:txBody>
          <a:bodyPr>
            <a:normAutofit/>
          </a:bodyPr>
          <a:lstStyle/>
          <a:p>
            <a:pPr marL="0" marR="17780" lvl="0" indent="0">
              <a:buClr>
                <a:srgbClr val="3891A7"/>
              </a:buCl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17780" lvl="0" indent="0">
              <a:buNone/>
            </a:pPr>
            <a:endParaRPr lang="vi-VN" sz="25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7889859"/>
              </p:ext>
            </p:extLst>
          </p:nvPr>
        </p:nvGraphicFramePr>
        <p:xfrm>
          <a:off x="1" y="1255895"/>
          <a:ext cx="12191999" cy="2139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888"/>
                <a:gridCol w="4661038"/>
                <a:gridCol w="2616994"/>
                <a:gridCol w="3226079"/>
              </a:tblGrid>
              <a:tr h="77537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8.</a:t>
                      </a:r>
                      <a:r>
                        <a:rPr lang="en-US" sz="25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Thao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động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tác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/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tiêu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chuẩn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kỹ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thuật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Hình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ảnh</a:t>
                      </a:r>
                      <a:r>
                        <a:rPr kumimoji="0" lang="en-US" sz="20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minh </a:t>
                      </a:r>
                      <a:r>
                        <a:rPr kumimoji="0" lang="en-US" sz="2000" b="1" kern="1200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họa</a:t>
                      </a:r>
                      <a:endParaRPr kumimoji="0" lang="vi-VN" sz="2000" b="1" kern="1200" dirty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63661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Đập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mối</a:t>
                      </a:r>
                      <a:r>
                        <a:rPr kumimoji="0" lang="en-US" sz="20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ghép</a:t>
                      </a:r>
                      <a:endParaRPr kumimoji="0" lang="vi-VN" sz="2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búa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gỗ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đập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hai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một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đoạn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20mm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để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định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vị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.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Sau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đó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xuống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từ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từ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hoàn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thanh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Đập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sao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cho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đạt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yêu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cầu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kỹ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thuật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của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mối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ghép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460"/>
          <a:stretch/>
        </p:blipFill>
        <p:spPr bwMode="auto">
          <a:xfrm>
            <a:off x="9499031" y="2263064"/>
            <a:ext cx="255194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78423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ChangeArrowheads="1"/>
          </p:cNvSpPr>
          <p:nvPr/>
        </p:nvSpPr>
        <p:spPr bwMode="auto">
          <a:xfrm>
            <a:off x="1554480" y="1306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2" y="460265"/>
            <a:ext cx="1141682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endParaRPr lang="en-US" alt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651987"/>
              </p:ext>
            </p:extLst>
          </p:nvPr>
        </p:nvGraphicFramePr>
        <p:xfrm>
          <a:off x="3" y="1051727"/>
          <a:ext cx="11759382" cy="2424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923808">
                  <a:extLst>
                    <a:ext uri="{9D8B030D-6E8A-4147-A177-3AD203B41FA5}">
                      <a16:colId xmlns="" xmlns:a16="http://schemas.microsoft.com/office/drawing/2014/main" val="1494005913"/>
                    </a:ext>
                  </a:extLst>
                </a:gridCol>
                <a:gridCol w="5835574">
                  <a:extLst>
                    <a:ext uri="{9D8B030D-6E8A-4147-A177-3AD203B41FA5}">
                      <a16:colId xmlns="" xmlns:a16="http://schemas.microsoft.com/office/drawing/2014/main" val="2532401883"/>
                    </a:ext>
                  </a:extLst>
                </a:gridCol>
              </a:tblGrid>
              <a:tr h="47372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Kích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thước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</a:rPr>
                        <a:t>đúng</a:t>
                      </a:r>
                      <a:endParaRPr lang="en-US" sz="2000" b="1" i="1" u="sng" kern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623882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Lấy dấu sai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kumimoji="0" lang="nl-NL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Lấy dấu chính xác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3075106930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Đo kiểm không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nl-NL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Calibri"/>
                          <a:cs typeface="+mn-cs"/>
                        </a:rPr>
                        <a:t>Đo kiểm cẩn thận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2225019088"/>
                  </a:ext>
                </a:extLst>
              </a:tr>
              <a:tr h="473723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2000" dirty="0" smtClean="0">
                          <a:effectLst/>
                          <a:latin typeface="Times New Roman"/>
                          <a:ea typeface="Calibri"/>
                        </a:rPr>
                        <a:t>- Thao tác khi cắt tôn không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2000" dirty="0" smtClean="0">
                          <a:effectLst/>
                          <a:latin typeface="Times New Roman"/>
                          <a:ea typeface="Calibri"/>
                        </a:rPr>
                        <a:t>- Thao tác cắt tôn cẩn thận, chính xác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</a:tr>
            </a:tbl>
          </a:graphicData>
        </a:graphic>
      </p:graphicFrame>
      <p:sp>
        <p:nvSpPr>
          <p:cNvPr id="6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 txBox="1">
            <a:spLocks/>
          </p:cNvSpPr>
          <p:nvPr/>
        </p:nvSpPr>
        <p:spPr>
          <a:xfrm>
            <a:off x="2" y="11875"/>
            <a:ext cx="12191999" cy="54627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1902808"/>
              </p:ext>
            </p:extLst>
          </p:nvPr>
        </p:nvGraphicFramePr>
        <p:xfrm>
          <a:off x="3" y="3623126"/>
          <a:ext cx="11761654" cy="149478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924953">
                  <a:extLst>
                    <a:ext uri="{9D8B030D-6E8A-4147-A177-3AD203B41FA5}">
                      <a16:colId xmlns="" xmlns:a16="http://schemas.microsoft.com/office/drawing/2014/main" val="1494005913"/>
                    </a:ext>
                  </a:extLst>
                </a:gridCol>
                <a:gridCol w="5836701">
                  <a:extLst>
                    <a:ext uri="{9D8B030D-6E8A-4147-A177-3AD203B41FA5}">
                      <a16:colId xmlns="" xmlns:a16="http://schemas.microsoft.com/office/drawing/2014/main" val="2532401883"/>
                    </a:ext>
                  </a:extLst>
                </a:gridCol>
              </a:tblGrid>
              <a:tr h="28343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nl-NL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+mn-cs"/>
                        </a:rPr>
                        <a:t>Ống không tròn đều</a:t>
                      </a:r>
                      <a:endParaRPr kumimoji="0" lang="en-US" sz="2000" b="1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623882"/>
                  </a:ext>
                </a:extLst>
              </a:tr>
              <a:tr h="5251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392568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nl-NL" sz="2000" dirty="0" smtClean="0">
                          <a:effectLst/>
                          <a:latin typeface="Times New Roman"/>
                          <a:ea typeface="Calibri"/>
                        </a:rPr>
                        <a:t>Do quá trình gò không đều tay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nl-NL" sz="2000" b="0" dirty="0" smtClean="0">
                          <a:effectLst/>
                          <a:latin typeface="Times New Roman"/>
                          <a:ea typeface="Calibri"/>
                        </a:rPr>
                        <a:t>Thao tác gò đều tay</a:t>
                      </a:r>
                      <a:endParaRPr kumimoji="0" lang="vi-VN" sz="20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30751069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54592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ChangeArrowheads="1"/>
          </p:cNvSpPr>
          <p:nvPr/>
        </p:nvSpPr>
        <p:spPr bwMode="auto">
          <a:xfrm>
            <a:off x="1554480" y="1306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342B0198-215A-4720-99B9-8806615E5FD4}"/>
              </a:ext>
            </a:extLst>
          </p:cNvPr>
          <p:cNvSpPr txBox="1">
            <a:spLocks/>
          </p:cNvSpPr>
          <p:nvPr/>
        </p:nvSpPr>
        <p:spPr>
          <a:xfrm>
            <a:off x="2" y="11875"/>
            <a:ext cx="12191999" cy="54627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3515" algn="ctr" hangingPunct="0">
              <a:spcBef>
                <a:spcPts val="600"/>
              </a:spcBef>
              <a:spcAft>
                <a:spcPts val="300"/>
              </a:spcAft>
            </a:pP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5118364"/>
              </p:ext>
            </p:extLst>
          </p:nvPr>
        </p:nvGraphicFramePr>
        <p:xfrm>
          <a:off x="3" y="3060253"/>
          <a:ext cx="11734358" cy="150130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911203">
                  <a:extLst>
                    <a:ext uri="{9D8B030D-6E8A-4147-A177-3AD203B41FA5}">
                      <a16:colId xmlns="" xmlns:a16="http://schemas.microsoft.com/office/drawing/2014/main" val="1494005913"/>
                    </a:ext>
                  </a:extLst>
                </a:gridCol>
                <a:gridCol w="5823155">
                  <a:extLst>
                    <a:ext uri="{9D8B030D-6E8A-4147-A177-3AD203B41FA5}">
                      <a16:colId xmlns="" xmlns:a16="http://schemas.microsoft.com/office/drawing/2014/main" val="2532401883"/>
                    </a:ext>
                  </a:extLst>
                </a:gridCol>
              </a:tblGrid>
              <a:tr h="28343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Vết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bị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biến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dạng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trầy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sước</a:t>
                      </a:r>
                      <a:endParaRPr lang="en-US" sz="20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623882"/>
                  </a:ext>
                </a:extLst>
              </a:tr>
              <a:tr h="5251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491320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do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gõ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mạnh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Quá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trình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gõ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vừa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phải</a:t>
                      </a:r>
                      <a:endParaRPr kumimoji="0" lang="vi-VN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3075106930"/>
                  </a:ext>
                </a:extLst>
              </a:tr>
            </a:tbl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" y="460265"/>
            <a:ext cx="1141682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hỏng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altLang="en-US" sz="2800" b="1" dirty="0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Times New Roman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endParaRPr lang="en-US" altLang="en-US" sz="2800" b="1" dirty="0">
              <a:solidFill>
                <a:srgbClr val="0000FF"/>
              </a:solidFill>
              <a:latin typeface="Times New Roman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734121"/>
              </p:ext>
            </p:extLst>
          </p:nvPr>
        </p:nvGraphicFramePr>
        <p:xfrm>
          <a:off x="3" y="983485"/>
          <a:ext cx="11720172" cy="179958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904056">
                  <a:extLst>
                    <a:ext uri="{9D8B030D-6E8A-4147-A177-3AD203B41FA5}">
                      <a16:colId xmlns="" xmlns:a16="http://schemas.microsoft.com/office/drawing/2014/main" val="1494005913"/>
                    </a:ext>
                  </a:extLst>
                </a:gridCol>
                <a:gridCol w="5816116">
                  <a:extLst>
                    <a:ext uri="{9D8B030D-6E8A-4147-A177-3AD203B41FA5}">
                      <a16:colId xmlns="" xmlns:a16="http://schemas.microsoft.com/office/drawing/2014/main" val="2532401883"/>
                    </a:ext>
                  </a:extLst>
                </a:gridCol>
              </a:tblGrid>
              <a:tr h="283433">
                <a:tc gridSpan="2"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Vết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gấp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mép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b="1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Times New Roman"/>
                          <a:ea typeface="Calibri"/>
                        </a:rPr>
                        <a:t>đều</a:t>
                      </a:r>
                      <a:endParaRPr kumimoji="0" lang="en-US" sz="2000" b="1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hangingPunct="0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en-US" sz="2800" b="1" i="1" u="sng" kern="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 anchor="ctr">
                    <a:solidFill>
                      <a:srgbClr val="CC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36623882"/>
                  </a:ext>
                </a:extLst>
              </a:tr>
              <a:tr h="5251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Nguyên Nhân</a:t>
                      </a:r>
                      <a:endParaRPr kumimoji="0" lang="en-US" sz="2000" b="1" i="1" u="sng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l-NL" sz="2000" b="1" i="1" u="sng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Biện pháp khắc phục</a:t>
                      </a:r>
                      <a:endParaRPr kumimoji="0" lang="en-US" sz="2000" b="1" i="1" u="sng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144000" marB="36000"/>
                </a:tc>
              </a:tr>
              <a:tr h="392568">
                <a:tc>
                  <a:txBody>
                    <a:bodyPr/>
                    <a:lstStyle/>
                    <a:p>
                      <a:pPr marL="11176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Không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luôn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endParaRPr kumimoji="0" lang="vi-VN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Calibri"/>
                        <a:cs typeface="+mn-cs"/>
                      </a:endParaRPr>
                    </a:p>
                  </a:txBody>
                  <a:tcPr marL="68580" marR="68580" marT="144000" marB="36000"/>
                </a:tc>
                <a:tc>
                  <a:txBody>
                    <a:bodyPr/>
                    <a:lstStyle/>
                    <a:p>
                      <a:pPr marL="161925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vi-VN" sz="20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- 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chặt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phôi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luôn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trùng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giữa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đường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vạch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dấu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với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cạnh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Times New Roman"/>
                          <a:ea typeface="Calibri"/>
                        </a:rPr>
                        <a:t>đe</a:t>
                      </a:r>
                      <a:endParaRPr kumimoji="0" lang="vi-VN" sz="20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VNI-Times"/>
                        <a:ea typeface="Times New Roman"/>
                        <a:cs typeface="+mn-cs"/>
                      </a:endParaRPr>
                    </a:p>
                  </a:txBody>
                  <a:tcPr marL="68580" marR="68580" marT="144000" marB="36000"/>
                </a:tc>
                <a:extLst>
                  <a:ext uri="{0D108BD9-81ED-4DB2-BD59-A6C34878D82A}">
                    <a16:rowId xmlns="" xmlns:a16="http://schemas.microsoft.com/office/drawing/2014/main" val="30751069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69824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35+ mẫu slide cảm ơn powerpoint đẹp cho bài thuyết trình chuyên nghiệp">
            <a:extLst>
              <a:ext uri="{FF2B5EF4-FFF2-40B4-BE49-F238E27FC236}">
                <a16:creationId xmlns:a16="http://schemas.microsoft.com/office/drawing/2014/main" xmlns="" id="{FB988A58-5FE0-4D17-B490-D15F38F3432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9987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4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5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6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7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8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9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0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11.xml><?xml version="1.0" encoding="utf-8"?>
<a:themeOverride xmlns:a="http://schemas.openxmlformats.org/drawingml/2006/main">
  <a:clrScheme name="Executive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1181</TotalTime>
  <Words>836</Words>
  <Application>Microsoft Office PowerPoint</Application>
  <PresentationFormat>Custom</PresentationFormat>
  <Paragraphs>113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Executive</vt:lpstr>
      <vt:lpstr>BÀI 7  GÒ HÌNH TRỤ</vt:lpstr>
      <vt:lpstr>PowerPoint Presentation</vt:lpstr>
      <vt:lpstr>II. NỘI DUNG</vt:lpstr>
      <vt:lpstr>II. NỘI DUNG</vt:lpstr>
      <vt:lpstr>II. NỘI DUNG</vt:lpstr>
      <vt:lpstr>II. NỘI DUNG</vt:lpstr>
      <vt:lpstr>II. NỘI DUNG</vt:lpstr>
      <vt:lpstr>II. NỘI DUNG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3. TIỆN TRỤ TRƠN NGẮN</dc:title>
  <dc:creator>ADMIN</dc:creator>
  <cp:lastModifiedBy>Lenovo</cp:lastModifiedBy>
  <cp:revision>80</cp:revision>
  <dcterms:created xsi:type="dcterms:W3CDTF">2020-10-10T07:29:28Z</dcterms:created>
  <dcterms:modified xsi:type="dcterms:W3CDTF">2021-07-31T07:44:30Z</dcterms:modified>
</cp:coreProperties>
</file>