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31"/>
  </p:notesMasterIdLst>
  <p:sldIdLst>
    <p:sldId id="312" r:id="rId2"/>
    <p:sldId id="332" r:id="rId3"/>
    <p:sldId id="313" r:id="rId4"/>
    <p:sldId id="315" r:id="rId5"/>
    <p:sldId id="316" r:id="rId6"/>
    <p:sldId id="321" r:id="rId7"/>
    <p:sldId id="322" r:id="rId8"/>
    <p:sldId id="320" r:id="rId9"/>
    <p:sldId id="317" r:id="rId10"/>
    <p:sldId id="318" r:id="rId11"/>
    <p:sldId id="323" r:id="rId12"/>
    <p:sldId id="319" r:id="rId13"/>
    <p:sldId id="330" r:id="rId14"/>
    <p:sldId id="325" r:id="rId15"/>
    <p:sldId id="327" r:id="rId16"/>
    <p:sldId id="281" r:id="rId17"/>
    <p:sldId id="282" r:id="rId18"/>
    <p:sldId id="286" r:id="rId19"/>
    <p:sldId id="287" r:id="rId20"/>
    <p:sldId id="288" r:id="rId21"/>
    <p:sldId id="289" r:id="rId22"/>
    <p:sldId id="328" r:id="rId23"/>
    <p:sldId id="331" r:id="rId24"/>
    <p:sldId id="329" r:id="rId25"/>
    <p:sldId id="311" r:id="rId26"/>
    <p:sldId id="310" r:id="rId27"/>
    <p:sldId id="299" r:id="rId28"/>
    <p:sldId id="300" r:id="rId29"/>
    <p:sldId id="306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00FF"/>
    <a:srgbClr val="00FF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356" autoAdjust="0"/>
  </p:normalViewPr>
  <p:slideViewPr>
    <p:cSldViewPr>
      <p:cViewPr varScale="1">
        <p:scale>
          <a:sx n="88" d="100"/>
          <a:sy n="88" d="100"/>
        </p:scale>
        <p:origin x="146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4C9AD4-807E-48CE-BBE7-C84BF63E7F56}" type="datetimeFigureOut">
              <a:rPr lang="en-US" smtClean="0"/>
              <a:t>7/20/2021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4A8C73-3860-4E6A-AEE2-749A924D3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29884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907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594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76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972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686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549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167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311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400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7872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063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228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bacdanf1.com/san-pham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641" y="23275"/>
            <a:ext cx="9180723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9059" y="464355"/>
            <a:ext cx="89906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" y="1909759"/>
            <a:ext cx="822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2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47520" y="3425260"/>
            <a:ext cx="838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CNBTHT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47520" y="4164684"/>
            <a:ext cx="5600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GV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Thanh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Giang</a:t>
            </a: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2898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1633855"/>
            <a:ext cx="5257800" cy="3414403"/>
          </a:xfrm>
          <a:prstGeom prst="rect">
            <a:avLst/>
          </a:prstGeom>
        </p:spPr>
      </p:pic>
      <p:sp>
        <p:nvSpPr>
          <p:cNvPr id="14" name="Right Arrow 13"/>
          <p:cNvSpPr/>
          <p:nvPr/>
        </p:nvSpPr>
        <p:spPr>
          <a:xfrm>
            <a:off x="1066800" y="3505200"/>
            <a:ext cx="2133600" cy="3798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0" y="284947"/>
            <a:ext cx="8839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? Hay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?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943100" y="5860712"/>
            <a:ext cx="5486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Ổ BI 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38200" y="5337492"/>
            <a:ext cx="2209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Đáp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2144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evel 3"/>
          <p:cNvSpPr/>
          <p:nvPr/>
        </p:nvSpPr>
        <p:spPr>
          <a:xfrm>
            <a:off x="10886" y="0"/>
            <a:ext cx="9133114" cy="1219200"/>
          </a:xfrm>
          <a:prstGeom prst="bevel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2.CÔNG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BÀO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TRÌ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DƯỠNG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PHA</a:t>
            </a:r>
            <a:endParaRPr 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56476" y="1233377"/>
            <a:ext cx="888752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Tên bài</a:t>
            </a:r>
            <a:r>
              <a:rPr lang="pt-BR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pt-BR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2.5.CÔNG </a:t>
            </a:r>
            <a:r>
              <a:rPr lang="pt-BR" sz="3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NGHỆ BẢO DƯỠNG Ổ BI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pt-BR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lang="en-US" sz="2800" dirty="0"/>
          </a:p>
        </p:txBody>
      </p:sp>
      <p:sp>
        <p:nvSpPr>
          <p:cNvPr id="3" name="Rectangle 2"/>
          <p:cNvSpPr/>
          <p:nvPr/>
        </p:nvSpPr>
        <p:spPr>
          <a:xfrm>
            <a:off x="278248" y="2656354"/>
            <a:ext cx="5775940" cy="6832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2.5.1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ổ bi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7362" y="2133134"/>
            <a:ext cx="49904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endParaRPr lang="en-US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19" y="3339618"/>
            <a:ext cx="8686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2.5.2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tắc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ổ bi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0019" y="4022882"/>
            <a:ext cx="54825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2.5.3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ổ bi </a:t>
            </a:r>
            <a:endParaRPr lang="en-US" sz="3200" dirty="0"/>
          </a:p>
        </p:txBody>
      </p:sp>
      <p:sp>
        <p:nvSpPr>
          <p:cNvPr id="9" name="Rectangle 8"/>
          <p:cNvSpPr/>
          <p:nvPr/>
        </p:nvSpPr>
        <p:spPr>
          <a:xfrm>
            <a:off x="300019" y="4654200"/>
            <a:ext cx="77722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2.5.4.Quy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đỡ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rotor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550912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7316" y="37641"/>
            <a:ext cx="9220200" cy="695184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805" y="37641"/>
            <a:ext cx="194539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Tên bài:  </a:t>
            </a:r>
            <a:endParaRPr lang="en-US" sz="3200" dirty="0"/>
          </a:p>
        </p:txBody>
      </p:sp>
      <p:sp>
        <p:nvSpPr>
          <p:cNvPr id="6" name="Rectangle 5"/>
          <p:cNvSpPr/>
          <p:nvPr/>
        </p:nvSpPr>
        <p:spPr>
          <a:xfrm>
            <a:off x="1580920" y="185238"/>
            <a:ext cx="750340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2.5. CÔNG NGHỆ BẢO DƯỠNG Ổ BI</a:t>
            </a:r>
            <a:endParaRPr lang="en-US" sz="28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2295" y="736477"/>
            <a:ext cx="44196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pt-BR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Mục tiêu của bài: </a:t>
            </a:r>
          </a:p>
        </p:txBody>
      </p:sp>
      <p:sp>
        <p:nvSpPr>
          <p:cNvPr id="8" name="Rectangle 7"/>
          <p:cNvSpPr/>
          <p:nvPr/>
        </p:nvSpPr>
        <p:spPr>
          <a:xfrm>
            <a:off x="73446" y="1178304"/>
            <a:ext cx="7772400" cy="661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pt-BR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Sau khi học xong bài này người học có khả năng:</a:t>
            </a:r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0386" y="1715548"/>
            <a:ext cx="2185214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vi-VN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1.Kiến thức :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0386" y="2249913"/>
            <a:ext cx="85353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+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bày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nguyên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tắc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ổ bi 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nhiệm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vụ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ổ bi,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thành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phần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ổ bi.</a:t>
            </a:r>
            <a:endParaRPr lang="en-US" sz="2800" dirty="0"/>
          </a:p>
        </p:txBody>
      </p:sp>
      <p:sp>
        <p:nvSpPr>
          <p:cNvPr id="11" name="Rectangle 10"/>
          <p:cNvSpPr/>
          <p:nvPr/>
        </p:nvSpPr>
        <p:spPr>
          <a:xfrm>
            <a:off x="70386" y="3221896"/>
            <a:ext cx="7924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+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bày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nguyên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tắc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ổ bi.</a:t>
            </a:r>
            <a:endParaRPr lang="en-US" sz="2800" dirty="0"/>
          </a:p>
        </p:txBody>
      </p:sp>
      <p:sp>
        <p:nvSpPr>
          <p:cNvPr id="12" name="Rectangle 11"/>
          <p:cNvSpPr/>
          <p:nvPr/>
        </p:nvSpPr>
        <p:spPr>
          <a:xfrm>
            <a:off x="70386" y="3604863"/>
            <a:ext cx="1972015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vi-VN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vi-VN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vi-VN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Kỹ năng :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14966" y="4064072"/>
            <a:ext cx="76893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+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bảo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dưỡng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ổ bi.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84117" y="4674695"/>
            <a:ext cx="1851789" cy="6612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vi-VN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3.Thái độ :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75422" y="5388279"/>
            <a:ext cx="880706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+ Có ý thức trách nhiệm, chủ động học và nghiêm túc </a:t>
            </a:r>
          </a:p>
          <a:p>
            <a:pPr>
              <a:spcAft>
                <a:spcPts val="0"/>
              </a:spcAft>
            </a:pPr>
            <a:r>
              <a:rPr lang="pt-BR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trong tập. 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788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76200"/>
            <a:ext cx="8229600" cy="1143000"/>
          </a:xfrm>
        </p:spPr>
        <p:txBody>
          <a:bodyPr>
            <a:normAutofit/>
          </a:bodyPr>
          <a:lstStyle/>
          <a:p>
            <a:r>
              <a:rPr lang="pt-BR" sz="3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2.5. CÔNG NGHỆ BẢO DƯỠNG Ổ BI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647700"/>
            <a:ext cx="8991600" cy="6210300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2.5.1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ổ bi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nay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sửa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chữa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(Breakdown Maintenance):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chữa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ổ bi,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móc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hỏng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Vd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ổ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hỏng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hỏng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Cặn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đen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ổ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lọt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Tx/>
              <a:buChar char="-"/>
            </a:pP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Không đủ dầu mỡ bôi trơn, ổ nóng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buFontTx/>
              <a:buChar char="-"/>
            </a:pP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khắc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Rửa, bôi trơn và kiểm tra khe hở, nếu không đạt yêu cầu kỹ thuật thì thay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3878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76200"/>
            <a:ext cx="8229600" cy="1143000"/>
          </a:xfrm>
        </p:spPr>
        <p:txBody>
          <a:bodyPr>
            <a:normAutofit/>
          </a:bodyPr>
          <a:lstStyle/>
          <a:p>
            <a:r>
              <a:rPr lang="pt-BR" sz="3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2.5. CÔNG NGHỆ BẢO DƯỠNG Ổ BI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647700"/>
            <a:ext cx="8915400" cy="5829300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2.5.1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ổ bi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20000"/>
              </a:lnSpc>
              <a:spcBef>
                <a:spcPts val="0"/>
              </a:spcBef>
              <a:buAutoNum type="alphaLcPeriod"/>
            </a:pP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chữa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(Breakdown Maintenance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ây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là cách thức lạc hậu nhất. Khi máy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hỏng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thiết bị dừng lại thì công tác bảo dưỡng sửa chữa mới bắt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đầ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hỏng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Dầu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ổ bi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lọt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lẫn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ổ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ồn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Tx/>
              <a:buChar char="-"/>
            </a:pP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ổ bi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mòn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lớp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bề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ổ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tróc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khắc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8461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76200"/>
            <a:ext cx="8229600" cy="1143000"/>
          </a:xfrm>
        </p:spPr>
        <p:txBody>
          <a:bodyPr>
            <a:normAutofit/>
          </a:bodyPr>
          <a:lstStyle/>
          <a:p>
            <a:r>
              <a:rPr lang="pt-BR" sz="3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2.5. CÔNG NGHỆ BẢO DƯỠNG Ổ BI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647700"/>
            <a:ext cx="8763000" cy="5753100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2.5.1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ổ bi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chữa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(Breakdown Maintenance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hỏng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Hỏng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Không đủ dầu mỡ bôi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trơn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khắc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Sửa vòng cách. Nếu không được thì thay </a:t>
            </a:r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ổ bi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mới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3878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76200"/>
            <a:ext cx="8229600" cy="1143000"/>
          </a:xfrm>
        </p:spPr>
        <p:txBody>
          <a:bodyPr>
            <a:normAutofit/>
          </a:bodyPr>
          <a:lstStyle/>
          <a:p>
            <a:r>
              <a:rPr lang="pt-BR" sz="3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2.5. CÔNG NGHỆ BẢO DƯỠNG Ổ BI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647700"/>
            <a:ext cx="8763000" cy="6210300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2.5.1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ổ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ngừa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Priventive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Maintenance): 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Đây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là phương pháp tiên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vi-VN" sz="2800" dirty="0" smtClean="0"/>
              <a:t>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bao gồm bảo dưỡng phòng ngừa theo thời gian và bảo dưỡng phòng ngừa theo tình trạng thiết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Vd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dừng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móc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ổ bi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dự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Pridictive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Maintenance): 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dõi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dầu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bôi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nhiệt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…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ổ bi.</a:t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9867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3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2.5. CÔNG NGHỆ BẢO DƯỠNG Ổ BI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17" y="990600"/>
            <a:ext cx="9132983" cy="4525963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2.5.1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ổ bi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(Proactive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Mainteance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): 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800" i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hỏng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khắc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triệt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tránh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lặp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ổ bi.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Tùy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móc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hỏng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ổ bi “</a:t>
            </a:r>
            <a:r>
              <a:rPr lang="en-US" sz="28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 tooltip="BẠC ĐẠN CHÍNH HÃNG F1"/>
              </a:rPr>
              <a:t>bạc</a:t>
            </a:r>
            <a:r>
              <a:rPr lang="en-US" sz="28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 tooltip="BẠC ĐẠN CHÍNH HÃNG F1"/>
              </a:rPr>
              <a:t> </a:t>
            </a:r>
            <a:r>
              <a:rPr lang="en-US" sz="28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 tooltip="BẠC ĐẠN CHÍNH HÃNG F1"/>
              </a:rPr>
              <a:t>đạn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ổ bi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spcBef>
                <a:spcPts val="0"/>
              </a:spcBef>
              <a:buNone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9177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3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2.5. CÔNG NGHỆ BẢO DƯỠNG Ổ BI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788" y="990600"/>
            <a:ext cx="9132983" cy="58674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2.5.2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tắc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ổ bi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a.Nguyên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tắc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động.Lực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ngày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động.Để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spcBef>
                <a:spcPts val="0"/>
              </a:spcBef>
              <a:buNone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7800" y="3429000"/>
            <a:ext cx="3042167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26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3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2.5. CÔNG NGHỆ BẢO DƯỠNG Ổ BI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788" y="990600"/>
            <a:ext cx="9132983" cy="58674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2.5.2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tắc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ổ bi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b.Nhiệm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ổ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Ổ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đích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Chịu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tải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quay</a:t>
            </a:r>
          </a:p>
          <a:p>
            <a:pPr marL="0" indent="0">
              <a:spcBef>
                <a:spcPts val="0"/>
              </a:spcBef>
              <a:buNone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4800" y="2514600"/>
            <a:ext cx="3962400" cy="3467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556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1691" y="92529"/>
            <a:ext cx="8229600" cy="1143000"/>
          </a:xfrm>
        </p:spPr>
        <p:txBody>
          <a:bodyPr>
            <a:normAutofit/>
          </a:bodyPr>
          <a:lstStyle/>
          <a:p>
            <a:r>
              <a:rPr lang="pt-BR" sz="3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2.5. CÔNG NGHỆ BẢO DƯỠNG Ổ BI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17" y="838200"/>
            <a:ext cx="8904383" cy="57912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2.5.3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ổ bi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800" dirty="0" smtClean="0"/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ổ bi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kể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?</a:t>
            </a:r>
          </a:p>
          <a:p>
            <a:pPr marL="0" indent="0">
              <a:spcBef>
                <a:spcPts val="0"/>
              </a:spcBef>
              <a:buNone/>
            </a:pPr>
            <a:endParaRPr lang="en-US" sz="2800" dirty="0"/>
          </a:p>
          <a:p>
            <a:pPr marL="0" indent="0">
              <a:spcBef>
                <a:spcPts val="0"/>
              </a:spcBef>
              <a:buNone/>
            </a:pPr>
            <a:endParaRPr lang="en-US" sz="2800" dirty="0" smtClean="0"/>
          </a:p>
          <a:p>
            <a:pPr marL="0" indent="0">
              <a:spcBef>
                <a:spcPts val="0"/>
              </a:spcBef>
              <a:buNone/>
            </a:pPr>
            <a:endParaRPr lang="en-US" sz="2800" dirty="0"/>
          </a:p>
          <a:p>
            <a:pPr marL="0" indent="0">
              <a:spcBef>
                <a:spcPts val="0"/>
              </a:spcBef>
              <a:buNone/>
            </a:pPr>
            <a:endParaRPr lang="en-US" sz="2800" dirty="0" smtClean="0"/>
          </a:p>
          <a:p>
            <a:pPr marL="0" indent="0">
              <a:spcBef>
                <a:spcPts val="0"/>
              </a:spcBef>
              <a:buNone/>
            </a:pPr>
            <a:endParaRPr lang="en-US" sz="28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2590800"/>
            <a:ext cx="7962900" cy="332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584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1691" y="92529"/>
            <a:ext cx="8229600" cy="1143000"/>
          </a:xfrm>
        </p:spPr>
        <p:txBody>
          <a:bodyPr>
            <a:normAutofit/>
          </a:bodyPr>
          <a:lstStyle/>
          <a:p>
            <a:r>
              <a:rPr lang="pt-BR" sz="3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2.5. CÔNG NGHỆ BẢO DƯỠNG Ổ BI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17" y="838200"/>
            <a:ext cx="8904383" cy="57912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2.5.3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ổ bi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800" dirty="0" smtClean="0"/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ổ bi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Phớt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,con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spcBef>
                <a:spcPts val="0"/>
              </a:spcBef>
              <a:buNone/>
            </a:pPr>
            <a:endParaRPr lang="en-US" sz="2800" dirty="0" smtClean="0"/>
          </a:p>
          <a:p>
            <a:pPr marL="0" indent="0">
              <a:spcBef>
                <a:spcPts val="0"/>
              </a:spcBef>
              <a:buNone/>
            </a:pPr>
            <a:endParaRPr lang="en-US" sz="2800" dirty="0"/>
          </a:p>
          <a:p>
            <a:pPr marL="0" indent="0">
              <a:spcBef>
                <a:spcPts val="0"/>
              </a:spcBef>
              <a:buNone/>
            </a:pPr>
            <a:endParaRPr lang="en-US" sz="2800" dirty="0" smtClean="0"/>
          </a:p>
          <a:p>
            <a:pPr marL="0" indent="0">
              <a:spcBef>
                <a:spcPts val="0"/>
              </a:spcBef>
              <a:buNone/>
            </a:pPr>
            <a:endParaRPr lang="en-US" sz="2800" dirty="0"/>
          </a:p>
          <a:p>
            <a:pPr marL="0" indent="0">
              <a:spcBef>
                <a:spcPts val="0"/>
              </a:spcBef>
              <a:buNone/>
            </a:pPr>
            <a:endParaRPr lang="en-US" sz="2800" dirty="0" smtClean="0"/>
          </a:p>
          <a:p>
            <a:pPr marL="0" indent="0">
              <a:spcBef>
                <a:spcPts val="0"/>
              </a:spcBef>
              <a:buNone/>
            </a:pPr>
            <a:endParaRPr lang="en-US" sz="28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2530929"/>
            <a:ext cx="8086725" cy="407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677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932805" y="2984601"/>
            <a:ext cx="24705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Tháo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trước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/>
          </a:p>
        </p:txBody>
      </p:sp>
      <p:sp>
        <p:nvSpPr>
          <p:cNvPr id="6" name="Rectangle 5"/>
          <p:cNvSpPr/>
          <p:nvPr/>
        </p:nvSpPr>
        <p:spPr>
          <a:xfrm>
            <a:off x="5213389" y="4648200"/>
            <a:ext cx="21868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Tháo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/>
          </a:p>
        </p:txBody>
      </p:sp>
      <p:sp>
        <p:nvSpPr>
          <p:cNvPr id="7" name="Rectangle 6"/>
          <p:cNvSpPr/>
          <p:nvPr/>
        </p:nvSpPr>
        <p:spPr>
          <a:xfrm>
            <a:off x="932805" y="3795367"/>
            <a:ext cx="35814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Tháo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nắp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chắn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ổ bi </a:t>
            </a:r>
          </a:p>
        </p:txBody>
      </p:sp>
      <p:sp>
        <p:nvSpPr>
          <p:cNvPr id="8" name="Rectangle 7"/>
          <p:cNvSpPr/>
          <p:nvPr/>
        </p:nvSpPr>
        <p:spPr>
          <a:xfrm>
            <a:off x="391886" y="4682065"/>
            <a:ext cx="3151184" cy="5318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1175"/>
              </a:spcAft>
            </a:pP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sạch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ổ bi </a:t>
            </a:r>
          </a:p>
        </p:txBody>
      </p:sp>
      <p:sp>
        <p:nvSpPr>
          <p:cNvPr id="9" name="Rectangle 8"/>
          <p:cNvSpPr/>
          <p:nvPr/>
        </p:nvSpPr>
        <p:spPr>
          <a:xfrm>
            <a:off x="5029200" y="2895600"/>
            <a:ext cx="33940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ổ bi </a:t>
            </a:r>
          </a:p>
        </p:txBody>
      </p:sp>
      <p:sp>
        <p:nvSpPr>
          <p:cNvPr id="10" name="Rectangle 9"/>
          <p:cNvSpPr/>
          <p:nvPr/>
        </p:nvSpPr>
        <p:spPr>
          <a:xfrm>
            <a:off x="5181600" y="1954130"/>
            <a:ext cx="22910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trước</a:t>
            </a:r>
            <a:endParaRPr lang="en-US" sz="2800" dirty="0"/>
          </a:p>
        </p:txBody>
      </p:sp>
      <p:sp>
        <p:nvSpPr>
          <p:cNvPr id="12" name="Rectangle 11"/>
          <p:cNvSpPr/>
          <p:nvPr/>
        </p:nvSpPr>
        <p:spPr>
          <a:xfrm>
            <a:off x="4859052" y="3820522"/>
            <a:ext cx="4257256" cy="5318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865"/>
              </a:spcAft>
            </a:pP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chắn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mỡ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ổ bi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32805" y="2055568"/>
            <a:ext cx="20072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Lắp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nắp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" name="Rectangle 1"/>
          <p:cNvSpPr/>
          <p:nvPr/>
        </p:nvSpPr>
        <p:spPr>
          <a:xfrm>
            <a:off x="304800" y="162014"/>
            <a:ext cx="8686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đỡ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rotor ?</a:t>
            </a:r>
            <a:endParaRPr lang="en-US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437520" y="1122805"/>
            <a:ext cx="792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sắp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xếp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8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1252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51154" y="1076899"/>
            <a:ext cx="27398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1.Tháo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trước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/>
          </a:p>
        </p:txBody>
      </p:sp>
      <p:sp>
        <p:nvSpPr>
          <p:cNvPr id="6" name="Rectangle 5"/>
          <p:cNvSpPr/>
          <p:nvPr/>
        </p:nvSpPr>
        <p:spPr>
          <a:xfrm>
            <a:off x="2962039" y="1787389"/>
            <a:ext cx="25394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Tháo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/>
          </a:p>
        </p:txBody>
      </p:sp>
      <p:sp>
        <p:nvSpPr>
          <p:cNvPr id="7" name="Rectangle 6"/>
          <p:cNvSpPr/>
          <p:nvPr/>
        </p:nvSpPr>
        <p:spPr>
          <a:xfrm>
            <a:off x="2972925" y="2438977"/>
            <a:ext cx="39340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nắp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chắn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ổ bi </a:t>
            </a:r>
          </a:p>
        </p:txBody>
      </p:sp>
      <p:sp>
        <p:nvSpPr>
          <p:cNvPr id="8" name="Rectangle 7"/>
          <p:cNvSpPr/>
          <p:nvPr/>
        </p:nvSpPr>
        <p:spPr>
          <a:xfrm>
            <a:off x="2531046" y="3149467"/>
            <a:ext cx="3510256" cy="5318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1175"/>
              </a:spcAft>
            </a:pP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4. 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sạch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ổ bi </a:t>
            </a:r>
          </a:p>
        </p:txBody>
      </p:sp>
      <p:sp>
        <p:nvSpPr>
          <p:cNvPr id="9" name="Rectangle 8"/>
          <p:cNvSpPr/>
          <p:nvPr/>
        </p:nvSpPr>
        <p:spPr>
          <a:xfrm>
            <a:off x="2972925" y="3776656"/>
            <a:ext cx="35735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ổ bi </a:t>
            </a:r>
          </a:p>
        </p:txBody>
      </p:sp>
      <p:sp>
        <p:nvSpPr>
          <p:cNvPr id="10" name="Rectangle 9"/>
          <p:cNvSpPr/>
          <p:nvPr/>
        </p:nvSpPr>
        <p:spPr>
          <a:xfrm>
            <a:off x="3049125" y="5206228"/>
            <a:ext cx="25603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trước</a:t>
            </a:r>
            <a:endParaRPr lang="en-US" sz="2800" dirty="0"/>
          </a:p>
        </p:txBody>
      </p:sp>
      <p:sp>
        <p:nvSpPr>
          <p:cNvPr id="12" name="Rectangle 11"/>
          <p:cNvSpPr/>
          <p:nvPr/>
        </p:nvSpPr>
        <p:spPr>
          <a:xfrm>
            <a:off x="2550845" y="4487146"/>
            <a:ext cx="4526560" cy="5318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865"/>
              </a:spcAft>
            </a:pP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chắn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mỡ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ổ bi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124335" y="5916718"/>
            <a:ext cx="23663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Lắp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nắp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" name="Rectangle 1"/>
          <p:cNvSpPr/>
          <p:nvPr/>
        </p:nvSpPr>
        <p:spPr>
          <a:xfrm>
            <a:off x="1266061" y="366409"/>
            <a:ext cx="59313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đỡ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rotor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320590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-21772"/>
            <a:ext cx="8839200" cy="858787"/>
          </a:xfrm>
        </p:spPr>
        <p:txBody>
          <a:bodyPr>
            <a:normAutofit/>
          </a:bodyPr>
          <a:lstStyle/>
          <a:p>
            <a:pPr algn="l">
              <a:spcBef>
                <a:spcPts val="0"/>
              </a:spcBef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2.5.4.Quy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đỡ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rotor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57200" y="837015"/>
            <a:ext cx="27190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a.Tháo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trước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/>
          </a:p>
        </p:txBody>
      </p:sp>
      <p:pic>
        <p:nvPicPr>
          <p:cNvPr id="7" name="Picture 6"/>
          <p:cNvPicPr/>
          <p:nvPr/>
        </p:nvPicPr>
        <p:blipFill>
          <a:blip r:embed="rId2"/>
          <a:stretch>
            <a:fillRect/>
          </a:stretch>
        </p:blipFill>
        <p:spPr>
          <a:xfrm>
            <a:off x="5423053" y="994226"/>
            <a:ext cx="3429000" cy="227543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1353717"/>
            <a:ext cx="4953000" cy="971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1446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tuốcnơvít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tháo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vít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bắt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trước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stator 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7200" y="2535726"/>
            <a:ext cx="25394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Tháo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/>
          </a:p>
        </p:txBody>
      </p:sp>
      <p:sp>
        <p:nvSpPr>
          <p:cNvPr id="6" name="Rectangle 5"/>
          <p:cNvSpPr/>
          <p:nvPr/>
        </p:nvSpPr>
        <p:spPr>
          <a:xfrm>
            <a:off x="152400" y="3269663"/>
            <a:ext cx="4572000" cy="971292"/>
          </a:xfrm>
          <a:prstGeom prst="rect">
            <a:avLst/>
          </a:prstGeom>
        </p:spPr>
        <p:txBody>
          <a:bodyPr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12305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tuốcnơvít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tháo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hộp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bảo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vệ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quạt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gió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2" name="Picture 11"/>
          <p:cNvPicPr/>
          <p:nvPr/>
        </p:nvPicPr>
        <p:blipFill>
          <a:blip r:embed="rId3"/>
          <a:stretch>
            <a:fillRect/>
          </a:stretch>
        </p:blipFill>
        <p:spPr>
          <a:xfrm>
            <a:off x="5423053" y="3581400"/>
            <a:ext cx="3187547" cy="259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075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6926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2.5.4.Quy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đỡ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rotor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2696" y="990600"/>
            <a:ext cx="25394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Tháo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/>
          </a:p>
        </p:txBody>
      </p:sp>
      <p:sp>
        <p:nvSpPr>
          <p:cNvPr id="8" name="Rectangle 7"/>
          <p:cNvSpPr/>
          <p:nvPr/>
        </p:nvSpPr>
        <p:spPr>
          <a:xfrm>
            <a:off x="-3733800" y="1513820"/>
            <a:ext cx="9067800" cy="1238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6845" marR="1005840" indent="3920490" algn="r">
              <a:lnSpc>
                <a:spcPct val="133000"/>
              </a:lnSpc>
              <a:spcAft>
                <a:spcPts val="12275"/>
              </a:spcAft>
            </a:pP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tuốcnơvít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tháo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vít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bắt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stator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2"/>
          <a:stretch>
            <a:fillRect/>
          </a:stretch>
        </p:blipFill>
        <p:spPr>
          <a:xfrm>
            <a:off x="5366133" y="914400"/>
            <a:ext cx="3048000" cy="270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06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6926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2.5.4.Quy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đỡ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rotor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5974" y="812126"/>
            <a:ext cx="39709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nắp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chắn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ổ bi 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1447800"/>
            <a:ext cx="4572000" cy="2405146"/>
          </a:xfrm>
          <a:prstGeom prst="rect">
            <a:avLst/>
          </a:prstGeom>
        </p:spPr>
        <p:txBody>
          <a:bodyPr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875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cụ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chuyên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cạy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chắn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mỡ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khỏi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áo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bi </a:t>
            </a:r>
          </a:p>
          <a:p>
            <a:pPr marL="436245" marR="328295" indent="-6350" algn="just">
              <a:lnSpc>
                <a:spcPct val="102000"/>
              </a:lnSpc>
              <a:spcAft>
                <a:spcPts val="10645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Chú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ý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vị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trí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cạy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tránh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biến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dạng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chắn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mỡ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9" name="Picture 8"/>
          <p:cNvPicPr/>
          <p:nvPr/>
        </p:nvPicPr>
        <p:blipFill>
          <a:blip r:embed="rId2"/>
          <a:stretch>
            <a:fillRect/>
          </a:stretch>
        </p:blipFill>
        <p:spPr>
          <a:xfrm>
            <a:off x="5104186" y="1046194"/>
            <a:ext cx="3276600" cy="27270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-152400" y="3814347"/>
            <a:ext cx="3510256" cy="5318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1175"/>
              </a:spcAft>
            </a:pP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d. 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sạch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ổ bi 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4419600"/>
            <a:ext cx="4572000" cy="1410771"/>
          </a:xfrm>
          <a:prstGeom prst="rect">
            <a:avLst/>
          </a:prstGeom>
        </p:spPr>
        <p:txBody>
          <a:bodyPr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12305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giẻ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lau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sạch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bên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bên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ngoài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ổ bi,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sạch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mỡ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cũ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2" name="Picture 11"/>
          <p:cNvPicPr/>
          <p:nvPr/>
        </p:nvPicPr>
        <p:blipFill>
          <a:blip r:embed="rId3"/>
          <a:stretch>
            <a:fillRect/>
          </a:stretch>
        </p:blipFill>
        <p:spPr>
          <a:xfrm>
            <a:off x="4876800" y="4066278"/>
            <a:ext cx="3503986" cy="2486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835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6926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2.5.4.Quy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đỡ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rotor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200" y="685800"/>
            <a:ext cx="464698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ổ bi </a:t>
            </a: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Vừa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bôi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vừa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ép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chặt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bi.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/>
          <p:nvPr/>
        </p:nvPicPr>
        <p:blipFill>
          <a:blip r:embed="rId2"/>
          <a:stretch>
            <a:fillRect/>
          </a:stretch>
        </p:blipFill>
        <p:spPr>
          <a:xfrm>
            <a:off x="5053675" y="914400"/>
            <a:ext cx="2845435" cy="21336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-203124" y="2782094"/>
            <a:ext cx="4467249" cy="5318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865"/>
              </a:spcAft>
            </a:pP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chắn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mỡ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ổ bi 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6299" y="3313906"/>
            <a:ext cx="46469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Đặt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chắn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mỡ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ổ bi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đúng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chiều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en-US" sz="2800" dirty="0"/>
          </a:p>
        </p:txBody>
      </p:sp>
      <p:pic>
        <p:nvPicPr>
          <p:cNvPr id="13" name="Picture 12"/>
          <p:cNvPicPr/>
          <p:nvPr/>
        </p:nvPicPr>
        <p:blipFill>
          <a:blip r:embed="rId3"/>
          <a:stretch>
            <a:fillRect/>
          </a:stretch>
        </p:blipFill>
        <p:spPr>
          <a:xfrm>
            <a:off x="4887537" y="3869453"/>
            <a:ext cx="3049214" cy="2445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62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6926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2.5.4.Quy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đỡ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rotor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-263792" y="898793"/>
            <a:ext cx="4467249" cy="5318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865"/>
              </a:spcAft>
            </a:pP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chắn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mỡ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ổ bi 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20198" y="1446212"/>
            <a:ext cx="4572000" cy="18502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1070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ép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đều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chắn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mỡ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ổ bi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chắn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mỡ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khớp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áo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bi.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9" name="Picture 8"/>
          <p:cNvPicPr/>
          <p:nvPr/>
        </p:nvPicPr>
        <p:blipFill>
          <a:blip r:embed="rId2"/>
          <a:stretch>
            <a:fillRect/>
          </a:stretch>
        </p:blipFill>
        <p:spPr>
          <a:xfrm>
            <a:off x="5078902" y="898793"/>
            <a:ext cx="2847975" cy="213677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-263792" y="3279280"/>
            <a:ext cx="5292992" cy="626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6245" marR="328295" indent="-6350">
              <a:lnSpc>
                <a:spcPct val="124000"/>
              </a:lnSpc>
              <a:spcAft>
                <a:spcPts val="12280"/>
              </a:spcAft>
            </a:pP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trước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2" name="Picture 11"/>
          <p:cNvPicPr/>
          <p:nvPr/>
        </p:nvPicPr>
        <p:blipFill>
          <a:blip r:embed="rId3"/>
          <a:stretch>
            <a:fillRect/>
          </a:stretch>
        </p:blipFill>
        <p:spPr>
          <a:xfrm>
            <a:off x="5334000" y="3505200"/>
            <a:ext cx="2845435" cy="2133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1000" y="4003625"/>
            <a:ext cx="4800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tuốc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nơ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siết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chặt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nắp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stator.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8808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6926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2.5.4.Quy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đỡ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rotor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762000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Lắp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nắp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tuốcnơvít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chặt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nắp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stator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228600" y="1770273"/>
            <a:ext cx="4572000" cy="1410771"/>
          </a:xfrm>
          <a:prstGeom prst="rect">
            <a:avLst/>
          </a:prstGeom>
        </p:spPr>
        <p:txBody>
          <a:bodyPr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12305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tuốcnơvít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siết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chặt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vít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bắt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hộp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bảo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vệ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quạt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gió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" name="Picture 9"/>
          <p:cNvPicPr/>
          <p:nvPr/>
        </p:nvPicPr>
        <p:blipFill>
          <a:blip r:embed="rId2"/>
          <a:stretch>
            <a:fillRect/>
          </a:stretch>
        </p:blipFill>
        <p:spPr>
          <a:xfrm>
            <a:off x="4953000" y="2112656"/>
            <a:ext cx="3276600" cy="2840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618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Củng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50295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Câu1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Sắp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xếp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ổ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</a:p>
          <a:p>
            <a:pPr marL="0" indent="0">
              <a:buNone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đoán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ngừa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phong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chữa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1628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50295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chữa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ngừa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đoán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phong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5744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5314"/>
            <a:ext cx="8229600" cy="1143000"/>
          </a:xfrm>
        </p:spPr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Củng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086" y="12192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ổ bi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đích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?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990600" y="2373086"/>
            <a:ext cx="4572000" cy="195386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Chịu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tải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quay</a:t>
            </a:r>
          </a:p>
        </p:txBody>
      </p:sp>
    </p:spTree>
    <p:extLst>
      <p:ext uri="{BB962C8B-B14F-4D97-AF65-F5344CB8AC3E}">
        <p14:creationId xmlns:p14="http://schemas.microsoft.com/office/powerpoint/2010/main" val="3617906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559" y="533400"/>
            <a:ext cx="8882588" cy="57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411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8" y="94426"/>
            <a:ext cx="4495800" cy="678864"/>
          </a:xfrm>
        </p:spPr>
        <p:txBody>
          <a:bodyPr>
            <a:normAutofit/>
          </a:bodyPr>
          <a:lstStyle/>
          <a:p>
            <a:pPr algn="l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2.7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tụ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404503" y="727893"/>
            <a:ext cx="3421321" cy="4690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1185"/>
              </a:spcAft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2.7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.1.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Tháo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tụ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-228600" y="1279520"/>
            <a:ext cx="4572000" cy="945580"/>
          </a:xfrm>
          <a:prstGeom prst="rect">
            <a:avLst/>
          </a:prstGeom>
        </p:spPr>
        <p:txBody>
          <a:bodyPr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1231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tuốcnơvít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tháo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vít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bắt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hộp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đấu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dây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2"/>
          <a:stretch>
            <a:fillRect/>
          </a:stretch>
        </p:blipFill>
        <p:spPr>
          <a:xfrm>
            <a:off x="4800600" y="433858"/>
            <a:ext cx="3810000" cy="3006041"/>
          </a:xfrm>
          <a:prstGeom prst="rect">
            <a:avLst/>
          </a:prstGeom>
        </p:spPr>
      </p:pic>
      <p:pic>
        <p:nvPicPr>
          <p:cNvPr id="12" name="Picture 11"/>
          <p:cNvPicPr/>
          <p:nvPr/>
        </p:nvPicPr>
        <p:blipFill>
          <a:blip r:embed="rId3"/>
          <a:stretch>
            <a:fillRect/>
          </a:stretch>
        </p:blipFill>
        <p:spPr>
          <a:xfrm>
            <a:off x="4800600" y="3581400"/>
            <a:ext cx="3276600" cy="2891109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-145398" y="3962400"/>
            <a:ext cx="4795932" cy="1410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1231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tuốcnơvít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tháo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đầu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dây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stator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tụ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99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8" y="94426"/>
            <a:ext cx="4495800" cy="678864"/>
          </a:xfrm>
        </p:spPr>
        <p:txBody>
          <a:bodyPr>
            <a:normAutofit/>
          </a:bodyPr>
          <a:lstStyle/>
          <a:p>
            <a:pPr algn="l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2.7.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tụ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460095" y="727298"/>
            <a:ext cx="3744230" cy="5318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1185"/>
              </a:spcAft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2.7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.1 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Tháo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tụ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8534" y="1201916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tuốcnơvít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8534" y="3161620"/>
            <a:ext cx="34227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2.7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.2 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Kiểm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tụ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endParaRPr lang="en-US" sz="2800" dirty="0"/>
          </a:p>
        </p:txBody>
      </p:sp>
      <p:pic>
        <p:nvPicPr>
          <p:cNvPr id="10" name="Picture 9"/>
          <p:cNvPicPr/>
          <p:nvPr/>
        </p:nvPicPr>
        <p:blipFill>
          <a:blip r:embed="rId2"/>
          <a:stretch>
            <a:fillRect/>
          </a:stretch>
        </p:blipFill>
        <p:spPr>
          <a:xfrm>
            <a:off x="4800600" y="3155193"/>
            <a:ext cx="3429000" cy="293438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-152400" y="3684840"/>
            <a:ext cx="4572000" cy="2729273"/>
          </a:xfrm>
          <a:prstGeom prst="rect">
            <a:avLst/>
          </a:prstGeom>
        </p:spPr>
        <p:txBody>
          <a:bodyPr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7485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đồng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hồ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vạn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năng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đặt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thang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trở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để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mỗi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đầu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que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đầu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dây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tụ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nếu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đồng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hồ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báo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ở 1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giá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trị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trở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nào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đó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 ≈ 0)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đó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đồng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hồ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nhanh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chóng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trở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∞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tụ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tốt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0485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8" y="94426"/>
            <a:ext cx="4495800" cy="678864"/>
          </a:xfrm>
        </p:spPr>
        <p:txBody>
          <a:bodyPr>
            <a:normAutofit/>
          </a:bodyPr>
          <a:lstStyle/>
          <a:p>
            <a:pPr algn="l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2.7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tụ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2535" y="752868"/>
            <a:ext cx="27109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2.7.3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Lắp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11" name="Picture 10"/>
          <p:cNvPicPr/>
          <p:nvPr/>
        </p:nvPicPr>
        <p:blipFill>
          <a:blip r:embed="rId2"/>
          <a:stretch>
            <a:fillRect/>
          </a:stretch>
        </p:blipFill>
        <p:spPr>
          <a:xfrm>
            <a:off x="5486400" y="612169"/>
            <a:ext cx="2845435" cy="21336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-106419" y="1350289"/>
            <a:ext cx="4572000" cy="1410771"/>
          </a:xfrm>
          <a:prstGeom prst="rect">
            <a:avLst/>
          </a:prstGeom>
        </p:spPr>
        <p:txBody>
          <a:bodyPr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12305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tuốcnơvít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siết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chặt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vít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bắt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tụ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giá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đỡ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tụ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4590" y="3124200"/>
            <a:ext cx="4572000" cy="1410771"/>
          </a:xfrm>
          <a:prstGeom prst="rect">
            <a:avLst/>
          </a:prstGeom>
        </p:spPr>
        <p:txBody>
          <a:bodyPr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12305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tuốcnơvít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siết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chặt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đầu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dây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stator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tụ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2" name="Picture 11"/>
          <p:cNvPicPr/>
          <p:nvPr/>
        </p:nvPicPr>
        <p:blipFill>
          <a:blip r:embed="rId3"/>
          <a:stretch>
            <a:fillRect/>
          </a:stretch>
        </p:blipFill>
        <p:spPr>
          <a:xfrm>
            <a:off x="5486399" y="3124200"/>
            <a:ext cx="3048001" cy="251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546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8" y="94426"/>
            <a:ext cx="4495800" cy="678864"/>
          </a:xfrm>
        </p:spPr>
        <p:txBody>
          <a:bodyPr>
            <a:normAutofit/>
          </a:bodyPr>
          <a:lstStyle/>
          <a:p>
            <a:pPr algn="l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2.7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tụ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2535" y="752868"/>
            <a:ext cx="27109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2.7.3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Lắp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9" name="Picture 8"/>
          <p:cNvPicPr/>
          <p:nvPr/>
        </p:nvPicPr>
        <p:blipFill>
          <a:blip r:embed="rId2"/>
          <a:stretch>
            <a:fillRect/>
          </a:stretch>
        </p:blipFill>
        <p:spPr>
          <a:xfrm>
            <a:off x="5410200" y="1451069"/>
            <a:ext cx="3056669" cy="243186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4800" y="1828800"/>
            <a:ext cx="41956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tuốc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nơ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siết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nắp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hộp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5625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1274</TotalTime>
  <Words>1442</Words>
  <Application>Microsoft Office PowerPoint</Application>
  <PresentationFormat>On-screen Show (4:3)</PresentationFormat>
  <Paragraphs>165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2.5. CÔNG NGHỆ BẢO DƯỠNG Ổ BI </vt:lpstr>
      <vt:lpstr>2.5. CÔNG NGHỆ BẢO DƯỠNG Ổ BI </vt:lpstr>
      <vt:lpstr>2.5. CÔNG NGHỆ BẢO DƯỠNG Ổ BI </vt:lpstr>
      <vt:lpstr>2.5. CÔNG NGHỆ BẢO DƯỠNG Ổ BI </vt:lpstr>
      <vt:lpstr>2.5. CÔNG NGHỆ BẢO DƯỠNG Ổ BI </vt:lpstr>
      <vt:lpstr>2.5. CÔNG NGHỆ BẢO DƯỠNG Ổ BI </vt:lpstr>
      <vt:lpstr>2.5. CÔNG NGHỆ BẢO DƯỠNG Ổ BI </vt:lpstr>
      <vt:lpstr>2.5. CÔNG NGHỆ BẢO DƯỠNG Ổ BI </vt:lpstr>
      <vt:lpstr>2.5. CÔNG NGHỆ BẢO DƯỠNG Ổ BI </vt:lpstr>
      <vt:lpstr>PowerPoint Presentation</vt:lpstr>
      <vt:lpstr>PowerPoint Presentation</vt:lpstr>
      <vt:lpstr>2.5.4.Quy trình bảo dưỡng bi đỡ trục rotor</vt:lpstr>
      <vt:lpstr>2.5.4.Quy trình bảo dưỡng bi đỡ trục rotor</vt:lpstr>
      <vt:lpstr>2.5.4.Quy trình bảo dưỡng bi đỡ trục rotor</vt:lpstr>
      <vt:lpstr>2.5.4.Quy trình bảo dưỡng bi đỡ trục rotor</vt:lpstr>
      <vt:lpstr>2.5.4.Quy trình bảo dưỡng bi đỡ trục rotor</vt:lpstr>
      <vt:lpstr>2.5.4.Quy trình bảo dưỡng bi đỡ trục rotor</vt:lpstr>
      <vt:lpstr>Củng cố bài </vt:lpstr>
      <vt:lpstr>Đáp án</vt:lpstr>
      <vt:lpstr>Củng cố bài </vt:lpstr>
      <vt:lpstr>PowerPoint Presentation</vt:lpstr>
      <vt:lpstr>2.7 Kiểm tra thay tụ điện  </vt:lpstr>
      <vt:lpstr>2.7. Kiểm tra thay tụ điện  </vt:lpstr>
      <vt:lpstr>2.7 Kiểm tra thay tụ điện  </vt:lpstr>
      <vt:lpstr>2.7 Kiểm tra thay tụ điện 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Cong</dc:creator>
  <cp:lastModifiedBy>THANH GIANG</cp:lastModifiedBy>
  <cp:revision>211</cp:revision>
  <dcterms:created xsi:type="dcterms:W3CDTF">2006-08-16T00:00:00Z</dcterms:created>
  <dcterms:modified xsi:type="dcterms:W3CDTF">2021-07-20T14:31:07Z</dcterms:modified>
</cp:coreProperties>
</file>