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4" d="100"/>
          <a:sy n="84" d="100"/>
        </p:scale>
        <p:origin x="291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684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00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4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65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686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99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124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997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964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62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1981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029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5867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0573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88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179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548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5127183"/>
            <a:ext cx="8915399" cy="1126283"/>
          </a:xfrm>
        </p:spPr>
        <p:txBody>
          <a:bodyPr>
            <a:normAutofit fontScale="85000" lnSpcReduction="20000"/>
          </a:bodyPr>
          <a:lstStyle/>
          <a:p>
            <a:pPr lvl="0">
              <a:buClr>
                <a:srgbClr val="353535"/>
              </a:buClr>
            </a:pPr>
            <a:r>
              <a:rPr lang="en-US" sz="26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6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HỌC:</a:t>
            </a:r>
            <a:r>
              <a:rPr lang="en-US" sz="35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5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5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35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9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9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100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1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1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2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VĨNH</a:t>
            </a:r>
            <a:r>
              <a:rPr lang="en-US" sz="2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endParaRPr lang="en-US" sz="21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042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687" y="1264555"/>
            <a:ext cx="8915400" cy="3777622"/>
          </a:xfrm>
        </p:spPr>
        <p:txBody>
          <a:bodyPr/>
          <a:lstStyle/>
          <a:p>
            <a:pPr marL="0" lvl="0" indent="0" algn="ctr" defTabSz="914400" hangingPunct="0">
              <a:lnSpc>
                <a:spcPct val="150000"/>
              </a:lnSpc>
              <a:spcBef>
                <a:spcPts val="0"/>
              </a:spcBef>
              <a:buClrTx/>
              <a:buNone/>
            </a:pPr>
            <a:r>
              <a:rPr lang="vi-VN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 </a:t>
            </a:r>
            <a:r>
              <a:rPr lang="vi-VN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32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defTabSz="914400" hangingPunct="0">
              <a:lnSpc>
                <a:spcPct val="150000"/>
              </a:lnSpc>
              <a:spcBef>
                <a:spcPts val="0"/>
              </a:spcBef>
              <a:buClrTx/>
              <a:buNone/>
            </a:pPr>
            <a:r>
              <a:rPr lang="vi-VN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LẮP GÓC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vi-VN" sz="4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endParaRPr lang="en-US" sz="4000" dirty="0">
              <a:solidFill>
                <a:srgbClr val="C00000"/>
              </a:solidFill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569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914400">
              <a:spcBef>
                <a:spcPts val="0"/>
              </a:spcBef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MỤC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4641" y="1814480"/>
            <a:ext cx="8915400" cy="3777622"/>
          </a:xfrm>
        </p:spPr>
        <p:txBody>
          <a:bodyPr>
            <a:normAutofit fontScale="92500" lnSpcReduction="10000"/>
          </a:bodyPr>
          <a:lstStyle/>
          <a:p>
            <a:pPr marL="0" lvl="0" indent="0" defTabSz="914400">
              <a:spcBef>
                <a:spcPts val="0"/>
              </a:spcBef>
              <a:buClrTx/>
              <a:buNone/>
            </a:pPr>
            <a:r>
              <a:rPr lang="en-US" sz="3200" b="1" i="1" kern="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b="1" i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200" b="1" i="1" kern="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Biết cách sử dụng các trang thiết bị hàn ,bảo hộ lao động.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Đảm bảo an toàn và vệ sinh cho người và thiết bị trong quá trình thực tập.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88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endParaRPr lang="en-US" sz="32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đường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kết cấu lắp góc chữ T đơn giản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ích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ước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̃. 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lắp góc chữ 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32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Rèn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mỷ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32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DUNG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592" y="1587414"/>
            <a:ext cx="8915400" cy="3777622"/>
          </a:xfrm>
        </p:spPr>
        <p:txBody>
          <a:bodyPr/>
          <a:lstStyle/>
          <a:p>
            <a:pPr lvl="0" algn="ctr" defTabSz="914400">
              <a:spcBef>
                <a:spcPts val="0"/>
              </a:spcBef>
              <a:buClrTx/>
              <a:buFont typeface="Wingdings" panose="05000000000000000000" pitchFamily="2" charset="2"/>
              <a:buChar char="v"/>
            </a:pPr>
            <a:r>
              <a:rPr lang="vi-V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bước thực hiện: </a:t>
            </a: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>
              <a:spcBef>
                <a:spcPts val="0"/>
              </a:spcBef>
              <a:buClrTx/>
              <a:buNone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Chi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Hình ảnh 7">
            <a:extLst>
              <a:ext uri="{FF2B5EF4-FFF2-40B4-BE49-F238E27FC236}">
                <a16:creationId xmlns:a16="http://schemas.microsoft.com/office/drawing/2014/main" id="{08D5ED14-0397-45CE-AB01-771F75E2E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217" y="2681831"/>
            <a:ext cx="10105396" cy="388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68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372" y="298802"/>
            <a:ext cx="3505199" cy="976312"/>
          </a:xfrm>
        </p:spPr>
        <p:txBody>
          <a:bodyPr/>
          <a:lstStyle/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53492" y="1659982"/>
            <a:ext cx="3505199" cy="4262436"/>
          </a:xfrm>
        </p:spPr>
        <p:txBody>
          <a:bodyPr/>
          <a:lstStyle/>
          <a:p>
            <a:pPr lvl="0"/>
            <a:r>
              <a:rPr lang="vi-V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bước thực hiện</a:t>
            </a:r>
            <a:r>
              <a:rPr lang="vi-VN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phôi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 err="1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100x40x4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 err="1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Nắn</a:t>
            </a:r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 err="1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7C1460DC-8FF8-4B57-A2B7-CC817BE71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0" t="39590" r="19481" b="25385"/>
          <a:stretch>
            <a:fillRect/>
          </a:stretch>
        </p:blipFill>
        <p:spPr bwMode="auto">
          <a:xfrm>
            <a:off x="6023326" y="3097064"/>
            <a:ext cx="5780972" cy="265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223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0728" y="194475"/>
            <a:ext cx="3505199" cy="976312"/>
          </a:xfrm>
        </p:spPr>
        <p:txBody>
          <a:bodyPr/>
          <a:lstStyle/>
          <a:p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41274" y="1463601"/>
            <a:ext cx="3505199" cy="4262436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dirty="0"/>
          </a:p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I = ( β + α.d ).d </a:t>
            </a:r>
          </a:p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5" name="Nhóm 13">
            <a:extLst>
              <a:ext uri="{FF2B5EF4-FFF2-40B4-BE49-F238E27FC236}">
                <a16:creationId xmlns:a16="http://schemas.microsoft.com/office/drawing/2014/main" id="{1525B897-8E5A-4C89-AC6F-8E431D81BAB1}"/>
              </a:ext>
            </a:extLst>
          </p:cNvPr>
          <p:cNvGrpSpPr/>
          <p:nvPr/>
        </p:nvGrpSpPr>
        <p:grpSpPr>
          <a:xfrm>
            <a:off x="6205072" y="1867784"/>
            <a:ext cx="2888342" cy="1385984"/>
            <a:chOff x="3439888" y="3188971"/>
            <a:chExt cx="2888342" cy="1385984"/>
          </a:xfrm>
        </p:grpSpPr>
        <p:pic>
          <p:nvPicPr>
            <p:cNvPr id="6" name="Picture 3">
              <a:extLst>
                <a:ext uri="{FF2B5EF4-FFF2-40B4-BE49-F238E27FC236}">
                  <a16:creationId xmlns:a16="http://schemas.microsoft.com/office/drawing/2014/main" id="{B2E98BBC-87A0-4724-94B8-6C986EAB4A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3336" y="3188971"/>
              <a:ext cx="2159651" cy="498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Hộp Văn bản 7">
              <a:extLst>
                <a:ext uri="{FF2B5EF4-FFF2-40B4-BE49-F238E27FC236}">
                  <a16:creationId xmlns:a16="http://schemas.microsoft.com/office/drawing/2014/main" id="{13700142-C375-4276-ABB1-FAAE6C3BD102}"/>
                </a:ext>
              </a:extLst>
            </p:cNvPr>
            <p:cNvSpPr txBox="1"/>
            <p:nvPr/>
          </p:nvSpPr>
          <p:spPr>
            <a:xfrm>
              <a:off x="3439888" y="3743958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thẳng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</p:grpSp>
      <p:grpSp>
        <p:nvGrpSpPr>
          <p:cNvPr id="8" name="Nhóm 2">
            <a:extLst>
              <a:ext uri="{FF2B5EF4-FFF2-40B4-BE49-F238E27FC236}">
                <a16:creationId xmlns:a16="http://schemas.microsoft.com/office/drawing/2014/main" id="{4E47361C-A8E4-4196-AE05-530CA1835351}"/>
              </a:ext>
            </a:extLst>
          </p:cNvPr>
          <p:cNvGrpSpPr/>
          <p:nvPr/>
        </p:nvGrpSpPr>
        <p:grpSpPr>
          <a:xfrm>
            <a:off x="9168922" y="1776241"/>
            <a:ext cx="2888342" cy="1670464"/>
            <a:chOff x="3715655" y="5309833"/>
            <a:chExt cx="2888342" cy="1670464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73540613-544A-404E-9CCD-359195E36D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6813" y="5309833"/>
              <a:ext cx="2050040" cy="820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Hộp Văn bản 1">
              <a:extLst>
                <a:ext uri="{FF2B5EF4-FFF2-40B4-BE49-F238E27FC236}">
                  <a16:creationId xmlns:a16="http://schemas.microsoft.com/office/drawing/2014/main" id="{2627753C-B050-41E6-96D8-FAAB1295F4CB}"/>
                </a:ext>
              </a:extLst>
            </p:cNvPr>
            <p:cNvSpPr txBox="1"/>
            <p:nvPr/>
          </p:nvSpPr>
          <p:spPr>
            <a:xfrm>
              <a:off x="3715655" y="6149300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răng cưa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</p:grpSp>
      <p:grpSp>
        <p:nvGrpSpPr>
          <p:cNvPr id="11" name="Nhóm 15">
            <a:extLst>
              <a:ext uri="{FF2B5EF4-FFF2-40B4-BE49-F238E27FC236}">
                <a16:creationId xmlns:a16="http://schemas.microsoft.com/office/drawing/2014/main" id="{91D17F7F-4744-4908-B81B-778104543F36}"/>
              </a:ext>
            </a:extLst>
          </p:cNvPr>
          <p:cNvGrpSpPr/>
          <p:nvPr/>
        </p:nvGrpSpPr>
        <p:grpSpPr>
          <a:xfrm>
            <a:off x="6144540" y="4033777"/>
            <a:ext cx="2888342" cy="1855355"/>
            <a:chOff x="3487257" y="4851343"/>
            <a:chExt cx="2888342" cy="1855355"/>
          </a:xfrm>
        </p:grpSpPr>
        <p:sp>
          <p:nvSpPr>
            <p:cNvPr id="12" name="Hộp Văn bản 17">
              <a:extLst>
                <a:ext uri="{FF2B5EF4-FFF2-40B4-BE49-F238E27FC236}">
                  <a16:creationId xmlns:a16="http://schemas.microsoft.com/office/drawing/2014/main" id="{BFD73D7A-0441-4721-AF14-2D8A077F3968}"/>
                </a:ext>
              </a:extLst>
            </p:cNvPr>
            <p:cNvSpPr txBox="1"/>
            <p:nvPr/>
          </p:nvSpPr>
          <p:spPr>
            <a:xfrm>
              <a:off x="3487257" y="5875701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tròn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06049EFE-5352-470D-838C-74124141AE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2689" y="4851343"/>
              <a:ext cx="2503311" cy="953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Nhóm 16">
            <a:extLst>
              <a:ext uri="{FF2B5EF4-FFF2-40B4-BE49-F238E27FC236}">
                <a16:creationId xmlns:a16="http://schemas.microsoft.com/office/drawing/2014/main" id="{19FF93DC-04F5-4FDB-80DF-8EE5B0D14649}"/>
              </a:ext>
            </a:extLst>
          </p:cNvPr>
          <p:cNvGrpSpPr/>
          <p:nvPr/>
        </p:nvGrpSpPr>
        <p:grpSpPr>
          <a:xfrm>
            <a:off x="9051978" y="4033777"/>
            <a:ext cx="2888342" cy="1903240"/>
            <a:chOff x="7885085" y="4851343"/>
            <a:chExt cx="2888342" cy="1903240"/>
          </a:xfrm>
        </p:grpSpPr>
        <p:pic>
          <p:nvPicPr>
            <p:cNvPr id="15" name="Picture 5">
              <a:extLst>
                <a:ext uri="{FF2B5EF4-FFF2-40B4-BE49-F238E27FC236}">
                  <a16:creationId xmlns:a16="http://schemas.microsoft.com/office/drawing/2014/main" id="{25A12057-CB99-41B7-B611-3BBCC836D7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11967" y="4851343"/>
              <a:ext cx="1894774" cy="1135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Hộp Văn bản 21">
              <a:extLst>
                <a:ext uri="{FF2B5EF4-FFF2-40B4-BE49-F238E27FC236}">
                  <a16:creationId xmlns:a16="http://schemas.microsoft.com/office/drawing/2014/main" id="{9EE7A195-DC9A-4B60-B389-A588039E9CC6}"/>
                </a:ext>
              </a:extLst>
            </p:cNvPr>
            <p:cNvSpPr txBox="1"/>
            <p:nvPr/>
          </p:nvSpPr>
          <p:spPr>
            <a:xfrm>
              <a:off x="7885085" y="5923586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en-US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hình</a:t>
              </a:r>
              <a:r>
                <a: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 tam </a:t>
              </a:r>
              <a:r>
                <a:rPr lang="en-US" sz="2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Arial" panose="020B0604020202020204" pitchFamily="34" charset="0"/>
                </a:rPr>
                <a:t>giác</a:t>
              </a:r>
              <a:endParaRPr lang="en-US" sz="2400" dirty="0">
                <a:solidFill>
                  <a:prstClr val="black"/>
                </a:solidFill>
                <a:latin typeface="Corbel" panose="020B050302020402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326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7" y="654795"/>
            <a:ext cx="8911687" cy="1280890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0581" y="1759248"/>
            <a:ext cx="8915400" cy="3777622"/>
          </a:xfrm>
        </p:spPr>
        <p:txBody>
          <a:bodyPr/>
          <a:lstStyle/>
          <a:p>
            <a:pPr marL="0" lvl="0" indent="0">
              <a:buNone/>
            </a:pP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đính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4" name="Nhóm 2">
            <a:extLst>
              <a:ext uri="{FF2B5EF4-FFF2-40B4-BE49-F238E27FC236}">
                <a16:creationId xmlns:a16="http://schemas.microsoft.com/office/drawing/2014/main" id="{387C6493-1C7E-4B81-BF9C-BCB0B4A14CF4}"/>
              </a:ext>
            </a:extLst>
          </p:cNvPr>
          <p:cNvGrpSpPr/>
          <p:nvPr/>
        </p:nvGrpSpPr>
        <p:grpSpPr>
          <a:xfrm>
            <a:off x="3029743" y="2399546"/>
            <a:ext cx="7060049" cy="3884197"/>
            <a:chOff x="3244535" y="2559105"/>
            <a:chExt cx="7060049" cy="3884197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5F8CAFC7-3FFD-4ABB-BBD7-F1CC161388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contras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4535" y="3066757"/>
              <a:ext cx="7060049" cy="3376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Mũi tên: Cong Phải 1">
              <a:extLst>
                <a:ext uri="{FF2B5EF4-FFF2-40B4-BE49-F238E27FC236}">
                  <a16:creationId xmlns:a16="http://schemas.microsoft.com/office/drawing/2014/main" id="{C416552A-4F71-43E8-90D1-A1B0797F7659}"/>
                </a:ext>
              </a:extLst>
            </p:cNvPr>
            <p:cNvSpPr/>
            <p:nvPr/>
          </p:nvSpPr>
          <p:spPr>
            <a:xfrm>
              <a:off x="3418448" y="2559105"/>
              <a:ext cx="717453" cy="1463040"/>
            </a:xfrm>
            <a:prstGeom prst="curvedRightArrow">
              <a:avLst/>
            </a:prstGeom>
            <a:solidFill>
              <a:srgbClr val="BC1C1C"/>
            </a:solidFill>
            <a:ln w="15875" cap="rnd" cmpd="sng" algn="ctr">
              <a:solidFill>
                <a:srgbClr val="BC1C1C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2124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4001" y="648658"/>
            <a:ext cx="8911687" cy="1280890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242" y="1569004"/>
            <a:ext cx="8915400" cy="3777622"/>
          </a:xfrm>
        </p:spPr>
        <p:txBody>
          <a:bodyPr/>
          <a:lstStyle/>
          <a:p>
            <a:pPr marL="0" lvl="0" indent="0">
              <a:buNone/>
            </a:pP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endPara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914400">
              <a:spcBef>
                <a:spcPts val="0"/>
              </a:spcBef>
              <a:buClrTx/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914400" lvl="1" indent="-457200" algn="just" defTabSz="914400">
              <a:spcBef>
                <a:spcPts val="0"/>
              </a:spcBef>
              <a:buClrTx/>
              <a:buFont typeface="Times New Roman" panose="02020603050405020304" pitchFamily="18" charset="0"/>
              <a:buChar char="⁃"/>
            </a:pP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que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914400" lvl="1" indent="-457200" algn="just" defTabSz="914400">
              <a:spcBef>
                <a:spcPts val="0"/>
              </a:spcBef>
              <a:buClrTx/>
              <a:buFont typeface="Times New Roman" panose="02020603050405020304" pitchFamily="18" charset="0"/>
              <a:buChar char="⁃"/>
            </a:pP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chuyển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75B721A6-8B62-48B6-B8C9-AD4C9FC60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0" b="-43"/>
          <a:stretch>
            <a:fillRect/>
          </a:stretch>
        </p:blipFill>
        <p:spPr bwMode="auto">
          <a:xfrm>
            <a:off x="4142898" y="3562969"/>
            <a:ext cx="5103190" cy="300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808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6716" y="660932"/>
            <a:ext cx="8911687" cy="1280890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6205" y="1501498"/>
            <a:ext cx="8915400" cy="3777622"/>
          </a:xfrm>
        </p:spPr>
        <p:txBody>
          <a:bodyPr/>
          <a:lstStyle/>
          <a:p>
            <a:pPr marL="0" lvl="0" indent="0">
              <a:buNone/>
            </a:pP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Gõ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xỉ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C8B468D9-0D3C-49BF-B3D1-1A0ADC523F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625" y="2720636"/>
            <a:ext cx="5181275" cy="3615544"/>
          </a:xfrm>
          <a:prstGeom prst="rect">
            <a:avLst/>
          </a:prstGeom>
        </p:spPr>
      </p:pic>
      <p:sp>
        <p:nvSpPr>
          <p:cNvPr id="5" name="Mũi tên: Phải Có Khía 1">
            <a:extLst>
              <a:ext uri="{FF2B5EF4-FFF2-40B4-BE49-F238E27FC236}">
                <a16:creationId xmlns:a16="http://schemas.microsoft.com/office/drawing/2014/main" id="{FB089A40-9603-4E6C-99BF-E2761A034CDA}"/>
              </a:ext>
            </a:extLst>
          </p:cNvPr>
          <p:cNvSpPr/>
          <p:nvPr/>
        </p:nvSpPr>
        <p:spPr>
          <a:xfrm>
            <a:off x="3117906" y="4002138"/>
            <a:ext cx="1246045" cy="47567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49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3317" y="746848"/>
            <a:ext cx="8911687" cy="1280890"/>
          </a:xfrm>
        </p:spPr>
        <p:txBody>
          <a:bodyPr/>
          <a:lstStyle/>
          <a:p>
            <a:pPr marL="342900" lvl="0" indent="-342900" defTabSz="914400" eaLnBrk="0" fontAlgn="base" hangingPunct="0">
              <a:spcAft>
                <a:spcPct val="0"/>
              </a:spcAft>
            </a:pP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altLang="en-US" sz="28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/>
            </a:r>
            <a:br>
              <a:rPr lang="en-US" altLang="en-US" sz="28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3493" y="1883701"/>
            <a:ext cx="8224561" cy="3777622"/>
          </a:xfrm>
        </p:spPr>
        <p:txBody>
          <a:bodyPr/>
          <a:lstStyle/>
          <a:p>
            <a:pPr marL="0" indent="0" fontAlgn="ctr" hangingPunct="0">
              <a:spcBef>
                <a:spcPts val="300"/>
              </a:spcBef>
              <a:spcAft>
                <a:spcPts val="300"/>
              </a:spcAft>
              <a:buNone/>
            </a:pPr>
            <a:r>
              <a:rPr lang="nl-NL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Nguyên </a:t>
            </a:r>
            <a:r>
              <a:rPr lang="nl-NL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  <a:tabLst>
                <a:tab pos="1143000" algn="l"/>
                <a:tab pos="1371600" algn="l"/>
              </a:tabLst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khuyết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xệ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chậm</a:t>
            </a:r>
            <a:endParaRPr lang="en-US" sz="2000" dirty="0"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ngấu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cục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rổ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xỉ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Arial" panose="020B0604020202020204" pitchFamily="34" charset="0"/>
            </a:endParaRPr>
          </a:p>
          <a:p>
            <a:pPr marL="0" indent="0" algn="ctr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vi-VN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 hàn không cân với góc: Do góc độ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ổn định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nl-NL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 </a:t>
            </a:r>
            <a:r>
              <a:rPr lang="nl-NL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 khắc </a:t>
            </a:r>
            <a:r>
              <a:rPr lang="nl-NL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       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 fontAlgn="ctr" hangingPunct="0">
              <a:spcBef>
                <a:spcPts val="0"/>
              </a:spcBef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vi-VN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 </a:t>
            </a:r>
            <a:r>
              <a:rPr lang="vi-V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 đúng góc độ trong suốt quá trình hàn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460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9000" b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048089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</TotalTime>
  <Words>518</Words>
  <Application>Microsoft Office PowerPoint</Application>
  <PresentationFormat>Widescreen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Century Gothic</vt:lpstr>
      <vt:lpstr>Corbel</vt:lpstr>
      <vt:lpstr>Times New Roman</vt:lpstr>
      <vt:lpstr>VNI-Times</vt:lpstr>
      <vt:lpstr>Wingdings</vt:lpstr>
      <vt:lpstr>Wingdings 3</vt:lpstr>
      <vt:lpstr>Wisp</vt:lpstr>
      <vt:lpstr>PowerPoint Presentation</vt:lpstr>
      <vt:lpstr>PowerPoint Presentation</vt:lpstr>
      <vt:lpstr>I. MỤC TIÊU </vt:lpstr>
      <vt:lpstr>I. MỤC TIÊU</vt:lpstr>
      <vt:lpstr>I. MỤC TIÊU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Các dạng sai hỏng, nguyên nhân và biện pháp khắc phục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21</cp:revision>
  <dcterms:created xsi:type="dcterms:W3CDTF">2021-07-30T11:07:55Z</dcterms:created>
  <dcterms:modified xsi:type="dcterms:W3CDTF">2021-07-31T08:52:18Z</dcterms:modified>
</cp:coreProperties>
</file>