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76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4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0" y="633413"/>
            <a:ext cx="9144000" cy="3495675"/>
            <a:chOff x="0" y="390"/>
            <a:chExt cx="5760" cy="2202"/>
          </a:xfrm>
        </p:grpSpPr>
        <p:graphicFrame>
          <p:nvGraphicFramePr>
            <p:cNvPr id="3091" name="Object 19"/>
            <p:cNvGraphicFramePr>
              <a:graphicFrameLocks noChangeAspect="1"/>
            </p:cNvGraphicFramePr>
            <p:nvPr userDrawn="1"/>
          </p:nvGraphicFramePr>
          <p:xfrm>
            <a:off x="0" y="390"/>
            <a:ext cx="1962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4" name="Image" r:id="rId3" imgW="4241270" imgH="5396825" progId="Photoshop.Image.6">
                    <p:embed/>
                  </p:oleObj>
                </mc:Choice>
                <mc:Fallback>
                  <p:oleObj name="Image" r:id="rId3" imgW="4241270" imgH="5396825" progId="Photoshop.Image.6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390"/>
                          <a:ext cx="1962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92" name="Object 20"/>
            <p:cNvGraphicFramePr>
              <a:graphicFrameLocks noChangeAspect="1"/>
            </p:cNvGraphicFramePr>
            <p:nvPr userDrawn="1"/>
          </p:nvGraphicFramePr>
          <p:xfrm>
            <a:off x="3888" y="390"/>
            <a:ext cx="1872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5" name="Image" r:id="rId5" imgW="3263492" imgH="4863492" progId="Photoshop.Image.6">
                    <p:embed/>
                  </p:oleObj>
                </mc:Choice>
                <mc:Fallback>
                  <p:oleObj name="Image" r:id="rId5" imgW="3263492" imgH="4863492" progId="Photoshop.Image.6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390"/>
                          <a:ext cx="1872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93" name="Object 21"/>
            <p:cNvGraphicFramePr>
              <a:graphicFrameLocks noChangeAspect="1"/>
            </p:cNvGraphicFramePr>
            <p:nvPr userDrawn="1"/>
          </p:nvGraphicFramePr>
          <p:xfrm>
            <a:off x="1958" y="390"/>
            <a:ext cx="1930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6" name="Image" r:id="rId7" imgW="3492063" imgH="4926984" progId="Photoshop.Image.6">
                    <p:embed/>
                  </p:oleObj>
                </mc:Choice>
                <mc:Fallback>
                  <p:oleObj name="Image" r:id="rId7" imgW="3492063" imgH="4926984" progId="Photoshop.Image.6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8" y="390"/>
                          <a:ext cx="1930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0"/>
            <a:ext cx="9144000" cy="6096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457200" y="4114800"/>
            <a:ext cx="8229600" cy="762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524000" y="4948238"/>
            <a:ext cx="59436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1613"/>
            <a:ext cx="2895600" cy="169862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CA3E54D2-E668-4AF9-BA8C-7A649D23AE6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228600" y="104775"/>
            <a:ext cx="107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9108C-3552-4C19-BDB3-53EAACA017C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876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87C99-ED4D-405A-9102-3559170AE9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09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8CBE5-8092-4698-9A38-25325D9801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96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75EB59-35AC-4DB0-A679-80E1EFD420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99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AEDA5-E0DE-4122-83FC-6A1A151E3A5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967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61A2F-E598-41DE-853C-910375FF69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96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090E9-F0F9-4070-B179-22098CCB47C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88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BFEBF-5512-49B1-B042-6DA008856B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783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2E2BC-7AE9-4AFD-AB55-16C7FD233E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75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5E3B33-0D2F-4F73-864B-0A8815DA3F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794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61722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3375" y="64897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004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D119ED39-F3FC-41FF-8B7B-DA07DCCFA92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47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oleObject" Target="../embeddings/oleObject3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8356600" y="981075"/>
            <a:ext cx="787400" cy="58769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5" name="Line 21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gray">
          <a:xfrm>
            <a:off x="0" y="0"/>
            <a:ext cx="9144000" cy="981075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6729413" y="-11113"/>
            <a:ext cx="2414587" cy="992188"/>
            <a:chOff x="0" y="390"/>
            <a:chExt cx="5760" cy="2202"/>
          </a:xfrm>
        </p:grpSpPr>
        <p:graphicFrame>
          <p:nvGraphicFramePr>
            <p:cNvPr id="1042" name="Object 18"/>
            <p:cNvGraphicFramePr>
              <a:graphicFrameLocks noChangeAspect="1"/>
            </p:cNvGraphicFramePr>
            <p:nvPr userDrawn="1"/>
          </p:nvGraphicFramePr>
          <p:xfrm>
            <a:off x="0" y="390"/>
            <a:ext cx="1962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6" name="Image" r:id="rId15" imgW="4241270" imgH="5396825" progId="Photoshop.Image.6">
                    <p:embed/>
                  </p:oleObj>
                </mc:Choice>
                <mc:Fallback>
                  <p:oleObj name="Image" r:id="rId15" imgW="4241270" imgH="5396825" progId="Photoshop.Image.6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390"/>
                          <a:ext cx="1962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3" name="Object 19"/>
            <p:cNvGraphicFramePr>
              <a:graphicFrameLocks noChangeAspect="1"/>
            </p:cNvGraphicFramePr>
            <p:nvPr userDrawn="1"/>
          </p:nvGraphicFramePr>
          <p:xfrm>
            <a:off x="3888" y="390"/>
            <a:ext cx="1872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7" name="Image" r:id="rId17" imgW="3263492" imgH="4863492" progId="Photoshop.Image.6">
                    <p:embed/>
                  </p:oleObj>
                </mc:Choice>
                <mc:Fallback>
                  <p:oleObj name="Image" r:id="rId17" imgW="3263492" imgH="4863492" progId="Photoshop.Image.6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390"/>
                          <a:ext cx="1872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" name="Object 20"/>
            <p:cNvGraphicFramePr>
              <a:graphicFrameLocks noChangeAspect="1"/>
            </p:cNvGraphicFramePr>
            <p:nvPr userDrawn="1"/>
          </p:nvGraphicFramePr>
          <p:xfrm>
            <a:off x="1958" y="390"/>
            <a:ext cx="1930" cy="2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8" name="Image" r:id="rId19" imgW="3492063" imgH="4926984" progId="Photoshop.Image.6">
                    <p:embed/>
                  </p:oleObj>
                </mc:Choice>
                <mc:Fallback>
                  <p:oleObj name="Image" r:id="rId19" imgW="3492063" imgH="4926984" progId="Photoshop.Image.6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8" y="390"/>
                          <a:ext cx="1930" cy="2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33375" y="64897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770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00400" y="648017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fld id="{7AA90A68-E959-4F87-9AD3-43E02E17324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61722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</a:t>
            </a:r>
            <a:br>
              <a:rPr lang="en-US" smtClean="0"/>
            </a:br>
            <a:r>
              <a:rPr lang="en-US" smtClean="0"/>
              <a:t>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4267200"/>
            <a:ext cx="8229600" cy="762000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chemeClr val="tx2"/>
                </a:solidFill>
              </a:rPr>
              <a:t>CHƯƠNG 2: </a:t>
            </a:r>
            <a:r>
              <a:rPr lang="en-US" sz="3600" dirty="0"/>
              <a:t>VẼ VÀ THIẾT KẾ MÔ HÌNH 3D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77988" y="5943600"/>
            <a:ext cx="5943600" cy="609600"/>
          </a:xfrm>
        </p:spPr>
        <p:txBody>
          <a:bodyPr/>
          <a:lstStyle/>
          <a:p>
            <a:r>
              <a:rPr lang="en-US" sz="2800" dirty="0" smtClean="0"/>
              <a:t>GV: ĐỖ THỊ PHƯƠNG KHANH</a:t>
            </a:r>
            <a:endParaRPr lang="en-US" sz="2800" dirty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 flipV="1">
            <a:off x="179388" y="4648200"/>
            <a:ext cx="1466850" cy="9525"/>
          </a:xfrm>
          <a:prstGeom prst="line">
            <a:avLst/>
          </a:prstGeom>
          <a:noFill/>
          <a:ln w="76200" cap="rnd">
            <a:solidFill>
              <a:schemeClr val="accent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7596188" y="4648200"/>
            <a:ext cx="1349375" cy="1588"/>
          </a:xfrm>
          <a:prstGeom prst="line">
            <a:avLst/>
          </a:prstGeom>
          <a:noFill/>
          <a:ln w="762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gray">
          <a:xfrm>
            <a:off x="876954" y="-58271"/>
            <a:ext cx="81835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dirty="0" smtClean="0">
                <a:solidFill>
                  <a:srgbClr val="FFFF00"/>
                </a:solidFill>
              </a:rPr>
              <a:t>TRƯỜNG CAO ĐẲNG LÝ TỰ TRỌNG TP.HCM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KHOA CƠ KHÍ 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700" y="76200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" y="1905000"/>
            <a:ext cx="8763000" cy="167640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152400" y="4495800"/>
            <a:ext cx="8991600" cy="1828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3400" y="1219200"/>
            <a:ext cx="4134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/>
            <a:r>
              <a:rPr lang="pt-BR" b="1" dirty="0" smtClean="0"/>
              <a:t>2.1.1 Thanh </a:t>
            </a:r>
            <a:r>
              <a:rPr lang="pt-BR" b="1" dirty="0"/>
              <a:t>công cụ chuẩn</a:t>
            </a:r>
            <a:r>
              <a:rPr lang="pt-BR" dirty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2" name="Rectangle 1"/>
          <p:cNvSpPr/>
          <p:nvPr/>
        </p:nvSpPr>
        <p:spPr>
          <a:xfrm>
            <a:off x="4482" y="990600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rgbClr val="00B050"/>
                </a:solidFill>
              </a:rPr>
              <a:t>2.1.2 Tạo mặt phẳng làm việc (Work plane)</a:t>
            </a:r>
            <a:endParaRPr lang="en-US" sz="2000" dirty="0">
              <a:solidFill>
                <a:srgbClr val="00B050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381000" y="1828800"/>
            <a:ext cx="3048000" cy="28956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913965" y="3590163"/>
            <a:ext cx="1909482" cy="726343"/>
            <a:chOff x="0" y="0"/>
            <a:chExt cx="1342768" cy="453081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0" y="0"/>
              <a:ext cx="1342768" cy="0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11" name="Straight Arrow Connector 10"/>
            <p:cNvCxnSpPr/>
            <p:nvPr/>
          </p:nvCxnSpPr>
          <p:spPr>
            <a:xfrm>
              <a:off x="0" y="230659"/>
              <a:ext cx="1342768" cy="0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12" name="Straight Arrow Connector 11"/>
            <p:cNvCxnSpPr/>
            <p:nvPr/>
          </p:nvCxnSpPr>
          <p:spPr>
            <a:xfrm>
              <a:off x="0" y="453081"/>
              <a:ext cx="1342768" cy="0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sp>
        <p:nvSpPr>
          <p:cNvPr id="3" name="Rectangle 2"/>
          <p:cNvSpPr/>
          <p:nvPr/>
        </p:nvSpPr>
        <p:spPr>
          <a:xfrm>
            <a:off x="4101353" y="3452105"/>
            <a:ext cx="381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B0F0"/>
                </a:solidFill>
              </a:rPr>
              <a:t>Mặt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phẳng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nhìn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từ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trước</a:t>
            </a:r>
            <a:endParaRPr lang="en-US" sz="2000" dirty="0">
              <a:solidFill>
                <a:srgbClr val="00B0F0"/>
              </a:solidFill>
            </a:endParaRPr>
          </a:p>
          <a:p>
            <a:r>
              <a:rPr lang="en-US" sz="2000" dirty="0" err="1">
                <a:solidFill>
                  <a:srgbClr val="00B0F0"/>
                </a:solidFill>
              </a:rPr>
              <a:t>Mặt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phẳng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nhìn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từ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trên</a:t>
            </a:r>
            <a:endParaRPr lang="en-US" sz="2000" dirty="0">
              <a:solidFill>
                <a:srgbClr val="00B0F0"/>
              </a:solidFill>
            </a:endParaRPr>
          </a:p>
          <a:p>
            <a:r>
              <a:rPr lang="en-US" sz="2000" dirty="0" err="1">
                <a:solidFill>
                  <a:srgbClr val="00B0F0"/>
                </a:solidFill>
              </a:rPr>
              <a:t>Mặt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phẳng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nhìn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từ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bên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phải</a:t>
            </a:r>
            <a:endParaRPr lang="en-US" sz="2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28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2" name="Rectangle 1"/>
          <p:cNvSpPr/>
          <p:nvPr/>
        </p:nvSpPr>
        <p:spPr>
          <a:xfrm>
            <a:off x="4482" y="990600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rgbClr val="00B050"/>
                </a:solidFill>
              </a:rPr>
              <a:t>2.1.2 Tạo mặt phẳng làm việc (Work plane)</a:t>
            </a:r>
            <a:endParaRPr lang="en-US" sz="2000" dirty="0">
              <a:solidFill>
                <a:srgbClr val="00B050"/>
              </a:solidFill>
            </a:endParaRPr>
          </a:p>
        </p:txBody>
      </p:sp>
      <p:pic>
        <p:nvPicPr>
          <p:cNvPr id="13" name="Picture 12"/>
          <p:cNvPicPr/>
          <p:nvPr/>
        </p:nvPicPr>
        <p:blipFill>
          <a:blip r:embed="rId2"/>
          <a:stretch>
            <a:fillRect/>
          </a:stretch>
        </p:blipFill>
        <p:spPr>
          <a:xfrm>
            <a:off x="2133600" y="2411506"/>
            <a:ext cx="4343400" cy="2895600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228600" y="1905000"/>
            <a:ext cx="1510030" cy="895836"/>
          </a:xfrm>
          <a:prstGeom prst="wedgeRoundRectCallout">
            <a:avLst>
              <a:gd name="adj1" fmla="val 125466"/>
              <a:gd name="adj2" fmla="val 4910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Front Plane </a:t>
            </a:r>
            <a:endParaRPr lang="en-US" dirty="0">
              <a:effectLst/>
              <a:latin typeface="Times New Roman"/>
              <a:ea typeface="Calibri"/>
              <a:cs typeface="Times New Roman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381000" y="4121728"/>
            <a:ext cx="1579245" cy="493395"/>
          </a:xfrm>
          <a:prstGeom prst="wedgeRoundRectCallout">
            <a:avLst>
              <a:gd name="adj1" fmla="val 88001"/>
              <a:gd name="adj2" fmla="val 2003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Top Plane </a:t>
            </a:r>
            <a:endParaRPr lang="en-US" sz="2000" dirty="0">
              <a:effectLst/>
              <a:latin typeface="Times New Roman"/>
              <a:ea typeface="Calibri"/>
              <a:cs typeface="Times New Roman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6781800" y="3276600"/>
            <a:ext cx="1371600" cy="582706"/>
          </a:xfrm>
          <a:prstGeom prst="wedgeRoundRectCallout">
            <a:avLst>
              <a:gd name="adj1" fmla="val -109268"/>
              <a:gd name="adj2" fmla="val -2853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Right Plane </a:t>
            </a:r>
            <a:endParaRPr lang="en-US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6408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2" name="Rectangle 1"/>
          <p:cNvSpPr/>
          <p:nvPr/>
        </p:nvSpPr>
        <p:spPr>
          <a:xfrm>
            <a:off x="4482" y="990600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rgbClr val="00B050"/>
                </a:solidFill>
              </a:rPr>
              <a:t>2.1.2 Tạo mặt phẳng làm việc (Work plane)</a:t>
            </a:r>
            <a:endParaRPr lang="en-US" sz="2000" dirty="0">
              <a:solidFill>
                <a:srgbClr val="00B05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/>
          <a:stretch>
            <a:fillRect/>
          </a:stretch>
        </p:blipFill>
        <p:spPr>
          <a:xfrm>
            <a:off x="723339" y="1515035"/>
            <a:ext cx="2329143" cy="5342965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133600" y="2870122"/>
            <a:ext cx="175387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133600" y="3137645"/>
            <a:ext cx="175387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900170" y="2971800"/>
            <a:ext cx="32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 </a:t>
            </a:r>
            <a:r>
              <a:rPr lang="en-US" dirty="0" err="1" smtClean="0">
                <a:solidFill>
                  <a:srgbClr val="0070C0"/>
                </a:solidFill>
              </a:rPr>
              <a:t>Tạo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mặt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phẳng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vuông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góc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62400" y="2590800"/>
            <a:ext cx="32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Tạo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mặt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phẳng</a:t>
            </a:r>
            <a:r>
              <a:rPr lang="en-US" dirty="0">
                <a:solidFill>
                  <a:srgbClr val="0070C0"/>
                </a:solidFill>
              </a:rPr>
              <a:t> song </a:t>
            </a:r>
            <a:r>
              <a:rPr lang="en-US" dirty="0" err="1">
                <a:solidFill>
                  <a:srgbClr val="0070C0"/>
                </a:solidFill>
              </a:rPr>
              <a:t>song</a:t>
            </a:r>
            <a:r>
              <a:rPr lang="en-US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870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3" name="Rectangle 2"/>
          <p:cNvSpPr/>
          <p:nvPr/>
        </p:nvSpPr>
        <p:spPr>
          <a:xfrm>
            <a:off x="152400" y="990600"/>
            <a:ext cx="3980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>
                <a:solidFill>
                  <a:srgbClr val="00B050"/>
                </a:solidFill>
              </a:rPr>
              <a:t>2.1.3 Tạo trục làm việc (Work Axis)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12" name="Picture 11"/>
          <p:cNvPicPr/>
          <p:nvPr/>
        </p:nvPicPr>
        <p:blipFill rotWithShape="1">
          <a:blip r:embed="rId2"/>
          <a:srcRect t="11311" r="6925"/>
          <a:stretch/>
        </p:blipFill>
        <p:spPr bwMode="auto">
          <a:xfrm>
            <a:off x="685800" y="1828800"/>
            <a:ext cx="6934200" cy="3657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9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3" name="Rectangle 2"/>
          <p:cNvSpPr/>
          <p:nvPr/>
        </p:nvSpPr>
        <p:spPr>
          <a:xfrm>
            <a:off x="152400" y="990600"/>
            <a:ext cx="3980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>
                <a:solidFill>
                  <a:srgbClr val="0070C0"/>
                </a:solidFill>
              </a:rPr>
              <a:t>2.1.3 Tạo trục làm việc (Work Axis)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322295" y="1676400"/>
            <a:ext cx="5434012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2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990600"/>
            <a:ext cx="507837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i="1" dirty="0">
                <a:solidFill>
                  <a:srgbClr val="0070C0"/>
                </a:solidFill>
              </a:rPr>
              <a:t>2.1.4 Tạo điểm làm việc (Work Point)</a:t>
            </a:r>
            <a:endParaRPr lang="en-US" sz="2200" dirty="0">
              <a:solidFill>
                <a:srgbClr val="0070C0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1" y="1812290"/>
            <a:ext cx="5197792" cy="405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2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914400"/>
            <a:ext cx="424026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100" b="1" dirty="0" smtClean="0">
                <a:solidFill>
                  <a:srgbClr val="0070C0"/>
                </a:solidFill>
              </a:rPr>
              <a:t>2.2 </a:t>
            </a:r>
            <a:r>
              <a:rPr lang="en-US" sz="2100" b="1" dirty="0" err="1" smtClean="0">
                <a:solidFill>
                  <a:srgbClr val="0070C0"/>
                </a:solidFill>
              </a:rPr>
              <a:t>Các</a:t>
            </a:r>
            <a:r>
              <a:rPr lang="en-US" sz="2100" b="1" dirty="0" smtClean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lệnh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tạo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mô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err="1">
                <a:solidFill>
                  <a:srgbClr val="0070C0"/>
                </a:solidFill>
              </a:rPr>
              <a:t>hình</a:t>
            </a:r>
            <a:r>
              <a:rPr lang="en-US" sz="2100" b="1" dirty="0">
                <a:solidFill>
                  <a:srgbClr val="0070C0"/>
                </a:solidFill>
              </a:rPr>
              <a:t> </a:t>
            </a:r>
            <a:r>
              <a:rPr lang="en-US" sz="2100" b="1" dirty="0" smtClean="0">
                <a:solidFill>
                  <a:srgbClr val="0070C0"/>
                </a:solidFill>
              </a:rPr>
              <a:t>3D</a:t>
            </a:r>
            <a:endParaRPr lang="en-US" sz="2100" dirty="0">
              <a:solidFill>
                <a:srgbClr val="0070C0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447800"/>
            <a:ext cx="9144000" cy="118470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894" y="2743200"/>
            <a:ext cx="2236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/>
              <a:t>2.2.1 Lệnh Extrude</a:t>
            </a:r>
            <a:endParaRPr lang="en-US" dirty="0"/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2971800" y="3733800"/>
            <a:ext cx="3581400" cy="26551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7467" y="3124200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+ Bước 1: Vẽ sketch đúng kích thước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71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-26894" y="53787"/>
            <a:ext cx="7315200" cy="88265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2.1 CÁC CÔNG CỤ QUAN SÁT VÀ </a:t>
            </a:r>
            <a:r>
              <a:rPr lang="en-US" sz="2400" dirty="0" smtClean="0">
                <a:solidFill>
                  <a:srgbClr val="FFFF00"/>
                </a:solidFill>
              </a:rPr>
              <a:t/>
            </a:r>
            <a:br>
              <a:rPr lang="en-US" sz="2400" dirty="0" smtClean="0">
                <a:solidFill>
                  <a:srgbClr val="FFFF00"/>
                </a:solidFill>
              </a:rPr>
            </a:br>
            <a:r>
              <a:rPr lang="en-US" sz="2400" dirty="0" smtClean="0">
                <a:solidFill>
                  <a:srgbClr val="FFFF00"/>
                </a:solidFill>
              </a:rPr>
              <a:t>ĐỐI </a:t>
            </a:r>
            <a:r>
              <a:rPr lang="en-US" sz="2400" dirty="0">
                <a:solidFill>
                  <a:srgbClr val="FFFF00"/>
                </a:solidFill>
              </a:rPr>
              <a:t>TƯỢNG LÀM VIỆC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914400"/>
            <a:ext cx="424026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100" b="1" dirty="0" smtClean="0">
                <a:solidFill>
                  <a:srgbClr val="00B050"/>
                </a:solidFill>
              </a:rPr>
              <a:t>2.2 </a:t>
            </a:r>
            <a:r>
              <a:rPr lang="en-US" sz="2100" b="1" dirty="0" err="1" smtClean="0">
                <a:solidFill>
                  <a:srgbClr val="00B050"/>
                </a:solidFill>
              </a:rPr>
              <a:t>Các</a:t>
            </a:r>
            <a:r>
              <a:rPr lang="en-US" sz="2100" b="1" dirty="0" smtClean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lệnh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tạo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mô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err="1">
                <a:solidFill>
                  <a:srgbClr val="00B050"/>
                </a:solidFill>
              </a:rPr>
              <a:t>hình</a:t>
            </a:r>
            <a:r>
              <a:rPr lang="en-US" sz="2100" b="1" dirty="0">
                <a:solidFill>
                  <a:srgbClr val="00B050"/>
                </a:solidFill>
              </a:rPr>
              <a:t> </a:t>
            </a:r>
            <a:r>
              <a:rPr lang="en-US" sz="2100" b="1" dirty="0" smtClean="0">
                <a:solidFill>
                  <a:srgbClr val="00B050"/>
                </a:solidFill>
              </a:rPr>
              <a:t>3D</a:t>
            </a:r>
            <a:endParaRPr lang="en-US" sz="2100" dirty="0">
              <a:solidFill>
                <a:srgbClr val="00B050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228600" y="1981200"/>
            <a:ext cx="2895600" cy="449580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3953435" y="3353452"/>
            <a:ext cx="3733800" cy="304958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1459468"/>
            <a:ext cx="3060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+ Bước </a:t>
            </a:r>
            <a:r>
              <a:rPr lang="pt-BR" dirty="0" smtClean="0"/>
              <a:t>2: Chọ lệnh Extrude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78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6172200" cy="563562"/>
          </a:xfrm>
        </p:spPr>
        <p:txBody>
          <a:bodyPr/>
          <a:lstStyle/>
          <a:p>
            <a:r>
              <a:rPr lang="pt-BR" i="1" dirty="0">
                <a:solidFill>
                  <a:srgbClr val="FFFF00"/>
                </a:solidFill>
              </a:rPr>
              <a:t>2.2.2 Lệnh revolve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990600"/>
            <a:ext cx="83058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dirty="0"/>
              <a:t>+ </a:t>
            </a:r>
            <a:r>
              <a:rPr lang="en-US" sz="2100" dirty="0" err="1"/>
              <a:t>Bước</a:t>
            </a:r>
            <a:r>
              <a:rPr lang="en-US" sz="2100" dirty="0"/>
              <a:t> 1: </a:t>
            </a:r>
            <a:r>
              <a:rPr lang="en-US" sz="2100" dirty="0" err="1"/>
              <a:t>Vẽ</a:t>
            </a:r>
            <a:r>
              <a:rPr lang="en-US" sz="2100" dirty="0"/>
              <a:t> sketch </a:t>
            </a:r>
            <a:r>
              <a:rPr lang="en-US" sz="2100" dirty="0" err="1"/>
              <a:t>tiết</a:t>
            </a:r>
            <a:r>
              <a:rPr lang="en-US" sz="2100" dirty="0"/>
              <a:t> </a:t>
            </a:r>
            <a:r>
              <a:rPr lang="en-US" sz="2100" dirty="0" err="1"/>
              <a:t>diện</a:t>
            </a:r>
            <a:r>
              <a:rPr lang="en-US" sz="2100" dirty="0"/>
              <a:t> </a:t>
            </a:r>
            <a:r>
              <a:rPr lang="en-US" sz="2100" dirty="0" err="1"/>
              <a:t>cắt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chi </a:t>
            </a:r>
            <a:r>
              <a:rPr lang="en-US" sz="2100" dirty="0" err="1"/>
              <a:t>tiết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trục</a:t>
            </a:r>
            <a:r>
              <a:rPr lang="en-US" sz="2100" dirty="0"/>
              <a:t> </a:t>
            </a:r>
            <a:r>
              <a:rPr lang="en-US" sz="2100" dirty="0" err="1"/>
              <a:t>như</a:t>
            </a:r>
            <a:r>
              <a:rPr lang="en-US" sz="2100" dirty="0"/>
              <a:t> </a:t>
            </a:r>
            <a:r>
              <a:rPr lang="en-US" sz="2100" dirty="0" err="1"/>
              <a:t>hình</a:t>
            </a:r>
            <a:endParaRPr lang="en-US" sz="2100" dirty="0"/>
          </a:p>
        </p:txBody>
      </p:sp>
      <p:pic>
        <p:nvPicPr>
          <p:cNvPr id="12" name="Picture 11"/>
          <p:cNvPicPr/>
          <p:nvPr/>
        </p:nvPicPr>
        <p:blipFill>
          <a:blip r:embed="rId2"/>
          <a:stretch>
            <a:fillRect/>
          </a:stretch>
        </p:blipFill>
        <p:spPr>
          <a:xfrm>
            <a:off x="1147482" y="1406098"/>
            <a:ext cx="2510118" cy="171810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1710" y="3150635"/>
            <a:ext cx="4911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+ </a:t>
            </a:r>
            <a:r>
              <a:rPr lang="en-US" dirty="0" err="1"/>
              <a:t>Bước</a:t>
            </a:r>
            <a:r>
              <a:rPr lang="en-US" dirty="0"/>
              <a:t> 2: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Revolve </a:t>
            </a:r>
            <a:r>
              <a:rPr lang="en-US" dirty="0" smtClean="0"/>
              <a:t>Boss/Base</a:t>
            </a:r>
            <a:endParaRPr lang="en-US" dirty="0"/>
          </a:p>
        </p:txBody>
      </p:sp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>
            <a:off x="636494" y="3704665"/>
            <a:ext cx="2342824" cy="3124200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4"/>
          <a:stretch>
            <a:fillRect/>
          </a:stretch>
        </p:blipFill>
        <p:spPr>
          <a:xfrm>
            <a:off x="4152900" y="4009465"/>
            <a:ext cx="3094491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6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352800"/>
            <a:ext cx="6477000" cy="563562"/>
          </a:xfrm>
        </p:spPr>
        <p:txBody>
          <a:bodyPr/>
          <a:lstStyle/>
          <a:p>
            <a:r>
              <a:rPr lang="en-US" sz="4800" dirty="0" smtClean="0">
                <a:solidFill>
                  <a:srgbClr val="C00000"/>
                </a:solidFill>
              </a:rPr>
              <a:t>BÀI TẬP ÁP DỤNG</a:t>
            </a:r>
            <a:endParaRPr lang="en-US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32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819400" y="4953000"/>
            <a:ext cx="5167313" cy="414338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dist">
              <a:lnSpc>
                <a:spcPct val="80000"/>
              </a:lnSpc>
            </a:pPr>
            <a:r>
              <a:rPr lang="en-US" sz="1800" b="1">
                <a:solidFill>
                  <a:schemeClr val="bg1"/>
                </a:solidFill>
                <a:latin typeface="Arial" charset="0"/>
              </a:rPr>
              <a:t>Click to edit company slogan .</a:t>
            </a: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209800" y="4572000"/>
            <a:ext cx="4724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dirty="0" err="1" smtClean="0"/>
              <a:t>Đỗ</a:t>
            </a:r>
            <a:r>
              <a:rPr lang="en-US" sz="1600" dirty="0" smtClean="0"/>
              <a:t> </a:t>
            </a:r>
            <a:r>
              <a:rPr lang="en-US" sz="1600" dirty="0" err="1" smtClean="0"/>
              <a:t>Thị</a:t>
            </a:r>
            <a:r>
              <a:rPr lang="en-US" sz="1600" dirty="0" smtClean="0"/>
              <a:t> </a:t>
            </a:r>
            <a:r>
              <a:rPr lang="en-US" sz="1600" dirty="0" err="1" smtClean="0"/>
              <a:t>Phương</a:t>
            </a:r>
            <a:r>
              <a:rPr lang="en-US" sz="1600" dirty="0" smtClean="0"/>
              <a:t> </a:t>
            </a:r>
            <a:r>
              <a:rPr lang="en-US" sz="1600" dirty="0" err="1" smtClean="0"/>
              <a:t>Khanh</a:t>
            </a:r>
            <a:endParaRPr lang="en-US" sz="1600" dirty="0"/>
          </a:p>
        </p:txBody>
      </p:sp>
      <p:sp>
        <p:nvSpPr>
          <p:cNvPr id="87045" name="WordArt 5"/>
          <p:cNvSpPr>
            <a:spLocks noChangeArrowheads="1" noChangeShapeType="1" noTextEdit="1"/>
          </p:cNvSpPr>
          <p:nvPr/>
        </p:nvSpPr>
        <p:spPr bwMode="gray">
          <a:xfrm>
            <a:off x="1692275" y="2997200"/>
            <a:ext cx="5759450" cy="863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Thank You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 animBg="1"/>
    </p:bldLst>
  </p:timing>
</p:sld>
</file>

<file path=ppt/theme/theme1.xml><?xml version="1.0" encoding="utf-8"?>
<a:theme xmlns:a="http://schemas.openxmlformats.org/drawingml/2006/main" name="cdb2004c012l">
  <a:themeElements>
    <a:clrScheme name="sample 1">
      <a:dk1>
        <a:srgbClr val="2B166E"/>
      </a:dk1>
      <a:lt1>
        <a:srgbClr val="FFFFFF"/>
      </a:lt1>
      <a:dk2>
        <a:srgbClr val="336699"/>
      </a:dk2>
      <a:lt2>
        <a:srgbClr val="C0C0C0"/>
      </a:lt2>
      <a:accent1>
        <a:srgbClr val="458F8F"/>
      </a:accent1>
      <a:accent2>
        <a:srgbClr val="CCCC00"/>
      </a:accent2>
      <a:accent3>
        <a:srgbClr val="FFFFFF"/>
      </a:accent3>
      <a:accent4>
        <a:srgbClr val="23115D"/>
      </a:accent4>
      <a:accent5>
        <a:srgbClr val="B0C6C6"/>
      </a:accent5>
      <a:accent6>
        <a:srgbClr val="B9B900"/>
      </a:accent6>
      <a:hlink>
        <a:srgbClr val="9999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C0C0C0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33"/>
        </a:dk1>
        <a:lt1>
          <a:srgbClr val="FFFFFF"/>
        </a:lt1>
        <a:dk2>
          <a:srgbClr val="000000"/>
        </a:dk2>
        <a:lt2>
          <a:srgbClr val="D1C68D"/>
        </a:lt2>
        <a:accent1>
          <a:srgbClr val="C86C62"/>
        </a:accent1>
        <a:accent2>
          <a:srgbClr val="C78DD7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cdb2004c012l</Template>
  <TotalTime>113</TotalTime>
  <Words>255</Words>
  <Application>Microsoft Office PowerPoint</Application>
  <PresentationFormat>On-screen Show (4:3)</PresentationFormat>
  <Paragraphs>40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Verdana</vt:lpstr>
      <vt:lpstr>Wingdings</vt:lpstr>
      <vt:lpstr>Times New Roman</vt:lpstr>
      <vt:lpstr>cdb2004c012l</vt:lpstr>
      <vt:lpstr>Adobe Photoshop Image</vt:lpstr>
      <vt:lpstr>CHƯƠNG 2: VẼ VÀ THIẾT KẾ MÔ HÌNH 3D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2.1 CÁC CÔNG CỤ QUAN SÁT VÀ  ĐỐI TƯỢNG LÀM VIỆC</vt:lpstr>
      <vt:lpstr>2.2.2 Lệnh revolve</vt:lpstr>
      <vt:lpstr>BÀI TẬP ÁP DỤNG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13</cp:revision>
  <dcterms:created xsi:type="dcterms:W3CDTF">2021-07-06T08:24:16Z</dcterms:created>
  <dcterms:modified xsi:type="dcterms:W3CDTF">2021-07-06T10:18:13Z</dcterms:modified>
</cp:coreProperties>
</file>