
<file path=[Content_Types].xml><?xml version="1.0" encoding="utf-8"?>
<Types xmlns="http://schemas.openxmlformats.org/package/2006/content-types">
  <Default Extension="bin" ContentType="application/vnd.openxmlformats-officedocument.oleObject"/>
  <Default Extension="gif" ContentType="image/gif"/>
  <Default Extension="jpeg" ContentType="image/jpeg"/>
  <Default Extension="jpg" ContentType="image/jpeg"/>
  <Default Extension="mp4" ContentType="video/mp4"/>
  <Default Extension="png" ContentType="image/png"/>
  <Default Extension="rels" ContentType="application/vnd.openxmlformats-package.relationships+xml"/>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7" r:id="rId1"/>
  </p:sldMasterIdLst>
  <p:notesMasterIdLst>
    <p:notesMasterId r:id="rId41"/>
  </p:notesMasterIdLst>
  <p:sldIdLst>
    <p:sldId id="284" r:id="rId2"/>
    <p:sldId id="371" r:id="rId3"/>
    <p:sldId id="373" r:id="rId4"/>
    <p:sldId id="398" r:id="rId5"/>
    <p:sldId id="399" r:id="rId6"/>
    <p:sldId id="374" r:id="rId7"/>
    <p:sldId id="400" r:id="rId8"/>
    <p:sldId id="375" r:id="rId9"/>
    <p:sldId id="401" r:id="rId10"/>
    <p:sldId id="402" r:id="rId11"/>
    <p:sldId id="403" r:id="rId12"/>
    <p:sldId id="376" r:id="rId13"/>
    <p:sldId id="455" r:id="rId14"/>
    <p:sldId id="405" r:id="rId15"/>
    <p:sldId id="456" r:id="rId16"/>
    <p:sldId id="457" r:id="rId17"/>
    <p:sldId id="458" r:id="rId18"/>
    <p:sldId id="459" r:id="rId19"/>
    <p:sldId id="460" r:id="rId20"/>
    <p:sldId id="461" r:id="rId21"/>
    <p:sldId id="468" r:id="rId22"/>
    <p:sldId id="377" r:id="rId23"/>
    <p:sldId id="378" r:id="rId24"/>
    <p:sldId id="411" r:id="rId25"/>
    <p:sldId id="462" r:id="rId26"/>
    <p:sldId id="469" r:id="rId27"/>
    <p:sldId id="470" r:id="rId28"/>
    <p:sldId id="463" r:id="rId29"/>
    <p:sldId id="430" r:id="rId30"/>
    <p:sldId id="471" r:id="rId31"/>
    <p:sldId id="431" r:id="rId32"/>
    <p:sldId id="432" r:id="rId33"/>
    <p:sldId id="433" r:id="rId34"/>
    <p:sldId id="434" r:id="rId35"/>
    <p:sldId id="385" r:id="rId36"/>
    <p:sldId id="464" r:id="rId37"/>
    <p:sldId id="466" r:id="rId38"/>
    <p:sldId id="465" r:id="rId39"/>
    <p:sldId id="467" r:id="rId40"/>
  </p:sldIdLst>
  <p:sldSz cx="9144000" cy="6858000" type="screen4x3"/>
  <p:notesSz cx="6858000" cy="9144000"/>
  <p:defaultTextStyle>
    <a:defPPr>
      <a:defRPr lang="ru-RU"/>
    </a:defPPr>
    <a:lvl1pPr algn="l" rtl="0" eaLnBrk="0" fontAlgn="base" hangingPunct="0">
      <a:spcBef>
        <a:spcPct val="0"/>
      </a:spcBef>
      <a:spcAft>
        <a:spcPct val="0"/>
      </a:spcAft>
      <a:defRPr kern="1200">
        <a:solidFill>
          <a:schemeClr val="tx1"/>
        </a:solidFill>
        <a:latin typeface="Garamond" panose="02020404030301010803" pitchFamily="18" charset="0"/>
        <a:ea typeface="+mn-ea"/>
        <a:cs typeface="+mn-cs"/>
      </a:defRPr>
    </a:lvl1pPr>
    <a:lvl2pPr marL="457200" algn="l" rtl="0" eaLnBrk="0" fontAlgn="base" hangingPunct="0">
      <a:spcBef>
        <a:spcPct val="0"/>
      </a:spcBef>
      <a:spcAft>
        <a:spcPct val="0"/>
      </a:spcAft>
      <a:defRPr kern="1200">
        <a:solidFill>
          <a:schemeClr val="tx1"/>
        </a:solidFill>
        <a:latin typeface="Garamond" panose="02020404030301010803" pitchFamily="18" charset="0"/>
        <a:ea typeface="+mn-ea"/>
        <a:cs typeface="+mn-cs"/>
      </a:defRPr>
    </a:lvl2pPr>
    <a:lvl3pPr marL="914400" algn="l" rtl="0" eaLnBrk="0" fontAlgn="base" hangingPunct="0">
      <a:spcBef>
        <a:spcPct val="0"/>
      </a:spcBef>
      <a:spcAft>
        <a:spcPct val="0"/>
      </a:spcAft>
      <a:defRPr kern="1200">
        <a:solidFill>
          <a:schemeClr val="tx1"/>
        </a:solidFill>
        <a:latin typeface="Garamond" panose="02020404030301010803" pitchFamily="18" charset="0"/>
        <a:ea typeface="+mn-ea"/>
        <a:cs typeface="+mn-cs"/>
      </a:defRPr>
    </a:lvl3pPr>
    <a:lvl4pPr marL="1371600" algn="l" rtl="0" eaLnBrk="0" fontAlgn="base" hangingPunct="0">
      <a:spcBef>
        <a:spcPct val="0"/>
      </a:spcBef>
      <a:spcAft>
        <a:spcPct val="0"/>
      </a:spcAft>
      <a:defRPr kern="1200">
        <a:solidFill>
          <a:schemeClr val="tx1"/>
        </a:solidFill>
        <a:latin typeface="Garamond" panose="02020404030301010803" pitchFamily="18" charset="0"/>
        <a:ea typeface="+mn-ea"/>
        <a:cs typeface="+mn-cs"/>
      </a:defRPr>
    </a:lvl4pPr>
    <a:lvl5pPr marL="1828800" algn="l" rtl="0" eaLnBrk="0" fontAlgn="base" hangingPunct="0">
      <a:spcBef>
        <a:spcPct val="0"/>
      </a:spcBef>
      <a:spcAft>
        <a:spcPct val="0"/>
      </a:spcAft>
      <a:defRPr kern="1200">
        <a:solidFill>
          <a:schemeClr val="tx1"/>
        </a:solidFill>
        <a:latin typeface="Garamond" panose="02020404030301010803" pitchFamily="18" charset="0"/>
        <a:ea typeface="+mn-ea"/>
        <a:cs typeface="+mn-cs"/>
      </a:defRPr>
    </a:lvl5pPr>
    <a:lvl6pPr marL="2286000" algn="l" defTabSz="914400" rtl="0" eaLnBrk="1" latinLnBrk="0" hangingPunct="1">
      <a:defRPr kern="1200">
        <a:solidFill>
          <a:schemeClr val="tx1"/>
        </a:solidFill>
        <a:latin typeface="Garamond" panose="02020404030301010803" pitchFamily="18" charset="0"/>
        <a:ea typeface="+mn-ea"/>
        <a:cs typeface="+mn-cs"/>
      </a:defRPr>
    </a:lvl6pPr>
    <a:lvl7pPr marL="2743200" algn="l" defTabSz="914400" rtl="0" eaLnBrk="1" latinLnBrk="0" hangingPunct="1">
      <a:defRPr kern="1200">
        <a:solidFill>
          <a:schemeClr val="tx1"/>
        </a:solidFill>
        <a:latin typeface="Garamond" panose="02020404030301010803" pitchFamily="18" charset="0"/>
        <a:ea typeface="+mn-ea"/>
        <a:cs typeface="+mn-cs"/>
      </a:defRPr>
    </a:lvl7pPr>
    <a:lvl8pPr marL="3200400" algn="l" defTabSz="914400" rtl="0" eaLnBrk="1" latinLnBrk="0" hangingPunct="1">
      <a:defRPr kern="1200">
        <a:solidFill>
          <a:schemeClr val="tx1"/>
        </a:solidFill>
        <a:latin typeface="Garamond" panose="02020404030301010803" pitchFamily="18" charset="0"/>
        <a:ea typeface="+mn-ea"/>
        <a:cs typeface="+mn-cs"/>
      </a:defRPr>
    </a:lvl8pPr>
    <a:lvl9pPr marL="3657600" algn="l" defTabSz="914400" rtl="0" eaLnBrk="1" latinLnBrk="0" hangingPunct="1">
      <a:defRPr kern="1200">
        <a:solidFill>
          <a:schemeClr val="tx1"/>
        </a:solidFill>
        <a:latin typeface="Garamond" panose="02020404030301010803" pitchFamily="18"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browse/>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03628"/>
    <a:srgbClr val="FF0066"/>
    <a:srgbClr val="FF1919"/>
    <a:srgbClr val="FFCC66"/>
    <a:srgbClr val="DFFF1D"/>
    <a:srgbClr val="FFE5E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7707" autoAdjust="0"/>
    <p:restoredTop sz="83676" autoAdjust="0"/>
  </p:normalViewPr>
  <p:slideViewPr>
    <p:cSldViewPr>
      <p:cViewPr varScale="1">
        <p:scale>
          <a:sx n="63" d="100"/>
          <a:sy n="63" d="100"/>
        </p:scale>
        <p:origin x="154" y="67"/>
      </p:cViewPr>
      <p:guideLst>
        <p:guide orient="horz" pos="2160"/>
        <p:guide pos="2880"/>
      </p:guideLst>
    </p:cSldViewPr>
  </p:slideViewPr>
  <p:notesTextViewPr>
    <p:cViewPr>
      <p:scale>
        <a:sx n="3" d="2"/>
        <a:sy n="3" d="2"/>
      </p:scale>
      <p:origin x="0" y="0"/>
    </p:cViewPr>
  </p:notesTextViewPr>
  <p:sorterViewPr>
    <p:cViewPr>
      <p:scale>
        <a:sx n="100" d="100"/>
        <a:sy n="100" d="100"/>
      </p:scale>
      <p:origin x="0" y="-26802"/>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0" Type="http://schemas.openxmlformats.org/officeDocument/2006/relationships/slide" Target="slides/slide19.xml"/><Relationship Id="rId41"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E89F1FC-5E95-4955-9ABB-F481C51201B4}" type="datetimeFigureOut">
              <a:rPr lang="en-GB" smtClean="0"/>
              <a:t>12/07/2021</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1474E7A-9786-49CD-973D-0A1ED5F6E50D}" type="slidenum">
              <a:rPr lang="en-GB" smtClean="0"/>
              <a:t>‹#›</a:t>
            </a:fld>
            <a:endParaRPr lang="en-GB"/>
          </a:p>
        </p:txBody>
      </p:sp>
    </p:spTree>
    <p:extLst>
      <p:ext uri="{BB962C8B-B14F-4D97-AF65-F5344CB8AC3E}">
        <p14:creationId xmlns:p14="http://schemas.microsoft.com/office/powerpoint/2010/main" val="183144135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err="1"/>
              <a:t>Cầm</a:t>
            </a:r>
            <a:r>
              <a:rPr lang="en-US" baseline="0"/>
              <a:t> </a:t>
            </a:r>
            <a:r>
              <a:rPr lang="en-US" baseline="0" err="1"/>
              <a:t>xem</a:t>
            </a:r>
            <a:r>
              <a:rPr lang="en-US" baseline="0"/>
              <a:t> </a:t>
            </a:r>
            <a:r>
              <a:rPr lang="en-US" baseline="0" err="1"/>
              <a:t>lại</a:t>
            </a:r>
            <a:r>
              <a:rPr lang="en-US" baseline="0"/>
              <a:t> </a:t>
            </a:r>
            <a:r>
              <a:rPr lang="en-US" baseline="0" err="1"/>
              <a:t>đường</a:t>
            </a:r>
            <a:r>
              <a:rPr lang="en-US" baseline="0"/>
              <a:t> </a:t>
            </a:r>
            <a:r>
              <a:rPr lang="en-US" baseline="0" err="1"/>
              <a:t>kính</a:t>
            </a:r>
            <a:r>
              <a:rPr lang="en-US" baseline="0"/>
              <a:t> </a:t>
            </a:r>
            <a:r>
              <a:rPr lang="en-US" baseline="0" err="1"/>
              <a:t>vòng</a:t>
            </a:r>
            <a:r>
              <a:rPr lang="en-US" baseline="0"/>
              <a:t> </a:t>
            </a:r>
            <a:r>
              <a:rPr lang="en-US" baseline="0" err="1"/>
              <a:t>đáy</a:t>
            </a:r>
            <a:r>
              <a:rPr lang="en-US" baseline="0"/>
              <a:t> </a:t>
            </a:r>
            <a:r>
              <a:rPr lang="en-US" baseline="0" err="1"/>
              <a:t>ăn</a:t>
            </a:r>
            <a:r>
              <a:rPr lang="en-US" baseline="0"/>
              <a:t> </a:t>
            </a:r>
            <a:r>
              <a:rPr lang="en-US" baseline="0" err="1"/>
              <a:t>khớp</a:t>
            </a:r>
            <a:r>
              <a:rPr lang="en-US" baseline="0"/>
              <a:t> </a:t>
            </a:r>
            <a:r>
              <a:rPr lang="en-US" baseline="0" err="1"/>
              <a:t>trong</a:t>
            </a:r>
            <a:endParaRPr lang="en-US"/>
          </a:p>
        </p:txBody>
      </p:sp>
      <p:sp>
        <p:nvSpPr>
          <p:cNvPr id="4" name="Slide Number Placeholder 3"/>
          <p:cNvSpPr>
            <a:spLocks noGrp="1"/>
          </p:cNvSpPr>
          <p:nvPr>
            <p:ph type="sldNum" sz="quarter" idx="10"/>
          </p:nvPr>
        </p:nvSpPr>
        <p:spPr/>
        <p:txBody>
          <a:bodyPr/>
          <a:lstStyle/>
          <a:p>
            <a:fld id="{01474E7A-9786-49CD-973D-0A1ED5F6E50D}" type="slidenum">
              <a:rPr lang="en-GB" smtClean="0"/>
              <a:t>12</a:t>
            </a:fld>
            <a:endParaRPr lang="en-GB"/>
          </a:p>
        </p:txBody>
      </p:sp>
    </p:spTree>
    <p:extLst>
      <p:ext uri="{BB962C8B-B14F-4D97-AF65-F5344CB8AC3E}">
        <p14:creationId xmlns:p14="http://schemas.microsoft.com/office/powerpoint/2010/main" val="417885380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01474E7A-9786-49CD-973D-0A1ED5F6E50D}" type="slidenum">
              <a:rPr lang="en-GB" smtClean="0"/>
              <a:t>28</a:t>
            </a:fld>
            <a:endParaRPr lang="en-GB"/>
          </a:p>
        </p:txBody>
      </p:sp>
    </p:spTree>
    <p:extLst>
      <p:ext uri="{BB962C8B-B14F-4D97-AF65-F5344CB8AC3E}">
        <p14:creationId xmlns:p14="http://schemas.microsoft.com/office/powerpoint/2010/main" val="128263005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22A51F1C-0A95-4C4D-B1CE-31E4BEF38F19}"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7/12/2021</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DB9D77CC-E25D-4B82-BD7F-100E11C533F5}"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17535266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619672" y="15208"/>
            <a:ext cx="6626731" cy="538516"/>
          </a:xfrm>
        </p:spPr>
        <p:txBody>
          <a:bodyPr/>
          <a:lstStyle>
            <a:lvl1pPr>
              <a:defRPr b="0">
                <a:solidFill>
                  <a:schemeClr val="accent1">
                    <a:lumMod val="50000"/>
                  </a:schemeClr>
                </a:solidFill>
              </a:defRPr>
            </a:lvl1pPr>
          </a:lstStyle>
          <a:p>
            <a:r>
              <a:rPr lang="en-US"/>
              <a:t>Click to edit Master title style</a:t>
            </a:r>
            <a:endParaRPr lang="en-US" dirty="0"/>
          </a:p>
        </p:txBody>
      </p:sp>
      <p:sp>
        <p:nvSpPr>
          <p:cNvPr id="3" name="Content Placeholder 2"/>
          <p:cNvSpPr>
            <a:spLocks noGrp="1"/>
          </p:cNvSpPr>
          <p:nvPr>
            <p:ph idx="1"/>
          </p:nvPr>
        </p:nvSpPr>
        <p:spPr>
          <a:xfrm>
            <a:off x="494851" y="1198367"/>
            <a:ext cx="5620199" cy="5035253"/>
          </a:xfrm>
        </p:spPr>
        <p:txBody>
          <a:bodyPr>
            <a:normAutofit/>
          </a:bodyPr>
          <a:lstStyle>
            <a:lvl1pPr>
              <a:lnSpc>
                <a:spcPct val="130000"/>
              </a:lnSpc>
              <a:defRPr sz="1800">
                <a:latin typeface="Roboto" pitchFamily="2" charset="0"/>
                <a:ea typeface="Roboto" pitchFamily="2" charset="0"/>
                <a:cs typeface="Segoe UI" panose="020B0502040204020203" pitchFamily="34" charset="0"/>
              </a:defRPr>
            </a:lvl1pPr>
            <a:lvl2pPr marL="685800" indent="-228600">
              <a:lnSpc>
                <a:spcPct val="130000"/>
              </a:lnSpc>
              <a:buFont typeface="Courier New" panose="02070309020205020404" pitchFamily="49" charset="0"/>
              <a:buChar char="o"/>
              <a:defRPr sz="1700">
                <a:latin typeface="Roboto" pitchFamily="2" charset="0"/>
                <a:ea typeface="Roboto" pitchFamily="2" charset="0"/>
                <a:cs typeface="Segoe UI" panose="020B0502040204020203" pitchFamily="34" charset="0"/>
              </a:defRPr>
            </a:lvl2pPr>
            <a:lvl3pPr>
              <a:lnSpc>
                <a:spcPct val="130000"/>
              </a:lnSpc>
              <a:defRPr sz="1500">
                <a:latin typeface="Roboto" pitchFamily="2" charset="0"/>
                <a:ea typeface="Roboto" pitchFamily="2" charset="0"/>
                <a:cs typeface="Segoe UI" panose="020B0502040204020203" pitchFamily="34" charset="0"/>
              </a:defRPr>
            </a:lvl3pPr>
            <a:lvl4pPr>
              <a:lnSpc>
                <a:spcPct val="130000"/>
              </a:lnSpc>
              <a:defRPr sz="1500">
                <a:latin typeface="Roboto" pitchFamily="2" charset="0"/>
                <a:ea typeface="Roboto" pitchFamily="2" charset="0"/>
                <a:cs typeface="Segoe UI" panose="020B0502040204020203" pitchFamily="34" charset="0"/>
              </a:defRPr>
            </a:lvl4pPr>
            <a:lvl5pPr>
              <a:lnSpc>
                <a:spcPct val="130000"/>
              </a:lnSpc>
              <a:defRPr sz="1500">
                <a:latin typeface="Roboto" pitchFamily="2" charset="0"/>
                <a:ea typeface="Roboto" pitchFamily="2" charset="0"/>
                <a:cs typeface="Segoe UI" panose="020B0502040204020203"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22A51F1C-0A95-4C4D-B1CE-31E4BEF38F19}"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7/12/2021</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a:xfrm>
            <a:off x="6584015" y="6339279"/>
            <a:ext cx="20574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DB9D77CC-E25D-4B82-BD7F-100E11C533F5}"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TextBox 6"/>
          <p:cNvSpPr txBox="1"/>
          <p:nvPr userDrawn="1"/>
        </p:nvSpPr>
        <p:spPr>
          <a:xfrm>
            <a:off x="182875" y="54470"/>
            <a:ext cx="1721224" cy="47705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FFC000"/>
                </a:solidFill>
                <a:effectLst/>
                <a:uLnTx/>
                <a:uFillTx/>
                <a:latin typeface="Architecture" panose="020B0500000000000000" pitchFamily="34" charset="0"/>
                <a:ea typeface="Architecture" panose="020B0500000000000000" pitchFamily="34" charset="0"/>
                <a:cs typeface="Architecture" panose="020B0500000000000000" pitchFamily="34" charset="0"/>
              </a:rPr>
              <a:t>CHI TIẾT MÁY</a:t>
            </a:r>
          </a:p>
        </p:txBody>
      </p:sp>
      <p:cxnSp>
        <p:nvCxnSpPr>
          <p:cNvPr id="9" name="Straight Connector 8"/>
          <p:cNvCxnSpPr/>
          <p:nvPr userDrawn="1"/>
        </p:nvCxnSpPr>
        <p:spPr>
          <a:xfrm>
            <a:off x="1691680" y="408792"/>
            <a:ext cx="7452320" cy="0"/>
          </a:xfrm>
          <a:prstGeom prst="line">
            <a:avLst/>
          </a:prstGeom>
        </p:spPr>
        <p:style>
          <a:lnRef idx="1">
            <a:schemeClr val="accent3"/>
          </a:lnRef>
          <a:fillRef idx="0">
            <a:schemeClr val="accent3"/>
          </a:fillRef>
          <a:effectRef idx="0">
            <a:schemeClr val="accent3"/>
          </a:effectRef>
          <a:fontRef idx="minor">
            <a:schemeClr val="tx1"/>
          </a:fontRef>
        </p:style>
      </p:cxnSp>
      <p:sp>
        <p:nvSpPr>
          <p:cNvPr id="12" name="Rectangle 11"/>
          <p:cNvSpPr/>
          <p:nvPr userDrawn="1"/>
        </p:nvSpPr>
        <p:spPr>
          <a:xfrm>
            <a:off x="8515349" y="6562164"/>
            <a:ext cx="359710" cy="295835"/>
          </a:xfrm>
          <a:prstGeom prst="rect">
            <a:avLst/>
          </a:prstGeom>
          <a:ln>
            <a:solidFill>
              <a:schemeClr val="accent4"/>
            </a:solid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fld id="{EA823B53-A56C-4F18-8CE7-694ED9782F7A}" type="slidenum">
              <a:rPr kumimoji="0" lang="en-US" sz="1200" b="0" i="0" u="none" strike="noStrike" kern="1200" cap="none" spc="0" normalizeH="0" baseline="0" noProof="0" smtClean="0">
                <a:ln>
                  <a:noFill/>
                </a:ln>
                <a:solidFill>
                  <a:prstClr val="white"/>
                </a:solidFill>
                <a:effectLst/>
                <a:uLnTx/>
                <a:uFillTx/>
                <a:latin typeface="Roboto" pitchFamily="2" charset="0"/>
                <a:ea typeface="Roboto" pitchFamily="2" charset="0"/>
                <a:cs typeface="+mn-cs"/>
              </a:rPr>
              <a:pPr marL="0" marR="0" lvl="0" indent="0" algn="ct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white"/>
              </a:solidFill>
              <a:effectLst/>
              <a:uLnTx/>
              <a:uFillTx/>
              <a:latin typeface="Roboto" pitchFamily="2" charset="0"/>
              <a:ea typeface="Roboto" pitchFamily="2" charset="0"/>
              <a:cs typeface="+mn-cs"/>
            </a:endParaRPr>
          </a:p>
        </p:txBody>
      </p:sp>
      <p:sp>
        <p:nvSpPr>
          <p:cNvPr id="19" name="TextBox 18"/>
          <p:cNvSpPr txBox="1"/>
          <p:nvPr userDrawn="1"/>
        </p:nvSpPr>
        <p:spPr>
          <a:xfrm>
            <a:off x="6228184" y="6590263"/>
            <a:ext cx="2316750" cy="246221"/>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dirty="0" err="1">
                <a:ln>
                  <a:noFill/>
                </a:ln>
                <a:solidFill>
                  <a:prstClr val="white">
                    <a:lumMod val="50000"/>
                  </a:prstClr>
                </a:solidFill>
                <a:effectLst/>
                <a:uLnTx/>
                <a:uFillTx/>
                <a:latin typeface="Roboto" pitchFamily="2" charset="0"/>
                <a:ea typeface="Roboto" pitchFamily="2" charset="0"/>
                <a:cs typeface="+mn-cs"/>
              </a:rPr>
              <a:t>Giảng</a:t>
            </a:r>
            <a:r>
              <a:rPr kumimoji="0" lang="en-US" sz="1000" b="0" i="0" u="none" strike="noStrike" kern="1200" cap="none" spc="0" normalizeH="0" baseline="0" noProof="0" dirty="0">
                <a:ln>
                  <a:noFill/>
                </a:ln>
                <a:solidFill>
                  <a:prstClr val="white">
                    <a:lumMod val="50000"/>
                  </a:prstClr>
                </a:solidFill>
                <a:effectLst/>
                <a:uLnTx/>
                <a:uFillTx/>
                <a:latin typeface="Roboto" pitchFamily="2" charset="0"/>
                <a:ea typeface="Roboto" pitchFamily="2" charset="0"/>
                <a:cs typeface="+mn-cs"/>
              </a:rPr>
              <a:t> </a:t>
            </a:r>
            <a:r>
              <a:rPr kumimoji="0" lang="en-US" sz="1000" b="0" i="0" u="none" strike="noStrike" kern="1200" cap="none" spc="0" normalizeH="0" baseline="0" noProof="0" dirty="0" err="1">
                <a:ln>
                  <a:noFill/>
                </a:ln>
                <a:solidFill>
                  <a:prstClr val="white">
                    <a:lumMod val="50000"/>
                  </a:prstClr>
                </a:solidFill>
                <a:effectLst/>
                <a:uLnTx/>
                <a:uFillTx/>
                <a:latin typeface="Roboto" pitchFamily="2" charset="0"/>
                <a:ea typeface="Roboto" pitchFamily="2" charset="0"/>
                <a:cs typeface="+mn-cs"/>
              </a:rPr>
              <a:t>viên</a:t>
            </a:r>
            <a:r>
              <a:rPr kumimoji="0" lang="en-US" sz="1000" b="0" i="0" u="none" strike="noStrike" kern="1200" cap="none" spc="0" normalizeH="0" baseline="0" noProof="0" dirty="0">
                <a:ln>
                  <a:noFill/>
                </a:ln>
                <a:solidFill>
                  <a:prstClr val="white">
                    <a:lumMod val="50000"/>
                  </a:prstClr>
                </a:solidFill>
                <a:effectLst/>
                <a:uLnTx/>
                <a:uFillTx/>
                <a:latin typeface="Roboto" pitchFamily="2" charset="0"/>
                <a:ea typeface="Roboto" pitchFamily="2" charset="0"/>
                <a:cs typeface="+mn-cs"/>
              </a:rPr>
              <a:t>: </a:t>
            </a:r>
            <a:r>
              <a:rPr kumimoji="0" lang="en-US" sz="1000" b="0" i="0" u="none" strike="noStrike" kern="1200" cap="none" spc="0" normalizeH="0" baseline="0" noProof="0" dirty="0" err="1">
                <a:ln>
                  <a:noFill/>
                </a:ln>
                <a:solidFill>
                  <a:prstClr val="white">
                    <a:lumMod val="50000"/>
                  </a:prstClr>
                </a:solidFill>
                <a:effectLst/>
                <a:uLnTx/>
                <a:uFillTx/>
                <a:latin typeface="Roboto" pitchFamily="2" charset="0"/>
                <a:ea typeface="Roboto" pitchFamily="2" charset="0"/>
                <a:cs typeface="+mn-cs"/>
              </a:rPr>
              <a:t>Võ</a:t>
            </a:r>
            <a:r>
              <a:rPr kumimoji="0" lang="en-US" sz="1000" b="0" i="0" u="none" strike="noStrike" kern="1200" cap="none" spc="0" normalizeH="0" baseline="0" noProof="0" dirty="0">
                <a:ln>
                  <a:noFill/>
                </a:ln>
                <a:solidFill>
                  <a:prstClr val="white">
                    <a:lumMod val="50000"/>
                  </a:prstClr>
                </a:solidFill>
                <a:effectLst/>
                <a:uLnTx/>
                <a:uFillTx/>
                <a:latin typeface="Roboto" pitchFamily="2" charset="0"/>
                <a:ea typeface="Roboto" pitchFamily="2" charset="0"/>
                <a:cs typeface="+mn-cs"/>
              </a:rPr>
              <a:t> Hoài Sơn</a:t>
            </a:r>
          </a:p>
        </p:txBody>
      </p:sp>
    </p:spTree>
    <p:extLst>
      <p:ext uri="{BB962C8B-B14F-4D97-AF65-F5344CB8AC3E}">
        <p14:creationId xmlns:p14="http://schemas.microsoft.com/office/powerpoint/2010/main" val="4865349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22A51F1C-0A95-4C4D-B1CE-31E4BEF38F19}"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7/12/2021</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DB9D77CC-E25D-4B82-BD7F-100E11C533F5}"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1994463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22A51F1C-0A95-4C4D-B1CE-31E4BEF38F19}"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7/12/2021</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DB9D77CC-E25D-4B82-BD7F-100E11C533F5}"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9983646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22A51F1C-0A95-4C4D-B1CE-31E4BEF38F19}"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7/12/2021</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8" name="Footer Placeholder 7"/>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9" name="Slide Number Placeholder 8"/>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DB9D77CC-E25D-4B82-BD7F-100E11C533F5}"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4694560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22A51F1C-0A95-4C4D-B1CE-31E4BEF38F19}"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7/12/2021</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Slide Number Placeholder 4"/>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DB9D77CC-E25D-4B82-BD7F-100E11C533F5}"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3140852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22A51F1C-0A95-4C4D-B1CE-31E4BEF38F19}"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7/12/2021</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3" name="Footer Placeholder 2"/>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4" name="Slide Number Placeholder 3"/>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DB9D77CC-E25D-4B82-BD7F-100E11C533F5}"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90704869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22A51F1C-0A95-4C4D-B1CE-31E4BEF38F19}"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7/12/2021</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DB9D77CC-E25D-4B82-BD7F-100E11C533F5}"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9431784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22A51F1C-0A95-4C4D-B1CE-31E4BEF38F19}"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7/12/2021</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DB9D77CC-E25D-4B82-BD7F-100E11C533F5}"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4441523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22A51F1C-0A95-4C4D-B1CE-31E4BEF38F19}"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7/12/2021</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DB9D77CC-E25D-4B82-BD7F-100E11C533F5}"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5050154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22A51F1C-0A95-4C4D-B1CE-31E4BEF38F19}"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7/12/2021</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DB9D77CC-E25D-4B82-BD7F-100E11C533F5}"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57952241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742738" y="99045"/>
            <a:ext cx="7084583" cy="538516"/>
          </a:xfrm>
          <a:prstGeom prst="rect">
            <a:avLst/>
          </a:prstGeom>
        </p:spPr>
        <p:txBody>
          <a:bodyPr vert="horz" lIns="91440" tIns="45720" rIns="91440" bIns="45720" rtlCol="0" anchor="ctr">
            <a:normAutofit/>
          </a:bodyPr>
          <a:lstStyle/>
          <a:p>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22A51F1C-0A95-4C4D-B1CE-31E4BEF38F19}"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7/12/2021</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DB9D77CC-E25D-4B82-BD7F-100E11C533F5}"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737027020"/>
      </p:ext>
    </p:extLst>
  </p:cSld>
  <p:clrMap bg1="lt1" tx1="dk1" bg2="lt2" tx2="dk2" accent1="accent1" accent2="accent2" accent3="accent3" accent4="accent4" accent5="accent5" accent6="accent6" hlink="hlink" folHlink="folHlink"/>
  <p:sldLayoutIdLst>
    <p:sldLayoutId id="2147483688" r:id="rId1"/>
    <p:sldLayoutId id="2147483689" r:id="rId2"/>
    <p:sldLayoutId id="2147483690" r:id="rId3"/>
    <p:sldLayoutId id="2147483691" r:id="rId4"/>
    <p:sldLayoutId id="2147483692" r:id="rId5"/>
    <p:sldLayoutId id="2147483693" r:id="rId6"/>
    <p:sldLayoutId id="2147483694" r:id="rId7"/>
    <p:sldLayoutId id="2147483695" r:id="rId8"/>
    <p:sldLayoutId id="2147483696" r:id="rId9"/>
    <p:sldLayoutId id="2147483697" r:id="rId10"/>
    <p:sldLayoutId id="2147483698" r:id="rId11"/>
  </p:sldLayoutIdLst>
  <p:txStyles>
    <p:titleStyle>
      <a:lvl1pPr algn="l" defTabSz="914400" rtl="0" eaLnBrk="1" latinLnBrk="0" hangingPunct="1">
        <a:lnSpc>
          <a:spcPct val="90000"/>
        </a:lnSpc>
        <a:spcBef>
          <a:spcPct val="0"/>
        </a:spcBef>
        <a:buNone/>
        <a:defRPr sz="2000" b="1" kern="1200" baseline="0">
          <a:solidFill>
            <a:schemeClr val="tx1"/>
          </a:solidFill>
          <a:latin typeface="Architecture" panose="020B0500000000000000" pitchFamily="34" charset="0"/>
          <a:ea typeface="Architecture" panose="020B0500000000000000" pitchFamily="34" charset="0"/>
          <a:cs typeface="Architecture" panose="020B0500000000000000" pitchFamily="34" charset="0"/>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Roboto" pitchFamily="2" charset="0"/>
          <a:ea typeface="Roboto"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Roboto" pitchFamily="2" charset="0"/>
          <a:ea typeface="Roboto"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Roboto" pitchFamily="2" charset="0"/>
          <a:ea typeface="Roboto"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Roboto" pitchFamily="2" charset="0"/>
          <a:ea typeface="Roboto"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Roboto" pitchFamily="2" charset="0"/>
          <a:ea typeface="Roboto"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gif"/><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oleObject" Target="../embeddings/oleObject1.bin"/><Relationship Id="rId7" Type="http://schemas.openxmlformats.org/officeDocument/2006/relationships/image" Target="../media/image10.png"/><Relationship Id="rId2" Type="http://schemas.openxmlformats.org/officeDocument/2006/relationships/image" Target="../media/image7.png"/><Relationship Id="rId1" Type="http://schemas.openxmlformats.org/officeDocument/2006/relationships/slideLayout" Target="../slideLayouts/slideLayout2.xml"/><Relationship Id="rId6" Type="http://schemas.openxmlformats.org/officeDocument/2006/relationships/image" Target="../media/image9.wmf"/><Relationship Id="rId5" Type="http://schemas.openxmlformats.org/officeDocument/2006/relationships/oleObject" Target="../embeddings/oleObject2.bin"/><Relationship Id="rId4" Type="http://schemas.openxmlformats.org/officeDocument/2006/relationships/image" Target="../media/image8.wmf"/></Relationships>
</file>

<file path=ppt/slides/_rels/slide10.xml.rels><?xml version="1.0" encoding="UTF-8" standalone="yes"?>
<Relationships xmlns="http://schemas.openxmlformats.org/package/2006/relationships"><Relationship Id="rId3" Type="http://schemas.openxmlformats.org/officeDocument/2006/relationships/oleObject" Target="../embeddings/oleObject3.bin"/><Relationship Id="rId2" Type="http://schemas.openxmlformats.org/officeDocument/2006/relationships/image" Target="../media/image7.png"/><Relationship Id="rId1" Type="http://schemas.openxmlformats.org/officeDocument/2006/relationships/slideLayout" Target="../slideLayouts/slideLayout2.xml"/><Relationship Id="rId6" Type="http://schemas.openxmlformats.org/officeDocument/2006/relationships/image" Target="../media/image12.wmf"/><Relationship Id="rId5" Type="http://schemas.openxmlformats.org/officeDocument/2006/relationships/oleObject" Target="../embeddings/oleObject4.bin"/><Relationship Id="rId4" Type="http://schemas.openxmlformats.org/officeDocument/2006/relationships/image" Target="../media/image11.wmf"/></Relationships>
</file>

<file path=ppt/slides/_rels/slide11.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14.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8" Type="http://schemas.openxmlformats.org/officeDocument/2006/relationships/image" Target="../media/image18.wmf"/><Relationship Id="rId3" Type="http://schemas.openxmlformats.org/officeDocument/2006/relationships/image" Target="../media/image15.wmf"/><Relationship Id="rId7" Type="http://schemas.openxmlformats.org/officeDocument/2006/relationships/oleObject" Target="../embeddings/oleObject7.bin"/><Relationship Id="rId2" Type="http://schemas.openxmlformats.org/officeDocument/2006/relationships/oleObject" Target="../embeddings/oleObject5.bin"/><Relationship Id="rId1" Type="http://schemas.openxmlformats.org/officeDocument/2006/relationships/slideLayout" Target="../slideLayouts/slideLayout2.xml"/><Relationship Id="rId6" Type="http://schemas.openxmlformats.org/officeDocument/2006/relationships/image" Target="../media/image17.wmf"/><Relationship Id="rId5" Type="http://schemas.openxmlformats.org/officeDocument/2006/relationships/oleObject" Target="../embeddings/oleObject6.bin"/><Relationship Id="rId4" Type="http://schemas.openxmlformats.org/officeDocument/2006/relationships/image" Target="../media/image16.jpg"/></Relationships>
</file>

<file path=ppt/slides/_rels/slide15.xml.rels><?xml version="1.0" encoding="UTF-8" standalone="yes"?>
<Relationships xmlns="http://schemas.openxmlformats.org/package/2006/relationships"><Relationship Id="rId3" Type="http://schemas.openxmlformats.org/officeDocument/2006/relationships/image" Target="../media/image17.wmf"/><Relationship Id="rId2" Type="http://schemas.openxmlformats.org/officeDocument/2006/relationships/oleObject" Target="../embeddings/oleObject8.bin"/><Relationship Id="rId1" Type="http://schemas.openxmlformats.org/officeDocument/2006/relationships/slideLayout" Target="../slideLayouts/slideLayout2.xml"/><Relationship Id="rId5" Type="http://schemas.openxmlformats.org/officeDocument/2006/relationships/image" Target="../media/image19.wmf"/><Relationship Id="rId4" Type="http://schemas.openxmlformats.org/officeDocument/2006/relationships/oleObject" Target="../embeddings/oleObject9.bin"/></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2.xml"/><Relationship Id="rId5" Type="http://schemas.openxmlformats.org/officeDocument/2006/relationships/image" Target="../media/image22.wmf"/><Relationship Id="rId4" Type="http://schemas.openxmlformats.org/officeDocument/2006/relationships/oleObject" Target="../embeddings/oleObject10.bin"/></Relationships>
</file>

<file path=ppt/slides/_rels/slide19.xml.rels><?xml version="1.0" encoding="UTF-8" standalone="yes"?>
<Relationships xmlns="http://schemas.openxmlformats.org/package/2006/relationships"><Relationship Id="rId8" Type="http://schemas.openxmlformats.org/officeDocument/2006/relationships/oleObject" Target="../embeddings/oleObject13.bin"/><Relationship Id="rId3" Type="http://schemas.openxmlformats.org/officeDocument/2006/relationships/image" Target="../media/image21.jpeg"/><Relationship Id="rId7" Type="http://schemas.openxmlformats.org/officeDocument/2006/relationships/image" Target="../media/image24.wmf"/><Relationship Id="rId2" Type="http://schemas.openxmlformats.org/officeDocument/2006/relationships/image" Target="../media/image20.jpeg"/><Relationship Id="rId1" Type="http://schemas.openxmlformats.org/officeDocument/2006/relationships/slideLayout" Target="../slideLayouts/slideLayout2.xml"/><Relationship Id="rId6" Type="http://schemas.openxmlformats.org/officeDocument/2006/relationships/oleObject" Target="../embeddings/oleObject12.bin"/><Relationship Id="rId11" Type="http://schemas.openxmlformats.org/officeDocument/2006/relationships/image" Target="../media/image26.wmf"/><Relationship Id="rId5" Type="http://schemas.openxmlformats.org/officeDocument/2006/relationships/image" Target="../media/image23.wmf"/><Relationship Id="rId10" Type="http://schemas.openxmlformats.org/officeDocument/2006/relationships/oleObject" Target="../embeddings/oleObject14.bin"/><Relationship Id="rId4" Type="http://schemas.openxmlformats.org/officeDocument/2006/relationships/oleObject" Target="../embeddings/oleObject11.bin"/><Relationship Id="rId9" Type="http://schemas.openxmlformats.org/officeDocument/2006/relationships/image" Target="../media/image25.wmf"/></Relationships>
</file>

<file path=ppt/slides/_rels/slide20.xml.rels><?xml version="1.0" encoding="UTF-8" standalone="yes"?>
<Relationships xmlns="http://schemas.openxmlformats.org/package/2006/relationships"><Relationship Id="rId8" Type="http://schemas.openxmlformats.org/officeDocument/2006/relationships/oleObject" Target="../embeddings/oleObject17.bin"/><Relationship Id="rId3" Type="http://schemas.openxmlformats.org/officeDocument/2006/relationships/oleObject" Target="../embeddings/oleObject15.bin"/><Relationship Id="rId7" Type="http://schemas.openxmlformats.org/officeDocument/2006/relationships/image" Target="../media/image28.wmf"/><Relationship Id="rId2" Type="http://schemas.openxmlformats.org/officeDocument/2006/relationships/image" Target="../media/image20.jpeg"/><Relationship Id="rId1" Type="http://schemas.openxmlformats.org/officeDocument/2006/relationships/slideLayout" Target="../slideLayouts/slideLayout2.xml"/><Relationship Id="rId6" Type="http://schemas.openxmlformats.org/officeDocument/2006/relationships/oleObject" Target="../embeddings/oleObject16.bin"/><Relationship Id="rId5" Type="http://schemas.openxmlformats.org/officeDocument/2006/relationships/image" Target="../media/image21.jpeg"/><Relationship Id="rId4" Type="http://schemas.openxmlformats.org/officeDocument/2006/relationships/image" Target="../media/image27.wmf"/><Relationship Id="rId9" Type="http://schemas.openxmlformats.org/officeDocument/2006/relationships/image" Target="../media/image29.wmf"/></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8" Type="http://schemas.openxmlformats.org/officeDocument/2006/relationships/image" Target="../media/image33.wmf"/><Relationship Id="rId3" Type="http://schemas.openxmlformats.org/officeDocument/2006/relationships/oleObject" Target="../embeddings/oleObject18.bin"/><Relationship Id="rId7" Type="http://schemas.openxmlformats.org/officeDocument/2006/relationships/oleObject" Target="../embeddings/oleObject20.bin"/><Relationship Id="rId2" Type="http://schemas.openxmlformats.org/officeDocument/2006/relationships/image" Target="../media/image30.jpeg"/><Relationship Id="rId1" Type="http://schemas.openxmlformats.org/officeDocument/2006/relationships/slideLayout" Target="../slideLayouts/slideLayout2.xml"/><Relationship Id="rId6" Type="http://schemas.openxmlformats.org/officeDocument/2006/relationships/image" Target="../media/image32.wmf"/><Relationship Id="rId5" Type="http://schemas.openxmlformats.org/officeDocument/2006/relationships/oleObject" Target="../embeddings/oleObject19.bin"/><Relationship Id="rId4" Type="http://schemas.openxmlformats.org/officeDocument/2006/relationships/image" Target="../media/image31.wmf"/></Relationships>
</file>

<file path=ppt/slides/_rels/slide23.xml.rels><?xml version="1.0" encoding="UTF-8" standalone="yes"?>
<Relationships xmlns="http://schemas.openxmlformats.org/package/2006/relationships"><Relationship Id="rId8" Type="http://schemas.openxmlformats.org/officeDocument/2006/relationships/image" Target="../media/image37.wmf"/><Relationship Id="rId3" Type="http://schemas.openxmlformats.org/officeDocument/2006/relationships/oleObject" Target="../embeddings/oleObject21.bin"/><Relationship Id="rId7" Type="http://schemas.openxmlformats.org/officeDocument/2006/relationships/oleObject" Target="../embeddings/oleObject23.bin"/><Relationship Id="rId2" Type="http://schemas.openxmlformats.org/officeDocument/2006/relationships/image" Target="../media/image34.gif"/><Relationship Id="rId1" Type="http://schemas.openxmlformats.org/officeDocument/2006/relationships/slideLayout" Target="../slideLayouts/slideLayout2.xml"/><Relationship Id="rId6" Type="http://schemas.openxmlformats.org/officeDocument/2006/relationships/image" Target="../media/image36.wmf"/><Relationship Id="rId5" Type="http://schemas.openxmlformats.org/officeDocument/2006/relationships/oleObject" Target="../embeddings/oleObject22.bin"/><Relationship Id="rId10" Type="http://schemas.openxmlformats.org/officeDocument/2006/relationships/image" Target="../media/image38.wmf"/><Relationship Id="rId4" Type="http://schemas.openxmlformats.org/officeDocument/2006/relationships/image" Target="../media/image35.wmf"/><Relationship Id="rId9" Type="http://schemas.openxmlformats.org/officeDocument/2006/relationships/oleObject" Target="../embeddings/oleObject24.bin"/></Relationships>
</file>

<file path=ppt/slides/_rels/slide24.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8" Type="http://schemas.openxmlformats.org/officeDocument/2006/relationships/oleObject" Target="../embeddings/oleObject27.bin"/><Relationship Id="rId13" Type="http://schemas.openxmlformats.org/officeDocument/2006/relationships/image" Target="../media/image48.wmf"/><Relationship Id="rId3" Type="http://schemas.openxmlformats.org/officeDocument/2006/relationships/image" Target="../media/image43.jpeg"/><Relationship Id="rId7" Type="http://schemas.openxmlformats.org/officeDocument/2006/relationships/image" Target="../media/image45.wmf"/><Relationship Id="rId12" Type="http://schemas.openxmlformats.org/officeDocument/2006/relationships/oleObject" Target="../embeddings/oleObject29.bin"/><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oleObject" Target="../embeddings/oleObject26.bin"/><Relationship Id="rId11" Type="http://schemas.openxmlformats.org/officeDocument/2006/relationships/image" Target="../media/image47.wmf"/><Relationship Id="rId5" Type="http://schemas.openxmlformats.org/officeDocument/2006/relationships/image" Target="../media/image44.wmf"/><Relationship Id="rId10" Type="http://schemas.openxmlformats.org/officeDocument/2006/relationships/oleObject" Target="../embeddings/oleObject28.bin"/><Relationship Id="rId4" Type="http://schemas.openxmlformats.org/officeDocument/2006/relationships/oleObject" Target="../embeddings/oleObject25.bin"/><Relationship Id="rId9" Type="http://schemas.openxmlformats.org/officeDocument/2006/relationships/image" Target="../media/image46.wmf"/></Relationships>
</file>

<file path=ppt/slides/_rels/slide29.xml.rels><?xml version="1.0" encoding="UTF-8" standalone="yes"?>
<Relationships xmlns="http://schemas.openxmlformats.org/package/2006/relationships"><Relationship Id="rId2" Type="http://schemas.openxmlformats.org/officeDocument/2006/relationships/image" Target="../media/image49.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50.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52.jpeg"/><Relationship Id="rId2" Type="http://schemas.openxmlformats.org/officeDocument/2006/relationships/image" Target="../media/image51.jp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53.jp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54.wmf"/><Relationship Id="rId2" Type="http://schemas.openxmlformats.org/officeDocument/2006/relationships/oleObject" Target="../embeddings/oleObject30.bin"/><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mp4"/><Relationship Id="rId1" Type="http://schemas.microsoft.com/office/2007/relationships/media" Target="../media/media1.mp4"/><Relationship Id="rId4" Type="http://schemas.openxmlformats.org/officeDocument/2006/relationships/image" Target="../media/image56.png"/></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980728"/>
            <a:ext cx="7772400" cy="2387600"/>
          </a:xfrm>
        </p:spPr>
        <p:txBody>
          <a:bodyPr/>
          <a:lstStyle/>
          <a:p>
            <a:r>
              <a:rPr lang="en-US">
                <a:solidFill>
                  <a:schemeClr val="accent4"/>
                </a:solidFill>
              </a:rPr>
              <a:t>CHI TIẾT MÁY</a:t>
            </a:r>
          </a:p>
        </p:txBody>
      </p:sp>
      <p:cxnSp>
        <p:nvCxnSpPr>
          <p:cNvPr id="5" name="Straight Connector 4"/>
          <p:cNvCxnSpPr/>
          <p:nvPr/>
        </p:nvCxnSpPr>
        <p:spPr>
          <a:xfrm>
            <a:off x="2771800" y="3440336"/>
            <a:ext cx="3670920" cy="0"/>
          </a:xfrm>
          <a:prstGeom prst="line">
            <a:avLst/>
          </a:prstGeom>
        </p:spPr>
        <p:style>
          <a:lnRef idx="1">
            <a:schemeClr val="accent1"/>
          </a:lnRef>
          <a:fillRef idx="0">
            <a:schemeClr val="accent1"/>
          </a:fillRef>
          <a:effectRef idx="0">
            <a:schemeClr val="accent1"/>
          </a:effectRef>
          <a:fontRef idx="minor">
            <a:schemeClr val="tx1"/>
          </a:fontRef>
        </p:style>
      </p:cxnSp>
      <p:sp>
        <p:nvSpPr>
          <p:cNvPr id="4" name="Subtitle 2"/>
          <p:cNvSpPr>
            <a:spLocks noGrp="1"/>
          </p:cNvSpPr>
          <p:nvPr>
            <p:ph type="subTitle" idx="1"/>
          </p:nvPr>
        </p:nvSpPr>
        <p:spPr>
          <a:xfrm>
            <a:off x="827314" y="3645580"/>
            <a:ext cx="7467599" cy="1655762"/>
          </a:xfrm>
        </p:spPr>
        <p:txBody>
          <a:bodyPr>
            <a:normAutofit/>
          </a:bodyPr>
          <a:lstStyle/>
          <a:p>
            <a:r>
              <a:rPr lang="vi-VN" sz="3000" dirty="0">
                <a:latin typeface="Architecture" panose="020B0500000000000000" pitchFamily="34" charset="0"/>
                <a:ea typeface="Architecture" panose="020B0500000000000000" pitchFamily="34" charset="0"/>
                <a:cs typeface="Architecture" panose="020B0500000000000000" pitchFamily="34" charset="0"/>
              </a:rPr>
              <a:t>CHƯƠNG 05. TRUYỀN ĐỘNG BÁNH RĂNG</a:t>
            </a:r>
            <a:endParaRPr lang="en-US" sz="3000" dirty="0">
              <a:latin typeface="Architecture" panose="020B0500000000000000" pitchFamily="34" charset="0"/>
              <a:ea typeface="Architecture" panose="020B0500000000000000" pitchFamily="34" charset="0"/>
              <a:cs typeface="Architecture" panose="020B0500000000000000" pitchFamily="34" charset="0"/>
            </a:endParaRPr>
          </a:p>
        </p:txBody>
      </p:sp>
    </p:spTree>
    <p:extLst>
      <p:ext uri="{BB962C8B-B14F-4D97-AF65-F5344CB8AC3E}">
        <p14:creationId xmlns:p14="http://schemas.microsoft.com/office/powerpoint/2010/main" val="241732332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idx="1"/>
          </p:nvPr>
        </p:nvSpPr>
        <p:spPr>
          <a:xfrm>
            <a:off x="494851" y="1465198"/>
            <a:ext cx="8181605" cy="3891606"/>
          </a:xfrm>
        </p:spPr>
        <p:txBody>
          <a:bodyPr>
            <a:normAutofit/>
          </a:bodyPr>
          <a:lstStyle/>
          <a:p>
            <a:pPr>
              <a:lnSpc>
                <a:spcPct val="130000"/>
              </a:lnSpc>
            </a:pPr>
            <a:r>
              <a:rPr lang="en-US" err="1"/>
              <a:t>Bộ</a:t>
            </a:r>
            <a:r>
              <a:rPr lang="en-US"/>
              <a:t> truyền bánh răng</a:t>
            </a:r>
            <a:r>
              <a:rPr lang="vi-VN"/>
              <a:t> dùng để truyền cơ năng và biến đổi chuyển động nhờ sự ăn khớp của các bánh răng hoặc thanh răng.</a:t>
            </a:r>
          </a:p>
        </p:txBody>
      </p:sp>
      <p:sp>
        <p:nvSpPr>
          <p:cNvPr id="3" name="Title 2"/>
          <p:cNvSpPr>
            <a:spLocks noGrp="1"/>
          </p:cNvSpPr>
          <p:nvPr>
            <p:ph type="title"/>
          </p:nvPr>
        </p:nvSpPr>
        <p:spPr/>
        <p:txBody>
          <a:bodyPr/>
          <a:lstStyle/>
          <a:p>
            <a:r>
              <a:rPr lang="vi-VN" dirty="0"/>
              <a:t>CHƯƠNG 5. TRUYỀN ĐỘNG BÁNH RĂNG</a:t>
            </a:r>
            <a:endParaRPr lang="en-GB" dirty="0"/>
          </a:p>
        </p:txBody>
      </p:sp>
      <p:sp>
        <p:nvSpPr>
          <p:cNvPr id="8" name="TextBox 7"/>
          <p:cNvSpPr txBox="1"/>
          <p:nvPr/>
        </p:nvSpPr>
        <p:spPr>
          <a:xfrm>
            <a:off x="359702" y="575496"/>
            <a:ext cx="7524665" cy="867930"/>
          </a:xfrm>
          <a:prstGeom prst="rect">
            <a:avLst/>
          </a:prstGeom>
          <a:noFill/>
        </p:spPr>
        <p:txBody>
          <a:bodyPr wrap="square" rtlCol="0">
            <a:spAutoFit/>
          </a:bodyPr>
          <a:lstStyle/>
          <a:p>
            <a:pPr lvl="0">
              <a:lnSpc>
                <a:spcPct val="120000"/>
              </a:lnSpc>
            </a:pPr>
            <a:r>
              <a:rPr lang="en-US" sz="2200" b="1">
                <a:solidFill>
                  <a:schemeClr val="accent1">
                    <a:lumMod val="50000"/>
                  </a:schemeClr>
                </a:solidFill>
                <a:latin typeface="Roboto" pitchFamily="2" charset="0"/>
                <a:ea typeface="Roboto" pitchFamily="2" charset="0"/>
              </a:rPr>
              <a:t>1. Tổng quan</a:t>
            </a:r>
          </a:p>
          <a:p>
            <a:pPr lvl="0">
              <a:lnSpc>
                <a:spcPct val="120000"/>
              </a:lnSpc>
            </a:pPr>
            <a:r>
              <a:rPr lang="en-US" sz="2000" b="1">
                <a:solidFill>
                  <a:srgbClr val="5B9BD5">
                    <a:lumMod val="50000"/>
                  </a:srgbClr>
                </a:solidFill>
                <a:latin typeface="Roboto" pitchFamily="2" charset="0"/>
                <a:ea typeface="Roboto" pitchFamily="2" charset="0"/>
              </a:rPr>
              <a:t>1.1. Định nghĩa</a:t>
            </a:r>
          </a:p>
        </p:txBody>
      </p:sp>
      <p:pic>
        <p:nvPicPr>
          <p:cNvPr id="61446" name="Picture 6" descr="Káº¿t quáº£ hÃ¬nh áº£nh cho spur gea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43608" y="3068960"/>
            <a:ext cx="3282976" cy="2609966"/>
          </a:xfrm>
          <a:prstGeom prst="rect">
            <a:avLst/>
          </a:prstGeom>
          <a:noFill/>
          <a:extLst>
            <a:ext uri="{909E8E84-426E-40DD-AFC4-6F175D3DCCD1}">
              <a14:hiddenFill xmlns:a14="http://schemas.microsoft.com/office/drawing/2010/main">
                <a:solidFill>
                  <a:srgbClr val="FFFFFF"/>
                </a:solidFill>
              </a14:hiddenFill>
            </a:ext>
          </a:extLst>
        </p:spPr>
      </p:pic>
      <p:pic>
        <p:nvPicPr>
          <p:cNvPr id="61448" name="Picture 8" descr="Káº¿t quáº£ hÃ¬nh áº£nh cho spur gear rack"/>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60032" y="3212976"/>
            <a:ext cx="3949379" cy="29778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7014220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idx="1"/>
          </p:nvPr>
        </p:nvSpPr>
        <p:spPr>
          <a:xfrm>
            <a:off x="494851" y="1465198"/>
            <a:ext cx="4509197" cy="4700106"/>
          </a:xfrm>
        </p:spPr>
        <p:txBody>
          <a:bodyPr>
            <a:normAutofit/>
          </a:bodyPr>
          <a:lstStyle/>
          <a:p>
            <a:pPr>
              <a:lnSpc>
                <a:spcPct val="130000"/>
              </a:lnSpc>
            </a:pPr>
            <a:r>
              <a:rPr lang="en-US" dirty="0"/>
              <a:t>Theo </a:t>
            </a:r>
            <a:r>
              <a:rPr lang="en-US" dirty="0" err="1"/>
              <a:t>vị</a:t>
            </a:r>
            <a:r>
              <a:rPr lang="en-US" dirty="0"/>
              <a:t> </a:t>
            </a:r>
            <a:r>
              <a:rPr lang="en-US" dirty="0" err="1"/>
              <a:t>trí</a:t>
            </a:r>
            <a:r>
              <a:rPr lang="en-US" dirty="0"/>
              <a:t> </a:t>
            </a:r>
            <a:r>
              <a:rPr lang="en-US" dirty="0" err="1"/>
              <a:t>tương</a:t>
            </a:r>
            <a:r>
              <a:rPr lang="en-US" dirty="0"/>
              <a:t> </a:t>
            </a:r>
            <a:r>
              <a:rPr lang="en-US" dirty="0" err="1"/>
              <a:t>đối</a:t>
            </a:r>
            <a:r>
              <a:rPr lang="en-US" dirty="0"/>
              <a:t> </a:t>
            </a:r>
            <a:r>
              <a:rPr lang="en-US" dirty="0" err="1"/>
              <a:t>giữa</a:t>
            </a:r>
            <a:r>
              <a:rPr lang="en-US" dirty="0"/>
              <a:t> </a:t>
            </a:r>
            <a:r>
              <a:rPr lang="en-US" dirty="0" err="1"/>
              <a:t>các</a:t>
            </a:r>
            <a:r>
              <a:rPr lang="en-US" dirty="0"/>
              <a:t> </a:t>
            </a:r>
            <a:r>
              <a:rPr lang="en-US" dirty="0" err="1"/>
              <a:t>trục</a:t>
            </a:r>
            <a:r>
              <a:rPr lang="en-US" dirty="0"/>
              <a:t>:</a:t>
            </a:r>
          </a:p>
          <a:p>
            <a:pPr lvl="1">
              <a:lnSpc>
                <a:spcPct val="130000"/>
              </a:lnSpc>
            </a:pPr>
            <a:r>
              <a:rPr lang="en-US" dirty="0" err="1"/>
              <a:t>Truyền</a:t>
            </a:r>
            <a:r>
              <a:rPr lang="en-US" dirty="0"/>
              <a:t> </a:t>
            </a:r>
            <a:r>
              <a:rPr lang="en-US" dirty="0" err="1"/>
              <a:t>động</a:t>
            </a:r>
            <a:r>
              <a:rPr lang="en-US" dirty="0"/>
              <a:t> </a:t>
            </a:r>
            <a:r>
              <a:rPr lang="en-US" dirty="0" err="1"/>
              <a:t>giữa</a:t>
            </a:r>
            <a:r>
              <a:rPr lang="en-US" dirty="0"/>
              <a:t> </a:t>
            </a:r>
            <a:r>
              <a:rPr lang="en-US" dirty="0" err="1"/>
              <a:t>các</a:t>
            </a:r>
            <a:r>
              <a:rPr lang="en-US" dirty="0"/>
              <a:t> </a:t>
            </a:r>
            <a:r>
              <a:rPr lang="en-US" dirty="0" err="1"/>
              <a:t>trục</a:t>
            </a:r>
            <a:r>
              <a:rPr lang="en-US" dirty="0"/>
              <a:t> song </a:t>
            </a:r>
            <a:r>
              <a:rPr lang="en-US" dirty="0" err="1"/>
              <a:t>song</a:t>
            </a:r>
            <a:r>
              <a:rPr lang="en-US" dirty="0"/>
              <a:t>: </a:t>
            </a:r>
          </a:p>
          <a:p>
            <a:pPr lvl="2">
              <a:lnSpc>
                <a:spcPct val="130000"/>
              </a:lnSpc>
            </a:pPr>
            <a:r>
              <a:rPr lang="en-US" dirty="0" err="1"/>
              <a:t>răng</a:t>
            </a:r>
            <a:r>
              <a:rPr lang="en-US" dirty="0"/>
              <a:t> </a:t>
            </a:r>
            <a:r>
              <a:rPr lang="en-US" dirty="0" err="1"/>
              <a:t>trụ</a:t>
            </a:r>
            <a:r>
              <a:rPr lang="en-US" dirty="0"/>
              <a:t> </a:t>
            </a:r>
            <a:r>
              <a:rPr lang="en-US" dirty="0" err="1"/>
              <a:t>thẳng</a:t>
            </a:r>
            <a:r>
              <a:rPr lang="en-US" dirty="0"/>
              <a:t> (a), </a:t>
            </a:r>
          </a:p>
          <a:p>
            <a:pPr lvl="2">
              <a:lnSpc>
                <a:spcPct val="130000"/>
              </a:lnSpc>
            </a:pPr>
            <a:r>
              <a:rPr lang="en-US" dirty="0" err="1"/>
              <a:t>răng</a:t>
            </a:r>
            <a:r>
              <a:rPr lang="en-US" dirty="0"/>
              <a:t> </a:t>
            </a:r>
            <a:r>
              <a:rPr lang="en-US" dirty="0" err="1"/>
              <a:t>trụ</a:t>
            </a:r>
            <a:r>
              <a:rPr lang="en-US" dirty="0"/>
              <a:t> </a:t>
            </a:r>
            <a:r>
              <a:rPr lang="en-US" dirty="0" err="1"/>
              <a:t>nghiêng</a:t>
            </a:r>
            <a:r>
              <a:rPr lang="en-US" dirty="0"/>
              <a:t> (b), </a:t>
            </a:r>
          </a:p>
          <a:p>
            <a:pPr lvl="2">
              <a:lnSpc>
                <a:spcPct val="130000"/>
              </a:lnSpc>
            </a:pPr>
            <a:r>
              <a:rPr lang="en-US" dirty="0" err="1"/>
              <a:t>răng</a:t>
            </a:r>
            <a:r>
              <a:rPr lang="en-US" dirty="0"/>
              <a:t> </a:t>
            </a:r>
            <a:r>
              <a:rPr lang="en-US" dirty="0" err="1"/>
              <a:t>chữ</a:t>
            </a:r>
            <a:r>
              <a:rPr lang="en-US" dirty="0"/>
              <a:t> V (c), </a:t>
            </a:r>
          </a:p>
          <a:p>
            <a:pPr lvl="1">
              <a:lnSpc>
                <a:spcPct val="130000"/>
              </a:lnSpc>
            </a:pPr>
            <a:r>
              <a:rPr lang="en-US" dirty="0" err="1"/>
              <a:t>Truyền</a:t>
            </a:r>
            <a:r>
              <a:rPr lang="en-US" dirty="0"/>
              <a:t> </a:t>
            </a:r>
            <a:r>
              <a:rPr lang="en-US" dirty="0" err="1"/>
              <a:t>động</a:t>
            </a:r>
            <a:r>
              <a:rPr lang="en-US" dirty="0"/>
              <a:t> </a:t>
            </a:r>
            <a:r>
              <a:rPr lang="en-US" dirty="0" err="1"/>
              <a:t>giữa</a:t>
            </a:r>
            <a:r>
              <a:rPr lang="en-US" dirty="0"/>
              <a:t> </a:t>
            </a:r>
            <a:r>
              <a:rPr lang="en-US" dirty="0" err="1"/>
              <a:t>các</a:t>
            </a:r>
            <a:r>
              <a:rPr lang="en-US" dirty="0"/>
              <a:t> </a:t>
            </a:r>
            <a:r>
              <a:rPr lang="en-US" dirty="0" err="1"/>
              <a:t>trục</a:t>
            </a:r>
            <a:r>
              <a:rPr lang="en-US" dirty="0"/>
              <a:t> </a:t>
            </a:r>
            <a:r>
              <a:rPr lang="en-US" dirty="0" err="1"/>
              <a:t>cắt</a:t>
            </a:r>
            <a:r>
              <a:rPr lang="en-US" dirty="0"/>
              <a:t> </a:t>
            </a:r>
            <a:r>
              <a:rPr lang="en-US" dirty="0" err="1"/>
              <a:t>nhau</a:t>
            </a:r>
            <a:r>
              <a:rPr lang="en-US" dirty="0"/>
              <a:t>: </a:t>
            </a:r>
          </a:p>
          <a:p>
            <a:pPr lvl="2">
              <a:lnSpc>
                <a:spcPct val="130000"/>
              </a:lnSpc>
            </a:pPr>
            <a:r>
              <a:rPr lang="en-US" dirty="0"/>
              <a:t>Bánh </a:t>
            </a:r>
            <a:r>
              <a:rPr lang="en-US" dirty="0" err="1"/>
              <a:t>răng</a:t>
            </a:r>
            <a:r>
              <a:rPr lang="en-US" dirty="0"/>
              <a:t> </a:t>
            </a:r>
            <a:r>
              <a:rPr lang="en-US" dirty="0" err="1"/>
              <a:t>côn</a:t>
            </a:r>
            <a:r>
              <a:rPr lang="en-US" dirty="0"/>
              <a:t> </a:t>
            </a:r>
            <a:r>
              <a:rPr lang="en-US" dirty="0" err="1"/>
              <a:t>răng</a:t>
            </a:r>
            <a:r>
              <a:rPr lang="en-US" dirty="0"/>
              <a:t> </a:t>
            </a:r>
            <a:r>
              <a:rPr lang="en-US" dirty="0" err="1"/>
              <a:t>thẳng</a:t>
            </a:r>
            <a:r>
              <a:rPr lang="en-US" dirty="0"/>
              <a:t> (d), </a:t>
            </a:r>
          </a:p>
          <a:p>
            <a:pPr lvl="2">
              <a:lnSpc>
                <a:spcPct val="130000"/>
              </a:lnSpc>
            </a:pPr>
            <a:r>
              <a:rPr lang="en-US" dirty="0"/>
              <a:t>Bánh </a:t>
            </a:r>
            <a:r>
              <a:rPr lang="en-US" dirty="0" err="1"/>
              <a:t>răng</a:t>
            </a:r>
            <a:r>
              <a:rPr lang="en-US" dirty="0"/>
              <a:t> </a:t>
            </a:r>
            <a:r>
              <a:rPr lang="en-US" dirty="0" err="1"/>
              <a:t>côn</a:t>
            </a:r>
            <a:r>
              <a:rPr lang="en-US" dirty="0"/>
              <a:t> </a:t>
            </a:r>
            <a:r>
              <a:rPr lang="en-US" dirty="0" err="1"/>
              <a:t>răng</a:t>
            </a:r>
            <a:r>
              <a:rPr lang="en-US" dirty="0"/>
              <a:t> </a:t>
            </a:r>
            <a:r>
              <a:rPr lang="en-US" dirty="0" err="1"/>
              <a:t>nghiêng</a:t>
            </a:r>
            <a:r>
              <a:rPr lang="en-US" dirty="0"/>
              <a:t> (đ)</a:t>
            </a:r>
          </a:p>
          <a:p>
            <a:pPr lvl="1">
              <a:lnSpc>
                <a:spcPct val="130000"/>
              </a:lnSpc>
            </a:pPr>
            <a:r>
              <a:rPr lang="en-US" dirty="0" err="1"/>
              <a:t>Truyền</a:t>
            </a:r>
            <a:r>
              <a:rPr lang="en-US" dirty="0"/>
              <a:t> </a:t>
            </a:r>
            <a:r>
              <a:rPr lang="en-US" dirty="0" err="1"/>
              <a:t>động</a:t>
            </a:r>
            <a:r>
              <a:rPr lang="en-US" dirty="0"/>
              <a:t> </a:t>
            </a:r>
            <a:r>
              <a:rPr lang="en-US" dirty="0" err="1"/>
              <a:t>giữa</a:t>
            </a:r>
            <a:r>
              <a:rPr lang="en-US" dirty="0"/>
              <a:t> </a:t>
            </a:r>
            <a:r>
              <a:rPr lang="en-US" dirty="0" err="1"/>
              <a:t>các</a:t>
            </a:r>
            <a:r>
              <a:rPr lang="en-US" dirty="0"/>
              <a:t> </a:t>
            </a:r>
            <a:r>
              <a:rPr lang="en-US" dirty="0" err="1"/>
              <a:t>trục</a:t>
            </a:r>
            <a:r>
              <a:rPr lang="en-US" dirty="0"/>
              <a:t> </a:t>
            </a:r>
            <a:r>
              <a:rPr lang="en-US" dirty="0" err="1"/>
              <a:t>chéo</a:t>
            </a:r>
            <a:r>
              <a:rPr lang="en-US" dirty="0"/>
              <a:t> </a:t>
            </a:r>
            <a:r>
              <a:rPr lang="en-US" dirty="0" err="1"/>
              <a:t>nhau</a:t>
            </a:r>
            <a:r>
              <a:rPr lang="en-US" dirty="0"/>
              <a:t>: </a:t>
            </a:r>
          </a:p>
          <a:p>
            <a:pPr lvl="2">
              <a:lnSpc>
                <a:spcPct val="130000"/>
              </a:lnSpc>
            </a:pPr>
            <a:r>
              <a:rPr lang="en-US" dirty="0"/>
              <a:t>Bánh </a:t>
            </a:r>
            <a:r>
              <a:rPr lang="en-US" dirty="0" err="1"/>
              <a:t>răng</a:t>
            </a:r>
            <a:r>
              <a:rPr lang="en-US" dirty="0"/>
              <a:t> </a:t>
            </a:r>
            <a:r>
              <a:rPr lang="en-US" dirty="0" err="1"/>
              <a:t>trụ</a:t>
            </a:r>
            <a:r>
              <a:rPr lang="en-US" dirty="0"/>
              <a:t> </a:t>
            </a:r>
            <a:r>
              <a:rPr lang="en-US" dirty="0" err="1"/>
              <a:t>chéo</a:t>
            </a:r>
            <a:r>
              <a:rPr lang="en-US" dirty="0"/>
              <a:t> (e) </a:t>
            </a:r>
          </a:p>
          <a:p>
            <a:pPr lvl="2">
              <a:lnSpc>
                <a:spcPct val="130000"/>
              </a:lnSpc>
            </a:pPr>
            <a:r>
              <a:rPr lang="en-US" dirty="0"/>
              <a:t>Bánh </a:t>
            </a:r>
            <a:r>
              <a:rPr lang="en-US" dirty="0" err="1"/>
              <a:t>răng</a:t>
            </a:r>
            <a:r>
              <a:rPr lang="en-US" dirty="0"/>
              <a:t> </a:t>
            </a:r>
            <a:r>
              <a:rPr lang="en-US" dirty="0" err="1"/>
              <a:t>nón</a:t>
            </a:r>
            <a:r>
              <a:rPr lang="en-US" dirty="0"/>
              <a:t> </a:t>
            </a:r>
            <a:r>
              <a:rPr lang="en-US" dirty="0" err="1"/>
              <a:t>chéo</a:t>
            </a:r>
            <a:r>
              <a:rPr lang="en-US" dirty="0"/>
              <a:t> – bánh </a:t>
            </a:r>
            <a:r>
              <a:rPr lang="en-US" dirty="0" err="1"/>
              <a:t>răng</a:t>
            </a:r>
            <a:r>
              <a:rPr lang="en-US" dirty="0"/>
              <a:t> </a:t>
            </a:r>
            <a:r>
              <a:rPr lang="en-US" dirty="0" err="1"/>
              <a:t>hypôít</a:t>
            </a:r>
            <a:r>
              <a:rPr lang="en-US" dirty="0"/>
              <a:t> (g)</a:t>
            </a:r>
          </a:p>
          <a:p>
            <a:pPr lvl="1">
              <a:lnSpc>
                <a:spcPct val="130000"/>
              </a:lnSpc>
            </a:pPr>
            <a:endParaRPr lang="en-US" dirty="0"/>
          </a:p>
        </p:txBody>
      </p:sp>
      <p:sp>
        <p:nvSpPr>
          <p:cNvPr id="3" name="Title 2"/>
          <p:cNvSpPr>
            <a:spLocks noGrp="1"/>
          </p:cNvSpPr>
          <p:nvPr>
            <p:ph type="title"/>
          </p:nvPr>
        </p:nvSpPr>
        <p:spPr/>
        <p:txBody>
          <a:bodyPr/>
          <a:lstStyle/>
          <a:p>
            <a:r>
              <a:rPr lang="vi-VN" dirty="0"/>
              <a:t>CHƯƠNG 5. TRUYỀN ĐỘNG BÁNH RĂNG</a:t>
            </a:r>
            <a:endParaRPr lang="en-GB" dirty="0"/>
          </a:p>
        </p:txBody>
      </p:sp>
      <p:sp>
        <p:nvSpPr>
          <p:cNvPr id="8" name="TextBox 7"/>
          <p:cNvSpPr txBox="1"/>
          <p:nvPr/>
        </p:nvSpPr>
        <p:spPr>
          <a:xfrm>
            <a:off x="359702" y="575496"/>
            <a:ext cx="7524665" cy="867930"/>
          </a:xfrm>
          <a:prstGeom prst="rect">
            <a:avLst/>
          </a:prstGeom>
          <a:noFill/>
        </p:spPr>
        <p:txBody>
          <a:bodyPr wrap="square" rtlCol="0">
            <a:spAutoFit/>
          </a:bodyPr>
          <a:lstStyle/>
          <a:p>
            <a:pPr lvl="0">
              <a:lnSpc>
                <a:spcPct val="120000"/>
              </a:lnSpc>
            </a:pPr>
            <a:r>
              <a:rPr lang="en-US" sz="2200" b="1">
                <a:solidFill>
                  <a:schemeClr val="accent1">
                    <a:lumMod val="50000"/>
                  </a:schemeClr>
                </a:solidFill>
                <a:latin typeface="Roboto" pitchFamily="2" charset="0"/>
                <a:ea typeface="Roboto" pitchFamily="2" charset="0"/>
              </a:rPr>
              <a:t>1. Tổng quan</a:t>
            </a:r>
          </a:p>
          <a:p>
            <a:pPr lvl="0">
              <a:lnSpc>
                <a:spcPct val="120000"/>
              </a:lnSpc>
            </a:pPr>
            <a:r>
              <a:rPr lang="en-US" sz="2000" b="1">
                <a:solidFill>
                  <a:srgbClr val="5B9BD5">
                    <a:lumMod val="50000"/>
                  </a:srgbClr>
                </a:solidFill>
                <a:latin typeface="Roboto" pitchFamily="2" charset="0"/>
                <a:ea typeface="Roboto" pitchFamily="2" charset="0"/>
              </a:rPr>
              <a:t>1.2. Phân loại</a:t>
            </a:r>
          </a:p>
        </p:txBody>
      </p:sp>
      <p:pic>
        <p:nvPicPr>
          <p:cNvPr id="6" name="Picture 5"/>
          <p:cNvPicPr/>
          <p:nvPr/>
        </p:nvPicPr>
        <p:blipFill rotWithShape="1">
          <a:blip r:embed="rId2" cstate="print">
            <a:extLst>
              <a:ext uri="{28A0092B-C50C-407E-A947-70E740481C1C}">
                <a14:useLocalDpi xmlns:a14="http://schemas.microsoft.com/office/drawing/2010/main" val="0"/>
              </a:ext>
            </a:extLst>
          </a:blip>
          <a:srcRect r="42976" b="43874"/>
          <a:stretch/>
        </p:blipFill>
        <p:spPr bwMode="auto">
          <a:xfrm>
            <a:off x="5059660" y="601102"/>
            <a:ext cx="3904828" cy="2611874"/>
          </a:xfrm>
          <a:prstGeom prst="rect">
            <a:avLst/>
          </a:prstGeom>
          <a:ln>
            <a:noFill/>
          </a:ln>
          <a:extLst>
            <a:ext uri="{53640926-AAD7-44D8-BBD7-CCE9431645EC}">
              <a14:shadowObscured xmlns:a14="http://schemas.microsoft.com/office/drawing/2010/main"/>
            </a:ext>
          </a:extLst>
        </p:spPr>
      </p:pic>
      <p:pic>
        <p:nvPicPr>
          <p:cNvPr id="7" name="Picture 6"/>
          <p:cNvPicPr/>
          <p:nvPr/>
        </p:nvPicPr>
        <p:blipFill rotWithShape="1">
          <a:blip r:embed="rId2" cstate="print">
            <a:extLst>
              <a:ext uri="{28A0092B-C50C-407E-A947-70E740481C1C}">
                <a14:useLocalDpi xmlns:a14="http://schemas.microsoft.com/office/drawing/2010/main" val="0"/>
              </a:ext>
            </a:extLst>
          </a:blip>
          <a:srcRect l="57028" t="6891" r="-415" b="48593"/>
          <a:stretch/>
        </p:blipFill>
        <p:spPr bwMode="auto">
          <a:xfrm>
            <a:off x="5868144" y="3327862"/>
            <a:ext cx="2520280" cy="1757322"/>
          </a:xfrm>
          <a:prstGeom prst="rect">
            <a:avLst/>
          </a:prstGeom>
          <a:ln>
            <a:noFill/>
          </a:ln>
          <a:extLst>
            <a:ext uri="{53640926-AAD7-44D8-BBD7-CCE9431645EC}">
              <a14:shadowObscured xmlns:a14="http://schemas.microsoft.com/office/drawing/2010/main"/>
            </a:ext>
          </a:extLst>
        </p:spPr>
      </p:pic>
      <p:pic>
        <p:nvPicPr>
          <p:cNvPr id="9" name="Picture 8"/>
          <p:cNvPicPr/>
          <p:nvPr/>
        </p:nvPicPr>
        <p:blipFill rotWithShape="1">
          <a:blip r:embed="rId2" cstate="print">
            <a:extLst>
              <a:ext uri="{28A0092B-C50C-407E-A947-70E740481C1C}">
                <a14:useLocalDpi xmlns:a14="http://schemas.microsoft.com/office/drawing/2010/main" val="0"/>
              </a:ext>
            </a:extLst>
          </a:blip>
          <a:srcRect l="25032" t="60678" r="2563" b="6265"/>
          <a:stretch/>
        </p:blipFill>
        <p:spPr bwMode="auto">
          <a:xfrm>
            <a:off x="4644008" y="5114314"/>
            <a:ext cx="4390541" cy="1362314"/>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49437559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idx="1"/>
          </p:nvPr>
        </p:nvSpPr>
        <p:spPr>
          <a:xfrm>
            <a:off x="494851" y="1465198"/>
            <a:ext cx="4941245" cy="4700106"/>
          </a:xfrm>
        </p:spPr>
        <p:txBody>
          <a:bodyPr>
            <a:normAutofit/>
          </a:bodyPr>
          <a:lstStyle/>
          <a:p>
            <a:pPr>
              <a:lnSpc>
                <a:spcPct val="130000"/>
              </a:lnSpc>
            </a:pPr>
            <a:r>
              <a:rPr lang="en-US"/>
              <a:t>Theo biên dạng răng:</a:t>
            </a:r>
          </a:p>
          <a:p>
            <a:pPr lvl="1">
              <a:lnSpc>
                <a:spcPct val="130000"/>
              </a:lnSpc>
            </a:pPr>
            <a:r>
              <a:rPr lang="en-US"/>
              <a:t>Bánh răng thân khai (involute)</a:t>
            </a:r>
          </a:p>
          <a:p>
            <a:pPr lvl="1">
              <a:lnSpc>
                <a:spcPct val="130000"/>
              </a:lnSpc>
            </a:pPr>
            <a:r>
              <a:rPr lang="en-US"/>
              <a:t>Bánh răng </a:t>
            </a:r>
            <a:r>
              <a:rPr lang="vi-VN"/>
              <a:t>xiclôít</a:t>
            </a:r>
            <a:endParaRPr lang="en-US"/>
          </a:p>
          <a:p>
            <a:pPr lvl="1">
              <a:lnSpc>
                <a:spcPct val="130000"/>
              </a:lnSpc>
            </a:pPr>
            <a:r>
              <a:rPr lang="en-US"/>
              <a:t>B</a:t>
            </a:r>
            <a:r>
              <a:rPr lang="vi-VN"/>
              <a:t>ánh răng nôvikov</a:t>
            </a:r>
            <a:endParaRPr lang="en-US"/>
          </a:p>
          <a:p>
            <a:pPr>
              <a:lnSpc>
                <a:spcPct val="130000"/>
              </a:lnSpc>
            </a:pPr>
            <a:r>
              <a:rPr lang="en-US"/>
              <a:t>Trong chương này ta chỉ khảo sát bánh răng thân khai, có một số đặc điểm nổi bật sau</a:t>
            </a:r>
          </a:p>
          <a:p>
            <a:pPr lvl="1">
              <a:lnSpc>
                <a:spcPct val="130000"/>
              </a:lnSpc>
            </a:pPr>
            <a:r>
              <a:rPr lang="en-US"/>
              <a:t>D</a:t>
            </a:r>
            <a:r>
              <a:rPr lang="vi-VN"/>
              <a:t>ụng cụ cắt răng đã có sẵn và tiêu chuẩn hóa, đảm bảo độ chính xác cao, </a:t>
            </a:r>
            <a:endParaRPr lang="en-US"/>
          </a:p>
          <a:p>
            <a:pPr lvl="1">
              <a:lnSpc>
                <a:spcPct val="130000"/>
              </a:lnSpc>
            </a:pPr>
            <a:r>
              <a:rPr lang="en-US"/>
              <a:t>K</a:t>
            </a:r>
            <a:r>
              <a:rPr lang="vi-VN"/>
              <a:t>hông phụ thuộc số răng được cắt, </a:t>
            </a:r>
            <a:endParaRPr lang="en-US"/>
          </a:p>
          <a:p>
            <a:pPr lvl="1">
              <a:lnSpc>
                <a:spcPct val="130000"/>
              </a:lnSpc>
            </a:pPr>
            <a:r>
              <a:rPr lang="en-US"/>
              <a:t>K</a:t>
            </a:r>
            <a:r>
              <a:rPr lang="vi-VN"/>
              <a:t>hả năng tải lớn và hiệu suất cao</a:t>
            </a:r>
            <a:endParaRPr lang="en-US"/>
          </a:p>
        </p:txBody>
      </p:sp>
      <p:sp>
        <p:nvSpPr>
          <p:cNvPr id="3" name="Title 2"/>
          <p:cNvSpPr>
            <a:spLocks noGrp="1"/>
          </p:cNvSpPr>
          <p:nvPr>
            <p:ph type="title"/>
          </p:nvPr>
        </p:nvSpPr>
        <p:spPr/>
        <p:txBody>
          <a:bodyPr/>
          <a:lstStyle/>
          <a:p>
            <a:r>
              <a:rPr lang="vi-VN" dirty="0"/>
              <a:t>CHƯƠNG 5. TRUYỀN ĐỘNG BÁNH RĂNG</a:t>
            </a:r>
            <a:endParaRPr lang="en-GB" dirty="0"/>
          </a:p>
        </p:txBody>
      </p:sp>
      <p:sp>
        <p:nvSpPr>
          <p:cNvPr id="8" name="TextBox 7"/>
          <p:cNvSpPr txBox="1"/>
          <p:nvPr/>
        </p:nvSpPr>
        <p:spPr>
          <a:xfrm>
            <a:off x="359702" y="575496"/>
            <a:ext cx="7524665" cy="867930"/>
          </a:xfrm>
          <a:prstGeom prst="rect">
            <a:avLst/>
          </a:prstGeom>
          <a:noFill/>
        </p:spPr>
        <p:txBody>
          <a:bodyPr wrap="square" rtlCol="0">
            <a:spAutoFit/>
          </a:bodyPr>
          <a:lstStyle/>
          <a:p>
            <a:pPr lvl="0">
              <a:lnSpc>
                <a:spcPct val="120000"/>
              </a:lnSpc>
            </a:pPr>
            <a:r>
              <a:rPr lang="en-US" sz="2200" b="1">
                <a:solidFill>
                  <a:schemeClr val="accent1">
                    <a:lumMod val="50000"/>
                  </a:schemeClr>
                </a:solidFill>
                <a:latin typeface="Roboto" pitchFamily="2" charset="0"/>
                <a:ea typeface="Roboto" pitchFamily="2" charset="0"/>
              </a:rPr>
              <a:t>1. Tổng quan</a:t>
            </a:r>
          </a:p>
          <a:p>
            <a:pPr lvl="0">
              <a:lnSpc>
                <a:spcPct val="120000"/>
              </a:lnSpc>
            </a:pPr>
            <a:r>
              <a:rPr lang="en-US" sz="2000" b="1">
                <a:solidFill>
                  <a:srgbClr val="5B9BD5">
                    <a:lumMod val="50000"/>
                  </a:srgbClr>
                </a:solidFill>
                <a:latin typeface="Roboto" pitchFamily="2" charset="0"/>
                <a:ea typeface="Roboto" pitchFamily="2" charset="0"/>
              </a:rPr>
              <a:t>1.2. Phân loại</a:t>
            </a:r>
          </a:p>
        </p:txBody>
      </p:sp>
      <p:pic>
        <p:nvPicPr>
          <p:cNvPr id="62466" name="Picture 2" descr="Káº¿t quáº£ hÃ¬nh áº£nh cho involute gear profile"/>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5808003" y="1443426"/>
            <a:ext cx="2438400" cy="2438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0945225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idx="1"/>
          </p:nvPr>
        </p:nvSpPr>
        <p:spPr>
          <a:xfrm>
            <a:off x="494851" y="1465198"/>
            <a:ext cx="5013253" cy="4700106"/>
          </a:xfrm>
        </p:spPr>
        <p:txBody>
          <a:bodyPr>
            <a:normAutofit/>
          </a:bodyPr>
          <a:lstStyle/>
          <a:p>
            <a:pPr>
              <a:lnSpc>
                <a:spcPct val="130000"/>
              </a:lnSpc>
            </a:pPr>
            <a:r>
              <a:rPr lang="vi-VN"/>
              <a:t>Theo tính chất di động của các tâm bộ truyền</a:t>
            </a:r>
            <a:endParaRPr lang="en-US"/>
          </a:p>
          <a:p>
            <a:pPr lvl="1">
              <a:lnSpc>
                <a:spcPct val="130000"/>
              </a:lnSpc>
            </a:pPr>
            <a:r>
              <a:rPr lang="en-US"/>
              <a:t>T</a:t>
            </a:r>
            <a:r>
              <a:rPr lang="vi-VN"/>
              <a:t>ruyền động thường</a:t>
            </a:r>
            <a:r>
              <a:rPr lang="en-US"/>
              <a:t>: </a:t>
            </a:r>
            <a:r>
              <a:rPr lang="vi-VN"/>
              <a:t>tâm của các bánh răng cố định</a:t>
            </a:r>
            <a:endParaRPr lang="en-US"/>
          </a:p>
          <a:p>
            <a:pPr lvl="1">
              <a:lnSpc>
                <a:spcPct val="130000"/>
              </a:lnSpc>
            </a:pPr>
            <a:r>
              <a:rPr lang="en-US"/>
              <a:t>T</a:t>
            </a:r>
            <a:r>
              <a:rPr lang="vi-VN"/>
              <a:t>ruyền động hành tinh</a:t>
            </a:r>
            <a:r>
              <a:rPr lang="en-US"/>
              <a:t>:</a:t>
            </a:r>
            <a:r>
              <a:rPr lang="vi-VN"/>
              <a:t> tâm của một số bánh răng di động</a:t>
            </a:r>
            <a:endParaRPr lang="en-US"/>
          </a:p>
        </p:txBody>
      </p:sp>
      <p:sp>
        <p:nvSpPr>
          <p:cNvPr id="3" name="Title 2"/>
          <p:cNvSpPr>
            <a:spLocks noGrp="1"/>
          </p:cNvSpPr>
          <p:nvPr>
            <p:ph type="title"/>
          </p:nvPr>
        </p:nvSpPr>
        <p:spPr/>
        <p:txBody>
          <a:bodyPr/>
          <a:lstStyle/>
          <a:p>
            <a:r>
              <a:rPr lang="vi-VN" dirty="0"/>
              <a:t>CHƯƠNG 5. TRUYỀN ĐỘNG BÁNH RĂNG</a:t>
            </a:r>
            <a:endParaRPr lang="en-GB" dirty="0"/>
          </a:p>
        </p:txBody>
      </p:sp>
      <p:sp>
        <p:nvSpPr>
          <p:cNvPr id="8" name="TextBox 7"/>
          <p:cNvSpPr txBox="1"/>
          <p:nvPr/>
        </p:nvSpPr>
        <p:spPr>
          <a:xfrm>
            <a:off x="359702" y="575496"/>
            <a:ext cx="7524665" cy="867930"/>
          </a:xfrm>
          <a:prstGeom prst="rect">
            <a:avLst/>
          </a:prstGeom>
          <a:noFill/>
        </p:spPr>
        <p:txBody>
          <a:bodyPr wrap="square" rtlCol="0">
            <a:spAutoFit/>
          </a:bodyPr>
          <a:lstStyle/>
          <a:p>
            <a:pPr lvl="0">
              <a:lnSpc>
                <a:spcPct val="120000"/>
              </a:lnSpc>
            </a:pPr>
            <a:r>
              <a:rPr lang="en-US" sz="2200" b="1">
                <a:solidFill>
                  <a:schemeClr val="accent1">
                    <a:lumMod val="50000"/>
                  </a:schemeClr>
                </a:solidFill>
                <a:latin typeface="Roboto" pitchFamily="2" charset="0"/>
                <a:ea typeface="Roboto" pitchFamily="2" charset="0"/>
              </a:rPr>
              <a:t>1. Tổng quan</a:t>
            </a:r>
          </a:p>
          <a:p>
            <a:pPr lvl="0">
              <a:lnSpc>
                <a:spcPct val="120000"/>
              </a:lnSpc>
            </a:pPr>
            <a:r>
              <a:rPr lang="en-US" sz="2000" b="1">
                <a:solidFill>
                  <a:srgbClr val="5B9BD5">
                    <a:lumMod val="50000"/>
                  </a:srgbClr>
                </a:solidFill>
                <a:latin typeface="Roboto" pitchFamily="2" charset="0"/>
                <a:ea typeface="Roboto" pitchFamily="2" charset="0"/>
              </a:rPr>
              <a:t>1.2. Phân loại</a:t>
            </a:r>
          </a:p>
        </p:txBody>
      </p:sp>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508104" y="1988840"/>
            <a:ext cx="3389881" cy="3677064"/>
          </a:xfrm>
          <a:prstGeom prst="rect">
            <a:avLst/>
          </a:prstGeom>
        </p:spPr>
      </p:pic>
    </p:spTree>
    <p:extLst>
      <p:ext uri="{BB962C8B-B14F-4D97-AF65-F5344CB8AC3E}">
        <p14:creationId xmlns:p14="http://schemas.microsoft.com/office/powerpoint/2010/main" val="56159802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idx="1"/>
          </p:nvPr>
        </p:nvSpPr>
        <p:spPr>
          <a:xfrm>
            <a:off x="494851" y="1465198"/>
            <a:ext cx="8181605" cy="5060146"/>
          </a:xfrm>
        </p:spPr>
        <p:txBody>
          <a:bodyPr>
            <a:normAutofit/>
          </a:bodyPr>
          <a:lstStyle/>
          <a:p>
            <a:r>
              <a:rPr lang="en-US"/>
              <a:t>Ưu điểm:</a:t>
            </a:r>
          </a:p>
          <a:p>
            <a:pPr lvl="1"/>
            <a:r>
              <a:rPr lang="vi-VN"/>
              <a:t>Kích thước nhỏ, khả năng tải lớn</a:t>
            </a:r>
          </a:p>
          <a:p>
            <a:pPr lvl="1"/>
            <a:r>
              <a:rPr lang="vi-VN"/>
              <a:t>Tỷ số truyền không thay đổi do không có hiện tượng trượt trơn</a:t>
            </a:r>
          </a:p>
          <a:p>
            <a:pPr lvl="1"/>
            <a:r>
              <a:rPr lang="vi-VN"/>
              <a:t>Hiệu suất cao có thể đạt 0,97 ÷ 0,99.</a:t>
            </a:r>
          </a:p>
          <a:p>
            <a:pPr lvl="1"/>
            <a:r>
              <a:rPr lang="vi-VN"/>
              <a:t>Làm việc với vận tốc lớn (đến 150 m/s), công suất đến chục ngàn kW, tỷ số truyền một cấp từ 2 ÷ 7, bộ truyền nhiều cấp đến vài trăm hoặc vài ngàn.</a:t>
            </a:r>
          </a:p>
          <a:p>
            <a:pPr lvl="1"/>
            <a:r>
              <a:rPr lang="vi-VN"/>
              <a:t>Tuổi thọ cao, làm việc với độ tin cậy cao.</a:t>
            </a:r>
            <a:endParaRPr lang="en-US"/>
          </a:p>
          <a:p>
            <a:r>
              <a:rPr lang="en-US"/>
              <a:t>Nhược điểm:</a:t>
            </a:r>
          </a:p>
          <a:p>
            <a:pPr lvl="1"/>
            <a:r>
              <a:rPr lang="vi-VN"/>
              <a:t>Chế tạo tương đối phức tạp</a:t>
            </a:r>
            <a:endParaRPr lang="en-US"/>
          </a:p>
          <a:p>
            <a:pPr lvl="1"/>
            <a:r>
              <a:rPr lang="vi-VN"/>
              <a:t>Đòi hỏi độ chính xác cao;</a:t>
            </a:r>
          </a:p>
          <a:p>
            <a:pPr lvl="1"/>
            <a:r>
              <a:rPr lang="vi-VN"/>
              <a:t>Có nhiều tiếng ồn khi vận tốc lớn.</a:t>
            </a:r>
          </a:p>
        </p:txBody>
      </p:sp>
      <p:sp>
        <p:nvSpPr>
          <p:cNvPr id="3" name="Title 2"/>
          <p:cNvSpPr>
            <a:spLocks noGrp="1"/>
          </p:cNvSpPr>
          <p:nvPr>
            <p:ph type="title"/>
          </p:nvPr>
        </p:nvSpPr>
        <p:spPr/>
        <p:txBody>
          <a:bodyPr/>
          <a:lstStyle/>
          <a:p>
            <a:r>
              <a:rPr lang="vi-VN" dirty="0"/>
              <a:t>CHƯƠNG 5. TRUYỀN ĐỘNG BÁNH RĂNG</a:t>
            </a:r>
            <a:endParaRPr lang="en-GB" dirty="0"/>
          </a:p>
        </p:txBody>
      </p:sp>
      <p:sp>
        <p:nvSpPr>
          <p:cNvPr id="8" name="TextBox 7"/>
          <p:cNvSpPr txBox="1"/>
          <p:nvPr/>
        </p:nvSpPr>
        <p:spPr>
          <a:xfrm>
            <a:off x="359702" y="575496"/>
            <a:ext cx="7524665" cy="867930"/>
          </a:xfrm>
          <a:prstGeom prst="rect">
            <a:avLst/>
          </a:prstGeom>
          <a:noFill/>
        </p:spPr>
        <p:txBody>
          <a:bodyPr wrap="square" rtlCol="0">
            <a:spAutoFit/>
          </a:bodyPr>
          <a:lstStyle/>
          <a:p>
            <a:pPr lvl="0">
              <a:lnSpc>
                <a:spcPct val="120000"/>
              </a:lnSpc>
            </a:pPr>
            <a:r>
              <a:rPr lang="en-US" sz="2200" b="1">
                <a:solidFill>
                  <a:schemeClr val="accent1">
                    <a:lumMod val="50000"/>
                  </a:schemeClr>
                </a:solidFill>
                <a:latin typeface="Roboto" pitchFamily="2" charset="0"/>
                <a:ea typeface="Roboto" pitchFamily="2" charset="0"/>
              </a:rPr>
              <a:t>1. Tổng quan</a:t>
            </a:r>
          </a:p>
          <a:p>
            <a:pPr lvl="0">
              <a:lnSpc>
                <a:spcPct val="120000"/>
              </a:lnSpc>
            </a:pPr>
            <a:r>
              <a:rPr lang="en-US" sz="2000" b="1">
                <a:solidFill>
                  <a:srgbClr val="5B9BD5">
                    <a:lumMod val="50000"/>
                  </a:srgbClr>
                </a:solidFill>
                <a:latin typeface="Roboto" pitchFamily="2" charset="0"/>
                <a:ea typeface="Roboto" pitchFamily="2" charset="0"/>
              </a:rPr>
              <a:t>1.3. Ưu nhược điểm và phạm vi sử dụng</a:t>
            </a:r>
          </a:p>
        </p:txBody>
      </p:sp>
    </p:spTree>
    <p:extLst>
      <p:ext uri="{BB962C8B-B14F-4D97-AF65-F5344CB8AC3E}">
        <p14:creationId xmlns:p14="http://schemas.microsoft.com/office/powerpoint/2010/main" val="325700311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idx="1"/>
          </p:nvPr>
        </p:nvSpPr>
        <p:spPr>
          <a:xfrm>
            <a:off x="494851" y="1465198"/>
            <a:ext cx="8181605" cy="4988138"/>
          </a:xfrm>
        </p:spPr>
        <p:txBody>
          <a:bodyPr>
            <a:normAutofit/>
          </a:bodyPr>
          <a:lstStyle/>
          <a:p>
            <a:r>
              <a:rPr lang="en-US"/>
              <a:t>Phạm vi ứng dụng:</a:t>
            </a:r>
          </a:p>
          <a:p>
            <a:pPr lvl="1"/>
            <a:r>
              <a:rPr lang="en-US"/>
              <a:t>Đ</a:t>
            </a:r>
            <a:r>
              <a:rPr lang="vi-VN"/>
              <a:t>ược sử dụng rộng rãi trong ngành chế tạo máy</a:t>
            </a:r>
            <a:endParaRPr lang="en-US"/>
          </a:p>
          <a:p>
            <a:pPr lvl="1"/>
            <a:r>
              <a:rPr lang="en-US"/>
              <a:t>B</a:t>
            </a:r>
            <a:r>
              <a:rPr lang="vi-VN"/>
              <a:t>ộ truyền bánh răng trụ răng thẳng được sử dụng rộng rãi nhất</a:t>
            </a:r>
            <a:endParaRPr lang="en-US"/>
          </a:p>
          <a:p>
            <a:pPr lvl="1"/>
            <a:r>
              <a:rPr lang="en-US"/>
              <a:t>C</a:t>
            </a:r>
            <a:r>
              <a:rPr lang="vi-VN"/>
              <a:t>ác bộ truyền còn lại sử dụng tùy vào kết cấu máy.</a:t>
            </a:r>
          </a:p>
          <a:p>
            <a:endParaRPr lang="vi-VN"/>
          </a:p>
        </p:txBody>
      </p:sp>
      <p:sp>
        <p:nvSpPr>
          <p:cNvPr id="3" name="Title 2"/>
          <p:cNvSpPr>
            <a:spLocks noGrp="1"/>
          </p:cNvSpPr>
          <p:nvPr>
            <p:ph type="title"/>
          </p:nvPr>
        </p:nvSpPr>
        <p:spPr/>
        <p:txBody>
          <a:bodyPr/>
          <a:lstStyle/>
          <a:p>
            <a:r>
              <a:rPr lang="vi-VN" dirty="0"/>
              <a:t>CHƯƠNG 5. TRUYỀN ĐỘNG BÁNH RĂNG</a:t>
            </a:r>
            <a:endParaRPr lang="en-GB" dirty="0"/>
          </a:p>
        </p:txBody>
      </p:sp>
      <p:sp>
        <p:nvSpPr>
          <p:cNvPr id="8" name="TextBox 7"/>
          <p:cNvSpPr txBox="1"/>
          <p:nvPr/>
        </p:nvSpPr>
        <p:spPr>
          <a:xfrm>
            <a:off x="359702" y="575496"/>
            <a:ext cx="7524665" cy="867930"/>
          </a:xfrm>
          <a:prstGeom prst="rect">
            <a:avLst/>
          </a:prstGeom>
          <a:noFill/>
        </p:spPr>
        <p:txBody>
          <a:bodyPr wrap="square" rtlCol="0">
            <a:spAutoFit/>
          </a:bodyPr>
          <a:lstStyle/>
          <a:p>
            <a:pPr lvl="0">
              <a:lnSpc>
                <a:spcPct val="120000"/>
              </a:lnSpc>
            </a:pPr>
            <a:r>
              <a:rPr lang="en-US" sz="2200" b="1">
                <a:solidFill>
                  <a:schemeClr val="accent1">
                    <a:lumMod val="50000"/>
                  </a:schemeClr>
                </a:solidFill>
                <a:latin typeface="Roboto" pitchFamily="2" charset="0"/>
                <a:ea typeface="Roboto" pitchFamily="2" charset="0"/>
              </a:rPr>
              <a:t>1. Tổng quan</a:t>
            </a:r>
          </a:p>
          <a:p>
            <a:pPr lvl="0">
              <a:lnSpc>
                <a:spcPct val="120000"/>
              </a:lnSpc>
            </a:pPr>
            <a:r>
              <a:rPr lang="en-US" sz="2000" b="1">
                <a:solidFill>
                  <a:srgbClr val="5B9BD5">
                    <a:lumMod val="50000"/>
                  </a:srgbClr>
                </a:solidFill>
                <a:latin typeface="Roboto" pitchFamily="2" charset="0"/>
                <a:ea typeface="Roboto" pitchFamily="2" charset="0"/>
              </a:rPr>
              <a:t>1.3. Ưu nhược điểm và phạm vi sử dụng</a:t>
            </a:r>
          </a:p>
        </p:txBody>
      </p:sp>
    </p:spTree>
    <p:extLst>
      <p:ext uri="{BB962C8B-B14F-4D97-AF65-F5344CB8AC3E}">
        <p14:creationId xmlns:p14="http://schemas.microsoft.com/office/powerpoint/2010/main" val="2741834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idx="1"/>
          </p:nvPr>
        </p:nvSpPr>
        <p:spPr>
          <a:xfrm>
            <a:off x="494851" y="1465198"/>
            <a:ext cx="8181605" cy="3891606"/>
          </a:xfrm>
        </p:spPr>
        <p:txBody>
          <a:bodyPr>
            <a:normAutofit/>
          </a:bodyPr>
          <a:lstStyle/>
          <a:p>
            <a:pPr>
              <a:lnSpc>
                <a:spcPct val="130000"/>
              </a:lnSpc>
            </a:pPr>
            <a:r>
              <a:rPr lang="en-US" sz="1800"/>
              <a:t>Các thông số hình học cơ bản của bánh răng thẳng như sau</a:t>
            </a:r>
            <a:endParaRPr lang="vi-VN" sz="1800"/>
          </a:p>
        </p:txBody>
      </p:sp>
      <p:sp>
        <p:nvSpPr>
          <p:cNvPr id="3" name="Title 2"/>
          <p:cNvSpPr>
            <a:spLocks noGrp="1"/>
          </p:cNvSpPr>
          <p:nvPr>
            <p:ph type="title"/>
          </p:nvPr>
        </p:nvSpPr>
        <p:spPr/>
        <p:txBody>
          <a:bodyPr/>
          <a:lstStyle/>
          <a:p>
            <a:r>
              <a:rPr lang="vi-VN" dirty="0"/>
              <a:t>CHƯƠNG 5. TRUYỀN ĐỘNG BÁNH RĂNG</a:t>
            </a:r>
            <a:endParaRPr lang="en-GB" dirty="0"/>
          </a:p>
        </p:txBody>
      </p:sp>
      <p:sp>
        <p:nvSpPr>
          <p:cNvPr id="8" name="TextBox 7"/>
          <p:cNvSpPr txBox="1"/>
          <p:nvPr/>
        </p:nvSpPr>
        <p:spPr>
          <a:xfrm>
            <a:off x="359702" y="575496"/>
            <a:ext cx="7524665" cy="867930"/>
          </a:xfrm>
          <a:prstGeom prst="rect">
            <a:avLst/>
          </a:prstGeom>
          <a:noFill/>
        </p:spPr>
        <p:txBody>
          <a:bodyPr wrap="square" rtlCol="0">
            <a:spAutoFit/>
          </a:bodyPr>
          <a:lstStyle/>
          <a:p>
            <a:pPr lvl="0">
              <a:lnSpc>
                <a:spcPct val="120000"/>
              </a:lnSpc>
            </a:pPr>
            <a:r>
              <a:rPr lang="en-US" sz="2200" b="1">
                <a:solidFill>
                  <a:schemeClr val="accent1">
                    <a:lumMod val="50000"/>
                  </a:schemeClr>
                </a:solidFill>
                <a:latin typeface="Roboto" pitchFamily="2" charset="0"/>
                <a:ea typeface="Roboto" pitchFamily="2" charset="0"/>
              </a:rPr>
              <a:t>2. Thông số hình học bộ truyền bánh răng</a:t>
            </a:r>
          </a:p>
          <a:p>
            <a:pPr lvl="0">
              <a:lnSpc>
                <a:spcPct val="120000"/>
              </a:lnSpc>
            </a:pPr>
            <a:r>
              <a:rPr lang="en-US" sz="2000" b="1">
                <a:solidFill>
                  <a:srgbClr val="5B9BD5">
                    <a:lumMod val="50000"/>
                  </a:srgbClr>
                </a:solidFill>
                <a:latin typeface="Roboto" pitchFamily="2" charset="0"/>
                <a:ea typeface="Roboto" pitchFamily="2" charset="0"/>
              </a:rPr>
              <a:t>2.1. Thông số hình học bánh răng thẳng</a:t>
            </a:r>
          </a:p>
        </p:txBody>
      </p:sp>
      <p:pic>
        <p:nvPicPr>
          <p:cNvPr id="63490" name="Picture 2" descr="Káº¿t quáº£ hÃ¬nh áº£nh cho thÃ´ng sá» hÃ¬nh há»c bÃ¡nh rÄng tháº³ng"/>
          <p:cNvPicPr>
            <a:picLocks noChangeAspect="1" noChangeArrowheads="1"/>
          </p:cNvPicPr>
          <p:nvPr/>
        </p:nvPicPr>
        <p:blipFill>
          <a:blip r:embed="rId2">
            <a:clrChange>
              <a:clrFrom>
                <a:srgbClr val="EDEDED"/>
              </a:clrFrom>
              <a:clrTo>
                <a:srgbClr val="EDEDED">
                  <a:alpha val="0"/>
                </a:srgbClr>
              </a:clrTo>
            </a:clrChange>
            <a:extLst>
              <a:ext uri="{28A0092B-C50C-407E-A947-70E740481C1C}">
                <a14:useLocalDpi xmlns:a14="http://schemas.microsoft.com/office/drawing/2010/main" val="0"/>
              </a:ext>
            </a:extLst>
          </a:blip>
          <a:srcRect/>
          <a:stretch>
            <a:fillRect/>
          </a:stretch>
        </p:blipFill>
        <p:spPr bwMode="auto">
          <a:xfrm>
            <a:off x="827584" y="2029882"/>
            <a:ext cx="7429685" cy="442345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2065978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idx="1"/>
          </p:nvPr>
        </p:nvSpPr>
        <p:spPr>
          <a:xfrm>
            <a:off x="494851" y="1465198"/>
            <a:ext cx="4941245" cy="4772114"/>
          </a:xfrm>
        </p:spPr>
        <p:txBody>
          <a:bodyPr>
            <a:normAutofit/>
          </a:bodyPr>
          <a:lstStyle/>
          <a:p>
            <a:pPr>
              <a:lnSpc>
                <a:spcPct val="130000"/>
              </a:lnSpc>
            </a:pPr>
            <a:r>
              <a:rPr lang="en-US"/>
              <a:t>Đường kính vòng chia </a:t>
            </a:r>
            <a:r>
              <a:rPr lang="en-US" b="1"/>
              <a:t>d</a:t>
            </a:r>
            <a:r>
              <a:rPr lang="en-US"/>
              <a:t> (phụ thuộc thanh răng sinh)</a:t>
            </a:r>
          </a:p>
          <a:p>
            <a:pPr>
              <a:lnSpc>
                <a:spcPct val="130000"/>
              </a:lnSpc>
            </a:pPr>
            <a:r>
              <a:rPr lang="en-US"/>
              <a:t>Đường kính vòng lăn </a:t>
            </a:r>
            <a:r>
              <a:rPr lang="en-US" b="1"/>
              <a:t>d</a:t>
            </a:r>
            <a:r>
              <a:rPr lang="en-US" b="1" baseline="-25000"/>
              <a:t>w</a:t>
            </a:r>
            <a:r>
              <a:rPr lang="en-US"/>
              <a:t> (phụ thuộc tâm ăn khớp), nếu </a:t>
            </a:r>
            <a:r>
              <a:rPr lang="en-US" u="sng"/>
              <a:t>không dịch chỉnh</a:t>
            </a:r>
            <a:r>
              <a:rPr lang="en-US"/>
              <a:t> d</a:t>
            </a:r>
            <a:r>
              <a:rPr lang="en-US" baseline="-25000"/>
              <a:t>w</a:t>
            </a:r>
            <a:r>
              <a:rPr lang="en-US"/>
              <a:t> = d</a:t>
            </a:r>
          </a:p>
          <a:p>
            <a:pPr>
              <a:lnSpc>
                <a:spcPct val="130000"/>
              </a:lnSpc>
            </a:pPr>
            <a:r>
              <a:rPr lang="en-US" sz="1800"/>
              <a:t>Bước răng </a:t>
            </a:r>
            <a:r>
              <a:rPr lang="en-US" sz="1800" b="1"/>
              <a:t>p </a:t>
            </a:r>
            <a:r>
              <a:rPr lang="en-US"/>
              <a:t>(đo trên vòng chia)</a:t>
            </a:r>
            <a:endParaRPr lang="en-US" sz="1800" b="1"/>
          </a:p>
          <a:p>
            <a:pPr>
              <a:lnSpc>
                <a:spcPct val="130000"/>
              </a:lnSpc>
            </a:pPr>
            <a:r>
              <a:rPr lang="en-US" sz="1800"/>
              <a:t>Chiều dày răng </a:t>
            </a:r>
            <a:r>
              <a:rPr lang="en-US" sz="1800" b="1"/>
              <a:t>s</a:t>
            </a:r>
            <a:r>
              <a:rPr lang="en-US" sz="1800" b="1" baseline="-25000"/>
              <a:t>t</a:t>
            </a:r>
            <a:r>
              <a:rPr lang="en-US" sz="1800"/>
              <a:t>, chiều rộng kẽ răng </a:t>
            </a:r>
            <a:r>
              <a:rPr lang="en-US" sz="1800" b="1"/>
              <a:t>e</a:t>
            </a:r>
            <a:r>
              <a:rPr lang="en-US" sz="1800" b="1" baseline="-25000"/>
              <a:t>t</a:t>
            </a:r>
            <a:r>
              <a:rPr lang="en-US" sz="1800"/>
              <a:t> </a:t>
            </a:r>
          </a:p>
          <a:p>
            <a:pPr>
              <a:lnSpc>
                <a:spcPct val="130000"/>
              </a:lnSpc>
            </a:pPr>
            <a:endParaRPr lang="en-US"/>
          </a:p>
          <a:p>
            <a:pPr>
              <a:lnSpc>
                <a:spcPct val="130000"/>
              </a:lnSpc>
            </a:pPr>
            <a:r>
              <a:rPr lang="en-US"/>
              <a:t>Mô-đun răng (tiêu chuẩn) </a:t>
            </a:r>
            <a:r>
              <a:rPr lang="en-US" b="1"/>
              <a:t>m</a:t>
            </a:r>
            <a:endParaRPr lang="vi-VN" sz="1800" b="1"/>
          </a:p>
        </p:txBody>
      </p:sp>
      <p:sp>
        <p:nvSpPr>
          <p:cNvPr id="3" name="Title 2"/>
          <p:cNvSpPr>
            <a:spLocks noGrp="1"/>
          </p:cNvSpPr>
          <p:nvPr>
            <p:ph type="title"/>
          </p:nvPr>
        </p:nvSpPr>
        <p:spPr/>
        <p:txBody>
          <a:bodyPr/>
          <a:lstStyle/>
          <a:p>
            <a:r>
              <a:rPr lang="vi-VN" dirty="0"/>
              <a:t>CHƯƠNG 5. TRUYỀN ĐỘNG BÁNH RĂNG</a:t>
            </a:r>
            <a:endParaRPr lang="en-GB" dirty="0"/>
          </a:p>
        </p:txBody>
      </p:sp>
      <p:sp>
        <p:nvSpPr>
          <p:cNvPr id="8" name="TextBox 7"/>
          <p:cNvSpPr txBox="1"/>
          <p:nvPr/>
        </p:nvSpPr>
        <p:spPr>
          <a:xfrm>
            <a:off x="359702" y="575496"/>
            <a:ext cx="7524665" cy="867930"/>
          </a:xfrm>
          <a:prstGeom prst="rect">
            <a:avLst/>
          </a:prstGeom>
          <a:noFill/>
        </p:spPr>
        <p:txBody>
          <a:bodyPr wrap="square" rtlCol="0">
            <a:spAutoFit/>
          </a:bodyPr>
          <a:lstStyle/>
          <a:p>
            <a:pPr lvl="0">
              <a:lnSpc>
                <a:spcPct val="120000"/>
              </a:lnSpc>
            </a:pPr>
            <a:r>
              <a:rPr lang="en-US" sz="2200" b="1">
                <a:solidFill>
                  <a:schemeClr val="accent1">
                    <a:lumMod val="50000"/>
                  </a:schemeClr>
                </a:solidFill>
                <a:latin typeface="Roboto" pitchFamily="2" charset="0"/>
                <a:ea typeface="Roboto" pitchFamily="2" charset="0"/>
              </a:rPr>
              <a:t>2. Thông số hình học bộ truyền bánh răng</a:t>
            </a:r>
          </a:p>
          <a:p>
            <a:pPr lvl="0">
              <a:lnSpc>
                <a:spcPct val="120000"/>
              </a:lnSpc>
            </a:pPr>
            <a:r>
              <a:rPr lang="en-US" sz="2000" b="1">
                <a:solidFill>
                  <a:srgbClr val="5B9BD5">
                    <a:lumMod val="50000"/>
                  </a:srgbClr>
                </a:solidFill>
                <a:latin typeface="Roboto" pitchFamily="2" charset="0"/>
                <a:ea typeface="Roboto" pitchFamily="2" charset="0"/>
              </a:rPr>
              <a:t>2.1. Thông số hình học bánh răng thẳng</a:t>
            </a:r>
          </a:p>
        </p:txBody>
      </p:sp>
      <p:pic>
        <p:nvPicPr>
          <p:cNvPr id="6" name="Picture 5"/>
          <p:cNvPicPr>
            <a:picLocks noChangeAspect="1"/>
          </p:cNvPicPr>
          <p:nvPr/>
        </p:nvPicPr>
        <p:blipFill>
          <a:blip r:embed="rId2">
            <a:clrChange>
              <a:clrFrom>
                <a:srgbClr val="FDFDFD"/>
              </a:clrFrom>
              <a:clrTo>
                <a:srgbClr val="FDFDFD">
                  <a:alpha val="0"/>
                </a:srgbClr>
              </a:clrTo>
            </a:clrChange>
          </a:blip>
          <a:stretch>
            <a:fillRect/>
          </a:stretch>
        </p:blipFill>
        <p:spPr>
          <a:xfrm>
            <a:off x="5436096" y="1916832"/>
            <a:ext cx="3562937" cy="4106031"/>
          </a:xfrm>
          <a:prstGeom prst="rect">
            <a:avLst/>
          </a:prstGeom>
        </p:spPr>
      </p:pic>
      <p:graphicFrame>
        <p:nvGraphicFramePr>
          <p:cNvPr id="7" name="Object 6"/>
          <p:cNvGraphicFramePr>
            <a:graphicFrameLocks noChangeAspect="1"/>
          </p:cNvGraphicFramePr>
          <p:nvPr>
            <p:extLst>
              <p:ext uri="{D42A27DB-BD31-4B8C-83A1-F6EECF244321}">
                <p14:modId xmlns:p14="http://schemas.microsoft.com/office/powerpoint/2010/main" val="211470397"/>
              </p:ext>
            </p:extLst>
          </p:nvPr>
        </p:nvGraphicFramePr>
        <p:xfrm>
          <a:off x="2267744" y="4077072"/>
          <a:ext cx="971550" cy="385762"/>
        </p:xfrm>
        <a:graphic>
          <a:graphicData uri="http://schemas.openxmlformats.org/presentationml/2006/ole">
            <mc:AlternateContent xmlns:mc="http://schemas.openxmlformats.org/markup-compatibility/2006">
              <mc:Choice xmlns:v="urn:schemas-microsoft-com:vml" Requires="v">
                <p:oleObj name="Equation" r:id="rId3" imgW="672840" imgH="266400" progId="Equation.DSMT4">
                  <p:embed/>
                </p:oleObj>
              </mc:Choice>
              <mc:Fallback>
                <p:oleObj name="Equation" r:id="rId3" imgW="672840" imgH="266400" progId="Equation.DSMT4">
                  <p:embed/>
                  <p:pic>
                    <p:nvPicPr>
                      <p:cNvPr id="10" name="Object 9"/>
                      <p:cNvPicPr>
                        <a:picLocks noChangeAspect="1" noChangeArrowheads="1"/>
                      </p:cNvPicPr>
                      <p:nvPr/>
                    </p:nvPicPr>
                    <p:blipFill>
                      <a:blip r:embed="rId4"/>
                      <a:srcRect/>
                      <a:stretch>
                        <a:fillRect/>
                      </a:stretch>
                    </p:blipFill>
                    <p:spPr bwMode="auto">
                      <a:xfrm>
                        <a:off x="2267744" y="4077072"/>
                        <a:ext cx="971550" cy="385762"/>
                      </a:xfrm>
                      <a:prstGeom prst="rect">
                        <a:avLst/>
                      </a:prstGeom>
                      <a:noFill/>
                    </p:spPr>
                  </p:pic>
                </p:oleObj>
              </mc:Fallback>
            </mc:AlternateContent>
          </a:graphicData>
        </a:graphic>
      </p:graphicFrame>
      <p:graphicFrame>
        <p:nvGraphicFramePr>
          <p:cNvPr id="9" name="Object 8"/>
          <p:cNvGraphicFramePr>
            <a:graphicFrameLocks noChangeAspect="1"/>
          </p:cNvGraphicFramePr>
          <p:nvPr>
            <p:extLst>
              <p:ext uri="{D42A27DB-BD31-4B8C-83A1-F6EECF244321}">
                <p14:modId xmlns:p14="http://schemas.microsoft.com/office/powerpoint/2010/main" val="2281804836"/>
              </p:ext>
            </p:extLst>
          </p:nvPr>
        </p:nvGraphicFramePr>
        <p:xfrm>
          <a:off x="3998764" y="4489247"/>
          <a:ext cx="677862" cy="642938"/>
        </p:xfrm>
        <a:graphic>
          <a:graphicData uri="http://schemas.openxmlformats.org/presentationml/2006/ole">
            <mc:AlternateContent xmlns:mc="http://schemas.openxmlformats.org/markup-compatibility/2006">
              <mc:Choice xmlns:v="urn:schemas-microsoft-com:vml" Requires="v">
                <p:oleObj name="Equation" r:id="rId5" imgW="469800" imgH="444240" progId="Equation.DSMT4">
                  <p:embed/>
                </p:oleObj>
              </mc:Choice>
              <mc:Fallback>
                <p:oleObj name="Equation" r:id="rId5" imgW="469800" imgH="444240" progId="Equation.DSMT4">
                  <p:embed/>
                  <p:pic>
                    <p:nvPicPr>
                      <p:cNvPr id="7" name="Object 6"/>
                      <p:cNvPicPr>
                        <a:picLocks noChangeAspect="1" noChangeArrowheads="1"/>
                      </p:cNvPicPr>
                      <p:nvPr/>
                    </p:nvPicPr>
                    <p:blipFill>
                      <a:blip r:embed="rId6"/>
                      <a:srcRect/>
                      <a:stretch>
                        <a:fillRect/>
                      </a:stretch>
                    </p:blipFill>
                    <p:spPr bwMode="auto">
                      <a:xfrm>
                        <a:off x="3998764" y="4489247"/>
                        <a:ext cx="677862" cy="642938"/>
                      </a:xfrm>
                      <a:prstGeom prst="rect">
                        <a:avLst/>
                      </a:prstGeom>
                      <a:noFill/>
                    </p:spPr>
                  </p:pic>
                </p:oleObj>
              </mc:Fallback>
            </mc:AlternateContent>
          </a:graphicData>
        </a:graphic>
      </p:graphicFrame>
      <p:pic>
        <p:nvPicPr>
          <p:cNvPr id="2" name="Picture 1"/>
          <p:cNvPicPr>
            <a:picLocks noChangeAspect="1"/>
          </p:cNvPicPr>
          <p:nvPr/>
        </p:nvPicPr>
        <p:blipFill>
          <a:blip r:embed="rId7"/>
          <a:stretch>
            <a:fillRect/>
          </a:stretch>
        </p:blipFill>
        <p:spPr>
          <a:xfrm>
            <a:off x="782883" y="5229200"/>
            <a:ext cx="4221165" cy="1139639"/>
          </a:xfrm>
          <a:prstGeom prst="rect">
            <a:avLst/>
          </a:prstGeom>
        </p:spPr>
      </p:pic>
    </p:spTree>
    <p:extLst>
      <p:ext uri="{BB962C8B-B14F-4D97-AF65-F5344CB8AC3E}">
        <p14:creationId xmlns:p14="http://schemas.microsoft.com/office/powerpoint/2010/main" val="14146421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idx="1"/>
          </p:nvPr>
        </p:nvSpPr>
        <p:spPr>
          <a:xfrm>
            <a:off x="494851" y="1465198"/>
            <a:ext cx="4941245" cy="4772114"/>
          </a:xfrm>
        </p:spPr>
        <p:txBody>
          <a:bodyPr>
            <a:normAutofit/>
          </a:bodyPr>
          <a:lstStyle/>
          <a:p>
            <a:pPr>
              <a:lnSpc>
                <a:spcPct val="130000"/>
              </a:lnSpc>
            </a:pPr>
            <a:r>
              <a:rPr lang="en-US" dirty="0" err="1"/>
              <a:t>Đường</a:t>
            </a:r>
            <a:r>
              <a:rPr lang="en-US" dirty="0"/>
              <a:t> </a:t>
            </a:r>
            <a:r>
              <a:rPr lang="en-US" dirty="0" err="1"/>
              <a:t>ăn</a:t>
            </a:r>
            <a:r>
              <a:rPr lang="en-US" dirty="0"/>
              <a:t> </a:t>
            </a:r>
            <a:r>
              <a:rPr lang="en-US" dirty="0" err="1"/>
              <a:t>khớp</a:t>
            </a:r>
            <a:r>
              <a:rPr lang="en-US" dirty="0"/>
              <a:t> P</a:t>
            </a:r>
            <a:r>
              <a:rPr lang="en-US" baseline="-25000" dirty="0"/>
              <a:t>1</a:t>
            </a:r>
            <a:r>
              <a:rPr lang="en-US" dirty="0"/>
              <a:t>P</a:t>
            </a:r>
            <a:r>
              <a:rPr lang="en-US" baseline="-25000" dirty="0"/>
              <a:t>2</a:t>
            </a:r>
            <a:r>
              <a:rPr lang="en-US" dirty="0"/>
              <a:t> </a:t>
            </a:r>
            <a:r>
              <a:rPr lang="en-US" dirty="0" err="1"/>
              <a:t>là</a:t>
            </a:r>
            <a:r>
              <a:rPr lang="en-US" dirty="0"/>
              <a:t> </a:t>
            </a:r>
            <a:r>
              <a:rPr lang="en-US" dirty="0" err="1"/>
              <a:t>tiếp</a:t>
            </a:r>
            <a:r>
              <a:rPr lang="en-US" dirty="0"/>
              <a:t> </a:t>
            </a:r>
            <a:r>
              <a:rPr lang="en-US" dirty="0" err="1"/>
              <a:t>tuyến</a:t>
            </a:r>
            <a:r>
              <a:rPr lang="en-US" dirty="0"/>
              <a:t> </a:t>
            </a:r>
            <a:r>
              <a:rPr lang="en-US" dirty="0" err="1"/>
              <a:t>chung</a:t>
            </a:r>
            <a:r>
              <a:rPr lang="en-US" dirty="0"/>
              <a:t> </a:t>
            </a:r>
            <a:r>
              <a:rPr lang="en-US" dirty="0" err="1"/>
              <a:t>của</a:t>
            </a:r>
            <a:r>
              <a:rPr lang="en-US" dirty="0"/>
              <a:t> </a:t>
            </a:r>
            <a:r>
              <a:rPr lang="en-US" dirty="0" err="1"/>
              <a:t>hai</a:t>
            </a:r>
            <a:r>
              <a:rPr lang="en-US" dirty="0"/>
              <a:t> </a:t>
            </a:r>
            <a:r>
              <a:rPr lang="en-US" dirty="0" err="1"/>
              <a:t>vòng</a:t>
            </a:r>
            <a:r>
              <a:rPr lang="en-US" dirty="0"/>
              <a:t> </a:t>
            </a:r>
            <a:r>
              <a:rPr lang="en-US" dirty="0" err="1"/>
              <a:t>cơ</a:t>
            </a:r>
            <a:r>
              <a:rPr lang="en-US" dirty="0"/>
              <a:t> </a:t>
            </a:r>
            <a:r>
              <a:rPr lang="en-US" dirty="0" err="1"/>
              <a:t>sở</a:t>
            </a:r>
            <a:endParaRPr lang="en-US" dirty="0"/>
          </a:p>
          <a:p>
            <a:pPr>
              <a:lnSpc>
                <a:spcPct val="130000"/>
              </a:lnSpc>
            </a:pPr>
            <a:r>
              <a:rPr lang="en-US" dirty="0" err="1"/>
              <a:t>Góc</a:t>
            </a:r>
            <a:r>
              <a:rPr lang="en-US" dirty="0"/>
              <a:t> </a:t>
            </a:r>
            <a:r>
              <a:rPr lang="en-US" dirty="0" err="1"/>
              <a:t>giữa</a:t>
            </a:r>
            <a:r>
              <a:rPr lang="en-US" dirty="0"/>
              <a:t> O</a:t>
            </a:r>
            <a:r>
              <a:rPr lang="en-US" baseline="-25000" dirty="0"/>
              <a:t>1</a:t>
            </a:r>
            <a:r>
              <a:rPr lang="en-US" dirty="0"/>
              <a:t>P</a:t>
            </a:r>
            <a:r>
              <a:rPr lang="en-US" baseline="-25000" dirty="0"/>
              <a:t>1</a:t>
            </a:r>
            <a:r>
              <a:rPr lang="en-US" dirty="0"/>
              <a:t> và O</a:t>
            </a:r>
            <a:r>
              <a:rPr lang="en-US" baseline="-25000" dirty="0"/>
              <a:t>1</a:t>
            </a:r>
            <a:r>
              <a:rPr lang="en-US" dirty="0"/>
              <a:t>O</a:t>
            </a:r>
            <a:r>
              <a:rPr lang="en-US" baseline="-25000" dirty="0"/>
              <a:t>2</a:t>
            </a:r>
            <a:r>
              <a:rPr lang="en-US" dirty="0"/>
              <a:t> </a:t>
            </a:r>
            <a:r>
              <a:rPr lang="en-US" dirty="0" err="1"/>
              <a:t>là</a:t>
            </a:r>
            <a:r>
              <a:rPr lang="en-US" dirty="0"/>
              <a:t> </a:t>
            </a:r>
            <a:r>
              <a:rPr lang="en-US" dirty="0" err="1"/>
              <a:t>góc</a:t>
            </a:r>
            <a:r>
              <a:rPr lang="en-US" dirty="0"/>
              <a:t> </a:t>
            </a:r>
            <a:r>
              <a:rPr lang="en-US" dirty="0" err="1"/>
              <a:t>ăn</a:t>
            </a:r>
            <a:r>
              <a:rPr lang="en-US" dirty="0"/>
              <a:t> </a:t>
            </a:r>
            <a:r>
              <a:rPr lang="en-US" dirty="0" err="1"/>
              <a:t>khớp</a:t>
            </a:r>
            <a:r>
              <a:rPr lang="en-US" dirty="0"/>
              <a:t> </a:t>
            </a:r>
            <a:r>
              <a:rPr lang="el-GR" b="1" dirty="0"/>
              <a:t>α</a:t>
            </a:r>
            <a:r>
              <a:rPr lang="en-US" b="1" baseline="-25000" dirty="0"/>
              <a:t>w</a:t>
            </a:r>
            <a:r>
              <a:rPr lang="en-US" b="1" dirty="0"/>
              <a:t> </a:t>
            </a:r>
            <a:br>
              <a:rPr lang="en-US" b="1" dirty="0"/>
            </a:br>
            <a:r>
              <a:rPr lang="en-US" dirty="0" err="1"/>
              <a:t>Góc</a:t>
            </a:r>
            <a:r>
              <a:rPr lang="en-US" dirty="0"/>
              <a:t> </a:t>
            </a:r>
            <a:r>
              <a:rPr lang="el-GR" dirty="0"/>
              <a:t>α</a:t>
            </a:r>
            <a:r>
              <a:rPr lang="en-US" baseline="-25000" dirty="0"/>
              <a:t>w</a:t>
            </a:r>
            <a:r>
              <a:rPr lang="en-US" dirty="0"/>
              <a:t> </a:t>
            </a:r>
            <a:r>
              <a:rPr lang="en-US" dirty="0" err="1"/>
              <a:t>tiêu</a:t>
            </a:r>
            <a:r>
              <a:rPr lang="en-US" dirty="0"/>
              <a:t> </a:t>
            </a:r>
            <a:r>
              <a:rPr lang="en-US" dirty="0" err="1"/>
              <a:t>chuẩn</a:t>
            </a:r>
            <a:r>
              <a:rPr lang="en-US" dirty="0"/>
              <a:t> </a:t>
            </a:r>
            <a:r>
              <a:rPr lang="en-US" dirty="0" err="1"/>
              <a:t>là</a:t>
            </a:r>
            <a:r>
              <a:rPr lang="en-US" dirty="0"/>
              <a:t> 14,5°, </a:t>
            </a:r>
            <a:r>
              <a:rPr lang="en-US" u="sng" dirty="0"/>
              <a:t>20°</a:t>
            </a:r>
          </a:p>
          <a:p>
            <a:pPr>
              <a:lnSpc>
                <a:spcPct val="130000"/>
              </a:lnSpc>
            </a:pPr>
            <a:r>
              <a:rPr lang="en-US" dirty="0" err="1"/>
              <a:t>Đường</a:t>
            </a:r>
            <a:r>
              <a:rPr lang="en-US" dirty="0"/>
              <a:t> </a:t>
            </a:r>
            <a:r>
              <a:rPr lang="en-US" dirty="0" err="1"/>
              <a:t>kính</a:t>
            </a:r>
            <a:r>
              <a:rPr lang="en-US" dirty="0"/>
              <a:t> </a:t>
            </a:r>
            <a:r>
              <a:rPr lang="en-US" dirty="0" err="1"/>
              <a:t>vòng</a:t>
            </a:r>
            <a:r>
              <a:rPr lang="en-US" dirty="0"/>
              <a:t> </a:t>
            </a:r>
            <a:r>
              <a:rPr lang="en-US" dirty="0" err="1"/>
              <a:t>cơ</a:t>
            </a:r>
            <a:r>
              <a:rPr lang="en-US" dirty="0"/>
              <a:t> </a:t>
            </a:r>
            <a:r>
              <a:rPr lang="en-US" dirty="0" err="1"/>
              <a:t>sở</a:t>
            </a:r>
            <a:r>
              <a:rPr lang="en-US" dirty="0"/>
              <a:t> </a:t>
            </a:r>
            <a:r>
              <a:rPr lang="en-US" b="1" dirty="0" err="1"/>
              <a:t>d</a:t>
            </a:r>
            <a:r>
              <a:rPr lang="en-US" b="1" baseline="-25000" dirty="0" err="1"/>
              <a:t>b</a:t>
            </a:r>
            <a:r>
              <a:rPr lang="en-US" dirty="0"/>
              <a:t> </a:t>
            </a:r>
            <a:r>
              <a:rPr lang="en-US" dirty="0" err="1"/>
              <a:t>tạo</a:t>
            </a:r>
            <a:r>
              <a:rPr lang="en-US" dirty="0"/>
              <a:t> </a:t>
            </a:r>
            <a:r>
              <a:rPr lang="en-US" dirty="0" err="1"/>
              <a:t>nên</a:t>
            </a:r>
            <a:r>
              <a:rPr lang="en-US" dirty="0"/>
              <a:t> </a:t>
            </a:r>
            <a:r>
              <a:rPr lang="en-US" dirty="0" err="1"/>
              <a:t>đường</a:t>
            </a:r>
            <a:r>
              <a:rPr lang="en-US" dirty="0"/>
              <a:t> </a:t>
            </a:r>
            <a:r>
              <a:rPr lang="en-US" dirty="0" err="1"/>
              <a:t>thân</a:t>
            </a:r>
            <a:r>
              <a:rPr lang="en-US" dirty="0"/>
              <a:t> </a:t>
            </a:r>
            <a:r>
              <a:rPr lang="en-US" dirty="0" err="1"/>
              <a:t>khai</a:t>
            </a:r>
            <a:r>
              <a:rPr lang="en-US" dirty="0"/>
              <a:t> </a:t>
            </a:r>
            <a:r>
              <a:rPr lang="en-US" dirty="0" err="1"/>
              <a:t>biên</a:t>
            </a:r>
            <a:r>
              <a:rPr lang="en-US" dirty="0"/>
              <a:t> </a:t>
            </a:r>
            <a:r>
              <a:rPr lang="en-US" dirty="0" err="1"/>
              <a:t>dạng</a:t>
            </a:r>
            <a:r>
              <a:rPr lang="en-US" dirty="0"/>
              <a:t> </a:t>
            </a:r>
            <a:r>
              <a:rPr lang="en-US" dirty="0" err="1"/>
              <a:t>răng</a:t>
            </a:r>
            <a:endParaRPr lang="en-US" dirty="0"/>
          </a:p>
          <a:p>
            <a:pPr>
              <a:lnSpc>
                <a:spcPct val="130000"/>
              </a:lnSpc>
            </a:pPr>
            <a:endParaRPr lang="en-US" sz="1800" dirty="0"/>
          </a:p>
          <a:p>
            <a:r>
              <a:rPr lang="en-US" dirty="0" err="1"/>
              <a:t>Đường</a:t>
            </a:r>
            <a:r>
              <a:rPr lang="en-US" dirty="0"/>
              <a:t> </a:t>
            </a:r>
            <a:r>
              <a:rPr lang="en-US" dirty="0" err="1"/>
              <a:t>kính</a:t>
            </a:r>
            <a:r>
              <a:rPr lang="en-US" dirty="0"/>
              <a:t> </a:t>
            </a:r>
            <a:r>
              <a:rPr lang="en-US" dirty="0" err="1"/>
              <a:t>vòng</a:t>
            </a:r>
            <a:r>
              <a:rPr lang="en-US" dirty="0"/>
              <a:t> </a:t>
            </a:r>
            <a:r>
              <a:rPr lang="en-US" dirty="0" err="1"/>
              <a:t>đỉnh</a:t>
            </a:r>
            <a:r>
              <a:rPr lang="en-US" dirty="0"/>
              <a:t> </a:t>
            </a:r>
            <a:r>
              <a:rPr lang="en-US" dirty="0" err="1"/>
              <a:t>răng</a:t>
            </a:r>
            <a:r>
              <a:rPr lang="en-US" dirty="0"/>
              <a:t> </a:t>
            </a:r>
            <a:r>
              <a:rPr lang="en-US" b="1" dirty="0"/>
              <a:t>d</a:t>
            </a:r>
            <a:r>
              <a:rPr lang="en-US" b="1" baseline="-25000" dirty="0"/>
              <a:t>a</a:t>
            </a:r>
            <a:r>
              <a:rPr lang="en-US" dirty="0"/>
              <a:t> </a:t>
            </a:r>
          </a:p>
          <a:p>
            <a:r>
              <a:rPr lang="en-US" dirty="0" err="1"/>
              <a:t>Đường</a:t>
            </a:r>
            <a:r>
              <a:rPr lang="en-US" dirty="0"/>
              <a:t> </a:t>
            </a:r>
            <a:r>
              <a:rPr lang="en-US" dirty="0" err="1"/>
              <a:t>kính</a:t>
            </a:r>
            <a:r>
              <a:rPr lang="en-US" dirty="0"/>
              <a:t> </a:t>
            </a:r>
            <a:r>
              <a:rPr lang="en-US" dirty="0" err="1"/>
              <a:t>vòng</a:t>
            </a:r>
            <a:r>
              <a:rPr lang="en-US" dirty="0"/>
              <a:t> </a:t>
            </a:r>
            <a:r>
              <a:rPr lang="en-US" dirty="0" err="1"/>
              <a:t>đáy</a:t>
            </a:r>
            <a:r>
              <a:rPr lang="en-US" dirty="0"/>
              <a:t> </a:t>
            </a:r>
            <a:r>
              <a:rPr lang="en-US" dirty="0" err="1"/>
              <a:t>răng</a:t>
            </a:r>
            <a:r>
              <a:rPr lang="en-US" dirty="0"/>
              <a:t> </a:t>
            </a:r>
            <a:r>
              <a:rPr lang="en-US" b="1" dirty="0"/>
              <a:t>d</a:t>
            </a:r>
            <a:r>
              <a:rPr lang="en-US" b="1" baseline="-25000" dirty="0"/>
              <a:t>f</a:t>
            </a:r>
            <a:endParaRPr lang="en-US" b="1" dirty="0"/>
          </a:p>
          <a:p>
            <a:r>
              <a:rPr lang="en-US" dirty="0" err="1"/>
              <a:t>Tỉ</a:t>
            </a:r>
            <a:r>
              <a:rPr lang="en-US" dirty="0"/>
              <a:t> </a:t>
            </a:r>
            <a:r>
              <a:rPr lang="en-US" dirty="0" err="1"/>
              <a:t>số</a:t>
            </a:r>
            <a:r>
              <a:rPr lang="en-US" dirty="0"/>
              <a:t> </a:t>
            </a:r>
            <a:r>
              <a:rPr lang="en-US" dirty="0" err="1"/>
              <a:t>truyền</a:t>
            </a:r>
            <a:r>
              <a:rPr lang="en-US" dirty="0"/>
              <a:t> </a:t>
            </a:r>
            <a:r>
              <a:rPr lang="en-US" b="1" dirty="0"/>
              <a:t>u</a:t>
            </a:r>
            <a:endParaRPr lang="vi-VN" sz="1800" b="1" dirty="0"/>
          </a:p>
        </p:txBody>
      </p:sp>
      <p:sp>
        <p:nvSpPr>
          <p:cNvPr id="3" name="Title 2"/>
          <p:cNvSpPr>
            <a:spLocks noGrp="1"/>
          </p:cNvSpPr>
          <p:nvPr>
            <p:ph type="title"/>
          </p:nvPr>
        </p:nvSpPr>
        <p:spPr/>
        <p:txBody>
          <a:bodyPr/>
          <a:lstStyle/>
          <a:p>
            <a:r>
              <a:rPr lang="vi-VN" dirty="0"/>
              <a:t>CHƯƠNG 5. TRUYỀN ĐỘNG BÁNH RĂNG</a:t>
            </a:r>
            <a:endParaRPr lang="en-GB" dirty="0"/>
          </a:p>
        </p:txBody>
      </p:sp>
      <p:sp>
        <p:nvSpPr>
          <p:cNvPr id="8" name="TextBox 7"/>
          <p:cNvSpPr txBox="1"/>
          <p:nvPr/>
        </p:nvSpPr>
        <p:spPr>
          <a:xfrm>
            <a:off x="359702" y="575496"/>
            <a:ext cx="7524665" cy="867930"/>
          </a:xfrm>
          <a:prstGeom prst="rect">
            <a:avLst/>
          </a:prstGeom>
          <a:noFill/>
        </p:spPr>
        <p:txBody>
          <a:bodyPr wrap="square" rtlCol="0">
            <a:spAutoFit/>
          </a:bodyPr>
          <a:lstStyle/>
          <a:p>
            <a:pPr lvl="0">
              <a:lnSpc>
                <a:spcPct val="120000"/>
              </a:lnSpc>
            </a:pPr>
            <a:r>
              <a:rPr lang="en-US" sz="2200" b="1">
                <a:solidFill>
                  <a:schemeClr val="accent1">
                    <a:lumMod val="50000"/>
                  </a:schemeClr>
                </a:solidFill>
                <a:latin typeface="Roboto" pitchFamily="2" charset="0"/>
                <a:ea typeface="Roboto" pitchFamily="2" charset="0"/>
              </a:rPr>
              <a:t>2. Thông số hình học bộ truyền bánh răng</a:t>
            </a:r>
          </a:p>
          <a:p>
            <a:pPr lvl="0">
              <a:lnSpc>
                <a:spcPct val="120000"/>
              </a:lnSpc>
            </a:pPr>
            <a:r>
              <a:rPr lang="en-US" sz="2000" b="1">
                <a:solidFill>
                  <a:srgbClr val="5B9BD5">
                    <a:lumMod val="50000"/>
                  </a:srgbClr>
                </a:solidFill>
                <a:latin typeface="Roboto" pitchFamily="2" charset="0"/>
                <a:ea typeface="Roboto" pitchFamily="2" charset="0"/>
              </a:rPr>
              <a:t>2.1. Thông số hình học bánh răng thẳng</a:t>
            </a:r>
          </a:p>
        </p:txBody>
      </p:sp>
      <p:pic>
        <p:nvPicPr>
          <p:cNvPr id="6" name="Picture 5"/>
          <p:cNvPicPr>
            <a:picLocks noChangeAspect="1"/>
          </p:cNvPicPr>
          <p:nvPr/>
        </p:nvPicPr>
        <p:blipFill>
          <a:blip r:embed="rId2">
            <a:clrChange>
              <a:clrFrom>
                <a:srgbClr val="FDFDFD"/>
              </a:clrFrom>
              <a:clrTo>
                <a:srgbClr val="FDFDFD">
                  <a:alpha val="0"/>
                </a:srgbClr>
              </a:clrTo>
            </a:clrChange>
          </a:blip>
          <a:stretch>
            <a:fillRect/>
          </a:stretch>
        </p:blipFill>
        <p:spPr>
          <a:xfrm>
            <a:off x="5436096" y="1916832"/>
            <a:ext cx="3562937" cy="4106031"/>
          </a:xfrm>
          <a:prstGeom prst="rect">
            <a:avLst/>
          </a:prstGeom>
        </p:spPr>
      </p:pic>
      <p:graphicFrame>
        <p:nvGraphicFramePr>
          <p:cNvPr id="10" name="Object 9"/>
          <p:cNvGraphicFramePr>
            <a:graphicFrameLocks noChangeAspect="1"/>
          </p:cNvGraphicFramePr>
          <p:nvPr>
            <p:extLst>
              <p:ext uri="{D42A27DB-BD31-4B8C-83A1-F6EECF244321}">
                <p14:modId xmlns:p14="http://schemas.microsoft.com/office/powerpoint/2010/main" val="2929865763"/>
              </p:ext>
            </p:extLst>
          </p:nvPr>
        </p:nvGraphicFramePr>
        <p:xfrm>
          <a:off x="2057400" y="4005064"/>
          <a:ext cx="1393825" cy="385763"/>
        </p:xfrm>
        <a:graphic>
          <a:graphicData uri="http://schemas.openxmlformats.org/presentationml/2006/ole">
            <mc:AlternateContent xmlns:mc="http://schemas.openxmlformats.org/markup-compatibility/2006">
              <mc:Choice xmlns:v="urn:schemas-microsoft-com:vml" Requires="v">
                <p:oleObj name="Equation" r:id="rId3" imgW="965160" imgH="266400" progId="Equation.DSMT4">
                  <p:embed/>
                </p:oleObj>
              </mc:Choice>
              <mc:Fallback>
                <p:oleObj name="Equation" r:id="rId3" imgW="965160" imgH="266400" progId="Equation.DSMT4">
                  <p:embed/>
                  <p:pic>
                    <p:nvPicPr>
                      <p:cNvPr id="7" name="Object 6"/>
                      <p:cNvPicPr>
                        <a:picLocks noChangeAspect="1" noChangeArrowheads="1"/>
                      </p:cNvPicPr>
                      <p:nvPr/>
                    </p:nvPicPr>
                    <p:blipFill>
                      <a:blip r:embed="rId4"/>
                      <a:srcRect/>
                      <a:stretch>
                        <a:fillRect/>
                      </a:stretch>
                    </p:blipFill>
                    <p:spPr bwMode="auto">
                      <a:xfrm>
                        <a:off x="2057400" y="4005064"/>
                        <a:ext cx="1393825" cy="385763"/>
                      </a:xfrm>
                      <a:prstGeom prst="rect">
                        <a:avLst/>
                      </a:prstGeom>
                      <a:noFill/>
                    </p:spPr>
                  </p:pic>
                </p:oleObj>
              </mc:Fallback>
            </mc:AlternateContent>
          </a:graphicData>
        </a:graphic>
      </p:graphicFrame>
      <p:graphicFrame>
        <p:nvGraphicFramePr>
          <p:cNvPr id="11" name="Object 10"/>
          <p:cNvGraphicFramePr>
            <a:graphicFrameLocks noChangeAspect="1"/>
          </p:cNvGraphicFramePr>
          <p:nvPr>
            <p:extLst>
              <p:ext uri="{D42A27DB-BD31-4B8C-83A1-F6EECF244321}">
                <p14:modId xmlns:p14="http://schemas.microsoft.com/office/powerpoint/2010/main" val="3540785230"/>
              </p:ext>
            </p:extLst>
          </p:nvPr>
        </p:nvGraphicFramePr>
        <p:xfrm>
          <a:off x="2515692" y="5646316"/>
          <a:ext cx="1192212" cy="735012"/>
        </p:xfrm>
        <a:graphic>
          <a:graphicData uri="http://schemas.openxmlformats.org/presentationml/2006/ole">
            <mc:AlternateContent xmlns:mc="http://schemas.openxmlformats.org/markup-compatibility/2006">
              <mc:Choice xmlns:v="urn:schemas-microsoft-com:vml" Requires="v">
                <p:oleObj name="Equation" r:id="rId5" imgW="825480" imgH="507960" progId="Equation.DSMT4">
                  <p:embed/>
                </p:oleObj>
              </mc:Choice>
              <mc:Fallback>
                <p:oleObj name="Equation" r:id="rId5" imgW="825480" imgH="507960" progId="Equation.DSMT4">
                  <p:embed/>
                  <p:pic>
                    <p:nvPicPr>
                      <p:cNvPr id="10" name="Object 9"/>
                      <p:cNvPicPr>
                        <a:picLocks noChangeAspect="1" noChangeArrowheads="1"/>
                      </p:cNvPicPr>
                      <p:nvPr/>
                    </p:nvPicPr>
                    <p:blipFill>
                      <a:blip r:embed="rId6"/>
                      <a:srcRect/>
                      <a:stretch>
                        <a:fillRect/>
                      </a:stretch>
                    </p:blipFill>
                    <p:spPr bwMode="auto">
                      <a:xfrm>
                        <a:off x="2515692" y="5646316"/>
                        <a:ext cx="1192212" cy="735012"/>
                      </a:xfrm>
                      <a:prstGeom prst="rect">
                        <a:avLst/>
                      </a:prstGeom>
                      <a:noFill/>
                    </p:spPr>
                  </p:pic>
                </p:oleObj>
              </mc:Fallback>
            </mc:AlternateContent>
          </a:graphicData>
        </a:graphic>
      </p:graphicFrame>
    </p:spTree>
    <p:extLst>
      <p:ext uri="{BB962C8B-B14F-4D97-AF65-F5344CB8AC3E}">
        <p14:creationId xmlns:p14="http://schemas.microsoft.com/office/powerpoint/2010/main" val="305942853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idx="1"/>
          </p:nvPr>
        </p:nvSpPr>
        <p:spPr>
          <a:xfrm>
            <a:off x="494851" y="1465198"/>
            <a:ext cx="4941245" cy="4772114"/>
          </a:xfrm>
        </p:spPr>
        <p:txBody>
          <a:bodyPr>
            <a:normAutofit/>
          </a:bodyPr>
          <a:lstStyle/>
          <a:p>
            <a:pPr>
              <a:lnSpc>
                <a:spcPct val="130000"/>
              </a:lnSpc>
            </a:pPr>
            <a:r>
              <a:rPr lang="en-US"/>
              <a:t>Công thức tính toán thông số hình học răng</a:t>
            </a:r>
            <a:endParaRPr lang="vi-VN" sz="1800" b="1" baseline="-25000"/>
          </a:p>
        </p:txBody>
      </p:sp>
      <p:sp>
        <p:nvSpPr>
          <p:cNvPr id="3" name="Title 2"/>
          <p:cNvSpPr>
            <a:spLocks noGrp="1"/>
          </p:cNvSpPr>
          <p:nvPr>
            <p:ph type="title"/>
          </p:nvPr>
        </p:nvSpPr>
        <p:spPr/>
        <p:txBody>
          <a:bodyPr/>
          <a:lstStyle/>
          <a:p>
            <a:r>
              <a:rPr lang="vi-VN" dirty="0"/>
              <a:t>CHƯƠNG 5. TRUYỀN ĐỘNG BÁNH RĂNG</a:t>
            </a:r>
            <a:endParaRPr lang="en-GB" dirty="0"/>
          </a:p>
        </p:txBody>
      </p:sp>
      <p:sp>
        <p:nvSpPr>
          <p:cNvPr id="8" name="TextBox 7"/>
          <p:cNvSpPr txBox="1"/>
          <p:nvPr/>
        </p:nvSpPr>
        <p:spPr>
          <a:xfrm>
            <a:off x="359702" y="575496"/>
            <a:ext cx="7524665" cy="867930"/>
          </a:xfrm>
          <a:prstGeom prst="rect">
            <a:avLst/>
          </a:prstGeom>
          <a:noFill/>
        </p:spPr>
        <p:txBody>
          <a:bodyPr wrap="square" rtlCol="0">
            <a:spAutoFit/>
          </a:bodyPr>
          <a:lstStyle/>
          <a:p>
            <a:pPr lvl="0">
              <a:lnSpc>
                <a:spcPct val="120000"/>
              </a:lnSpc>
            </a:pPr>
            <a:r>
              <a:rPr lang="en-US" sz="2200" b="1">
                <a:solidFill>
                  <a:schemeClr val="accent1">
                    <a:lumMod val="50000"/>
                  </a:schemeClr>
                </a:solidFill>
                <a:latin typeface="Roboto" pitchFamily="2" charset="0"/>
                <a:ea typeface="Roboto" pitchFamily="2" charset="0"/>
              </a:rPr>
              <a:t>2. Thông số hình học bộ truyền bánh răng</a:t>
            </a:r>
          </a:p>
          <a:p>
            <a:pPr lvl="0">
              <a:lnSpc>
                <a:spcPct val="120000"/>
              </a:lnSpc>
            </a:pPr>
            <a:r>
              <a:rPr lang="en-US" sz="2000" b="1">
                <a:solidFill>
                  <a:srgbClr val="5B9BD5">
                    <a:lumMod val="50000"/>
                  </a:srgbClr>
                </a:solidFill>
                <a:latin typeface="Roboto" pitchFamily="2" charset="0"/>
                <a:ea typeface="Roboto" pitchFamily="2" charset="0"/>
              </a:rPr>
              <a:t>2.1. Thông số hình học bánh răng thẳng</a:t>
            </a:r>
          </a:p>
        </p:txBody>
      </p:sp>
      <p:pic>
        <p:nvPicPr>
          <p:cNvPr id="2" name="Picture 1"/>
          <p:cNvPicPr>
            <a:picLocks noChangeAspect="1"/>
          </p:cNvPicPr>
          <p:nvPr/>
        </p:nvPicPr>
        <p:blipFill>
          <a:blip r:embed="rId2">
            <a:clrChange>
              <a:clrFrom>
                <a:srgbClr val="FDFDFD"/>
              </a:clrFrom>
              <a:clrTo>
                <a:srgbClr val="FDFDFD">
                  <a:alpha val="0"/>
                </a:srgbClr>
              </a:clrTo>
            </a:clrChange>
          </a:blip>
          <a:stretch>
            <a:fillRect/>
          </a:stretch>
        </p:blipFill>
        <p:spPr>
          <a:xfrm>
            <a:off x="611560" y="2031408"/>
            <a:ext cx="8050977" cy="4277912"/>
          </a:xfrm>
          <a:prstGeom prst="rect">
            <a:avLst/>
          </a:prstGeom>
        </p:spPr>
      </p:pic>
    </p:spTree>
    <p:extLst>
      <p:ext uri="{BB962C8B-B14F-4D97-AF65-F5344CB8AC3E}">
        <p14:creationId xmlns:p14="http://schemas.microsoft.com/office/powerpoint/2010/main" val="61504436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vi-VN" dirty="0"/>
              <a:t>CHƯƠNG 5. TRUYỀN ĐỘNG BÁNH RĂNG</a:t>
            </a:r>
            <a:endParaRPr lang="en-GB" dirty="0"/>
          </a:p>
        </p:txBody>
      </p:sp>
      <p:sp>
        <p:nvSpPr>
          <p:cNvPr id="8" name="TextBox 7"/>
          <p:cNvSpPr txBox="1"/>
          <p:nvPr/>
        </p:nvSpPr>
        <p:spPr>
          <a:xfrm>
            <a:off x="359702" y="575496"/>
            <a:ext cx="7524665" cy="867930"/>
          </a:xfrm>
          <a:prstGeom prst="rect">
            <a:avLst/>
          </a:prstGeom>
          <a:noFill/>
        </p:spPr>
        <p:txBody>
          <a:bodyPr wrap="square" rtlCol="0">
            <a:spAutoFit/>
          </a:bodyPr>
          <a:lstStyle/>
          <a:p>
            <a:pPr lvl="0">
              <a:lnSpc>
                <a:spcPct val="120000"/>
              </a:lnSpc>
            </a:pPr>
            <a:r>
              <a:rPr lang="en-US" sz="2200" b="1">
                <a:solidFill>
                  <a:schemeClr val="accent1">
                    <a:lumMod val="50000"/>
                  </a:schemeClr>
                </a:solidFill>
                <a:latin typeface="Roboto" pitchFamily="2" charset="0"/>
                <a:ea typeface="Roboto" pitchFamily="2" charset="0"/>
              </a:rPr>
              <a:t>2. Thông số hình học bộ truyền bánh răng</a:t>
            </a:r>
          </a:p>
          <a:p>
            <a:pPr lvl="0">
              <a:lnSpc>
                <a:spcPct val="120000"/>
              </a:lnSpc>
            </a:pPr>
            <a:r>
              <a:rPr lang="en-US" sz="2000" b="1">
                <a:solidFill>
                  <a:srgbClr val="5B9BD5">
                    <a:lumMod val="50000"/>
                  </a:srgbClr>
                </a:solidFill>
                <a:latin typeface="Roboto" pitchFamily="2" charset="0"/>
                <a:ea typeface="Roboto" pitchFamily="2" charset="0"/>
              </a:rPr>
              <a:t>2.1. Thông số hình học bánh răng thẳng</a:t>
            </a:r>
          </a:p>
        </p:txBody>
      </p:sp>
      <p:grpSp>
        <p:nvGrpSpPr>
          <p:cNvPr id="7" name="Group 6"/>
          <p:cNvGrpSpPr/>
          <p:nvPr/>
        </p:nvGrpSpPr>
        <p:grpSpPr>
          <a:xfrm>
            <a:off x="681573" y="1486894"/>
            <a:ext cx="7634843" cy="5038450"/>
            <a:chOff x="611560" y="2031408"/>
            <a:chExt cx="8050977" cy="5313069"/>
          </a:xfrm>
        </p:grpSpPr>
        <p:pic>
          <p:nvPicPr>
            <p:cNvPr id="6" name="Picture 5"/>
            <p:cNvPicPr>
              <a:picLocks noChangeAspect="1"/>
            </p:cNvPicPr>
            <p:nvPr/>
          </p:nvPicPr>
          <p:blipFill rotWithShape="1">
            <a:blip r:embed="rId3">
              <a:clrChange>
                <a:clrFrom>
                  <a:srgbClr val="FDFDFD"/>
                </a:clrFrom>
                <a:clrTo>
                  <a:srgbClr val="FDFDFD">
                    <a:alpha val="0"/>
                  </a:srgbClr>
                </a:clrTo>
              </a:clrChange>
            </a:blip>
            <a:srcRect b="80796"/>
            <a:stretch/>
          </p:blipFill>
          <p:spPr>
            <a:xfrm>
              <a:off x="611560" y="2031408"/>
              <a:ext cx="8050977" cy="821528"/>
            </a:xfrm>
            <a:prstGeom prst="rect">
              <a:avLst/>
            </a:prstGeom>
          </p:spPr>
        </p:pic>
        <p:pic>
          <p:nvPicPr>
            <p:cNvPr id="4" name="Picture 3"/>
            <p:cNvPicPr>
              <a:picLocks noChangeAspect="1"/>
            </p:cNvPicPr>
            <p:nvPr/>
          </p:nvPicPr>
          <p:blipFill>
            <a:blip r:embed="rId4"/>
            <a:stretch>
              <a:fillRect/>
            </a:stretch>
          </p:blipFill>
          <p:spPr>
            <a:xfrm>
              <a:off x="611560" y="2780928"/>
              <a:ext cx="8050977" cy="4563549"/>
            </a:xfrm>
            <a:prstGeom prst="rect">
              <a:avLst/>
            </a:prstGeom>
          </p:spPr>
        </p:pic>
      </p:grpSp>
      <p:sp>
        <p:nvSpPr>
          <p:cNvPr id="9" name="Content Placeholder 8"/>
          <p:cNvSpPr>
            <a:spLocks noGrp="1"/>
          </p:cNvSpPr>
          <p:nvPr>
            <p:ph idx="1"/>
          </p:nvPr>
        </p:nvSpPr>
        <p:spPr/>
        <p:txBody>
          <a:bodyPr/>
          <a:lstStyle/>
          <a:p>
            <a:endParaRPr lang="en-GB"/>
          </a:p>
        </p:txBody>
      </p:sp>
    </p:spTree>
    <p:extLst>
      <p:ext uri="{BB962C8B-B14F-4D97-AF65-F5344CB8AC3E}">
        <p14:creationId xmlns:p14="http://schemas.microsoft.com/office/powerpoint/2010/main" val="51792405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idx="1"/>
          </p:nvPr>
        </p:nvSpPr>
        <p:spPr>
          <a:xfrm>
            <a:off x="494851" y="1465198"/>
            <a:ext cx="7751552" cy="4772114"/>
          </a:xfrm>
        </p:spPr>
        <p:txBody>
          <a:bodyPr>
            <a:normAutofit/>
          </a:bodyPr>
          <a:lstStyle/>
          <a:p>
            <a:pPr>
              <a:lnSpc>
                <a:spcPct val="130000"/>
              </a:lnSpc>
            </a:pPr>
            <a:r>
              <a:rPr lang="en-US" dirty="0" err="1"/>
              <a:t>Ví</a:t>
            </a:r>
            <a:r>
              <a:rPr lang="en-US" dirty="0"/>
              <a:t> </a:t>
            </a:r>
            <a:r>
              <a:rPr lang="en-US" dirty="0" err="1"/>
              <a:t>dụ</a:t>
            </a:r>
            <a:r>
              <a:rPr lang="en-US" dirty="0"/>
              <a:t> 1: </a:t>
            </a:r>
            <a:r>
              <a:rPr lang="en-US" dirty="0" err="1"/>
              <a:t>Bộ</a:t>
            </a:r>
            <a:r>
              <a:rPr lang="en-US" dirty="0"/>
              <a:t> </a:t>
            </a:r>
            <a:r>
              <a:rPr lang="en-US" dirty="0" err="1"/>
              <a:t>truyền</a:t>
            </a:r>
            <a:r>
              <a:rPr lang="en-US" dirty="0"/>
              <a:t> bánh </a:t>
            </a:r>
            <a:r>
              <a:rPr lang="en-US" dirty="0" err="1"/>
              <a:t>răng</a:t>
            </a:r>
            <a:r>
              <a:rPr lang="en-US" dirty="0"/>
              <a:t> </a:t>
            </a:r>
            <a:r>
              <a:rPr lang="en-US" dirty="0" err="1"/>
              <a:t>trụ</a:t>
            </a:r>
            <a:r>
              <a:rPr lang="en-US" dirty="0"/>
              <a:t> </a:t>
            </a:r>
            <a:r>
              <a:rPr lang="en-US" dirty="0" err="1"/>
              <a:t>răng</a:t>
            </a:r>
            <a:r>
              <a:rPr lang="en-US" dirty="0"/>
              <a:t> </a:t>
            </a:r>
            <a:r>
              <a:rPr lang="en-US" dirty="0" err="1"/>
              <a:t>thẳng</a:t>
            </a:r>
            <a:r>
              <a:rPr lang="en-US" dirty="0"/>
              <a:t> </a:t>
            </a:r>
            <a:r>
              <a:rPr lang="en-US" dirty="0" err="1"/>
              <a:t>có</a:t>
            </a:r>
            <a:r>
              <a:rPr lang="en-US" dirty="0"/>
              <a:t> </a:t>
            </a:r>
            <a:r>
              <a:rPr lang="en-US" dirty="0" err="1"/>
              <a:t>mô-đun</a:t>
            </a:r>
            <a:r>
              <a:rPr lang="en-US" dirty="0"/>
              <a:t> m = 10, </a:t>
            </a:r>
            <a:r>
              <a:rPr lang="en-US" dirty="0" err="1"/>
              <a:t>số</a:t>
            </a:r>
            <a:r>
              <a:rPr lang="en-US" dirty="0"/>
              <a:t> </a:t>
            </a:r>
            <a:r>
              <a:rPr lang="en-US" dirty="0" err="1"/>
              <a:t>răng</a:t>
            </a:r>
            <a:r>
              <a:rPr lang="en-US" dirty="0"/>
              <a:t> Z1 = 18, Z2 = 47. </a:t>
            </a:r>
            <a:r>
              <a:rPr lang="en-US" dirty="0" err="1"/>
              <a:t>Các</a:t>
            </a:r>
            <a:r>
              <a:rPr lang="en-US" dirty="0"/>
              <a:t> bánh </a:t>
            </a:r>
            <a:r>
              <a:rPr lang="en-US" dirty="0" err="1"/>
              <a:t>răng</a:t>
            </a:r>
            <a:r>
              <a:rPr lang="en-US" dirty="0"/>
              <a:t> </a:t>
            </a:r>
            <a:r>
              <a:rPr lang="en-US" dirty="0" err="1"/>
              <a:t>không</a:t>
            </a:r>
            <a:r>
              <a:rPr lang="en-US" dirty="0"/>
              <a:t> </a:t>
            </a:r>
            <a:r>
              <a:rPr lang="en-US" dirty="0" err="1"/>
              <a:t>dịch</a:t>
            </a:r>
            <a:r>
              <a:rPr lang="en-US" dirty="0"/>
              <a:t> </a:t>
            </a:r>
            <a:r>
              <a:rPr lang="en-US" dirty="0" err="1"/>
              <a:t>chỉnh</a:t>
            </a:r>
            <a:r>
              <a:rPr lang="en-US" dirty="0"/>
              <a:t>. </a:t>
            </a:r>
            <a:r>
              <a:rPr lang="en-US" dirty="0" err="1"/>
              <a:t>Tính</a:t>
            </a:r>
            <a:r>
              <a:rPr lang="en-US" dirty="0"/>
              <a:t> </a:t>
            </a:r>
            <a:r>
              <a:rPr lang="en-US" dirty="0" err="1"/>
              <a:t>các</a:t>
            </a:r>
            <a:r>
              <a:rPr lang="en-US" dirty="0"/>
              <a:t> </a:t>
            </a:r>
            <a:r>
              <a:rPr lang="en-US" dirty="0" err="1"/>
              <a:t>kích</a:t>
            </a:r>
            <a:r>
              <a:rPr lang="en-US" dirty="0"/>
              <a:t> </a:t>
            </a:r>
            <a:r>
              <a:rPr lang="en-US" dirty="0" err="1"/>
              <a:t>thước</a:t>
            </a:r>
            <a:r>
              <a:rPr lang="en-US" dirty="0"/>
              <a:t> </a:t>
            </a:r>
            <a:r>
              <a:rPr lang="en-US" dirty="0" err="1"/>
              <a:t>của</a:t>
            </a:r>
            <a:r>
              <a:rPr lang="en-US" dirty="0"/>
              <a:t> </a:t>
            </a:r>
            <a:r>
              <a:rPr lang="en-US" dirty="0" err="1"/>
              <a:t>bộ</a:t>
            </a:r>
            <a:r>
              <a:rPr lang="en-US" dirty="0"/>
              <a:t> </a:t>
            </a:r>
            <a:r>
              <a:rPr lang="en-US" dirty="0" err="1"/>
              <a:t>truyền</a:t>
            </a:r>
            <a:r>
              <a:rPr lang="en-US" dirty="0"/>
              <a:t> (</a:t>
            </a:r>
            <a:r>
              <a:rPr lang="en-US" dirty="0" err="1"/>
              <a:t>đường</a:t>
            </a:r>
            <a:r>
              <a:rPr lang="en-US" dirty="0"/>
              <a:t> </a:t>
            </a:r>
            <a:r>
              <a:rPr lang="en-US" dirty="0" err="1"/>
              <a:t>kính</a:t>
            </a:r>
            <a:r>
              <a:rPr lang="en-US" dirty="0"/>
              <a:t> </a:t>
            </a:r>
            <a:r>
              <a:rPr lang="en-US" dirty="0" err="1"/>
              <a:t>các</a:t>
            </a:r>
            <a:r>
              <a:rPr lang="en-US" dirty="0"/>
              <a:t> </a:t>
            </a:r>
            <a:r>
              <a:rPr lang="en-US" dirty="0" err="1"/>
              <a:t>vòng</a:t>
            </a:r>
            <a:r>
              <a:rPr lang="en-US" dirty="0"/>
              <a:t> bánh </a:t>
            </a:r>
            <a:r>
              <a:rPr lang="en-US" dirty="0" err="1"/>
              <a:t>răng</a:t>
            </a:r>
            <a:r>
              <a:rPr lang="en-US" dirty="0"/>
              <a:t>, </a:t>
            </a:r>
            <a:r>
              <a:rPr lang="en-US" dirty="0" err="1"/>
              <a:t>khoảng</a:t>
            </a:r>
            <a:r>
              <a:rPr lang="en-US" dirty="0"/>
              <a:t> </a:t>
            </a:r>
            <a:r>
              <a:rPr lang="en-US" dirty="0" err="1"/>
              <a:t>cách</a:t>
            </a:r>
            <a:r>
              <a:rPr lang="en-US" dirty="0"/>
              <a:t> </a:t>
            </a:r>
            <a:r>
              <a:rPr lang="en-US" dirty="0" err="1"/>
              <a:t>trục</a:t>
            </a:r>
            <a:r>
              <a:rPr lang="en-US" dirty="0"/>
              <a:t>) </a:t>
            </a:r>
            <a:r>
              <a:rPr lang="en-US" dirty="0" err="1"/>
              <a:t>trong</a:t>
            </a:r>
            <a:r>
              <a:rPr lang="en-US" dirty="0"/>
              <a:t> </a:t>
            </a:r>
            <a:r>
              <a:rPr lang="en-US" dirty="0" err="1"/>
              <a:t>trường</a:t>
            </a:r>
            <a:r>
              <a:rPr lang="en-US" dirty="0"/>
              <a:t> </a:t>
            </a:r>
            <a:r>
              <a:rPr lang="en-US" dirty="0" err="1"/>
              <a:t>hợp</a:t>
            </a:r>
            <a:r>
              <a:rPr lang="en-US" dirty="0"/>
              <a:t> bánh </a:t>
            </a:r>
            <a:r>
              <a:rPr lang="en-US" dirty="0" err="1"/>
              <a:t>răng</a:t>
            </a:r>
            <a:r>
              <a:rPr lang="en-US" dirty="0"/>
              <a:t> </a:t>
            </a:r>
            <a:r>
              <a:rPr lang="en-US" dirty="0" err="1"/>
              <a:t>ăn</a:t>
            </a:r>
            <a:r>
              <a:rPr lang="en-US" dirty="0"/>
              <a:t> </a:t>
            </a:r>
            <a:r>
              <a:rPr lang="en-US" dirty="0" err="1"/>
              <a:t>khớp</a:t>
            </a:r>
            <a:r>
              <a:rPr lang="en-US" dirty="0"/>
              <a:t> </a:t>
            </a:r>
            <a:r>
              <a:rPr lang="en-US" dirty="0" err="1"/>
              <a:t>trong</a:t>
            </a:r>
            <a:r>
              <a:rPr lang="en-US" dirty="0"/>
              <a:t> và </a:t>
            </a:r>
            <a:r>
              <a:rPr lang="en-US" dirty="0" err="1"/>
              <a:t>ngoài</a:t>
            </a:r>
            <a:endParaRPr lang="en-US" dirty="0"/>
          </a:p>
          <a:p>
            <a:pPr>
              <a:lnSpc>
                <a:spcPct val="130000"/>
              </a:lnSpc>
            </a:pPr>
            <a:r>
              <a:rPr lang="en-US" sz="1800" dirty="0" err="1"/>
              <a:t>Gợi</a:t>
            </a:r>
            <a:r>
              <a:rPr lang="en-US" sz="1800" dirty="0"/>
              <a:t> ý </a:t>
            </a:r>
            <a:r>
              <a:rPr lang="en-US" sz="1800" dirty="0" err="1"/>
              <a:t>làm</a:t>
            </a:r>
            <a:r>
              <a:rPr lang="en-US" sz="1800" dirty="0"/>
              <a:t> </a:t>
            </a:r>
            <a:r>
              <a:rPr lang="en-US" sz="1800" dirty="0" err="1"/>
              <a:t>bài</a:t>
            </a:r>
            <a:endParaRPr lang="en-US" sz="1800" dirty="0"/>
          </a:p>
          <a:p>
            <a:pPr lvl="1"/>
            <a:r>
              <a:rPr lang="en-US" dirty="0"/>
              <a:t>Trường </a:t>
            </a:r>
            <a:r>
              <a:rPr lang="en-US" dirty="0" err="1"/>
              <a:t>hợp</a:t>
            </a:r>
            <a:r>
              <a:rPr lang="en-US" dirty="0"/>
              <a:t> </a:t>
            </a:r>
            <a:r>
              <a:rPr lang="en-US" dirty="0" err="1"/>
              <a:t>ăn</a:t>
            </a:r>
            <a:r>
              <a:rPr lang="en-US" dirty="0"/>
              <a:t> </a:t>
            </a:r>
            <a:r>
              <a:rPr lang="en-US" dirty="0" err="1"/>
              <a:t>khớp</a:t>
            </a:r>
            <a:r>
              <a:rPr lang="en-US" dirty="0"/>
              <a:t> </a:t>
            </a:r>
            <a:r>
              <a:rPr lang="en-US" dirty="0" err="1"/>
              <a:t>ngoài</a:t>
            </a:r>
            <a:r>
              <a:rPr lang="en-US" dirty="0"/>
              <a:t> / </a:t>
            </a:r>
            <a:r>
              <a:rPr lang="en-US" dirty="0" err="1"/>
              <a:t>trong</a:t>
            </a:r>
            <a:endParaRPr lang="en-US" dirty="0"/>
          </a:p>
          <a:p>
            <a:pPr lvl="2"/>
            <a:r>
              <a:rPr lang="en-US" dirty="0" err="1"/>
              <a:t>Đường</a:t>
            </a:r>
            <a:r>
              <a:rPr lang="en-US" dirty="0"/>
              <a:t> </a:t>
            </a:r>
            <a:r>
              <a:rPr lang="en-US" dirty="0" err="1"/>
              <a:t>kính</a:t>
            </a:r>
            <a:r>
              <a:rPr lang="en-US" dirty="0"/>
              <a:t> </a:t>
            </a:r>
            <a:r>
              <a:rPr lang="en-US" dirty="0" err="1"/>
              <a:t>vòng</a:t>
            </a:r>
            <a:r>
              <a:rPr lang="en-US" dirty="0"/>
              <a:t> chia</a:t>
            </a:r>
          </a:p>
          <a:p>
            <a:pPr lvl="2"/>
            <a:r>
              <a:rPr lang="en-US" dirty="0" err="1"/>
              <a:t>Đường</a:t>
            </a:r>
            <a:r>
              <a:rPr lang="en-US" dirty="0"/>
              <a:t> </a:t>
            </a:r>
            <a:r>
              <a:rPr lang="en-US" dirty="0" err="1"/>
              <a:t>kính</a:t>
            </a:r>
            <a:r>
              <a:rPr lang="en-US" dirty="0"/>
              <a:t> </a:t>
            </a:r>
            <a:r>
              <a:rPr lang="en-US" dirty="0" err="1"/>
              <a:t>vòng</a:t>
            </a:r>
            <a:r>
              <a:rPr lang="en-US" dirty="0"/>
              <a:t> </a:t>
            </a:r>
            <a:r>
              <a:rPr lang="en-US" dirty="0" err="1"/>
              <a:t>đỉnh</a:t>
            </a:r>
            <a:endParaRPr lang="en-US" dirty="0"/>
          </a:p>
          <a:p>
            <a:pPr lvl="2"/>
            <a:r>
              <a:rPr lang="en-US" dirty="0" err="1"/>
              <a:t>Đường</a:t>
            </a:r>
            <a:r>
              <a:rPr lang="en-US" dirty="0"/>
              <a:t> </a:t>
            </a:r>
            <a:r>
              <a:rPr lang="en-US" dirty="0" err="1"/>
              <a:t>kính</a:t>
            </a:r>
            <a:r>
              <a:rPr lang="en-US" dirty="0"/>
              <a:t> </a:t>
            </a:r>
            <a:r>
              <a:rPr lang="en-US" dirty="0" err="1"/>
              <a:t>vòng</a:t>
            </a:r>
            <a:r>
              <a:rPr lang="en-US" dirty="0"/>
              <a:t> </a:t>
            </a:r>
            <a:r>
              <a:rPr lang="en-US" dirty="0" err="1"/>
              <a:t>đáy</a:t>
            </a:r>
            <a:endParaRPr lang="en-US" dirty="0"/>
          </a:p>
          <a:p>
            <a:pPr lvl="2"/>
            <a:r>
              <a:rPr lang="en-US" dirty="0" err="1"/>
              <a:t>Khoảng</a:t>
            </a:r>
            <a:r>
              <a:rPr lang="en-US" dirty="0"/>
              <a:t> </a:t>
            </a:r>
            <a:r>
              <a:rPr lang="en-US" dirty="0" err="1"/>
              <a:t>cách</a:t>
            </a:r>
            <a:r>
              <a:rPr lang="en-US" dirty="0"/>
              <a:t> </a:t>
            </a:r>
            <a:r>
              <a:rPr lang="en-US" dirty="0" err="1"/>
              <a:t>trục</a:t>
            </a:r>
            <a:endParaRPr lang="vi-VN" dirty="0"/>
          </a:p>
        </p:txBody>
      </p:sp>
      <p:sp>
        <p:nvSpPr>
          <p:cNvPr id="3" name="Title 2"/>
          <p:cNvSpPr>
            <a:spLocks noGrp="1"/>
          </p:cNvSpPr>
          <p:nvPr>
            <p:ph type="title"/>
          </p:nvPr>
        </p:nvSpPr>
        <p:spPr/>
        <p:txBody>
          <a:bodyPr/>
          <a:lstStyle/>
          <a:p>
            <a:r>
              <a:rPr lang="vi-VN" dirty="0"/>
              <a:t>CHƯƠNG 5. TRUYỀN ĐỘNG BÁNH RĂNG</a:t>
            </a:r>
            <a:endParaRPr lang="en-GB" dirty="0"/>
          </a:p>
        </p:txBody>
      </p:sp>
      <p:sp>
        <p:nvSpPr>
          <p:cNvPr id="8" name="TextBox 7"/>
          <p:cNvSpPr txBox="1"/>
          <p:nvPr/>
        </p:nvSpPr>
        <p:spPr>
          <a:xfrm>
            <a:off x="359702" y="575496"/>
            <a:ext cx="7524665" cy="867930"/>
          </a:xfrm>
          <a:prstGeom prst="rect">
            <a:avLst/>
          </a:prstGeom>
          <a:noFill/>
        </p:spPr>
        <p:txBody>
          <a:bodyPr wrap="square" rtlCol="0">
            <a:spAutoFit/>
          </a:bodyPr>
          <a:lstStyle/>
          <a:p>
            <a:pPr lvl="0">
              <a:lnSpc>
                <a:spcPct val="120000"/>
              </a:lnSpc>
            </a:pPr>
            <a:r>
              <a:rPr lang="en-US" sz="2200" b="1" dirty="0">
                <a:solidFill>
                  <a:schemeClr val="accent1">
                    <a:lumMod val="50000"/>
                  </a:schemeClr>
                </a:solidFill>
                <a:latin typeface="Roboto" pitchFamily="2" charset="0"/>
                <a:ea typeface="Roboto" pitchFamily="2" charset="0"/>
              </a:rPr>
              <a:t>2. Thông </a:t>
            </a:r>
            <a:r>
              <a:rPr lang="en-US" sz="2200" b="1" dirty="0" err="1">
                <a:solidFill>
                  <a:schemeClr val="accent1">
                    <a:lumMod val="50000"/>
                  </a:schemeClr>
                </a:solidFill>
                <a:latin typeface="Roboto" pitchFamily="2" charset="0"/>
                <a:ea typeface="Roboto" pitchFamily="2" charset="0"/>
              </a:rPr>
              <a:t>số</a:t>
            </a:r>
            <a:r>
              <a:rPr lang="en-US" sz="2200" b="1" dirty="0">
                <a:solidFill>
                  <a:schemeClr val="accent1">
                    <a:lumMod val="50000"/>
                  </a:schemeClr>
                </a:solidFill>
                <a:latin typeface="Roboto" pitchFamily="2" charset="0"/>
                <a:ea typeface="Roboto" pitchFamily="2" charset="0"/>
              </a:rPr>
              <a:t> </a:t>
            </a:r>
            <a:r>
              <a:rPr lang="en-US" sz="2200" b="1" dirty="0" err="1">
                <a:solidFill>
                  <a:schemeClr val="accent1">
                    <a:lumMod val="50000"/>
                  </a:schemeClr>
                </a:solidFill>
                <a:latin typeface="Roboto" pitchFamily="2" charset="0"/>
                <a:ea typeface="Roboto" pitchFamily="2" charset="0"/>
              </a:rPr>
              <a:t>hình</a:t>
            </a:r>
            <a:r>
              <a:rPr lang="en-US" sz="2200" b="1" dirty="0">
                <a:solidFill>
                  <a:schemeClr val="accent1">
                    <a:lumMod val="50000"/>
                  </a:schemeClr>
                </a:solidFill>
                <a:latin typeface="Roboto" pitchFamily="2" charset="0"/>
                <a:ea typeface="Roboto" pitchFamily="2" charset="0"/>
              </a:rPr>
              <a:t> </a:t>
            </a:r>
            <a:r>
              <a:rPr lang="en-US" sz="2200" b="1" dirty="0" err="1">
                <a:solidFill>
                  <a:schemeClr val="accent1">
                    <a:lumMod val="50000"/>
                  </a:schemeClr>
                </a:solidFill>
                <a:latin typeface="Roboto" pitchFamily="2" charset="0"/>
                <a:ea typeface="Roboto" pitchFamily="2" charset="0"/>
              </a:rPr>
              <a:t>học</a:t>
            </a:r>
            <a:r>
              <a:rPr lang="en-US" sz="2200" b="1" dirty="0">
                <a:solidFill>
                  <a:schemeClr val="accent1">
                    <a:lumMod val="50000"/>
                  </a:schemeClr>
                </a:solidFill>
                <a:latin typeface="Roboto" pitchFamily="2" charset="0"/>
                <a:ea typeface="Roboto" pitchFamily="2" charset="0"/>
              </a:rPr>
              <a:t> </a:t>
            </a:r>
            <a:r>
              <a:rPr lang="en-US" sz="2200" b="1" dirty="0" err="1">
                <a:solidFill>
                  <a:schemeClr val="accent1">
                    <a:lumMod val="50000"/>
                  </a:schemeClr>
                </a:solidFill>
                <a:latin typeface="Roboto" pitchFamily="2" charset="0"/>
                <a:ea typeface="Roboto" pitchFamily="2" charset="0"/>
              </a:rPr>
              <a:t>bộ</a:t>
            </a:r>
            <a:r>
              <a:rPr lang="en-US" sz="2200" b="1" dirty="0">
                <a:solidFill>
                  <a:schemeClr val="accent1">
                    <a:lumMod val="50000"/>
                  </a:schemeClr>
                </a:solidFill>
                <a:latin typeface="Roboto" pitchFamily="2" charset="0"/>
                <a:ea typeface="Roboto" pitchFamily="2" charset="0"/>
              </a:rPr>
              <a:t> </a:t>
            </a:r>
            <a:r>
              <a:rPr lang="en-US" sz="2200" b="1" dirty="0" err="1">
                <a:solidFill>
                  <a:schemeClr val="accent1">
                    <a:lumMod val="50000"/>
                  </a:schemeClr>
                </a:solidFill>
                <a:latin typeface="Roboto" pitchFamily="2" charset="0"/>
                <a:ea typeface="Roboto" pitchFamily="2" charset="0"/>
              </a:rPr>
              <a:t>truyền</a:t>
            </a:r>
            <a:r>
              <a:rPr lang="en-US" sz="2200" b="1" dirty="0">
                <a:solidFill>
                  <a:schemeClr val="accent1">
                    <a:lumMod val="50000"/>
                  </a:schemeClr>
                </a:solidFill>
                <a:latin typeface="Roboto" pitchFamily="2" charset="0"/>
                <a:ea typeface="Roboto" pitchFamily="2" charset="0"/>
              </a:rPr>
              <a:t> bánh </a:t>
            </a:r>
            <a:r>
              <a:rPr lang="en-US" sz="2200" b="1" dirty="0" err="1">
                <a:solidFill>
                  <a:schemeClr val="accent1">
                    <a:lumMod val="50000"/>
                  </a:schemeClr>
                </a:solidFill>
                <a:latin typeface="Roboto" pitchFamily="2" charset="0"/>
                <a:ea typeface="Roboto" pitchFamily="2" charset="0"/>
              </a:rPr>
              <a:t>răng</a:t>
            </a:r>
            <a:endParaRPr lang="en-US" sz="2200" b="1" dirty="0">
              <a:solidFill>
                <a:schemeClr val="accent1">
                  <a:lumMod val="50000"/>
                </a:schemeClr>
              </a:solidFill>
              <a:latin typeface="Roboto" pitchFamily="2" charset="0"/>
              <a:ea typeface="Roboto" pitchFamily="2" charset="0"/>
            </a:endParaRPr>
          </a:p>
          <a:p>
            <a:pPr lvl="0">
              <a:lnSpc>
                <a:spcPct val="120000"/>
              </a:lnSpc>
            </a:pPr>
            <a:r>
              <a:rPr lang="en-US" sz="2000" b="1" dirty="0">
                <a:solidFill>
                  <a:srgbClr val="5B9BD5">
                    <a:lumMod val="50000"/>
                  </a:srgbClr>
                </a:solidFill>
                <a:latin typeface="Roboto" pitchFamily="2" charset="0"/>
                <a:ea typeface="Roboto" pitchFamily="2" charset="0"/>
              </a:rPr>
              <a:t>2.1. Thông </a:t>
            </a:r>
            <a:r>
              <a:rPr lang="en-US" sz="2000" b="1" dirty="0" err="1">
                <a:solidFill>
                  <a:srgbClr val="5B9BD5">
                    <a:lumMod val="50000"/>
                  </a:srgbClr>
                </a:solidFill>
                <a:latin typeface="Roboto" pitchFamily="2" charset="0"/>
                <a:ea typeface="Roboto" pitchFamily="2" charset="0"/>
              </a:rPr>
              <a:t>số</a:t>
            </a:r>
            <a:r>
              <a:rPr lang="en-US" sz="2000" b="1" dirty="0">
                <a:solidFill>
                  <a:srgbClr val="5B9BD5">
                    <a:lumMod val="50000"/>
                  </a:srgbClr>
                </a:solidFill>
                <a:latin typeface="Roboto" pitchFamily="2" charset="0"/>
                <a:ea typeface="Roboto" pitchFamily="2" charset="0"/>
              </a:rPr>
              <a:t> </a:t>
            </a:r>
            <a:r>
              <a:rPr lang="en-US" sz="2000" b="1" dirty="0" err="1">
                <a:solidFill>
                  <a:srgbClr val="5B9BD5">
                    <a:lumMod val="50000"/>
                  </a:srgbClr>
                </a:solidFill>
                <a:latin typeface="Roboto" pitchFamily="2" charset="0"/>
                <a:ea typeface="Roboto" pitchFamily="2" charset="0"/>
              </a:rPr>
              <a:t>hình</a:t>
            </a:r>
            <a:r>
              <a:rPr lang="en-US" sz="2000" b="1" dirty="0">
                <a:solidFill>
                  <a:srgbClr val="5B9BD5">
                    <a:lumMod val="50000"/>
                  </a:srgbClr>
                </a:solidFill>
                <a:latin typeface="Roboto" pitchFamily="2" charset="0"/>
                <a:ea typeface="Roboto" pitchFamily="2" charset="0"/>
              </a:rPr>
              <a:t> </a:t>
            </a:r>
            <a:r>
              <a:rPr lang="en-US" sz="2000" b="1" dirty="0" err="1">
                <a:solidFill>
                  <a:srgbClr val="5B9BD5">
                    <a:lumMod val="50000"/>
                  </a:srgbClr>
                </a:solidFill>
                <a:latin typeface="Roboto" pitchFamily="2" charset="0"/>
                <a:ea typeface="Roboto" pitchFamily="2" charset="0"/>
              </a:rPr>
              <a:t>học</a:t>
            </a:r>
            <a:r>
              <a:rPr lang="en-US" sz="2000" b="1" dirty="0">
                <a:solidFill>
                  <a:srgbClr val="5B9BD5">
                    <a:lumMod val="50000"/>
                  </a:srgbClr>
                </a:solidFill>
                <a:latin typeface="Roboto" pitchFamily="2" charset="0"/>
                <a:ea typeface="Roboto" pitchFamily="2" charset="0"/>
              </a:rPr>
              <a:t> bánh </a:t>
            </a:r>
            <a:r>
              <a:rPr lang="en-US" sz="2000" b="1" dirty="0" err="1">
                <a:solidFill>
                  <a:srgbClr val="5B9BD5">
                    <a:lumMod val="50000"/>
                  </a:srgbClr>
                </a:solidFill>
                <a:latin typeface="Roboto" pitchFamily="2" charset="0"/>
                <a:ea typeface="Roboto" pitchFamily="2" charset="0"/>
              </a:rPr>
              <a:t>răng</a:t>
            </a:r>
            <a:r>
              <a:rPr lang="en-US" sz="2000" b="1" dirty="0">
                <a:solidFill>
                  <a:srgbClr val="5B9BD5">
                    <a:lumMod val="50000"/>
                  </a:srgbClr>
                </a:solidFill>
                <a:latin typeface="Roboto" pitchFamily="2" charset="0"/>
                <a:ea typeface="Roboto" pitchFamily="2" charset="0"/>
              </a:rPr>
              <a:t> </a:t>
            </a:r>
            <a:r>
              <a:rPr lang="en-US" sz="2000" b="1" dirty="0" err="1">
                <a:solidFill>
                  <a:srgbClr val="5B9BD5">
                    <a:lumMod val="50000"/>
                  </a:srgbClr>
                </a:solidFill>
                <a:latin typeface="Roboto" pitchFamily="2" charset="0"/>
                <a:ea typeface="Roboto" pitchFamily="2" charset="0"/>
              </a:rPr>
              <a:t>thẳng</a:t>
            </a:r>
            <a:endParaRPr lang="en-US" sz="2000" b="1" dirty="0">
              <a:solidFill>
                <a:srgbClr val="5B9BD5">
                  <a:lumMod val="50000"/>
                </a:srgbClr>
              </a:solidFill>
              <a:latin typeface="Roboto" pitchFamily="2" charset="0"/>
              <a:ea typeface="Roboto" pitchFamily="2" charset="0"/>
            </a:endParaRPr>
          </a:p>
        </p:txBody>
      </p:sp>
    </p:spTree>
    <p:extLst>
      <p:ext uri="{BB962C8B-B14F-4D97-AF65-F5344CB8AC3E}">
        <p14:creationId xmlns:p14="http://schemas.microsoft.com/office/powerpoint/2010/main" val="78842411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idx="1"/>
          </p:nvPr>
        </p:nvSpPr>
        <p:spPr>
          <a:xfrm>
            <a:off x="494851" y="1465198"/>
            <a:ext cx="4653213" cy="4772114"/>
          </a:xfrm>
        </p:spPr>
        <p:txBody>
          <a:bodyPr>
            <a:normAutofit/>
          </a:bodyPr>
          <a:lstStyle/>
          <a:p>
            <a:pPr>
              <a:lnSpc>
                <a:spcPct val="130000"/>
              </a:lnSpc>
            </a:pPr>
            <a:r>
              <a:rPr lang="en-US" dirty="0" err="1"/>
              <a:t>Góc</a:t>
            </a:r>
            <a:r>
              <a:rPr lang="en-US" dirty="0"/>
              <a:t> </a:t>
            </a:r>
            <a:r>
              <a:rPr lang="en-US" dirty="0" err="1"/>
              <a:t>nghiêng</a:t>
            </a:r>
            <a:r>
              <a:rPr lang="en-US" dirty="0"/>
              <a:t> </a:t>
            </a:r>
            <a:r>
              <a:rPr lang="en-US" dirty="0" err="1"/>
              <a:t>của</a:t>
            </a:r>
            <a:r>
              <a:rPr lang="en-US" dirty="0"/>
              <a:t> </a:t>
            </a:r>
            <a:r>
              <a:rPr lang="en-US" dirty="0" err="1"/>
              <a:t>răng</a:t>
            </a:r>
            <a:r>
              <a:rPr lang="en-US" dirty="0"/>
              <a:t> so </a:t>
            </a:r>
            <a:r>
              <a:rPr lang="en-US" dirty="0" err="1"/>
              <a:t>với</a:t>
            </a:r>
            <a:r>
              <a:rPr lang="en-US" dirty="0"/>
              <a:t> </a:t>
            </a:r>
            <a:r>
              <a:rPr lang="en-US" dirty="0" err="1"/>
              <a:t>đường</a:t>
            </a:r>
            <a:r>
              <a:rPr lang="en-US" dirty="0"/>
              <a:t> </a:t>
            </a:r>
            <a:r>
              <a:rPr lang="en-US" dirty="0" err="1"/>
              <a:t>sinh</a:t>
            </a:r>
            <a:r>
              <a:rPr lang="en-US" dirty="0"/>
              <a:t> </a:t>
            </a:r>
            <a:r>
              <a:rPr lang="en-US" dirty="0" err="1"/>
              <a:t>mặt</a:t>
            </a:r>
            <a:r>
              <a:rPr lang="en-US" dirty="0"/>
              <a:t> </a:t>
            </a:r>
            <a:r>
              <a:rPr lang="en-US" dirty="0" err="1"/>
              <a:t>trụ</a:t>
            </a:r>
            <a:r>
              <a:rPr lang="en-US" dirty="0"/>
              <a:t> </a:t>
            </a:r>
            <a:r>
              <a:rPr lang="en-US" dirty="0" err="1"/>
              <a:t>gọi</a:t>
            </a:r>
            <a:r>
              <a:rPr lang="en-US" dirty="0"/>
              <a:t> </a:t>
            </a:r>
            <a:r>
              <a:rPr lang="en-US" dirty="0" err="1"/>
              <a:t>là</a:t>
            </a:r>
            <a:r>
              <a:rPr lang="en-US" dirty="0"/>
              <a:t> </a:t>
            </a:r>
            <a:r>
              <a:rPr lang="en-US" dirty="0" err="1"/>
              <a:t>góc</a:t>
            </a:r>
            <a:r>
              <a:rPr lang="en-US" dirty="0"/>
              <a:t> </a:t>
            </a:r>
            <a:r>
              <a:rPr lang="en-US" dirty="0" err="1"/>
              <a:t>nghiêng</a:t>
            </a:r>
            <a:r>
              <a:rPr lang="en-US" dirty="0"/>
              <a:t> </a:t>
            </a:r>
            <a:r>
              <a:rPr lang="en-US" dirty="0" err="1"/>
              <a:t>của</a:t>
            </a:r>
            <a:r>
              <a:rPr lang="en-US" dirty="0"/>
              <a:t> </a:t>
            </a:r>
            <a:r>
              <a:rPr lang="en-US" dirty="0" err="1"/>
              <a:t>răng</a:t>
            </a:r>
            <a:r>
              <a:rPr lang="en-US" dirty="0"/>
              <a:t> </a:t>
            </a:r>
            <a:r>
              <a:rPr lang="el-GR" b="1" dirty="0"/>
              <a:t>β</a:t>
            </a:r>
            <a:endParaRPr lang="en-US" b="1" dirty="0"/>
          </a:p>
          <a:p>
            <a:pPr lvl="1"/>
            <a:r>
              <a:rPr lang="en-US" dirty="0" err="1"/>
              <a:t>Răng</a:t>
            </a:r>
            <a:r>
              <a:rPr lang="en-US" dirty="0"/>
              <a:t> </a:t>
            </a:r>
            <a:r>
              <a:rPr lang="en-US" dirty="0" err="1"/>
              <a:t>trụ</a:t>
            </a:r>
            <a:r>
              <a:rPr lang="en-US" dirty="0"/>
              <a:t> </a:t>
            </a:r>
            <a:r>
              <a:rPr lang="en-US" dirty="0" err="1"/>
              <a:t>nghiêng</a:t>
            </a:r>
            <a:r>
              <a:rPr lang="en-US" dirty="0"/>
              <a:t>:  </a:t>
            </a:r>
          </a:p>
          <a:p>
            <a:pPr lvl="1"/>
            <a:r>
              <a:rPr lang="en-US" dirty="0" err="1"/>
              <a:t>Răng</a:t>
            </a:r>
            <a:r>
              <a:rPr lang="en-US" dirty="0"/>
              <a:t> </a:t>
            </a:r>
            <a:r>
              <a:rPr lang="en-US" dirty="0" err="1"/>
              <a:t>chữ</a:t>
            </a:r>
            <a:r>
              <a:rPr lang="en-US" dirty="0"/>
              <a:t> V:</a:t>
            </a:r>
          </a:p>
          <a:p>
            <a:pPr>
              <a:lnSpc>
                <a:spcPct val="130000"/>
              </a:lnSpc>
            </a:pPr>
            <a:r>
              <a:rPr lang="en-US" sz="1800" dirty="0" err="1"/>
              <a:t>Bước</a:t>
            </a:r>
            <a:r>
              <a:rPr lang="en-US" sz="1800" dirty="0"/>
              <a:t> </a:t>
            </a:r>
            <a:r>
              <a:rPr lang="en-US" sz="1800" dirty="0" err="1"/>
              <a:t>ngang</a:t>
            </a:r>
            <a:r>
              <a:rPr lang="en-US" sz="1800" dirty="0"/>
              <a:t> </a:t>
            </a:r>
            <a:r>
              <a:rPr lang="en-US" sz="1800" b="1" dirty="0" err="1"/>
              <a:t>p</a:t>
            </a:r>
            <a:r>
              <a:rPr lang="en-US" sz="1800" b="1" baseline="-25000" dirty="0" err="1"/>
              <a:t>t</a:t>
            </a:r>
            <a:r>
              <a:rPr lang="en-US" sz="1800" dirty="0"/>
              <a:t> và </a:t>
            </a:r>
            <a:r>
              <a:rPr lang="en-US" sz="1800" dirty="0" err="1"/>
              <a:t>mô-đun</a:t>
            </a:r>
            <a:r>
              <a:rPr lang="en-US" sz="1800" dirty="0"/>
              <a:t> </a:t>
            </a:r>
            <a:r>
              <a:rPr lang="en-US" sz="1800" dirty="0" err="1"/>
              <a:t>ngang</a:t>
            </a:r>
            <a:r>
              <a:rPr lang="en-US" sz="1800" dirty="0"/>
              <a:t> </a:t>
            </a:r>
            <a:r>
              <a:rPr lang="en-US" sz="1800" b="1" dirty="0"/>
              <a:t>m</a:t>
            </a:r>
            <a:r>
              <a:rPr lang="en-US" sz="1800" b="1" baseline="-25000" dirty="0"/>
              <a:t>t</a:t>
            </a:r>
            <a:r>
              <a:rPr lang="en-US" sz="1800" dirty="0"/>
              <a:t> </a:t>
            </a:r>
            <a:r>
              <a:rPr lang="en-US" sz="1800" dirty="0" err="1"/>
              <a:t>đo</a:t>
            </a:r>
            <a:r>
              <a:rPr lang="en-US" sz="1800" dirty="0"/>
              <a:t> </a:t>
            </a:r>
            <a:r>
              <a:rPr lang="en-US" sz="1800" dirty="0" err="1"/>
              <a:t>trong</a:t>
            </a:r>
            <a:r>
              <a:rPr lang="en-US" sz="1800" dirty="0"/>
              <a:t> </a:t>
            </a:r>
            <a:r>
              <a:rPr lang="en-US" sz="1800" dirty="0" err="1"/>
              <a:t>tiết</a:t>
            </a:r>
            <a:r>
              <a:rPr lang="en-US" sz="1800" dirty="0"/>
              <a:t> </a:t>
            </a:r>
            <a:r>
              <a:rPr lang="en-US" sz="1800" dirty="0" err="1"/>
              <a:t>diện</a:t>
            </a:r>
            <a:r>
              <a:rPr lang="en-US" sz="1800" dirty="0"/>
              <a:t> </a:t>
            </a:r>
            <a:r>
              <a:rPr lang="en-US" sz="1800" dirty="0" err="1"/>
              <a:t>vuông</a:t>
            </a:r>
            <a:r>
              <a:rPr lang="en-US" sz="1800" dirty="0"/>
              <a:t> </a:t>
            </a:r>
            <a:r>
              <a:rPr lang="en-US" sz="1800" dirty="0" err="1"/>
              <a:t>góc</a:t>
            </a:r>
            <a:r>
              <a:rPr lang="en-US" sz="1800" dirty="0"/>
              <a:t> </a:t>
            </a:r>
            <a:r>
              <a:rPr lang="en-US" sz="1800" dirty="0" err="1"/>
              <a:t>trục</a:t>
            </a:r>
            <a:r>
              <a:rPr lang="en-US" sz="1800" dirty="0"/>
              <a:t> bánh </a:t>
            </a:r>
            <a:r>
              <a:rPr lang="en-US" sz="1800" dirty="0" err="1"/>
              <a:t>răng</a:t>
            </a:r>
            <a:endParaRPr lang="en-US" sz="1800" dirty="0"/>
          </a:p>
          <a:p>
            <a:pPr>
              <a:lnSpc>
                <a:spcPct val="130000"/>
              </a:lnSpc>
            </a:pPr>
            <a:r>
              <a:rPr lang="en-US" dirty="0" err="1"/>
              <a:t>Bước</a:t>
            </a:r>
            <a:r>
              <a:rPr lang="en-US" dirty="0"/>
              <a:t> </a:t>
            </a:r>
            <a:r>
              <a:rPr lang="en-US" dirty="0" err="1"/>
              <a:t>pháp</a:t>
            </a:r>
            <a:r>
              <a:rPr lang="en-US" dirty="0"/>
              <a:t> </a:t>
            </a:r>
            <a:r>
              <a:rPr lang="en-US" b="1" dirty="0" err="1"/>
              <a:t>p</a:t>
            </a:r>
            <a:r>
              <a:rPr lang="en-US" b="1" baseline="-25000" dirty="0" err="1"/>
              <a:t>n</a:t>
            </a:r>
            <a:r>
              <a:rPr lang="en-US" dirty="0"/>
              <a:t> và </a:t>
            </a:r>
            <a:r>
              <a:rPr lang="en-US" dirty="0" err="1"/>
              <a:t>mô-đun</a:t>
            </a:r>
            <a:r>
              <a:rPr lang="en-US" dirty="0"/>
              <a:t> </a:t>
            </a:r>
            <a:r>
              <a:rPr lang="en-US" dirty="0" err="1"/>
              <a:t>pháp</a:t>
            </a:r>
            <a:r>
              <a:rPr lang="en-US" dirty="0"/>
              <a:t> </a:t>
            </a:r>
            <a:r>
              <a:rPr lang="en-US" b="1" dirty="0" err="1"/>
              <a:t>m</a:t>
            </a:r>
            <a:r>
              <a:rPr lang="en-US" b="1" baseline="-25000" dirty="0" err="1"/>
              <a:t>n</a:t>
            </a:r>
            <a:r>
              <a:rPr lang="en-US" dirty="0"/>
              <a:t> </a:t>
            </a:r>
            <a:r>
              <a:rPr lang="en-US" dirty="0" err="1"/>
              <a:t>đo</a:t>
            </a:r>
            <a:r>
              <a:rPr lang="en-US" dirty="0"/>
              <a:t> </a:t>
            </a:r>
            <a:r>
              <a:rPr lang="en-US" dirty="0" err="1"/>
              <a:t>trong</a:t>
            </a:r>
            <a:r>
              <a:rPr lang="en-US" dirty="0"/>
              <a:t> </a:t>
            </a:r>
            <a:r>
              <a:rPr lang="en-US" dirty="0" err="1"/>
              <a:t>tiết</a:t>
            </a:r>
            <a:r>
              <a:rPr lang="en-US" dirty="0"/>
              <a:t> </a:t>
            </a:r>
            <a:r>
              <a:rPr lang="en-US" dirty="0" err="1"/>
              <a:t>diện</a:t>
            </a:r>
            <a:r>
              <a:rPr lang="en-US" dirty="0"/>
              <a:t> </a:t>
            </a:r>
            <a:r>
              <a:rPr lang="en-US" dirty="0" err="1"/>
              <a:t>vuông</a:t>
            </a:r>
            <a:r>
              <a:rPr lang="en-US" dirty="0"/>
              <a:t> </a:t>
            </a:r>
            <a:r>
              <a:rPr lang="en-US" dirty="0" err="1"/>
              <a:t>góc</a:t>
            </a:r>
            <a:r>
              <a:rPr lang="en-US" dirty="0"/>
              <a:t> </a:t>
            </a:r>
            <a:r>
              <a:rPr lang="en-US" dirty="0" err="1"/>
              <a:t>mặt</a:t>
            </a:r>
            <a:r>
              <a:rPr lang="en-US" dirty="0"/>
              <a:t> </a:t>
            </a:r>
            <a:r>
              <a:rPr lang="en-US" dirty="0" err="1"/>
              <a:t>răng</a:t>
            </a:r>
            <a:endParaRPr lang="en-US" dirty="0"/>
          </a:p>
          <a:p>
            <a:pPr>
              <a:lnSpc>
                <a:spcPct val="130000"/>
              </a:lnSpc>
            </a:pPr>
            <a:endParaRPr lang="en-US" sz="1800" dirty="0"/>
          </a:p>
          <a:p>
            <a:pPr>
              <a:lnSpc>
                <a:spcPct val="130000"/>
              </a:lnSpc>
            </a:pPr>
            <a:endParaRPr lang="en-US" dirty="0"/>
          </a:p>
          <a:p>
            <a:pPr>
              <a:lnSpc>
                <a:spcPct val="130000"/>
              </a:lnSpc>
            </a:pPr>
            <a:r>
              <a:rPr lang="en-US" sz="1800" dirty="0" err="1"/>
              <a:t>Mô-đun</a:t>
            </a:r>
            <a:r>
              <a:rPr lang="en-US" sz="1800" dirty="0"/>
              <a:t> </a:t>
            </a:r>
            <a:r>
              <a:rPr lang="en-US" sz="1800" dirty="0" err="1"/>
              <a:t>pháp</a:t>
            </a:r>
            <a:r>
              <a:rPr lang="en-US" sz="1800" dirty="0"/>
              <a:t> </a:t>
            </a:r>
            <a:r>
              <a:rPr lang="en-US" sz="1800" dirty="0" err="1"/>
              <a:t>m</a:t>
            </a:r>
            <a:r>
              <a:rPr lang="en-US" sz="1800" baseline="-25000" dirty="0" err="1"/>
              <a:t>n</a:t>
            </a:r>
            <a:r>
              <a:rPr lang="en-US" sz="1800" dirty="0"/>
              <a:t> </a:t>
            </a:r>
            <a:r>
              <a:rPr lang="en-US" sz="1800" dirty="0" err="1"/>
              <a:t>được</a:t>
            </a:r>
            <a:r>
              <a:rPr lang="en-US" sz="1800" dirty="0"/>
              <a:t> </a:t>
            </a:r>
            <a:r>
              <a:rPr lang="en-US" sz="1800" dirty="0" err="1"/>
              <a:t>tiêu</a:t>
            </a:r>
            <a:r>
              <a:rPr lang="en-US" sz="1800" dirty="0"/>
              <a:t> </a:t>
            </a:r>
            <a:r>
              <a:rPr lang="en-US" sz="1800" dirty="0" err="1"/>
              <a:t>chuẩn</a:t>
            </a:r>
            <a:r>
              <a:rPr lang="en-US" sz="1800" dirty="0"/>
              <a:t> </a:t>
            </a:r>
            <a:r>
              <a:rPr lang="en-US" sz="1800" dirty="0" err="1"/>
              <a:t>hóa</a:t>
            </a:r>
            <a:endParaRPr lang="en-US" sz="1800" dirty="0"/>
          </a:p>
        </p:txBody>
      </p:sp>
      <p:sp>
        <p:nvSpPr>
          <p:cNvPr id="3" name="Title 2"/>
          <p:cNvSpPr>
            <a:spLocks noGrp="1"/>
          </p:cNvSpPr>
          <p:nvPr>
            <p:ph type="title"/>
          </p:nvPr>
        </p:nvSpPr>
        <p:spPr/>
        <p:txBody>
          <a:bodyPr/>
          <a:lstStyle/>
          <a:p>
            <a:r>
              <a:rPr lang="vi-VN" dirty="0"/>
              <a:t>CHƯƠNG 5. TRUYỀN ĐỘNG BÁNH RĂNG</a:t>
            </a:r>
            <a:endParaRPr lang="en-GB" dirty="0"/>
          </a:p>
        </p:txBody>
      </p:sp>
      <p:sp>
        <p:nvSpPr>
          <p:cNvPr id="8" name="TextBox 7"/>
          <p:cNvSpPr txBox="1"/>
          <p:nvPr/>
        </p:nvSpPr>
        <p:spPr>
          <a:xfrm>
            <a:off x="359702" y="575496"/>
            <a:ext cx="7524665" cy="867930"/>
          </a:xfrm>
          <a:prstGeom prst="rect">
            <a:avLst/>
          </a:prstGeom>
          <a:noFill/>
        </p:spPr>
        <p:txBody>
          <a:bodyPr wrap="square" rtlCol="0">
            <a:spAutoFit/>
          </a:bodyPr>
          <a:lstStyle/>
          <a:p>
            <a:pPr lvl="0">
              <a:lnSpc>
                <a:spcPct val="120000"/>
              </a:lnSpc>
            </a:pPr>
            <a:r>
              <a:rPr lang="en-US" sz="2200" b="1" dirty="0">
                <a:solidFill>
                  <a:schemeClr val="accent1">
                    <a:lumMod val="50000"/>
                  </a:schemeClr>
                </a:solidFill>
                <a:latin typeface="Roboto" pitchFamily="2" charset="0"/>
                <a:ea typeface="Roboto" pitchFamily="2" charset="0"/>
              </a:rPr>
              <a:t>2. Thông </a:t>
            </a:r>
            <a:r>
              <a:rPr lang="en-US" sz="2200" b="1" dirty="0" err="1">
                <a:solidFill>
                  <a:schemeClr val="accent1">
                    <a:lumMod val="50000"/>
                  </a:schemeClr>
                </a:solidFill>
                <a:latin typeface="Roboto" pitchFamily="2" charset="0"/>
                <a:ea typeface="Roboto" pitchFamily="2" charset="0"/>
              </a:rPr>
              <a:t>số</a:t>
            </a:r>
            <a:r>
              <a:rPr lang="en-US" sz="2200" b="1" dirty="0">
                <a:solidFill>
                  <a:schemeClr val="accent1">
                    <a:lumMod val="50000"/>
                  </a:schemeClr>
                </a:solidFill>
                <a:latin typeface="Roboto" pitchFamily="2" charset="0"/>
                <a:ea typeface="Roboto" pitchFamily="2" charset="0"/>
              </a:rPr>
              <a:t> </a:t>
            </a:r>
            <a:r>
              <a:rPr lang="en-US" sz="2200" b="1" dirty="0" err="1">
                <a:solidFill>
                  <a:schemeClr val="accent1">
                    <a:lumMod val="50000"/>
                  </a:schemeClr>
                </a:solidFill>
                <a:latin typeface="Roboto" pitchFamily="2" charset="0"/>
                <a:ea typeface="Roboto" pitchFamily="2" charset="0"/>
              </a:rPr>
              <a:t>hình</a:t>
            </a:r>
            <a:r>
              <a:rPr lang="en-US" sz="2200" b="1" dirty="0">
                <a:solidFill>
                  <a:schemeClr val="accent1">
                    <a:lumMod val="50000"/>
                  </a:schemeClr>
                </a:solidFill>
                <a:latin typeface="Roboto" pitchFamily="2" charset="0"/>
                <a:ea typeface="Roboto" pitchFamily="2" charset="0"/>
              </a:rPr>
              <a:t> </a:t>
            </a:r>
            <a:r>
              <a:rPr lang="en-US" sz="2200" b="1" dirty="0" err="1">
                <a:solidFill>
                  <a:schemeClr val="accent1">
                    <a:lumMod val="50000"/>
                  </a:schemeClr>
                </a:solidFill>
                <a:latin typeface="Roboto" pitchFamily="2" charset="0"/>
                <a:ea typeface="Roboto" pitchFamily="2" charset="0"/>
              </a:rPr>
              <a:t>học</a:t>
            </a:r>
            <a:r>
              <a:rPr lang="en-US" sz="2200" b="1" dirty="0">
                <a:solidFill>
                  <a:schemeClr val="accent1">
                    <a:lumMod val="50000"/>
                  </a:schemeClr>
                </a:solidFill>
                <a:latin typeface="Roboto" pitchFamily="2" charset="0"/>
                <a:ea typeface="Roboto" pitchFamily="2" charset="0"/>
              </a:rPr>
              <a:t> </a:t>
            </a:r>
            <a:r>
              <a:rPr lang="en-US" sz="2200" b="1" dirty="0" err="1">
                <a:solidFill>
                  <a:schemeClr val="accent1">
                    <a:lumMod val="50000"/>
                  </a:schemeClr>
                </a:solidFill>
                <a:latin typeface="Roboto" pitchFamily="2" charset="0"/>
                <a:ea typeface="Roboto" pitchFamily="2" charset="0"/>
              </a:rPr>
              <a:t>bộ</a:t>
            </a:r>
            <a:r>
              <a:rPr lang="en-US" sz="2200" b="1" dirty="0">
                <a:solidFill>
                  <a:schemeClr val="accent1">
                    <a:lumMod val="50000"/>
                  </a:schemeClr>
                </a:solidFill>
                <a:latin typeface="Roboto" pitchFamily="2" charset="0"/>
                <a:ea typeface="Roboto" pitchFamily="2" charset="0"/>
              </a:rPr>
              <a:t> </a:t>
            </a:r>
            <a:r>
              <a:rPr lang="en-US" sz="2200" b="1" dirty="0" err="1">
                <a:solidFill>
                  <a:schemeClr val="accent1">
                    <a:lumMod val="50000"/>
                  </a:schemeClr>
                </a:solidFill>
                <a:latin typeface="Roboto" pitchFamily="2" charset="0"/>
                <a:ea typeface="Roboto" pitchFamily="2" charset="0"/>
              </a:rPr>
              <a:t>truyền</a:t>
            </a:r>
            <a:r>
              <a:rPr lang="en-US" sz="2200" b="1" dirty="0">
                <a:solidFill>
                  <a:schemeClr val="accent1">
                    <a:lumMod val="50000"/>
                  </a:schemeClr>
                </a:solidFill>
                <a:latin typeface="Roboto" pitchFamily="2" charset="0"/>
                <a:ea typeface="Roboto" pitchFamily="2" charset="0"/>
              </a:rPr>
              <a:t> bánh </a:t>
            </a:r>
            <a:r>
              <a:rPr lang="en-US" sz="2200" b="1" dirty="0" err="1">
                <a:solidFill>
                  <a:schemeClr val="accent1">
                    <a:lumMod val="50000"/>
                  </a:schemeClr>
                </a:solidFill>
                <a:latin typeface="Roboto" pitchFamily="2" charset="0"/>
                <a:ea typeface="Roboto" pitchFamily="2" charset="0"/>
              </a:rPr>
              <a:t>răng</a:t>
            </a:r>
            <a:endParaRPr lang="en-US" sz="2200" b="1" dirty="0">
              <a:solidFill>
                <a:schemeClr val="accent1">
                  <a:lumMod val="50000"/>
                </a:schemeClr>
              </a:solidFill>
              <a:latin typeface="Roboto" pitchFamily="2" charset="0"/>
              <a:ea typeface="Roboto" pitchFamily="2" charset="0"/>
            </a:endParaRPr>
          </a:p>
          <a:p>
            <a:pPr lvl="0">
              <a:lnSpc>
                <a:spcPct val="120000"/>
              </a:lnSpc>
            </a:pPr>
            <a:r>
              <a:rPr lang="en-US" sz="2000" b="1" dirty="0">
                <a:solidFill>
                  <a:srgbClr val="5B9BD5">
                    <a:lumMod val="50000"/>
                  </a:srgbClr>
                </a:solidFill>
                <a:latin typeface="Roboto" pitchFamily="2" charset="0"/>
                <a:ea typeface="Roboto" pitchFamily="2" charset="0"/>
              </a:rPr>
              <a:t>2.2. Thông </a:t>
            </a:r>
            <a:r>
              <a:rPr lang="en-US" sz="2000" b="1" dirty="0" err="1">
                <a:solidFill>
                  <a:srgbClr val="5B9BD5">
                    <a:lumMod val="50000"/>
                  </a:srgbClr>
                </a:solidFill>
                <a:latin typeface="Roboto" pitchFamily="2" charset="0"/>
                <a:ea typeface="Roboto" pitchFamily="2" charset="0"/>
              </a:rPr>
              <a:t>số</a:t>
            </a:r>
            <a:r>
              <a:rPr lang="en-US" sz="2000" b="1" dirty="0">
                <a:solidFill>
                  <a:srgbClr val="5B9BD5">
                    <a:lumMod val="50000"/>
                  </a:srgbClr>
                </a:solidFill>
                <a:latin typeface="Roboto" pitchFamily="2" charset="0"/>
                <a:ea typeface="Roboto" pitchFamily="2" charset="0"/>
              </a:rPr>
              <a:t> </a:t>
            </a:r>
            <a:r>
              <a:rPr lang="en-US" sz="2000" b="1" dirty="0" err="1">
                <a:solidFill>
                  <a:srgbClr val="5B9BD5">
                    <a:lumMod val="50000"/>
                  </a:srgbClr>
                </a:solidFill>
                <a:latin typeface="Roboto" pitchFamily="2" charset="0"/>
                <a:ea typeface="Roboto" pitchFamily="2" charset="0"/>
              </a:rPr>
              <a:t>hình</a:t>
            </a:r>
            <a:r>
              <a:rPr lang="en-US" sz="2000" b="1" dirty="0">
                <a:solidFill>
                  <a:srgbClr val="5B9BD5">
                    <a:lumMod val="50000"/>
                  </a:srgbClr>
                </a:solidFill>
                <a:latin typeface="Roboto" pitchFamily="2" charset="0"/>
                <a:ea typeface="Roboto" pitchFamily="2" charset="0"/>
              </a:rPr>
              <a:t> </a:t>
            </a:r>
            <a:r>
              <a:rPr lang="en-US" sz="2000" b="1" dirty="0" err="1">
                <a:solidFill>
                  <a:srgbClr val="5B9BD5">
                    <a:lumMod val="50000"/>
                  </a:srgbClr>
                </a:solidFill>
                <a:latin typeface="Roboto" pitchFamily="2" charset="0"/>
                <a:ea typeface="Roboto" pitchFamily="2" charset="0"/>
              </a:rPr>
              <a:t>học</a:t>
            </a:r>
            <a:r>
              <a:rPr lang="en-US" sz="2000" b="1" dirty="0">
                <a:solidFill>
                  <a:srgbClr val="5B9BD5">
                    <a:lumMod val="50000"/>
                  </a:srgbClr>
                </a:solidFill>
                <a:latin typeface="Roboto" pitchFamily="2" charset="0"/>
                <a:ea typeface="Roboto" pitchFamily="2" charset="0"/>
              </a:rPr>
              <a:t> bánh </a:t>
            </a:r>
            <a:r>
              <a:rPr lang="en-US" sz="2000" b="1" dirty="0" err="1">
                <a:solidFill>
                  <a:srgbClr val="5B9BD5">
                    <a:lumMod val="50000"/>
                  </a:srgbClr>
                </a:solidFill>
                <a:latin typeface="Roboto" pitchFamily="2" charset="0"/>
                <a:ea typeface="Roboto" pitchFamily="2" charset="0"/>
              </a:rPr>
              <a:t>răng</a:t>
            </a:r>
            <a:r>
              <a:rPr lang="en-US" sz="2000" b="1" dirty="0">
                <a:solidFill>
                  <a:srgbClr val="5B9BD5">
                    <a:lumMod val="50000"/>
                  </a:srgbClr>
                </a:solidFill>
                <a:latin typeface="Roboto" pitchFamily="2" charset="0"/>
                <a:ea typeface="Roboto" pitchFamily="2" charset="0"/>
              </a:rPr>
              <a:t> </a:t>
            </a:r>
            <a:r>
              <a:rPr lang="en-US" sz="2000" b="1" dirty="0" err="1">
                <a:solidFill>
                  <a:srgbClr val="5B9BD5">
                    <a:lumMod val="50000"/>
                  </a:srgbClr>
                </a:solidFill>
                <a:latin typeface="Roboto" pitchFamily="2" charset="0"/>
                <a:ea typeface="Roboto" pitchFamily="2" charset="0"/>
              </a:rPr>
              <a:t>nghiêng</a:t>
            </a:r>
            <a:endParaRPr lang="en-US" sz="2000" b="1" dirty="0">
              <a:solidFill>
                <a:srgbClr val="5B9BD5">
                  <a:lumMod val="50000"/>
                </a:srgbClr>
              </a:solidFill>
              <a:latin typeface="Roboto" pitchFamily="2" charset="0"/>
              <a:ea typeface="Roboto" pitchFamily="2" charset="0"/>
            </a:endParaRPr>
          </a:p>
        </p:txBody>
      </p:sp>
      <p:graphicFrame>
        <p:nvGraphicFramePr>
          <p:cNvPr id="6" name="Object 5"/>
          <p:cNvGraphicFramePr>
            <a:graphicFrameLocks noChangeAspect="1"/>
          </p:cNvGraphicFramePr>
          <p:nvPr>
            <p:extLst>
              <p:ext uri="{D42A27DB-BD31-4B8C-83A1-F6EECF244321}">
                <p14:modId xmlns:p14="http://schemas.microsoft.com/office/powerpoint/2010/main" val="3765049438"/>
              </p:ext>
            </p:extLst>
          </p:nvPr>
        </p:nvGraphicFramePr>
        <p:xfrm>
          <a:off x="2051720" y="4836765"/>
          <a:ext cx="1357313" cy="752475"/>
        </p:xfrm>
        <a:graphic>
          <a:graphicData uri="http://schemas.openxmlformats.org/presentationml/2006/ole">
            <mc:AlternateContent xmlns:mc="http://schemas.openxmlformats.org/markup-compatibility/2006">
              <mc:Choice xmlns:v="urn:schemas-microsoft-com:vml" Requires="v">
                <p:oleObj name="Equation" r:id="rId2" imgW="939600" imgH="520560" progId="Equation.DSMT4">
                  <p:embed/>
                </p:oleObj>
              </mc:Choice>
              <mc:Fallback>
                <p:oleObj name="Equation" r:id="rId2" imgW="939600" imgH="520560" progId="Equation.DSMT4">
                  <p:embed/>
                  <p:pic>
                    <p:nvPicPr>
                      <p:cNvPr id="7" name="Object 6"/>
                      <p:cNvPicPr>
                        <a:picLocks noChangeAspect="1" noChangeArrowheads="1"/>
                      </p:cNvPicPr>
                      <p:nvPr/>
                    </p:nvPicPr>
                    <p:blipFill>
                      <a:blip r:embed="rId3"/>
                      <a:srcRect/>
                      <a:stretch>
                        <a:fillRect/>
                      </a:stretch>
                    </p:blipFill>
                    <p:spPr bwMode="auto">
                      <a:xfrm>
                        <a:off x="2051720" y="4836765"/>
                        <a:ext cx="1357313" cy="752475"/>
                      </a:xfrm>
                      <a:prstGeom prst="rect">
                        <a:avLst/>
                      </a:prstGeom>
                      <a:noFill/>
                    </p:spPr>
                  </p:pic>
                </p:oleObj>
              </mc:Fallback>
            </mc:AlternateContent>
          </a:graphicData>
        </a:graphic>
      </p:graphicFrame>
      <p:pic>
        <p:nvPicPr>
          <p:cNvPr id="4" name="Picture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076056" y="1556792"/>
            <a:ext cx="4006926" cy="3798161"/>
          </a:xfrm>
          <a:prstGeom prst="rect">
            <a:avLst/>
          </a:prstGeom>
        </p:spPr>
      </p:pic>
      <p:graphicFrame>
        <p:nvGraphicFramePr>
          <p:cNvPr id="7" name="Object 6">
            <a:extLst>
              <a:ext uri="{FF2B5EF4-FFF2-40B4-BE49-F238E27FC236}">
                <a16:creationId xmlns:a16="http://schemas.microsoft.com/office/drawing/2014/main" id="{C8E89108-6F35-4FA5-9619-C74FD7313DE4}"/>
              </a:ext>
            </a:extLst>
          </p:cNvPr>
          <p:cNvGraphicFramePr>
            <a:graphicFrameLocks noChangeAspect="1"/>
          </p:cNvGraphicFramePr>
          <p:nvPr>
            <p:extLst>
              <p:ext uri="{D42A27DB-BD31-4B8C-83A1-F6EECF244321}">
                <p14:modId xmlns:p14="http://schemas.microsoft.com/office/powerpoint/2010/main" val="3724387464"/>
              </p:ext>
            </p:extLst>
          </p:nvPr>
        </p:nvGraphicFramePr>
        <p:xfrm>
          <a:off x="3078871" y="2319474"/>
          <a:ext cx="1349113" cy="317438"/>
        </p:xfrm>
        <a:graphic>
          <a:graphicData uri="http://schemas.openxmlformats.org/presentationml/2006/ole">
            <mc:AlternateContent xmlns:mc="http://schemas.openxmlformats.org/markup-compatibility/2006">
              <mc:Choice xmlns:v="urn:schemas-microsoft-com:vml" Requires="v">
                <p:oleObj name="Equation" r:id="rId5" imgW="863280" imgH="203040" progId="Equation.DSMT4">
                  <p:embed/>
                </p:oleObj>
              </mc:Choice>
              <mc:Fallback>
                <p:oleObj name="Equation" r:id="rId5" imgW="863280" imgH="203040" progId="Equation.DSMT4">
                  <p:embed/>
                  <p:pic>
                    <p:nvPicPr>
                      <p:cNvPr id="0" name=""/>
                      <p:cNvPicPr/>
                      <p:nvPr/>
                    </p:nvPicPr>
                    <p:blipFill>
                      <a:blip r:embed="rId6"/>
                      <a:stretch>
                        <a:fillRect/>
                      </a:stretch>
                    </p:blipFill>
                    <p:spPr>
                      <a:xfrm>
                        <a:off x="3078871" y="2319474"/>
                        <a:ext cx="1349113" cy="317438"/>
                      </a:xfrm>
                      <a:prstGeom prst="rect">
                        <a:avLst/>
                      </a:prstGeom>
                    </p:spPr>
                  </p:pic>
                </p:oleObj>
              </mc:Fallback>
            </mc:AlternateContent>
          </a:graphicData>
        </a:graphic>
      </p:graphicFrame>
      <p:graphicFrame>
        <p:nvGraphicFramePr>
          <p:cNvPr id="9" name="Object 8">
            <a:extLst>
              <a:ext uri="{FF2B5EF4-FFF2-40B4-BE49-F238E27FC236}">
                <a16:creationId xmlns:a16="http://schemas.microsoft.com/office/drawing/2014/main" id="{56BD89F7-B9CD-4B25-A8B7-AD50E823054A}"/>
              </a:ext>
            </a:extLst>
          </p:cNvPr>
          <p:cNvGraphicFramePr>
            <a:graphicFrameLocks noChangeAspect="1"/>
          </p:cNvGraphicFramePr>
          <p:nvPr>
            <p:extLst>
              <p:ext uri="{D42A27DB-BD31-4B8C-83A1-F6EECF244321}">
                <p14:modId xmlns:p14="http://schemas.microsoft.com/office/powerpoint/2010/main" val="2244981053"/>
              </p:ext>
            </p:extLst>
          </p:nvPr>
        </p:nvGraphicFramePr>
        <p:xfrm>
          <a:off x="2975136" y="2708920"/>
          <a:ext cx="1452848" cy="309941"/>
        </p:xfrm>
        <a:graphic>
          <a:graphicData uri="http://schemas.openxmlformats.org/presentationml/2006/ole">
            <mc:AlternateContent xmlns:mc="http://schemas.openxmlformats.org/markup-compatibility/2006">
              <mc:Choice xmlns:v="urn:schemas-microsoft-com:vml" Requires="v">
                <p:oleObj name="Equation" r:id="rId7" imgW="952200" imgH="203040" progId="Equation.DSMT4">
                  <p:embed/>
                </p:oleObj>
              </mc:Choice>
              <mc:Fallback>
                <p:oleObj name="Equation" r:id="rId7" imgW="952200" imgH="203040" progId="Equation.DSMT4">
                  <p:embed/>
                  <p:pic>
                    <p:nvPicPr>
                      <p:cNvPr id="0" name=""/>
                      <p:cNvPicPr/>
                      <p:nvPr/>
                    </p:nvPicPr>
                    <p:blipFill>
                      <a:blip r:embed="rId8"/>
                      <a:stretch>
                        <a:fillRect/>
                      </a:stretch>
                    </p:blipFill>
                    <p:spPr>
                      <a:xfrm>
                        <a:off x="2975136" y="2708920"/>
                        <a:ext cx="1452848" cy="309941"/>
                      </a:xfrm>
                      <a:prstGeom prst="rect">
                        <a:avLst/>
                      </a:prstGeom>
                    </p:spPr>
                  </p:pic>
                </p:oleObj>
              </mc:Fallback>
            </mc:AlternateContent>
          </a:graphicData>
        </a:graphic>
      </p:graphicFrame>
    </p:spTree>
    <p:extLst>
      <p:ext uri="{BB962C8B-B14F-4D97-AF65-F5344CB8AC3E}">
        <p14:creationId xmlns:p14="http://schemas.microsoft.com/office/powerpoint/2010/main" val="133211706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idx="1"/>
          </p:nvPr>
        </p:nvSpPr>
        <p:spPr>
          <a:xfrm>
            <a:off x="494851" y="1465198"/>
            <a:ext cx="8325621" cy="4700106"/>
          </a:xfrm>
        </p:spPr>
        <p:txBody>
          <a:bodyPr>
            <a:normAutofit/>
          </a:bodyPr>
          <a:lstStyle/>
          <a:p>
            <a:pPr>
              <a:lnSpc>
                <a:spcPct val="130000"/>
              </a:lnSpc>
            </a:pPr>
            <a:r>
              <a:rPr lang="en-US" b="1" dirty="0" err="1"/>
              <a:t>Ví</a:t>
            </a:r>
            <a:r>
              <a:rPr lang="en-US" b="1" dirty="0"/>
              <a:t> </a:t>
            </a:r>
            <a:r>
              <a:rPr lang="en-US" b="1" dirty="0" err="1"/>
              <a:t>dụ</a:t>
            </a:r>
            <a:r>
              <a:rPr lang="en-US" b="1" dirty="0"/>
              <a:t> 2: </a:t>
            </a:r>
            <a:r>
              <a:rPr lang="en-US" dirty="0" err="1"/>
              <a:t>Bộ</a:t>
            </a:r>
            <a:r>
              <a:rPr lang="en-US" dirty="0"/>
              <a:t> </a:t>
            </a:r>
            <a:r>
              <a:rPr lang="en-US" dirty="0" err="1"/>
              <a:t>truyền</a:t>
            </a:r>
            <a:r>
              <a:rPr lang="en-US" dirty="0"/>
              <a:t> bánh </a:t>
            </a:r>
            <a:r>
              <a:rPr lang="en-US" dirty="0" err="1"/>
              <a:t>răng</a:t>
            </a:r>
            <a:r>
              <a:rPr lang="en-US" dirty="0"/>
              <a:t> </a:t>
            </a:r>
            <a:r>
              <a:rPr lang="en-US" dirty="0" err="1"/>
              <a:t>trụ</a:t>
            </a:r>
            <a:r>
              <a:rPr lang="en-US" dirty="0"/>
              <a:t> </a:t>
            </a:r>
            <a:r>
              <a:rPr lang="en-US" dirty="0" err="1"/>
              <a:t>răng</a:t>
            </a:r>
            <a:r>
              <a:rPr lang="en-US" dirty="0"/>
              <a:t> </a:t>
            </a:r>
            <a:r>
              <a:rPr lang="en-US" dirty="0" err="1"/>
              <a:t>nghiêng</a:t>
            </a:r>
            <a:r>
              <a:rPr lang="en-US" dirty="0"/>
              <a:t> </a:t>
            </a:r>
            <a:r>
              <a:rPr lang="en-US" dirty="0" err="1"/>
              <a:t>có</a:t>
            </a:r>
            <a:r>
              <a:rPr lang="en-US" dirty="0"/>
              <a:t> </a:t>
            </a:r>
            <a:r>
              <a:rPr lang="en-US" dirty="0" err="1"/>
              <a:t>khoảng</a:t>
            </a:r>
            <a:r>
              <a:rPr lang="en-US" dirty="0"/>
              <a:t> </a:t>
            </a:r>
            <a:r>
              <a:rPr lang="en-US" dirty="0" err="1"/>
              <a:t>cách</a:t>
            </a:r>
            <a:r>
              <a:rPr lang="en-US" dirty="0"/>
              <a:t> </a:t>
            </a:r>
            <a:r>
              <a:rPr lang="en-US" dirty="0" err="1"/>
              <a:t>trục</a:t>
            </a:r>
            <a:r>
              <a:rPr lang="en-US" dirty="0"/>
              <a:t> </a:t>
            </a:r>
            <a:br>
              <a:rPr lang="en-US" dirty="0"/>
            </a:br>
            <a:r>
              <a:rPr lang="en-US" dirty="0"/>
              <a:t>a = 900mm, </a:t>
            </a:r>
            <a:r>
              <a:rPr lang="en-US" dirty="0" err="1"/>
              <a:t>số</a:t>
            </a:r>
            <a:r>
              <a:rPr lang="en-US" dirty="0"/>
              <a:t> </a:t>
            </a:r>
            <a:r>
              <a:rPr lang="en-US" dirty="0" err="1"/>
              <a:t>răng</a:t>
            </a:r>
            <a:r>
              <a:rPr lang="en-US" dirty="0"/>
              <a:t> </a:t>
            </a:r>
            <a:r>
              <a:rPr lang="en-US" dirty="0" err="1"/>
              <a:t>lần</a:t>
            </a:r>
            <a:r>
              <a:rPr lang="en-US" dirty="0"/>
              <a:t> </a:t>
            </a:r>
            <a:r>
              <a:rPr lang="en-US" dirty="0" err="1"/>
              <a:t>lượt</a:t>
            </a:r>
            <a:r>
              <a:rPr lang="en-US" dirty="0"/>
              <a:t> </a:t>
            </a:r>
            <a:r>
              <a:rPr lang="en-US" dirty="0" err="1"/>
              <a:t>là</a:t>
            </a:r>
            <a:r>
              <a:rPr lang="en-US" dirty="0"/>
              <a:t> Z1 = 25, Z2 = 150. </a:t>
            </a:r>
            <a:r>
              <a:rPr lang="en-US" dirty="0" err="1"/>
              <a:t>Các</a:t>
            </a:r>
            <a:r>
              <a:rPr lang="en-US" dirty="0"/>
              <a:t> bánh </a:t>
            </a:r>
            <a:r>
              <a:rPr lang="en-US" dirty="0" err="1"/>
              <a:t>răng</a:t>
            </a:r>
            <a:r>
              <a:rPr lang="en-US" dirty="0"/>
              <a:t> </a:t>
            </a:r>
            <a:r>
              <a:rPr lang="en-US" dirty="0" err="1"/>
              <a:t>không</a:t>
            </a:r>
            <a:r>
              <a:rPr lang="en-US" dirty="0"/>
              <a:t> </a:t>
            </a:r>
            <a:r>
              <a:rPr lang="en-US" dirty="0" err="1"/>
              <a:t>dịch</a:t>
            </a:r>
            <a:r>
              <a:rPr lang="en-US" dirty="0"/>
              <a:t> </a:t>
            </a:r>
            <a:r>
              <a:rPr lang="en-US" dirty="0" err="1"/>
              <a:t>chỉnh</a:t>
            </a:r>
            <a:r>
              <a:rPr lang="en-US" dirty="0"/>
              <a:t>. </a:t>
            </a:r>
            <a:r>
              <a:rPr lang="en-US" dirty="0" err="1"/>
              <a:t>Hãy</a:t>
            </a:r>
            <a:r>
              <a:rPr lang="en-US" dirty="0"/>
              <a:t> </a:t>
            </a:r>
            <a:r>
              <a:rPr lang="en-US" dirty="0" err="1"/>
              <a:t>xác</a:t>
            </a:r>
            <a:r>
              <a:rPr lang="en-US" dirty="0"/>
              <a:t> </a:t>
            </a:r>
            <a:r>
              <a:rPr lang="en-US" dirty="0" err="1"/>
              <a:t>định</a:t>
            </a:r>
            <a:r>
              <a:rPr lang="en-US" dirty="0"/>
              <a:t> </a:t>
            </a:r>
            <a:r>
              <a:rPr lang="en-US" dirty="0" err="1"/>
              <a:t>mô-đun</a:t>
            </a:r>
            <a:r>
              <a:rPr lang="en-US" dirty="0"/>
              <a:t> </a:t>
            </a:r>
            <a:r>
              <a:rPr lang="en-US" dirty="0" err="1"/>
              <a:t>pháp</a:t>
            </a:r>
            <a:r>
              <a:rPr lang="en-US" dirty="0"/>
              <a:t> và </a:t>
            </a:r>
            <a:r>
              <a:rPr lang="en-US" dirty="0" err="1"/>
              <a:t>tính</a:t>
            </a:r>
            <a:r>
              <a:rPr lang="en-US" dirty="0"/>
              <a:t> </a:t>
            </a:r>
            <a:r>
              <a:rPr lang="en-US" dirty="0" err="1"/>
              <a:t>góc</a:t>
            </a:r>
            <a:r>
              <a:rPr lang="en-US" dirty="0"/>
              <a:t> </a:t>
            </a:r>
            <a:r>
              <a:rPr lang="en-US" dirty="0" err="1"/>
              <a:t>nghiêng</a:t>
            </a:r>
            <a:r>
              <a:rPr lang="en-US" dirty="0"/>
              <a:t> </a:t>
            </a:r>
            <a:r>
              <a:rPr lang="en-US" dirty="0" err="1"/>
              <a:t>răng</a:t>
            </a:r>
            <a:r>
              <a:rPr lang="en-US" dirty="0"/>
              <a:t>.</a:t>
            </a:r>
          </a:p>
          <a:p>
            <a:pPr>
              <a:lnSpc>
                <a:spcPct val="130000"/>
              </a:lnSpc>
            </a:pPr>
            <a:r>
              <a:rPr lang="en-US" sz="1800" dirty="0" err="1"/>
              <a:t>Gợi</a:t>
            </a:r>
            <a:r>
              <a:rPr lang="en-US" sz="1800" dirty="0"/>
              <a:t> </a:t>
            </a:r>
            <a:r>
              <a:rPr lang="en-US" dirty="0"/>
              <a:t>ý</a:t>
            </a:r>
          </a:p>
          <a:p>
            <a:pPr lvl="1"/>
            <a:r>
              <a:rPr lang="en-US" dirty="0" err="1"/>
              <a:t>Góc</a:t>
            </a:r>
            <a:r>
              <a:rPr lang="en-US" dirty="0"/>
              <a:t> </a:t>
            </a:r>
            <a:r>
              <a:rPr lang="en-US" dirty="0" err="1"/>
              <a:t>nghiêng</a:t>
            </a:r>
            <a:r>
              <a:rPr lang="en-US" dirty="0"/>
              <a:t> </a:t>
            </a:r>
            <a:r>
              <a:rPr lang="en-US" dirty="0" err="1"/>
              <a:t>răng</a:t>
            </a:r>
            <a:r>
              <a:rPr lang="en-US" dirty="0"/>
              <a:t> </a:t>
            </a:r>
            <a:r>
              <a:rPr lang="en-US" dirty="0" err="1"/>
              <a:t>cho</a:t>
            </a:r>
            <a:r>
              <a:rPr lang="en-US" dirty="0"/>
              <a:t> </a:t>
            </a:r>
            <a:r>
              <a:rPr lang="en-US" dirty="0" err="1"/>
              <a:t>phép</a:t>
            </a:r>
            <a:endParaRPr lang="en-US" dirty="0"/>
          </a:p>
          <a:p>
            <a:pPr lvl="1"/>
            <a:endParaRPr lang="en-US" dirty="0"/>
          </a:p>
          <a:p>
            <a:pPr lvl="1"/>
            <a:r>
              <a:rPr lang="en-US" dirty="0" err="1"/>
              <a:t>Khoảng</a:t>
            </a:r>
            <a:r>
              <a:rPr lang="en-US" dirty="0"/>
              <a:t> </a:t>
            </a:r>
            <a:r>
              <a:rPr lang="en-US" dirty="0" err="1"/>
              <a:t>cách</a:t>
            </a:r>
            <a:r>
              <a:rPr lang="en-US" dirty="0"/>
              <a:t> </a:t>
            </a:r>
            <a:r>
              <a:rPr lang="en-US" dirty="0" err="1"/>
              <a:t>trục</a:t>
            </a:r>
            <a:r>
              <a:rPr lang="en-US" dirty="0"/>
              <a:t>:</a:t>
            </a:r>
          </a:p>
        </p:txBody>
      </p:sp>
      <p:sp>
        <p:nvSpPr>
          <p:cNvPr id="3" name="Title 2"/>
          <p:cNvSpPr>
            <a:spLocks noGrp="1"/>
          </p:cNvSpPr>
          <p:nvPr>
            <p:ph type="title"/>
          </p:nvPr>
        </p:nvSpPr>
        <p:spPr/>
        <p:txBody>
          <a:bodyPr/>
          <a:lstStyle/>
          <a:p>
            <a:r>
              <a:rPr lang="vi-VN" dirty="0"/>
              <a:t>CHƯƠNG 5. TRUYỀN ĐỘNG BÁNH RĂNG</a:t>
            </a:r>
            <a:endParaRPr lang="en-GB" dirty="0"/>
          </a:p>
        </p:txBody>
      </p:sp>
      <p:sp>
        <p:nvSpPr>
          <p:cNvPr id="8" name="TextBox 7"/>
          <p:cNvSpPr txBox="1"/>
          <p:nvPr/>
        </p:nvSpPr>
        <p:spPr>
          <a:xfrm>
            <a:off x="359702" y="575496"/>
            <a:ext cx="7524665" cy="867930"/>
          </a:xfrm>
          <a:prstGeom prst="rect">
            <a:avLst/>
          </a:prstGeom>
          <a:noFill/>
        </p:spPr>
        <p:txBody>
          <a:bodyPr wrap="square" rtlCol="0">
            <a:spAutoFit/>
          </a:bodyPr>
          <a:lstStyle/>
          <a:p>
            <a:pPr lvl="0">
              <a:lnSpc>
                <a:spcPct val="120000"/>
              </a:lnSpc>
            </a:pPr>
            <a:r>
              <a:rPr lang="en-US" sz="2200" b="1" dirty="0">
                <a:solidFill>
                  <a:schemeClr val="accent1">
                    <a:lumMod val="50000"/>
                  </a:schemeClr>
                </a:solidFill>
                <a:latin typeface="Roboto" pitchFamily="2" charset="0"/>
                <a:ea typeface="Roboto" pitchFamily="2" charset="0"/>
              </a:rPr>
              <a:t>2. Thông </a:t>
            </a:r>
            <a:r>
              <a:rPr lang="en-US" sz="2200" b="1" dirty="0" err="1">
                <a:solidFill>
                  <a:schemeClr val="accent1">
                    <a:lumMod val="50000"/>
                  </a:schemeClr>
                </a:solidFill>
                <a:latin typeface="Roboto" pitchFamily="2" charset="0"/>
                <a:ea typeface="Roboto" pitchFamily="2" charset="0"/>
              </a:rPr>
              <a:t>số</a:t>
            </a:r>
            <a:r>
              <a:rPr lang="en-US" sz="2200" b="1" dirty="0">
                <a:solidFill>
                  <a:schemeClr val="accent1">
                    <a:lumMod val="50000"/>
                  </a:schemeClr>
                </a:solidFill>
                <a:latin typeface="Roboto" pitchFamily="2" charset="0"/>
                <a:ea typeface="Roboto" pitchFamily="2" charset="0"/>
              </a:rPr>
              <a:t> </a:t>
            </a:r>
            <a:r>
              <a:rPr lang="en-US" sz="2200" b="1" dirty="0" err="1">
                <a:solidFill>
                  <a:schemeClr val="accent1">
                    <a:lumMod val="50000"/>
                  </a:schemeClr>
                </a:solidFill>
                <a:latin typeface="Roboto" pitchFamily="2" charset="0"/>
                <a:ea typeface="Roboto" pitchFamily="2" charset="0"/>
              </a:rPr>
              <a:t>hình</a:t>
            </a:r>
            <a:r>
              <a:rPr lang="en-US" sz="2200" b="1" dirty="0">
                <a:solidFill>
                  <a:schemeClr val="accent1">
                    <a:lumMod val="50000"/>
                  </a:schemeClr>
                </a:solidFill>
                <a:latin typeface="Roboto" pitchFamily="2" charset="0"/>
                <a:ea typeface="Roboto" pitchFamily="2" charset="0"/>
              </a:rPr>
              <a:t> </a:t>
            </a:r>
            <a:r>
              <a:rPr lang="en-US" sz="2200" b="1" dirty="0" err="1">
                <a:solidFill>
                  <a:schemeClr val="accent1">
                    <a:lumMod val="50000"/>
                  </a:schemeClr>
                </a:solidFill>
                <a:latin typeface="Roboto" pitchFamily="2" charset="0"/>
                <a:ea typeface="Roboto" pitchFamily="2" charset="0"/>
              </a:rPr>
              <a:t>học</a:t>
            </a:r>
            <a:r>
              <a:rPr lang="en-US" sz="2200" b="1" dirty="0">
                <a:solidFill>
                  <a:schemeClr val="accent1">
                    <a:lumMod val="50000"/>
                  </a:schemeClr>
                </a:solidFill>
                <a:latin typeface="Roboto" pitchFamily="2" charset="0"/>
                <a:ea typeface="Roboto" pitchFamily="2" charset="0"/>
              </a:rPr>
              <a:t> </a:t>
            </a:r>
            <a:r>
              <a:rPr lang="en-US" sz="2200" b="1" dirty="0" err="1">
                <a:solidFill>
                  <a:schemeClr val="accent1">
                    <a:lumMod val="50000"/>
                  </a:schemeClr>
                </a:solidFill>
                <a:latin typeface="Roboto" pitchFamily="2" charset="0"/>
                <a:ea typeface="Roboto" pitchFamily="2" charset="0"/>
              </a:rPr>
              <a:t>bộ</a:t>
            </a:r>
            <a:r>
              <a:rPr lang="en-US" sz="2200" b="1" dirty="0">
                <a:solidFill>
                  <a:schemeClr val="accent1">
                    <a:lumMod val="50000"/>
                  </a:schemeClr>
                </a:solidFill>
                <a:latin typeface="Roboto" pitchFamily="2" charset="0"/>
                <a:ea typeface="Roboto" pitchFamily="2" charset="0"/>
              </a:rPr>
              <a:t> </a:t>
            </a:r>
            <a:r>
              <a:rPr lang="en-US" sz="2200" b="1" dirty="0" err="1">
                <a:solidFill>
                  <a:schemeClr val="accent1">
                    <a:lumMod val="50000"/>
                  </a:schemeClr>
                </a:solidFill>
                <a:latin typeface="Roboto" pitchFamily="2" charset="0"/>
                <a:ea typeface="Roboto" pitchFamily="2" charset="0"/>
              </a:rPr>
              <a:t>truyền</a:t>
            </a:r>
            <a:r>
              <a:rPr lang="en-US" sz="2200" b="1" dirty="0">
                <a:solidFill>
                  <a:schemeClr val="accent1">
                    <a:lumMod val="50000"/>
                  </a:schemeClr>
                </a:solidFill>
                <a:latin typeface="Roboto" pitchFamily="2" charset="0"/>
                <a:ea typeface="Roboto" pitchFamily="2" charset="0"/>
              </a:rPr>
              <a:t> bánh </a:t>
            </a:r>
            <a:r>
              <a:rPr lang="en-US" sz="2200" b="1" dirty="0" err="1">
                <a:solidFill>
                  <a:schemeClr val="accent1">
                    <a:lumMod val="50000"/>
                  </a:schemeClr>
                </a:solidFill>
                <a:latin typeface="Roboto" pitchFamily="2" charset="0"/>
                <a:ea typeface="Roboto" pitchFamily="2" charset="0"/>
              </a:rPr>
              <a:t>răng</a:t>
            </a:r>
            <a:endParaRPr lang="en-US" sz="2200" b="1" dirty="0">
              <a:solidFill>
                <a:schemeClr val="accent1">
                  <a:lumMod val="50000"/>
                </a:schemeClr>
              </a:solidFill>
              <a:latin typeface="Roboto" pitchFamily="2" charset="0"/>
              <a:ea typeface="Roboto" pitchFamily="2" charset="0"/>
            </a:endParaRPr>
          </a:p>
          <a:p>
            <a:pPr lvl="0">
              <a:lnSpc>
                <a:spcPct val="120000"/>
              </a:lnSpc>
            </a:pPr>
            <a:r>
              <a:rPr lang="en-US" sz="2000" b="1" dirty="0">
                <a:solidFill>
                  <a:srgbClr val="5B9BD5">
                    <a:lumMod val="50000"/>
                  </a:srgbClr>
                </a:solidFill>
                <a:latin typeface="Roboto" pitchFamily="2" charset="0"/>
                <a:ea typeface="Roboto" pitchFamily="2" charset="0"/>
              </a:rPr>
              <a:t>2.2. Thông </a:t>
            </a:r>
            <a:r>
              <a:rPr lang="en-US" sz="2000" b="1" dirty="0" err="1">
                <a:solidFill>
                  <a:srgbClr val="5B9BD5">
                    <a:lumMod val="50000"/>
                  </a:srgbClr>
                </a:solidFill>
                <a:latin typeface="Roboto" pitchFamily="2" charset="0"/>
                <a:ea typeface="Roboto" pitchFamily="2" charset="0"/>
              </a:rPr>
              <a:t>số</a:t>
            </a:r>
            <a:r>
              <a:rPr lang="en-US" sz="2000" b="1" dirty="0">
                <a:solidFill>
                  <a:srgbClr val="5B9BD5">
                    <a:lumMod val="50000"/>
                  </a:srgbClr>
                </a:solidFill>
                <a:latin typeface="Roboto" pitchFamily="2" charset="0"/>
                <a:ea typeface="Roboto" pitchFamily="2" charset="0"/>
              </a:rPr>
              <a:t> </a:t>
            </a:r>
            <a:r>
              <a:rPr lang="en-US" sz="2000" b="1" dirty="0" err="1">
                <a:solidFill>
                  <a:srgbClr val="5B9BD5">
                    <a:lumMod val="50000"/>
                  </a:srgbClr>
                </a:solidFill>
                <a:latin typeface="Roboto" pitchFamily="2" charset="0"/>
                <a:ea typeface="Roboto" pitchFamily="2" charset="0"/>
              </a:rPr>
              <a:t>hình</a:t>
            </a:r>
            <a:r>
              <a:rPr lang="en-US" sz="2000" b="1" dirty="0">
                <a:solidFill>
                  <a:srgbClr val="5B9BD5">
                    <a:lumMod val="50000"/>
                  </a:srgbClr>
                </a:solidFill>
                <a:latin typeface="Roboto" pitchFamily="2" charset="0"/>
                <a:ea typeface="Roboto" pitchFamily="2" charset="0"/>
              </a:rPr>
              <a:t> </a:t>
            </a:r>
            <a:r>
              <a:rPr lang="en-US" sz="2000" b="1" dirty="0" err="1">
                <a:solidFill>
                  <a:srgbClr val="5B9BD5">
                    <a:lumMod val="50000"/>
                  </a:srgbClr>
                </a:solidFill>
                <a:latin typeface="Roboto" pitchFamily="2" charset="0"/>
                <a:ea typeface="Roboto" pitchFamily="2" charset="0"/>
              </a:rPr>
              <a:t>học</a:t>
            </a:r>
            <a:r>
              <a:rPr lang="en-US" sz="2000" b="1" dirty="0">
                <a:solidFill>
                  <a:srgbClr val="5B9BD5">
                    <a:lumMod val="50000"/>
                  </a:srgbClr>
                </a:solidFill>
                <a:latin typeface="Roboto" pitchFamily="2" charset="0"/>
                <a:ea typeface="Roboto" pitchFamily="2" charset="0"/>
              </a:rPr>
              <a:t> bánh </a:t>
            </a:r>
            <a:r>
              <a:rPr lang="en-US" sz="2000" b="1" dirty="0" err="1">
                <a:solidFill>
                  <a:srgbClr val="5B9BD5">
                    <a:lumMod val="50000"/>
                  </a:srgbClr>
                </a:solidFill>
                <a:latin typeface="Roboto" pitchFamily="2" charset="0"/>
                <a:ea typeface="Roboto" pitchFamily="2" charset="0"/>
              </a:rPr>
              <a:t>răng</a:t>
            </a:r>
            <a:r>
              <a:rPr lang="en-US" sz="2000" b="1" dirty="0">
                <a:solidFill>
                  <a:srgbClr val="5B9BD5">
                    <a:lumMod val="50000"/>
                  </a:srgbClr>
                </a:solidFill>
                <a:latin typeface="Roboto" pitchFamily="2" charset="0"/>
                <a:ea typeface="Roboto" pitchFamily="2" charset="0"/>
              </a:rPr>
              <a:t> </a:t>
            </a:r>
            <a:r>
              <a:rPr lang="en-US" sz="2000" b="1" dirty="0" err="1">
                <a:solidFill>
                  <a:srgbClr val="5B9BD5">
                    <a:lumMod val="50000"/>
                  </a:srgbClr>
                </a:solidFill>
                <a:latin typeface="Roboto" pitchFamily="2" charset="0"/>
                <a:ea typeface="Roboto" pitchFamily="2" charset="0"/>
              </a:rPr>
              <a:t>nghiêng</a:t>
            </a:r>
            <a:endParaRPr lang="en-US" sz="2000" b="1" dirty="0">
              <a:solidFill>
                <a:srgbClr val="5B9BD5">
                  <a:lumMod val="50000"/>
                </a:srgbClr>
              </a:solidFill>
              <a:latin typeface="Roboto" pitchFamily="2" charset="0"/>
              <a:ea typeface="Roboto" pitchFamily="2" charset="0"/>
            </a:endParaRPr>
          </a:p>
        </p:txBody>
      </p:sp>
      <p:graphicFrame>
        <p:nvGraphicFramePr>
          <p:cNvPr id="10" name="Object 9">
            <a:extLst>
              <a:ext uri="{FF2B5EF4-FFF2-40B4-BE49-F238E27FC236}">
                <a16:creationId xmlns:a16="http://schemas.microsoft.com/office/drawing/2014/main" id="{B9022C15-4CE9-482E-B1A5-7F1CBCEA0414}"/>
              </a:ext>
            </a:extLst>
          </p:cNvPr>
          <p:cNvGraphicFramePr>
            <a:graphicFrameLocks noChangeAspect="1"/>
          </p:cNvGraphicFramePr>
          <p:nvPr>
            <p:extLst>
              <p:ext uri="{D42A27DB-BD31-4B8C-83A1-F6EECF244321}">
                <p14:modId xmlns:p14="http://schemas.microsoft.com/office/powerpoint/2010/main" val="1311050166"/>
              </p:ext>
            </p:extLst>
          </p:nvPr>
        </p:nvGraphicFramePr>
        <p:xfrm>
          <a:off x="4122034" y="3140968"/>
          <a:ext cx="1349113" cy="317438"/>
        </p:xfrm>
        <a:graphic>
          <a:graphicData uri="http://schemas.openxmlformats.org/presentationml/2006/ole">
            <mc:AlternateContent xmlns:mc="http://schemas.openxmlformats.org/markup-compatibility/2006">
              <mc:Choice xmlns:v="urn:schemas-microsoft-com:vml" Requires="v">
                <p:oleObj name="Equation" r:id="rId2" imgW="863280" imgH="203040" progId="Equation.DSMT4">
                  <p:embed/>
                </p:oleObj>
              </mc:Choice>
              <mc:Fallback>
                <p:oleObj name="Equation" r:id="rId2" imgW="863280" imgH="203040" progId="Equation.DSMT4">
                  <p:embed/>
                  <p:pic>
                    <p:nvPicPr>
                      <p:cNvPr id="7" name="Object 6">
                        <a:extLst>
                          <a:ext uri="{FF2B5EF4-FFF2-40B4-BE49-F238E27FC236}">
                            <a16:creationId xmlns:a16="http://schemas.microsoft.com/office/drawing/2014/main" id="{C8E89108-6F35-4FA5-9619-C74FD7313DE4}"/>
                          </a:ext>
                        </a:extLst>
                      </p:cNvPr>
                      <p:cNvPicPr/>
                      <p:nvPr/>
                    </p:nvPicPr>
                    <p:blipFill>
                      <a:blip r:embed="rId3"/>
                      <a:stretch>
                        <a:fillRect/>
                      </a:stretch>
                    </p:blipFill>
                    <p:spPr>
                      <a:xfrm>
                        <a:off x="4122034" y="3140968"/>
                        <a:ext cx="1349113" cy="317438"/>
                      </a:xfrm>
                      <a:prstGeom prst="rect">
                        <a:avLst/>
                      </a:prstGeom>
                    </p:spPr>
                  </p:pic>
                </p:oleObj>
              </mc:Fallback>
            </mc:AlternateContent>
          </a:graphicData>
        </a:graphic>
      </p:graphicFrame>
      <p:graphicFrame>
        <p:nvGraphicFramePr>
          <p:cNvPr id="2" name="Object 1">
            <a:extLst>
              <a:ext uri="{FF2B5EF4-FFF2-40B4-BE49-F238E27FC236}">
                <a16:creationId xmlns:a16="http://schemas.microsoft.com/office/drawing/2014/main" id="{6890C1B0-72E6-4B39-BF3F-D93A2AE968DE}"/>
              </a:ext>
            </a:extLst>
          </p:cNvPr>
          <p:cNvGraphicFramePr>
            <a:graphicFrameLocks noChangeAspect="1"/>
          </p:cNvGraphicFramePr>
          <p:nvPr>
            <p:extLst>
              <p:ext uri="{D42A27DB-BD31-4B8C-83A1-F6EECF244321}">
                <p14:modId xmlns:p14="http://schemas.microsoft.com/office/powerpoint/2010/main" val="1598137666"/>
              </p:ext>
            </p:extLst>
          </p:nvPr>
        </p:nvGraphicFramePr>
        <p:xfrm>
          <a:off x="4127964" y="3654053"/>
          <a:ext cx="1696796" cy="781670"/>
        </p:xfrm>
        <a:graphic>
          <a:graphicData uri="http://schemas.openxmlformats.org/presentationml/2006/ole">
            <mc:AlternateContent xmlns:mc="http://schemas.openxmlformats.org/markup-compatibility/2006">
              <mc:Choice xmlns:v="urn:schemas-microsoft-com:vml" Requires="v">
                <p:oleObj name="Equation" r:id="rId4" imgW="1130040" imgH="520560" progId="Equation.DSMT4">
                  <p:embed/>
                </p:oleObj>
              </mc:Choice>
              <mc:Fallback>
                <p:oleObj name="Equation" r:id="rId4" imgW="1130040" imgH="520560" progId="Equation.DSMT4">
                  <p:embed/>
                  <p:pic>
                    <p:nvPicPr>
                      <p:cNvPr id="0" name=""/>
                      <p:cNvPicPr/>
                      <p:nvPr/>
                    </p:nvPicPr>
                    <p:blipFill>
                      <a:blip r:embed="rId5"/>
                      <a:stretch>
                        <a:fillRect/>
                      </a:stretch>
                    </p:blipFill>
                    <p:spPr>
                      <a:xfrm>
                        <a:off x="4127964" y="3654053"/>
                        <a:ext cx="1696796" cy="781670"/>
                      </a:xfrm>
                      <a:prstGeom prst="rect">
                        <a:avLst/>
                      </a:prstGeom>
                    </p:spPr>
                  </p:pic>
                </p:oleObj>
              </mc:Fallback>
            </mc:AlternateContent>
          </a:graphicData>
        </a:graphic>
      </p:graphicFrame>
    </p:spTree>
    <p:extLst>
      <p:ext uri="{BB962C8B-B14F-4D97-AF65-F5344CB8AC3E}">
        <p14:creationId xmlns:p14="http://schemas.microsoft.com/office/powerpoint/2010/main" val="156978508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idx="1"/>
          </p:nvPr>
        </p:nvSpPr>
        <p:spPr>
          <a:xfrm>
            <a:off x="494851" y="1465198"/>
            <a:ext cx="8325621" cy="4700106"/>
          </a:xfrm>
        </p:spPr>
        <p:txBody>
          <a:bodyPr>
            <a:normAutofit/>
          </a:bodyPr>
          <a:lstStyle/>
          <a:p>
            <a:pPr>
              <a:lnSpc>
                <a:spcPct val="130000"/>
              </a:lnSpc>
            </a:pPr>
            <a:r>
              <a:rPr lang="en-US" b="1" dirty="0" err="1"/>
              <a:t>Ví</a:t>
            </a:r>
            <a:r>
              <a:rPr lang="en-US" b="1" dirty="0"/>
              <a:t> </a:t>
            </a:r>
            <a:r>
              <a:rPr lang="en-US" b="1" dirty="0" err="1"/>
              <a:t>dụ</a:t>
            </a:r>
            <a:r>
              <a:rPr lang="en-US" b="1" dirty="0"/>
              <a:t> 3: </a:t>
            </a:r>
            <a:r>
              <a:rPr lang="en-US" dirty="0" err="1"/>
              <a:t>Xác</a:t>
            </a:r>
            <a:r>
              <a:rPr lang="en-US" dirty="0"/>
              <a:t> </a:t>
            </a:r>
            <a:r>
              <a:rPr lang="en-US" dirty="0" err="1"/>
              <a:t>định</a:t>
            </a:r>
            <a:r>
              <a:rPr lang="en-US" dirty="0"/>
              <a:t> </a:t>
            </a:r>
            <a:r>
              <a:rPr lang="en-US" dirty="0" err="1"/>
              <a:t>các</a:t>
            </a:r>
            <a:r>
              <a:rPr lang="en-US" dirty="0"/>
              <a:t> </a:t>
            </a:r>
            <a:r>
              <a:rPr lang="en-US" dirty="0" err="1"/>
              <a:t>thông</a:t>
            </a:r>
            <a:r>
              <a:rPr lang="en-US" dirty="0"/>
              <a:t> </a:t>
            </a:r>
            <a:r>
              <a:rPr lang="en-US" dirty="0" err="1"/>
              <a:t>số</a:t>
            </a:r>
            <a:r>
              <a:rPr lang="en-US" dirty="0"/>
              <a:t> </a:t>
            </a:r>
            <a:r>
              <a:rPr lang="en-US" dirty="0" err="1"/>
              <a:t>hình</a:t>
            </a:r>
            <a:r>
              <a:rPr lang="en-US" dirty="0"/>
              <a:t> </a:t>
            </a:r>
            <a:r>
              <a:rPr lang="en-US" dirty="0" err="1"/>
              <a:t>học</a:t>
            </a:r>
            <a:r>
              <a:rPr lang="en-US" dirty="0"/>
              <a:t> </a:t>
            </a:r>
            <a:r>
              <a:rPr lang="en-US" dirty="0" err="1"/>
              <a:t>của</a:t>
            </a:r>
            <a:r>
              <a:rPr lang="en-US" dirty="0"/>
              <a:t> </a:t>
            </a:r>
            <a:r>
              <a:rPr lang="en-US" dirty="0" err="1"/>
              <a:t>cặp</a:t>
            </a:r>
            <a:r>
              <a:rPr lang="en-US" dirty="0"/>
              <a:t> bánh </a:t>
            </a:r>
            <a:r>
              <a:rPr lang="en-US" dirty="0" err="1"/>
              <a:t>răng</a:t>
            </a:r>
            <a:r>
              <a:rPr lang="en-US" dirty="0"/>
              <a:t> </a:t>
            </a:r>
            <a:r>
              <a:rPr lang="en-US" dirty="0" err="1"/>
              <a:t>trụ</a:t>
            </a:r>
            <a:r>
              <a:rPr lang="en-US" dirty="0"/>
              <a:t> </a:t>
            </a:r>
            <a:r>
              <a:rPr lang="en-US" dirty="0" err="1"/>
              <a:t>răng</a:t>
            </a:r>
            <a:r>
              <a:rPr lang="en-US" dirty="0"/>
              <a:t> </a:t>
            </a:r>
            <a:r>
              <a:rPr lang="en-US" dirty="0" err="1"/>
              <a:t>nghiêng</a:t>
            </a:r>
            <a:r>
              <a:rPr lang="en-US" dirty="0"/>
              <a:t>, </a:t>
            </a:r>
            <a:r>
              <a:rPr lang="en-US" dirty="0" err="1"/>
              <a:t>biết</a:t>
            </a:r>
            <a:r>
              <a:rPr lang="en-US" dirty="0"/>
              <a:t> Z</a:t>
            </a:r>
            <a:r>
              <a:rPr lang="en-US" baseline="-25000" dirty="0"/>
              <a:t>1</a:t>
            </a:r>
            <a:r>
              <a:rPr lang="en-US" dirty="0"/>
              <a:t> = 34, </a:t>
            </a:r>
            <a:r>
              <a:rPr lang="en-US" dirty="0" err="1"/>
              <a:t>số</a:t>
            </a:r>
            <a:r>
              <a:rPr lang="en-US" dirty="0"/>
              <a:t> </a:t>
            </a:r>
            <a:r>
              <a:rPr lang="en-US" dirty="0" err="1"/>
              <a:t>vòng</a:t>
            </a:r>
            <a:r>
              <a:rPr lang="en-US" dirty="0"/>
              <a:t> quay n</a:t>
            </a:r>
            <a:r>
              <a:rPr lang="en-US" baseline="-25000" dirty="0"/>
              <a:t>1</a:t>
            </a:r>
            <a:r>
              <a:rPr lang="en-US" dirty="0"/>
              <a:t> = 1000 </a:t>
            </a:r>
            <a:r>
              <a:rPr lang="en-US" dirty="0" err="1"/>
              <a:t>vòng</a:t>
            </a:r>
            <a:r>
              <a:rPr lang="en-US" dirty="0"/>
              <a:t>/</a:t>
            </a:r>
            <a:r>
              <a:rPr lang="en-US" dirty="0" err="1"/>
              <a:t>phút</a:t>
            </a:r>
            <a:r>
              <a:rPr lang="en-US" dirty="0"/>
              <a:t>, n</a:t>
            </a:r>
            <a:r>
              <a:rPr lang="en-US" baseline="-25000" dirty="0"/>
              <a:t>2</a:t>
            </a:r>
            <a:r>
              <a:rPr lang="en-US" dirty="0"/>
              <a:t> = 250 </a:t>
            </a:r>
            <a:r>
              <a:rPr lang="en-US" dirty="0" err="1"/>
              <a:t>vòng</a:t>
            </a:r>
            <a:r>
              <a:rPr lang="en-US" dirty="0"/>
              <a:t>/</a:t>
            </a:r>
            <a:r>
              <a:rPr lang="en-US" dirty="0" err="1"/>
              <a:t>phút</a:t>
            </a:r>
            <a:r>
              <a:rPr lang="en-US" dirty="0"/>
              <a:t>, </a:t>
            </a:r>
            <a:r>
              <a:rPr lang="en-US" dirty="0" err="1"/>
              <a:t>khoảng</a:t>
            </a:r>
            <a:r>
              <a:rPr lang="en-US" dirty="0"/>
              <a:t> </a:t>
            </a:r>
            <a:r>
              <a:rPr lang="en-US" dirty="0" err="1"/>
              <a:t>cách</a:t>
            </a:r>
            <a:r>
              <a:rPr lang="en-US" dirty="0"/>
              <a:t> </a:t>
            </a:r>
            <a:r>
              <a:rPr lang="en-US" dirty="0" err="1"/>
              <a:t>trục</a:t>
            </a:r>
            <a:r>
              <a:rPr lang="en-US" dirty="0"/>
              <a:t> a</a:t>
            </a:r>
            <a:r>
              <a:rPr lang="en-US" baseline="-25000" dirty="0"/>
              <a:t>w</a:t>
            </a:r>
            <a:r>
              <a:rPr lang="en-US" dirty="0"/>
              <a:t> = 450 mm, </a:t>
            </a:r>
            <a:r>
              <a:rPr lang="en-US" dirty="0" err="1"/>
              <a:t>mô-đun</a:t>
            </a:r>
            <a:r>
              <a:rPr lang="en-US" dirty="0"/>
              <a:t> </a:t>
            </a:r>
            <a:r>
              <a:rPr lang="en-US" dirty="0" err="1"/>
              <a:t>pháp</a:t>
            </a:r>
            <a:r>
              <a:rPr lang="en-US" dirty="0"/>
              <a:t> </a:t>
            </a:r>
            <a:r>
              <a:rPr lang="en-US" dirty="0" err="1"/>
              <a:t>m</a:t>
            </a:r>
            <a:r>
              <a:rPr lang="en-US" baseline="-25000" dirty="0" err="1"/>
              <a:t>n</a:t>
            </a:r>
            <a:r>
              <a:rPr lang="en-US" dirty="0"/>
              <a:t> = 5 mm.</a:t>
            </a:r>
          </a:p>
        </p:txBody>
      </p:sp>
      <p:sp>
        <p:nvSpPr>
          <p:cNvPr id="3" name="Title 2"/>
          <p:cNvSpPr>
            <a:spLocks noGrp="1"/>
          </p:cNvSpPr>
          <p:nvPr>
            <p:ph type="title"/>
          </p:nvPr>
        </p:nvSpPr>
        <p:spPr/>
        <p:txBody>
          <a:bodyPr/>
          <a:lstStyle/>
          <a:p>
            <a:r>
              <a:rPr lang="vi-VN" dirty="0"/>
              <a:t>CHƯƠNG 5. TRUYỀN ĐỘNG BÁNH RĂNG</a:t>
            </a:r>
            <a:endParaRPr lang="en-GB" dirty="0"/>
          </a:p>
        </p:txBody>
      </p:sp>
      <p:sp>
        <p:nvSpPr>
          <p:cNvPr id="8" name="TextBox 7"/>
          <p:cNvSpPr txBox="1"/>
          <p:nvPr/>
        </p:nvSpPr>
        <p:spPr>
          <a:xfrm>
            <a:off x="359702" y="575496"/>
            <a:ext cx="7524665" cy="867930"/>
          </a:xfrm>
          <a:prstGeom prst="rect">
            <a:avLst/>
          </a:prstGeom>
          <a:noFill/>
        </p:spPr>
        <p:txBody>
          <a:bodyPr wrap="square" rtlCol="0">
            <a:spAutoFit/>
          </a:bodyPr>
          <a:lstStyle/>
          <a:p>
            <a:pPr lvl="0">
              <a:lnSpc>
                <a:spcPct val="120000"/>
              </a:lnSpc>
            </a:pPr>
            <a:r>
              <a:rPr lang="en-US" sz="2200" b="1" dirty="0">
                <a:solidFill>
                  <a:schemeClr val="accent1">
                    <a:lumMod val="50000"/>
                  </a:schemeClr>
                </a:solidFill>
                <a:latin typeface="Roboto" pitchFamily="2" charset="0"/>
                <a:ea typeface="Roboto" pitchFamily="2" charset="0"/>
              </a:rPr>
              <a:t>2. Thông </a:t>
            </a:r>
            <a:r>
              <a:rPr lang="en-US" sz="2200" b="1" dirty="0" err="1">
                <a:solidFill>
                  <a:schemeClr val="accent1">
                    <a:lumMod val="50000"/>
                  </a:schemeClr>
                </a:solidFill>
                <a:latin typeface="Roboto" pitchFamily="2" charset="0"/>
                <a:ea typeface="Roboto" pitchFamily="2" charset="0"/>
              </a:rPr>
              <a:t>số</a:t>
            </a:r>
            <a:r>
              <a:rPr lang="en-US" sz="2200" b="1" dirty="0">
                <a:solidFill>
                  <a:schemeClr val="accent1">
                    <a:lumMod val="50000"/>
                  </a:schemeClr>
                </a:solidFill>
                <a:latin typeface="Roboto" pitchFamily="2" charset="0"/>
                <a:ea typeface="Roboto" pitchFamily="2" charset="0"/>
              </a:rPr>
              <a:t> </a:t>
            </a:r>
            <a:r>
              <a:rPr lang="en-US" sz="2200" b="1" dirty="0" err="1">
                <a:solidFill>
                  <a:schemeClr val="accent1">
                    <a:lumMod val="50000"/>
                  </a:schemeClr>
                </a:solidFill>
                <a:latin typeface="Roboto" pitchFamily="2" charset="0"/>
                <a:ea typeface="Roboto" pitchFamily="2" charset="0"/>
              </a:rPr>
              <a:t>hình</a:t>
            </a:r>
            <a:r>
              <a:rPr lang="en-US" sz="2200" b="1" dirty="0">
                <a:solidFill>
                  <a:schemeClr val="accent1">
                    <a:lumMod val="50000"/>
                  </a:schemeClr>
                </a:solidFill>
                <a:latin typeface="Roboto" pitchFamily="2" charset="0"/>
                <a:ea typeface="Roboto" pitchFamily="2" charset="0"/>
              </a:rPr>
              <a:t> </a:t>
            </a:r>
            <a:r>
              <a:rPr lang="en-US" sz="2200" b="1" dirty="0" err="1">
                <a:solidFill>
                  <a:schemeClr val="accent1">
                    <a:lumMod val="50000"/>
                  </a:schemeClr>
                </a:solidFill>
                <a:latin typeface="Roboto" pitchFamily="2" charset="0"/>
                <a:ea typeface="Roboto" pitchFamily="2" charset="0"/>
              </a:rPr>
              <a:t>học</a:t>
            </a:r>
            <a:r>
              <a:rPr lang="en-US" sz="2200" b="1" dirty="0">
                <a:solidFill>
                  <a:schemeClr val="accent1">
                    <a:lumMod val="50000"/>
                  </a:schemeClr>
                </a:solidFill>
                <a:latin typeface="Roboto" pitchFamily="2" charset="0"/>
                <a:ea typeface="Roboto" pitchFamily="2" charset="0"/>
              </a:rPr>
              <a:t> </a:t>
            </a:r>
            <a:r>
              <a:rPr lang="en-US" sz="2200" b="1" dirty="0" err="1">
                <a:solidFill>
                  <a:schemeClr val="accent1">
                    <a:lumMod val="50000"/>
                  </a:schemeClr>
                </a:solidFill>
                <a:latin typeface="Roboto" pitchFamily="2" charset="0"/>
                <a:ea typeface="Roboto" pitchFamily="2" charset="0"/>
              </a:rPr>
              <a:t>bộ</a:t>
            </a:r>
            <a:r>
              <a:rPr lang="en-US" sz="2200" b="1" dirty="0">
                <a:solidFill>
                  <a:schemeClr val="accent1">
                    <a:lumMod val="50000"/>
                  </a:schemeClr>
                </a:solidFill>
                <a:latin typeface="Roboto" pitchFamily="2" charset="0"/>
                <a:ea typeface="Roboto" pitchFamily="2" charset="0"/>
              </a:rPr>
              <a:t> </a:t>
            </a:r>
            <a:r>
              <a:rPr lang="en-US" sz="2200" b="1" dirty="0" err="1">
                <a:solidFill>
                  <a:schemeClr val="accent1">
                    <a:lumMod val="50000"/>
                  </a:schemeClr>
                </a:solidFill>
                <a:latin typeface="Roboto" pitchFamily="2" charset="0"/>
                <a:ea typeface="Roboto" pitchFamily="2" charset="0"/>
              </a:rPr>
              <a:t>truyền</a:t>
            </a:r>
            <a:r>
              <a:rPr lang="en-US" sz="2200" b="1" dirty="0">
                <a:solidFill>
                  <a:schemeClr val="accent1">
                    <a:lumMod val="50000"/>
                  </a:schemeClr>
                </a:solidFill>
                <a:latin typeface="Roboto" pitchFamily="2" charset="0"/>
                <a:ea typeface="Roboto" pitchFamily="2" charset="0"/>
              </a:rPr>
              <a:t> bánh </a:t>
            </a:r>
            <a:r>
              <a:rPr lang="en-US" sz="2200" b="1" dirty="0" err="1">
                <a:solidFill>
                  <a:schemeClr val="accent1">
                    <a:lumMod val="50000"/>
                  </a:schemeClr>
                </a:solidFill>
                <a:latin typeface="Roboto" pitchFamily="2" charset="0"/>
                <a:ea typeface="Roboto" pitchFamily="2" charset="0"/>
              </a:rPr>
              <a:t>răng</a:t>
            </a:r>
            <a:endParaRPr lang="en-US" sz="2200" b="1" dirty="0">
              <a:solidFill>
                <a:schemeClr val="accent1">
                  <a:lumMod val="50000"/>
                </a:schemeClr>
              </a:solidFill>
              <a:latin typeface="Roboto" pitchFamily="2" charset="0"/>
              <a:ea typeface="Roboto" pitchFamily="2" charset="0"/>
            </a:endParaRPr>
          </a:p>
          <a:p>
            <a:pPr lvl="0">
              <a:lnSpc>
                <a:spcPct val="120000"/>
              </a:lnSpc>
            </a:pPr>
            <a:r>
              <a:rPr lang="en-US" sz="2000" b="1" dirty="0">
                <a:solidFill>
                  <a:srgbClr val="5B9BD5">
                    <a:lumMod val="50000"/>
                  </a:srgbClr>
                </a:solidFill>
                <a:latin typeface="Roboto" pitchFamily="2" charset="0"/>
                <a:ea typeface="Roboto" pitchFamily="2" charset="0"/>
              </a:rPr>
              <a:t>2.2. Thông </a:t>
            </a:r>
            <a:r>
              <a:rPr lang="en-US" sz="2000" b="1" dirty="0" err="1">
                <a:solidFill>
                  <a:srgbClr val="5B9BD5">
                    <a:lumMod val="50000"/>
                  </a:srgbClr>
                </a:solidFill>
                <a:latin typeface="Roboto" pitchFamily="2" charset="0"/>
                <a:ea typeface="Roboto" pitchFamily="2" charset="0"/>
              </a:rPr>
              <a:t>số</a:t>
            </a:r>
            <a:r>
              <a:rPr lang="en-US" sz="2000" b="1" dirty="0">
                <a:solidFill>
                  <a:srgbClr val="5B9BD5">
                    <a:lumMod val="50000"/>
                  </a:srgbClr>
                </a:solidFill>
                <a:latin typeface="Roboto" pitchFamily="2" charset="0"/>
                <a:ea typeface="Roboto" pitchFamily="2" charset="0"/>
              </a:rPr>
              <a:t> </a:t>
            </a:r>
            <a:r>
              <a:rPr lang="en-US" sz="2000" b="1" dirty="0" err="1">
                <a:solidFill>
                  <a:srgbClr val="5B9BD5">
                    <a:lumMod val="50000"/>
                  </a:srgbClr>
                </a:solidFill>
                <a:latin typeface="Roboto" pitchFamily="2" charset="0"/>
                <a:ea typeface="Roboto" pitchFamily="2" charset="0"/>
              </a:rPr>
              <a:t>hình</a:t>
            </a:r>
            <a:r>
              <a:rPr lang="en-US" sz="2000" b="1" dirty="0">
                <a:solidFill>
                  <a:srgbClr val="5B9BD5">
                    <a:lumMod val="50000"/>
                  </a:srgbClr>
                </a:solidFill>
                <a:latin typeface="Roboto" pitchFamily="2" charset="0"/>
                <a:ea typeface="Roboto" pitchFamily="2" charset="0"/>
              </a:rPr>
              <a:t> </a:t>
            </a:r>
            <a:r>
              <a:rPr lang="en-US" sz="2000" b="1" dirty="0" err="1">
                <a:solidFill>
                  <a:srgbClr val="5B9BD5">
                    <a:lumMod val="50000"/>
                  </a:srgbClr>
                </a:solidFill>
                <a:latin typeface="Roboto" pitchFamily="2" charset="0"/>
                <a:ea typeface="Roboto" pitchFamily="2" charset="0"/>
              </a:rPr>
              <a:t>học</a:t>
            </a:r>
            <a:r>
              <a:rPr lang="en-US" sz="2000" b="1" dirty="0">
                <a:solidFill>
                  <a:srgbClr val="5B9BD5">
                    <a:lumMod val="50000"/>
                  </a:srgbClr>
                </a:solidFill>
                <a:latin typeface="Roboto" pitchFamily="2" charset="0"/>
                <a:ea typeface="Roboto" pitchFamily="2" charset="0"/>
              </a:rPr>
              <a:t> bánh </a:t>
            </a:r>
            <a:r>
              <a:rPr lang="en-US" sz="2000" b="1" dirty="0" err="1">
                <a:solidFill>
                  <a:srgbClr val="5B9BD5">
                    <a:lumMod val="50000"/>
                  </a:srgbClr>
                </a:solidFill>
                <a:latin typeface="Roboto" pitchFamily="2" charset="0"/>
                <a:ea typeface="Roboto" pitchFamily="2" charset="0"/>
              </a:rPr>
              <a:t>răng</a:t>
            </a:r>
            <a:r>
              <a:rPr lang="en-US" sz="2000" b="1" dirty="0">
                <a:solidFill>
                  <a:srgbClr val="5B9BD5">
                    <a:lumMod val="50000"/>
                  </a:srgbClr>
                </a:solidFill>
                <a:latin typeface="Roboto" pitchFamily="2" charset="0"/>
                <a:ea typeface="Roboto" pitchFamily="2" charset="0"/>
              </a:rPr>
              <a:t> </a:t>
            </a:r>
            <a:r>
              <a:rPr lang="en-US" sz="2000" b="1" dirty="0" err="1">
                <a:solidFill>
                  <a:srgbClr val="5B9BD5">
                    <a:lumMod val="50000"/>
                  </a:srgbClr>
                </a:solidFill>
                <a:latin typeface="Roboto" pitchFamily="2" charset="0"/>
                <a:ea typeface="Roboto" pitchFamily="2" charset="0"/>
              </a:rPr>
              <a:t>nghiêng</a:t>
            </a:r>
            <a:endParaRPr lang="en-US" sz="2000" b="1" dirty="0">
              <a:solidFill>
                <a:srgbClr val="5B9BD5">
                  <a:lumMod val="50000"/>
                </a:srgbClr>
              </a:solidFill>
              <a:latin typeface="Roboto" pitchFamily="2" charset="0"/>
              <a:ea typeface="Roboto" pitchFamily="2" charset="0"/>
            </a:endParaRPr>
          </a:p>
        </p:txBody>
      </p:sp>
    </p:spTree>
    <p:extLst>
      <p:ext uri="{BB962C8B-B14F-4D97-AF65-F5344CB8AC3E}">
        <p14:creationId xmlns:p14="http://schemas.microsoft.com/office/powerpoint/2010/main" val="282654973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idx="1"/>
          </p:nvPr>
        </p:nvSpPr>
        <p:spPr>
          <a:xfrm>
            <a:off x="494851" y="1465198"/>
            <a:ext cx="8181605" cy="4916130"/>
          </a:xfrm>
        </p:spPr>
        <p:txBody>
          <a:bodyPr>
            <a:normAutofit/>
          </a:bodyPr>
          <a:lstStyle/>
          <a:p>
            <a:r>
              <a:rPr lang="vi-VN"/>
              <a:t>Truyền chuyển động giữa hai trục giao nhau, thường là vuông góc</a:t>
            </a:r>
          </a:p>
          <a:p>
            <a:r>
              <a:rPr lang="vi-VN"/>
              <a:t>Kích thước và khối lượng lớn hơn bánh răng thẳng</a:t>
            </a:r>
            <a:r>
              <a:rPr lang="en-US"/>
              <a:t> cùng khả năng tải</a:t>
            </a:r>
            <a:endParaRPr lang="vi-VN"/>
          </a:p>
          <a:p>
            <a:r>
              <a:rPr lang="vi-VN"/>
              <a:t>Chế tạo phức tạp, yêu cầu lắp ghép chính xác hơn, nhất là theo chiều trục</a:t>
            </a:r>
          </a:p>
          <a:p>
            <a:r>
              <a:rPr lang="vi-VN"/>
              <a:t>Có các loại: răng thẳng, nghiêng, </a:t>
            </a:r>
            <a:r>
              <a:rPr lang="en-US"/>
              <a:t>răng cung tròn và răng cong, p</a:t>
            </a:r>
            <a:r>
              <a:rPr lang="vi-VN"/>
              <a:t>hổ biến nhất là răng thẳng</a:t>
            </a:r>
            <a:r>
              <a:rPr lang="en-US"/>
              <a:t> và răng cung tròn </a:t>
            </a:r>
            <a:r>
              <a:rPr lang="en-US" u="sng">
                <a:sym typeface="Wingdings" panose="05000000000000000000" pitchFamily="2" charset="2"/>
              </a:rPr>
              <a:t> chỉ khảo sát bánh côn răng thẳng</a:t>
            </a:r>
            <a:endParaRPr lang="en-US">
              <a:sym typeface="Wingdings" panose="05000000000000000000" pitchFamily="2" charset="2"/>
            </a:endParaRPr>
          </a:p>
          <a:p>
            <a:r>
              <a:rPr lang="en-US">
                <a:sym typeface="Wingdings" panose="05000000000000000000" pitchFamily="2" charset="2"/>
              </a:rPr>
              <a:t>Các trục giao nhau nên bố trí ổ khó khăn,</a:t>
            </a:r>
            <a:br>
              <a:rPr lang="en-US">
                <a:sym typeface="Wingdings" panose="05000000000000000000" pitchFamily="2" charset="2"/>
              </a:rPr>
            </a:br>
            <a:r>
              <a:rPr lang="en-US">
                <a:sym typeface="Wingdings" panose="05000000000000000000" pitchFamily="2" charset="2"/>
              </a:rPr>
              <a:t>lực dọc trục lớn nên kết cấu ổ phức tạp</a:t>
            </a:r>
          </a:p>
          <a:p>
            <a:r>
              <a:rPr lang="en-US"/>
              <a:t>Bánh răng được lắp công-xôn nên tăng sự</a:t>
            </a:r>
            <a:br>
              <a:rPr lang="en-US"/>
            </a:br>
            <a:r>
              <a:rPr lang="en-US"/>
              <a:t>phân bố không đều tải trọng theo chiều</a:t>
            </a:r>
            <a:br>
              <a:rPr lang="en-US"/>
            </a:br>
            <a:r>
              <a:rPr lang="en-US"/>
              <a:t>rộng vành răng, gây ồn</a:t>
            </a:r>
          </a:p>
        </p:txBody>
      </p:sp>
      <p:sp>
        <p:nvSpPr>
          <p:cNvPr id="3" name="Title 2"/>
          <p:cNvSpPr>
            <a:spLocks noGrp="1"/>
          </p:cNvSpPr>
          <p:nvPr>
            <p:ph type="title"/>
          </p:nvPr>
        </p:nvSpPr>
        <p:spPr/>
        <p:txBody>
          <a:bodyPr/>
          <a:lstStyle/>
          <a:p>
            <a:r>
              <a:rPr lang="vi-VN" dirty="0"/>
              <a:t>CHƯƠNG 5. TRUYỀN ĐỘNG BÁNH RĂNG</a:t>
            </a:r>
            <a:endParaRPr lang="en-GB" dirty="0"/>
          </a:p>
        </p:txBody>
      </p:sp>
      <p:sp>
        <p:nvSpPr>
          <p:cNvPr id="8" name="TextBox 7"/>
          <p:cNvSpPr txBox="1"/>
          <p:nvPr/>
        </p:nvSpPr>
        <p:spPr>
          <a:xfrm>
            <a:off x="359702" y="575496"/>
            <a:ext cx="8028722" cy="867930"/>
          </a:xfrm>
          <a:prstGeom prst="rect">
            <a:avLst/>
          </a:prstGeom>
          <a:noFill/>
        </p:spPr>
        <p:txBody>
          <a:bodyPr wrap="square" rtlCol="0">
            <a:spAutoFit/>
          </a:bodyPr>
          <a:lstStyle/>
          <a:p>
            <a:pPr lvl="0">
              <a:lnSpc>
                <a:spcPct val="120000"/>
              </a:lnSpc>
            </a:pPr>
            <a:r>
              <a:rPr lang="en-US" sz="2200" b="1" dirty="0">
                <a:solidFill>
                  <a:schemeClr val="accent1">
                    <a:lumMod val="50000"/>
                  </a:schemeClr>
                </a:solidFill>
                <a:latin typeface="Roboto" pitchFamily="2" charset="0"/>
                <a:ea typeface="Roboto" pitchFamily="2" charset="0"/>
              </a:rPr>
              <a:t>2. Thông </a:t>
            </a:r>
            <a:r>
              <a:rPr lang="en-US" sz="2200" b="1" dirty="0" err="1">
                <a:solidFill>
                  <a:schemeClr val="accent1">
                    <a:lumMod val="50000"/>
                  </a:schemeClr>
                </a:solidFill>
                <a:latin typeface="Roboto" pitchFamily="2" charset="0"/>
                <a:ea typeface="Roboto" pitchFamily="2" charset="0"/>
              </a:rPr>
              <a:t>số</a:t>
            </a:r>
            <a:r>
              <a:rPr lang="en-US" sz="2200" b="1" dirty="0">
                <a:solidFill>
                  <a:schemeClr val="accent1">
                    <a:lumMod val="50000"/>
                  </a:schemeClr>
                </a:solidFill>
                <a:latin typeface="Roboto" pitchFamily="2" charset="0"/>
                <a:ea typeface="Roboto" pitchFamily="2" charset="0"/>
              </a:rPr>
              <a:t> </a:t>
            </a:r>
            <a:r>
              <a:rPr lang="en-US" sz="2200" b="1" dirty="0" err="1">
                <a:solidFill>
                  <a:schemeClr val="accent1">
                    <a:lumMod val="50000"/>
                  </a:schemeClr>
                </a:solidFill>
                <a:latin typeface="Roboto" pitchFamily="2" charset="0"/>
                <a:ea typeface="Roboto" pitchFamily="2" charset="0"/>
              </a:rPr>
              <a:t>hình</a:t>
            </a:r>
            <a:r>
              <a:rPr lang="en-US" sz="2200" b="1" dirty="0">
                <a:solidFill>
                  <a:schemeClr val="accent1">
                    <a:lumMod val="50000"/>
                  </a:schemeClr>
                </a:solidFill>
                <a:latin typeface="Roboto" pitchFamily="2" charset="0"/>
                <a:ea typeface="Roboto" pitchFamily="2" charset="0"/>
              </a:rPr>
              <a:t> </a:t>
            </a:r>
            <a:r>
              <a:rPr lang="en-US" sz="2200" b="1" dirty="0" err="1">
                <a:solidFill>
                  <a:schemeClr val="accent1">
                    <a:lumMod val="50000"/>
                  </a:schemeClr>
                </a:solidFill>
                <a:latin typeface="Roboto" pitchFamily="2" charset="0"/>
                <a:ea typeface="Roboto" pitchFamily="2" charset="0"/>
              </a:rPr>
              <a:t>học</a:t>
            </a:r>
            <a:r>
              <a:rPr lang="en-US" sz="2200" b="1" dirty="0">
                <a:solidFill>
                  <a:schemeClr val="accent1">
                    <a:lumMod val="50000"/>
                  </a:schemeClr>
                </a:solidFill>
                <a:latin typeface="Roboto" pitchFamily="2" charset="0"/>
                <a:ea typeface="Roboto" pitchFamily="2" charset="0"/>
              </a:rPr>
              <a:t> </a:t>
            </a:r>
            <a:r>
              <a:rPr lang="en-US" sz="2200" b="1" dirty="0" err="1">
                <a:solidFill>
                  <a:schemeClr val="accent1">
                    <a:lumMod val="50000"/>
                  </a:schemeClr>
                </a:solidFill>
                <a:latin typeface="Roboto" pitchFamily="2" charset="0"/>
                <a:ea typeface="Roboto" pitchFamily="2" charset="0"/>
              </a:rPr>
              <a:t>bộ</a:t>
            </a:r>
            <a:r>
              <a:rPr lang="en-US" sz="2200" b="1" dirty="0">
                <a:solidFill>
                  <a:schemeClr val="accent1">
                    <a:lumMod val="50000"/>
                  </a:schemeClr>
                </a:solidFill>
                <a:latin typeface="Roboto" pitchFamily="2" charset="0"/>
                <a:ea typeface="Roboto" pitchFamily="2" charset="0"/>
              </a:rPr>
              <a:t> </a:t>
            </a:r>
            <a:r>
              <a:rPr lang="en-US" sz="2200" b="1" dirty="0" err="1">
                <a:solidFill>
                  <a:schemeClr val="accent1">
                    <a:lumMod val="50000"/>
                  </a:schemeClr>
                </a:solidFill>
                <a:latin typeface="Roboto" pitchFamily="2" charset="0"/>
                <a:ea typeface="Roboto" pitchFamily="2" charset="0"/>
              </a:rPr>
              <a:t>truyền</a:t>
            </a:r>
            <a:r>
              <a:rPr lang="en-US" sz="2200" b="1" dirty="0">
                <a:solidFill>
                  <a:schemeClr val="accent1">
                    <a:lumMod val="50000"/>
                  </a:schemeClr>
                </a:solidFill>
                <a:latin typeface="Roboto" pitchFamily="2" charset="0"/>
                <a:ea typeface="Roboto" pitchFamily="2" charset="0"/>
              </a:rPr>
              <a:t> bánh </a:t>
            </a:r>
            <a:r>
              <a:rPr lang="en-US" sz="2200" b="1" dirty="0" err="1">
                <a:solidFill>
                  <a:schemeClr val="accent1">
                    <a:lumMod val="50000"/>
                  </a:schemeClr>
                </a:solidFill>
                <a:latin typeface="Roboto" pitchFamily="2" charset="0"/>
                <a:ea typeface="Roboto" pitchFamily="2" charset="0"/>
              </a:rPr>
              <a:t>răng</a:t>
            </a:r>
            <a:endParaRPr lang="en-US" sz="2200" b="1" dirty="0">
              <a:solidFill>
                <a:schemeClr val="accent1">
                  <a:lumMod val="50000"/>
                </a:schemeClr>
              </a:solidFill>
              <a:latin typeface="Roboto" pitchFamily="2" charset="0"/>
              <a:ea typeface="Roboto" pitchFamily="2" charset="0"/>
            </a:endParaRPr>
          </a:p>
          <a:p>
            <a:pPr lvl="0">
              <a:lnSpc>
                <a:spcPct val="120000"/>
              </a:lnSpc>
            </a:pPr>
            <a:r>
              <a:rPr lang="en-US" sz="2000" b="1" dirty="0">
                <a:solidFill>
                  <a:srgbClr val="5B9BD5">
                    <a:lumMod val="50000"/>
                  </a:srgbClr>
                </a:solidFill>
                <a:latin typeface="Roboto" pitchFamily="2" charset="0"/>
                <a:ea typeface="Roboto" pitchFamily="2" charset="0"/>
              </a:rPr>
              <a:t>2.3. Thông </a:t>
            </a:r>
            <a:r>
              <a:rPr lang="en-US" sz="2000" b="1" dirty="0" err="1">
                <a:solidFill>
                  <a:srgbClr val="5B9BD5">
                    <a:lumMod val="50000"/>
                  </a:srgbClr>
                </a:solidFill>
                <a:latin typeface="Roboto" pitchFamily="2" charset="0"/>
                <a:ea typeface="Roboto" pitchFamily="2" charset="0"/>
              </a:rPr>
              <a:t>số</a:t>
            </a:r>
            <a:r>
              <a:rPr lang="en-US" sz="2000" b="1" dirty="0">
                <a:solidFill>
                  <a:srgbClr val="5B9BD5">
                    <a:lumMod val="50000"/>
                  </a:srgbClr>
                </a:solidFill>
                <a:latin typeface="Roboto" pitchFamily="2" charset="0"/>
                <a:ea typeface="Roboto" pitchFamily="2" charset="0"/>
              </a:rPr>
              <a:t> </a:t>
            </a:r>
            <a:r>
              <a:rPr lang="en-US" sz="2000" b="1" dirty="0" err="1">
                <a:solidFill>
                  <a:srgbClr val="5B9BD5">
                    <a:lumMod val="50000"/>
                  </a:srgbClr>
                </a:solidFill>
                <a:latin typeface="Roboto" pitchFamily="2" charset="0"/>
                <a:ea typeface="Roboto" pitchFamily="2" charset="0"/>
              </a:rPr>
              <a:t>hình</a:t>
            </a:r>
            <a:r>
              <a:rPr lang="en-US" sz="2000" b="1" dirty="0">
                <a:solidFill>
                  <a:srgbClr val="5B9BD5">
                    <a:lumMod val="50000"/>
                  </a:srgbClr>
                </a:solidFill>
                <a:latin typeface="Roboto" pitchFamily="2" charset="0"/>
                <a:ea typeface="Roboto" pitchFamily="2" charset="0"/>
              </a:rPr>
              <a:t> </a:t>
            </a:r>
            <a:r>
              <a:rPr lang="en-US" sz="2000" b="1" dirty="0" err="1">
                <a:solidFill>
                  <a:srgbClr val="5B9BD5">
                    <a:lumMod val="50000"/>
                  </a:srgbClr>
                </a:solidFill>
                <a:latin typeface="Roboto" pitchFamily="2" charset="0"/>
                <a:ea typeface="Roboto" pitchFamily="2" charset="0"/>
              </a:rPr>
              <a:t>học</a:t>
            </a:r>
            <a:r>
              <a:rPr lang="en-US" sz="2000" b="1" dirty="0">
                <a:solidFill>
                  <a:srgbClr val="5B9BD5">
                    <a:lumMod val="50000"/>
                  </a:srgbClr>
                </a:solidFill>
                <a:latin typeface="Roboto" pitchFamily="2" charset="0"/>
                <a:ea typeface="Roboto" pitchFamily="2" charset="0"/>
              </a:rPr>
              <a:t> bánh </a:t>
            </a:r>
            <a:r>
              <a:rPr lang="en-US" sz="2000" b="1" dirty="0" err="1">
                <a:solidFill>
                  <a:srgbClr val="5B9BD5">
                    <a:lumMod val="50000"/>
                  </a:srgbClr>
                </a:solidFill>
                <a:latin typeface="Roboto" pitchFamily="2" charset="0"/>
                <a:ea typeface="Roboto" pitchFamily="2" charset="0"/>
              </a:rPr>
              <a:t>răng</a:t>
            </a:r>
            <a:r>
              <a:rPr lang="en-US" sz="2000" b="1" dirty="0">
                <a:solidFill>
                  <a:srgbClr val="5B9BD5">
                    <a:lumMod val="50000"/>
                  </a:srgbClr>
                </a:solidFill>
                <a:latin typeface="Roboto" pitchFamily="2" charset="0"/>
                <a:ea typeface="Roboto" pitchFamily="2" charset="0"/>
              </a:rPr>
              <a:t> </a:t>
            </a:r>
            <a:r>
              <a:rPr lang="en-US" sz="2000" b="1" dirty="0" err="1">
                <a:solidFill>
                  <a:srgbClr val="5B9BD5">
                    <a:lumMod val="50000"/>
                  </a:srgbClr>
                </a:solidFill>
                <a:latin typeface="Roboto" pitchFamily="2" charset="0"/>
                <a:ea typeface="Roboto" pitchFamily="2" charset="0"/>
              </a:rPr>
              <a:t>côn</a:t>
            </a:r>
            <a:r>
              <a:rPr lang="en-US" sz="2000" b="1" dirty="0">
                <a:solidFill>
                  <a:srgbClr val="5B9BD5">
                    <a:lumMod val="50000"/>
                  </a:srgbClr>
                </a:solidFill>
                <a:latin typeface="Roboto" pitchFamily="2" charset="0"/>
                <a:ea typeface="Roboto" pitchFamily="2" charset="0"/>
              </a:rPr>
              <a:t> </a:t>
            </a:r>
            <a:r>
              <a:rPr lang="en-US" sz="2000" b="1" dirty="0" err="1">
                <a:solidFill>
                  <a:srgbClr val="5B9BD5">
                    <a:lumMod val="50000"/>
                  </a:srgbClr>
                </a:solidFill>
                <a:latin typeface="Roboto" pitchFamily="2" charset="0"/>
                <a:ea typeface="Roboto" pitchFamily="2" charset="0"/>
              </a:rPr>
              <a:t>răng</a:t>
            </a:r>
            <a:r>
              <a:rPr lang="en-US" sz="2000" b="1" dirty="0">
                <a:solidFill>
                  <a:srgbClr val="5B9BD5">
                    <a:lumMod val="50000"/>
                  </a:srgbClr>
                </a:solidFill>
                <a:latin typeface="Roboto" pitchFamily="2" charset="0"/>
                <a:ea typeface="Roboto" pitchFamily="2" charset="0"/>
              </a:rPr>
              <a:t> </a:t>
            </a:r>
            <a:r>
              <a:rPr lang="en-US" sz="2000" b="1" dirty="0" err="1">
                <a:solidFill>
                  <a:srgbClr val="5B9BD5">
                    <a:lumMod val="50000"/>
                  </a:srgbClr>
                </a:solidFill>
                <a:latin typeface="Roboto" pitchFamily="2" charset="0"/>
                <a:ea typeface="Roboto" pitchFamily="2" charset="0"/>
              </a:rPr>
              <a:t>thẳng</a:t>
            </a:r>
            <a:endParaRPr lang="en-US" sz="2000" b="1" dirty="0">
              <a:solidFill>
                <a:srgbClr val="5B9BD5">
                  <a:lumMod val="50000"/>
                </a:srgbClr>
              </a:solidFill>
              <a:latin typeface="Roboto" pitchFamily="2" charset="0"/>
              <a:ea typeface="Roboto" pitchFamily="2" charset="0"/>
            </a:endParaRPr>
          </a:p>
        </p:txBody>
      </p:sp>
      <p:pic>
        <p:nvPicPr>
          <p:cNvPr id="6" name="Picture 5"/>
          <p:cNvPicPr/>
          <p:nvPr/>
        </p:nvPicPr>
        <p:blipFill rotWithShape="1">
          <a:blip r:embed="rId2" cstate="print">
            <a:extLst>
              <a:ext uri="{28A0092B-C50C-407E-A947-70E740481C1C}">
                <a14:useLocalDpi xmlns:a14="http://schemas.microsoft.com/office/drawing/2010/main" val="0"/>
              </a:ext>
            </a:extLst>
          </a:blip>
          <a:srcRect l="56692" b="55911"/>
          <a:stretch/>
        </p:blipFill>
        <p:spPr bwMode="auto">
          <a:xfrm>
            <a:off x="5220072" y="3666370"/>
            <a:ext cx="3477121" cy="2498934"/>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47008663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idx="1"/>
          </p:nvPr>
        </p:nvSpPr>
        <p:spPr>
          <a:xfrm>
            <a:off x="494851" y="1465198"/>
            <a:ext cx="6237389" cy="4916130"/>
          </a:xfrm>
        </p:spPr>
        <p:txBody>
          <a:bodyPr>
            <a:normAutofit/>
          </a:bodyPr>
          <a:lstStyle/>
          <a:p>
            <a:r>
              <a:rPr lang="en-US"/>
              <a:t>Các kích thước hình học chủ yếu</a:t>
            </a:r>
          </a:p>
          <a:p>
            <a:pPr lvl="1"/>
            <a:r>
              <a:rPr lang="en-US"/>
              <a:t>Trong bánh răng côn có mặt côn chia, mặt côn lăn với các góc mặt côn chia của bánh dẫn và bị dẫn là </a:t>
            </a:r>
            <a:r>
              <a:rPr lang="el-GR"/>
              <a:t>δ</a:t>
            </a:r>
            <a:r>
              <a:rPr lang="en-US" baseline="-25000"/>
              <a:t>1</a:t>
            </a:r>
            <a:r>
              <a:rPr lang="en-US"/>
              <a:t>, </a:t>
            </a:r>
            <a:r>
              <a:rPr lang="el-GR"/>
              <a:t>δ</a:t>
            </a:r>
            <a:r>
              <a:rPr lang="en-US" baseline="-25000"/>
              <a:t>2</a:t>
            </a:r>
          </a:p>
          <a:p>
            <a:pPr lvl="1"/>
            <a:r>
              <a:rPr lang="en-US"/>
              <a:t>Mặt côn có đường sinh vuông góc với đường sinh của mặt côn chia gọi là mặt côn phụ</a:t>
            </a:r>
          </a:p>
          <a:p>
            <a:pPr lvl="1"/>
            <a:r>
              <a:rPr lang="en-US"/>
              <a:t>Nếu cắt bánh răng côn phụ, ta </a:t>
            </a:r>
            <a:br>
              <a:rPr lang="en-US"/>
            </a:br>
            <a:r>
              <a:rPr lang="en-US"/>
              <a:t>được một dạng răng gần giống</a:t>
            </a:r>
            <a:br>
              <a:rPr lang="en-US"/>
            </a:br>
            <a:r>
              <a:rPr lang="en-US"/>
              <a:t>bánh răng trụ có bán kính bằng</a:t>
            </a:r>
            <a:br>
              <a:rPr lang="en-US"/>
            </a:br>
            <a:r>
              <a:rPr lang="en-US"/>
              <a:t>chiều mặt côn phụ</a:t>
            </a:r>
            <a:br>
              <a:rPr lang="en-US"/>
            </a:br>
            <a:r>
              <a:rPr lang="en-US">
                <a:sym typeface="Wingdings" panose="05000000000000000000" pitchFamily="2" charset="2"/>
              </a:rPr>
              <a:t> Gọi là bánh răng tương đương</a:t>
            </a:r>
          </a:p>
          <a:p>
            <a:pPr lvl="1"/>
            <a:r>
              <a:rPr lang="en-US">
                <a:sym typeface="Wingdings" panose="05000000000000000000" pitchFamily="2" charset="2"/>
              </a:rPr>
              <a:t>Đường kính vòng chia ngoài</a:t>
            </a:r>
            <a:br>
              <a:rPr lang="en-US">
                <a:sym typeface="Wingdings" panose="05000000000000000000" pitchFamily="2" charset="2"/>
              </a:rPr>
            </a:br>
            <a:br>
              <a:rPr lang="en-US" sz="2000">
                <a:sym typeface="Wingdings" panose="05000000000000000000" pitchFamily="2" charset="2"/>
              </a:rPr>
            </a:br>
            <a:r>
              <a:rPr lang="en-US">
                <a:sym typeface="Wingdings" panose="05000000000000000000" pitchFamily="2" charset="2"/>
              </a:rPr>
              <a:t>m</a:t>
            </a:r>
            <a:r>
              <a:rPr lang="en-US" baseline="-25000">
                <a:sym typeface="Wingdings" panose="05000000000000000000" pitchFamily="2" charset="2"/>
              </a:rPr>
              <a:t>e</a:t>
            </a:r>
            <a:r>
              <a:rPr lang="en-US">
                <a:sym typeface="Wingdings" panose="05000000000000000000" pitchFamily="2" charset="2"/>
              </a:rPr>
              <a:t> – môđun vòng ngoài tiêu chuẩn</a:t>
            </a:r>
          </a:p>
          <a:p>
            <a:pPr lvl="1"/>
            <a:endParaRPr lang="en-US">
              <a:sym typeface="Wingdings" panose="05000000000000000000" pitchFamily="2" charset="2"/>
            </a:endParaRPr>
          </a:p>
        </p:txBody>
      </p:sp>
      <p:sp>
        <p:nvSpPr>
          <p:cNvPr id="3" name="Title 2"/>
          <p:cNvSpPr>
            <a:spLocks noGrp="1"/>
          </p:cNvSpPr>
          <p:nvPr>
            <p:ph type="title"/>
          </p:nvPr>
        </p:nvSpPr>
        <p:spPr/>
        <p:txBody>
          <a:bodyPr/>
          <a:lstStyle/>
          <a:p>
            <a:r>
              <a:rPr lang="vi-VN" dirty="0"/>
              <a:t>CHƯƠNG 5. TRUYỀN ĐỘNG BÁNH RĂNG</a:t>
            </a:r>
            <a:endParaRPr lang="en-GB" dirty="0"/>
          </a:p>
        </p:txBody>
      </p:sp>
      <p:sp>
        <p:nvSpPr>
          <p:cNvPr id="8" name="TextBox 7"/>
          <p:cNvSpPr txBox="1"/>
          <p:nvPr/>
        </p:nvSpPr>
        <p:spPr>
          <a:xfrm>
            <a:off x="359702" y="575496"/>
            <a:ext cx="8028722" cy="867930"/>
          </a:xfrm>
          <a:prstGeom prst="rect">
            <a:avLst/>
          </a:prstGeom>
          <a:noFill/>
        </p:spPr>
        <p:txBody>
          <a:bodyPr wrap="square" rtlCol="0">
            <a:spAutoFit/>
          </a:bodyPr>
          <a:lstStyle/>
          <a:p>
            <a:pPr lvl="0">
              <a:lnSpc>
                <a:spcPct val="120000"/>
              </a:lnSpc>
            </a:pPr>
            <a:r>
              <a:rPr lang="en-US" sz="2200" b="1" dirty="0">
                <a:solidFill>
                  <a:schemeClr val="accent1">
                    <a:lumMod val="50000"/>
                  </a:schemeClr>
                </a:solidFill>
                <a:latin typeface="Roboto" pitchFamily="2" charset="0"/>
                <a:ea typeface="Roboto" pitchFamily="2" charset="0"/>
              </a:rPr>
              <a:t>2. Thông </a:t>
            </a:r>
            <a:r>
              <a:rPr lang="en-US" sz="2200" b="1" dirty="0" err="1">
                <a:solidFill>
                  <a:schemeClr val="accent1">
                    <a:lumMod val="50000"/>
                  </a:schemeClr>
                </a:solidFill>
                <a:latin typeface="Roboto" pitchFamily="2" charset="0"/>
                <a:ea typeface="Roboto" pitchFamily="2" charset="0"/>
              </a:rPr>
              <a:t>số</a:t>
            </a:r>
            <a:r>
              <a:rPr lang="en-US" sz="2200" b="1" dirty="0">
                <a:solidFill>
                  <a:schemeClr val="accent1">
                    <a:lumMod val="50000"/>
                  </a:schemeClr>
                </a:solidFill>
                <a:latin typeface="Roboto" pitchFamily="2" charset="0"/>
                <a:ea typeface="Roboto" pitchFamily="2" charset="0"/>
              </a:rPr>
              <a:t> </a:t>
            </a:r>
            <a:r>
              <a:rPr lang="en-US" sz="2200" b="1" dirty="0" err="1">
                <a:solidFill>
                  <a:schemeClr val="accent1">
                    <a:lumMod val="50000"/>
                  </a:schemeClr>
                </a:solidFill>
                <a:latin typeface="Roboto" pitchFamily="2" charset="0"/>
                <a:ea typeface="Roboto" pitchFamily="2" charset="0"/>
              </a:rPr>
              <a:t>hình</a:t>
            </a:r>
            <a:r>
              <a:rPr lang="en-US" sz="2200" b="1" dirty="0">
                <a:solidFill>
                  <a:schemeClr val="accent1">
                    <a:lumMod val="50000"/>
                  </a:schemeClr>
                </a:solidFill>
                <a:latin typeface="Roboto" pitchFamily="2" charset="0"/>
                <a:ea typeface="Roboto" pitchFamily="2" charset="0"/>
              </a:rPr>
              <a:t> </a:t>
            </a:r>
            <a:r>
              <a:rPr lang="en-US" sz="2200" b="1" dirty="0" err="1">
                <a:solidFill>
                  <a:schemeClr val="accent1">
                    <a:lumMod val="50000"/>
                  </a:schemeClr>
                </a:solidFill>
                <a:latin typeface="Roboto" pitchFamily="2" charset="0"/>
                <a:ea typeface="Roboto" pitchFamily="2" charset="0"/>
              </a:rPr>
              <a:t>học</a:t>
            </a:r>
            <a:r>
              <a:rPr lang="en-US" sz="2200" b="1" dirty="0">
                <a:solidFill>
                  <a:schemeClr val="accent1">
                    <a:lumMod val="50000"/>
                  </a:schemeClr>
                </a:solidFill>
                <a:latin typeface="Roboto" pitchFamily="2" charset="0"/>
                <a:ea typeface="Roboto" pitchFamily="2" charset="0"/>
              </a:rPr>
              <a:t> </a:t>
            </a:r>
            <a:r>
              <a:rPr lang="en-US" sz="2200" b="1" dirty="0" err="1">
                <a:solidFill>
                  <a:schemeClr val="accent1">
                    <a:lumMod val="50000"/>
                  </a:schemeClr>
                </a:solidFill>
                <a:latin typeface="Roboto" pitchFamily="2" charset="0"/>
                <a:ea typeface="Roboto" pitchFamily="2" charset="0"/>
              </a:rPr>
              <a:t>bộ</a:t>
            </a:r>
            <a:r>
              <a:rPr lang="en-US" sz="2200" b="1" dirty="0">
                <a:solidFill>
                  <a:schemeClr val="accent1">
                    <a:lumMod val="50000"/>
                  </a:schemeClr>
                </a:solidFill>
                <a:latin typeface="Roboto" pitchFamily="2" charset="0"/>
                <a:ea typeface="Roboto" pitchFamily="2" charset="0"/>
              </a:rPr>
              <a:t> </a:t>
            </a:r>
            <a:r>
              <a:rPr lang="en-US" sz="2200" b="1" dirty="0" err="1">
                <a:solidFill>
                  <a:schemeClr val="accent1">
                    <a:lumMod val="50000"/>
                  </a:schemeClr>
                </a:solidFill>
                <a:latin typeface="Roboto" pitchFamily="2" charset="0"/>
                <a:ea typeface="Roboto" pitchFamily="2" charset="0"/>
              </a:rPr>
              <a:t>truyền</a:t>
            </a:r>
            <a:r>
              <a:rPr lang="en-US" sz="2200" b="1" dirty="0">
                <a:solidFill>
                  <a:schemeClr val="accent1">
                    <a:lumMod val="50000"/>
                  </a:schemeClr>
                </a:solidFill>
                <a:latin typeface="Roboto" pitchFamily="2" charset="0"/>
                <a:ea typeface="Roboto" pitchFamily="2" charset="0"/>
              </a:rPr>
              <a:t> bánh </a:t>
            </a:r>
            <a:r>
              <a:rPr lang="en-US" sz="2200" b="1" dirty="0" err="1">
                <a:solidFill>
                  <a:schemeClr val="accent1">
                    <a:lumMod val="50000"/>
                  </a:schemeClr>
                </a:solidFill>
                <a:latin typeface="Roboto" pitchFamily="2" charset="0"/>
                <a:ea typeface="Roboto" pitchFamily="2" charset="0"/>
              </a:rPr>
              <a:t>răng</a:t>
            </a:r>
            <a:endParaRPr lang="en-US" sz="2200" b="1" dirty="0">
              <a:solidFill>
                <a:schemeClr val="accent1">
                  <a:lumMod val="50000"/>
                </a:schemeClr>
              </a:solidFill>
              <a:latin typeface="Roboto" pitchFamily="2" charset="0"/>
              <a:ea typeface="Roboto" pitchFamily="2" charset="0"/>
            </a:endParaRPr>
          </a:p>
          <a:p>
            <a:pPr lvl="0">
              <a:lnSpc>
                <a:spcPct val="120000"/>
              </a:lnSpc>
            </a:pPr>
            <a:r>
              <a:rPr lang="en-US" sz="2000" b="1" dirty="0">
                <a:solidFill>
                  <a:srgbClr val="5B9BD5">
                    <a:lumMod val="50000"/>
                  </a:srgbClr>
                </a:solidFill>
                <a:latin typeface="Roboto" pitchFamily="2" charset="0"/>
                <a:ea typeface="Roboto" pitchFamily="2" charset="0"/>
              </a:rPr>
              <a:t>2.3. Thông </a:t>
            </a:r>
            <a:r>
              <a:rPr lang="en-US" sz="2000" b="1" dirty="0" err="1">
                <a:solidFill>
                  <a:srgbClr val="5B9BD5">
                    <a:lumMod val="50000"/>
                  </a:srgbClr>
                </a:solidFill>
                <a:latin typeface="Roboto" pitchFamily="2" charset="0"/>
                <a:ea typeface="Roboto" pitchFamily="2" charset="0"/>
              </a:rPr>
              <a:t>số</a:t>
            </a:r>
            <a:r>
              <a:rPr lang="en-US" sz="2000" b="1" dirty="0">
                <a:solidFill>
                  <a:srgbClr val="5B9BD5">
                    <a:lumMod val="50000"/>
                  </a:srgbClr>
                </a:solidFill>
                <a:latin typeface="Roboto" pitchFamily="2" charset="0"/>
                <a:ea typeface="Roboto" pitchFamily="2" charset="0"/>
              </a:rPr>
              <a:t> </a:t>
            </a:r>
            <a:r>
              <a:rPr lang="en-US" sz="2000" b="1" dirty="0" err="1">
                <a:solidFill>
                  <a:srgbClr val="5B9BD5">
                    <a:lumMod val="50000"/>
                  </a:srgbClr>
                </a:solidFill>
                <a:latin typeface="Roboto" pitchFamily="2" charset="0"/>
                <a:ea typeface="Roboto" pitchFamily="2" charset="0"/>
              </a:rPr>
              <a:t>hình</a:t>
            </a:r>
            <a:r>
              <a:rPr lang="en-US" sz="2000" b="1" dirty="0">
                <a:solidFill>
                  <a:srgbClr val="5B9BD5">
                    <a:lumMod val="50000"/>
                  </a:srgbClr>
                </a:solidFill>
                <a:latin typeface="Roboto" pitchFamily="2" charset="0"/>
                <a:ea typeface="Roboto" pitchFamily="2" charset="0"/>
              </a:rPr>
              <a:t> </a:t>
            </a:r>
            <a:r>
              <a:rPr lang="en-US" sz="2000" b="1" dirty="0" err="1">
                <a:solidFill>
                  <a:srgbClr val="5B9BD5">
                    <a:lumMod val="50000"/>
                  </a:srgbClr>
                </a:solidFill>
                <a:latin typeface="Roboto" pitchFamily="2" charset="0"/>
                <a:ea typeface="Roboto" pitchFamily="2" charset="0"/>
              </a:rPr>
              <a:t>học</a:t>
            </a:r>
            <a:r>
              <a:rPr lang="en-US" sz="2000" b="1" dirty="0">
                <a:solidFill>
                  <a:srgbClr val="5B9BD5">
                    <a:lumMod val="50000"/>
                  </a:srgbClr>
                </a:solidFill>
                <a:latin typeface="Roboto" pitchFamily="2" charset="0"/>
                <a:ea typeface="Roboto" pitchFamily="2" charset="0"/>
              </a:rPr>
              <a:t> bánh </a:t>
            </a:r>
            <a:r>
              <a:rPr lang="en-US" sz="2000" b="1" dirty="0" err="1">
                <a:solidFill>
                  <a:srgbClr val="5B9BD5">
                    <a:lumMod val="50000"/>
                  </a:srgbClr>
                </a:solidFill>
                <a:latin typeface="Roboto" pitchFamily="2" charset="0"/>
                <a:ea typeface="Roboto" pitchFamily="2" charset="0"/>
              </a:rPr>
              <a:t>răng</a:t>
            </a:r>
            <a:r>
              <a:rPr lang="en-US" sz="2000" b="1" dirty="0">
                <a:solidFill>
                  <a:srgbClr val="5B9BD5">
                    <a:lumMod val="50000"/>
                  </a:srgbClr>
                </a:solidFill>
                <a:latin typeface="Roboto" pitchFamily="2" charset="0"/>
                <a:ea typeface="Roboto" pitchFamily="2" charset="0"/>
              </a:rPr>
              <a:t> </a:t>
            </a:r>
            <a:r>
              <a:rPr lang="en-US" sz="2000" b="1" dirty="0" err="1">
                <a:solidFill>
                  <a:srgbClr val="5B9BD5">
                    <a:lumMod val="50000"/>
                  </a:srgbClr>
                </a:solidFill>
                <a:latin typeface="Roboto" pitchFamily="2" charset="0"/>
                <a:ea typeface="Roboto" pitchFamily="2" charset="0"/>
              </a:rPr>
              <a:t>côn</a:t>
            </a:r>
            <a:r>
              <a:rPr lang="en-US" sz="2000" b="1" dirty="0">
                <a:solidFill>
                  <a:srgbClr val="5B9BD5">
                    <a:lumMod val="50000"/>
                  </a:srgbClr>
                </a:solidFill>
                <a:latin typeface="Roboto" pitchFamily="2" charset="0"/>
                <a:ea typeface="Roboto" pitchFamily="2" charset="0"/>
              </a:rPr>
              <a:t> </a:t>
            </a:r>
            <a:r>
              <a:rPr lang="en-US" sz="2000" b="1" dirty="0" err="1">
                <a:solidFill>
                  <a:srgbClr val="5B9BD5">
                    <a:lumMod val="50000"/>
                  </a:srgbClr>
                </a:solidFill>
                <a:latin typeface="Roboto" pitchFamily="2" charset="0"/>
                <a:ea typeface="Roboto" pitchFamily="2" charset="0"/>
              </a:rPr>
              <a:t>răng</a:t>
            </a:r>
            <a:r>
              <a:rPr lang="en-US" sz="2000" b="1" dirty="0">
                <a:solidFill>
                  <a:srgbClr val="5B9BD5">
                    <a:lumMod val="50000"/>
                  </a:srgbClr>
                </a:solidFill>
                <a:latin typeface="Roboto" pitchFamily="2" charset="0"/>
                <a:ea typeface="Roboto" pitchFamily="2" charset="0"/>
              </a:rPr>
              <a:t> </a:t>
            </a:r>
            <a:r>
              <a:rPr lang="en-US" sz="2000" b="1" dirty="0" err="1">
                <a:solidFill>
                  <a:srgbClr val="5B9BD5">
                    <a:lumMod val="50000"/>
                  </a:srgbClr>
                </a:solidFill>
                <a:latin typeface="Roboto" pitchFamily="2" charset="0"/>
                <a:ea typeface="Roboto" pitchFamily="2" charset="0"/>
              </a:rPr>
              <a:t>thẳng</a:t>
            </a:r>
            <a:endParaRPr lang="en-US" sz="2000" b="1" dirty="0">
              <a:solidFill>
                <a:srgbClr val="5B9BD5">
                  <a:lumMod val="50000"/>
                </a:srgbClr>
              </a:solidFill>
              <a:latin typeface="Roboto" pitchFamily="2" charset="0"/>
              <a:ea typeface="Roboto" pitchFamily="2" charset="0"/>
            </a:endParaRPr>
          </a:p>
        </p:txBody>
      </p:sp>
      <p:pic>
        <p:nvPicPr>
          <p:cNvPr id="7" name="Picture 6"/>
          <p:cNvPicPr/>
          <p:nvPr/>
        </p:nvPicPr>
        <p:blipFill rotWithShape="1">
          <a:blip r:embed="rId2" cstate="print">
            <a:extLst>
              <a:ext uri="{28A0092B-C50C-407E-A947-70E740481C1C}">
                <a14:useLocalDpi xmlns:a14="http://schemas.microsoft.com/office/drawing/2010/main" val="0"/>
              </a:ext>
            </a:extLst>
          </a:blip>
          <a:srcRect r="6066" b="6007"/>
          <a:stretch/>
        </p:blipFill>
        <p:spPr bwMode="auto">
          <a:xfrm rot="5400000">
            <a:off x="5091607" y="2621361"/>
            <a:ext cx="3406148" cy="4301346"/>
          </a:xfrm>
          <a:prstGeom prst="rect">
            <a:avLst/>
          </a:prstGeom>
          <a:ln>
            <a:noFill/>
          </a:ln>
          <a:extLst>
            <a:ext uri="{53640926-AAD7-44D8-BBD7-CCE9431645EC}">
              <a14:shadowObscured xmlns:a14="http://schemas.microsoft.com/office/drawing/2010/main"/>
            </a:ext>
          </a:extLst>
        </p:spPr>
      </p:pic>
      <p:pic>
        <p:nvPicPr>
          <p:cNvPr id="9" name="Picture 8"/>
          <p:cNvPicPr/>
          <p:nvPr/>
        </p:nvPicPr>
        <p:blipFill rotWithShape="1">
          <a:blip r:embed="rId3" cstate="print">
            <a:extLst>
              <a:ext uri="{28A0092B-C50C-407E-A947-70E740481C1C}">
                <a14:useLocalDpi xmlns:a14="http://schemas.microsoft.com/office/drawing/2010/main" val="0"/>
              </a:ext>
            </a:extLst>
          </a:blip>
          <a:srcRect l="56692" r="22593" b="55911"/>
          <a:stretch/>
        </p:blipFill>
        <p:spPr bwMode="auto">
          <a:xfrm>
            <a:off x="7019107" y="485056"/>
            <a:ext cx="1657349" cy="2490124"/>
          </a:xfrm>
          <a:prstGeom prst="rect">
            <a:avLst/>
          </a:prstGeom>
          <a:ln>
            <a:noFill/>
          </a:ln>
          <a:extLst>
            <a:ext uri="{53640926-AAD7-44D8-BBD7-CCE9431645EC}">
              <a14:shadowObscured xmlns:a14="http://schemas.microsoft.com/office/drawing/2010/main"/>
            </a:ext>
          </a:extLst>
        </p:spPr>
      </p:pic>
      <p:graphicFrame>
        <p:nvGraphicFramePr>
          <p:cNvPr id="14" name="Object 13"/>
          <p:cNvGraphicFramePr>
            <a:graphicFrameLocks noChangeAspect="1"/>
          </p:cNvGraphicFramePr>
          <p:nvPr/>
        </p:nvGraphicFramePr>
        <p:xfrm>
          <a:off x="1623120" y="5517232"/>
          <a:ext cx="2400300" cy="342900"/>
        </p:xfrm>
        <a:graphic>
          <a:graphicData uri="http://schemas.openxmlformats.org/presentationml/2006/ole">
            <mc:AlternateContent xmlns:mc="http://schemas.openxmlformats.org/markup-compatibility/2006">
              <mc:Choice xmlns:v="urn:schemas-microsoft-com:vml" Requires="v">
                <p:oleObj name="Equation" r:id="rId4" imgW="1600200" imgH="228600" progId="Equation.DSMT4">
                  <p:embed/>
                </p:oleObj>
              </mc:Choice>
              <mc:Fallback>
                <p:oleObj name="Equation" r:id="rId4" imgW="1600200" imgH="228600" progId="Equation.DSMT4">
                  <p:embed/>
                  <p:pic>
                    <p:nvPicPr>
                      <p:cNvPr id="14" name="Object 13"/>
                      <p:cNvPicPr>
                        <a:picLocks noChangeAspect="1" noChangeArrowheads="1"/>
                      </p:cNvPicPr>
                      <p:nvPr/>
                    </p:nvPicPr>
                    <p:blipFill>
                      <a:blip r:embed="rId5"/>
                      <a:srcRect/>
                      <a:stretch>
                        <a:fillRect/>
                      </a:stretch>
                    </p:blipFill>
                    <p:spPr bwMode="auto">
                      <a:xfrm>
                        <a:off x="1623120" y="5517232"/>
                        <a:ext cx="2400300" cy="342900"/>
                      </a:xfrm>
                      <a:prstGeom prst="rect">
                        <a:avLst/>
                      </a:prstGeom>
                      <a:noFill/>
                    </p:spPr>
                  </p:pic>
                </p:oleObj>
              </mc:Fallback>
            </mc:AlternateContent>
          </a:graphicData>
        </a:graphic>
      </p:graphicFrame>
    </p:spTree>
    <p:extLst>
      <p:ext uri="{BB962C8B-B14F-4D97-AF65-F5344CB8AC3E}">
        <p14:creationId xmlns:p14="http://schemas.microsoft.com/office/powerpoint/2010/main" val="155857115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idx="1"/>
          </p:nvPr>
        </p:nvSpPr>
        <p:spPr>
          <a:xfrm>
            <a:off x="494851" y="1465198"/>
            <a:ext cx="6237389" cy="4916130"/>
          </a:xfrm>
        </p:spPr>
        <p:txBody>
          <a:bodyPr>
            <a:normAutofit/>
          </a:bodyPr>
          <a:lstStyle/>
          <a:p>
            <a:r>
              <a:rPr lang="en-US" dirty="0" err="1"/>
              <a:t>Các</a:t>
            </a:r>
            <a:r>
              <a:rPr lang="en-US" dirty="0"/>
              <a:t> </a:t>
            </a:r>
            <a:r>
              <a:rPr lang="en-US" dirty="0" err="1"/>
              <a:t>kích</a:t>
            </a:r>
            <a:r>
              <a:rPr lang="en-US" dirty="0"/>
              <a:t> </a:t>
            </a:r>
            <a:r>
              <a:rPr lang="en-US" dirty="0" err="1"/>
              <a:t>thước</a:t>
            </a:r>
            <a:r>
              <a:rPr lang="en-US" dirty="0"/>
              <a:t> </a:t>
            </a:r>
            <a:r>
              <a:rPr lang="en-US" dirty="0" err="1"/>
              <a:t>hình</a:t>
            </a:r>
            <a:r>
              <a:rPr lang="en-US" dirty="0"/>
              <a:t> </a:t>
            </a:r>
            <a:r>
              <a:rPr lang="en-US" dirty="0" err="1"/>
              <a:t>học</a:t>
            </a:r>
            <a:r>
              <a:rPr lang="en-US" dirty="0"/>
              <a:t> </a:t>
            </a:r>
            <a:r>
              <a:rPr lang="en-US" dirty="0" err="1"/>
              <a:t>chủ</a:t>
            </a:r>
            <a:r>
              <a:rPr lang="en-US" dirty="0"/>
              <a:t> </a:t>
            </a:r>
            <a:r>
              <a:rPr lang="en-US" dirty="0" err="1"/>
              <a:t>yếu</a:t>
            </a:r>
            <a:endParaRPr lang="en-US" dirty="0"/>
          </a:p>
          <a:p>
            <a:pPr lvl="1"/>
            <a:r>
              <a:rPr lang="vi-VN" dirty="0"/>
              <a:t>Đường kính vòng chia </a:t>
            </a:r>
            <a:r>
              <a:rPr lang="en-US" dirty="0" err="1"/>
              <a:t>trung</a:t>
            </a:r>
            <a:r>
              <a:rPr lang="en-US" dirty="0"/>
              <a:t> </a:t>
            </a:r>
            <a:r>
              <a:rPr lang="en-US" dirty="0" err="1"/>
              <a:t>bình</a:t>
            </a:r>
            <a:br>
              <a:rPr lang="vi-VN" dirty="0"/>
            </a:br>
            <a:br>
              <a:rPr lang="vi-VN" dirty="0"/>
            </a:br>
            <a:r>
              <a:rPr lang="vi-VN" dirty="0"/>
              <a:t>m</a:t>
            </a:r>
            <a:r>
              <a:rPr lang="en-US" baseline="-25000" dirty="0"/>
              <a:t>m</a:t>
            </a:r>
            <a:r>
              <a:rPr lang="vi-VN" dirty="0"/>
              <a:t> – môđun vòng </a:t>
            </a:r>
            <a:r>
              <a:rPr lang="en-US" dirty="0" err="1"/>
              <a:t>trung</a:t>
            </a:r>
            <a:r>
              <a:rPr lang="en-US" dirty="0"/>
              <a:t> </a:t>
            </a:r>
            <a:r>
              <a:rPr lang="en-US" dirty="0" err="1"/>
              <a:t>bình</a:t>
            </a:r>
            <a:endParaRPr lang="vi-VN" dirty="0"/>
          </a:p>
          <a:p>
            <a:pPr lvl="1"/>
            <a:r>
              <a:rPr lang="en-US" dirty="0" err="1"/>
              <a:t>Chiều</a:t>
            </a:r>
            <a:r>
              <a:rPr lang="en-US" dirty="0"/>
              <a:t> </a:t>
            </a:r>
            <a:r>
              <a:rPr lang="en-US" dirty="0" err="1"/>
              <a:t>rộng</a:t>
            </a:r>
            <a:r>
              <a:rPr lang="en-US" dirty="0"/>
              <a:t> </a:t>
            </a:r>
            <a:r>
              <a:rPr lang="en-US" dirty="0" err="1"/>
              <a:t>vành</a:t>
            </a:r>
            <a:r>
              <a:rPr lang="en-US" dirty="0"/>
              <a:t> </a:t>
            </a:r>
            <a:r>
              <a:rPr lang="en-US" dirty="0" err="1"/>
              <a:t>răng</a:t>
            </a:r>
            <a:r>
              <a:rPr lang="en-US" dirty="0"/>
              <a:t> b</a:t>
            </a:r>
            <a:br>
              <a:rPr lang="en-US" dirty="0"/>
            </a:br>
            <a:r>
              <a:rPr lang="en-US" dirty="0"/>
              <a:t>(</a:t>
            </a:r>
            <a:r>
              <a:rPr lang="en-US" dirty="0" err="1"/>
              <a:t>giới</a:t>
            </a:r>
            <a:r>
              <a:rPr lang="en-US" dirty="0"/>
              <a:t> </a:t>
            </a:r>
            <a:r>
              <a:rPr lang="en-US" dirty="0" err="1"/>
              <a:t>hạn</a:t>
            </a:r>
            <a:r>
              <a:rPr lang="en-US" dirty="0"/>
              <a:t> </a:t>
            </a:r>
            <a:r>
              <a:rPr lang="en-US" dirty="0" err="1"/>
              <a:t>bởi</a:t>
            </a:r>
            <a:r>
              <a:rPr lang="en-US" dirty="0"/>
              <a:t> </a:t>
            </a:r>
            <a:r>
              <a:rPr lang="en-US" dirty="0" err="1"/>
              <a:t>hai</a:t>
            </a:r>
            <a:r>
              <a:rPr lang="en-US" dirty="0"/>
              <a:t> </a:t>
            </a:r>
            <a:r>
              <a:rPr lang="en-US" dirty="0" err="1"/>
              <a:t>mặt</a:t>
            </a:r>
            <a:r>
              <a:rPr lang="en-US" dirty="0"/>
              <a:t> </a:t>
            </a:r>
            <a:r>
              <a:rPr lang="en-US" dirty="0" err="1"/>
              <a:t>côn</a:t>
            </a:r>
            <a:r>
              <a:rPr lang="en-US" dirty="0"/>
              <a:t> </a:t>
            </a:r>
            <a:r>
              <a:rPr lang="en-US" dirty="0" err="1"/>
              <a:t>phụ</a:t>
            </a:r>
            <a:r>
              <a:rPr lang="en-US" dirty="0"/>
              <a:t>)</a:t>
            </a:r>
          </a:p>
          <a:p>
            <a:pPr lvl="1"/>
            <a:r>
              <a:rPr lang="en-US" dirty="0" err="1"/>
              <a:t>Tỉ</a:t>
            </a:r>
            <a:r>
              <a:rPr lang="en-US" dirty="0"/>
              <a:t> </a:t>
            </a:r>
            <a:r>
              <a:rPr lang="en-US" dirty="0" err="1"/>
              <a:t>số</a:t>
            </a:r>
            <a:r>
              <a:rPr lang="en-US" dirty="0"/>
              <a:t> </a:t>
            </a:r>
            <a:r>
              <a:rPr lang="en-US" dirty="0" err="1"/>
              <a:t>truyền</a:t>
            </a:r>
            <a:endParaRPr lang="en-US" dirty="0"/>
          </a:p>
          <a:p>
            <a:pPr lvl="1"/>
            <a:endParaRPr lang="en-US" dirty="0"/>
          </a:p>
          <a:p>
            <a:pPr lvl="1"/>
            <a:endParaRPr lang="en-US" dirty="0"/>
          </a:p>
          <a:p>
            <a:pPr lvl="1"/>
            <a:r>
              <a:rPr lang="en-US" dirty="0"/>
              <a:t>Theo </a:t>
            </a:r>
            <a:r>
              <a:rPr lang="en-US" dirty="0" err="1"/>
              <a:t>hình</a:t>
            </a:r>
            <a:r>
              <a:rPr lang="en-US" dirty="0"/>
              <a:t> ta </a:t>
            </a:r>
            <a:r>
              <a:rPr lang="en-US" dirty="0" err="1"/>
              <a:t>có</a:t>
            </a:r>
            <a:endParaRPr lang="en-US" dirty="0"/>
          </a:p>
          <a:p>
            <a:pPr lvl="1"/>
            <a:endParaRPr lang="en-US" dirty="0"/>
          </a:p>
        </p:txBody>
      </p:sp>
      <p:sp>
        <p:nvSpPr>
          <p:cNvPr id="3" name="Title 2"/>
          <p:cNvSpPr>
            <a:spLocks noGrp="1"/>
          </p:cNvSpPr>
          <p:nvPr>
            <p:ph type="title"/>
          </p:nvPr>
        </p:nvSpPr>
        <p:spPr/>
        <p:txBody>
          <a:bodyPr/>
          <a:lstStyle/>
          <a:p>
            <a:r>
              <a:rPr lang="vi-VN" dirty="0"/>
              <a:t>CHƯƠNG 5. TRUYỀN ĐỘNG BÁNH RĂNG</a:t>
            </a:r>
            <a:endParaRPr lang="en-GB" dirty="0"/>
          </a:p>
        </p:txBody>
      </p:sp>
      <p:sp>
        <p:nvSpPr>
          <p:cNvPr id="8" name="TextBox 7"/>
          <p:cNvSpPr txBox="1"/>
          <p:nvPr/>
        </p:nvSpPr>
        <p:spPr>
          <a:xfrm>
            <a:off x="359702" y="575496"/>
            <a:ext cx="8028722" cy="867930"/>
          </a:xfrm>
          <a:prstGeom prst="rect">
            <a:avLst/>
          </a:prstGeom>
          <a:noFill/>
        </p:spPr>
        <p:txBody>
          <a:bodyPr wrap="square" rtlCol="0">
            <a:spAutoFit/>
          </a:bodyPr>
          <a:lstStyle/>
          <a:p>
            <a:pPr lvl="0">
              <a:lnSpc>
                <a:spcPct val="120000"/>
              </a:lnSpc>
            </a:pPr>
            <a:r>
              <a:rPr lang="en-US" sz="2200" b="1" dirty="0">
                <a:solidFill>
                  <a:schemeClr val="accent1">
                    <a:lumMod val="50000"/>
                  </a:schemeClr>
                </a:solidFill>
                <a:latin typeface="Roboto" pitchFamily="2" charset="0"/>
                <a:ea typeface="Roboto" pitchFamily="2" charset="0"/>
              </a:rPr>
              <a:t>2. Thông </a:t>
            </a:r>
            <a:r>
              <a:rPr lang="en-US" sz="2200" b="1" dirty="0" err="1">
                <a:solidFill>
                  <a:schemeClr val="accent1">
                    <a:lumMod val="50000"/>
                  </a:schemeClr>
                </a:solidFill>
                <a:latin typeface="Roboto" pitchFamily="2" charset="0"/>
                <a:ea typeface="Roboto" pitchFamily="2" charset="0"/>
              </a:rPr>
              <a:t>số</a:t>
            </a:r>
            <a:r>
              <a:rPr lang="en-US" sz="2200" b="1" dirty="0">
                <a:solidFill>
                  <a:schemeClr val="accent1">
                    <a:lumMod val="50000"/>
                  </a:schemeClr>
                </a:solidFill>
                <a:latin typeface="Roboto" pitchFamily="2" charset="0"/>
                <a:ea typeface="Roboto" pitchFamily="2" charset="0"/>
              </a:rPr>
              <a:t> </a:t>
            </a:r>
            <a:r>
              <a:rPr lang="en-US" sz="2200" b="1" dirty="0" err="1">
                <a:solidFill>
                  <a:schemeClr val="accent1">
                    <a:lumMod val="50000"/>
                  </a:schemeClr>
                </a:solidFill>
                <a:latin typeface="Roboto" pitchFamily="2" charset="0"/>
                <a:ea typeface="Roboto" pitchFamily="2" charset="0"/>
              </a:rPr>
              <a:t>hình</a:t>
            </a:r>
            <a:r>
              <a:rPr lang="en-US" sz="2200" b="1" dirty="0">
                <a:solidFill>
                  <a:schemeClr val="accent1">
                    <a:lumMod val="50000"/>
                  </a:schemeClr>
                </a:solidFill>
                <a:latin typeface="Roboto" pitchFamily="2" charset="0"/>
                <a:ea typeface="Roboto" pitchFamily="2" charset="0"/>
              </a:rPr>
              <a:t> </a:t>
            </a:r>
            <a:r>
              <a:rPr lang="en-US" sz="2200" b="1" dirty="0" err="1">
                <a:solidFill>
                  <a:schemeClr val="accent1">
                    <a:lumMod val="50000"/>
                  </a:schemeClr>
                </a:solidFill>
                <a:latin typeface="Roboto" pitchFamily="2" charset="0"/>
                <a:ea typeface="Roboto" pitchFamily="2" charset="0"/>
              </a:rPr>
              <a:t>học</a:t>
            </a:r>
            <a:r>
              <a:rPr lang="en-US" sz="2200" b="1" dirty="0">
                <a:solidFill>
                  <a:schemeClr val="accent1">
                    <a:lumMod val="50000"/>
                  </a:schemeClr>
                </a:solidFill>
                <a:latin typeface="Roboto" pitchFamily="2" charset="0"/>
                <a:ea typeface="Roboto" pitchFamily="2" charset="0"/>
              </a:rPr>
              <a:t> </a:t>
            </a:r>
            <a:r>
              <a:rPr lang="en-US" sz="2200" b="1" dirty="0" err="1">
                <a:solidFill>
                  <a:schemeClr val="accent1">
                    <a:lumMod val="50000"/>
                  </a:schemeClr>
                </a:solidFill>
                <a:latin typeface="Roboto" pitchFamily="2" charset="0"/>
                <a:ea typeface="Roboto" pitchFamily="2" charset="0"/>
              </a:rPr>
              <a:t>bộ</a:t>
            </a:r>
            <a:r>
              <a:rPr lang="en-US" sz="2200" b="1" dirty="0">
                <a:solidFill>
                  <a:schemeClr val="accent1">
                    <a:lumMod val="50000"/>
                  </a:schemeClr>
                </a:solidFill>
                <a:latin typeface="Roboto" pitchFamily="2" charset="0"/>
                <a:ea typeface="Roboto" pitchFamily="2" charset="0"/>
              </a:rPr>
              <a:t> </a:t>
            </a:r>
            <a:r>
              <a:rPr lang="en-US" sz="2200" b="1" dirty="0" err="1">
                <a:solidFill>
                  <a:schemeClr val="accent1">
                    <a:lumMod val="50000"/>
                  </a:schemeClr>
                </a:solidFill>
                <a:latin typeface="Roboto" pitchFamily="2" charset="0"/>
                <a:ea typeface="Roboto" pitchFamily="2" charset="0"/>
              </a:rPr>
              <a:t>truyền</a:t>
            </a:r>
            <a:r>
              <a:rPr lang="en-US" sz="2200" b="1" dirty="0">
                <a:solidFill>
                  <a:schemeClr val="accent1">
                    <a:lumMod val="50000"/>
                  </a:schemeClr>
                </a:solidFill>
                <a:latin typeface="Roboto" pitchFamily="2" charset="0"/>
                <a:ea typeface="Roboto" pitchFamily="2" charset="0"/>
              </a:rPr>
              <a:t> bánh </a:t>
            </a:r>
            <a:r>
              <a:rPr lang="en-US" sz="2200" b="1" dirty="0" err="1">
                <a:solidFill>
                  <a:schemeClr val="accent1">
                    <a:lumMod val="50000"/>
                  </a:schemeClr>
                </a:solidFill>
                <a:latin typeface="Roboto" pitchFamily="2" charset="0"/>
                <a:ea typeface="Roboto" pitchFamily="2" charset="0"/>
              </a:rPr>
              <a:t>răng</a:t>
            </a:r>
            <a:endParaRPr lang="en-US" sz="2200" b="1" dirty="0">
              <a:solidFill>
                <a:schemeClr val="accent1">
                  <a:lumMod val="50000"/>
                </a:schemeClr>
              </a:solidFill>
              <a:latin typeface="Roboto" pitchFamily="2" charset="0"/>
              <a:ea typeface="Roboto" pitchFamily="2" charset="0"/>
            </a:endParaRPr>
          </a:p>
          <a:p>
            <a:pPr lvl="0">
              <a:lnSpc>
                <a:spcPct val="120000"/>
              </a:lnSpc>
            </a:pPr>
            <a:r>
              <a:rPr lang="en-US" sz="2000" b="1" dirty="0">
                <a:solidFill>
                  <a:srgbClr val="5B9BD5">
                    <a:lumMod val="50000"/>
                  </a:srgbClr>
                </a:solidFill>
                <a:latin typeface="Roboto" pitchFamily="2" charset="0"/>
                <a:ea typeface="Roboto" pitchFamily="2" charset="0"/>
              </a:rPr>
              <a:t>2.3. Thông </a:t>
            </a:r>
            <a:r>
              <a:rPr lang="en-US" sz="2000" b="1" dirty="0" err="1">
                <a:solidFill>
                  <a:srgbClr val="5B9BD5">
                    <a:lumMod val="50000"/>
                  </a:srgbClr>
                </a:solidFill>
                <a:latin typeface="Roboto" pitchFamily="2" charset="0"/>
                <a:ea typeface="Roboto" pitchFamily="2" charset="0"/>
              </a:rPr>
              <a:t>số</a:t>
            </a:r>
            <a:r>
              <a:rPr lang="en-US" sz="2000" b="1" dirty="0">
                <a:solidFill>
                  <a:srgbClr val="5B9BD5">
                    <a:lumMod val="50000"/>
                  </a:srgbClr>
                </a:solidFill>
                <a:latin typeface="Roboto" pitchFamily="2" charset="0"/>
                <a:ea typeface="Roboto" pitchFamily="2" charset="0"/>
              </a:rPr>
              <a:t> </a:t>
            </a:r>
            <a:r>
              <a:rPr lang="en-US" sz="2000" b="1" dirty="0" err="1">
                <a:solidFill>
                  <a:srgbClr val="5B9BD5">
                    <a:lumMod val="50000"/>
                  </a:srgbClr>
                </a:solidFill>
                <a:latin typeface="Roboto" pitchFamily="2" charset="0"/>
                <a:ea typeface="Roboto" pitchFamily="2" charset="0"/>
              </a:rPr>
              <a:t>hình</a:t>
            </a:r>
            <a:r>
              <a:rPr lang="en-US" sz="2000" b="1" dirty="0">
                <a:solidFill>
                  <a:srgbClr val="5B9BD5">
                    <a:lumMod val="50000"/>
                  </a:srgbClr>
                </a:solidFill>
                <a:latin typeface="Roboto" pitchFamily="2" charset="0"/>
                <a:ea typeface="Roboto" pitchFamily="2" charset="0"/>
              </a:rPr>
              <a:t> </a:t>
            </a:r>
            <a:r>
              <a:rPr lang="en-US" sz="2000" b="1" dirty="0" err="1">
                <a:solidFill>
                  <a:srgbClr val="5B9BD5">
                    <a:lumMod val="50000"/>
                  </a:srgbClr>
                </a:solidFill>
                <a:latin typeface="Roboto" pitchFamily="2" charset="0"/>
                <a:ea typeface="Roboto" pitchFamily="2" charset="0"/>
              </a:rPr>
              <a:t>học</a:t>
            </a:r>
            <a:r>
              <a:rPr lang="en-US" sz="2000" b="1" dirty="0">
                <a:solidFill>
                  <a:srgbClr val="5B9BD5">
                    <a:lumMod val="50000"/>
                  </a:srgbClr>
                </a:solidFill>
                <a:latin typeface="Roboto" pitchFamily="2" charset="0"/>
                <a:ea typeface="Roboto" pitchFamily="2" charset="0"/>
              </a:rPr>
              <a:t> bánh </a:t>
            </a:r>
            <a:r>
              <a:rPr lang="en-US" sz="2000" b="1" dirty="0" err="1">
                <a:solidFill>
                  <a:srgbClr val="5B9BD5">
                    <a:lumMod val="50000"/>
                  </a:srgbClr>
                </a:solidFill>
                <a:latin typeface="Roboto" pitchFamily="2" charset="0"/>
                <a:ea typeface="Roboto" pitchFamily="2" charset="0"/>
              </a:rPr>
              <a:t>răng</a:t>
            </a:r>
            <a:r>
              <a:rPr lang="en-US" sz="2000" b="1" dirty="0">
                <a:solidFill>
                  <a:srgbClr val="5B9BD5">
                    <a:lumMod val="50000"/>
                  </a:srgbClr>
                </a:solidFill>
                <a:latin typeface="Roboto" pitchFamily="2" charset="0"/>
                <a:ea typeface="Roboto" pitchFamily="2" charset="0"/>
              </a:rPr>
              <a:t> </a:t>
            </a:r>
            <a:r>
              <a:rPr lang="en-US" sz="2000" b="1" dirty="0" err="1">
                <a:solidFill>
                  <a:srgbClr val="5B9BD5">
                    <a:lumMod val="50000"/>
                  </a:srgbClr>
                </a:solidFill>
                <a:latin typeface="Roboto" pitchFamily="2" charset="0"/>
                <a:ea typeface="Roboto" pitchFamily="2" charset="0"/>
              </a:rPr>
              <a:t>côn</a:t>
            </a:r>
            <a:r>
              <a:rPr lang="en-US" sz="2000" b="1" dirty="0">
                <a:solidFill>
                  <a:srgbClr val="5B9BD5">
                    <a:lumMod val="50000"/>
                  </a:srgbClr>
                </a:solidFill>
                <a:latin typeface="Roboto" pitchFamily="2" charset="0"/>
                <a:ea typeface="Roboto" pitchFamily="2" charset="0"/>
              </a:rPr>
              <a:t> </a:t>
            </a:r>
            <a:r>
              <a:rPr lang="en-US" sz="2000" b="1" dirty="0" err="1">
                <a:solidFill>
                  <a:srgbClr val="5B9BD5">
                    <a:lumMod val="50000"/>
                  </a:srgbClr>
                </a:solidFill>
                <a:latin typeface="Roboto" pitchFamily="2" charset="0"/>
                <a:ea typeface="Roboto" pitchFamily="2" charset="0"/>
              </a:rPr>
              <a:t>răng</a:t>
            </a:r>
            <a:r>
              <a:rPr lang="en-US" sz="2000" b="1" dirty="0">
                <a:solidFill>
                  <a:srgbClr val="5B9BD5">
                    <a:lumMod val="50000"/>
                  </a:srgbClr>
                </a:solidFill>
                <a:latin typeface="Roboto" pitchFamily="2" charset="0"/>
                <a:ea typeface="Roboto" pitchFamily="2" charset="0"/>
              </a:rPr>
              <a:t> </a:t>
            </a:r>
            <a:r>
              <a:rPr lang="en-US" sz="2000" b="1" dirty="0" err="1">
                <a:solidFill>
                  <a:srgbClr val="5B9BD5">
                    <a:lumMod val="50000"/>
                  </a:srgbClr>
                </a:solidFill>
                <a:latin typeface="Roboto" pitchFamily="2" charset="0"/>
                <a:ea typeface="Roboto" pitchFamily="2" charset="0"/>
              </a:rPr>
              <a:t>thẳng</a:t>
            </a:r>
            <a:endParaRPr lang="en-US" sz="2000" b="1" dirty="0">
              <a:solidFill>
                <a:srgbClr val="5B9BD5">
                  <a:lumMod val="50000"/>
                </a:srgbClr>
              </a:solidFill>
              <a:latin typeface="Roboto" pitchFamily="2" charset="0"/>
              <a:ea typeface="Roboto" pitchFamily="2" charset="0"/>
            </a:endParaRPr>
          </a:p>
        </p:txBody>
      </p:sp>
      <p:pic>
        <p:nvPicPr>
          <p:cNvPr id="7" name="Picture 6"/>
          <p:cNvPicPr/>
          <p:nvPr/>
        </p:nvPicPr>
        <p:blipFill rotWithShape="1">
          <a:blip r:embed="rId2" cstate="print">
            <a:extLst>
              <a:ext uri="{28A0092B-C50C-407E-A947-70E740481C1C}">
                <a14:useLocalDpi xmlns:a14="http://schemas.microsoft.com/office/drawing/2010/main" val="0"/>
              </a:ext>
            </a:extLst>
          </a:blip>
          <a:srcRect r="6066" b="6007"/>
          <a:stretch/>
        </p:blipFill>
        <p:spPr bwMode="auto">
          <a:xfrm rot="5400000">
            <a:off x="5091607" y="2621361"/>
            <a:ext cx="3406148" cy="4301346"/>
          </a:xfrm>
          <a:prstGeom prst="rect">
            <a:avLst/>
          </a:prstGeom>
          <a:ln>
            <a:noFill/>
          </a:ln>
          <a:extLst>
            <a:ext uri="{53640926-AAD7-44D8-BBD7-CCE9431645EC}">
              <a14:shadowObscured xmlns:a14="http://schemas.microsoft.com/office/drawing/2010/main"/>
            </a:ext>
          </a:extLst>
        </p:spPr>
      </p:pic>
      <p:pic>
        <p:nvPicPr>
          <p:cNvPr id="9" name="Picture 8"/>
          <p:cNvPicPr/>
          <p:nvPr/>
        </p:nvPicPr>
        <p:blipFill rotWithShape="1">
          <a:blip r:embed="rId3" cstate="print">
            <a:extLst>
              <a:ext uri="{28A0092B-C50C-407E-A947-70E740481C1C}">
                <a14:useLocalDpi xmlns:a14="http://schemas.microsoft.com/office/drawing/2010/main" val="0"/>
              </a:ext>
            </a:extLst>
          </a:blip>
          <a:srcRect l="56692" r="22593" b="55911"/>
          <a:stretch/>
        </p:blipFill>
        <p:spPr bwMode="auto">
          <a:xfrm>
            <a:off x="7019107" y="485056"/>
            <a:ext cx="1657349" cy="2490124"/>
          </a:xfrm>
          <a:prstGeom prst="rect">
            <a:avLst/>
          </a:prstGeom>
          <a:ln>
            <a:noFill/>
          </a:ln>
          <a:extLst>
            <a:ext uri="{53640926-AAD7-44D8-BBD7-CCE9431645EC}">
              <a14:shadowObscured xmlns:a14="http://schemas.microsoft.com/office/drawing/2010/main"/>
            </a:ext>
          </a:extLst>
        </p:spPr>
      </p:pic>
      <p:graphicFrame>
        <p:nvGraphicFramePr>
          <p:cNvPr id="10" name="Object 9"/>
          <p:cNvGraphicFramePr>
            <a:graphicFrameLocks noChangeAspect="1"/>
          </p:cNvGraphicFramePr>
          <p:nvPr/>
        </p:nvGraphicFramePr>
        <p:xfrm>
          <a:off x="1509713" y="4086225"/>
          <a:ext cx="2533650" cy="704850"/>
        </p:xfrm>
        <a:graphic>
          <a:graphicData uri="http://schemas.openxmlformats.org/presentationml/2006/ole">
            <mc:AlternateContent xmlns:mc="http://schemas.openxmlformats.org/markup-compatibility/2006">
              <mc:Choice xmlns:v="urn:schemas-microsoft-com:vml" Requires="v">
                <p:oleObj name="Equation" r:id="rId4" imgW="1688760" imgH="469800" progId="Equation.DSMT4">
                  <p:embed/>
                </p:oleObj>
              </mc:Choice>
              <mc:Fallback>
                <p:oleObj name="Equation" r:id="rId4" imgW="1688760" imgH="469800" progId="Equation.DSMT4">
                  <p:embed/>
                  <p:pic>
                    <p:nvPicPr>
                      <p:cNvPr id="10" name="Object 9"/>
                      <p:cNvPicPr>
                        <a:picLocks noChangeAspect="1" noChangeArrowheads="1"/>
                      </p:cNvPicPr>
                      <p:nvPr/>
                    </p:nvPicPr>
                    <p:blipFill>
                      <a:blip r:embed="rId5"/>
                      <a:srcRect/>
                      <a:stretch>
                        <a:fillRect/>
                      </a:stretch>
                    </p:blipFill>
                    <p:spPr bwMode="auto">
                      <a:xfrm>
                        <a:off x="1509713" y="4086225"/>
                        <a:ext cx="2533650" cy="704850"/>
                      </a:xfrm>
                      <a:prstGeom prst="rect">
                        <a:avLst/>
                      </a:prstGeom>
                      <a:noFill/>
                    </p:spPr>
                  </p:pic>
                </p:oleObj>
              </mc:Fallback>
            </mc:AlternateContent>
          </a:graphicData>
        </a:graphic>
      </p:graphicFrame>
      <p:graphicFrame>
        <p:nvGraphicFramePr>
          <p:cNvPr id="13" name="Object 12"/>
          <p:cNvGraphicFramePr>
            <a:graphicFrameLocks noChangeAspect="1"/>
          </p:cNvGraphicFramePr>
          <p:nvPr/>
        </p:nvGraphicFramePr>
        <p:xfrm>
          <a:off x="1509713" y="5233776"/>
          <a:ext cx="2095500" cy="704850"/>
        </p:xfrm>
        <a:graphic>
          <a:graphicData uri="http://schemas.openxmlformats.org/presentationml/2006/ole">
            <mc:AlternateContent xmlns:mc="http://schemas.openxmlformats.org/markup-compatibility/2006">
              <mc:Choice xmlns:v="urn:schemas-microsoft-com:vml" Requires="v">
                <p:oleObj name="Equation" r:id="rId6" imgW="1396800" imgH="469800" progId="Equation.DSMT4">
                  <p:embed/>
                </p:oleObj>
              </mc:Choice>
              <mc:Fallback>
                <p:oleObj name="Equation" r:id="rId6" imgW="1396800" imgH="469800" progId="Equation.DSMT4">
                  <p:embed/>
                  <p:pic>
                    <p:nvPicPr>
                      <p:cNvPr id="13" name="Object 12"/>
                      <p:cNvPicPr>
                        <a:picLocks noChangeAspect="1" noChangeArrowheads="1"/>
                      </p:cNvPicPr>
                      <p:nvPr/>
                    </p:nvPicPr>
                    <p:blipFill>
                      <a:blip r:embed="rId7"/>
                      <a:srcRect/>
                      <a:stretch>
                        <a:fillRect/>
                      </a:stretch>
                    </p:blipFill>
                    <p:spPr bwMode="auto">
                      <a:xfrm>
                        <a:off x="1509713" y="5233776"/>
                        <a:ext cx="2095500" cy="704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graphicFrame>
        <p:nvGraphicFramePr>
          <p:cNvPr id="14" name="Object 13"/>
          <p:cNvGraphicFramePr>
            <a:graphicFrameLocks noChangeAspect="1"/>
          </p:cNvGraphicFramePr>
          <p:nvPr/>
        </p:nvGraphicFramePr>
        <p:xfrm>
          <a:off x="1673225" y="2254250"/>
          <a:ext cx="2571750" cy="342900"/>
        </p:xfrm>
        <a:graphic>
          <a:graphicData uri="http://schemas.openxmlformats.org/presentationml/2006/ole">
            <mc:AlternateContent xmlns:mc="http://schemas.openxmlformats.org/markup-compatibility/2006">
              <mc:Choice xmlns:v="urn:schemas-microsoft-com:vml" Requires="v">
                <p:oleObj name="Equation" r:id="rId8" imgW="1714320" imgH="228600" progId="Equation.DSMT4">
                  <p:embed/>
                </p:oleObj>
              </mc:Choice>
              <mc:Fallback>
                <p:oleObj name="Equation" r:id="rId8" imgW="1714320" imgH="228600" progId="Equation.DSMT4">
                  <p:embed/>
                  <p:pic>
                    <p:nvPicPr>
                      <p:cNvPr id="14" name="Object 13"/>
                      <p:cNvPicPr>
                        <a:picLocks noChangeAspect="1" noChangeArrowheads="1"/>
                      </p:cNvPicPr>
                      <p:nvPr/>
                    </p:nvPicPr>
                    <p:blipFill>
                      <a:blip r:embed="rId9"/>
                      <a:srcRect/>
                      <a:stretch>
                        <a:fillRect/>
                      </a:stretch>
                    </p:blipFill>
                    <p:spPr bwMode="auto">
                      <a:xfrm>
                        <a:off x="1673225" y="2254250"/>
                        <a:ext cx="2571750" cy="342900"/>
                      </a:xfrm>
                      <a:prstGeom prst="rect">
                        <a:avLst/>
                      </a:prstGeom>
                      <a:noFill/>
                    </p:spPr>
                  </p:pic>
                </p:oleObj>
              </mc:Fallback>
            </mc:AlternateContent>
          </a:graphicData>
        </a:graphic>
      </p:graphicFrame>
      <p:graphicFrame>
        <p:nvGraphicFramePr>
          <p:cNvPr id="15" name="Object 14"/>
          <p:cNvGraphicFramePr>
            <a:graphicFrameLocks noChangeAspect="1"/>
          </p:cNvGraphicFramePr>
          <p:nvPr/>
        </p:nvGraphicFramePr>
        <p:xfrm>
          <a:off x="780137" y="6013837"/>
          <a:ext cx="4152900" cy="381000"/>
        </p:xfrm>
        <a:graphic>
          <a:graphicData uri="http://schemas.openxmlformats.org/presentationml/2006/ole">
            <mc:AlternateContent xmlns:mc="http://schemas.openxmlformats.org/markup-compatibility/2006">
              <mc:Choice xmlns:v="urn:schemas-microsoft-com:vml" Requires="v">
                <p:oleObj name="Equation" r:id="rId10" imgW="2768400" imgH="253800" progId="Equation.DSMT4">
                  <p:embed/>
                </p:oleObj>
              </mc:Choice>
              <mc:Fallback>
                <p:oleObj name="Equation" r:id="rId10" imgW="2768400" imgH="253800" progId="Equation.DSMT4">
                  <p:embed/>
                  <p:pic>
                    <p:nvPicPr>
                      <p:cNvPr id="15" name="Object 14"/>
                      <p:cNvPicPr>
                        <a:picLocks noChangeAspect="1" noChangeArrowheads="1"/>
                      </p:cNvPicPr>
                      <p:nvPr/>
                    </p:nvPicPr>
                    <p:blipFill>
                      <a:blip r:embed="rId11"/>
                      <a:srcRect/>
                      <a:stretch>
                        <a:fillRect/>
                      </a:stretch>
                    </p:blipFill>
                    <p:spPr bwMode="auto">
                      <a:xfrm>
                        <a:off x="780137" y="6013837"/>
                        <a:ext cx="4152900" cy="381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Tree>
    <p:extLst>
      <p:ext uri="{BB962C8B-B14F-4D97-AF65-F5344CB8AC3E}">
        <p14:creationId xmlns:p14="http://schemas.microsoft.com/office/powerpoint/2010/main" val="64263845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idx="1"/>
          </p:nvPr>
        </p:nvSpPr>
        <p:spPr>
          <a:xfrm>
            <a:off x="494851" y="1465198"/>
            <a:ext cx="6237389" cy="4916130"/>
          </a:xfrm>
        </p:spPr>
        <p:txBody>
          <a:bodyPr>
            <a:normAutofit/>
          </a:bodyPr>
          <a:lstStyle/>
          <a:p>
            <a:r>
              <a:rPr lang="en-US" dirty="0" err="1"/>
              <a:t>Các</a:t>
            </a:r>
            <a:r>
              <a:rPr lang="en-US" dirty="0"/>
              <a:t> </a:t>
            </a:r>
            <a:r>
              <a:rPr lang="en-US" dirty="0" err="1"/>
              <a:t>kích</a:t>
            </a:r>
            <a:r>
              <a:rPr lang="en-US" dirty="0"/>
              <a:t> </a:t>
            </a:r>
            <a:r>
              <a:rPr lang="en-US" dirty="0" err="1"/>
              <a:t>thước</a:t>
            </a:r>
            <a:r>
              <a:rPr lang="en-US" dirty="0"/>
              <a:t> </a:t>
            </a:r>
            <a:r>
              <a:rPr lang="en-US" dirty="0" err="1"/>
              <a:t>hình</a:t>
            </a:r>
            <a:r>
              <a:rPr lang="en-US" dirty="0"/>
              <a:t> </a:t>
            </a:r>
            <a:r>
              <a:rPr lang="en-US" dirty="0" err="1"/>
              <a:t>học</a:t>
            </a:r>
            <a:r>
              <a:rPr lang="en-US" dirty="0"/>
              <a:t> </a:t>
            </a:r>
            <a:r>
              <a:rPr lang="en-US" dirty="0" err="1"/>
              <a:t>chủ</a:t>
            </a:r>
            <a:r>
              <a:rPr lang="en-US" dirty="0"/>
              <a:t> </a:t>
            </a:r>
            <a:r>
              <a:rPr lang="en-US" dirty="0" err="1"/>
              <a:t>yếu</a:t>
            </a:r>
            <a:endParaRPr lang="en-US" dirty="0"/>
          </a:p>
          <a:p>
            <a:pPr lvl="1"/>
            <a:r>
              <a:rPr lang="en-US" dirty="0" err="1"/>
              <a:t>Chiều</a:t>
            </a:r>
            <a:r>
              <a:rPr lang="en-US" dirty="0"/>
              <a:t> </a:t>
            </a:r>
            <a:r>
              <a:rPr lang="en-US" dirty="0" err="1"/>
              <a:t>dài</a:t>
            </a:r>
            <a:r>
              <a:rPr lang="en-US" dirty="0"/>
              <a:t> </a:t>
            </a:r>
            <a:r>
              <a:rPr lang="en-US" dirty="0" err="1"/>
              <a:t>côn</a:t>
            </a:r>
            <a:r>
              <a:rPr lang="en-US" dirty="0"/>
              <a:t> </a:t>
            </a:r>
            <a:r>
              <a:rPr lang="en-US" dirty="0" err="1"/>
              <a:t>ngoài</a:t>
            </a:r>
            <a:endParaRPr lang="en-US" dirty="0"/>
          </a:p>
          <a:p>
            <a:pPr lvl="1"/>
            <a:endParaRPr lang="en-US" dirty="0"/>
          </a:p>
          <a:p>
            <a:pPr lvl="1"/>
            <a:endParaRPr lang="en-US" dirty="0"/>
          </a:p>
          <a:p>
            <a:pPr lvl="1"/>
            <a:r>
              <a:rPr lang="en-US" dirty="0" err="1"/>
              <a:t>Chiều</a:t>
            </a:r>
            <a:r>
              <a:rPr lang="en-US" dirty="0"/>
              <a:t> </a:t>
            </a:r>
            <a:r>
              <a:rPr lang="en-US" dirty="0" err="1"/>
              <a:t>dài</a:t>
            </a:r>
            <a:r>
              <a:rPr lang="en-US" dirty="0"/>
              <a:t> </a:t>
            </a:r>
            <a:r>
              <a:rPr lang="en-US" dirty="0" err="1"/>
              <a:t>côn</a:t>
            </a:r>
            <a:r>
              <a:rPr lang="en-US" dirty="0"/>
              <a:t> </a:t>
            </a:r>
            <a:r>
              <a:rPr lang="en-US" dirty="0" err="1"/>
              <a:t>trung</a:t>
            </a:r>
            <a:r>
              <a:rPr lang="en-US" dirty="0"/>
              <a:t> </a:t>
            </a:r>
            <a:r>
              <a:rPr lang="en-US" dirty="0" err="1"/>
              <a:t>bình</a:t>
            </a:r>
            <a:endParaRPr lang="en-US" dirty="0"/>
          </a:p>
          <a:p>
            <a:pPr lvl="1"/>
            <a:endParaRPr lang="en-US" dirty="0"/>
          </a:p>
          <a:p>
            <a:pPr lvl="1"/>
            <a:endParaRPr lang="en-US" dirty="0"/>
          </a:p>
          <a:p>
            <a:pPr lvl="1"/>
            <a:r>
              <a:rPr lang="en-US" dirty="0" err="1"/>
              <a:t>Tỉ</a:t>
            </a:r>
            <a:r>
              <a:rPr lang="en-US" dirty="0"/>
              <a:t> </a:t>
            </a:r>
            <a:r>
              <a:rPr lang="en-US" dirty="0" err="1"/>
              <a:t>số</a:t>
            </a:r>
            <a:r>
              <a:rPr lang="en-US" dirty="0"/>
              <a:t> </a:t>
            </a:r>
            <a:r>
              <a:rPr lang="en-US" dirty="0" err="1"/>
              <a:t>giữa</a:t>
            </a:r>
            <a:r>
              <a:rPr lang="en-US" dirty="0"/>
              <a:t> </a:t>
            </a:r>
            <a:r>
              <a:rPr lang="en-US" dirty="0" err="1"/>
              <a:t>các</a:t>
            </a:r>
            <a:r>
              <a:rPr lang="en-US" dirty="0"/>
              <a:t> </a:t>
            </a:r>
            <a:r>
              <a:rPr lang="en-US" dirty="0" err="1"/>
              <a:t>mô-đun</a:t>
            </a:r>
            <a:r>
              <a:rPr lang="en-US" dirty="0"/>
              <a:t> </a:t>
            </a:r>
            <a:r>
              <a:rPr lang="en-US" dirty="0" err="1"/>
              <a:t>vòng</a:t>
            </a:r>
            <a:r>
              <a:rPr lang="en-US" dirty="0"/>
              <a:t> </a:t>
            </a:r>
            <a:r>
              <a:rPr lang="en-US" dirty="0" err="1"/>
              <a:t>ngoài</a:t>
            </a:r>
            <a:endParaRPr lang="en-US" dirty="0"/>
          </a:p>
          <a:p>
            <a:pPr lvl="1"/>
            <a:endParaRPr lang="en-US" dirty="0"/>
          </a:p>
        </p:txBody>
      </p:sp>
      <p:sp>
        <p:nvSpPr>
          <p:cNvPr id="3" name="Title 2"/>
          <p:cNvSpPr>
            <a:spLocks noGrp="1"/>
          </p:cNvSpPr>
          <p:nvPr>
            <p:ph type="title"/>
          </p:nvPr>
        </p:nvSpPr>
        <p:spPr/>
        <p:txBody>
          <a:bodyPr/>
          <a:lstStyle/>
          <a:p>
            <a:r>
              <a:rPr lang="vi-VN" dirty="0"/>
              <a:t>CHƯƠNG 5. TRUYỀN ĐỘNG BÁNH RĂNG</a:t>
            </a:r>
            <a:endParaRPr lang="en-GB" dirty="0"/>
          </a:p>
        </p:txBody>
      </p:sp>
      <p:sp>
        <p:nvSpPr>
          <p:cNvPr id="8" name="TextBox 7"/>
          <p:cNvSpPr txBox="1"/>
          <p:nvPr/>
        </p:nvSpPr>
        <p:spPr>
          <a:xfrm>
            <a:off x="359702" y="575496"/>
            <a:ext cx="8028722" cy="867930"/>
          </a:xfrm>
          <a:prstGeom prst="rect">
            <a:avLst/>
          </a:prstGeom>
          <a:noFill/>
        </p:spPr>
        <p:txBody>
          <a:bodyPr wrap="square" rtlCol="0">
            <a:spAutoFit/>
          </a:bodyPr>
          <a:lstStyle/>
          <a:p>
            <a:pPr lvl="0">
              <a:lnSpc>
                <a:spcPct val="120000"/>
              </a:lnSpc>
            </a:pPr>
            <a:r>
              <a:rPr lang="en-US" sz="2200" b="1" dirty="0">
                <a:solidFill>
                  <a:schemeClr val="accent1">
                    <a:lumMod val="50000"/>
                  </a:schemeClr>
                </a:solidFill>
                <a:latin typeface="Roboto" pitchFamily="2" charset="0"/>
                <a:ea typeface="Roboto" pitchFamily="2" charset="0"/>
              </a:rPr>
              <a:t>2. Thông </a:t>
            </a:r>
            <a:r>
              <a:rPr lang="en-US" sz="2200" b="1" dirty="0" err="1">
                <a:solidFill>
                  <a:schemeClr val="accent1">
                    <a:lumMod val="50000"/>
                  </a:schemeClr>
                </a:solidFill>
                <a:latin typeface="Roboto" pitchFamily="2" charset="0"/>
                <a:ea typeface="Roboto" pitchFamily="2" charset="0"/>
              </a:rPr>
              <a:t>số</a:t>
            </a:r>
            <a:r>
              <a:rPr lang="en-US" sz="2200" b="1" dirty="0">
                <a:solidFill>
                  <a:schemeClr val="accent1">
                    <a:lumMod val="50000"/>
                  </a:schemeClr>
                </a:solidFill>
                <a:latin typeface="Roboto" pitchFamily="2" charset="0"/>
                <a:ea typeface="Roboto" pitchFamily="2" charset="0"/>
              </a:rPr>
              <a:t> </a:t>
            </a:r>
            <a:r>
              <a:rPr lang="en-US" sz="2200" b="1" dirty="0" err="1">
                <a:solidFill>
                  <a:schemeClr val="accent1">
                    <a:lumMod val="50000"/>
                  </a:schemeClr>
                </a:solidFill>
                <a:latin typeface="Roboto" pitchFamily="2" charset="0"/>
                <a:ea typeface="Roboto" pitchFamily="2" charset="0"/>
              </a:rPr>
              <a:t>hình</a:t>
            </a:r>
            <a:r>
              <a:rPr lang="en-US" sz="2200" b="1" dirty="0">
                <a:solidFill>
                  <a:schemeClr val="accent1">
                    <a:lumMod val="50000"/>
                  </a:schemeClr>
                </a:solidFill>
                <a:latin typeface="Roboto" pitchFamily="2" charset="0"/>
                <a:ea typeface="Roboto" pitchFamily="2" charset="0"/>
              </a:rPr>
              <a:t> </a:t>
            </a:r>
            <a:r>
              <a:rPr lang="en-US" sz="2200" b="1" dirty="0" err="1">
                <a:solidFill>
                  <a:schemeClr val="accent1">
                    <a:lumMod val="50000"/>
                  </a:schemeClr>
                </a:solidFill>
                <a:latin typeface="Roboto" pitchFamily="2" charset="0"/>
                <a:ea typeface="Roboto" pitchFamily="2" charset="0"/>
              </a:rPr>
              <a:t>học</a:t>
            </a:r>
            <a:r>
              <a:rPr lang="en-US" sz="2200" b="1" dirty="0">
                <a:solidFill>
                  <a:schemeClr val="accent1">
                    <a:lumMod val="50000"/>
                  </a:schemeClr>
                </a:solidFill>
                <a:latin typeface="Roboto" pitchFamily="2" charset="0"/>
                <a:ea typeface="Roboto" pitchFamily="2" charset="0"/>
              </a:rPr>
              <a:t> </a:t>
            </a:r>
            <a:r>
              <a:rPr lang="en-US" sz="2200" b="1" dirty="0" err="1">
                <a:solidFill>
                  <a:schemeClr val="accent1">
                    <a:lumMod val="50000"/>
                  </a:schemeClr>
                </a:solidFill>
                <a:latin typeface="Roboto" pitchFamily="2" charset="0"/>
                <a:ea typeface="Roboto" pitchFamily="2" charset="0"/>
              </a:rPr>
              <a:t>bộ</a:t>
            </a:r>
            <a:r>
              <a:rPr lang="en-US" sz="2200" b="1" dirty="0">
                <a:solidFill>
                  <a:schemeClr val="accent1">
                    <a:lumMod val="50000"/>
                  </a:schemeClr>
                </a:solidFill>
                <a:latin typeface="Roboto" pitchFamily="2" charset="0"/>
                <a:ea typeface="Roboto" pitchFamily="2" charset="0"/>
              </a:rPr>
              <a:t> </a:t>
            </a:r>
            <a:r>
              <a:rPr lang="en-US" sz="2200" b="1" dirty="0" err="1">
                <a:solidFill>
                  <a:schemeClr val="accent1">
                    <a:lumMod val="50000"/>
                  </a:schemeClr>
                </a:solidFill>
                <a:latin typeface="Roboto" pitchFamily="2" charset="0"/>
                <a:ea typeface="Roboto" pitchFamily="2" charset="0"/>
              </a:rPr>
              <a:t>truyền</a:t>
            </a:r>
            <a:r>
              <a:rPr lang="en-US" sz="2200" b="1" dirty="0">
                <a:solidFill>
                  <a:schemeClr val="accent1">
                    <a:lumMod val="50000"/>
                  </a:schemeClr>
                </a:solidFill>
                <a:latin typeface="Roboto" pitchFamily="2" charset="0"/>
                <a:ea typeface="Roboto" pitchFamily="2" charset="0"/>
              </a:rPr>
              <a:t> bánh </a:t>
            </a:r>
            <a:r>
              <a:rPr lang="en-US" sz="2200" b="1" dirty="0" err="1">
                <a:solidFill>
                  <a:schemeClr val="accent1">
                    <a:lumMod val="50000"/>
                  </a:schemeClr>
                </a:solidFill>
                <a:latin typeface="Roboto" pitchFamily="2" charset="0"/>
                <a:ea typeface="Roboto" pitchFamily="2" charset="0"/>
              </a:rPr>
              <a:t>răng</a:t>
            </a:r>
            <a:endParaRPr lang="en-US" sz="2200" b="1" dirty="0">
              <a:solidFill>
                <a:schemeClr val="accent1">
                  <a:lumMod val="50000"/>
                </a:schemeClr>
              </a:solidFill>
              <a:latin typeface="Roboto" pitchFamily="2" charset="0"/>
              <a:ea typeface="Roboto" pitchFamily="2" charset="0"/>
            </a:endParaRPr>
          </a:p>
          <a:p>
            <a:pPr lvl="0">
              <a:lnSpc>
                <a:spcPct val="120000"/>
              </a:lnSpc>
            </a:pPr>
            <a:r>
              <a:rPr lang="en-US" sz="2000" b="1" dirty="0">
                <a:solidFill>
                  <a:srgbClr val="5B9BD5">
                    <a:lumMod val="50000"/>
                  </a:srgbClr>
                </a:solidFill>
                <a:latin typeface="Roboto" pitchFamily="2" charset="0"/>
                <a:ea typeface="Roboto" pitchFamily="2" charset="0"/>
              </a:rPr>
              <a:t>2.3. Thông </a:t>
            </a:r>
            <a:r>
              <a:rPr lang="en-US" sz="2000" b="1" dirty="0" err="1">
                <a:solidFill>
                  <a:srgbClr val="5B9BD5">
                    <a:lumMod val="50000"/>
                  </a:srgbClr>
                </a:solidFill>
                <a:latin typeface="Roboto" pitchFamily="2" charset="0"/>
                <a:ea typeface="Roboto" pitchFamily="2" charset="0"/>
              </a:rPr>
              <a:t>số</a:t>
            </a:r>
            <a:r>
              <a:rPr lang="en-US" sz="2000" b="1" dirty="0">
                <a:solidFill>
                  <a:srgbClr val="5B9BD5">
                    <a:lumMod val="50000"/>
                  </a:srgbClr>
                </a:solidFill>
                <a:latin typeface="Roboto" pitchFamily="2" charset="0"/>
                <a:ea typeface="Roboto" pitchFamily="2" charset="0"/>
              </a:rPr>
              <a:t> </a:t>
            </a:r>
            <a:r>
              <a:rPr lang="en-US" sz="2000" b="1" dirty="0" err="1">
                <a:solidFill>
                  <a:srgbClr val="5B9BD5">
                    <a:lumMod val="50000"/>
                  </a:srgbClr>
                </a:solidFill>
                <a:latin typeface="Roboto" pitchFamily="2" charset="0"/>
                <a:ea typeface="Roboto" pitchFamily="2" charset="0"/>
              </a:rPr>
              <a:t>hình</a:t>
            </a:r>
            <a:r>
              <a:rPr lang="en-US" sz="2000" b="1" dirty="0">
                <a:solidFill>
                  <a:srgbClr val="5B9BD5">
                    <a:lumMod val="50000"/>
                  </a:srgbClr>
                </a:solidFill>
                <a:latin typeface="Roboto" pitchFamily="2" charset="0"/>
                <a:ea typeface="Roboto" pitchFamily="2" charset="0"/>
              </a:rPr>
              <a:t> </a:t>
            </a:r>
            <a:r>
              <a:rPr lang="en-US" sz="2000" b="1" dirty="0" err="1">
                <a:solidFill>
                  <a:srgbClr val="5B9BD5">
                    <a:lumMod val="50000"/>
                  </a:srgbClr>
                </a:solidFill>
                <a:latin typeface="Roboto" pitchFamily="2" charset="0"/>
                <a:ea typeface="Roboto" pitchFamily="2" charset="0"/>
              </a:rPr>
              <a:t>học</a:t>
            </a:r>
            <a:r>
              <a:rPr lang="en-US" sz="2000" b="1" dirty="0">
                <a:solidFill>
                  <a:srgbClr val="5B9BD5">
                    <a:lumMod val="50000"/>
                  </a:srgbClr>
                </a:solidFill>
                <a:latin typeface="Roboto" pitchFamily="2" charset="0"/>
                <a:ea typeface="Roboto" pitchFamily="2" charset="0"/>
              </a:rPr>
              <a:t> bánh </a:t>
            </a:r>
            <a:r>
              <a:rPr lang="en-US" sz="2000" b="1" dirty="0" err="1">
                <a:solidFill>
                  <a:srgbClr val="5B9BD5">
                    <a:lumMod val="50000"/>
                  </a:srgbClr>
                </a:solidFill>
                <a:latin typeface="Roboto" pitchFamily="2" charset="0"/>
                <a:ea typeface="Roboto" pitchFamily="2" charset="0"/>
              </a:rPr>
              <a:t>răng</a:t>
            </a:r>
            <a:r>
              <a:rPr lang="en-US" sz="2000" b="1" dirty="0">
                <a:solidFill>
                  <a:srgbClr val="5B9BD5">
                    <a:lumMod val="50000"/>
                  </a:srgbClr>
                </a:solidFill>
                <a:latin typeface="Roboto" pitchFamily="2" charset="0"/>
                <a:ea typeface="Roboto" pitchFamily="2" charset="0"/>
              </a:rPr>
              <a:t> </a:t>
            </a:r>
            <a:r>
              <a:rPr lang="en-US" sz="2000" b="1" dirty="0" err="1">
                <a:solidFill>
                  <a:srgbClr val="5B9BD5">
                    <a:lumMod val="50000"/>
                  </a:srgbClr>
                </a:solidFill>
                <a:latin typeface="Roboto" pitchFamily="2" charset="0"/>
                <a:ea typeface="Roboto" pitchFamily="2" charset="0"/>
              </a:rPr>
              <a:t>côn</a:t>
            </a:r>
            <a:r>
              <a:rPr lang="en-US" sz="2000" b="1" dirty="0">
                <a:solidFill>
                  <a:srgbClr val="5B9BD5">
                    <a:lumMod val="50000"/>
                  </a:srgbClr>
                </a:solidFill>
                <a:latin typeface="Roboto" pitchFamily="2" charset="0"/>
                <a:ea typeface="Roboto" pitchFamily="2" charset="0"/>
              </a:rPr>
              <a:t> </a:t>
            </a:r>
            <a:r>
              <a:rPr lang="en-US" sz="2000" b="1" dirty="0" err="1">
                <a:solidFill>
                  <a:srgbClr val="5B9BD5">
                    <a:lumMod val="50000"/>
                  </a:srgbClr>
                </a:solidFill>
                <a:latin typeface="Roboto" pitchFamily="2" charset="0"/>
                <a:ea typeface="Roboto" pitchFamily="2" charset="0"/>
              </a:rPr>
              <a:t>răng</a:t>
            </a:r>
            <a:r>
              <a:rPr lang="en-US" sz="2000" b="1" dirty="0">
                <a:solidFill>
                  <a:srgbClr val="5B9BD5">
                    <a:lumMod val="50000"/>
                  </a:srgbClr>
                </a:solidFill>
                <a:latin typeface="Roboto" pitchFamily="2" charset="0"/>
                <a:ea typeface="Roboto" pitchFamily="2" charset="0"/>
              </a:rPr>
              <a:t> </a:t>
            </a:r>
            <a:r>
              <a:rPr lang="en-US" sz="2000" b="1" dirty="0" err="1">
                <a:solidFill>
                  <a:srgbClr val="5B9BD5">
                    <a:lumMod val="50000"/>
                  </a:srgbClr>
                </a:solidFill>
                <a:latin typeface="Roboto" pitchFamily="2" charset="0"/>
                <a:ea typeface="Roboto" pitchFamily="2" charset="0"/>
              </a:rPr>
              <a:t>thẳng</a:t>
            </a:r>
            <a:endParaRPr lang="en-US" sz="2000" b="1" dirty="0">
              <a:solidFill>
                <a:srgbClr val="5B9BD5">
                  <a:lumMod val="50000"/>
                </a:srgbClr>
              </a:solidFill>
              <a:latin typeface="Roboto" pitchFamily="2" charset="0"/>
              <a:ea typeface="Roboto" pitchFamily="2" charset="0"/>
            </a:endParaRPr>
          </a:p>
        </p:txBody>
      </p:sp>
      <p:pic>
        <p:nvPicPr>
          <p:cNvPr id="7" name="Picture 6"/>
          <p:cNvPicPr/>
          <p:nvPr/>
        </p:nvPicPr>
        <p:blipFill rotWithShape="1">
          <a:blip r:embed="rId2" cstate="print">
            <a:extLst>
              <a:ext uri="{28A0092B-C50C-407E-A947-70E740481C1C}">
                <a14:useLocalDpi xmlns:a14="http://schemas.microsoft.com/office/drawing/2010/main" val="0"/>
              </a:ext>
            </a:extLst>
          </a:blip>
          <a:srcRect r="6066" b="6007"/>
          <a:stretch/>
        </p:blipFill>
        <p:spPr bwMode="auto">
          <a:xfrm rot="5400000">
            <a:off x="5091607" y="2621361"/>
            <a:ext cx="3406148" cy="4301346"/>
          </a:xfrm>
          <a:prstGeom prst="rect">
            <a:avLst/>
          </a:prstGeom>
          <a:ln>
            <a:noFill/>
          </a:ln>
          <a:extLst>
            <a:ext uri="{53640926-AAD7-44D8-BBD7-CCE9431645EC}">
              <a14:shadowObscured xmlns:a14="http://schemas.microsoft.com/office/drawing/2010/main"/>
            </a:ext>
          </a:extLst>
        </p:spPr>
      </p:pic>
      <p:graphicFrame>
        <p:nvGraphicFramePr>
          <p:cNvPr id="12" name="Object 11"/>
          <p:cNvGraphicFramePr>
            <a:graphicFrameLocks noChangeAspect="1"/>
          </p:cNvGraphicFramePr>
          <p:nvPr/>
        </p:nvGraphicFramePr>
        <p:xfrm>
          <a:off x="1390451" y="2290785"/>
          <a:ext cx="3162300" cy="704850"/>
        </p:xfrm>
        <a:graphic>
          <a:graphicData uri="http://schemas.openxmlformats.org/presentationml/2006/ole">
            <mc:AlternateContent xmlns:mc="http://schemas.openxmlformats.org/markup-compatibility/2006">
              <mc:Choice xmlns:v="urn:schemas-microsoft-com:vml" Requires="v">
                <p:oleObj name="Equation" r:id="rId3" imgW="2108160" imgH="469800" progId="Equation.DSMT4">
                  <p:embed/>
                </p:oleObj>
              </mc:Choice>
              <mc:Fallback>
                <p:oleObj name="Equation" r:id="rId3" imgW="2108160" imgH="469800" progId="Equation.DSMT4">
                  <p:embed/>
                  <p:pic>
                    <p:nvPicPr>
                      <p:cNvPr id="12" name="Object 11"/>
                      <p:cNvPicPr>
                        <a:picLocks noChangeAspect="1" noChangeArrowheads="1"/>
                      </p:cNvPicPr>
                      <p:nvPr/>
                    </p:nvPicPr>
                    <p:blipFill>
                      <a:blip r:embed="rId4"/>
                      <a:srcRect/>
                      <a:stretch>
                        <a:fillRect/>
                      </a:stretch>
                    </p:blipFill>
                    <p:spPr bwMode="auto">
                      <a:xfrm>
                        <a:off x="1390451" y="2290785"/>
                        <a:ext cx="3162300" cy="704850"/>
                      </a:xfrm>
                      <a:prstGeom prst="rect">
                        <a:avLst/>
                      </a:prstGeom>
                      <a:noFill/>
                    </p:spPr>
                  </p:pic>
                </p:oleObj>
              </mc:Fallback>
            </mc:AlternateContent>
          </a:graphicData>
        </a:graphic>
      </p:graphicFrame>
      <p:pic>
        <p:nvPicPr>
          <p:cNvPr id="11" name="Picture 10"/>
          <p:cNvPicPr/>
          <p:nvPr/>
        </p:nvPicPr>
        <p:blipFill rotWithShape="1">
          <a:blip r:embed="rId5" cstate="print">
            <a:extLst>
              <a:ext uri="{28A0092B-C50C-407E-A947-70E740481C1C}">
                <a14:useLocalDpi xmlns:a14="http://schemas.microsoft.com/office/drawing/2010/main" val="0"/>
              </a:ext>
            </a:extLst>
          </a:blip>
          <a:srcRect l="56692" r="22593" b="55911"/>
          <a:stretch/>
        </p:blipFill>
        <p:spPr bwMode="auto">
          <a:xfrm>
            <a:off x="7019107" y="485056"/>
            <a:ext cx="1657349" cy="2490124"/>
          </a:xfrm>
          <a:prstGeom prst="rect">
            <a:avLst/>
          </a:prstGeom>
          <a:ln>
            <a:noFill/>
          </a:ln>
          <a:extLst>
            <a:ext uri="{53640926-AAD7-44D8-BBD7-CCE9431645EC}">
              <a14:shadowObscured xmlns:a14="http://schemas.microsoft.com/office/drawing/2010/main"/>
            </a:ext>
          </a:extLst>
        </p:spPr>
      </p:pic>
      <p:graphicFrame>
        <p:nvGraphicFramePr>
          <p:cNvPr id="15" name="Object 14"/>
          <p:cNvGraphicFramePr>
            <a:graphicFrameLocks noChangeAspect="1"/>
          </p:cNvGraphicFramePr>
          <p:nvPr/>
        </p:nvGraphicFramePr>
        <p:xfrm>
          <a:off x="1343025" y="3468688"/>
          <a:ext cx="3257550" cy="704850"/>
        </p:xfrm>
        <a:graphic>
          <a:graphicData uri="http://schemas.openxmlformats.org/presentationml/2006/ole">
            <mc:AlternateContent xmlns:mc="http://schemas.openxmlformats.org/markup-compatibility/2006">
              <mc:Choice xmlns:v="urn:schemas-microsoft-com:vml" Requires="v">
                <p:oleObj name="Equation" r:id="rId6" imgW="2171520" imgH="469800" progId="Equation.DSMT4">
                  <p:embed/>
                </p:oleObj>
              </mc:Choice>
              <mc:Fallback>
                <p:oleObj name="Equation" r:id="rId6" imgW="2171520" imgH="469800" progId="Equation.DSMT4">
                  <p:embed/>
                  <p:pic>
                    <p:nvPicPr>
                      <p:cNvPr id="15" name="Object 14"/>
                      <p:cNvPicPr>
                        <a:picLocks noChangeAspect="1" noChangeArrowheads="1"/>
                      </p:cNvPicPr>
                      <p:nvPr/>
                    </p:nvPicPr>
                    <p:blipFill>
                      <a:blip r:embed="rId7"/>
                      <a:srcRect/>
                      <a:stretch>
                        <a:fillRect/>
                      </a:stretch>
                    </p:blipFill>
                    <p:spPr bwMode="auto">
                      <a:xfrm>
                        <a:off x="1343025" y="3468688"/>
                        <a:ext cx="3257550" cy="704850"/>
                      </a:xfrm>
                      <a:prstGeom prst="rect">
                        <a:avLst/>
                      </a:prstGeom>
                      <a:noFill/>
                    </p:spPr>
                  </p:pic>
                </p:oleObj>
              </mc:Fallback>
            </mc:AlternateContent>
          </a:graphicData>
        </a:graphic>
      </p:graphicFrame>
      <p:graphicFrame>
        <p:nvGraphicFramePr>
          <p:cNvPr id="2" name="Object 1">
            <a:extLst>
              <a:ext uri="{FF2B5EF4-FFF2-40B4-BE49-F238E27FC236}">
                <a16:creationId xmlns:a16="http://schemas.microsoft.com/office/drawing/2014/main" id="{CD9C630A-EBF4-4788-8CBA-8011CF101881}"/>
              </a:ext>
            </a:extLst>
          </p:cNvPr>
          <p:cNvGraphicFramePr>
            <a:graphicFrameLocks noChangeAspect="1"/>
          </p:cNvGraphicFramePr>
          <p:nvPr>
            <p:extLst>
              <p:ext uri="{D42A27DB-BD31-4B8C-83A1-F6EECF244321}">
                <p14:modId xmlns:p14="http://schemas.microsoft.com/office/powerpoint/2010/main" val="528572304"/>
              </p:ext>
            </p:extLst>
          </p:nvPr>
        </p:nvGraphicFramePr>
        <p:xfrm>
          <a:off x="1891144" y="4807532"/>
          <a:ext cx="1619248" cy="704849"/>
        </p:xfrm>
        <a:graphic>
          <a:graphicData uri="http://schemas.openxmlformats.org/presentationml/2006/ole">
            <mc:AlternateContent xmlns:mc="http://schemas.openxmlformats.org/markup-compatibility/2006">
              <mc:Choice xmlns:v="urn:schemas-microsoft-com:vml" Requires="v">
                <p:oleObj name="Equation" r:id="rId8" imgW="1079280" imgH="469800" progId="Equation.DSMT4">
                  <p:embed/>
                </p:oleObj>
              </mc:Choice>
              <mc:Fallback>
                <p:oleObj name="Equation" r:id="rId8" imgW="1079280" imgH="469800" progId="Equation.DSMT4">
                  <p:embed/>
                  <p:pic>
                    <p:nvPicPr>
                      <p:cNvPr id="0" name=""/>
                      <p:cNvPicPr/>
                      <p:nvPr/>
                    </p:nvPicPr>
                    <p:blipFill>
                      <a:blip r:embed="rId9"/>
                      <a:stretch>
                        <a:fillRect/>
                      </a:stretch>
                    </p:blipFill>
                    <p:spPr>
                      <a:xfrm>
                        <a:off x="1891144" y="4807532"/>
                        <a:ext cx="1619248" cy="704849"/>
                      </a:xfrm>
                      <a:prstGeom prst="rect">
                        <a:avLst/>
                      </a:prstGeom>
                    </p:spPr>
                  </p:pic>
                </p:oleObj>
              </mc:Fallback>
            </mc:AlternateContent>
          </a:graphicData>
        </a:graphic>
      </p:graphicFrame>
    </p:spTree>
    <p:extLst>
      <p:ext uri="{BB962C8B-B14F-4D97-AF65-F5344CB8AC3E}">
        <p14:creationId xmlns:p14="http://schemas.microsoft.com/office/powerpoint/2010/main" val="107648285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idx="1"/>
          </p:nvPr>
        </p:nvSpPr>
        <p:spPr>
          <a:xfrm>
            <a:off x="494850" y="1465198"/>
            <a:ext cx="7893573" cy="4916130"/>
          </a:xfrm>
        </p:spPr>
        <p:txBody>
          <a:bodyPr>
            <a:normAutofit/>
          </a:bodyPr>
          <a:lstStyle/>
          <a:p>
            <a:r>
              <a:rPr lang="en-US" dirty="0" err="1"/>
              <a:t>Ví</a:t>
            </a:r>
            <a:r>
              <a:rPr lang="en-US" dirty="0"/>
              <a:t> </a:t>
            </a:r>
            <a:r>
              <a:rPr lang="en-US" dirty="0" err="1"/>
              <a:t>dụ</a:t>
            </a:r>
            <a:r>
              <a:rPr lang="en-US" dirty="0"/>
              <a:t>: </a:t>
            </a:r>
            <a:r>
              <a:rPr lang="en-US" dirty="0" err="1"/>
              <a:t>Bộ</a:t>
            </a:r>
            <a:r>
              <a:rPr lang="en-US" dirty="0"/>
              <a:t> </a:t>
            </a:r>
            <a:r>
              <a:rPr lang="en-US" dirty="0" err="1"/>
              <a:t>truyền</a:t>
            </a:r>
            <a:r>
              <a:rPr lang="en-US" dirty="0"/>
              <a:t> bánh </a:t>
            </a:r>
            <a:r>
              <a:rPr lang="en-US" dirty="0" err="1"/>
              <a:t>răng</a:t>
            </a:r>
            <a:r>
              <a:rPr lang="en-US" dirty="0"/>
              <a:t> </a:t>
            </a:r>
            <a:r>
              <a:rPr lang="en-US" dirty="0" err="1"/>
              <a:t>côn</a:t>
            </a:r>
            <a:r>
              <a:rPr lang="en-US" dirty="0"/>
              <a:t> </a:t>
            </a:r>
            <a:r>
              <a:rPr lang="en-US" dirty="0" err="1"/>
              <a:t>răng</a:t>
            </a:r>
            <a:r>
              <a:rPr lang="en-US" dirty="0"/>
              <a:t> </a:t>
            </a:r>
            <a:r>
              <a:rPr lang="en-US" dirty="0" err="1"/>
              <a:t>thẳng</a:t>
            </a:r>
            <a:r>
              <a:rPr lang="en-US" dirty="0"/>
              <a:t> </a:t>
            </a:r>
            <a:r>
              <a:rPr lang="en-US" dirty="0" err="1"/>
              <a:t>có</a:t>
            </a:r>
            <a:r>
              <a:rPr lang="en-US" dirty="0"/>
              <a:t> </a:t>
            </a:r>
            <a:r>
              <a:rPr lang="en-US" dirty="0" err="1"/>
              <a:t>số</a:t>
            </a:r>
            <a:r>
              <a:rPr lang="en-US" dirty="0"/>
              <a:t> </a:t>
            </a:r>
            <a:r>
              <a:rPr lang="en-US" dirty="0" err="1"/>
              <a:t>răng</a:t>
            </a:r>
            <a:r>
              <a:rPr lang="en-US" dirty="0"/>
              <a:t> Z1 = 25, </a:t>
            </a:r>
            <a:r>
              <a:rPr lang="en-US" dirty="0" err="1"/>
              <a:t>góc</a:t>
            </a:r>
            <a:r>
              <a:rPr lang="en-US" dirty="0"/>
              <a:t> </a:t>
            </a:r>
            <a:r>
              <a:rPr lang="en-US" dirty="0" err="1"/>
              <a:t>mặt</a:t>
            </a:r>
            <a:r>
              <a:rPr lang="en-US" dirty="0"/>
              <a:t> </a:t>
            </a:r>
            <a:r>
              <a:rPr lang="en-US" dirty="0" err="1"/>
              <a:t>côn</a:t>
            </a:r>
            <a:r>
              <a:rPr lang="en-US" dirty="0"/>
              <a:t> chia </a:t>
            </a:r>
            <a:r>
              <a:rPr lang="el-GR" dirty="0"/>
              <a:t>δ1 = 18,43°. </a:t>
            </a:r>
            <a:r>
              <a:rPr lang="en-US" dirty="0" err="1"/>
              <a:t>Số</a:t>
            </a:r>
            <a:r>
              <a:rPr lang="en-US" dirty="0"/>
              <a:t> </a:t>
            </a:r>
            <a:r>
              <a:rPr lang="en-US" dirty="0" err="1"/>
              <a:t>răng</a:t>
            </a:r>
            <a:r>
              <a:rPr lang="en-US" dirty="0"/>
              <a:t> Z2 </a:t>
            </a:r>
            <a:r>
              <a:rPr lang="en-US" dirty="0" err="1"/>
              <a:t>là</a:t>
            </a:r>
            <a:endParaRPr lang="en-US" dirty="0"/>
          </a:p>
          <a:p>
            <a:pPr lvl="1"/>
            <a:endParaRPr lang="en-US" dirty="0"/>
          </a:p>
        </p:txBody>
      </p:sp>
      <p:sp>
        <p:nvSpPr>
          <p:cNvPr id="3" name="Title 2"/>
          <p:cNvSpPr>
            <a:spLocks noGrp="1"/>
          </p:cNvSpPr>
          <p:nvPr>
            <p:ph type="title"/>
          </p:nvPr>
        </p:nvSpPr>
        <p:spPr/>
        <p:txBody>
          <a:bodyPr/>
          <a:lstStyle/>
          <a:p>
            <a:r>
              <a:rPr lang="vi-VN" dirty="0"/>
              <a:t>CHƯƠNG 5. TRUYỀN ĐỘNG BÁNH RĂNG</a:t>
            </a:r>
            <a:endParaRPr lang="en-GB" dirty="0"/>
          </a:p>
        </p:txBody>
      </p:sp>
      <p:sp>
        <p:nvSpPr>
          <p:cNvPr id="8" name="TextBox 7"/>
          <p:cNvSpPr txBox="1"/>
          <p:nvPr/>
        </p:nvSpPr>
        <p:spPr>
          <a:xfrm>
            <a:off x="359702" y="575496"/>
            <a:ext cx="8028722" cy="867930"/>
          </a:xfrm>
          <a:prstGeom prst="rect">
            <a:avLst/>
          </a:prstGeom>
          <a:noFill/>
        </p:spPr>
        <p:txBody>
          <a:bodyPr wrap="square" rtlCol="0">
            <a:spAutoFit/>
          </a:bodyPr>
          <a:lstStyle/>
          <a:p>
            <a:pPr lvl="0">
              <a:lnSpc>
                <a:spcPct val="120000"/>
              </a:lnSpc>
            </a:pPr>
            <a:r>
              <a:rPr lang="en-US" sz="2200" b="1" dirty="0">
                <a:solidFill>
                  <a:schemeClr val="accent1">
                    <a:lumMod val="50000"/>
                  </a:schemeClr>
                </a:solidFill>
                <a:latin typeface="Roboto" pitchFamily="2" charset="0"/>
                <a:ea typeface="Roboto" pitchFamily="2" charset="0"/>
              </a:rPr>
              <a:t>2. Thông </a:t>
            </a:r>
            <a:r>
              <a:rPr lang="en-US" sz="2200" b="1" dirty="0" err="1">
                <a:solidFill>
                  <a:schemeClr val="accent1">
                    <a:lumMod val="50000"/>
                  </a:schemeClr>
                </a:solidFill>
                <a:latin typeface="Roboto" pitchFamily="2" charset="0"/>
                <a:ea typeface="Roboto" pitchFamily="2" charset="0"/>
              </a:rPr>
              <a:t>số</a:t>
            </a:r>
            <a:r>
              <a:rPr lang="en-US" sz="2200" b="1" dirty="0">
                <a:solidFill>
                  <a:schemeClr val="accent1">
                    <a:lumMod val="50000"/>
                  </a:schemeClr>
                </a:solidFill>
                <a:latin typeface="Roboto" pitchFamily="2" charset="0"/>
                <a:ea typeface="Roboto" pitchFamily="2" charset="0"/>
              </a:rPr>
              <a:t> </a:t>
            </a:r>
            <a:r>
              <a:rPr lang="en-US" sz="2200" b="1" dirty="0" err="1">
                <a:solidFill>
                  <a:schemeClr val="accent1">
                    <a:lumMod val="50000"/>
                  </a:schemeClr>
                </a:solidFill>
                <a:latin typeface="Roboto" pitchFamily="2" charset="0"/>
                <a:ea typeface="Roboto" pitchFamily="2" charset="0"/>
              </a:rPr>
              <a:t>hình</a:t>
            </a:r>
            <a:r>
              <a:rPr lang="en-US" sz="2200" b="1" dirty="0">
                <a:solidFill>
                  <a:schemeClr val="accent1">
                    <a:lumMod val="50000"/>
                  </a:schemeClr>
                </a:solidFill>
                <a:latin typeface="Roboto" pitchFamily="2" charset="0"/>
                <a:ea typeface="Roboto" pitchFamily="2" charset="0"/>
              </a:rPr>
              <a:t> </a:t>
            </a:r>
            <a:r>
              <a:rPr lang="en-US" sz="2200" b="1" dirty="0" err="1">
                <a:solidFill>
                  <a:schemeClr val="accent1">
                    <a:lumMod val="50000"/>
                  </a:schemeClr>
                </a:solidFill>
                <a:latin typeface="Roboto" pitchFamily="2" charset="0"/>
                <a:ea typeface="Roboto" pitchFamily="2" charset="0"/>
              </a:rPr>
              <a:t>học</a:t>
            </a:r>
            <a:r>
              <a:rPr lang="en-US" sz="2200" b="1" dirty="0">
                <a:solidFill>
                  <a:schemeClr val="accent1">
                    <a:lumMod val="50000"/>
                  </a:schemeClr>
                </a:solidFill>
                <a:latin typeface="Roboto" pitchFamily="2" charset="0"/>
                <a:ea typeface="Roboto" pitchFamily="2" charset="0"/>
              </a:rPr>
              <a:t> </a:t>
            </a:r>
            <a:r>
              <a:rPr lang="en-US" sz="2200" b="1" dirty="0" err="1">
                <a:solidFill>
                  <a:schemeClr val="accent1">
                    <a:lumMod val="50000"/>
                  </a:schemeClr>
                </a:solidFill>
                <a:latin typeface="Roboto" pitchFamily="2" charset="0"/>
                <a:ea typeface="Roboto" pitchFamily="2" charset="0"/>
              </a:rPr>
              <a:t>bộ</a:t>
            </a:r>
            <a:r>
              <a:rPr lang="en-US" sz="2200" b="1" dirty="0">
                <a:solidFill>
                  <a:schemeClr val="accent1">
                    <a:lumMod val="50000"/>
                  </a:schemeClr>
                </a:solidFill>
                <a:latin typeface="Roboto" pitchFamily="2" charset="0"/>
                <a:ea typeface="Roboto" pitchFamily="2" charset="0"/>
              </a:rPr>
              <a:t> </a:t>
            </a:r>
            <a:r>
              <a:rPr lang="en-US" sz="2200" b="1" dirty="0" err="1">
                <a:solidFill>
                  <a:schemeClr val="accent1">
                    <a:lumMod val="50000"/>
                  </a:schemeClr>
                </a:solidFill>
                <a:latin typeface="Roboto" pitchFamily="2" charset="0"/>
                <a:ea typeface="Roboto" pitchFamily="2" charset="0"/>
              </a:rPr>
              <a:t>truyền</a:t>
            </a:r>
            <a:r>
              <a:rPr lang="en-US" sz="2200" b="1" dirty="0">
                <a:solidFill>
                  <a:schemeClr val="accent1">
                    <a:lumMod val="50000"/>
                  </a:schemeClr>
                </a:solidFill>
                <a:latin typeface="Roboto" pitchFamily="2" charset="0"/>
                <a:ea typeface="Roboto" pitchFamily="2" charset="0"/>
              </a:rPr>
              <a:t> bánh </a:t>
            </a:r>
            <a:r>
              <a:rPr lang="en-US" sz="2200" b="1" dirty="0" err="1">
                <a:solidFill>
                  <a:schemeClr val="accent1">
                    <a:lumMod val="50000"/>
                  </a:schemeClr>
                </a:solidFill>
                <a:latin typeface="Roboto" pitchFamily="2" charset="0"/>
                <a:ea typeface="Roboto" pitchFamily="2" charset="0"/>
              </a:rPr>
              <a:t>răng</a:t>
            </a:r>
            <a:endParaRPr lang="en-US" sz="2200" b="1" dirty="0">
              <a:solidFill>
                <a:schemeClr val="accent1">
                  <a:lumMod val="50000"/>
                </a:schemeClr>
              </a:solidFill>
              <a:latin typeface="Roboto" pitchFamily="2" charset="0"/>
              <a:ea typeface="Roboto" pitchFamily="2" charset="0"/>
            </a:endParaRPr>
          </a:p>
          <a:p>
            <a:pPr lvl="0">
              <a:lnSpc>
                <a:spcPct val="120000"/>
              </a:lnSpc>
            </a:pPr>
            <a:r>
              <a:rPr lang="en-US" sz="2000" b="1" dirty="0">
                <a:solidFill>
                  <a:srgbClr val="5B9BD5">
                    <a:lumMod val="50000"/>
                  </a:srgbClr>
                </a:solidFill>
                <a:latin typeface="Roboto" pitchFamily="2" charset="0"/>
                <a:ea typeface="Roboto" pitchFamily="2" charset="0"/>
              </a:rPr>
              <a:t>2.3. Thông </a:t>
            </a:r>
            <a:r>
              <a:rPr lang="en-US" sz="2000" b="1" dirty="0" err="1">
                <a:solidFill>
                  <a:srgbClr val="5B9BD5">
                    <a:lumMod val="50000"/>
                  </a:srgbClr>
                </a:solidFill>
                <a:latin typeface="Roboto" pitchFamily="2" charset="0"/>
                <a:ea typeface="Roboto" pitchFamily="2" charset="0"/>
              </a:rPr>
              <a:t>số</a:t>
            </a:r>
            <a:r>
              <a:rPr lang="en-US" sz="2000" b="1" dirty="0">
                <a:solidFill>
                  <a:srgbClr val="5B9BD5">
                    <a:lumMod val="50000"/>
                  </a:srgbClr>
                </a:solidFill>
                <a:latin typeface="Roboto" pitchFamily="2" charset="0"/>
                <a:ea typeface="Roboto" pitchFamily="2" charset="0"/>
              </a:rPr>
              <a:t> </a:t>
            </a:r>
            <a:r>
              <a:rPr lang="en-US" sz="2000" b="1" dirty="0" err="1">
                <a:solidFill>
                  <a:srgbClr val="5B9BD5">
                    <a:lumMod val="50000"/>
                  </a:srgbClr>
                </a:solidFill>
                <a:latin typeface="Roboto" pitchFamily="2" charset="0"/>
                <a:ea typeface="Roboto" pitchFamily="2" charset="0"/>
              </a:rPr>
              <a:t>hình</a:t>
            </a:r>
            <a:r>
              <a:rPr lang="en-US" sz="2000" b="1" dirty="0">
                <a:solidFill>
                  <a:srgbClr val="5B9BD5">
                    <a:lumMod val="50000"/>
                  </a:srgbClr>
                </a:solidFill>
                <a:latin typeface="Roboto" pitchFamily="2" charset="0"/>
                <a:ea typeface="Roboto" pitchFamily="2" charset="0"/>
              </a:rPr>
              <a:t> </a:t>
            </a:r>
            <a:r>
              <a:rPr lang="en-US" sz="2000" b="1" dirty="0" err="1">
                <a:solidFill>
                  <a:srgbClr val="5B9BD5">
                    <a:lumMod val="50000"/>
                  </a:srgbClr>
                </a:solidFill>
                <a:latin typeface="Roboto" pitchFamily="2" charset="0"/>
                <a:ea typeface="Roboto" pitchFamily="2" charset="0"/>
              </a:rPr>
              <a:t>học</a:t>
            </a:r>
            <a:r>
              <a:rPr lang="en-US" sz="2000" b="1" dirty="0">
                <a:solidFill>
                  <a:srgbClr val="5B9BD5">
                    <a:lumMod val="50000"/>
                  </a:srgbClr>
                </a:solidFill>
                <a:latin typeface="Roboto" pitchFamily="2" charset="0"/>
                <a:ea typeface="Roboto" pitchFamily="2" charset="0"/>
              </a:rPr>
              <a:t> bánh </a:t>
            </a:r>
            <a:r>
              <a:rPr lang="en-US" sz="2000" b="1" dirty="0" err="1">
                <a:solidFill>
                  <a:srgbClr val="5B9BD5">
                    <a:lumMod val="50000"/>
                  </a:srgbClr>
                </a:solidFill>
                <a:latin typeface="Roboto" pitchFamily="2" charset="0"/>
                <a:ea typeface="Roboto" pitchFamily="2" charset="0"/>
              </a:rPr>
              <a:t>răng</a:t>
            </a:r>
            <a:r>
              <a:rPr lang="en-US" sz="2000" b="1" dirty="0">
                <a:solidFill>
                  <a:srgbClr val="5B9BD5">
                    <a:lumMod val="50000"/>
                  </a:srgbClr>
                </a:solidFill>
                <a:latin typeface="Roboto" pitchFamily="2" charset="0"/>
                <a:ea typeface="Roboto" pitchFamily="2" charset="0"/>
              </a:rPr>
              <a:t> </a:t>
            </a:r>
            <a:r>
              <a:rPr lang="en-US" sz="2000" b="1" dirty="0" err="1">
                <a:solidFill>
                  <a:srgbClr val="5B9BD5">
                    <a:lumMod val="50000"/>
                  </a:srgbClr>
                </a:solidFill>
                <a:latin typeface="Roboto" pitchFamily="2" charset="0"/>
                <a:ea typeface="Roboto" pitchFamily="2" charset="0"/>
              </a:rPr>
              <a:t>côn</a:t>
            </a:r>
            <a:r>
              <a:rPr lang="en-US" sz="2000" b="1" dirty="0">
                <a:solidFill>
                  <a:srgbClr val="5B9BD5">
                    <a:lumMod val="50000"/>
                  </a:srgbClr>
                </a:solidFill>
                <a:latin typeface="Roboto" pitchFamily="2" charset="0"/>
                <a:ea typeface="Roboto" pitchFamily="2" charset="0"/>
              </a:rPr>
              <a:t> </a:t>
            </a:r>
            <a:r>
              <a:rPr lang="en-US" sz="2000" b="1" dirty="0" err="1">
                <a:solidFill>
                  <a:srgbClr val="5B9BD5">
                    <a:lumMod val="50000"/>
                  </a:srgbClr>
                </a:solidFill>
                <a:latin typeface="Roboto" pitchFamily="2" charset="0"/>
                <a:ea typeface="Roboto" pitchFamily="2" charset="0"/>
              </a:rPr>
              <a:t>răng</a:t>
            </a:r>
            <a:r>
              <a:rPr lang="en-US" sz="2000" b="1" dirty="0">
                <a:solidFill>
                  <a:srgbClr val="5B9BD5">
                    <a:lumMod val="50000"/>
                  </a:srgbClr>
                </a:solidFill>
                <a:latin typeface="Roboto" pitchFamily="2" charset="0"/>
                <a:ea typeface="Roboto" pitchFamily="2" charset="0"/>
              </a:rPr>
              <a:t> </a:t>
            </a:r>
            <a:r>
              <a:rPr lang="en-US" sz="2000" b="1" dirty="0" err="1">
                <a:solidFill>
                  <a:srgbClr val="5B9BD5">
                    <a:lumMod val="50000"/>
                  </a:srgbClr>
                </a:solidFill>
                <a:latin typeface="Roboto" pitchFamily="2" charset="0"/>
                <a:ea typeface="Roboto" pitchFamily="2" charset="0"/>
              </a:rPr>
              <a:t>thẳng</a:t>
            </a:r>
            <a:endParaRPr lang="en-US" sz="2000" b="1" dirty="0">
              <a:solidFill>
                <a:srgbClr val="5B9BD5">
                  <a:lumMod val="50000"/>
                </a:srgbClr>
              </a:solidFill>
              <a:latin typeface="Roboto" pitchFamily="2" charset="0"/>
              <a:ea typeface="Roboto" pitchFamily="2" charset="0"/>
            </a:endParaRPr>
          </a:p>
        </p:txBody>
      </p:sp>
    </p:spTree>
    <p:extLst>
      <p:ext uri="{BB962C8B-B14F-4D97-AF65-F5344CB8AC3E}">
        <p14:creationId xmlns:p14="http://schemas.microsoft.com/office/powerpoint/2010/main" val="275083438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idx="1"/>
          </p:nvPr>
        </p:nvSpPr>
        <p:spPr>
          <a:xfrm>
            <a:off x="494851" y="1465198"/>
            <a:ext cx="4797229" cy="4916130"/>
          </a:xfrm>
        </p:spPr>
        <p:txBody>
          <a:bodyPr>
            <a:normAutofit/>
          </a:bodyPr>
          <a:lstStyle/>
          <a:p>
            <a:r>
              <a:rPr lang="en-US"/>
              <a:t>Lực pháp tuyến </a:t>
            </a:r>
            <a:r>
              <a:rPr lang="en-US" b="1" i="1">
                <a:latin typeface="Times New Roman" pitchFamily="18" charset="0"/>
                <a:cs typeface="Times New Roman" pitchFamily="18" charset="0"/>
              </a:rPr>
              <a:t>F</a:t>
            </a:r>
            <a:r>
              <a:rPr lang="en-US" b="1" i="1" baseline="-25000">
                <a:latin typeface="Times New Roman" pitchFamily="18" charset="0"/>
                <a:cs typeface="Times New Roman" pitchFamily="18" charset="0"/>
              </a:rPr>
              <a:t>n</a:t>
            </a:r>
            <a:r>
              <a:rPr lang="en-US"/>
              <a:t> tác dụng vuông góc với bề mặt răng, </a:t>
            </a:r>
            <a:br>
              <a:rPr lang="en-US"/>
            </a:br>
            <a:r>
              <a:rPr lang="en-US" sz="3200"/>
              <a:t> </a:t>
            </a:r>
            <a:br>
              <a:rPr lang="en-US"/>
            </a:br>
            <a:r>
              <a:rPr lang="en-US"/>
              <a:t>gồm 2 thành phần</a:t>
            </a:r>
          </a:p>
          <a:p>
            <a:endParaRPr lang="en-US" sz="200"/>
          </a:p>
          <a:p>
            <a:pPr lvl="1"/>
            <a:r>
              <a:rPr lang="en-US"/>
              <a:t>Lực vòng </a:t>
            </a:r>
            <a:r>
              <a:rPr lang="en-US" b="1"/>
              <a:t>F</a:t>
            </a:r>
            <a:r>
              <a:rPr lang="en-US" b="1" baseline="-25000"/>
              <a:t>t</a:t>
            </a:r>
          </a:p>
          <a:p>
            <a:pPr lvl="1"/>
            <a:endParaRPr lang="en-US" sz="2400"/>
          </a:p>
          <a:p>
            <a:pPr lvl="1"/>
            <a:r>
              <a:rPr lang="en-US"/>
              <a:t>Lực hướng tâm </a:t>
            </a:r>
            <a:r>
              <a:rPr lang="en-US" b="1"/>
              <a:t>F</a:t>
            </a:r>
            <a:r>
              <a:rPr lang="en-US" b="1" baseline="-25000"/>
              <a:t>r</a:t>
            </a:r>
          </a:p>
          <a:p>
            <a:pPr marL="457200" lvl="1" indent="0">
              <a:buNone/>
            </a:pPr>
            <a:endParaRPr lang="en-US" sz="2000"/>
          </a:p>
          <a:p>
            <a:pPr marL="688975" lvl="1" indent="0">
              <a:lnSpc>
                <a:spcPct val="110000"/>
              </a:lnSpc>
              <a:spcBef>
                <a:spcPts val="300"/>
              </a:spcBef>
              <a:buNone/>
            </a:pPr>
            <a:r>
              <a:rPr lang="vi-VN" i="1"/>
              <a:t>T</a:t>
            </a:r>
            <a:r>
              <a:rPr lang="vi-VN" i="1" baseline="-25000"/>
              <a:t>1</a:t>
            </a:r>
            <a:r>
              <a:rPr lang="vi-VN"/>
              <a:t> – moment xoắn trên bánh chủ động</a:t>
            </a:r>
            <a:endParaRPr lang="en-US"/>
          </a:p>
        </p:txBody>
      </p:sp>
      <p:sp>
        <p:nvSpPr>
          <p:cNvPr id="3" name="Title 2"/>
          <p:cNvSpPr>
            <a:spLocks noGrp="1"/>
          </p:cNvSpPr>
          <p:nvPr>
            <p:ph type="title"/>
          </p:nvPr>
        </p:nvSpPr>
        <p:spPr/>
        <p:txBody>
          <a:bodyPr/>
          <a:lstStyle/>
          <a:p>
            <a:r>
              <a:rPr lang="vi-VN" dirty="0"/>
              <a:t>CHƯƠNG 5. TRUYỀN ĐỘNG BÁNH RĂNG</a:t>
            </a:r>
            <a:endParaRPr lang="en-GB" dirty="0"/>
          </a:p>
        </p:txBody>
      </p:sp>
      <p:sp>
        <p:nvSpPr>
          <p:cNvPr id="8" name="TextBox 7"/>
          <p:cNvSpPr txBox="1"/>
          <p:nvPr/>
        </p:nvSpPr>
        <p:spPr>
          <a:xfrm>
            <a:off x="359702" y="575496"/>
            <a:ext cx="7524665" cy="867930"/>
          </a:xfrm>
          <a:prstGeom prst="rect">
            <a:avLst/>
          </a:prstGeom>
          <a:noFill/>
        </p:spPr>
        <p:txBody>
          <a:bodyPr wrap="square" rtlCol="0">
            <a:spAutoFit/>
          </a:bodyPr>
          <a:lstStyle/>
          <a:p>
            <a:pPr lvl="0">
              <a:lnSpc>
                <a:spcPct val="120000"/>
              </a:lnSpc>
            </a:pPr>
            <a:r>
              <a:rPr lang="en-US" sz="2200" b="1">
                <a:solidFill>
                  <a:schemeClr val="accent1">
                    <a:lumMod val="50000"/>
                  </a:schemeClr>
                </a:solidFill>
                <a:latin typeface="Roboto" pitchFamily="2" charset="0"/>
                <a:ea typeface="Roboto" pitchFamily="2" charset="0"/>
              </a:rPr>
              <a:t>3. Phân tích lực tác dụng</a:t>
            </a:r>
          </a:p>
          <a:p>
            <a:pPr lvl="0">
              <a:lnSpc>
                <a:spcPct val="120000"/>
              </a:lnSpc>
            </a:pPr>
            <a:r>
              <a:rPr lang="en-US" sz="2000" b="1">
                <a:solidFill>
                  <a:srgbClr val="5B9BD5">
                    <a:lumMod val="50000"/>
                  </a:srgbClr>
                </a:solidFill>
                <a:latin typeface="Roboto" pitchFamily="2" charset="0"/>
                <a:ea typeface="Roboto" pitchFamily="2" charset="0"/>
              </a:rPr>
              <a:t>3.1. Lực tác dụng trong bộ truyền bánh răng trụ răng thẳng</a:t>
            </a:r>
          </a:p>
        </p:txBody>
      </p:sp>
      <p:pic>
        <p:nvPicPr>
          <p:cNvPr id="9" name="Picture 8"/>
          <p:cNvPicPr/>
          <p:nvPr/>
        </p:nvPicPr>
        <p:blipFill rotWithShape="1">
          <a:blip r:embed="rId2" cstate="print">
            <a:extLst>
              <a:ext uri="{28A0092B-C50C-407E-A947-70E740481C1C}">
                <a14:useLocalDpi xmlns:a14="http://schemas.microsoft.com/office/drawing/2010/main" val="0"/>
              </a:ext>
            </a:extLst>
          </a:blip>
          <a:srcRect r="3527"/>
          <a:stretch/>
        </p:blipFill>
        <p:spPr>
          <a:xfrm>
            <a:off x="5508104" y="2243734"/>
            <a:ext cx="3528392" cy="3345506"/>
          </a:xfrm>
          <a:prstGeom prst="rect">
            <a:avLst/>
          </a:prstGeom>
        </p:spPr>
      </p:pic>
      <p:graphicFrame>
        <p:nvGraphicFramePr>
          <p:cNvPr id="10" name="Object 9"/>
          <p:cNvGraphicFramePr>
            <a:graphicFrameLocks noChangeAspect="1"/>
          </p:cNvGraphicFramePr>
          <p:nvPr>
            <p:extLst>
              <p:ext uri="{D42A27DB-BD31-4B8C-83A1-F6EECF244321}">
                <p14:modId xmlns:p14="http://schemas.microsoft.com/office/powerpoint/2010/main" val="1677254249"/>
              </p:ext>
            </p:extLst>
          </p:nvPr>
        </p:nvGraphicFramePr>
        <p:xfrm>
          <a:off x="2195736" y="2243734"/>
          <a:ext cx="1589998" cy="653255"/>
        </p:xfrm>
        <a:graphic>
          <a:graphicData uri="http://schemas.openxmlformats.org/presentationml/2006/ole">
            <mc:AlternateContent xmlns:mc="http://schemas.openxmlformats.org/markup-compatibility/2006">
              <mc:Choice xmlns:v="urn:schemas-microsoft-com:vml" Requires="v">
                <p:oleObj name="Equation" r:id="rId3" imgW="1231366" imgH="495085" progId="Equation.DSMT4">
                  <p:embed/>
                </p:oleObj>
              </mc:Choice>
              <mc:Fallback>
                <p:oleObj name="Equation" r:id="rId3" imgW="1231366" imgH="495085" progId="Equation.DSMT4">
                  <p:embed/>
                  <p:pic>
                    <p:nvPicPr>
                      <p:cNvPr id="23" name="Object 2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195736" y="2243734"/>
                        <a:ext cx="1589998" cy="653255"/>
                      </a:xfrm>
                      <a:prstGeom prst="rect">
                        <a:avLst/>
                      </a:prstGeom>
                      <a:noFill/>
                    </p:spPr>
                  </p:pic>
                </p:oleObj>
              </mc:Fallback>
            </mc:AlternateContent>
          </a:graphicData>
        </a:graphic>
      </p:graphicFrame>
      <p:graphicFrame>
        <p:nvGraphicFramePr>
          <p:cNvPr id="11" name="Object 10"/>
          <p:cNvGraphicFramePr>
            <a:graphicFrameLocks noChangeAspect="1"/>
          </p:cNvGraphicFramePr>
          <p:nvPr>
            <p:extLst>
              <p:ext uri="{D42A27DB-BD31-4B8C-83A1-F6EECF244321}">
                <p14:modId xmlns:p14="http://schemas.microsoft.com/office/powerpoint/2010/main" val="3282775840"/>
              </p:ext>
            </p:extLst>
          </p:nvPr>
        </p:nvGraphicFramePr>
        <p:xfrm>
          <a:off x="2408014" y="3717032"/>
          <a:ext cx="1260213" cy="663340"/>
        </p:xfrm>
        <a:graphic>
          <a:graphicData uri="http://schemas.openxmlformats.org/presentationml/2006/ole">
            <mc:AlternateContent xmlns:mc="http://schemas.openxmlformats.org/markup-compatibility/2006">
              <mc:Choice xmlns:v="urn:schemas-microsoft-com:vml" Requires="v">
                <p:oleObj name="Equation" r:id="rId5" imgW="952200" imgH="495000" progId="Equation.DSMT4">
                  <p:embed/>
                </p:oleObj>
              </mc:Choice>
              <mc:Fallback>
                <p:oleObj name="Equation" r:id="rId5" imgW="952200" imgH="495000" progId="Equation.DSMT4">
                  <p:embed/>
                  <p:pic>
                    <p:nvPicPr>
                      <p:cNvPr id="14" name="Object 13"/>
                      <p:cNvPicPr>
                        <a:picLocks noChangeAspect="1" noChangeArrowheads="1"/>
                      </p:cNvPicPr>
                      <p:nvPr/>
                    </p:nvPicPr>
                    <p:blipFill>
                      <a:blip r:embed="rId6"/>
                      <a:srcRect/>
                      <a:stretch>
                        <a:fillRect/>
                      </a:stretch>
                    </p:blipFill>
                    <p:spPr bwMode="auto">
                      <a:xfrm>
                        <a:off x="2408014" y="3717032"/>
                        <a:ext cx="1260213" cy="663340"/>
                      </a:xfrm>
                      <a:prstGeom prst="rect">
                        <a:avLst/>
                      </a:prstGeom>
                      <a:noFill/>
                    </p:spPr>
                  </p:pic>
                </p:oleObj>
              </mc:Fallback>
            </mc:AlternateContent>
          </a:graphicData>
        </a:graphic>
      </p:graphicFrame>
      <p:graphicFrame>
        <p:nvGraphicFramePr>
          <p:cNvPr id="12" name="Object 11"/>
          <p:cNvGraphicFramePr>
            <a:graphicFrameLocks noChangeAspect="1"/>
          </p:cNvGraphicFramePr>
          <p:nvPr>
            <p:extLst>
              <p:ext uri="{D42A27DB-BD31-4B8C-83A1-F6EECF244321}">
                <p14:modId xmlns:p14="http://schemas.microsoft.com/office/powerpoint/2010/main" val="203062852"/>
              </p:ext>
            </p:extLst>
          </p:nvPr>
        </p:nvGraphicFramePr>
        <p:xfrm>
          <a:off x="2339752" y="4818211"/>
          <a:ext cx="1643062" cy="338981"/>
        </p:xfrm>
        <a:graphic>
          <a:graphicData uri="http://schemas.openxmlformats.org/presentationml/2006/ole">
            <mc:AlternateContent xmlns:mc="http://schemas.openxmlformats.org/markup-compatibility/2006">
              <mc:Choice xmlns:v="urn:schemas-microsoft-com:vml" Requires="v">
                <p:oleObj name="Equation" r:id="rId7" imgW="1244520" imgH="253800" progId="Equation.DSMT4">
                  <p:embed/>
                </p:oleObj>
              </mc:Choice>
              <mc:Fallback>
                <p:oleObj name="Equation" r:id="rId7" imgW="1244520" imgH="253800" progId="Equation.DSMT4">
                  <p:embed/>
                  <p:pic>
                    <p:nvPicPr>
                      <p:cNvPr id="16" name="Object 15"/>
                      <p:cNvPicPr>
                        <a:picLocks noChangeAspect="1" noChangeArrowheads="1"/>
                      </p:cNvPicPr>
                      <p:nvPr/>
                    </p:nvPicPr>
                    <p:blipFill>
                      <a:blip r:embed="rId8"/>
                      <a:srcRect/>
                      <a:stretch>
                        <a:fillRect/>
                      </a:stretch>
                    </p:blipFill>
                    <p:spPr bwMode="auto">
                      <a:xfrm>
                        <a:off x="2339752" y="4818211"/>
                        <a:ext cx="1643062" cy="338981"/>
                      </a:xfrm>
                      <a:prstGeom prst="rect">
                        <a:avLst/>
                      </a:prstGeom>
                      <a:noFill/>
                    </p:spPr>
                  </p:pic>
                </p:oleObj>
              </mc:Fallback>
            </mc:AlternateContent>
          </a:graphicData>
        </a:graphic>
      </p:graphicFrame>
    </p:spTree>
    <p:extLst>
      <p:ext uri="{BB962C8B-B14F-4D97-AF65-F5344CB8AC3E}">
        <p14:creationId xmlns:p14="http://schemas.microsoft.com/office/powerpoint/2010/main" val="237416775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idx="1"/>
          </p:nvPr>
        </p:nvSpPr>
        <p:spPr>
          <a:xfrm>
            <a:off x="494851" y="1465198"/>
            <a:ext cx="5805341" cy="4700106"/>
          </a:xfrm>
        </p:spPr>
        <p:txBody>
          <a:bodyPr>
            <a:normAutofit/>
          </a:bodyPr>
          <a:lstStyle/>
          <a:p>
            <a:pPr>
              <a:lnSpc>
                <a:spcPct val="130000"/>
              </a:lnSpc>
            </a:pPr>
            <a:r>
              <a:rPr lang="en-US" sz="1800"/>
              <a:t>Lực pháp tuyến </a:t>
            </a:r>
            <a:r>
              <a:rPr lang="en-US" sz="1800" b="1"/>
              <a:t>F</a:t>
            </a:r>
            <a:r>
              <a:rPr lang="en-US" sz="1800" b="1" baseline="-25000"/>
              <a:t>n</a:t>
            </a:r>
            <a:r>
              <a:rPr lang="en-US" sz="1800"/>
              <a:t> nằm trong mặt phẳng vuông góc với mặt răng và phân tích thành 3 thành phần</a:t>
            </a:r>
          </a:p>
          <a:p>
            <a:pPr>
              <a:lnSpc>
                <a:spcPct val="130000"/>
              </a:lnSpc>
            </a:pPr>
            <a:endParaRPr lang="en-US" sz="2400"/>
          </a:p>
          <a:p>
            <a:pPr lvl="1"/>
            <a:r>
              <a:rPr lang="en-US"/>
              <a:t>Lực vòng </a:t>
            </a:r>
            <a:r>
              <a:rPr lang="en-US" b="1"/>
              <a:t>F</a:t>
            </a:r>
            <a:r>
              <a:rPr lang="en-US" b="1" baseline="-25000"/>
              <a:t>t</a:t>
            </a:r>
          </a:p>
          <a:p>
            <a:pPr lvl="1"/>
            <a:endParaRPr lang="en-US" sz="3200"/>
          </a:p>
          <a:p>
            <a:pPr lvl="1"/>
            <a:r>
              <a:rPr lang="en-US"/>
              <a:t>Lực hướng tâm </a:t>
            </a:r>
            <a:r>
              <a:rPr lang="en-US" b="1"/>
              <a:t>F</a:t>
            </a:r>
            <a:r>
              <a:rPr lang="en-US" b="1" baseline="-25000"/>
              <a:t>r</a:t>
            </a:r>
          </a:p>
          <a:p>
            <a:pPr lvl="1"/>
            <a:endParaRPr lang="en-US" sz="2800"/>
          </a:p>
          <a:p>
            <a:pPr lvl="1"/>
            <a:r>
              <a:rPr lang="en-US"/>
              <a:t>Lực dọc trục </a:t>
            </a:r>
            <a:r>
              <a:rPr lang="en-US" b="1"/>
              <a:t>F</a:t>
            </a:r>
            <a:r>
              <a:rPr lang="en-US" b="1" baseline="-25000"/>
              <a:t>a</a:t>
            </a:r>
          </a:p>
          <a:p>
            <a:pPr>
              <a:lnSpc>
                <a:spcPct val="130000"/>
              </a:lnSpc>
            </a:pPr>
            <a:endParaRPr lang="vi-VN" sz="1800"/>
          </a:p>
        </p:txBody>
      </p:sp>
      <p:sp>
        <p:nvSpPr>
          <p:cNvPr id="3" name="Title 2"/>
          <p:cNvSpPr>
            <a:spLocks noGrp="1"/>
          </p:cNvSpPr>
          <p:nvPr>
            <p:ph type="title"/>
          </p:nvPr>
        </p:nvSpPr>
        <p:spPr/>
        <p:txBody>
          <a:bodyPr/>
          <a:lstStyle/>
          <a:p>
            <a:r>
              <a:rPr lang="vi-VN" dirty="0"/>
              <a:t>CHƯƠNG 5. TRUYỀN ĐỘNG BÁNH RĂNG</a:t>
            </a:r>
            <a:endParaRPr lang="en-GB" dirty="0"/>
          </a:p>
        </p:txBody>
      </p:sp>
      <p:sp>
        <p:nvSpPr>
          <p:cNvPr id="8" name="TextBox 7"/>
          <p:cNvSpPr txBox="1"/>
          <p:nvPr/>
        </p:nvSpPr>
        <p:spPr>
          <a:xfrm>
            <a:off x="359702" y="575496"/>
            <a:ext cx="7524665" cy="867930"/>
          </a:xfrm>
          <a:prstGeom prst="rect">
            <a:avLst/>
          </a:prstGeom>
          <a:noFill/>
        </p:spPr>
        <p:txBody>
          <a:bodyPr wrap="square" rtlCol="0">
            <a:spAutoFit/>
          </a:bodyPr>
          <a:lstStyle/>
          <a:p>
            <a:pPr lvl="0">
              <a:lnSpc>
                <a:spcPct val="120000"/>
              </a:lnSpc>
            </a:pPr>
            <a:r>
              <a:rPr lang="en-US" sz="2200" b="1">
                <a:solidFill>
                  <a:schemeClr val="accent1">
                    <a:lumMod val="50000"/>
                  </a:schemeClr>
                </a:solidFill>
                <a:latin typeface="Roboto" pitchFamily="2" charset="0"/>
                <a:ea typeface="Roboto" pitchFamily="2" charset="0"/>
              </a:rPr>
              <a:t>3. Phân tích lực tác dụng</a:t>
            </a:r>
          </a:p>
          <a:p>
            <a:pPr lvl="0">
              <a:lnSpc>
                <a:spcPct val="120000"/>
              </a:lnSpc>
            </a:pPr>
            <a:r>
              <a:rPr lang="en-US" sz="2000" b="1">
                <a:solidFill>
                  <a:srgbClr val="5B9BD5">
                    <a:lumMod val="50000"/>
                  </a:srgbClr>
                </a:solidFill>
                <a:latin typeface="Roboto" pitchFamily="2" charset="0"/>
                <a:ea typeface="Roboto" pitchFamily="2" charset="0"/>
              </a:rPr>
              <a:t>3.2. Lực tác dụng trong bộ truyền bánh răng trụ răng nghiêng</a:t>
            </a:r>
          </a:p>
        </p:txBody>
      </p:sp>
      <p:pic>
        <p:nvPicPr>
          <p:cNvPr id="2" name="Picture 1"/>
          <p:cNvPicPr>
            <a:picLocks noChangeAspect="1"/>
          </p:cNvPicPr>
          <p:nvPr/>
        </p:nvPicPr>
        <p:blipFill rotWithShape="1">
          <a:blip r:embed="rId2">
            <a:extLst>
              <a:ext uri="{28A0092B-C50C-407E-A947-70E740481C1C}">
                <a14:useLocalDpi xmlns:a14="http://schemas.microsoft.com/office/drawing/2010/main" val="0"/>
              </a:ext>
            </a:extLst>
          </a:blip>
          <a:srcRect r="45943"/>
          <a:stretch/>
        </p:blipFill>
        <p:spPr>
          <a:xfrm>
            <a:off x="6215508" y="1700807"/>
            <a:ext cx="2491580" cy="2520281"/>
          </a:xfrm>
          <a:prstGeom prst="rect">
            <a:avLst/>
          </a:prstGeom>
        </p:spPr>
      </p:pic>
      <p:pic>
        <p:nvPicPr>
          <p:cNvPr id="6" name="Picture 5"/>
          <p:cNvPicPr>
            <a:picLocks noChangeAspect="1"/>
          </p:cNvPicPr>
          <p:nvPr/>
        </p:nvPicPr>
        <p:blipFill rotWithShape="1">
          <a:blip r:embed="rId2">
            <a:extLst>
              <a:ext uri="{28A0092B-C50C-407E-A947-70E740481C1C}">
                <a14:useLocalDpi xmlns:a14="http://schemas.microsoft.com/office/drawing/2010/main" val="0"/>
              </a:ext>
            </a:extLst>
          </a:blip>
          <a:srcRect l="61447" r="1313"/>
          <a:stretch/>
        </p:blipFill>
        <p:spPr>
          <a:xfrm>
            <a:off x="6588224" y="4221088"/>
            <a:ext cx="1440160" cy="2114550"/>
          </a:xfrm>
          <a:prstGeom prst="rect">
            <a:avLst/>
          </a:prstGeom>
        </p:spPr>
      </p:pic>
      <p:graphicFrame>
        <p:nvGraphicFramePr>
          <p:cNvPr id="7" name="Object 6"/>
          <p:cNvGraphicFramePr>
            <a:graphicFrameLocks noChangeAspect="1"/>
          </p:cNvGraphicFramePr>
          <p:nvPr>
            <p:extLst>
              <p:ext uri="{D42A27DB-BD31-4B8C-83A1-F6EECF244321}">
                <p14:modId xmlns:p14="http://schemas.microsoft.com/office/powerpoint/2010/main" val="2018560522"/>
              </p:ext>
            </p:extLst>
          </p:nvPr>
        </p:nvGraphicFramePr>
        <p:xfrm>
          <a:off x="2347913" y="2243138"/>
          <a:ext cx="2128837" cy="654050"/>
        </p:xfrm>
        <a:graphic>
          <a:graphicData uri="http://schemas.openxmlformats.org/presentationml/2006/ole">
            <mc:AlternateContent xmlns:mc="http://schemas.openxmlformats.org/markup-compatibility/2006">
              <mc:Choice xmlns:v="urn:schemas-microsoft-com:vml" Requires="v">
                <p:oleObj name="Equation" r:id="rId3" imgW="1650960" imgH="495000" progId="Equation.DSMT4">
                  <p:embed/>
                </p:oleObj>
              </mc:Choice>
              <mc:Fallback>
                <p:oleObj name="Equation" r:id="rId3" imgW="1650960" imgH="495000" progId="Equation.DSMT4">
                  <p:embed/>
                  <p:pic>
                    <p:nvPicPr>
                      <p:cNvPr id="10" name="Object 9"/>
                      <p:cNvPicPr>
                        <a:picLocks noChangeAspect="1" noChangeArrowheads="1"/>
                      </p:cNvPicPr>
                      <p:nvPr/>
                    </p:nvPicPr>
                    <p:blipFill>
                      <a:blip r:embed="rId4"/>
                      <a:srcRect/>
                      <a:stretch>
                        <a:fillRect/>
                      </a:stretch>
                    </p:blipFill>
                    <p:spPr bwMode="auto">
                      <a:xfrm>
                        <a:off x="2347913" y="2243138"/>
                        <a:ext cx="2128837" cy="654050"/>
                      </a:xfrm>
                      <a:prstGeom prst="rect">
                        <a:avLst/>
                      </a:prstGeom>
                      <a:noFill/>
                    </p:spPr>
                  </p:pic>
                </p:oleObj>
              </mc:Fallback>
            </mc:AlternateContent>
          </a:graphicData>
        </a:graphic>
      </p:graphicFrame>
      <p:graphicFrame>
        <p:nvGraphicFramePr>
          <p:cNvPr id="9" name="Object 8"/>
          <p:cNvGraphicFramePr>
            <a:graphicFrameLocks noChangeAspect="1"/>
          </p:cNvGraphicFramePr>
          <p:nvPr>
            <p:extLst>
              <p:ext uri="{D42A27DB-BD31-4B8C-83A1-F6EECF244321}">
                <p14:modId xmlns:p14="http://schemas.microsoft.com/office/powerpoint/2010/main" val="4269923208"/>
              </p:ext>
            </p:extLst>
          </p:nvPr>
        </p:nvGraphicFramePr>
        <p:xfrm>
          <a:off x="2289175" y="3269716"/>
          <a:ext cx="1260213" cy="663340"/>
        </p:xfrm>
        <a:graphic>
          <a:graphicData uri="http://schemas.openxmlformats.org/presentationml/2006/ole">
            <mc:AlternateContent xmlns:mc="http://schemas.openxmlformats.org/markup-compatibility/2006">
              <mc:Choice xmlns:v="urn:schemas-microsoft-com:vml" Requires="v">
                <p:oleObj name="Equation" r:id="rId5" imgW="952200" imgH="495000" progId="Equation.DSMT4">
                  <p:embed/>
                </p:oleObj>
              </mc:Choice>
              <mc:Fallback>
                <p:oleObj name="Equation" r:id="rId5" imgW="952200" imgH="495000" progId="Equation.DSMT4">
                  <p:embed/>
                  <p:pic>
                    <p:nvPicPr>
                      <p:cNvPr id="11" name="Object 10"/>
                      <p:cNvPicPr>
                        <a:picLocks noChangeAspect="1" noChangeArrowheads="1"/>
                      </p:cNvPicPr>
                      <p:nvPr/>
                    </p:nvPicPr>
                    <p:blipFill>
                      <a:blip r:embed="rId6"/>
                      <a:srcRect/>
                      <a:stretch>
                        <a:fillRect/>
                      </a:stretch>
                    </p:blipFill>
                    <p:spPr bwMode="auto">
                      <a:xfrm>
                        <a:off x="2289175" y="3269716"/>
                        <a:ext cx="1260213" cy="663340"/>
                      </a:xfrm>
                      <a:prstGeom prst="rect">
                        <a:avLst/>
                      </a:prstGeom>
                      <a:noFill/>
                    </p:spPr>
                  </p:pic>
                </p:oleObj>
              </mc:Fallback>
            </mc:AlternateContent>
          </a:graphicData>
        </a:graphic>
      </p:graphicFrame>
      <p:graphicFrame>
        <p:nvGraphicFramePr>
          <p:cNvPr id="10" name="Object 9"/>
          <p:cNvGraphicFramePr>
            <a:graphicFrameLocks noChangeAspect="1"/>
          </p:cNvGraphicFramePr>
          <p:nvPr>
            <p:extLst>
              <p:ext uri="{D42A27DB-BD31-4B8C-83A1-F6EECF244321}">
                <p14:modId xmlns:p14="http://schemas.microsoft.com/office/powerpoint/2010/main" val="3301398033"/>
              </p:ext>
            </p:extLst>
          </p:nvPr>
        </p:nvGraphicFramePr>
        <p:xfrm>
          <a:off x="2289175" y="4293096"/>
          <a:ext cx="1744663" cy="642938"/>
        </p:xfrm>
        <a:graphic>
          <a:graphicData uri="http://schemas.openxmlformats.org/presentationml/2006/ole">
            <mc:AlternateContent xmlns:mc="http://schemas.openxmlformats.org/markup-compatibility/2006">
              <mc:Choice xmlns:v="urn:schemas-microsoft-com:vml" Requires="v">
                <p:oleObj name="Equation" r:id="rId7" imgW="1320480" imgH="482400" progId="Equation.DSMT4">
                  <p:embed/>
                </p:oleObj>
              </mc:Choice>
              <mc:Fallback>
                <p:oleObj name="Equation" r:id="rId7" imgW="1320480" imgH="482400" progId="Equation.DSMT4">
                  <p:embed/>
                  <p:pic>
                    <p:nvPicPr>
                      <p:cNvPr id="12" name="Object 11"/>
                      <p:cNvPicPr>
                        <a:picLocks noChangeAspect="1" noChangeArrowheads="1"/>
                      </p:cNvPicPr>
                      <p:nvPr/>
                    </p:nvPicPr>
                    <p:blipFill>
                      <a:blip r:embed="rId8"/>
                      <a:srcRect/>
                      <a:stretch>
                        <a:fillRect/>
                      </a:stretch>
                    </p:blipFill>
                    <p:spPr bwMode="auto">
                      <a:xfrm>
                        <a:off x="2289175" y="4293096"/>
                        <a:ext cx="1744663" cy="642938"/>
                      </a:xfrm>
                      <a:prstGeom prst="rect">
                        <a:avLst/>
                      </a:prstGeom>
                      <a:noFill/>
                    </p:spPr>
                  </p:pic>
                </p:oleObj>
              </mc:Fallback>
            </mc:AlternateContent>
          </a:graphicData>
        </a:graphic>
      </p:graphicFrame>
      <p:graphicFrame>
        <p:nvGraphicFramePr>
          <p:cNvPr id="11" name="Object 10"/>
          <p:cNvGraphicFramePr>
            <a:graphicFrameLocks noChangeAspect="1"/>
          </p:cNvGraphicFramePr>
          <p:nvPr>
            <p:extLst>
              <p:ext uri="{D42A27DB-BD31-4B8C-83A1-F6EECF244321}">
                <p14:modId xmlns:p14="http://schemas.microsoft.com/office/powerpoint/2010/main" val="727569083"/>
              </p:ext>
            </p:extLst>
          </p:nvPr>
        </p:nvGraphicFramePr>
        <p:xfrm>
          <a:off x="2289175" y="5467127"/>
          <a:ext cx="1627187" cy="338137"/>
        </p:xfrm>
        <a:graphic>
          <a:graphicData uri="http://schemas.openxmlformats.org/presentationml/2006/ole">
            <mc:AlternateContent xmlns:mc="http://schemas.openxmlformats.org/markup-compatibility/2006">
              <mc:Choice xmlns:v="urn:schemas-microsoft-com:vml" Requires="v">
                <p:oleObj name="Equation" r:id="rId9" imgW="1231560" imgH="253800" progId="Equation.DSMT4">
                  <p:embed/>
                </p:oleObj>
              </mc:Choice>
              <mc:Fallback>
                <p:oleObj name="Equation" r:id="rId9" imgW="1231560" imgH="253800" progId="Equation.DSMT4">
                  <p:embed/>
                  <p:pic>
                    <p:nvPicPr>
                      <p:cNvPr id="10" name="Object 9"/>
                      <p:cNvPicPr>
                        <a:picLocks noChangeAspect="1" noChangeArrowheads="1"/>
                      </p:cNvPicPr>
                      <p:nvPr/>
                    </p:nvPicPr>
                    <p:blipFill>
                      <a:blip r:embed="rId10"/>
                      <a:srcRect/>
                      <a:stretch>
                        <a:fillRect/>
                      </a:stretch>
                    </p:blipFill>
                    <p:spPr bwMode="auto">
                      <a:xfrm>
                        <a:off x="2289175" y="5467127"/>
                        <a:ext cx="1627187" cy="338137"/>
                      </a:xfrm>
                      <a:prstGeom prst="rect">
                        <a:avLst/>
                      </a:prstGeom>
                      <a:noFill/>
                    </p:spPr>
                  </p:pic>
                </p:oleObj>
              </mc:Fallback>
            </mc:AlternateContent>
          </a:graphicData>
        </a:graphic>
      </p:graphicFrame>
    </p:spTree>
    <p:extLst>
      <p:ext uri="{BB962C8B-B14F-4D97-AF65-F5344CB8AC3E}">
        <p14:creationId xmlns:p14="http://schemas.microsoft.com/office/powerpoint/2010/main" val="80951119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idx="1"/>
          </p:nvPr>
        </p:nvSpPr>
        <p:spPr>
          <a:xfrm>
            <a:off x="494851" y="1465198"/>
            <a:ext cx="8037589" cy="4700106"/>
          </a:xfrm>
        </p:spPr>
        <p:txBody>
          <a:bodyPr>
            <a:normAutofit/>
          </a:bodyPr>
          <a:lstStyle/>
          <a:p>
            <a:pPr>
              <a:lnSpc>
                <a:spcPct val="130000"/>
              </a:lnSpc>
            </a:pPr>
            <a:r>
              <a:rPr lang="en-US" dirty="0" err="1"/>
              <a:t>Xác</a:t>
            </a:r>
            <a:r>
              <a:rPr lang="en-US" dirty="0"/>
              <a:t> </a:t>
            </a:r>
            <a:r>
              <a:rPr lang="en-US" dirty="0" err="1"/>
              <a:t>định</a:t>
            </a:r>
            <a:r>
              <a:rPr lang="en-US" dirty="0"/>
              <a:t> </a:t>
            </a:r>
            <a:r>
              <a:rPr lang="en-US" dirty="0" err="1"/>
              <a:t>phương</a:t>
            </a:r>
            <a:r>
              <a:rPr lang="en-US" dirty="0"/>
              <a:t> </a:t>
            </a:r>
            <a:r>
              <a:rPr lang="en-US" dirty="0" err="1"/>
              <a:t>chiều</a:t>
            </a:r>
            <a:r>
              <a:rPr lang="en-US" dirty="0"/>
              <a:t> </a:t>
            </a:r>
            <a:r>
              <a:rPr lang="en-US" dirty="0" err="1"/>
              <a:t>lực</a:t>
            </a:r>
            <a:r>
              <a:rPr lang="en-US" dirty="0"/>
              <a:t> </a:t>
            </a:r>
            <a:r>
              <a:rPr lang="en-US" dirty="0" err="1"/>
              <a:t>theo</a:t>
            </a:r>
            <a:r>
              <a:rPr lang="en-US" dirty="0"/>
              <a:t> </a:t>
            </a:r>
            <a:r>
              <a:rPr lang="en-US" dirty="0" err="1"/>
              <a:t>nguyên</a:t>
            </a:r>
            <a:r>
              <a:rPr lang="en-US" dirty="0"/>
              <a:t> </a:t>
            </a:r>
            <a:r>
              <a:rPr lang="en-US" dirty="0" err="1"/>
              <a:t>tắc</a:t>
            </a:r>
            <a:r>
              <a:rPr lang="en-US" dirty="0"/>
              <a:t> </a:t>
            </a:r>
            <a:r>
              <a:rPr lang="en-US" dirty="0" err="1"/>
              <a:t>sau</a:t>
            </a:r>
            <a:endParaRPr lang="en-US" dirty="0"/>
          </a:p>
          <a:p>
            <a:pPr lvl="1"/>
            <a:r>
              <a:rPr lang="en-US" dirty="0" err="1"/>
              <a:t>Chiều</a:t>
            </a:r>
            <a:r>
              <a:rPr lang="en-US" dirty="0"/>
              <a:t> </a:t>
            </a:r>
            <a:r>
              <a:rPr lang="en-US" dirty="0" err="1"/>
              <a:t>của</a:t>
            </a:r>
            <a:r>
              <a:rPr lang="en-US" dirty="0"/>
              <a:t> </a:t>
            </a:r>
            <a:r>
              <a:rPr lang="en-US" dirty="0" err="1"/>
              <a:t>lực</a:t>
            </a:r>
            <a:r>
              <a:rPr lang="en-US" dirty="0"/>
              <a:t> </a:t>
            </a:r>
            <a:r>
              <a:rPr lang="en-US" dirty="0" err="1"/>
              <a:t>vòng</a:t>
            </a:r>
            <a:r>
              <a:rPr lang="en-US" dirty="0"/>
              <a:t> F</a:t>
            </a:r>
            <a:r>
              <a:rPr lang="en-US" baseline="-25000" dirty="0"/>
              <a:t>t</a:t>
            </a:r>
            <a:r>
              <a:rPr lang="en-US" dirty="0"/>
              <a:t>: </a:t>
            </a:r>
            <a:r>
              <a:rPr lang="en-US" dirty="0" err="1"/>
              <a:t>trên</a:t>
            </a:r>
            <a:r>
              <a:rPr lang="en-US" dirty="0"/>
              <a:t> bánh </a:t>
            </a:r>
            <a:r>
              <a:rPr lang="en-US" dirty="0" err="1"/>
              <a:t>dẫn</a:t>
            </a:r>
            <a:r>
              <a:rPr lang="en-US" dirty="0"/>
              <a:t> F</a:t>
            </a:r>
            <a:r>
              <a:rPr lang="en-US" baseline="-25000" dirty="0"/>
              <a:t>t</a:t>
            </a:r>
            <a:r>
              <a:rPr lang="en-US" dirty="0"/>
              <a:t> </a:t>
            </a:r>
            <a:r>
              <a:rPr lang="en-US" dirty="0" err="1"/>
              <a:t>ngược</a:t>
            </a:r>
            <a:r>
              <a:rPr lang="en-US" dirty="0"/>
              <a:t> </a:t>
            </a:r>
            <a:r>
              <a:rPr lang="en-US" dirty="0" err="1"/>
              <a:t>chiều</a:t>
            </a:r>
            <a:r>
              <a:rPr lang="en-US" dirty="0"/>
              <a:t> quay, </a:t>
            </a:r>
            <a:r>
              <a:rPr lang="en-US" dirty="0" err="1"/>
              <a:t>trên</a:t>
            </a:r>
            <a:r>
              <a:rPr lang="en-US" dirty="0"/>
              <a:t> bánh </a:t>
            </a:r>
            <a:r>
              <a:rPr lang="en-US" dirty="0" err="1"/>
              <a:t>bị</a:t>
            </a:r>
            <a:r>
              <a:rPr lang="en-US" dirty="0"/>
              <a:t> </a:t>
            </a:r>
            <a:r>
              <a:rPr lang="en-US" dirty="0" err="1"/>
              <a:t>dẫn</a:t>
            </a:r>
            <a:r>
              <a:rPr lang="en-US" dirty="0"/>
              <a:t> F</a:t>
            </a:r>
            <a:r>
              <a:rPr lang="en-US" baseline="-25000" dirty="0"/>
              <a:t>t</a:t>
            </a:r>
            <a:r>
              <a:rPr lang="en-US" dirty="0"/>
              <a:t> </a:t>
            </a:r>
            <a:r>
              <a:rPr lang="en-US" dirty="0" err="1"/>
              <a:t>cùng</a:t>
            </a:r>
            <a:r>
              <a:rPr lang="en-US" dirty="0"/>
              <a:t> </a:t>
            </a:r>
            <a:r>
              <a:rPr lang="en-US" dirty="0" err="1"/>
              <a:t>chiều</a:t>
            </a:r>
            <a:r>
              <a:rPr lang="en-US" dirty="0"/>
              <a:t> quay</a:t>
            </a:r>
          </a:p>
          <a:p>
            <a:pPr lvl="1"/>
            <a:r>
              <a:rPr lang="en-US" dirty="0" err="1"/>
              <a:t>Chiều</a:t>
            </a:r>
            <a:r>
              <a:rPr lang="en-US" dirty="0"/>
              <a:t> </a:t>
            </a:r>
            <a:r>
              <a:rPr lang="en-US" dirty="0" err="1"/>
              <a:t>của</a:t>
            </a:r>
            <a:r>
              <a:rPr lang="en-US" dirty="0"/>
              <a:t> F</a:t>
            </a:r>
            <a:r>
              <a:rPr lang="en-US" baseline="-25000" dirty="0"/>
              <a:t>a</a:t>
            </a:r>
            <a:r>
              <a:rPr lang="en-US" dirty="0"/>
              <a:t> </a:t>
            </a:r>
            <a:r>
              <a:rPr lang="en-US" dirty="0" err="1"/>
              <a:t>hướng</a:t>
            </a:r>
            <a:r>
              <a:rPr lang="en-US" dirty="0"/>
              <a:t> </a:t>
            </a:r>
            <a:r>
              <a:rPr lang="en-US" dirty="0" err="1"/>
              <a:t>vào</a:t>
            </a:r>
            <a:r>
              <a:rPr lang="en-US" dirty="0"/>
              <a:t> </a:t>
            </a:r>
            <a:r>
              <a:rPr lang="en-US" dirty="0" err="1"/>
              <a:t>mặt</a:t>
            </a:r>
            <a:r>
              <a:rPr lang="en-US" dirty="0"/>
              <a:t> </a:t>
            </a:r>
            <a:r>
              <a:rPr lang="en-US" dirty="0" err="1"/>
              <a:t>răng</a:t>
            </a:r>
            <a:r>
              <a:rPr lang="en-US" dirty="0"/>
              <a:t> </a:t>
            </a:r>
            <a:r>
              <a:rPr lang="en-US" dirty="0" err="1"/>
              <a:t>làm</a:t>
            </a:r>
            <a:r>
              <a:rPr lang="en-US" dirty="0"/>
              <a:t> </a:t>
            </a:r>
            <a:r>
              <a:rPr lang="en-US" dirty="0" err="1"/>
              <a:t>việc</a:t>
            </a:r>
            <a:endParaRPr lang="en-US" dirty="0"/>
          </a:p>
          <a:p>
            <a:pPr lvl="1"/>
            <a:r>
              <a:rPr lang="en-US" dirty="0" err="1"/>
              <a:t>Chiều</a:t>
            </a:r>
            <a:r>
              <a:rPr lang="en-US" dirty="0"/>
              <a:t> </a:t>
            </a:r>
            <a:r>
              <a:rPr lang="en-US" dirty="0" err="1"/>
              <a:t>của</a:t>
            </a:r>
            <a:r>
              <a:rPr lang="en-US" dirty="0"/>
              <a:t> F</a:t>
            </a:r>
            <a:r>
              <a:rPr lang="en-US" baseline="-25000" dirty="0"/>
              <a:t>r</a:t>
            </a:r>
            <a:r>
              <a:rPr lang="en-US" dirty="0"/>
              <a:t> </a:t>
            </a:r>
            <a:r>
              <a:rPr lang="en-US" dirty="0" err="1"/>
              <a:t>hướng</a:t>
            </a:r>
            <a:r>
              <a:rPr lang="en-US" dirty="0"/>
              <a:t> </a:t>
            </a:r>
            <a:r>
              <a:rPr lang="en-US" dirty="0" err="1"/>
              <a:t>về</a:t>
            </a:r>
            <a:r>
              <a:rPr lang="en-US" dirty="0"/>
              <a:t> </a:t>
            </a:r>
            <a:r>
              <a:rPr lang="en-US" dirty="0" err="1"/>
              <a:t>phía</a:t>
            </a:r>
            <a:r>
              <a:rPr lang="en-US" dirty="0"/>
              <a:t> </a:t>
            </a:r>
            <a:r>
              <a:rPr lang="en-US" dirty="0" err="1"/>
              <a:t>tâm</a:t>
            </a:r>
            <a:r>
              <a:rPr lang="en-US" dirty="0"/>
              <a:t> </a:t>
            </a:r>
            <a:r>
              <a:rPr lang="en-US" dirty="0" err="1"/>
              <a:t>trục</a:t>
            </a:r>
            <a:r>
              <a:rPr lang="en-US" dirty="0"/>
              <a:t> (</a:t>
            </a:r>
            <a:r>
              <a:rPr lang="en-US" dirty="0" err="1"/>
              <a:t>ăn</a:t>
            </a:r>
            <a:r>
              <a:rPr lang="en-US" dirty="0"/>
              <a:t> </a:t>
            </a:r>
            <a:r>
              <a:rPr lang="en-US" dirty="0" err="1"/>
              <a:t>khớp</a:t>
            </a:r>
            <a:r>
              <a:rPr lang="en-US" dirty="0"/>
              <a:t> </a:t>
            </a:r>
            <a:r>
              <a:rPr lang="en-US" dirty="0" err="1"/>
              <a:t>ngoài</a:t>
            </a:r>
            <a:r>
              <a:rPr lang="en-US" dirty="0"/>
              <a:t>)</a:t>
            </a:r>
          </a:p>
          <a:p>
            <a:pPr>
              <a:lnSpc>
                <a:spcPct val="130000"/>
              </a:lnSpc>
            </a:pPr>
            <a:endParaRPr lang="vi-VN" sz="1800" dirty="0"/>
          </a:p>
        </p:txBody>
      </p:sp>
      <p:sp>
        <p:nvSpPr>
          <p:cNvPr id="3" name="Title 2"/>
          <p:cNvSpPr>
            <a:spLocks noGrp="1"/>
          </p:cNvSpPr>
          <p:nvPr>
            <p:ph type="title"/>
          </p:nvPr>
        </p:nvSpPr>
        <p:spPr/>
        <p:txBody>
          <a:bodyPr/>
          <a:lstStyle/>
          <a:p>
            <a:r>
              <a:rPr lang="vi-VN" dirty="0"/>
              <a:t>CHƯƠNG 5. TRUYỀN ĐỘNG BÁNH RĂNG</a:t>
            </a:r>
            <a:endParaRPr lang="en-GB" dirty="0"/>
          </a:p>
        </p:txBody>
      </p:sp>
      <p:sp>
        <p:nvSpPr>
          <p:cNvPr id="8" name="TextBox 7"/>
          <p:cNvSpPr txBox="1"/>
          <p:nvPr/>
        </p:nvSpPr>
        <p:spPr>
          <a:xfrm>
            <a:off x="359702" y="575496"/>
            <a:ext cx="7524665" cy="867930"/>
          </a:xfrm>
          <a:prstGeom prst="rect">
            <a:avLst/>
          </a:prstGeom>
          <a:noFill/>
        </p:spPr>
        <p:txBody>
          <a:bodyPr wrap="square" rtlCol="0">
            <a:spAutoFit/>
          </a:bodyPr>
          <a:lstStyle/>
          <a:p>
            <a:pPr lvl="0">
              <a:lnSpc>
                <a:spcPct val="120000"/>
              </a:lnSpc>
            </a:pPr>
            <a:r>
              <a:rPr lang="en-US" sz="2200" b="1">
                <a:solidFill>
                  <a:schemeClr val="accent1">
                    <a:lumMod val="50000"/>
                  </a:schemeClr>
                </a:solidFill>
                <a:latin typeface="Roboto" pitchFamily="2" charset="0"/>
                <a:ea typeface="Roboto" pitchFamily="2" charset="0"/>
              </a:rPr>
              <a:t>3. Phân tích lực tác dụng</a:t>
            </a:r>
          </a:p>
          <a:p>
            <a:pPr lvl="0">
              <a:lnSpc>
                <a:spcPct val="120000"/>
              </a:lnSpc>
            </a:pPr>
            <a:r>
              <a:rPr lang="en-US" sz="2000" b="1">
                <a:solidFill>
                  <a:srgbClr val="5B9BD5">
                    <a:lumMod val="50000"/>
                  </a:srgbClr>
                </a:solidFill>
                <a:latin typeface="Roboto" pitchFamily="2" charset="0"/>
                <a:ea typeface="Roboto" pitchFamily="2" charset="0"/>
              </a:rPr>
              <a:t>3.2. Lực tác dụng trong bộ truyền bánh răng trụ răng nghiêng</a:t>
            </a:r>
          </a:p>
        </p:txBody>
      </p:sp>
      <p:pic>
        <p:nvPicPr>
          <p:cNvPr id="4" name="Picture 3"/>
          <p:cNvPicPr>
            <a:picLocks noChangeAspect="1"/>
          </p:cNvPicPr>
          <p:nvPr/>
        </p:nvPicPr>
        <p:blipFill>
          <a:blip r:embed="rId2">
            <a:clrChange>
              <a:clrFrom>
                <a:srgbClr val="FDFDFD"/>
              </a:clrFrom>
              <a:clrTo>
                <a:srgbClr val="FDFDFD">
                  <a:alpha val="0"/>
                </a:srgbClr>
              </a:clrTo>
            </a:clrChange>
          </a:blip>
          <a:stretch>
            <a:fillRect/>
          </a:stretch>
        </p:blipFill>
        <p:spPr>
          <a:xfrm>
            <a:off x="1475656" y="3573016"/>
            <a:ext cx="6866667" cy="2114286"/>
          </a:xfrm>
          <a:prstGeom prst="rect">
            <a:avLst/>
          </a:prstGeom>
        </p:spPr>
      </p:pic>
    </p:spTree>
    <p:extLst>
      <p:ext uri="{BB962C8B-B14F-4D97-AF65-F5344CB8AC3E}">
        <p14:creationId xmlns:p14="http://schemas.microsoft.com/office/powerpoint/2010/main" val="121843828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idx="1"/>
          </p:nvPr>
        </p:nvSpPr>
        <p:spPr>
          <a:xfrm>
            <a:off x="494851" y="1465198"/>
            <a:ext cx="8037589" cy="4700106"/>
          </a:xfrm>
        </p:spPr>
        <p:txBody>
          <a:bodyPr>
            <a:normAutofit/>
          </a:bodyPr>
          <a:lstStyle/>
          <a:p>
            <a:pPr>
              <a:lnSpc>
                <a:spcPct val="130000"/>
              </a:lnSpc>
            </a:pPr>
            <a:r>
              <a:rPr lang="en-US" dirty="0" err="1"/>
              <a:t>Ví</a:t>
            </a:r>
            <a:r>
              <a:rPr lang="en-US" dirty="0"/>
              <a:t> </a:t>
            </a:r>
            <a:r>
              <a:rPr lang="en-US" dirty="0" err="1"/>
              <a:t>dụ</a:t>
            </a:r>
            <a:r>
              <a:rPr lang="en-US" dirty="0"/>
              <a:t> 4: </a:t>
            </a:r>
            <a:r>
              <a:rPr lang="en-US" dirty="0" err="1"/>
              <a:t>Xác</a:t>
            </a:r>
            <a:r>
              <a:rPr lang="en-US" dirty="0"/>
              <a:t> </a:t>
            </a:r>
            <a:r>
              <a:rPr lang="en-US" dirty="0" err="1"/>
              <a:t>định</a:t>
            </a:r>
            <a:r>
              <a:rPr lang="en-US" dirty="0"/>
              <a:t> </a:t>
            </a:r>
            <a:r>
              <a:rPr lang="en-US" dirty="0" err="1"/>
              <a:t>chiều</a:t>
            </a:r>
            <a:r>
              <a:rPr lang="en-US" dirty="0"/>
              <a:t> quay </a:t>
            </a:r>
            <a:r>
              <a:rPr lang="en-US" dirty="0" err="1"/>
              <a:t>các</a:t>
            </a:r>
            <a:r>
              <a:rPr lang="en-US" dirty="0"/>
              <a:t> bánh </a:t>
            </a:r>
            <a:r>
              <a:rPr lang="en-US" dirty="0" err="1"/>
              <a:t>răng</a:t>
            </a:r>
            <a:r>
              <a:rPr lang="en-US" dirty="0"/>
              <a:t> và </a:t>
            </a:r>
            <a:r>
              <a:rPr lang="en-US" dirty="0" err="1"/>
              <a:t>phân</a:t>
            </a:r>
            <a:r>
              <a:rPr lang="en-US" dirty="0"/>
              <a:t> </a:t>
            </a:r>
            <a:r>
              <a:rPr lang="en-US" dirty="0" err="1"/>
              <a:t>tích</a:t>
            </a:r>
            <a:r>
              <a:rPr lang="en-US" dirty="0"/>
              <a:t> </a:t>
            </a:r>
            <a:r>
              <a:rPr lang="en-US" dirty="0" err="1"/>
              <a:t>lực</a:t>
            </a:r>
            <a:r>
              <a:rPr lang="en-US" dirty="0"/>
              <a:t> </a:t>
            </a:r>
            <a:r>
              <a:rPr lang="en-US" dirty="0" err="1"/>
              <a:t>tác</a:t>
            </a:r>
            <a:r>
              <a:rPr lang="en-US" dirty="0"/>
              <a:t> </a:t>
            </a:r>
            <a:r>
              <a:rPr lang="en-US" dirty="0" err="1"/>
              <a:t>dụng</a:t>
            </a:r>
            <a:r>
              <a:rPr lang="en-US" dirty="0"/>
              <a:t> </a:t>
            </a:r>
            <a:r>
              <a:rPr lang="en-US" dirty="0" err="1"/>
              <a:t>lên</a:t>
            </a:r>
            <a:r>
              <a:rPr lang="en-US" dirty="0"/>
              <a:t> </a:t>
            </a:r>
            <a:r>
              <a:rPr lang="en-US" dirty="0" err="1"/>
              <a:t>các</a:t>
            </a:r>
            <a:r>
              <a:rPr lang="en-US" dirty="0"/>
              <a:t> bánh </a:t>
            </a:r>
            <a:r>
              <a:rPr lang="en-US" dirty="0" err="1"/>
              <a:t>răng</a:t>
            </a:r>
            <a:r>
              <a:rPr lang="en-US" dirty="0"/>
              <a:t> </a:t>
            </a:r>
            <a:r>
              <a:rPr lang="en-US" dirty="0" err="1"/>
              <a:t>trong</a:t>
            </a:r>
            <a:r>
              <a:rPr lang="en-US" dirty="0"/>
              <a:t> </a:t>
            </a:r>
            <a:r>
              <a:rPr lang="en-US" dirty="0" err="1"/>
              <a:t>truyền</a:t>
            </a:r>
            <a:r>
              <a:rPr lang="en-US" dirty="0"/>
              <a:t> </a:t>
            </a:r>
            <a:r>
              <a:rPr lang="en-US" dirty="0" err="1"/>
              <a:t>động</a:t>
            </a:r>
            <a:r>
              <a:rPr lang="en-US" dirty="0"/>
              <a:t> </a:t>
            </a:r>
            <a:r>
              <a:rPr lang="en-US" dirty="0" err="1"/>
              <a:t>sau</a:t>
            </a:r>
            <a:endParaRPr lang="en-US" dirty="0"/>
          </a:p>
          <a:p>
            <a:r>
              <a:rPr lang="en-US" sz="1800" dirty="0" err="1"/>
              <a:t>Tính</a:t>
            </a:r>
            <a:r>
              <a:rPr lang="en-US" sz="1800" dirty="0"/>
              <a:t> </a:t>
            </a:r>
            <a:r>
              <a:rPr lang="en-US" sz="1800" dirty="0" err="1"/>
              <a:t>giá</a:t>
            </a:r>
            <a:r>
              <a:rPr lang="en-US" sz="1800" dirty="0"/>
              <a:t> </a:t>
            </a:r>
            <a:r>
              <a:rPr lang="en-US" sz="1800" dirty="0" err="1"/>
              <a:t>trị</a:t>
            </a:r>
            <a:r>
              <a:rPr lang="en-US" sz="1800" dirty="0"/>
              <a:t> </a:t>
            </a:r>
            <a:r>
              <a:rPr lang="en-US" sz="1800" dirty="0" err="1"/>
              <a:t>các</a:t>
            </a:r>
            <a:r>
              <a:rPr lang="en-US" sz="1800" dirty="0"/>
              <a:t> </a:t>
            </a:r>
            <a:r>
              <a:rPr lang="en-US" sz="1800" dirty="0" err="1"/>
              <a:t>lực</a:t>
            </a:r>
            <a:r>
              <a:rPr lang="en-US" sz="1800" dirty="0"/>
              <a:t> </a:t>
            </a:r>
            <a:r>
              <a:rPr lang="en-US" sz="1800" dirty="0" err="1"/>
              <a:t>tác</a:t>
            </a:r>
            <a:r>
              <a:rPr lang="en-US" sz="1800" dirty="0"/>
              <a:t> </a:t>
            </a:r>
            <a:r>
              <a:rPr lang="en-US" sz="1800" dirty="0" err="1"/>
              <a:t>dụng</a:t>
            </a:r>
            <a:r>
              <a:rPr lang="en-US" sz="1800" dirty="0"/>
              <a:t> </a:t>
            </a:r>
            <a:r>
              <a:rPr lang="en-US" sz="1800" dirty="0" err="1"/>
              <a:t>lên</a:t>
            </a:r>
            <a:r>
              <a:rPr lang="en-US" sz="1800" dirty="0"/>
              <a:t> bánh </a:t>
            </a:r>
            <a:r>
              <a:rPr lang="en-US" sz="1800" dirty="0" err="1"/>
              <a:t>răng</a:t>
            </a:r>
            <a:r>
              <a:rPr lang="en-US" sz="1800" dirty="0"/>
              <a:t>, </a:t>
            </a:r>
            <a:r>
              <a:rPr lang="en-US" sz="1800" dirty="0" err="1"/>
              <a:t>cho</a:t>
            </a:r>
            <a:r>
              <a:rPr lang="en-US" sz="1800" dirty="0"/>
              <a:t> </a:t>
            </a:r>
            <a:r>
              <a:rPr lang="en-US" sz="1800" dirty="0" err="1"/>
              <a:t>số</a:t>
            </a:r>
            <a:r>
              <a:rPr lang="en-US" sz="1800" dirty="0"/>
              <a:t> </a:t>
            </a:r>
            <a:r>
              <a:rPr lang="en-US" sz="1800" dirty="0" err="1"/>
              <a:t>răng</a:t>
            </a:r>
            <a:r>
              <a:rPr lang="en-US" sz="1800" dirty="0"/>
              <a:t> Z</a:t>
            </a:r>
            <a:r>
              <a:rPr lang="en-US" sz="1800" baseline="-25000" dirty="0"/>
              <a:t>1</a:t>
            </a:r>
            <a:r>
              <a:rPr lang="en-US" sz="1800" dirty="0"/>
              <a:t> = 20, Z</a:t>
            </a:r>
            <a:r>
              <a:rPr lang="en-US" sz="1800" baseline="-25000" dirty="0"/>
              <a:t>2</a:t>
            </a:r>
            <a:r>
              <a:rPr lang="en-US" sz="1800" dirty="0"/>
              <a:t> = 40, </a:t>
            </a:r>
            <a:br>
              <a:rPr lang="en-US" sz="1800" dirty="0"/>
            </a:br>
            <a:r>
              <a:rPr lang="en-US" sz="1800" dirty="0"/>
              <a:t>Z</a:t>
            </a:r>
            <a:r>
              <a:rPr lang="en-US" sz="1800" baseline="-25000" dirty="0"/>
              <a:t>3</a:t>
            </a:r>
            <a:r>
              <a:rPr lang="en-US" sz="1800" dirty="0"/>
              <a:t> = 15, Z</a:t>
            </a:r>
            <a:r>
              <a:rPr lang="en-US" sz="1800" baseline="-25000" dirty="0"/>
              <a:t>4</a:t>
            </a:r>
            <a:r>
              <a:rPr lang="en-US" sz="1800" dirty="0"/>
              <a:t> = 45, </a:t>
            </a:r>
            <a:r>
              <a:rPr lang="en-US" sz="1800" dirty="0" err="1"/>
              <a:t>góc</a:t>
            </a:r>
            <a:r>
              <a:rPr lang="en-US" sz="1800" dirty="0"/>
              <a:t> </a:t>
            </a:r>
            <a:r>
              <a:rPr lang="en-US" sz="1800" dirty="0" err="1"/>
              <a:t>nghiêng</a:t>
            </a:r>
            <a:r>
              <a:rPr lang="en-US" sz="1800" dirty="0"/>
              <a:t> </a:t>
            </a:r>
            <a:r>
              <a:rPr lang="el-GR" sz="1800" dirty="0"/>
              <a:t>β</a:t>
            </a:r>
            <a:r>
              <a:rPr lang="en-US" sz="1800" dirty="0"/>
              <a:t> = 18°, </a:t>
            </a:r>
            <a:r>
              <a:rPr lang="en-US" sz="1800" dirty="0" err="1"/>
              <a:t>công</a:t>
            </a:r>
            <a:r>
              <a:rPr lang="en-US" sz="1800" dirty="0"/>
              <a:t> </a:t>
            </a:r>
            <a:r>
              <a:rPr lang="en-US" sz="1800" dirty="0" err="1"/>
              <a:t>suất</a:t>
            </a:r>
            <a:r>
              <a:rPr lang="en-US" sz="1800" dirty="0"/>
              <a:t> </a:t>
            </a:r>
            <a:r>
              <a:rPr lang="en-US" sz="1800" dirty="0" err="1"/>
              <a:t>truyền</a:t>
            </a:r>
            <a:r>
              <a:rPr lang="en-US" sz="1800" dirty="0"/>
              <a:t> 3kW, </a:t>
            </a:r>
            <a:r>
              <a:rPr lang="en-US" sz="1800" dirty="0" err="1"/>
              <a:t>tốc</a:t>
            </a:r>
            <a:r>
              <a:rPr lang="en-US" sz="1800" dirty="0"/>
              <a:t> </a:t>
            </a:r>
            <a:r>
              <a:rPr lang="en-US" sz="1800" dirty="0" err="1"/>
              <a:t>độ</a:t>
            </a:r>
            <a:r>
              <a:rPr lang="en-US" sz="1800" dirty="0"/>
              <a:t> </a:t>
            </a:r>
            <a:r>
              <a:rPr lang="en-US" sz="1800" dirty="0" err="1"/>
              <a:t>trục</a:t>
            </a:r>
            <a:r>
              <a:rPr lang="en-US" dirty="0"/>
              <a:t> </a:t>
            </a:r>
            <a:br>
              <a:rPr lang="en-US" dirty="0"/>
            </a:br>
            <a:r>
              <a:rPr lang="en-US" dirty="0"/>
              <a:t>n</a:t>
            </a:r>
            <a:r>
              <a:rPr lang="en-US" baseline="-25000" dirty="0"/>
              <a:t>1</a:t>
            </a:r>
            <a:r>
              <a:rPr lang="en-US" dirty="0"/>
              <a:t> = 1200 </a:t>
            </a:r>
            <a:r>
              <a:rPr lang="en-US" dirty="0" err="1"/>
              <a:t>vòng</a:t>
            </a:r>
            <a:r>
              <a:rPr lang="en-US" dirty="0"/>
              <a:t>/</a:t>
            </a:r>
            <a:r>
              <a:rPr lang="en-US" dirty="0" err="1"/>
              <a:t>phút</a:t>
            </a:r>
            <a:r>
              <a:rPr lang="en-US" dirty="0"/>
              <a:t>, </a:t>
            </a:r>
            <a:r>
              <a:rPr lang="en-US" dirty="0" err="1"/>
              <a:t>cho</a:t>
            </a:r>
            <a:r>
              <a:rPr lang="en-US" dirty="0"/>
              <a:t> </a:t>
            </a:r>
            <a:r>
              <a:rPr lang="en-US" dirty="0" err="1"/>
              <a:t>modun</a:t>
            </a:r>
            <a:r>
              <a:rPr lang="en-US" dirty="0"/>
              <a:t> </a:t>
            </a:r>
            <a:r>
              <a:rPr lang="en-US" dirty="0" err="1"/>
              <a:t>các</a:t>
            </a:r>
            <a:r>
              <a:rPr lang="en-US" dirty="0"/>
              <a:t> bánh </a:t>
            </a:r>
            <a:r>
              <a:rPr lang="en-US" dirty="0" err="1"/>
              <a:t>răng</a:t>
            </a:r>
            <a:r>
              <a:rPr lang="en-US" dirty="0"/>
              <a:t> </a:t>
            </a:r>
            <a:r>
              <a:rPr lang="en-US" dirty="0" err="1"/>
              <a:t>là</a:t>
            </a:r>
            <a:r>
              <a:rPr lang="en-US" dirty="0"/>
              <a:t> 4mm.</a:t>
            </a:r>
            <a:endParaRPr lang="el-GR" sz="1800" dirty="0">
              <a:latin typeface="MS Shell Dlg 2" panose="020B0604030504040204" pitchFamily="34" charset="0"/>
            </a:endParaRPr>
          </a:p>
          <a:p>
            <a:pPr>
              <a:lnSpc>
                <a:spcPct val="130000"/>
              </a:lnSpc>
            </a:pPr>
            <a:endParaRPr lang="vi-VN" sz="1800" dirty="0"/>
          </a:p>
        </p:txBody>
      </p:sp>
      <p:sp>
        <p:nvSpPr>
          <p:cNvPr id="3" name="Title 2"/>
          <p:cNvSpPr>
            <a:spLocks noGrp="1"/>
          </p:cNvSpPr>
          <p:nvPr>
            <p:ph type="title"/>
          </p:nvPr>
        </p:nvSpPr>
        <p:spPr/>
        <p:txBody>
          <a:bodyPr/>
          <a:lstStyle/>
          <a:p>
            <a:r>
              <a:rPr lang="vi-VN" dirty="0"/>
              <a:t>CHƯƠNG 5. TRUYỀN ĐỘNG BÁNH RĂNG</a:t>
            </a:r>
            <a:endParaRPr lang="en-GB" dirty="0"/>
          </a:p>
        </p:txBody>
      </p:sp>
      <p:sp>
        <p:nvSpPr>
          <p:cNvPr id="8" name="TextBox 7"/>
          <p:cNvSpPr txBox="1"/>
          <p:nvPr/>
        </p:nvSpPr>
        <p:spPr>
          <a:xfrm>
            <a:off x="359702" y="575496"/>
            <a:ext cx="7524665" cy="867930"/>
          </a:xfrm>
          <a:prstGeom prst="rect">
            <a:avLst/>
          </a:prstGeom>
          <a:noFill/>
        </p:spPr>
        <p:txBody>
          <a:bodyPr wrap="square" rtlCol="0">
            <a:spAutoFit/>
          </a:bodyPr>
          <a:lstStyle/>
          <a:p>
            <a:pPr lvl="0">
              <a:lnSpc>
                <a:spcPct val="120000"/>
              </a:lnSpc>
            </a:pPr>
            <a:r>
              <a:rPr lang="en-US" sz="2200" b="1" dirty="0">
                <a:solidFill>
                  <a:schemeClr val="accent1">
                    <a:lumMod val="50000"/>
                  </a:schemeClr>
                </a:solidFill>
                <a:latin typeface="Roboto" pitchFamily="2" charset="0"/>
                <a:ea typeface="Roboto" pitchFamily="2" charset="0"/>
              </a:rPr>
              <a:t>3. </a:t>
            </a:r>
            <a:r>
              <a:rPr lang="en-US" sz="2200" b="1" dirty="0" err="1">
                <a:solidFill>
                  <a:schemeClr val="accent1">
                    <a:lumMod val="50000"/>
                  </a:schemeClr>
                </a:solidFill>
                <a:latin typeface="Roboto" pitchFamily="2" charset="0"/>
                <a:ea typeface="Roboto" pitchFamily="2" charset="0"/>
              </a:rPr>
              <a:t>Phân</a:t>
            </a:r>
            <a:r>
              <a:rPr lang="en-US" sz="2200" b="1" dirty="0">
                <a:solidFill>
                  <a:schemeClr val="accent1">
                    <a:lumMod val="50000"/>
                  </a:schemeClr>
                </a:solidFill>
                <a:latin typeface="Roboto" pitchFamily="2" charset="0"/>
                <a:ea typeface="Roboto" pitchFamily="2" charset="0"/>
              </a:rPr>
              <a:t> </a:t>
            </a:r>
            <a:r>
              <a:rPr lang="en-US" sz="2200" b="1" dirty="0" err="1">
                <a:solidFill>
                  <a:schemeClr val="accent1">
                    <a:lumMod val="50000"/>
                  </a:schemeClr>
                </a:solidFill>
                <a:latin typeface="Roboto" pitchFamily="2" charset="0"/>
                <a:ea typeface="Roboto" pitchFamily="2" charset="0"/>
              </a:rPr>
              <a:t>tích</a:t>
            </a:r>
            <a:r>
              <a:rPr lang="en-US" sz="2200" b="1" dirty="0">
                <a:solidFill>
                  <a:schemeClr val="accent1">
                    <a:lumMod val="50000"/>
                  </a:schemeClr>
                </a:solidFill>
                <a:latin typeface="Roboto" pitchFamily="2" charset="0"/>
                <a:ea typeface="Roboto" pitchFamily="2" charset="0"/>
              </a:rPr>
              <a:t> </a:t>
            </a:r>
            <a:r>
              <a:rPr lang="en-US" sz="2200" b="1" dirty="0" err="1">
                <a:solidFill>
                  <a:schemeClr val="accent1">
                    <a:lumMod val="50000"/>
                  </a:schemeClr>
                </a:solidFill>
                <a:latin typeface="Roboto" pitchFamily="2" charset="0"/>
                <a:ea typeface="Roboto" pitchFamily="2" charset="0"/>
              </a:rPr>
              <a:t>lực</a:t>
            </a:r>
            <a:r>
              <a:rPr lang="en-US" sz="2200" b="1" dirty="0">
                <a:solidFill>
                  <a:schemeClr val="accent1">
                    <a:lumMod val="50000"/>
                  </a:schemeClr>
                </a:solidFill>
                <a:latin typeface="Roboto" pitchFamily="2" charset="0"/>
                <a:ea typeface="Roboto" pitchFamily="2" charset="0"/>
              </a:rPr>
              <a:t> </a:t>
            </a:r>
            <a:r>
              <a:rPr lang="en-US" sz="2200" b="1" dirty="0" err="1">
                <a:solidFill>
                  <a:schemeClr val="accent1">
                    <a:lumMod val="50000"/>
                  </a:schemeClr>
                </a:solidFill>
                <a:latin typeface="Roboto" pitchFamily="2" charset="0"/>
                <a:ea typeface="Roboto" pitchFamily="2" charset="0"/>
              </a:rPr>
              <a:t>tác</a:t>
            </a:r>
            <a:r>
              <a:rPr lang="en-US" sz="2200" b="1" dirty="0">
                <a:solidFill>
                  <a:schemeClr val="accent1">
                    <a:lumMod val="50000"/>
                  </a:schemeClr>
                </a:solidFill>
                <a:latin typeface="Roboto" pitchFamily="2" charset="0"/>
                <a:ea typeface="Roboto" pitchFamily="2" charset="0"/>
              </a:rPr>
              <a:t> </a:t>
            </a:r>
            <a:r>
              <a:rPr lang="en-US" sz="2200" b="1" dirty="0" err="1">
                <a:solidFill>
                  <a:schemeClr val="accent1">
                    <a:lumMod val="50000"/>
                  </a:schemeClr>
                </a:solidFill>
                <a:latin typeface="Roboto" pitchFamily="2" charset="0"/>
                <a:ea typeface="Roboto" pitchFamily="2" charset="0"/>
              </a:rPr>
              <a:t>dụng</a:t>
            </a:r>
            <a:endParaRPr lang="en-US" sz="2200" b="1" dirty="0">
              <a:solidFill>
                <a:schemeClr val="accent1">
                  <a:lumMod val="50000"/>
                </a:schemeClr>
              </a:solidFill>
              <a:latin typeface="Roboto" pitchFamily="2" charset="0"/>
              <a:ea typeface="Roboto" pitchFamily="2" charset="0"/>
            </a:endParaRPr>
          </a:p>
          <a:p>
            <a:pPr lvl="0">
              <a:lnSpc>
                <a:spcPct val="120000"/>
              </a:lnSpc>
            </a:pPr>
            <a:r>
              <a:rPr lang="en-US" sz="2000" b="1" dirty="0">
                <a:solidFill>
                  <a:srgbClr val="5B9BD5">
                    <a:lumMod val="50000"/>
                  </a:srgbClr>
                </a:solidFill>
                <a:latin typeface="Roboto" pitchFamily="2" charset="0"/>
                <a:ea typeface="Roboto" pitchFamily="2" charset="0"/>
              </a:rPr>
              <a:t>3.2. </a:t>
            </a:r>
            <a:r>
              <a:rPr lang="en-US" sz="2000" b="1" dirty="0" err="1">
                <a:solidFill>
                  <a:srgbClr val="5B9BD5">
                    <a:lumMod val="50000"/>
                  </a:srgbClr>
                </a:solidFill>
                <a:latin typeface="Roboto" pitchFamily="2" charset="0"/>
                <a:ea typeface="Roboto" pitchFamily="2" charset="0"/>
              </a:rPr>
              <a:t>Lực</a:t>
            </a:r>
            <a:r>
              <a:rPr lang="en-US" sz="2000" b="1" dirty="0">
                <a:solidFill>
                  <a:srgbClr val="5B9BD5">
                    <a:lumMod val="50000"/>
                  </a:srgbClr>
                </a:solidFill>
                <a:latin typeface="Roboto" pitchFamily="2" charset="0"/>
                <a:ea typeface="Roboto" pitchFamily="2" charset="0"/>
              </a:rPr>
              <a:t> </a:t>
            </a:r>
            <a:r>
              <a:rPr lang="en-US" sz="2000" b="1" dirty="0" err="1">
                <a:solidFill>
                  <a:srgbClr val="5B9BD5">
                    <a:lumMod val="50000"/>
                  </a:srgbClr>
                </a:solidFill>
                <a:latin typeface="Roboto" pitchFamily="2" charset="0"/>
                <a:ea typeface="Roboto" pitchFamily="2" charset="0"/>
              </a:rPr>
              <a:t>tác</a:t>
            </a:r>
            <a:r>
              <a:rPr lang="en-US" sz="2000" b="1" dirty="0">
                <a:solidFill>
                  <a:srgbClr val="5B9BD5">
                    <a:lumMod val="50000"/>
                  </a:srgbClr>
                </a:solidFill>
                <a:latin typeface="Roboto" pitchFamily="2" charset="0"/>
                <a:ea typeface="Roboto" pitchFamily="2" charset="0"/>
              </a:rPr>
              <a:t> </a:t>
            </a:r>
            <a:r>
              <a:rPr lang="en-US" sz="2000" b="1" dirty="0" err="1">
                <a:solidFill>
                  <a:srgbClr val="5B9BD5">
                    <a:lumMod val="50000"/>
                  </a:srgbClr>
                </a:solidFill>
                <a:latin typeface="Roboto" pitchFamily="2" charset="0"/>
                <a:ea typeface="Roboto" pitchFamily="2" charset="0"/>
              </a:rPr>
              <a:t>dụng</a:t>
            </a:r>
            <a:r>
              <a:rPr lang="en-US" sz="2000" b="1" dirty="0">
                <a:solidFill>
                  <a:srgbClr val="5B9BD5">
                    <a:lumMod val="50000"/>
                  </a:srgbClr>
                </a:solidFill>
                <a:latin typeface="Roboto" pitchFamily="2" charset="0"/>
                <a:ea typeface="Roboto" pitchFamily="2" charset="0"/>
              </a:rPr>
              <a:t> </a:t>
            </a:r>
            <a:r>
              <a:rPr lang="en-US" sz="2000" b="1" dirty="0" err="1">
                <a:solidFill>
                  <a:srgbClr val="5B9BD5">
                    <a:lumMod val="50000"/>
                  </a:srgbClr>
                </a:solidFill>
                <a:latin typeface="Roboto" pitchFamily="2" charset="0"/>
                <a:ea typeface="Roboto" pitchFamily="2" charset="0"/>
              </a:rPr>
              <a:t>trong</a:t>
            </a:r>
            <a:r>
              <a:rPr lang="en-US" sz="2000" b="1" dirty="0">
                <a:solidFill>
                  <a:srgbClr val="5B9BD5">
                    <a:lumMod val="50000"/>
                  </a:srgbClr>
                </a:solidFill>
                <a:latin typeface="Roboto" pitchFamily="2" charset="0"/>
                <a:ea typeface="Roboto" pitchFamily="2" charset="0"/>
              </a:rPr>
              <a:t> </a:t>
            </a:r>
            <a:r>
              <a:rPr lang="en-US" sz="2000" b="1" dirty="0" err="1">
                <a:solidFill>
                  <a:srgbClr val="5B9BD5">
                    <a:lumMod val="50000"/>
                  </a:srgbClr>
                </a:solidFill>
                <a:latin typeface="Roboto" pitchFamily="2" charset="0"/>
                <a:ea typeface="Roboto" pitchFamily="2" charset="0"/>
              </a:rPr>
              <a:t>bộ</a:t>
            </a:r>
            <a:r>
              <a:rPr lang="en-US" sz="2000" b="1" dirty="0">
                <a:solidFill>
                  <a:srgbClr val="5B9BD5">
                    <a:lumMod val="50000"/>
                  </a:srgbClr>
                </a:solidFill>
                <a:latin typeface="Roboto" pitchFamily="2" charset="0"/>
                <a:ea typeface="Roboto" pitchFamily="2" charset="0"/>
              </a:rPr>
              <a:t> </a:t>
            </a:r>
            <a:r>
              <a:rPr lang="en-US" sz="2000" b="1" dirty="0" err="1">
                <a:solidFill>
                  <a:srgbClr val="5B9BD5">
                    <a:lumMod val="50000"/>
                  </a:srgbClr>
                </a:solidFill>
                <a:latin typeface="Roboto" pitchFamily="2" charset="0"/>
                <a:ea typeface="Roboto" pitchFamily="2" charset="0"/>
              </a:rPr>
              <a:t>truyền</a:t>
            </a:r>
            <a:r>
              <a:rPr lang="en-US" sz="2000" b="1" dirty="0">
                <a:solidFill>
                  <a:srgbClr val="5B9BD5">
                    <a:lumMod val="50000"/>
                  </a:srgbClr>
                </a:solidFill>
                <a:latin typeface="Roboto" pitchFamily="2" charset="0"/>
                <a:ea typeface="Roboto" pitchFamily="2" charset="0"/>
              </a:rPr>
              <a:t> bánh </a:t>
            </a:r>
            <a:r>
              <a:rPr lang="en-US" sz="2000" b="1" dirty="0" err="1">
                <a:solidFill>
                  <a:srgbClr val="5B9BD5">
                    <a:lumMod val="50000"/>
                  </a:srgbClr>
                </a:solidFill>
                <a:latin typeface="Roboto" pitchFamily="2" charset="0"/>
                <a:ea typeface="Roboto" pitchFamily="2" charset="0"/>
              </a:rPr>
              <a:t>răng</a:t>
            </a:r>
            <a:r>
              <a:rPr lang="en-US" sz="2000" b="1" dirty="0">
                <a:solidFill>
                  <a:srgbClr val="5B9BD5">
                    <a:lumMod val="50000"/>
                  </a:srgbClr>
                </a:solidFill>
                <a:latin typeface="Roboto" pitchFamily="2" charset="0"/>
                <a:ea typeface="Roboto" pitchFamily="2" charset="0"/>
              </a:rPr>
              <a:t> </a:t>
            </a:r>
            <a:r>
              <a:rPr lang="en-US" sz="2000" b="1" dirty="0" err="1">
                <a:solidFill>
                  <a:srgbClr val="5B9BD5">
                    <a:lumMod val="50000"/>
                  </a:srgbClr>
                </a:solidFill>
                <a:latin typeface="Roboto" pitchFamily="2" charset="0"/>
                <a:ea typeface="Roboto" pitchFamily="2" charset="0"/>
              </a:rPr>
              <a:t>trụ</a:t>
            </a:r>
            <a:r>
              <a:rPr lang="en-US" sz="2000" b="1" dirty="0">
                <a:solidFill>
                  <a:srgbClr val="5B9BD5">
                    <a:lumMod val="50000"/>
                  </a:srgbClr>
                </a:solidFill>
                <a:latin typeface="Roboto" pitchFamily="2" charset="0"/>
                <a:ea typeface="Roboto" pitchFamily="2" charset="0"/>
              </a:rPr>
              <a:t> </a:t>
            </a:r>
            <a:r>
              <a:rPr lang="en-US" sz="2000" b="1" dirty="0" err="1">
                <a:solidFill>
                  <a:srgbClr val="5B9BD5">
                    <a:lumMod val="50000"/>
                  </a:srgbClr>
                </a:solidFill>
                <a:latin typeface="Roboto" pitchFamily="2" charset="0"/>
                <a:ea typeface="Roboto" pitchFamily="2" charset="0"/>
              </a:rPr>
              <a:t>răng</a:t>
            </a:r>
            <a:r>
              <a:rPr lang="en-US" sz="2000" b="1" dirty="0">
                <a:solidFill>
                  <a:srgbClr val="5B9BD5">
                    <a:lumMod val="50000"/>
                  </a:srgbClr>
                </a:solidFill>
                <a:latin typeface="Roboto" pitchFamily="2" charset="0"/>
                <a:ea typeface="Roboto" pitchFamily="2" charset="0"/>
              </a:rPr>
              <a:t> </a:t>
            </a:r>
            <a:r>
              <a:rPr lang="en-US" sz="2000" b="1" dirty="0" err="1">
                <a:solidFill>
                  <a:srgbClr val="5B9BD5">
                    <a:lumMod val="50000"/>
                  </a:srgbClr>
                </a:solidFill>
                <a:latin typeface="Roboto" pitchFamily="2" charset="0"/>
                <a:ea typeface="Roboto" pitchFamily="2" charset="0"/>
              </a:rPr>
              <a:t>nghiêng</a:t>
            </a:r>
            <a:endParaRPr lang="en-US" sz="2000" b="1" dirty="0">
              <a:solidFill>
                <a:srgbClr val="5B9BD5">
                  <a:lumMod val="50000"/>
                </a:srgbClr>
              </a:solidFill>
              <a:latin typeface="Roboto" pitchFamily="2" charset="0"/>
              <a:ea typeface="Roboto" pitchFamily="2" charset="0"/>
            </a:endParaRPr>
          </a:p>
        </p:txBody>
      </p:sp>
      <p:pic>
        <p:nvPicPr>
          <p:cNvPr id="2" name="Picture 1">
            <a:extLst>
              <a:ext uri="{FF2B5EF4-FFF2-40B4-BE49-F238E27FC236}">
                <a16:creationId xmlns:a16="http://schemas.microsoft.com/office/drawing/2014/main" id="{C0BE577E-045E-4ED8-8616-A5081B844905}"/>
              </a:ext>
            </a:extLst>
          </p:cNvPr>
          <p:cNvPicPr>
            <a:picLocks noChangeAspect="1"/>
          </p:cNvPicPr>
          <p:nvPr/>
        </p:nvPicPr>
        <p:blipFill>
          <a:blip r:embed="rId2"/>
          <a:stretch>
            <a:fillRect/>
          </a:stretch>
        </p:blipFill>
        <p:spPr>
          <a:xfrm>
            <a:off x="4541151" y="3558262"/>
            <a:ext cx="4054191" cy="2751058"/>
          </a:xfrm>
          <a:prstGeom prst="rect">
            <a:avLst/>
          </a:prstGeom>
        </p:spPr>
      </p:pic>
    </p:spTree>
    <p:extLst>
      <p:ext uri="{BB962C8B-B14F-4D97-AF65-F5344CB8AC3E}">
        <p14:creationId xmlns:p14="http://schemas.microsoft.com/office/powerpoint/2010/main" val="368187201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idx="1"/>
          </p:nvPr>
        </p:nvSpPr>
        <p:spPr>
          <a:xfrm>
            <a:off x="494851" y="1465198"/>
            <a:ext cx="8037589" cy="4700106"/>
          </a:xfrm>
        </p:spPr>
        <p:txBody>
          <a:bodyPr>
            <a:normAutofit/>
          </a:bodyPr>
          <a:lstStyle/>
          <a:p>
            <a:pPr>
              <a:lnSpc>
                <a:spcPct val="130000"/>
              </a:lnSpc>
            </a:pPr>
            <a:r>
              <a:rPr lang="en-US" dirty="0" err="1"/>
              <a:t>Bài</a:t>
            </a:r>
            <a:r>
              <a:rPr lang="en-US" dirty="0"/>
              <a:t> </a:t>
            </a:r>
            <a:r>
              <a:rPr lang="en-US" dirty="0" err="1"/>
              <a:t>tập</a:t>
            </a:r>
            <a:r>
              <a:rPr lang="en-US" dirty="0"/>
              <a:t>: </a:t>
            </a:r>
            <a:r>
              <a:rPr lang="en-US" dirty="0" err="1"/>
              <a:t>Xác</a:t>
            </a:r>
            <a:r>
              <a:rPr lang="en-US" dirty="0"/>
              <a:t> </a:t>
            </a:r>
            <a:r>
              <a:rPr lang="en-US" dirty="0" err="1"/>
              <a:t>định</a:t>
            </a:r>
            <a:r>
              <a:rPr lang="en-US" dirty="0"/>
              <a:t> </a:t>
            </a:r>
            <a:r>
              <a:rPr lang="en-US" dirty="0" err="1"/>
              <a:t>phương</a:t>
            </a:r>
            <a:r>
              <a:rPr lang="en-US" dirty="0"/>
              <a:t> </a:t>
            </a:r>
            <a:r>
              <a:rPr lang="en-US" dirty="0" err="1"/>
              <a:t>chiều</a:t>
            </a:r>
            <a:r>
              <a:rPr lang="en-US" dirty="0"/>
              <a:t> </a:t>
            </a:r>
            <a:r>
              <a:rPr lang="en-US" dirty="0" err="1"/>
              <a:t>các</a:t>
            </a:r>
            <a:r>
              <a:rPr lang="en-US" dirty="0"/>
              <a:t> </a:t>
            </a:r>
            <a:r>
              <a:rPr lang="en-US" dirty="0" err="1"/>
              <a:t>lực</a:t>
            </a:r>
            <a:r>
              <a:rPr lang="en-US" dirty="0"/>
              <a:t> </a:t>
            </a:r>
            <a:r>
              <a:rPr lang="en-US" dirty="0" err="1"/>
              <a:t>tác</a:t>
            </a:r>
            <a:r>
              <a:rPr lang="en-US" dirty="0"/>
              <a:t> </a:t>
            </a:r>
            <a:r>
              <a:rPr lang="en-US" dirty="0" err="1"/>
              <a:t>dụng</a:t>
            </a:r>
            <a:r>
              <a:rPr lang="en-US" dirty="0"/>
              <a:t>.</a:t>
            </a:r>
          </a:p>
          <a:p>
            <a:r>
              <a:rPr lang="en-US" sz="1800" dirty="0" err="1"/>
              <a:t>Tính</a:t>
            </a:r>
            <a:r>
              <a:rPr lang="en-US" sz="1800" dirty="0"/>
              <a:t> </a:t>
            </a:r>
            <a:r>
              <a:rPr lang="en-US" sz="1800" dirty="0" err="1"/>
              <a:t>giá</a:t>
            </a:r>
            <a:r>
              <a:rPr lang="en-US" sz="1800" dirty="0"/>
              <a:t> </a:t>
            </a:r>
            <a:r>
              <a:rPr lang="en-US" sz="1800" dirty="0" err="1"/>
              <a:t>trị</a:t>
            </a:r>
            <a:r>
              <a:rPr lang="en-US" sz="1800" dirty="0"/>
              <a:t> </a:t>
            </a:r>
            <a:r>
              <a:rPr lang="en-US" sz="1800" dirty="0" err="1"/>
              <a:t>các</a:t>
            </a:r>
            <a:r>
              <a:rPr lang="en-US" sz="1800" dirty="0"/>
              <a:t> </a:t>
            </a:r>
            <a:r>
              <a:rPr lang="en-US" sz="1800" dirty="0" err="1"/>
              <a:t>lực</a:t>
            </a:r>
            <a:r>
              <a:rPr lang="en-US" sz="1800" dirty="0"/>
              <a:t> </a:t>
            </a:r>
            <a:r>
              <a:rPr lang="en-US" sz="1800" dirty="0" err="1"/>
              <a:t>tác</a:t>
            </a:r>
            <a:r>
              <a:rPr lang="en-US" sz="1800" dirty="0"/>
              <a:t> </a:t>
            </a:r>
            <a:r>
              <a:rPr lang="en-US" sz="1800" dirty="0" err="1"/>
              <a:t>dụng</a:t>
            </a:r>
            <a:r>
              <a:rPr lang="en-US" sz="1800" dirty="0"/>
              <a:t> </a:t>
            </a:r>
            <a:r>
              <a:rPr lang="en-US" sz="1800" dirty="0" err="1"/>
              <a:t>lên</a:t>
            </a:r>
            <a:r>
              <a:rPr lang="en-US" sz="1800" dirty="0"/>
              <a:t> bánh </a:t>
            </a:r>
            <a:r>
              <a:rPr lang="en-US" sz="1800" dirty="0" err="1"/>
              <a:t>răng</a:t>
            </a:r>
            <a:r>
              <a:rPr lang="en-US" sz="1800" dirty="0"/>
              <a:t>, </a:t>
            </a:r>
            <a:r>
              <a:rPr lang="en-US" sz="1800" dirty="0" err="1"/>
              <a:t>cho</a:t>
            </a:r>
            <a:r>
              <a:rPr lang="en-US" sz="1800" dirty="0"/>
              <a:t> </a:t>
            </a:r>
            <a:r>
              <a:rPr lang="en-US" sz="1800" dirty="0" err="1"/>
              <a:t>số</a:t>
            </a:r>
            <a:r>
              <a:rPr lang="en-US" sz="1800" dirty="0"/>
              <a:t> </a:t>
            </a:r>
            <a:r>
              <a:rPr lang="en-US" sz="1800" dirty="0" err="1"/>
              <a:t>răng</a:t>
            </a:r>
            <a:r>
              <a:rPr lang="en-US" sz="1800" dirty="0"/>
              <a:t> Z</a:t>
            </a:r>
            <a:r>
              <a:rPr lang="en-US" sz="1800" baseline="-25000" dirty="0"/>
              <a:t>1</a:t>
            </a:r>
            <a:r>
              <a:rPr lang="en-US" sz="1800" dirty="0"/>
              <a:t> = 20, Z</a:t>
            </a:r>
            <a:r>
              <a:rPr lang="en-US" sz="1800" baseline="-25000" dirty="0"/>
              <a:t>2</a:t>
            </a:r>
            <a:r>
              <a:rPr lang="en-US" sz="1800" dirty="0"/>
              <a:t> = 40, </a:t>
            </a:r>
            <a:r>
              <a:rPr lang="en-US" sz="1800" dirty="0" err="1"/>
              <a:t>góc</a:t>
            </a:r>
            <a:r>
              <a:rPr lang="en-US" sz="1800" dirty="0"/>
              <a:t> </a:t>
            </a:r>
            <a:r>
              <a:rPr lang="en-US" sz="1800" dirty="0" err="1"/>
              <a:t>nghiêng</a:t>
            </a:r>
            <a:r>
              <a:rPr lang="en-US" sz="1800" dirty="0"/>
              <a:t> </a:t>
            </a:r>
            <a:r>
              <a:rPr lang="el-GR" sz="1800" dirty="0"/>
              <a:t>β</a:t>
            </a:r>
            <a:r>
              <a:rPr lang="en-US" sz="1800" dirty="0"/>
              <a:t> = 15°, </a:t>
            </a:r>
            <a:r>
              <a:rPr lang="en-US" sz="1800" dirty="0" err="1"/>
              <a:t>công</a:t>
            </a:r>
            <a:r>
              <a:rPr lang="en-US" sz="1800" dirty="0"/>
              <a:t> </a:t>
            </a:r>
            <a:r>
              <a:rPr lang="en-US" sz="1800" dirty="0" err="1"/>
              <a:t>suất</a:t>
            </a:r>
            <a:r>
              <a:rPr lang="en-US" sz="1800" dirty="0"/>
              <a:t> </a:t>
            </a:r>
            <a:r>
              <a:rPr lang="en-US" sz="1800" dirty="0" err="1"/>
              <a:t>truyền</a:t>
            </a:r>
            <a:r>
              <a:rPr lang="en-US" sz="1800" dirty="0"/>
              <a:t> 3kW, </a:t>
            </a:r>
            <a:r>
              <a:rPr lang="en-US" sz="1800" dirty="0" err="1"/>
              <a:t>tốc</a:t>
            </a:r>
            <a:r>
              <a:rPr lang="en-US" sz="1800" dirty="0"/>
              <a:t> </a:t>
            </a:r>
            <a:r>
              <a:rPr lang="en-US" sz="1800" dirty="0" err="1"/>
              <a:t>độ</a:t>
            </a:r>
            <a:r>
              <a:rPr lang="en-US" sz="1800" dirty="0"/>
              <a:t> </a:t>
            </a:r>
            <a:r>
              <a:rPr lang="en-US" sz="1800" dirty="0" err="1"/>
              <a:t>trục</a:t>
            </a:r>
            <a:r>
              <a:rPr lang="en-US" dirty="0"/>
              <a:t> </a:t>
            </a:r>
            <a:br>
              <a:rPr lang="en-US" dirty="0"/>
            </a:br>
            <a:r>
              <a:rPr lang="en-US" dirty="0"/>
              <a:t>n</a:t>
            </a:r>
            <a:r>
              <a:rPr lang="en-US" baseline="-25000" dirty="0"/>
              <a:t>1</a:t>
            </a:r>
            <a:r>
              <a:rPr lang="en-US" dirty="0"/>
              <a:t> = 1200 </a:t>
            </a:r>
            <a:r>
              <a:rPr lang="en-US" dirty="0" err="1"/>
              <a:t>vòng</a:t>
            </a:r>
            <a:r>
              <a:rPr lang="en-US" dirty="0"/>
              <a:t>/</a:t>
            </a:r>
            <a:r>
              <a:rPr lang="en-US" dirty="0" err="1"/>
              <a:t>phút</a:t>
            </a:r>
            <a:r>
              <a:rPr lang="en-US" dirty="0"/>
              <a:t>, </a:t>
            </a:r>
            <a:r>
              <a:rPr lang="en-US" dirty="0" err="1"/>
              <a:t>cho</a:t>
            </a:r>
            <a:r>
              <a:rPr lang="en-US" dirty="0"/>
              <a:t> </a:t>
            </a:r>
            <a:r>
              <a:rPr lang="en-US" dirty="0" err="1"/>
              <a:t>modun</a:t>
            </a:r>
            <a:r>
              <a:rPr lang="en-US" dirty="0"/>
              <a:t> </a:t>
            </a:r>
            <a:r>
              <a:rPr lang="en-US" dirty="0" err="1"/>
              <a:t>các</a:t>
            </a:r>
            <a:r>
              <a:rPr lang="en-US" dirty="0"/>
              <a:t> bánh </a:t>
            </a:r>
            <a:r>
              <a:rPr lang="en-US" dirty="0" err="1"/>
              <a:t>răng</a:t>
            </a:r>
            <a:r>
              <a:rPr lang="en-US" dirty="0"/>
              <a:t> </a:t>
            </a:r>
            <a:r>
              <a:rPr lang="en-US" dirty="0" err="1"/>
              <a:t>là</a:t>
            </a:r>
            <a:r>
              <a:rPr lang="en-US" dirty="0"/>
              <a:t> 4mm.</a:t>
            </a:r>
            <a:endParaRPr lang="el-GR" sz="1800" dirty="0">
              <a:latin typeface="MS Shell Dlg 2" panose="020B0604030504040204" pitchFamily="34" charset="0"/>
            </a:endParaRPr>
          </a:p>
          <a:p>
            <a:pPr>
              <a:lnSpc>
                <a:spcPct val="130000"/>
              </a:lnSpc>
            </a:pPr>
            <a:endParaRPr lang="vi-VN" sz="1800" dirty="0"/>
          </a:p>
        </p:txBody>
      </p:sp>
      <p:sp>
        <p:nvSpPr>
          <p:cNvPr id="3" name="Title 2"/>
          <p:cNvSpPr>
            <a:spLocks noGrp="1"/>
          </p:cNvSpPr>
          <p:nvPr>
            <p:ph type="title"/>
          </p:nvPr>
        </p:nvSpPr>
        <p:spPr/>
        <p:txBody>
          <a:bodyPr/>
          <a:lstStyle/>
          <a:p>
            <a:r>
              <a:rPr lang="vi-VN" dirty="0"/>
              <a:t>CHƯƠNG 5. TRUYỀN ĐỘNG BÁNH RĂNG</a:t>
            </a:r>
            <a:endParaRPr lang="en-GB" dirty="0"/>
          </a:p>
        </p:txBody>
      </p:sp>
      <p:sp>
        <p:nvSpPr>
          <p:cNvPr id="8" name="TextBox 7"/>
          <p:cNvSpPr txBox="1"/>
          <p:nvPr/>
        </p:nvSpPr>
        <p:spPr>
          <a:xfrm>
            <a:off x="359702" y="575496"/>
            <a:ext cx="7524665" cy="867930"/>
          </a:xfrm>
          <a:prstGeom prst="rect">
            <a:avLst/>
          </a:prstGeom>
          <a:noFill/>
        </p:spPr>
        <p:txBody>
          <a:bodyPr wrap="square" rtlCol="0">
            <a:spAutoFit/>
          </a:bodyPr>
          <a:lstStyle/>
          <a:p>
            <a:pPr lvl="0">
              <a:lnSpc>
                <a:spcPct val="120000"/>
              </a:lnSpc>
            </a:pPr>
            <a:r>
              <a:rPr lang="en-US" sz="2200" b="1" dirty="0">
                <a:solidFill>
                  <a:schemeClr val="accent1">
                    <a:lumMod val="50000"/>
                  </a:schemeClr>
                </a:solidFill>
                <a:latin typeface="Roboto" pitchFamily="2" charset="0"/>
                <a:ea typeface="Roboto" pitchFamily="2" charset="0"/>
              </a:rPr>
              <a:t>3. </a:t>
            </a:r>
            <a:r>
              <a:rPr lang="en-US" sz="2200" b="1" dirty="0" err="1">
                <a:solidFill>
                  <a:schemeClr val="accent1">
                    <a:lumMod val="50000"/>
                  </a:schemeClr>
                </a:solidFill>
                <a:latin typeface="Roboto" pitchFamily="2" charset="0"/>
                <a:ea typeface="Roboto" pitchFamily="2" charset="0"/>
              </a:rPr>
              <a:t>Phân</a:t>
            </a:r>
            <a:r>
              <a:rPr lang="en-US" sz="2200" b="1" dirty="0">
                <a:solidFill>
                  <a:schemeClr val="accent1">
                    <a:lumMod val="50000"/>
                  </a:schemeClr>
                </a:solidFill>
                <a:latin typeface="Roboto" pitchFamily="2" charset="0"/>
                <a:ea typeface="Roboto" pitchFamily="2" charset="0"/>
              </a:rPr>
              <a:t> </a:t>
            </a:r>
            <a:r>
              <a:rPr lang="en-US" sz="2200" b="1" dirty="0" err="1">
                <a:solidFill>
                  <a:schemeClr val="accent1">
                    <a:lumMod val="50000"/>
                  </a:schemeClr>
                </a:solidFill>
                <a:latin typeface="Roboto" pitchFamily="2" charset="0"/>
                <a:ea typeface="Roboto" pitchFamily="2" charset="0"/>
              </a:rPr>
              <a:t>tích</a:t>
            </a:r>
            <a:r>
              <a:rPr lang="en-US" sz="2200" b="1" dirty="0">
                <a:solidFill>
                  <a:schemeClr val="accent1">
                    <a:lumMod val="50000"/>
                  </a:schemeClr>
                </a:solidFill>
                <a:latin typeface="Roboto" pitchFamily="2" charset="0"/>
                <a:ea typeface="Roboto" pitchFamily="2" charset="0"/>
              </a:rPr>
              <a:t> </a:t>
            </a:r>
            <a:r>
              <a:rPr lang="en-US" sz="2200" b="1" dirty="0" err="1">
                <a:solidFill>
                  <a:schemeClr val="accent1">
                    <a:lumMod val="50000"/>
                  </a:schemeClr>
                </a:solidFill>
                <a:latin typeface="Roboto" pitchFamily="2" charset="0"/>
                <a:ea typeface="Roboto" pitchFamily="2" charset="0"/>
              </a:rPr>
              <a:t>lực</a:t>
            </a:r>
            <a:r>
              <a:rPr lang="en-US" sz="2200" b="1" dirty="0">
                <a:solidFill>
                  <a:schemeClr val="accent1">
                    <a:lumMod val="50000"/>
                  </a:schemeClr>
                </a:solidFill>
                <a:latin typeface="Roboto" pitchFamily="2" charset="0"/>
                <a:ea typeface="Roboto" pitchFamily="2" charset="0"/>
              </a:rPr>
              <a:t> </a:t>
            </a:r>
            <a:r>
              <a:rPr lang="en-US" sz="2200" b="1" dirty="0" err="1">
                <a:solidFill>
                  <a:schemeClr val="accent1">
                    <a:lumMod val="50000"/>
                  </a:schemeClr>
                </a:solidFill>
                <a:latin typeface="Roboto" pitchFamily="2" charset="0"/>
                <a:ea typeface="Roboto" pitchFamily="2" charset="0"/>
              </a:rPr>
              <a:t>tác</a:t>
            </a:r>
            <a:r>
              <a:rPr lang="en-US" sz="2200" b="1" dirty="0">
                <a:solidFill>
                  <a:schemeClr val="accent1">
                    <a:lumMod val="50000"/>
                  </a:schemeClr>
                </a:solidFill>
                <a:latin typeface="Roboto" pitchFamily="2" charset="0"/>
                <a:ea typeface="Roboto" pitchFamily="2" charset="0"/>
              </a:rPr>
              <a:t> </a:t>
            </a:r>
            <a:r>
              <a:rPr lang="en-US" sz="2200" b="1" dirty="0" err="1">
                <a:solidFill>
                  <a:schemeClr val="accent1">
                    <a:lumMod val="50000"/>
                  </a:schemeClr>
                </a:solidFill>
                <a:latin typeface="Roboto" pitchFamily="2" charset="0"/>
                <a:ea typeface="Roboto" pitchFamily="2" charset="0"/>
              </a:rPr>
              <a:t>dụng</a:t>
            </a:r>
            <a:endParaRPr lang="en-US" sz="2200" b="1" dirty="0">
              <a:solidFill>
                <a:schemeClr val="accent1">
                  <a:lumMod val="50000"/>
                </a:schemeClr>
              </a:solidFill>
              <a:latin typeface="Roboto" pitchFamily="2" charset="0"/>
              <a:ea typeface="Roboto" pitchFamily="2" charset="0"/>
            </a:endParaRPr>
          </a:p>
          <a:p>
            <a:pPr lvl="0">
              <a:lnSpc>
                <a:spcPct val="120000"/>
              </a:lnSpc>
            </a:pPr>
            <a:r>
              <a:rPr lang="en-US" sz="2000" b="1" dirty="0">
                <a:solidFill>
                  <a:srgbClr val="5B9BD5">
                    <a:lumMod val="50000"/>
                  </a:srgbClr>
                </a:solidFill>
                <a:latin typeface="Roboto" pitchFamily="2" charset="0"/>
                <a:ea typeface="Roboto" pitchFamily="2" charset="0"/>
              </a:rPr>
              <a:t>3.2. </a:t>
            </a:r>
            <a:r>
              <a:rPr lang="en-US" sz="2000" b="1" dirty="0" err="1">
                <a:solidFill>
                  <a:srgbClr val="5B9BD5">
                    <a:lumMod val="50000"/>
                  </a:srgbClr>
                </a:solidFill>
                <a:latin typeface="Roboto" pitchFamily="2" charset="0"/>
                <a:ea typeface="Roboto" pitchFamily="2" charset="0"/>
              </a:rPr>
              <a:t>Lực</a:t>
            </a:r>
            <a:r>
              <a:rPr lang="en-US" sz="2000" b="1" dirty="0">
                <a:solidFill>
                  <a:srgbClr val="5B9BD5">
                    <a:lumMod val="50000"/>
                  </a:srgbClr>
                </a:solidFill>
                <a:latin typeface="Roboto" pitchFamily="2" charset="0"/>
                <a:ea typeface="Roboto" pitchFamily="2" charset="0"/>
              </a:rPr>
              <a:t> </a:t>
            </a:r>
            <a:r>
              <a:rPr lang="en-US" sz="2000" b="1" dirty="0" err="1">
                <a:solidFill>
                  <a:srgbClr val="5B9BD5">
                    <a:lumMod val="50000"/>
                  </a:srgbClr>
                </a:solidFill>
                <a:latin typeface="Roboto" pitchFamily="2" charset="0"/>
                <a:ea typeface="Roboto" pitchFamily="2" charset="0"/>
              </a:rPr>
              <a:t>tác</a:t>
            </a:r>
            <a:r>
              <a:rPr lang="en-US" sz="2000" b="1" dirty="0">
                <a:solidFill>
                  <a:srgbClr val="5B9BD5">
                    <a:lumMod val="50000"/>
                  </a:srgbClr>
                </a:solidFill>
                <a:latin typeface="Roboto" pitchFamily="2" charset="0"/>
                <a:ea typeface="Roboto" pitchFamily="2" charset="0"/>
              </a:rPr>
              <a:t> </a:t>
            </a:r>
            <a:r>
              <a:rPr lang="en-US" sz="2000" b="1" dirty="0" err="1">
                <a:solidFill>
                  <a:srgbClr val="5B9BD5">
                    <a:lumMod val="50000"/>
                  </a:srgbClr>
                </a:solidFill>
                <a:latin typeface="Roboto" pitchFamily="2" charset="0"/>
                <a:ea typeface="Roboto" pitchFamily="2" charset="0"/>
              </a:rPr>
              <a:t>dụng</a:t>
            </a:r>
            <a:r>
              <a:rPr lang="en-US" sz="2000" b="1" dirty="0">
                <a:solidFill>
                  <a:srgbClr val="5B9BD5">
                    <a:lumMod val="50000"/>
                  </a:srgbClr>
                </a:solidFill>
                <a:latin typeface="Roboto" pitchFamily="2" charset="0"/>
                <a:ea typeface="Roboto" pitchFamily="2" charset="0"/>
              </a:rPr>
              <a:t> </a:t>
            </a:r>
            <a:r>
              <a:rPr lang="en-US" sz="2000" b="1" dirty="0" err="1">
                <a:solidFill>
                  <a:srgbClr val="5B9BD5">
                    <a:lumMod val="50000"/>
                  </a:srgbClr>
                </a:solidFill>
                <a:latin typeface="Roboto" pitchFamily="2" charset="0"/>
                <a:ea typeface="Roboto" pitchFamily="2" charset="0"/>
              </a:rPr>
              <a:t>trong</a:t>
            </a:r>
            <a:r>
              <a:rPr lang="en-US" sz="2000" b="1" dirty="0">
                <a:solidFill>
                  <a:srgbClr val="5B9BD5">
                    <a:lumMod val="50000"/>
                  </a:srgbClr>
                </a:solidFill>
                <a:latin typeface="Roboto" pitchFamily="2" charset="0"/>
                <a:ea typeface="Roboto" pitchFamily="2" charset="0"/>
              </a:rPr>
              <a:t> </a:t>
            </a:r>
            <a:r>
              <a:rPr lang="en-US" sz="2000" b="1" dirty="0" err="1">
                <a:solidFill>
                  <a:srgbClr val="5B9BD5">
                    <a:lumMod val="50000"/>
                  </a:srgbClr>
                </a:solidFill>
                <a:latin typeface="Roboto" pitchFamily="2" charset="0"/>
                <a:ea typeface="Roboto" pitchFamily="2" charset="0"/>
              </a:rPr>
              <a:t>bộ</a:t>
            </a:r>
            <a:r>
              <a:rPr lang="en-US" sz="2000" b="1" dirty="0">
                <a:solidFill>
                  <a:srgbClr val="5B9BD5">
                    <a:lumMod val="50000"/>
                  </a:srgbClr>
                </a:solidFill>
                <a:latin typeface="Roboto" pitchFamily="2" charset="0"/>
                <a:ea typeface="Roboto" pitchFamily="2" charset="0"/>
              </a:rPr>
              <a:t> </a:t>
            </a:r>
            <a:r>
              <a:rPr lang="en-US" sz="2000" b="1" dirty="0" err="1">
                <a:solidFill>
                  <a:srgbClr val="5B9BD5">
                    <a:lumMod val="50000"/>
                  </a:srgbClr>
                </a:solidFill>
                <a:latin typeface="Roboto" pitchFamily="2" charset="0"/>
                <a:ea typeface="Roboto" pitchFamily="2" charset="0"/>
              </a:rPr>
              <a:t>truyền</a:t>
            </a:r>
            <a:r>
              <a:rPr lang="en-US" sz="2000" b="1" dirty="0">
                <a:solidFill>
                  <a:srgbClr val="5B9BD5">
                    <a:lumMod val="50000"/>
                  </a:srgbClr>
                </a:solidFill>
                <a:latin typeface="Roboto" pitchFamily="2" charset="0"/>
                <a:ea typeface="Roboto" pitchFamily="2" charset="0"/>
              </a:rPr>
              <a:t> bánh </a:t>
            </a:r>
            <a:r>
              <a:rPr lang="en-US" sz="2000" b="1" dirty="0" err="1">
                <a:solidFill>
                  <a:srgbClr val="5B9BD5">
                    <a:lumMod val="50000"/>
                  </a:srgbClr>
                </a:solidFill>
                <a:latin typeface="Roboto" pitchFamily="2" charset="0"/>
                <a:ea typeface="Roboto" pitchFamily="2" charset="0"/>
              </a:rPr>
              <a:t>răng</a:t>
            </a:r>
            <a:r>
              <a:rPr lang="en-US" sz="2000" b="1" dirty="0">
                <a:solidFill>
                  <a:srgbClr val="5B9BD5">
                    <a:lumMod val="50000"/>
                  </a:srgbClr>
                </a:solidFill>
                <a:latin typeface="Roboto" pitchFamily="2" charset="0"/>
                <a:ea typeface="Roboto" pitchFamily="2" charset="0"/>
              </a:rPr>
              <a:t> </a:t>
            </a:r>
            <a:r>
              <a:rPr lang="en-US" sz="2000" b="1" dirty="0" err="1">
                <a:solidFill>
                  <a:srgbClr val="5B9BD5">
                    <a:lumMod val="50000"/>
                  </a:srgbClr>
                </a:solidFill>
                <a:latin typeface="Roboto" pitchFamily="2" charset="0"/>
                <a:ea typeface="Roboto" pitchFamily="2" charset="0"/>
              </a:rPr>
              <a:t>trụ</a:t>
            </a:r>
            <a:r>
              <a:rPr lang="en-US" sz="2000" b="1" dirty="0">
                <a:solidFill>
                  <a:srgbClr val="5B9BD5">
                    <a:lumMod val="50000"/>
                  </a:srgbClr>
                </a:solidFill>
                <a:latin typeface="Roboto" pitchFamily="2" charset="0"/>
                <a:ea typeface="Roboto" pitchFamily="2" charset="0"/>
              </a:rPr>
              <a:t> </a:t>
            </a:r>
            <a:r>
              <a:rPr lang="en-US" sz="2000" b="1" dirty="0" err="1">
                <a:solidFill>
                  <a:srgbClr val="5B9BD5">
                    <a:lumMod val="50000"/>
                  </a:srgbClr>
                </a:solidFill>
                <a:latin typeface="Roboto" pitchFamily="2" charset="0"/>
                <a:ea typeface="Roboto" pitchFamily="2" charset="0"/>
              </a:rPr>
              <a:t>răng</a:t>
            </a:r>
            <a:r>
              <a:rPr lang="en-US" sz="2000" b="1" dirty="0">
                <a:solidFill>
                  <a:srgbClr val="5B9BD5">
                    <a:lumMod val="50000"/>
                  </a:srgbClr>
                </a:solidFill>
                <a:latin typeface="Roboto" pitchFamily="2" charset="0"/>
                <a:ea typeface="Roboto" pitchFamily="2" charset="0"/>
              </a:rPr>
              <a:t> </a:t>
            </a:r>
            <a:r>
              <a:rPr lang="en-US" sz="2000" b="1" dirty="0" err="1">
                <a:solidFill>
                  <a:srgbClr val="5B9BD5">
                    <a:lumMod val="50000"/>
                  </a:srgbClr>
                </a:solidFill>
                <a:latin typeface="Roboto" pitchFamily="2" charset="0"/>
                <a:ea typeface="Roboto" pitchFamily="2" charset="0"/>
              </a:rPr>
              <a:t>nghiêng</a:t>
            </a:r>
            <a:endParaRPr lang="en-US" sz="2000" b="1" dirty="0">
              <a:solidFill>
                <a:srgbClr val="5B9BD5">
                  <a:lumMod val="50000"/>
                </a:srgbClr>
              </a:solidFill>
              <a:latin typeface="Roboto" pitchFamily="2" charset="0"/>
              <a:ea typeface="Roboto" pitchFamily="2" charset="0"/>
            </a:endParaRPr>
          </a:p>
        </p:txBody>
      </p:sp>
      <p:pic>
        <p:nvPicPr>
          <p:cNvPr id="4" name="Picture 3">
            <a:extLst>
              <a:ext uri="{FF2B5EF4-FFF2-40B4-BE49-F238E27FC236}">
                <a16:creationId xmlns:a16="http://schemas.microsoft.com/office/drawing/2014/main" id="{9938B2F6-6CD4-4193-AA06-37BEB1310387}"/>
              </a:ext>
            </a:extLst>
          </p:cNvPr>
          <p:cNvPicPr>
            <a:picLocks noChangeAspect="1"/>
          </p:cNvPicPr>
          <p:nvPr/>
        </p:nvPicPr>
        <p:blipFill>
          <a:blip r:embed="rId2"/>
          <a:stretch>
            <a:fillRect/>
          </a:stretch>
        </p:blipFill>
        <p:spPr>
          <a:xfrm>
            <a:off x="4572000" y="3429000"/>
            <a:ext cx="2009507" cy="3088295"/>
          </a:xfrm>
          <a:prstGeom prst="rect">
            <a:avLst/>
          </a:prstGeom>
        </p:spPr>
      </p:pic>
    </p:spTree>
    <p:extLst>
      <p:ext uri="{BB962C8B-B14F-4D97-AF65-F5344CB8AC3E}">
        <p14:creationId xmlns:p14="http://schemas.microsoft.com/office/powerpoint/2010/main" val="288915820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idx="1"/>
          </p:nvPr>
        </p:nvSpPr>
        <p:spPr>
          <a:xfrm>
            <a:off x="494851" y="1465198"/>
            <a:ext cx="8037589" cy="4700106"/>
          </a:xfrm>
        </p:spPr>
        <p:txBody>
          <a:bodyPr>
            <a:normAutofit/>
          </a:bodyPr>
          <a:lstStyle/>
          <a:p>
            <a:pPr>
              <a:lnSpc>
                <a:spcPct val="130000"/>
              </a:lnSpc>
            </a:pPr>
            <a:endParaRPr lang="vi-VN" sz="1800" dirty="0"/>
          </a:p>
        </p:txBody>
      </p:sp>
      <p:sp>
        <p:nvSpPr>
          <p:cNvPr id="3" name="Title 2"/>
          <p:cNvSpPr>
            <a:spLocks noGrp="1"/>
          </p:cNvSpPr>
          <p:nvPr>
            <p:ph type="title"/>
          </p:nvPr>
        </p:nvSpPr>
        <p:spPr/>
        <p:txBody>
          <a:bodyPr/>
          <a:lstStyle/>
          <a:p>
            <a:r>
              <a:rPr lang="vi-VN" dirty="0"/>
              <a:t>CHƯƠNG 5. TRUYỀN ĐỘNG BÁNH RĂNG</a:t>
            </a:r>
            <a:endParaRPr lang="en-GB" dirty="0"/>
          </a:p>
        </p:txBody>
      </p:sp>
      <p:sp>
        <p:nvSpPr>
          <p:cNvPr id="8" name="TextBox 7"/>
          <p:cNvSpPr txBox="1"/>
          <p:nvPr/>
        </p:nvSpPr>
        <p:spPr>
          <a:xfrm>
            <a:off x="359702" y="575496"/>
            <a:ext cx="7524665" cy="867930"/>
          </a:xfrm>
          <a:prstGeom prst="rect">
            <a:avLst/>
          </a:prstGeom>
          <a:noFill/>
        </p:spPr>
        <p:txBody>
          <a:bodyPr wrap="square" rtlCol="0">
            <a:spAutoFit/>
          </a:bodyPr>
          <a:lstStyle/>
          <a:p>
            <a:pPr lvl="0">
              <a:lnSpc>
                <a:spcPct val="120000"/>
              </a:lnSpc>
            </a:pPr>
            <a:r>
              <a:rPr lang="en-US" sz="2200" b="1" dirty="0">
                <a:solidFill>
                  <a:schemeClr val="accent1">
                    <a:lumMod val="50000"/>
                  </a:schemeClr>
                </a:solidFill>
                <a:latin typeface="Roboto" pitchFamily="2" charset="0"/>
                <a:ea typeface="Roboto" pitchFamily="2" charset="0"/>
              </a:rPr>
              <a:t>3. </a:t>
            </a:r>
            <a:r>
              <a:rPr lang="en-US" sz="2200" b="1" dirty="0" err="1">
                <a:solidFill>
                  <a:schemeClr val="accent1">
                    <a:lumMod val="50000"/>
                  </a:schemeClr>
                </a:solidFill>
                <a:latin typeface="Roboto" pitchFamily="2" charset="0"/>
                <a:ea typeface="Roboto" pitchFamily="2" charset="0"/>
              </a:rPr>
              <a:t>Phân</a:t>
            </a:r>
            <a:r>
              <a:rPr lang="en-US" sz="2200" b="1" dirty="0">
                <a:solidFill>
                  <a:schemeClr val="accent1">
                    <a:lumMod val="50000"/>
                  </a:schemeClr>
                </a:solidFill>
                <a:latin typeface="Roboto" pitchFamily="2" charset="0"/>
                <a:ea typeface="Roboto" pitchFamily="2" charset="0"/>
              </a:rPr>
              <a:t> </a:t>
            </a:r>
            <a:r>
              <a:rPr lang="en-US" sz="2200" b="1" dirty="0" err="1">
                <a:solidFill>
                  <a:schemeClr val="accent1">
                    <a:lumMod val="50000"/>
                  </a:schemeClr>
                </a:solidFill>
                <a:latin typeface="Roboto" pitchFamily="2" charset="0"/>
                <a:ea typeface="Roboto" pitchFamily="2" charset="0"/>
              </a:rPr>
              <a:t>tích</a:t>
            </a:r>
            <a:r>
              <a:rPr lang="en-US" sz="2200" b="1" dirty="0">
                <a:solidFill>
                  <a:schemeClr val="accent1">
                    <a:lumMod val="50000"/>
                  </a:schemeClr>
                </a:solidFill>
                <a:latin typeface="Roboto" pitchFamily="2" charset="0"/>
                <a:ea typeface="Roboto" pitchFamily="2" charset="0"/>
              </a:rPr>
              <a:t> </a:t>
            </a:r>
            <a:r>
              <a:rPr lang="en-US" sz="2200" b="1" dirty="0" err="1">
                <a:solidFill>
                  <a:schemeClr val="accent1">
                    <a:lumMod val="50000"/>
                  </a:schemeClr>
                </a:solidFill>
                <a:latin typeface="Roboto" pitchFamily="2" charset="0"/>
                <a:ea typeface="Roboto" pitchFamily="2" charset="0"/>
              </a:rPr>
              <a:t>lực</a:t>
            </a:r>
            <a:r>
              <a:rPr lang="en-US" sz="2200" b="1" dirty="0">
                <a:solidFill>
                  <a:schemeClr val="accent1">
                    <a:lumMod val="50000"/>
                  </a:schemeClr>
                </a:solidFill>
                <a:latin typeface="Roboto" pitchFamily="2" charset="0"/>
                <a:ea typeface="Roboto" pitchFamily="2" charset="0"/>
              </a:rPr>
              <a:t> </a:t>
            </a:r>
            <a:r>
              <a:rPr lang="en-US" sz="2200" b="1" dirty="0" err="1">
                <a:solidFill>
                  <a:schemeClr val="accent1">
                    <a:lumMod val="50000"/>
                  </a:schemeClr>
                </a:solidFill>
                <a:latin typeface="Roboto" pitchFamily="2" charset="0"/>
                <a:ea typeface="Roboto" pitchFamily="2" charset="0"/>
              </a:rPr>
              <a:t>tác</a:t>
            </a:r>
            <a:r>
              <a:rPr lang="en-US" sz="2200" b="1" dirty="0">
                <a:solidFill>
                  <a:schemeClr val="accent1">
                    <a:lumMod val="50000"/>
                  </a:schemeClr>
                </a:solidFill>
                <a:latin typeface="Roboto" pitchFamily="2" charset="0"/>
                <a:ea typeface="Roboto" pitchFamily="2" charset="0"/>
              </a:rPr>
              <a:t> </a:t>
            </a:r>
            <a:r>
              <a:rPr lang="en-US" sz="2200" b="1" dirty="0" err="1">
                <a:solidFill>
                  <a:schemeClr val="accent1">
                    <a:lumMod val="50000"/>
                  </a:schemeClr>
                </a:solidFill>
                <a:latin typeface="Roboto" pitchFamily="2" charset="0"/>
                <a:ea typeface="Roboto" pitchFamily="2" charset="0"/>
              </a:rPr>
              <a:t>dụng</a:t>
            </a:r>
            <a:endParaRPr lang="en-US" sz="2200" b="1" dirty="0">
              <a:solidFill>
                <a:schemeClr val="accent1">
                  <a:lumMod val="50000"/>
                </a:schemeClr>
              </a:solidFill>
              <a:latin typeface="Roboto" pitchFamily="2" charset="0"/>
              <a:ea typeface="Roboto" pitchFamily="2" charset="0"/>
            </a:endParaRPr>
          </a:p>
          <a:p>
            <a:pPr lvl="0">
              <a:lnSpc>
                <a:spcPct val="120000"/>
              </a:lnSpc>
            </a:pPr>
            <a:r>
              <a:rPr lang="en-US" sz="2000" b="1" dirty="0">
                <a:solidFill>
                  <a:srgbClr val="5B9BD5">
                    <a:lumMod val="50000"/>
                  </a:srgbClr>
                </a:solidFill>
                <a:latin typeface="Roboto" pitchFamily="2" charset="0"/>
                <a:ea typeface="Roboto" pitchFamily="2" charset="0"/>
              </a:rPr>
              <a:t>3.2. </a:t>
            </a:r>
            <a:r>
              <a:rPr lang="en-US" sz="2000" b="1" dirty="0" err="1">
                <a:solidFill>
                  <a:srgbClr val="5B9BD5">
                    <a:lumMod val="50000"/>
                  </a:srgbClr>
                </a:solidFill>
                <a:latin typeface="Roboto" pitchFamily="2" charset="0"/>
                <a:ea typeface="Roboto" pitchFamily="2" charset="0"/>
              </a:rPr>
              <a:t>Lực</a:t>
            </a:r>
            <a:r>
              <a:rPr lang="en-US" sz="2000" b="1" dirty="0">
                <a:solidFill>
                  <a:srgbClr val="5B9BD5">
                    <a:lumMod val="50000"/>
                  </a:srgbClr>
                </a:solidFill>
                <a:latin typeface="Roboto" pitchFamily="2" charset="0"/>
                <a:ea typeface="Roboto" pitchFamily="2" charset="0"/>
              </a:rPr>
              <a:t> </a:t>
            </a:r>
            <a:r>
              <a:rPr lang="en-US" sz="2000" b="1" dirty="0" err="1">
                <a:solidFill>
                  <a:srgbClr val="5B9BD5">
                    <a:lumMod val="50000"/>
                  </a:srgbClr>
                </a:solidFill>
                <a:latin typeface="Roboto" pitchFamily="2" charset="0"/>
                <a:ea typeface="Roboto" pitchFamily="2" charset="0"/>
              </a:rPr>
              <a:t>tác</a:t>
            </a:r>
            <a:r>
              <a:rPr lang="en-US" sz="2000" b="1" dirty="0">
                <a:solidFill>
                  <a:srgbClr val="5B9BD5">
                    <a:lumMod val="50000"/>
                  </a:srgbClr>
                </a:solidFill>
                <a:latin typeface="Roboto" pitchFamily="2" charset="0"/>
                <a:ea typeface="Roboto" pitchFamily="2" charset="0"/>
              </a:rPr>
              <a:t> </a:t>
            </a:r>
            <a:r>
              <a:rPr lang="en-US" sz="2000" b="1" dirty="0" err="1">
                <a:solidFill>
                  <a:srgbClr val="5B9BD5">
                    <a:lumMod val="50000"/>
                  </a:srgbClr>
                </a:solidFill>
                <a:latin typeface="Roboto" pitchFamily="2" charset="0"/>
                <a:ea typeface="Roboto" pitchFamily="2" charset="0"/>
              </a:rPr>
              <a:t>dụng</a:t>
            </a:r>
            <a:r>
              <a:rPr lang="en-US" sz="2000" b="1" dirty="0">
                <a:solidFill>
                  <a:srgbClr val="5B9BD5">
                    <a:lumMod val="50000"/>
                  </a:srgbClr>
                </a:solidFill>
                <a:latin typeface="Roboto" pitchFamily="2" charset="0"/>
                <a:ea typeface="Roboto" pitchFamily="2" charset="0"/>
              </a:rPr>
              <a:t> </a:t>
            </a:r>
            <a:r>
              <a:rPr lang="en-US" sz="2000" b="1" dirty="0" err="1">
                <a:solidFill>
                  <a:srgbClr val="5B9BD5">
                    <a:lumMod val="50000"/>
                  </a:srgbClr>
                </a:solidFill>
                <a:latin typeface="Roboto" pitchFamily="2" charset="0"/>
                <a:ea typeface="Roboto" pitchFamily="2" charset="0"/>
              </a:rPr>
              <a:t>trong</a:t>
            </a:r>
            <a:r>
              <a:rPr lang="en-US" sz="2000" b="1" dirty="0">
                <a:solidFill>
                  <a:srgbClr val="5B9BD5">
                    <a:lumMod val="50000"/>
                  </a:srgbClr>
                </a:solidFill>
                <a:latin typeface="Roboto" pitchFamily="2" charset="0"/>
                <a:ea typeface="Roboto" pitchFamily="2" charset="0"/>
              </a:rPr>
              <a:t> </a:t>
            </a:r>
            <a:r>
              <a:rPr lang="en-US" sz="2000" b="1" dirty="0" err="1">
                <a:solidFill>
                  <a:srgbClr val="5B9BD5">
                    <a:lumMod val="50000"/>
                  </a:srgbClr>
                </a:solidFill>
                <a:latin typeface="Roboto" pitchFamily="2" charset="0"/>
                <a:ea typeface="Roboto" pitchFamily="2" charset="0"/>
              </a:rPr>
              <a:t>bộ</a:t>
            </a:r>
            <a:r>
              <a:rPr lang="en-US" sz="2000" b="1" dirty="0">
                <a:solidFill>
                  <a:srgbClr val="5B9BD5">
                    <a:lumMod val="50000"/>
                  </a:srgbClr>
                </a:solidFill>
                <a:latin typeface="Roboto" pitchFamily="2" charset="0"/>
                <a:ea typeface="Roboto" pitchFamily="2" charset="0"/>
              </a:rPr>
              <a:t> </a:t>
            </a:r>
            <a:r>
              <a:rPr lang="en-US" sz="2000" b="1" dirty="0" err="1">
                <a:solidFill>
                  <a:srgbClr val="5B9BD5">
                    <a:lumMod val="50000"/>
                  </a:srgbClr>
                </a:solidFill>
                <a:latin typeface="Roboto" pitchFamily="2" charset="0"/>
                <a:ea typeface="Roboto" pitchFamily="2" charset="0"/>
              </a:rPr>
              <a:t>truyền</a:t>
            </a:r>
            <a:r>
              <a:rPr lang="en-US" sz="2000" b="1" dirty="0">
                <a:solidFill>
                  <a:srgbClr val="5B9BD5">
                    <a:lumMod val="50000"/>
                  </a:srgbClr>
                </a:solidFill>
                <a:latin typeface="Roboto" pitchFamily="2" charset="0"/>
                <a:ea typeface="Roboto" pitchFamily="2" charset="0"/>
              </a:rPr>
              <a:t> bánh </a:t>
            </a:r>
            <a:r>
              <a:rPr lang="en-US" sz="2000" b="1" dirty="0" err="1">
                <a:solidFill>
                  <a:srgbClr val="5B9BD5">
                    <a:lumMod val="50000"/>
                  </a:srgbClr>
                </a:solidFill>
                <a:latin typeface="Roboto" pitchFamily="2" charset="0"/>
                <a:ea typeface="Roboto" pitchFamily="2" charset="0"/>
              </a:rPr>
              <a:t>răng</a:t>
            </a:r>
            <a:r>
              <a:rPr lang="en-US" sz="2000" b="1" dirty="0">
                <a:solidFill>
                  <a:srgbClr val="5B9BD5">
                    <a:lumMod val="50000"/>
                  </a:srgbClr>
                </a:solidFill>
                <a:latin typeface="Roboto" pitchFamily="2" charset="0"/>
                <a:ea typeface="Roboto" pitchFamily="2" charset="0"/>
              </a:rPr>
              <a:t> </a:t>
            </a:r>
            <a:r>
              <a:rPr lang="en-US" sz="2000" b="1" dirty="0" err="1">
                <a:solidFill>
                  <a:srgbClr val="5B9BD5">
                    <a:lumMod val="50000"/>
                  </a:srgbClr>
                </a:solidFill>
                <a:latin typeface="Roboto" pitchFamily="2" charset="0"/>
                <a:ea typeface="Roboto" pitchFamily="2" charset="0"/>
              </a:rPr>
              <a:t>trụ</a:t>
            </a:r>
            <a:r>
              <a:rPr lang="en-US" sz="2000" b="1" dirty="0">
                <a:solidFill>
                  <a:srgbClr val="5B9BD5">
                    <a:lumMod val="50000"/>
                  </a:srgbClr>
                </a:solidFill>
                <a:latin typeface="Roboto" pitchFamily="2" charset="0"/>
                <a:ea typeface="Roboto" pitchFamily="2" charset="0"/>
              </a:rPr>
              <a:t> </a:t>
            </a:r>
            <a:r>
              <a:rPr lang="en-US" sz="2000" b="1" dirty="0" err="1">
                <a:solidFill>
                  <a:srgbClr val="5B9BD5">
                    <a:lumMod val="50000"/>
                  </a:srgbClr>
                </a:solidFill>
                <a:latin typeface="Roboto" pitchFamily="2" charset="0"/>
                <a:ea typeface="Roboto" pitchFamily="2" charset="0"/>
              </a:rPr>
              <a:t>răng</a:t>
            </a:r>
            <a:r>
              <a:rPr lang="en-US" sz="2000" b="1" dirty="0">
                <a:solidFill>
                  <a:srgbClr val="5B9BD5">
                    <a:lumMod val="50000"/>
                  </a:srgbClr>
                </a:solidFill>
                <a:latin typeface="Roboto" pitchFamily="2" charset="0"/>
                <a:ea typeface="Roboto" pitchFamily="2" charset="0"/>
              </a:rPr>
              <a:t> </a:t>
            </a:r>
            <a:r>
              <a:rPr lang="en-US" sz="2000" b="1" dirty="0" err="1">
                <a:solidFill>
                  <a:srgbClr val="5B9BD5">
                    <a:lumMod val="50000"/>
                  </a:srgbClr>
                </a:solidFill>
                <a:latin typeface="Roboto" pitchFamily="2" charset="0"/>
                <a:ea typeface="Roboto" pitchFamily="2" charset="0"/>
              </a:rPr>
              <a:t>nghiêng</a:t>
            </a:r>
            <a:endParaRPr lang="en-US" sz="2000" b="1" dirty="0">
              <a:solidFill>
                <a:srgbClr val="5B9BD5">
                  <a:lumMod val="50000"/>
                </a:srgbClr>
              </a:solidFill>
              <a:latin typeface="Roboto" pitchFamily="2" charset="0"/>
              <a:ea typeface="Roboto" pitchFamily="2" charset="0"/>
            </a:endParaRPr>
          </a:p>
        </p:txBody>
      </p:sp>
      <p:pic>
        <p:nvPicPr>
          <p:cNvPr id="6" name="Picture 5">
            <a:extLst>
              <a:ext uri="{FF2B5EF4-FFF2-40B4-BE49-F238E27FC236}">
                <a16:creationId xmlns:a16="http://schemas.microsoft.com/office/drawing/2014/main" id="{298226C6-6F76-42D3-906B-28975EB16F0F}"/>
              </a:ext>
            </a:extLst>
          </p:cNvPr>
          <p:cNvPicPr>
            <a:picLocks noChangeAspect="1"/>
          </p:cNvPicPr>
          <p:nvPr/>
        </p:nvPicPr>
        <p:blipFill rotWithShape="1">
          <a:blip r:embed="rId2"/>
          <a:srcRect r="48151" b="55080"/>
          <a:stretch/>
        </p:blipFill>
        <p:spPr>
          <a:xfrm>
            <a:off x="2029605" y="1988840"/>
            <a:ext cx="5854762" cy="3691994"/>
          </a:xfrm>
          <a:prstGeom prst="rect">
            <a:avLst/>
          </a:prstGeom>
        </p:spPr>
      </p:pic>
    </p:spTree>
    <p:extLst>
      <p:ext uri="{BB962C8B-B14F-4D97-AF65-F5344CB8AC3E}">
        <p14:creationId xmlns:p14="http://schemas.microsoft.com/office/powerpoint/2010/main" val="217577220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idx="1"/>
          </p:nvPr>
        </p:nvSpPr>
        <p:spPr>
          <a:xfrm>
            <a:off x="494851" y="1465198"/>
            <a:ext cx="8181605" cy="3891606"/>
          </a:xfrm>
        </p:spPr>
        <p:txBody>
          <a:bodyPr>
            <a:normAutofit/>
          </a:bodyPr>
          <a:lstStyle/>
          <a:p>
            <a:r>
              <a:rPr lang="vi-VN"/>
              <a:t>Lực pháp tuyến trong mặt cắt pháp phân ra thành 3 thành phần:</a:t>
            </a:r>
          </a:p>
          <a:p>
            <a:pPr lvl="1"/>
            <a:r>
              <a:rPr lang="vi-VN"/>
              <a:t>Lực vòng:</a:t>
            </a:r>
          </a:p>
          <a:p>
            <a:pPr lvl="1"/>
            <a:r>
              <a:rPr lang="vi-VN"/>
              <a:t>Lực hướng tâm</a:t>
            </a:r>
            <a:endParaRPr lang="en-US"/>
          </a:p>
          <a:p>
            <a:pPr lvl="1"/>
            <a:endParaRPr lang="vi-VN"/>
          </a:p>
          <a:p>
            <a:pPr lvl="1"/>
            <a:r>
              <a:rPr lang="vi-VN"/>
              <a:t>Lực dọc trục</a:t>
            </a:r>
          </a:p>
          <a:p>
            <a:endParaRPr lang="vi-VN"/>
          </a:p>
          <a:p>
            <a:pPr lvl="1"/>
            <a:r>
              <a:rPr lang="en-US"/>
              <a:t>Góc </a:t>
            </a:r>
            <a:r>
              <a:rPr lang="vi-VN"/>
              <a:t>giữa hai trục là 90°</a:t>
            </a:r>
            <a:r>
              <a:rPr lang="en-US"/>
              <a:t>, do đó</a:t>
            </a:r>
          </a:p>
          <a:p>
            <a:pPr lvl="1"/>
            <a:endParaRPr lang="en-US"/>
          </a:p>
          <a:p>
            <a:r>
              <a:rPr lang="en-US"/>
              <a:t>Lực pháp tuyến</a:t>
            </a:r>
            <a:endParaRPr lang="vi-VN"/>
          </a:p>
        </p:txBody>
      </p:sp>
      <p:sp>
        <p:nvSpPr>
          <p:cNvPr id="3" name="Title 2"/>
          <p:cNvSpPr>
            <a:spLocks noGrp="1"/>
          </p:cNvSpPr>
          <p:nvPr>
            <p:ph type="title"/>
          </p:nvPr>
        </p:nvSpPr>
        <p:spPr/>
        <p:txBody>
          <a:bodyPr/>
          <a:lstStyle/>
          <a:p>
            <a:r>
              <a:rPr lang="vi-VN" dirty="0"/>
              <a:t>CHƯƠNG 5. TRUYỀN ĐỘNG BÁNH RĂNG</a:t>
            </a:r>
            <a:endParaRPr lang="en-GB" dirty="0"/>
          </a:p>
        </p:txBody>
      </p:sp>
      <p:sp>
        <p:nvSpPr>
          <p:cNvPr id="8" name="TextBox 7"/>
          <p:cNvSpPr txBox="1"/>
          <p:nvPr/>
        </p:nvSpPr>
        <p:spPr>
          <a:xfrm>
            <a:off x="359702" y="575496"/>
            <a:ext cx="8028722" cy="867930"/>
          </a:xfrm>
          <a:prstGeom prst="rect">
            <a:avLst/>
          </a:prstGeom>
          <a:noFill/>
        </p:spPr>
        <p:txBody>
          <a:bodyPr wrap="square" rtlCol="0">
            <a:spAutoFit/>
          </a:bodyPr>
          <a:lstStyle/>
          <a:p>
            <a:pPr marL="0" marR="0" lvl="0" indent="0" algn="l" defTabSz="914400" rtl="0" eaLnBrk="0" fontAlgn="base" latinLnBrk="0" hangingPunct="0">
              <a:lnSpc>
                <a:spcPct val="120000"/>
              </a:lnSpc>
              <a:spcBef>
                <a:spcPct val="0"/>
              </a:spcBef>
              <a:spcAft>
                <a:spcPct val="0"/>
              </a:spcAft>
              <a:buClrTx/>
              <a:buSzTx/>
              <a:buFontTx/>
              <a:buNone/>
              <a:tabLst/>
              <a:defRPr/>
            </a:pPr>
            <a:r>
              <a:rPr kumimoji="0" lang="en-US" sz="2200" b="1" i="0" u="none" strike="noStrike" kern="1200" cap="none" spc="0" normalizeH="0" baseline="0" noProof="0" dirty="0">
                <a:ln>
                  <a:noFill/>
                </a:ln>
                <a:solidFill>
                  <a:srgbClr val="5B9BD5">
                    <a:lumMod val="50000"/>
                  </a:srgbClr>
                </a:solidFill>
                <a:effectLst/>
                <a:uLnTx/>
                <a:uFillTx/>
                <a:latin typeface="Roboto" pitchFamily="2" charset="0"/>
                <a:ea typeface="Roboto" pitchFamily="2" charset="0"/>
                <a:cs typeface="+mn-cs"/>
              </a:rPr>
              <a:t>3. </a:t>
            </a:r>
            <a:r>
              <a:rPr kumimoji="0" lang="en-US" sz="2200" b="1" i="0" u="none" strike="noStrike" kern="1200" cap="none" spc="0" normalizeH="0" baseline="0" noProof="0" dirty="0" err="1">
                <a:ln>
                  <a:noFill/>
                </a:ln>
                <a:solidFill>
                  <a:srgbClr val="5B9BD5">
                    <a:lumMod val="50000"/>
                  </a:srgbClr>
                </a:solidFill>
                <a:effectLst/>
                <a:uLnTx/>
                <a:uFillTx/>
                <a:latin typeface="Roboto" pitchFamily="2" charset="0"/>
                <a:ea typeface="Roboto" pitchFamily="2" charset="0"/>
                <a:cs typeface="+mn-cs"/>
              </a:rPr>
              <a:t>Phân</a:t>
            </a:r>
            <a:r>
              <a:rPr kumimoji="0" lang="en-US" sz="2200" b="1" i="0" u="none" strike="noStrike" kern="1200" cap="none" spc="0" normalizeH="0" baseline="0" noProof="0" dirty="0">
                <a:ln>
                  <a:noFill/>
                </a:ln>
                <a:solidFill>
                  <a:srgbClr val="5B9BD5">
                    <a:lumMod val="50000"/>
                  </a:srgbClr>
                </a:solidFill>
                <a:effectLst/>
                <a:uLnTx/>
                <a:uFillTx/>
                <a:latin typeface="Roboto" pitchFamily="2" charset="0"/>
                <a:ea typeface="Roboto" pitchFamily="2" charset="0"/>
                <a:cs typeface="+mn-cs"/>
              </a:rPr>
              <a:t> </a:t>
            </a:r>
            <a:r>
              <a:rPr kumimoji="0" lang="en-US" sz="2200" b="1" i="0" u="none" strike="noStrike" kern="1200" cap="none" spc="0" normalizeH="0" baseline="0" noProof="0" dirty="0" err="1">
                <a:ln>
                  <a:noFill/>
                </a:ln>
                <a:solidFill>
                  <a:srgbClr val="5B9BD5">
                    <a:lumMod val="50000"/>
                  </a:srgbClr>
                </a:solidFill>
                <a:effectLst/>
                <a:uLnTx/>
                <a:uFillTx/>
                <a:latin typeface="Roboto" pitchFamily="2" charset="0"/>
                <a:ea typeface="Roboto" pitchFamily="2" charset="0"/>
                <a:cs typeface="+mn-cs"/>
              </a:rPr>
              <a:t>tích</a:t>
            </a:r>
            <a:r>
              <a:rPr kumimoji="0" lang="en-US" sz="2200" b="1" i="0" u="none" strike="noStrike" kern="1200" cap="none" spc="0" normalizeH="0" baseline="0" noProof="0" dirty="0">
                <a:ln>
                  <a:noFill/>
                </a:ln>
                <a:solidFill>
                  <a:srgbClr val="5B9BD5">
                    <a:lumMod val="50000"/>
                  </a:srgbClr>
                </a:solidFill>
                <a:effectLst/>
                <a:uLnTx/>
                <a:uFillTx/>
                <a:latin typeface="Roboto" pitchFamily="2" charset="0"/>
                <a:ea typeface="Roboto" pitchFamily="2" charset="0"/>
                <a:cs typeface="+mn-cs"/>
              </a:rPr>
              <a:t> </a:t>
            </a:r>
            <a:r>
              <a:rPr kumimoji="0" lang="en-US" sz="2200" b="1" i="0" u="none" strike="noStrike" kern="1200" cap="none" spc="0" normalizeH="0" baseline="0" noProof="0" dirty="0" err="1">
                <a:ln>
                  <a:noFill/>
                </a:ln>
                <a:solidFill>
                  <a:srgbClr val="5B9BD5">
                    <a:lumMod val="50000"/>
                  </a:srgbClr>
                </a:solidFill>
                <a:effectLst/>
                <a:uLnTx/>
                <a:uFillTx/>
                <a:latin typeface="Roboto" pitchFamily="2" charset="0"/>
                <a:ea typeface="Roboto" pitchFamily="2" charset="0"/>
                <a:cs typeface="+mn-cs"/>
              </a:rPr>
              <a:t>lực</a:t>
            </a:r>
            <a:r>
              <a:rPr kumimoji="0" lang="en-US" sz="2200" b="1" i="0" u="none" strike="noStrike" kern="1200" cap="none" spc="0" normalizeH="0" baseline="0" noProof="0" dirty="0">
                <a:ln>
                  <a:noFill/>
                </a:ln>
                <a:solidFill>
                  <a:srgbClr val="5B9BD5">
                    <a:lumMod val="50000"/>
                  </a:srgbClr>
                </a:solidFill>
                <a:effectLst/>
                <a:uLnTx/>
                <a:uFillTx/>
                <a:latin typeface="Roboto" pitchFamily="2" charset="0"/>
                <a:ea typeface="Roboto" pitchFamily="2" charset="0"/>
                <a:cs typeface="+mn-cs"/>
              </a:rPr>
              <a:t> </a:t>
            </a:r>
            <a:r>
              <a:rPr kumimoji="0" lang="en-US" sz="2200" b="1" i="0" u="none" strike="noStrike" kern="1200" cap="none" spc="0" normalizeH="0" baseline="0" noProof="0" dirty="0" err="1">
                <a:ln>
                  <a:noFill/>
                </a:ln>
                <a:solidFill>
                  <a:srgbClr val="5B9BD5">
                    <a:lumMod val="50000"/>
                  </a:srgbClr>
                </a:solidFill>
                <a:effectLst/>
                <a:uLnTx/>
                <a:uFillTx/>
                <a:latin typeface="Roboto" pitchFamily="2" charset="0"/>
                <a:ea typeface="Roboto" pitchFamily="2" charset="0"/>
                <a:cs typeface="+mn-cs"/>
              </a:rPr>
              <a:t>tác</a:t>
            </a:r>
            <a:r>
              <a:rPr kumimoji="0" lang="en-US" sz="2200" b="1" i="0" u="none" strike="noStrike" kern="1200" cap="none" spc="0" normalizeH="0" baseline="0" noProof="0" dirty="0">
                <a:ln>
                  <a:noFill/>
                </a:ln>
                <a:solidFill>
                  <a:srgbClr val="5B9BD5">
                    <a:lumMod val="50000"/>
                  </a:srgbClr>
                </a:solidFill>
                <a:effectLst/>
                <a:uLnTx/>
                <a:uFillTx/>
                <a:latin typeface="Roboto" pitchFamily="2" charset="0"/>
                <a:ea typeface="Roboto" pitchFamily="2" charset="0"/>
                <a:cs typeface="+mn-cs"/>
              </a:rPr>
              <a:t> </a:t>
            </a:r>
            <a:r>
              <a:rPr kumimoji="0" lang="en-US" sz="2200" b="1" i="0" u="none" strike="noStrike" kern="1200" cap="none" spc="0" normalizeH="0" baseline="0" noProof="0" dirty="0" err="1">
                <a:ln>
                  <a:noFill/>
                </a:ln>
                <a:solidFill>
                  <a:srgbClr val="5B9BD5">
                    <a:lumMod val="50000"/>
                  </a:srgbClr>
                </a:solidFill>
                <a:effectLst/>
                <a:uLnTx/>
                <a:uFillTx/>
                <a:latin typeface="Roboto" pitchFamily="2" charset="0"/>
                <a:ea typeface="Roboto" pitchFamily="2" charset="0"/>
                <a:cs typeface="+mn-cs"/>
              </a:rPr>
              <a:t>dụng</a:t>
            </a:r>
            <a:endParaRPr kumimoji="0" lang="en-US" sz="2200" b="1" i="0" u="none" strike="noStrike" kern="1200" cap="none" spc="0" normalizeH="0" baseline="0" noProof="0" dirty="0">
              <a:ln>
                <a:noFill/>
              </a:ln>
              <a:solidFill>
                <a:srgbClr val="5B9BD5">
                  <a:lumMod val="50000"/>
                </a:srgbClr>
              </a:solidFill>
              <a:effectLst/>
              <a:uLnTx/>
              <a:uFillTx/>
              <a:latin typeface="Roboto" pitchFamily="2" charset="0"/>
              <a:ea typeface="Roboto" pitchFamily="2" charset="0"/>
              <a:cs typeface="+mn-cs"/>
            </a:endParaRPr>
          </a:p>
          <a:p>
            <a:pPr marL="0" marR="0" lvl="0" indent="0" algn="l" defTabSz="914400" rtl="0" eaLnBrk="0" fontAlgn="base" latinLnBrk="0" hangingPunct="0">
              <a:lnSpc>
                <a:spcPct val="120000"/>
              </a:lnSpc>
              <a:spcBef>
                <a:spcPct val="0"/>
              </a:spcBef>
              <a:spcAft>
                <a:spcPct val="0"/>
              </a:spcAft>
              <a:buClrTx/>
              <a:buSzTx/>
              <a:buFontTx/>
              <a:buNone/>
              <a:tabLst/>
              <a:defRPr/>
            </a:pPr>
            <a:r>
              <a:rPr kumimoji="0" lang="en-US" sz="2000" b="1" i="0" u="none" strike="noStrike" kern="1200" cap="none" spc="0" normalizeH="0" baseline="0" noProof="0" dirty="0">
                <a:ln>
                  <a:noFill/>
                </a:ln>
                <a:solidFill>
                  <a:srgbClr val="5B9BD5">
                    <a:lumMod val="50000"/>
                  </a:srgbClr>
                </a:solidFill>
                <a:effectLst/>
                <a:uLnTx/>
                <a:uFillTx/>
                <a:latin typeface="Roboto" pitchFamily="2" charset="0"/>
                <a:ea typeface="Roboto" pitchFamily="2" charset="0"/>
                <a:cs typeface="+mn-cs"/>
              </a:rPr>
              <a:t>3.3. </a:t>
            </a:r>
            <a:r>
              <a:rPr kumimoji="0" lang="en-US" sz="2000" b="1" i="0" u="none" strike="noStrike" kern="1200" cap="none" spc="0" normalizeH="0" baseline="0" noProof="0" dirty="0" err="1">
                <a:ln>
                  <a:noFill/>
                </a:ln>
                <a:solidFill>
                  <a:srgbClr val="5B9BD5">
                    <a:lumMod val="50000"/>
                  </a:srgbClr>
                </a:solidFill>
                <a:effectLst/>
                <a:uLnTx/>
                <a:uFillTx/>
                <a:latin typeface="Roboto" pitchFamily="2" charset="0"/>
                <a:ea typeface="Roboto" pitchFamily="2" charset="0"/>
                <a:cs typeface="+mn-cs"/>
              </a:rPr>
              <a:t>Lực</a:t>
            </a:r>
            <a:r>
              <a:rPr kumimoji="0" lang="en-US" sz="2000" b="1" i="0" u="none" strike="noStrike" kern="1200" cap="none" spc="0" normalizeH="0" baseline="0" noProof="0" dirty="0">
                <a:ln>
                  <a:noFill/>
                </a:ln>
                <a:solidFill>
                  <a:srgbClr val="5B9BD5">
                    <a:lumMod val="50000"/>
                  </a:srgbClr>
                </a:solidFill>
                <a:effectLst/>
                <a:uLnTx/>
                <a:uFillTx/>
                <a:latin typeface="Roboto" pitchFamily="2" charset="0"/>
                <a:ea typeface="Roboto" pitchFamily="2" charset="0"/>
                <a:cs typeface="+mn-cs"/>
              </a:rPr>
              <a:t> </a:t>
            </a:r>
            <a:r>
              <a:rPr kumimoji="0" lang="en-US" sz="2000" b="1" i="0" u="none" strike="noStrike" kern="1200" cap="none" spc="0" normalizeH="0" baseline="0" noProof="0" dirty="0" err="1">
                <a:ln>
                  <a:noFill/>
                </a:ln>
                <a:solidFill>
                  <a:srgbClr val="5B9BD5">
                    <a:lumMod val="50000"/>
                  </a:srgbClr>
                </a:solidFill>
                <a:effectLst/>
                <a:uLnTx/>
                <a:uFillTx/>
                <a:latin typeface="Roboto" pitchFamily="2" charset="0"/>
                <a:ea typeface="Roboto" pitchFamily="2" charset="0"/>
                <a:cs typeface="+mn-cs"/>
              </a:rPr>
              <a:t>tác</a:t>
            </a:r>
            <a:r>
              <a:rPr kumimoji="0" lang="en-US" sz="2000" b="1" i="0" u="none" strike="noStrike" kern="1200" cap="none" spc="0" normalizeH="0" baseline="0" noProof="0" dirty="0">
                <a:ln>
                  <a:noFill/>
                </a:ln>
                <a:solidFill>
                  <a:srgbClr val="5B9BD5">
                    <a:lumMod val="50000"/>
                  </a:srgbClr>
                </a:solidFill>
                <a:effectLst/>
                <a:uLnTx/>
                <a:uFillTx/>
                <a:latin typeface="Roboto" pitchFamily="2" charset="0"/>
                <a:ea typeface="Roboto" pitchFamily="2" charset="0"/>
                <a:cs typeface="+mn-cs"/>
              </a:rPr>
              <a:t> </a:t>
            </a:r>
            <a:r>
              <a:rPr kumimoji="0" lang="en-US" sz="2000" b="1" i="0" u="none" strike="noStrike" kern="1200" cap="none" spc="0" normalizeH="0" baseline="0" noProof="0" dirty="0" err="1">
                <a:ln>
                  <a:noFill/>
                </a:ln>
                <a:solidFill>
                  <a:srgbClr val="5B9BD5">
                    <a:lumMod val="50000"/>
                  </a:srgbClr>
                </a:solidFill>
                <a:effectLst/>
                <a:uLnTx/>
                <a:uFillTx/>
                <a:latin typeface="Roboto" pitchFamily="2" charset="0"/>
                <a:ea typeface="Roboto" pitchFamily="2" charset="0"/>
                <a:cs typeface="+mn-cs"/>
              </a:rPr>
              <a:t>dụng</a:t>
            </a:r>
            <a:r>
              <a:rPr kumimoji="0" lang="en-US" sz="2000" b="1" i="0" u="none" strike="noStrike" kern="1200" cap="none" spc="0" normalizeH="0" baseline="0" noProof="0" dirty="0">
                <a:ln>
                  <a:noFill/>
                </a:ln>
                <a:solidFill>
                  <a:srgbClr val="5B9BD5">
                    <a:lumMod val="50000"/>
                  </a:srgbClr>
                </a:solidFill>
                <a:effectLst/>
                <a:uLnTx/>
                <a:uFillTx/>
                <a:latin typeface="Roboto" pitchFamily="2" charset="0"/>
                <a:ea typeface="Roboto" pitchFamily="2" charset="0"/>
                <a:cs typeface="+mn-cs"/>
              </a:rPr>
              <a:t> </a:t>
            </a:r>
            <a:r>
              <a:rPr kumimoji="0" lang="en-US" sz="2000" b="1" i="0" u="none" strike="noStrike" kern="1200" cap="none" spc="0" normalizeH="0" baseline="0" noProof="0" dirty="0" err="1">
                <a:ln>
                  <a:noFill/>
                </a:ln>
                <a:solidFill>
                  <a:srgbClr val="5B9BD5">
                    <a:lumMod val="50000"/>
                  </a:srgbClr>
                </a:solidFill>
                <a:effectLst/>
                <a:uLnTx/>
                <a:uFillTx/>
                <a:latin typeface="Roboto" pitchFamily="2" charset="0"/>
                <a:ea typeface="Roboto" pitchFamily="2" charset="0"/>
                <a:cs typeface="+mn-cs"/>
              </a:rPr>
              <a:t>trong</a:t>
            </a:r>
            <a:r>
              <a:rPr kumimoji="0" lang="en-US" sz="2000" b="1" i="0" u="none" strike="noStrike" kern="1200" cap="none" spc="0" normalizeH="0" baseline="0" noProof="0" dirty="0">
                <a:ln>
                  <a:noFill/>
                </a:ln>
                <a:solidFill>
                  <a:srgbClr val="5B9BD5">
                    <a:lumMod val="50000"/>
                  </a:srgbClr>
                </a:solidFill>
                <a:effectLst/>
                <a:uLnTx/>
                <a:uFillTx/>
                <a:latin typeface="Roboto" pitchFamily="2" charset="0"/>
                <a:ea typeface="Roboto" pitchFamily="2" charset="0"/>
                <a:cs typeface="+mn-cs"/>
              </a:rPr>
              <a:t> </a:t>
            </a:r>
            <a:r>
              <a:rPr kumimoji="0" lang="en-US" sz="2000" b="1" i="0" u="none" strike="noStrike" kern="1200" cap="none" spc="0" normalizeH="0" baseline="0" noProof="0" dirty="0" err="1">
                <a:ln>
                  <a:noFill/>
                </a:ln>
                <a:solidFill>
                  <a:srgbClr val="5B9BD5">
                    <a:lumMod val="50000"/>
                  </a:srgbClr>
                </a:solidFill>
                <a:effectLst/>
                <a:uLnTx/>
                <a:uFillTx/>
                <a:latin typeface="Roboto" pitchFamily="2" charset="0"/>
                <a:ea typeface="Roboto" pitchFamily="2" charset="0"/>
                <a:cs typeface="+mn-cs"/>
              </a:rPr>
              <a:t>bộ</a:t>
            </a:r>
            <a:r>
              <a:rPr kumimoji="0" lang="en-US" sz="2000" b="1" i="0" u="none" strike="noStrike" kern="1200" cap="none" spc="0" normalizeH="0" baseline="0" noProof="0" dirty="0">
                <a:ln>
                  <a:noFill/>
                </a:ln>
                <a:solidFill>
                  <a:srgbClr val="5B9BD5">
                    <a:lumMod val="50000"/>
                  </a:srgbClr>
                </a:solidFill>
                <a:effectLst/>
                <a:uLnTx/>
                <a:uFillTx/>
                <a:latin typeface="Roboto" pitchFamily="2" charset="0"/>
                <a:ea typeface="Roboto" pitchFamily="2" charset="0"/>
                <a:cs typeface="+mn-cs"/>
              </a:rPr>
              <a:t> </a:t>
            </a:r>
            <a:r>
              <a:rPr kumimoji="0" lang="en-US" sz="2000" b="1" i="0" u="none" strike="noStrike" kern="1200" cap="none" spc="0" normalizeH="0" baseline="0" noProof="0" dirty="0" err="1">
                <a:ln>
                  <a:noFill/>
                </a:ln>
                <a:solidFill>
                  <a:srgbClr val="5B9BD5">
                    <a:lumMod val="50000"/>
                  </a:srgbClr>
                </a:solidFill>
                <a:effectLst/>
                <a:uLnTx/>
                <a:uFillTx/>
                <a:latin typeface="Roboto" pitchFamily="2" charset="0"/>
                <a:ea typeface="Roboto" pitchFamily="2" charset="0"/>
                <a:cs typeface="+mn-cs"/>
              </a:rPr>
              <a:t>truyền</a:t>
            </a:r>
            <a:r>
              <a:rPr kumimoji="0" lang="en-US" sz="2000" b="1" i="0" u="none" strike="noStrike" kern="1200" cap="none" spc="0" normalizeH="0" baseline="0" noProof="0" dirty="0">
                <a:ln>
                  <a:noFill/>
                </a:ln>
                <a:solidFill>
                  <a:srgbClr val="5B9BD5">
                    <a:lumMod val="50000"/>
                  </a:srgbClr>
                </a:solidFill>
                <a:effectLst/>
                <a:uLnTx/>
                <a:uFillTx/>
                <a:latin typeface="Roboto" pitchFamily="2" charset="0"/>
                <a:ea typeface="Roboto" pitchFamily="2" charset="0"/>
                <a:cs typeface="+mn-cs"/>
              </a:rPr>
              <a:t> bánh </a:t>
            </a:r>
            <a:r>
              <a:rPr kumimoji="0" lang="en-US" sz="2000" b="1" i="0" u="none" strike="noStrike" kern="1200" cap="none" spc="0" normalizeH="0" baseline="0" noProof="0" dirty="0" err="1">
                <a:ln>
                  <a:noFill/>
                </a:ln>
                <a:solidFill>
                  <a:srgbClr val="5B9BD5">
                    <a:lumMod val="50000"/>
                  </a:srgbClr>
                </a:solidFill>
                <a:effectLst/>
                <a:uLnTx/>
                <a:uFillTx/>
                <a:latin typeface="Roboto" pitchFamily="2" charset="0"/>
                <a:ea typeface="Roboto" pitchFamily="2" charset="0"/>
                <a:cs typeface="+mn-cs"/>
              </a:rPr>
              <a:t>răng</a:t>
            </a:r>
            <a:r>
              <a:rPr kumimoji="0" lang="en-US" sz="2000" b="1" i="0" u="none" strike="noStrike" kern="1200" cap="none" spc="0" normalizeH="0" baseline="0" noProof="0" dirty="0">
                <a:ln>
                  <a:noFill/>
                </a:ln>
                <a:solidFill>
                  <a:srgbClr val="5B9BD5">
                    <a:lumMod val="50000"/>
                  </a:srgbClr>
                </a:solidFill>
                <a:effectLst/>
                <a:uLnTx/>
                <a:uFillTx/>
                <a:latin typeface="Roboto" pitchFamily="2" charset="0"/>
                <a:ea typeface="Roboto" pitchFamily="2" charset="0"/>
                <a:cs typeface="+mn-cs"/>
              </a:rPr>
              <a:t> </a:t>
            </a:r>
            <a:r>
              <a:rPr kumimoji="0" lang="en-US" sz="2000" b="1" i="0" u="none" strike="noStrike" kern="1200" cap="none" spc="0" normalizeH="0" baseline="0" noProof="0" dirty="0" err="1">
                <a:ln>
                  <a:noFill/>
                </a:ln>
                <a:solidFill>
                  <a:srgbClr val="5B9BD5">
                    <a:lumMod val="50000"/>
                  </a:srgbClr>
                </a:solidFill>
                <a:effectLst/>
                <a:uLnTx/>
                <a:uFillTx/>
                <a:latin typeface="Roboto" pitchFamily="2" charset="0"/>
                <a:ea typeface="Roboto" pitchFamily="2" charset="0"/>
                <a:cs typeface="+mn-cs"/>
              </a:rPr>
              <a:t>côn</a:t>
            </a:r>
            <a:r>
              <a:rPr kumimoji="0" lang="en-US" sz="2000" b="1" i="0" u="none" strike="noStrike" kern="1200" cap="none" spc="0" normalizeH="0" baseline="0" noProof="0" dirty="0">
                <a:ln>
                  <a:noFill/>
                </a:ln>
                <a:solidFill>
                  <a:srgbClr val="5B9BD5">
                    <a:lumMod val="50000"/>
                  </a:srgbClr>
                </a:solidFill>
                <a:effectLst/>
                <a:uLnTx/>
                <a:uFillTx/>
                <a:latin typeface="Roboto" pitchFamily="2" charset="0"/>
                <a:ea typeface="Roboto" pitchFamily="2" charset="0"/>
                <a:cs typeface="+mn-cs"/>
              </a:rPr>
              <a:t> </a:t>
            </a:r>
            <a:r>
              <a:rPr kumimoji="0" lang="en-US" sz="2000" b="1" i="0" u="none" strike="noStrike" kern="1200" cap="none" spc="0" normalizeH="0" baseline="0" noProof="0" dirty="0" err="1">
                <a:ln>
                  <a:noFill/>
                </a:ln>
                <a:solidFill>
                  <a:srgbClr val="5B9BD5">
                    <a:lumMod val="50000"/>
                  </a:srgbClr>
                </a:solidFill>
                <a:effectLst/>
                <a:uLnTx/>
                <a:uFillTx/>
                <a:latin typeface="Roboto" pitchFamily="2" charset="0"/>
                <a:ea typeface="Roboto" pitchFamily="2" charset="0"/>
                <a:cs typeface="+mn-cs"/>
              </a:rPr>
              <a:t>răng</a:t>
            </a:r>
            <a:r>
              <a:rPr kumimoji="0" lang="en-US" sz="2000" b="1" i="0" u="none" strike="noStrike" kern="1200" cap="none" spc="0" normalizeH="0" baseline="0" noProof="0" dirty="0">
                <a:ln>
                  <a:noFill/>
                </a:ln>
                <a:solidFill>
                  <a:srgbClr val="5B9BD5">
                    <a:lumMod val="50000"/>
                  </a:srgbClr>
                </a:solidFill>
                <a:effectLst/>
                <a:uLnTx/>
                <a:uFillTx/>
                <a:latin typeface="Roboto" pitchFamily="2" charset="0"/>
                <a:ea typeface="Roboto" pitchFamily="2" charset="0"/>
                <a:cs typeface="+mn-cs"/>
              </a:rPr>
              <a:t> </a:t>
            </a:r>
            <a:r>
              <a:rPr kumimoji="0" lang="en-US" sz="2000" b="1" i="0" u="none" strike="noStrike" kern="1200" cap="none" spc="0" normalizeH="0" baseline="0" noProof="0" dirty="0" err="1">
                <a:ln>
                  <a:noFill/>
                </a:ln>
                <a:solidFill>
                  <a:srgbClr val="5B9BD5">
                    <a:lumMod val="50000"/>
                  </a:srgbClr>
                </a:solidFill>
                <a:effectLst/>
                <a:uLnTx/>
                <a:uFillTx/>
                <a:latin typeface="Roboto" pitchFamily="2" charset="0"/>
                <a:ea typeface="Roboto" pitchFamily="2" charset="0"/>
                <a:cs typeface="+mn-cs"/>
              </a:rPr>
              <a:t>thẳng</a:t>
            </a:r>
            <a:endParaRPr kumimoji="0" lang="en-US" sz="2000" b="1" i="0" u="none" strike="noStrike" kern="1200" cap="none" spc="0" normalizeH="0" baseline="0" noProof="0" dirty="0">
              <a:ln>
                <a:noFill/>
              </a:ln>
              <a:solidFill>
                <a:srgbClr val="5B9BD5">
                  <a:lumMod val="50000"/>
                </a:srgbClr>
              </a:solidFill>
              <a:effectLst/>
              <a:uLnTx/>
              <a:uFillTx/>
              <a:latin typeface="Roboto" pitchFamily="2" charset="0"/>
              <a:ea typeface="Roboto" pitchFamily="2" charset="0"/>
              <a:cs typeface="+mn-cs"/>
            </a:endParaRPr>
          </a:p>
        </p:txBody>
      </p:sp>
      <p:pic>
        <p:nvPicPr>
          <p:cNvPr id="6" name="Picture 5"/>
          <p:cNvPicPr/>
          <p:nvPr/>
        </p:nvPicPr>
        <p:blipFill rotWithShape="1">
          <a:blip r:embed="rId3" cstate="print">
            <a:extLst>
              <a:ext uri="{28A0092B-C50C-407E-A947-70E740481C1C}">
                <a14:useLocalDpi xmlns:a14="http://schemas.microsoft.com/office/drawing/2010/main" val="0"/>
              </a:ext>
            </a:extLst>
          </a:blip>
          <a:srcRect r="41755" b="11222"/>
          <a:stretch/>
        </p:blipFill>
        <p:spPr bwMode="auto">
          <a:xfrm>
            <a:off x="4909576" y="2708920"/>
            <a:ext cx="3888432" cy="3600400"/>
          </a:xfrm>
          <a:prstGeom prst="rect">
            <a:avLst/>
          </a:prstGeom>
          <a:ln>
            <a:noFill/>
          </a:ln>
          <a:extLst>
            <a:ext uri="{53640926-AAD7-44D8-BBD7-CCE9431645EC}">
              <a14:shadowObscured xmlns:a14="http://schemas.microsoft.com/office/drawing/2010/main"/>
            </a:ext>
          </a:extLst>
        </p:spPr>
      </p:pic>
      <p:graphicFrame>
        <p:nvGraphicFramePr>
          <p:cNvPr id="7" name="Object 6"/>
          <p:cNvGraphicFramePr>
            <a:graphicFrameLocks noChangeAspect="1"/>
          </p:cNvGraphicFramePr>
          <p:nvPr/>
        </p:nvGraphicFramePr>
        <p:xfrm>
          <a:off x="2411760" y="1933972"/>
          <a:ext cx="1371600" cy="342900"/>
        </p:xfrm>
        <a:graphic>
          <a:graphicData uri="http://schemas.openxmlformats.org/presentationml/2006/ole">
            <mc:AlternateContent xmlns:mc="http://schemas.openxmlformats.org/markup-compatibility/2006">
              <mc:Choice xmlns:v="urn:schemas-microsoft-com:vml" Requires="v">
                <p:oleObj name="Equation" r:id="rId4" imgW="914400" imgH="228600" progId="Equation.DSMT4">
                  <p:embed/>
                </p:oleObj>
              </mc:Choice>
              <mc:Fallback>
                <p:oleObj name="Equation" r:id="rId4" imgW="914400" imgH="228600" progId="Equation.DSMT4">
                  <p:embed/>
                  <p:pic>
                    <p:nvPicPr>
                      <p:cNvPr id="7" name="Object 6"/>
                      <p:cNvPicPr>
                        <a:picLocks noChangeAspect="1" noChangeArrowheads="1"/>
                      </p:cNvPicPr>
                      <p:nvPr/>
                    </p:nvPicPr>
                    <p:blipFill>
                      <a:blip r:embed="rId5"/>
                      <a:srcRect/>
                      <a:stretch>
                        <a:fillRect/>
                      </a:stretch>
                    </p:blipFill>
                    <p:spPr bwMode="auto">
                      <a:xfrm>
                        <a:off x="2411760" y="1933972"/>
                        <a:ext cx="1371600" cy="342900"/>
                      </a:xfrm>
                      <a:prstGeom prst="rect">
                        <a:avLst/>
                      </a:prstGeom>
                      <a:noFill/>
                      <a:ln>
                        <a:noFill/>
                      </a:ln>
                    </p:spPr>
                  </p:pic>
                </p:oleObj>
              </mc:Fallback>
            </mc:AlternateContent>
          </a:graphicData>
        </a:graphic>
      </p:graphicFrame>
      <p:graphicFrame>
        <p:nvGraphicFramePr>
          <p:cNvPr id="9" name="Object 8"/>
          <p:cNvGraphicFramePr>
            <a:graphicFrameLocks noChangeAspect="1"/>
          </p:cNvGraphicFramePr>
          <p:nvPr/>
        </p:nvGraphicFramePr>
        <p:xfrm>
          <a:off x="2382838" y="2603500"/>
          <a:ext cx="2933700" cy="476250"/>
        </p:xfrm>
        <a:graphic>
          <a:graphicData uri="http://schemas.openxmlformats.org/presentationml/2006/ole">
            <mc:AlternateContent xmlns:mc="http://schemas.openxmlformats.org/markup-compatibility/2006">
              <mc:Choice xmlns:v="urn:schemas-microsoft-com:vml" Requires="v">
                <p:oleObj name="Equation" r:id="rId6" imgW="1955520" imgH="317160" progId="Equation.DSMT4">
                  <p:embed/>
                </p:oleObj>
              </mc:Choice>
              <mc:Fallback>
                <p:oleObj name="Equation" r:id="rId6" imgW="1955520" imgH="317160" progId="Equation.DSMT4">
                  <p:embed/>
                  <p:pic>
                    <p:nvPicPr>
                      <p:cNvPr id="9" name="Object 8"/>
                      <p:cNvPicPr>
                        <a:picLocks noChangeAspect="1" noChangeArrowheads="1"/>
                      </p:cNvPicPr>
                      <p:nvPr/>
                    </p:nvPicPr>
                    <p:blipFill>
                      <a:blip r:embed="rId7"/>
                      <a:srcRect/>
                      <a:stretch>
                        <a:fillRect/>
                      </a:stretch>
                    </p:blipFill>
                    <p:spPr bwMode="auto">
                      <a:xfrm>
                        <a:off x="2382838" y="2603500"/>
                        <a:ext cx="2933700" cy="476250"/>
                      </a:xfrm>
                      <a:prstGeom prst="rect">
                        <a:avLst/>
                      </a:prstGeom>
                      <a:noFill/>
                      <a:ln>
                        <a:noFill/>
                      </a:ln>
                    </p:spPr>
                  </p:pic>
                </p:oleObj>
              </mc:Fallback>
            </mc:AlternateContent>
          </a:graphicData>
        </a:graphic>
      </p:graphicFrame>
      <p:graphicFrame>
        <p:nvGraphicFramePr>
          <p:cNvPr id="10" name="Object 9"/>
          <p:cNvGraphicFramePr>
            <a:graphicFrameLocks noChangeAspect="1"/>
          </p:cNvGraphicFramePr>
          <p:nvPr/>
        </p:nvGraphicFramePr>
        <p:xfrm>
          <a:off x="2411760" y="3429000"/>
          <a:ext cx="2876040" cy="475740"/>
        </p:xfrm>
        <a:graphic>
          <a:graphicData uri="http://schemas.openxmlformats.org/presentationml/2006/ole">
            <mc:AlternateContent xmlns:mc="http://schemas.openxmlformats.org/markup-compatibility/2006">
              <mc:Choice xmlns:v="urn:schemas-microsoft-com:vml" Requires="v">
                <p:oleObj name="Equation" r:id="rId8" imgW="1917360" imgH="317160" progId="Equation.DSMT4">
                  <p:embed/>
                </p:oleObj>
              </mc:Choice>
              <mc:Fallback>
                <p:oleObj name="Equation" r:id="rId8" imgW="1917360" imgH="317160" progId="Equation.DSMT4">
                  <p:embed/>
                  <p:pic>
                    <p:nvPicPr>
                      <p:cNvPr id="10" name="Object 9"/>
                      <p:cNvPicPr>
                        <a:picLocks noChangeAspect="1" noChangeArrowheads="1"/>
                      </p:cNvPicPr>
                      <p:nvPr/>
                    </p:nvPicPr>
                    <p:blipFill>
                      <a:blip r:embed="rId9"/>
                      <a:srcRect/>
                      <a:stretch>
                        <a:fillRect/>
                      </a:stretch>
                    </p:blipFill>
                    <p:spPr bwMode="auto">
                      <a:xfrm>
                        <a:off x="2411760" y="3429000"/>
                        <a:ext cx="2876040" cy="475740"/>
                      </a:xfrm>
                      <a:prstGeom prst="rect">
                        <a:avLst/>
                      </a:prstGeom>
                      <a:noFill/>
                      <a:ln>
                        <a:noFill/>
                      </a:ln>
                    </p:spPr>
                  </p:pic>
                </p:oleObj>
              </mc:Fallback>
            </mc:AlternateContent>
          </a:graphicData>
        </a:graphic>
      </p:graphicFrame>
      <p:graphicFrame>
        <p:nvGraphicFramePr>
          <p:cNvPr id="11" name="Object 10"/>
          <p:cNvGraphicFramePr>
            <a:graphicFrameLocks noChangeAspect="1"/>
          </p:cNvGraphicFramePr>
          <p:nvPr/>
        </p:nvGraphicFramePr>
        <p:xfrm>
          <a:off x="1625724" y="4382244"/>
          <a:ext cx="3162300" cy="342900"/>
        </p:xfrm>
        <a:graphic>
          <a:graphicData uri="http://schemas.openxmlformats.org/presentationml/2006/ole">
            <mc:AlternateContent xmlns:mc="http://schemas.openxmlformats.org/markup-compatibility/2006">
              <mc:Choice xmlns:v="urn:schemas-microsoft-com:vml" Requires="v">
                <p:oleObj name="Equation" r:id="rId10" imgW="2108160" imgH="228600" progId="Equation.DSMT4">
                  <p:embed/>
                </p:oleObj>
              </mc:Choice>
              <mc:Fallback>
                <p:oleObj name="Equation" r:id="rId10" imgW="2108160" imgH="228600" progId="Equation.DSMT4">
                  <p:embed/>
                  <p:pic>
                    <p:nvPicPr>
                      <p:cNvPr id="11" name="Object 10"/>
                      <p:cNvPicPr>
                        <a:picLocks noChangeAspect="1" noChangeArrowheads="1"/>
                      </p:cNvPicPr>
                      <p:nvPr/>
                    </p:nvPicPr>
                    <p:blipFill>
                      <a:blip r:embed="rId11"/>
                      <a:srcRect/>
                      <a:stretch>
                        <a:fillRect/>
                      </a:stretch>
                    </p:blipFill>
                    <p:spPr bwMode="auto">
                      <a:xfrm>
                        <a:off x="1625724" y="4382244"/>
                        <a:ext cx="3162300" cy="342900"/>
                      </a:xfrm>
                      <a:prstGeom prst="rect">
                        <a:avLst/>
                      </a:prstGeom>
                      <a:noFill/>
                      <a:ln>
                        <a:noFill/>
                      </a:ln>
                    </p:spPr>
                  </p:pic>
                </p:oleObj>
              </mc:Fallback>
            </mc:AlternateContent>
          </a:graphicData>
        </a:graphic>
      </p:graphicFrame>
      <p:graphicFrame>
        <p:nvGraphicFramePr>
          <p:cNvPr id="12" name="Object 11"/>
          <p:cNvGraphicFramePr>
            <a:graphicFrameLocks noChangeAspect="1"/>
          </p:cNvGraphicFramePr>
          <p:nvPr/>
        </p:nvGraphicFramePr>
        <p:xfrm>
          <a:off x="2477075" y="5301920"/>
          <a:ext cx="1581150" cy="342900"/>
        </p:xfrm>
        <a:graphic>
          <a:graphicData uri="http://schemas.openxmlformats.org/presentationml/2006/ole">
            <mc:AlternateContent xmlns:mc="http://schemas.openxmlformats.org/markup-compatibility/2006">
              <mc:Choice xmlns:v="urn:schemas-microsoft-com:vml" Requires="v">
                <p:oleObj name="Equation" r:id="rId12" imgW="1054080" imgH="228600" progId="Equation.DSMT4">
                  <p:embed/>
                </p:oleObj>
              </mc:Choice>
              <mc:Fallback>
                <p:oleObj name="Equation" r:id="rId12" imgW="1054080" imgH="228600" progId="Equation.DSMT4">
                  <p:embed/>
                  <p:pic>
                    <p:nvPicPr>
                      <p:cNvPr id="12" name="Object 11"/>
                      <p:cNvPicPr>
                        <a:picLocks noChangeAspect="1" noChangeArrowheads="1"/>
                      </p:cNvPicPr>
                      <p:nvPr/>
                    </p:nvPicPr>
                    <p:blipFill>
                      <a:blip r:embed="rId13"/>
                      <a:srcRect/>
                      <a:stretch>
                        <a:fillRect/>
                      </a:stretch>
                    </p:blipFill>
                    <p:spPr bwMode="auto">
                      <a:xfrm>
                        <a:off x="2477075" y="5301920"/>
                        <a:ext cx="1581150" cy="342900"/>
                      </a:xfrm>
                      <a:prstGeom prst="rect">
                        <a:avLst/>
                      </a:prstGeom>
                      <a:noFill/>
                      <a:ln>
                        <a:noFill/>
                      </a:ln>
                    </p:spPr>
                  </p:pic>
                </p:oleObj>
              </mc:Fallback>
            </mc:AlternateContent>
          </a:graphicData>
        </a:graphic>
      </p:graphicFrame>
    </p:spTree>
    <p:extLst>
      <p:ext uri="{BB962C8B-B14F-4D97-AF65-F5344CB8AC3E}">
        <p14:creationId xmlns:p14="http://schemas.microsoft.com/office/powerpoint/2010/main" val="332860066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idx="1"/>
          </p:nvPr>
        </p:nvSpPr>
        <p:spPr>
          <a:xfrm>
            <a:off x="494851" y="1465198"/>
            <a:ext cx="8181605" cy="4844122"/>
          </a:xfrm>
        </p:spPr>
        <p:txBody>
          <a:bodyPr>
            <a:normAutofit/>
          </a:bodyPr>
          <a:lstStyle/>
          <a:p>
            <a:r>
              <a:rPr lang="en-US" dirty="0" err="1"/>
              <a:t>Ví</a:t>
            </a:r>
            <a:r>
              <a:rPr lang="en-US" dirty="0"/>
              <a:t> </a:t>
            </a:r>
            <a:r>
              <a:rPr lang="en-US" dirty="0" err="1"/>
              <a:t>dụ</a:t>
            </a:r>
            <a:r>
              <a:rPr lang="en-US" dirty="0"/>
              <a:t> 5: </a:t>
            </a:r>
            <a:r>
              <a:rPr lang="en-US" dirty="0" err="1"/>
              <a:t>Các</a:t>
            </a:r>
            <a:r>
              <a:rPr lang="en-US" dirty="0"/>
              <a:t> bánh </a:t>
            </a:r>
            <a:r>
              <a:rPr lang="en-US" dirty="0" err="1"/>
              <a:t>răng</a:t>
            </a:r>
            <a:r>
              <a:rPr lang="en-US" dirty="0"/>
              <a:t> </a:t>
            </a:r>
            <a:r>
              <a:rPr lang="en-US" dirty="0" err="1"/>
              <a:t>của</a:t>
            </a:r>
            <a:r>
              <a:rPr lang="en-US" dirty="0"/>
              <a:t> </a:t>
            </a:r>
            <a:r>
              <a:rPr lang="en-US" dirty="0" err="1"/>
              <a:t>hệ</a:t>
            </a:r>
            <a:r>
              <a:rPr lang="en-US" dirty="0"/>
              <a:t> </a:t>
            </a:r>
            <a:r>
              <a:rPr lang="en-US" dirty="0" err="1"/>
              <a:t>thống</a:t>
            </a:r>
            <a:r>
              <a:rPr lang="en-US" dirty="0"/>
              <a:t> </a:t>
            </a:r>
            <a:r>
              <a:rPr lang="en-US" dirty="0" err="1"/>
              <a:t>truyền</a:t>
            </a:r>
            <a:r>
              <a:rPr lang="en-US" dirty="0"/>
              <a:t> </a:t>
            </a:r>
            <a:r>
              <a:rPr lang="en-US" dirty="0" err="1"/>
              <a:t>động</a:t>
            </a:r>
            <a:r>
              <a:rPr lang="en-US" dirty="0"/>
              <a:t> </a:t>
            </a:r>
            <a:r>
              <a:rPr lang="en-US" dirty="0" err="1"/>
              <a:t>như</a:t>
            </a:r>
            <a:r>
              <a:rPr lang="en-US" dirty="0"/>
              <a:t> </a:t>
            </a:r>
            <a:r>
              <a:rPr lang="en-US" dirty="0" err="1"/>
              <a:t>hình</a:t>
            </a:r>
            <a:r>
              <a:rPr lang="en-US" dirty="0"/>
              <a:t>, </a:t>
            </a:r>
            <a:r>
              <a:rPr lang="en-US" dirty="0" err="1"/>
              <a:t>truyền</a:t>
            </a:r>
            <a:r>
              <a:rPr lang="en-US" dirty="0"/>
              <a:t> </a:t>
            </a:r>
            <a:r>
              <a:rPr lang="en-US" dirty="0" err="1"/>
              <a:t>từ</a:t>
            </a:r>
            <a:r>
              <a:rPr lang="en-US" dirty="0"/>
              <a:t> </a:t>
            </a:r>
            <a:r>
              <a:rPr lang="en-US" dirty="0" err="1"/>
              <a:t>trục</a:t>
            </a:r>
            <a:r>
              <a:rPr lang="en-US" dirty="0"/>
              <a:t> I </a:t>
            </a:r>
            <a:r>
              <a:rPr lang="en-US" dirty="0" err="1"/>
              <a:t>tới</a:t>
            </a:r>
            <a:r>
              <a:rPr lang="en-US" dirty="0"/>
              <a:t> </a:t>
            </a:r>
            <a:r>
              <a:rPr lang="en-US" dirty="0" err="1"/>
              <a:t>trục</a:t>
            </a:r>
            <a:r>
              <a:rPr lang="en-US" dirty="0"/>
              <a:t> IV. Cho </a:t>
            </a:r>
            <a:r>
              <a:rPr lang="en-US" dirty="0" err="1"/>
              <a:t>trước</a:t>
            </a:r>
            <a:r>
              <a:rPr lang="en-US" dirty="0"/>
              <a:t> T1 = 100000 </a:t>
            </a:r>
            <a:r>
              <a:rPr lang="en-US" dirty="0" err="1"/>
              <a:t>Nmm</a:t>
            </a:r>
            <a:r>
              <a:rPr lang="en-US" dirty="0"/>
              <a:t>, </a:t>
            </a:r>
            <a:r>
              <a:rPr lang="en-US" dirty="0" err="1"/>
              <a:t>mô-đun</a:t>
            </a:r>
            <a:r>
              <a:rPr lang="en-US" dirty="0"/>
              <a:t> </a:t>
            </a:r>
            <a:r>
              <a:rPr lang="en-US" dirty="0" err="1"/>
              <a:t>cặp</a:t>
            </a:r>
            <a:r>
              <a:rPr lang="en-US" dirty="0"/>
              <a:t> bánh </a:t>
            </a:r>
            <a:r>
              <a:rPr lang="en-US" dirty="0" err="1"/>
              <a:t>răng</a:t>
            </a:r>
            <a:r>
              <a:rPr lang="en-US" dirty="0"/>
              <a:t> </a:t>
            </a:r>
            <a:r>
              <a:rPr lang="en-US" dirty="0" err="1"/>
              <a:t>côn</a:t>
            </a:r>
            <a:r>
              <a:rPr lang="en-US" dirty="0"/>
              <a:t> m</a:t>
            </a:r>
            <a:r>
              <a:rPr lang="en-US" baseline="-25000" dirty="0"/>
              <a:t>e</a:t>
            </a:r>
            <a:r>
              <a:rPr lang="en-US" dirty="0"/>
              <a:t>, </a:t>
            </a:r>
            <a:r>
              <a:rPr lang="en-US" dirty="0" err="1"/>
              <a:t>mô-đun</a:t>
            </a:r>
            <a:r>
              <a:rPr lang="en-US" dirty="0"/>
              <a:t> </a:t>
            </a:r>
            <a:r>
              <a:rPr lang="en-US" dirty="0" err="1"/>
              <a:t>cặp</a:t>
            </a:r>
            <a:r>
              <a:rPr lang="en-US" dirty="0"/>
              <a:t> bánh </a:t>
            </a:r>
            <a:r>
              <a:rPr lang="en-US" dirty="0" err="1"/>
              <a:t>răng</a:t>
            </a:r>
            <a:r>
              <a:rPr lang="en-US" dirty="0"/>
              <a:t> </a:t>
            </a:r>
            <a:r>
              <a:rPr lang="en-US" dirty="0" err="1"/>
              <a:t>trụ</a:t>
            </a:r>
            <a:r>
              <a:rPr lang="en-US" dirty="0"/>
              <a:t> </a:t>
            </a:r>
            <a:r>
              <a:rPr lang="en-US" dirty="0" err="1"/>
              <a:t>răng</a:t>
            </a:r>
            <a:r>
              <a:rPr lang="en-US" dirty="0"/>
              <a:t> </a:t>
            </a:r>
            <a:r>
              <a:rPr lang="en-US" dirty="0" err="1"/>
              <a:t>nghiêng</a:t>
            </a:r>
            <a:r>
              <a:rPr lang="en-US" dirty="0"/>
              <a:t> </a:t>
            </a:r>
            <a:r>
              <a:rPr lang="en-US" dirty="0" err="1"/>
              <a:t>mn</a:t>
            </a:r>
            <a:r>
              <a:rPr lang="en-US" dirty="0"/>
              <a:t> và </a:t>
            </a:r>
            <a:r>
              <a:rPr lang="en-US" dirty="0" err="1"/>
              <a:t>mô-đun</a:t>
            </a:r>
            <a:r>
              <a:rPr lang="en-US" dirty="0"/>
              <a:t> </a:t>
            </a:r>
            <a:r>
              <a:rPr lang="en-US" dirty="0" err="1"/>
              <a:t>cặp</a:t>
            </a:r>
            <a:r>
              <a:rPr lang="en-US" dirty="0"/>
              <a:t> bánh </a:t>
            </a:r>
            <a:r>
              <a:rPr lang="en-US" dirty="0" err="1"/>
              <a:t>răng</a:t>
            </a:r>
            <a:r>
              <a:rPr lang="en-US" dirty="0"/>
              <a:t> </a:t>
            </a:r>
            <a:r>
              <a:rPr lang="en-US" dirty="0" err="1"/>
              <a:t>trụ</a:t>
            </a:r>
            <a:r>
              <a:rPr lang="en-US" dirty="0"/>
              <a:t> </a:t>
            </a:r>
            <a:r>
              <a:rPr lang="en-US" dirty="0" err="1"/>
              <a:t>răng</a:t>
            </a:r>
            <a:r>
              <a:rPr lang="en-US" dirty="0"/>
              <a:t> </a:t>
            </a:r>
            <a:r>
              <a:rPr lang="en-US" dirty="0" err="1"/>
              <a:t>thẳng</a:t>
            </a:r>
            <a:r>
              <a:rPr lang="en-US" dirty="0"/>
              <a:t> m </a:t>
            </a:r>
            <a:r>
              <a:rPr lang="en-US" dirty="0" err="1"/>
              <a:t>có</a:t>
            </a:r>
            <a:r>
              <a:rPr lang="en-US" dirty="0"/>
              <a:t> </a:t>
            </a:r>
            <a:r>
              <a:rPr lang="en-US" dirty="0" err="1"/>
              <a:t>giá</a:t>
            </a:r>
            <a:r>
              <a:rPr lang="en-US" dirty="0"/>
              <a:t> </a:t>
            </a:r>
            <a:r>
              <a:rPr lang="en-US" dirty="0" err="1"/>
              <a:t>trị</a:t>
            </a:r>
            <a:r>
              <a:rPr lang="en-US" dirty="0"/>
              <a:t> </a:t>
            </a:r>
            <a:r>
              <a:rPr lang="en-US" dirty="0" err="1"/>
              <a:t>bằng</a:t>
            </a:r>
            <a:r>
              <a:rPr lang="en-US" dirty="0"/>
              <a:t> </a:t>
            </a:r>
            <a:r>
              <a:rPr lang="en-US" dirty="0" err="1"/>
              <a:t>nhau</a:t>
            </a:r>
            <a:r>
              <a:rPr lang="en-US" dirty="0"/>
              <a:t> và </a:t>
            </a:r>
            <a:r>
              <a:rPr lang="en-US" dirty="0" err="1"/>
              <a:t>bằng</a:t>
            </a:r>
            <a:r>
              <a:rPr lang="en-US" dirty="0"/>
              <a:t> 4mm. </a:t>
            </a:r>
            <a:r>
              <a:rPr lang="en-US" dirty="0" err="1"/>
              <a:t>Số</a:t>
            </a:r>
            <a:r>
              <a:rPr lang="en-US" dirty="0"/>
              <a:t> </a:t>
            </a:r>
            <a:r>
              <a:rPr lang="en-US" dirty="0" err="1"/>
              <a:t>răng</a:t>
            </a:r>
            <a:r>
              <a:rPr lang="en-US" dirty="0"/>
              <a:t> Z1 = 20, Z2 = 40, Z3 = 20, Z4 = 60, Z5 = 28, Z6 = 56. </a:t>
            </a:r>
            <a:r>
              <a:rPr lang="en-US" dirty="0" err="1"/>
              <a:t>Hãy</a:t>
            </a:r>
            <a:r>
              <a:rPr lang="en-US" dirty="0"/>
              <a:t> </a:t>
            </a:r>
            <a:r>
              <a:rPr lang="en-US" dirty="0" err="1"/>
              <a:t>xác</a:t>
            </a:r>
            <a:r>
              <a:rPr lang="en-US" dirty="0"/>
              <a:t> </a:t>
            </a:r>
            <a:r>
              <a:rPr lang="en-US" dirty="0" err="1"/>
              <a:t>định</a:t>
            </a:r>
            <a:r>
              <a:rPr lang="en-US" dirty="0"/>
              <a:t>:</a:t>
            </a:r>
          </a:p>
          <a:p>
            <a:pPr lvl="1"/>
            <a:r>
              <a:rPr lang="en-US" dirty="0" err="1"/>
              <a:t>Góc</a:t>
            </a:r>
            <a:r>
              <a:rPr lang="en-US" dirty="0"/>
              <a:t> </a:t>
            </a:r>
            <a:r>
              <a:rPr lang="el-GR" dirty="0"/>
              <a:t>β</a:t>
            </a:r>
            <a:r>
              <a:rPr lang="en-US" dirty="0"/>
              <a:t> </a:t>
            </a:r>
            <a:r>
              <a:rPr lang="en-US" dirty="0" err="1"/>
              <a:t>để</a:t>
            </a:r>
            <a:r>
              <a:rPr lang="en-US" dirty="0"/>
              <a:t> </a:t>
            </a:r>
            <a:r>
              <a:rPr lang="en-US" dirty="0" err="1"/>
              <a:t>trục</a:t>
            </a:r>
            <a:r>
              <a:rPr lang="en-US" dirty="0"/>
              <a:t> II và IV </a:t>
            </a:r>
            <a:r>
              <a:rPr lang="en-US" dirty="0" err="1"/>
              <a:t>đồng</a:t>
            </a:r>
            <a:r>
              <a:rPr lang="en-US" dirty="0"/>
              <a:t> </a:t>
            </a:r>
            <a:r>
              <a:rPr lang="en-US" dirty="0" err="1"/>
              <a:t>tâm</a:t>
            </a:r>
            <a:endParaRPr lang="en-US" dirty="0"/>
          </a:p>
          <a:p>
            <a:pPr lvl="1"/>
            <a:r>
              <a:rPr lang="en-US" dirty="0" err="1"/>
              <a:t>Phân</a:t>
            </a:r>
            <a:r>
              <a:rPr lang="en-US" dirty="0"/>
              <a:t> </a:t>
            </a:r>
            <a:r>
              <a:rPr lang="en-US" dirty="0" err="1"/>
              <a:t>tích</a:t>
            </a:r>
            <a:r>
              <a:rPr lang="en-US" dirty="0"/>
              <a:t> </a:t>
            </a:r>
            <a:r>
              <a:rPr lang="en-US" dirty="0" err="1"/>
              <a:t>lực</a:t>
            </a:r>
            <a:r>
              <a:rPr lang="en-US" dirty="0"/>
              <a:t> </a:t>
            </a:r>
            <a:r>
              <a:rPr lang="en-US" dirty="0" err="1"/>
              <a:t>tác</a:t>
            </a:r>
            <a:r>
              <a:rPr lang="en-US" dirty="0"/>
              <a:t> </a:t>
            </a:r>
            <a:r>
              <a:rPr lang="en-US" dirty="0" err="1"/>
              <a:t>dụng</a:t>
            </a:r>
            <a:r>
              <a:rPr lang="en-US" dirty="0"/>
              <a:t> </a:t>
            </a:r>
            <a:r>
              <a:rPr lang="en-US" dirty="0" err="1"/>
              <a:t>lên</a:t>
            </a:r>
            <a:r>
              <a:rPr lang="en-US" dirty="0"/>
              <a:t> </a:t>
            </a:r>
            <a:r>
              <a:rPr lang="en-US" dirty="0" err="1"/>
              <a:t>các</a:t>
            </a:r>
            <a:r>
              <a:rPr lang="en-US" dirty="0"/>
              <a:t> </a:t>
            </a:r>
            <a:br>
              <a:rPr lang="en-US" dirty="0"/>
            </a:br>
            <a:r>
              <a:rPr lang="en-US" dirty="0" err="1"/>
              <a:t>cặp</a:t>
            </a:r>
            <a:r>
              <a:rPr lang="en-US" dirty="0"/>
              <a:t> bánh </a:t>
            </a:r>
            <a:r>
              <a:rPr lang="en-US" dirty="0" err="1"/>
              <a:t>răng</a:t>
            </a:r>
            <a:endParaRPr lang="en-US" dirty="0"/>
          </a:p>
          <a:p>
            <a:pPr lvl="1"/>
            <a:r>
              <a:rPr lang="en-US" dirty="0" err="1"/>
              <a:t>Giá</a:t>
            </a:r>
            <a:r>
              <a:rPr lang="en-US" dirty="0"/>
              <a:t> </a:t>
            </a:r>
            <a:r>
              <a:rPr lang="en-US" dirty="0" err="1"/>
              <a:t>trị</a:t>
            </a:r>
            <a:r>
              <a:rPr lang="en-US" dirty="0"/>
              <a:t> </a:t>
            </a:r>
            <a:r>
              <a:rPr lang="en-US" dirty="0" err="1"/>
              <a:t>các</a:t>
            </a:r>
            <a:r>
              <a:rPr lang="en-US" dirty="0"/>
              <a:t> </a:t>
            </a:r>
            <a:r>
              <a:rPr lang="en-US" dirty="0" err="1"/>
              <a:t>lực</a:t>
            </a:r>
            <a:r>
              <a:rPr lang="en-US" dirty="0"/>
              <a:t> </a:t>
            </a:r>
            <a:r>
              <a:rPr lang="en-US" dirty="0" err="1"/>
              <a:t>tác</a:t>
            </a:r>
            <a:r>
              <a:rPr lang="en-US" dirty="0"/>
              <a:t> </a:t>
            </a:r>
            <a:r>
              <a:rPr lang="en-US" dirty="0" err="1"/>
              <a:t>dụng</a:t>
            </a:r>
            <a:endParaRPr lang="en-US" dirty="0"/>
          </a:p>
          <a:p>
            <a:pPr lvl="1"/>
            <a:endParaRPr lang="vi-VN" dirty="0"/>
          </a:p>
        </p:txBody>
      </p:sp>
      <p:sp>
        <p:nvSpPr>
          <p:cNvPr id="3" name="Title 2"/>
          <p:cNvSpPr>
            <a:spLocks noGrp="1"/>
          </p:cNvSpPr>
          <p:nvPr>
            <p:ph type="title"/>
          </p:nvPr>
        </p:nvSpPr>
        <p:spPr/>
        <p:txBody>
          <a:bodyPr/>
          <a:lstStyle/>
          <a:p>
            <a:r>
              <a:rPr lang="vi-VN" dirty="0"/>
              <a:t>CHƯƠNG 5. TRUYỀN ĐỘNG BÁNH RĂNG</a:t>
            </a:r>
            <a:endParaRPr lang="en-GB" dirty="0"/>
          </a:p>
        </p:txBody>
      </p:sp>
      <p:sp>
        <p:nvSpPr>
          <p:cNvPr id="8" name="TextBox 7"/>
          <p:cNvSpPr txBox="1"/>
          <p:nvPr/>
        </p:nvSpPr>
        <p:spPr>
          <a:xfrm>
            <a:off x="359702" y="575496"/>
            <a:ext cx="8028722" cy="867930"/>
          </a:xfrm>
          <a:prstGeom prst="rect">
            <a:avLst/>
          </a:prstGeom>
          <a:noFill/>
        </p:spPr>
        <p:txBody>
          <a:bodyPr wrap="square" rtlCol="0">
            <a:spAutoFit/>
          </a:bodyPr>
          <a:lstStyle/>
          <a:p>
            <a:pPr marL="0" marR="0" lvl="0" indent="0" algn="l" defTabSz="914400" rtl="0" eaLnBrk="0" fontAlgn="base" latinLnBrk="0" hangingPunct="0">
              <a:lnSpc>
                <a:spcPct val="120000"/>
              </a:lnSpc>
              <a:spcBef>
                <a:spcPct val="0"/>
              </a:spcBef>
              <a:spcAft>
                <a:spcPct val="0"/>
              </a:spcAft>
              <a:buClrTx/>
              <a:buSzTx/>
              <a:buFontTx/>
              <a:buNone/>
              <a:tabLst/>
              <a:defRPr/>
            </a:pPr>
            <a:r>
              <a:rPr kumimoji="0" lang="en-US" sz="2200" b="1" i="0" u="none" strike="noStrike" kern="1200" cap="none" spc="0" normalizeH="0" baseline="0" noProof="0" dirty="0">
                <a:ln>
                  <a:noFill/>
                </a:ln>
                <a:solidFill>
                  <a:srgbClr val="5B9BD5">
                    <a:lumMod val="50000"/>
                  </a:srgbClr>
                </a:solidFill>
                <a:effectLst/>
                <a:uLnTx/>
                <a:uFillTx/>
                <a:latin typeface="Roboto" pitchFamily="2" charset="0"/>
                <a:ea typeface="Roboto" pitchFamily="2" charset="0"/>
                <a:cs typeface="+mn-cs"/>
              </a:rPr>
              <a:t>3. </a:t>
            </a:r>
            <a:r>
              <a:rPr kumimoji="0" lang="en-US" sz="2200" b="1" i="0" u="none" strike="noStrike" kern="1200" cap="none" spc="0" normalizeH="0" baseline="0" noProof="0" dirty="0" err="1">
                <a:ln>
                  <a:noFill/>
                </a:ln>
                <a:solidFill>
                  <a:srgbClr val="5B9BD5">
                    <a:lumMod val="50000"/>
                  </a:srgbClr>
                </a:solidFill>
                <a:effectLst/>
                <a:uLnTx/>
                <a:uFillTx/>
                <a:latin typeface="Roboto" pitchFamily="2" charset="0"/>
                <a:ea typeface="Roboto" pitchFamily="2" charset="0"/>
                <a:cs typeface="+mn-cs"/>
              </a:rPr>
              <a:t>Phân</a:t>
            </a:r>
            <a:r>
              <a:rPr kumimoji="0" lang="en-US" sz="2200" b="1" i="0" u="none" strike="noStrike" kern="1200" cap="none" spc="0" normalizeH="0" baseline="0" noProof="0" dirty="0">
                <a:ln>
                  <a:noFill/>
                </a:ln>
                <a:solidFill>
                  <a:srgbClr val="5B9BD5">
                    <a:lumMod val="50000"/>
                  </a:srgbClr>
                </a:solidFill>
                <a:effectLst/>
                <a:uLnTx/>
                <a:uFillTx/>
                <a:latin typeface="Roboto" pitchFamily="2" charset="0"/>
                <a:ea typeface="Roboto" pitchFamily="2" charset="0"/>
                <a:cs typeface="+mn-cs"/>
              </a:rPr>
              <a:t> </a:t>
            </a:r>
            <a:r>
              <a:rPr kumimoji="0" lang="en-US" sz="2200" b="1" i="0" u="none" strike="noStrike" kern="1200" cap="none" spc="0" normalizeH="0" baseline="0" noProof="0" dirty="0" err="1">
                <a:ln>
                  <a:noFill/>
                </a:ln>
                <a:solidFill>
                  <a:srgbClr val="5B9BD5">
                    <a:lumMod val="50000"/>
                  </a:srgbClr>
                </a:solidFill>
                <a:effectLst/>
                <a:uLnTx/>
                <a:uFillTx/>
                <a:latin typeface="Roboto" pitchFamily="2" charset="0"/>
                <a:ea typeface="Roboto" pitchFamily="2" charset="0"/>
                <a:cs typeface="+mn-cs"/>
              </a:rPr>
              <a:t>tích</a:t>
            </a:r>
            <a:r>
              <a:rPr kumimoji="0" lang="en-US" sz="2200" b="1" i="0" u="none" strike="noStrike" kern="1200" cap="none" spc="0" normalizeH="0" baseline="0" noProof="0" dirty="0">
                <a:ln>
                  <a:noFill/>
                </a:ln>
                <a:solidFill>
                  <a:srgbClr val="5B9BD5">
                    <a:lumMod val="50000"/>
                  </a:srgbClr>
                </a:solidFill>
                <a:effectLst/>
                <a:uLnTx/>
                <a:uFillTx/>
                <a:latin typeface="Roboto" pitchFamily="2" charset="0"/>
                <a:ea typeface="Roboto" pitchFamily="2" charset="0"/>
                <a:cs typeface="+mn-cs"/>
              </a:rPr>
              <a:t> </a:t>
            </a:r>
            <a:r>
              <a:rPr kumimoji="0" lang="en-US" sz="2200" b="1" i="0" u="none" strike="noStrike" kern="1200" cap="none" spc="0" normalizeH="0" baseline="0" noProof="0" dirty="0" err="1">
                <a:ln>
                  <a:noFill/>
                </a:ln>
                <a:solidFill>
                  <a:srgbClr val="5B9BD5">
                    <a:lumMod val="50000"/>
                  </a:srgbClr>
                </a:solidFill>
                <a:effectLst/>
                <a:uLnTx/>
                <a:uFillTx/>
                <a:latin typeface="Roboto" pitchFamily="2" charset="0"/>
                <a:ea typeface="Roboto" pitchFamily="2" charset="0"/>
                <a:cs typeface="+mn-cs"/>
              </a:rPr>
              <a:t>lực</a:t>
            </a:r>
            <a:r>
              <a:rPr kumimoji="0" lang="en-US" sz="2200" b="1" i="0" u="none" strike="noStrike" kern="1200" cap="none" spc="0" normalizeH="0" baseline="0" noProof="0" dirty="0">
                <a:ln>
                  <a:noFill/>
                </a:ln>
                <a:solidFill>
                  <a:srgbClr val="5B9BD5">
                    <a:lumMod val="50000"/>
                  </a:srgbClr>
                </a:solidFill>
                <a:effectLst/>
                <a:uLnTx/>
                <a:uFillTx/>
                <a:latin typeface="Roboto" pitchFamily="2" charset="0"/>
                <a:ea typeface="Roboto" pitchFamily="2" charset="0"/>
                <a:cs typeface="+mn-cs"/>
              </a:rPr>
              <a:t> </a:t>
            </a:r>
            <a:r>
              <a:rPr kumimoji="0" lang="en-US" sz="2200" b="1" i="0" u="none" strike="noStrike" kern="1200" cap="none" spc="0" normalizeH="0" baseline="0" noProof="0" dirty="0" err="1">
                <a:ln>
                  <a:noFill/>
                </a:ln>
                <a:solidFill>
                  <a:srgbClr val="5B9BD5">
                    <a:lumMod val="50000"/>
                  </a:srgbClr>
                </a:solidFill>
                <a:effectLst/>
                <a:uLnTx/>
                <a:uFillTx/>
                <a:latin typeface="Roboto" pitchFamily="2" charset="0"/>
                <a:ea typeface="Roboto" pitchFamily="2" charset="0"/>
                <a:cs typeface="+mn-cs"/>
              </a:rPr>
              <a:t>tác</a:t>
            </a:r>
            <a:r>
              <a:rPr kumimoji="0" lang="en-US" sz="2200" b="1" i="0" u="none" strike="noStrike" kern="1200" cap="none" spc="0" normalizeH="0" baseline="0" noProof="0" dirty="0">
                <a:ln>
                  <a:noFill/>
                </a:ln>
                <a:solidFill>
                  <a:srgbClr val="5B9BD5">
                    <a:lumMod val="50000"/>
                  </a:srgbClr>
                </a:solidFill>
                <a:effectLst/>
                <a:uLnTx/>
                <a:uFillTx/>
                <a:latin typeface="Roboto" pitchFamily="2" charset="0"/>
                <a:ea typeface="Roboto" pitchFamily="2" charset="0"/>
                <a:cs typeface="+mn-cs"/>
              </a:rPr>
              <a:t> </a:t>
            </a:r>
            <a:r>
              <a:rPr kumimoji="0" lang="en-US" sz="2200" b="1" i="0" u="none" strike="noStrike" kern="1200" cap="none" spc="0" normalizeH="0" baseline="0" noProof="0" dirty="0" err="1">
                <a:ln>
                  <a:noFill/>
                </a:ln>
                <a:solidFill>
                  <a:srgbClr val="5B9BD5">
                    <a:lumMod val="50000"/>
                  </a:srgbClr>
                </a:solidFill>
                <a:effectLst/>
                <a:uLnTx/>
                <a:uFillTx/>
                <a:latin typeface="Roboto" pitchFamily="2" charset="0"/>
                <a:ea typeface="Roboto" pitchFamily="2" charset="0"/>
                <a:cs typeface="+mn-cs"/>
              </a:rPr>
              <a:t>dụng</a:t>
            </a:r>
            <a:endParaRPr kumimoji="0" lang="en-US" sz="2200" b="1" i="0" u="none" strike="noStrike" kern="1200" cap="none" spc="0" normalizeH="0" baseline="0" noProof="0" dirty="0">
              <a:ln>
                <a:noFill/>
              </a:ln>
              <a:solidFill>
                <a:srgbClr val="5B9BD5">
                  <a:lumMod val="50000"/>
                </a:srgbClr>
              </a:solidFill>
              <a:effectLst/>
              <a:uLnTx/>
              <a:uFillTx/>
              <a:latin typeface="Roboto" pitchFamily="2" charset="0"/>
              <a:ea typeface="Roboto" pitchFamily="2" charset="0"/>
              <a:cs typeface="+mn-cs"/>
            </a:endParaRPr>
          </a:p>
          <a:p>
            <a:pPr marL="0" marR="0" lvl="0" indent="0" algn="l" defTabSz="914400" rtl="0" eaLnBrk="0" fontAlgn="base" latinLnBrk="0" hangingPunct="0">
              <a:lnSpc>
                <a:spcPct val="120000"/>
              </a:lnSpc>
              <a:spcBef>
                <a:spcPct val="0"/>
              </a:spcBef>
              <a:spcAft>
                <a:spcPct val="0"/>
              </a:spcAft>
              <a:buClrTx/>
              <a:buSzTx/>
              <a:buFontTx/>
              <a:buNone/>
              <a:tabLst/>
              <a:defRPr/>
            </a:pPr>
            <a:r>
              <a:rPr kumimoji="0" lang="en-US" sz="2000" b="1" i="0" u="none" strike="noStrike" kern="1200" cap="none" spc="0" normalizeH="0" baseline="0" noProof="0" dirty="0">
                <a:ln>
                  <a:noFill/>
                </a:ln>
                <a:solidFill>
                  <a:srgbClr val="5B9BD5">
                    <a:lumMod val="50000"/>
                  </a:srgbClr>
                </a:solidFill>
                <a:effectLst/>
                <a:uLnTx/>
                <a:uFillTx/>
                <a:latin typeface="Roboto" pitchFamily="2" charset="0"/>
                <a:ea typeface="Roboto" pitchFamily="2" charset="0"/>
                <a:cs typeface="+mn-cs"/>
              </a:rPr>
              <a:t>3.3. </a:t>
            </a:r>
            <a:r>
              <a:rPr kumimoji="0" lang="en-US" sz="2000" b="1" i="0" u="none" strike="noStrike" kern="1200" cap="none" spc="0" normalizeH="0" baseline="0" noProof="0" dirty="0" err="1">
                <a:ln>
                  <a:noFill/>
                </a:ln>
                <a:solidFill>
                  <a:srgbClr val="5B9BD5">
                    <a:lumMod val="50000"/>
                  </a:srgbClr>
                </a:solidFill>
                <a:effectLst/>
                <a:uLnTx/>
                <a:uFillTx/>
                <a:latin typeface="Roboto" pitchFamily="2" charset="0"/>
                <a:ea typeface="Roboto" pitchFamily="2" charset="0"/>
                <a:cs typeface="+mn-cs"/>
              </a:rPr>
              <a:t>Lực</a:t>
            </a:r>
            <a:r>
              <a:rPr kumimoji="0" lang="en-US" sz="2000" b="1" i="0" u="none" strike="noStrike" kern="1200" cap="none" spc="0" normalizeH="0" baseline="0" noProof="0" dirty="0">
                <a:ln>
                  <a:noFill/>
                </a:ln>
                <a:solidFill>
                  <a:srgbClr val="5B9BD5">
                    <a:lumMod val="50000"/>
                  </a:srgbClr>
                </a:solidFill>
                <a:effectLst/>
                <a:uLnTx/>
                <a:uFillTx/>
                <a:latin typeface="Roboto" pitchFamily="2" charset="0"/>
                <a:ea typeface="Roboto" pitchFamily="2" charset="0"/>
                <a:cs typeface="+mn-cs"/>
              </a:rPr>
              <a:t> </a:t>
            </a:r>
            <a:r>
              <a:rPr kumimoji="0" lang="en-US" sz="2000" b="1" i="0" u="none" strike="noStrike" kern="1200" cap="none" spc="0" normalizeH="0" baseline="0" noProof="0" dirty="0" err="1">
                <a:ln>
                  <a:noFill/>
                </a:ln>
                <a:solidFill>
                  <a:srgbClr val="5B9BD5">
                    <a:lumMod val="50000"/>
                  </a:srgbClr>
                </a:solidFill>
                <a:effectLst/>
                <a:uLnTx/>
                <a:uFillTx/>
                <a:latin typeface="Roboto" pitchFamily="2" charset="0"/>
                <a:ea typeface="Roboto" pitchFamily="2" charset="0"/>
                <a:cs typeface="+mn-cs"/>
              </a:rPr>
              <a:t>tác</a:t>
            </a:r>
            <a:r>
              <a:rPr kumimoji="0" lang="en-US" sz="2000" b="1" i="0" u="none" strike="noStrike" kern="1200" cap="none" spc="0" normalizeH="0" baseline="0" noProof="0" dirty="0">
                <a:ln>
                  <a:noFill/>
                </a:ln>
                <a:solidFill>
                  <a:srgbClr val="5B9BD5">
                    <a:lumMod val="50000"/>
                  </a:srgbClr>
                </a:solidFill>
                <a:effectLst/>
                <a:uLnTx/>
                <a:uFillTx/>
                <a:latin typeface="Roboto" pitchFamily="2" charset="0"/>
                <a:ea typeface="Roboto" pitchFamily="2" charset="0"/>
                <a:cs typeface="+mn-cs"/>
              </a:rPr>
              <a:t> </a:t>
            </a:r>
            <a:r>
              <a:rPr kumimoji="0" lang="en-US" sz="2000" b="1" i="0" u="none" strike="noStrike" kern="1200" cap="none" spc="0" normalizeH="0" baseline="0" noProof="0" dirty="0" err="1">
                <a:ln>
                  <a:noFill/>
                </a:ln>
                <a:solidFill>
                  <a:srgbClr val="5B9BD5">
                    <a:lumMod val="50000"/>
                  </a:srgbClr>
                </a:solidFill>
                <a:effectLst/>
                <a:uLnTx/>
                <a:uFillTx/>
                <a:latin typeface="Roboto" pitchFamily="2" charset="0"/>
                <a:ea typeface="Roboto" pitchFamily="2" charset="0"/>
                <a:cs typeface="+mn-cs"/>
              </a:rPr>
              <a:t>dụng</a:t>
            </a:r>
            <a:r>
              <a:rPr kumimoji="0" lang="en-US" sz="2000" b="1" i="0" u="none" strike="noStrike" kern="1200" cap="none" spc="0" normalizeH="0" baseline="0" noProof="0" dirty="0">
                <a:ln>
                  <a:noFill/>
                </a:ln>
                <a:solidFill>
                  <a:srgbClr val="5B9BD5">
                    <a:lumMod val="50000"/>
                  </a:srgbClr>
                </a:solidFill>
                <a:effectLst/>
                <a:uLnTx/>
                <a:uFillTx/>
                <a:latin typeface="Roboto" pitchFamily="2" charset="0"/>
                <a:ea typeface="Roboto" pitchFamily="2" charset="0"/>
                <a:cs typeface="+mn-cs"/>
              </a:rPr>
              <a:t> </a:t>
            </a:r>
            <a:r>
              <a:rPr kumimoji="0" lang="en-US" sz="2000" b="1" i="0" u="none" strike="noStrike" kern="1200" cap="none" spc="0" normalizeH="0" baseline="0" noProof="0" dirty="0" err="1">
                <a:ln>
                  <a:noFill/>
                </a:ln>
                <a:solidFill>
                  <a:srgbClr val="5B9BD5">
                    <a:lumMod val="50000"/>
                  </a:srgbClr>
                </a:solidFill>
                <a:effectLst/>
                <a:uLnTx/>
                <a:uFillTx/>
                <a:latin typeface="Roboto" pitchFamily="2" charset="0"/>
                <a:ea typeface="Roboto" pitchFamily="2" charset="0"/>
                <a:cs typeface="+mn-cs"/>
              </a:rPr>
              <a:t>trong</a:t>
            </a:r>
            <a:r>
              <a:rPr kumimoji="0" lang="en-US" sz="2000" b="1" i="0" u="none" strike="noStrike" kern="1200" cap="none" spc="0" normalizeH="0" baseline="0" noProof="0" dirty="0">
                <a:ln>
                  <a:noFill/>
                </a:ln>
                <a:solidFill>
                  <a:srgbClr val="5B9BD5">
                    <a:lumMod val="50000"/>
                  </a:srgbClr>
                </a:solidFill>
                <a:effectLst/>
                <a:uLnTx/>
                <a:uFillTx/>
                <a:latin typeface="Roboto" pitchFamily="2" charset="0"/>
                <a:ea typeface="Roboto" pitchFamily="2" charset="0"/>
                <a:cs typeface="+mn-cs"/>
              </a:rPr>
              <a:t> </a:t>
            </a:r>
            <a:r>
              <a:rPr kumimoji="0" lang="en-US" sz="2000" b="1" i="0" u="none" strike="noStrike" kern="1200" cap="none" spc="0" normalizeH="0" baseline="0" noProof="0" dirty="0" err="1">
                <a:ln>
                  <a:noFill/>
                </a:ln>
                <a:solidFill>
                  <a:srgbClr val="5B9BD5">
                    <a:lumMod val="50000"/>
                  </a:srgbClr>
                </a:solidFill>
                <a:effectLst/>
                <a:uLnTx/>
                <a:uFillTx/>
                <a:latin typeface="Roboto" pitchFamily="2" charset="0"/>
                <a:ea typeface="Roboto" pitchFamily="2" charset="0"/>
                <a:cs typeface="+mn-cs"/>
              </a:rPr>
              <a:t>bộ</a:t>
            </a:r>
            <a:r>
              <a:rPr kumimoji="0" lang="en-US" sz="2000" b="1" i="0" u="none" strike="noStrike" kern="1200" cap="none" spc="0" normalizeH="0" baseline="0" noProof="0" dirty="0">
                <a:ln>
                  <a:noFill/>
                </a:ln>
                <a:solidFill>
                  <a:srgbClr val="5B9BD5">
                    <a:lumMod val="50000"/>
                  </a:srgbClr>
                </a:solidFill>
                <a:effectLst/>
                <a:uLnTx/>
                <a:uFillTx/>
                <a:latin typeface="Roboto" pitchFamily="2" charset="0"/>
                <a:ea typeface="Roboto" pitchFamily="2" charset="0"/>
                <a:cs typeface="+mn-cs"/>
              </a:rPr>
              <a:t> </a:t>
            </a:r>
            <a:r>
              <a:rPr kumimoji="0" lang="en-US" sz="2000" b="1" i="0" u="none" strike="noStrike" kern="1200" cap="none" spc="0" normalizeH="0" baseline="0" noProof="0" dirty="0" err="1">
                <a:ln>
                  <a:noFill/>
                </a:ln>
                <a:solidFill>
                  <a:srgbClr val="5B9BD5">
                    <a:lumMod val="50000"/>
                  </a:srgbClr>
                </a:solidFill>
                <a:effectLst/>
                <a:uLnTx/>
                <a:uFillTx/>
                <a:latin typeface="Roboto" pitchFamily="2" charset="0"/>
                <a:ea typeface="Roboto" pitchFamily="2" charset="0"/>
                <a:cs typeface="+mn-cs"/>
              </a:rPr>
              <a:t>truyền</a:t>
            </a:r>
            <a:r>
              <a:rPr kumimoji="0" lang="en-US" sz="2000" b="1" i="0" u="none" strike="noStrike" kern="1200" cap="none" spc="0" normalizeH="0" baseline="0" noProof="0" dirty="0">
                <a:ln>
                  <a:noFill/>
                </a:ln>
                <a:solidFill>
                  <a:srgbClr val="5B9BD5">
                    <a:lumMod val="50000"/>
                  </a:srgbClr>
                </a:solidFill>
                <a:effectLst/>
                <a:uLnTx/>
                <a:uFillTx/>
                <a:latin typeface="Roboto" pitchFamily="2" charset="0"/>
                <a:ea typeface="Roboto" pitchFamily="2" charset="0"/>
                <a:cs typeface="+mn-cs"/>
              </a:rPr>
              <a:t> bánh </a:t>
            </a:r>
            <a:r>
              <a:rPr kumimoji="0" lang="en-US" sz="2000" b="1" i="0" u="none" strike="noStrike" kern="1200" cap="none" spc="0" normalizeH="0" baseline="0" noProof="0" dirty="0" err="1">
                <a:ln>
                  <a:noFill/>
                </a:ln>
                <a:solidFill>
                  <a:srgbClr val="5B9BD5">
                    <a:lumMod val="50000"/>
                  </a:srgbClr>
                </a:solidFill>
                <a:effectLst/>
                <a:uLnTx/>
                <a:uFillTx/>
                <a:latin typeface="Roboto" pitchFamily="2" charset="0"/>
                <a:ea typeface="Roboto" pitchFamily="2" charset="0"/>
                <a:cs typeface="+mn-cs"/>
              </a:rPr>
              <a:t>răng</a:t>
            </a:r>
            <a:r>
              <a:rPr kumimoji="0" lang="en-US" sz="2000" b="1" i="0" u="none" strike="noStrike" kern="1200" cap="none" spc="0" normalizeH="0" baseline="0" noProof="0" dirty="0">
                <a:ln>
                  <a:noFill/>
                </a:ln>
                <a:solidFill>
                  <a:srgbClr val="5B9BD5">
                    <a:lumMod val="50000"/>
                  </a:srgbClr>
                </a:solidFill>
                <a:effectLst/>
                <a:uLnTx/>
                <a:uFillTx/>
                <a:latin typeface="Roboto" pitchFamily="2" charset="0"/>
                <a:ea typeface="Roboto" pitchFamily="2" charset="0"/>
                <a:cs typeface="+mn-cs"/>
              </a:rPr>
              <a:t> </a:t>
            </a:r>
            <a:r>
              <a:rPr kumimoji="0" lang="en-US" sz="2000" b="1" i="0" u="none" strike="noStrike" kern="1200" cap="none" spc="0" normalizeH="0" baseline="0" noProof="0" dirty="0" err="1">
                <a:ln>
                  <a:noFill/>
                </a:ln>
                <a:solidFill>
                  <a:srgbClr val="5B9BD5">
                    <a:lumMod val="50000"/>
                  </a:srgbClr>
                </a:solidFill>
                <a:effectLst/>
                <a:uLnTx/>
                <a:uFillTx/>
                <a:latin typeface="Roboto" pitchFamily="2" charset="0"/>
                <a:ea typeface="Roboto" pitchFamily="2" charset="0"/>
                <a:cs typeface="+mn-cs"/>
              </a:rPr>
              <a:t>côn</a:t>
            </a:r>
            <a:r>
              <a:rPr kumimoji="0" lang="en-US" sz="2000" b="1" i="0" u="none" strike="noStrike" kern="1200" cap="none" spc="0" normalizeH="0" baseline="0" noProof="0" dirty="0">
                <a:ln>
                  <a:noFill/>
                </a:ln>
                <a:solidFill>
                  <a:srgbClr val="5B9BD5">
                    <a:lumMod val="50000"/>
                  </a:srgbClr>
                </a:solidFill>
                <a:effectLst/>
                <a:uLnTx/>
                <a:uFillTx/>
                <a:latin typeface="Roboto" pitchFamily="2" charset="0"/>
                <a:ea typeface="Roboto" pitchFamily="2" charset="0"/>
                <a:cs typeface="+mn-cs"/>
              </a:rPr>
              <a:t> </a:t>
            </a:r>
            <a:r>
              <a:rPr kumimoji="0" lang="en-US" sz="2000" b="1" i="0" u="none" strike="noStrike" kern="1200" cap="none" spc="0" normalizeH="0" baseline="0" noProof="0" dirty="0" err="1">
                <a:ln>
                  <a:noFill/>
                </a:ln>
                <a:solidFill>
                  <a:srgbClr val="5B9BD5">
                    <a:lumMod val="50000"/>
                  </a:srgbClr>
                </a:solidFill>
                <a:effectLst/>
                <a:uLnTx/>
                <a:uFillTx/>
                <a:latin typeface="Roboto" pitchFamily="2" charset="0"/>
                <a:ea typeface="Roboto" pitchFamily="2" charset="0"/>
                <a:cs typeface="+mn-cs"/>
              </a:rPr>
              <a:t>răng</a:t>
            </a:r>
            <a:r>
              <a:rPr kumimoji="0" lang="en-US" sz="2000" b="1" i="0" u="none" strike="noStrike" kern="1200" cap="none" spc="0" normalizeH="0" baseline="0" noProof="0" dirty="0">
                <a:ln>
                  <a:noFill/>
                </a:ln>
                <a:solidFill>
                  <a:srgbClr val="5B9BD5">
                    <a:lumMod val="50000"/>
                  </a:srgbClr>
                </a:solidFill>
                <a:effectLst/>
                <a:uLnTx/>
                <a:uFillTx/>
                <a:latin typeface="Roboto" pitchFamily="2" charset="0"/>
                <a:ea typeface="Roboto" pitchFamily="2" charset="0"/>
                <a:cs typeface="+mn-cs"/>
              </a:rPr>
              <a:t> </a:t>
            </a:r>
            <a:r>
              <a:rPr kumimoji="0" lang="en-US" sz="2000" b="1" i="0" u="none" strike="noStrike" kern="1200" cap="none" spc="0" normalizeH="0" baseline="0" noProof="0" dirty="0" err="1">
                <a:ln>
                  <a:noFill/>
                </a:ln>
                <a:solidFill>
                  <a:srgbClr val="5B9BD5">
                    <a:lumMod val="50000"/>
                  </a:srgbClr>
                </a:solidFill>
                <a:effectLst/>
                <a:uLnTx/>
                <a:uFillTx/>
                <a:latin typeface="Roboto" pitchFamily="2" charset="0"/>
                <a:ea typeface="Roboto" pitchFamily="2" charset="0"/>
                <a:cs typeface="+mn-cs"/>
              </a:rPr>
              <a:t>thẳng</a:t>
            </a:r>
            <a:endParaRPr kumimoji="0" lang="en-US" sz="2000" b="1" i="0" u="none" strike="noStrike" kern="1200" cap="none" spc="0" normalizeH="0" baseline="0" noProof="0" dirty="0">
              <a:ln>
                <a:noFill/>
              </a:ln>
              <a:solidFill>
                <a:srgbClr val="5B9BD5">
                  <a:lumMod val="50000"/>
                </a:srgbClr>
              </a:solidFill>
              <a:effectLst/>
              <a:uLnTx/>
              <a:uFillTx/>
              <a:latin typeface="Roboto" pitchFamily="2" charset="0"/>
              <a:ea typeface="Roboto" pitchFamily="2" charset="0"/>
              <a:cs typeface="+mn-cs"/>
            </a:endParaRPr>
          </a:p>
        </p:txBody>
      </p:sp>
      <p:pic>
        <p:nvPicPr>
          <p:cNvPr id="2" name="Picture 1">
            <a:extLst>
              <a:ext uri="{FF2B5EF4-FFF2-40B4-BE49-F238E27FC236}">
                <a16:creationId xmlns:a16="http://schemas.microsoft.com/office/drawing/2014/main" id="{CE0EEEE1-A253-4FFE-9C36-7A49FCDA0E1D}"/>
              </a:ext>
            </a:extLst>
          </p:cNvPr>
          <p:cNvPicPr>
            <a:picLocks noChangeAspect="1"/>
          </p:cNvPicPr>
          <p:nvPr/>
        </p:nvPicPr>
        <p:blipFill>
          <a:blip r:embed="rId2"/>
          <a:stretch>
            <a:fillRect/>
          </a:stretch>
        </p:blipFill>
        <p:spPr>
          <a:xfrm>
            <a:off x="4937601" y="3212976"/>
            <a:ext cx="3802865" cy="3303881"/>
          </a:xfrm>
          <a:prstGeom prst="rect">
            <a:avLst/>
          </a:prstGeom>
        </p:spPr>
      </p:pic>
    </p:spTree>
    <p:extLst>
      <p:ext uri="{BB962C8B-B14F-4D97-AF65-F5344CB8AC3E}">
        <p14:creationId xmlns:p14="http://schemas.microsoft.com/office/powerpoint/2010/main" val="367124763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idx="1"/>
          </p:nvPr>
        </p:nvSpPr>
        <p:spPr>
          <a:xfrm>
            <a:off x="494851" y="1465198"/>
            <a:ext cx="8037589" cy="4700106"/>
          </a:xfrm>
        </p:spPr>
        <p:txBody>
          <a:bodyPr>
            <a:normAutofit/>
          </a:bodyPr>
          <a:lstStyle/>
          <a:p>
            <a:pPr>
              <a:lnSpc>
                <a:spcPct val="130000"/>
              </a:lnSpc>
            </a:pPr>
            <a:endParaRPr lang="vi-VN" sz="1800" dirty="0"/>
          </a:p>
        </p:txBody>
      </p:sp>
      <p:sp>
        <p:nvSpPr>
          <p:cNvPr id="3" name="Title 2"/>
          <p:cNvSpPr>
            <a:spLocks noGrp="1"/>
          </p:cNvSpPr>
          <p:nvPr>
            <p:ph type="title"/>
          </p:nvPr>
        </p:nvSpPr>
        <p:spPr/>
        <p:txBody>
          <a:bodyPr/>
          <a:lstStyle/>
          <a:p>
            <a:r>
              <a:rPr lang="vi-VN" dirty="0"/>
              <a:t>CHƯƠNG 5. TRUYỀN ĐỘNG BÁNH RĂNG</a:t>
            </a:r>
            <a:endParaRPr lang="en-GB" dirty="0"/>
          </a:p>
        </p:txBody>
      </p:sp>
      <p:sp>
        <p:nvSpPr>
          <p:cNvPr id="8" name="TextBox 7"/>
          <p:cNvSpPr txBox="1"/>
          <p:nvPr/>
        </p:nvSpPr>
        <p:spPr>
          <a:xfrm>
            <a:off x="359702" y="575496"/>
            <a:ext cx="7524665" cy="867930"/>
          </a:xfrm>
          <a:prstGeom prst="rect">
            <a:avLst/>
          </a:prstGeom>
          <a:noFill/>
        </p:spPr>
        <p:txBody>
          <a:bodyPr wrap="square" rtlCol="0">
            <a:spAutoFit/>
          </a:bodyPr>
          <a:lstStyle/>
          <a:p>
            <a:pPr lvl="0">
              <a:lnSpc>
                <a:spcPct val="120000"/>
              </a:lnSpc>
            </a:pPr>
            <a:r>
              <a:rPr lang="en-US" sz="2200" b="1" dirty="0">
                <a:solidFill>
                  <a:schemeClr val="accent1">
                    <a:lumMod val="50000"/>
                  </a:schemeClr>
                </a:solidFill>
                <a:latin typeface="Roboto" pitchFamily="2" charset="0"/>
                <a:ea typeface="Roboto" pitchFamily="2" charset="0"/>
              </a:rPr>
              <a:t>3. </a:t>
            </a:r>
            <a:r>
              <a:rPr lang="en-US" sz="2200" b="1" dirty="0" err="1">
                <a:solidFill>
                  <a:schemeClr val="accent1">
                    <a:lumMod val="50000"/>
                  </a:schemeClr>
                </a:solidFill>
                <a:latin typeface="Roboto" pitchFamily="2" charset="0"/>
                <a:ea typeface="Roboto" pitchFamily="2" charset="0"/>
              </a:rPr>
              <a:t>Phân</a:t>
            </a:r>
            <a:r>
              <a:rPr lang="en-US" sz="2200" b="1" dirty="0">
                <a:solidFill>
                  <a:schemeClr val="accent1">
                    <a:lumMod val="50000"/>
                  </a:schemeClr>
                </a:solidFill>
                <a:latin typeface="Roboto" pitchFamily="2" charset="0"/>
                <a:ea typeface="Roboto" pitchFamily="2" charset="0"/>
              </a:rPr>
              <a:t> </a:t>
            </a:r>
            <a:r>
              <a:rPr lang="en-US" sz="2200" b="1" dirty="0" err="1">
                <a:solidFill>
                  <a:schemeClr val="accent1">
                    <a:lumMod val="50000"/>
                  </a:schemeClr>
                </a:solidFill>
                <a:latin typeface="Roboto" pitchFamily="2" charset="0"/>
                <a:ea typeface="Roboto" pitchFamily="2" charset="0"/>
              </a:rPr>
              <a:t>tích</a:t>
            </a:r>
            <a:r>
              <a:rPr lang="en-US" sz="2200" b="1" dirty="0">
                <a:solidFill>
                  <a:schemeClr val="accent1">
                    <a:lumMod val="50000"/>
                  </a:schemeClr>
                </a:solidFill>
                <a:latin typeface="Roboto" pitchFamily="2" charset="0"/>
                <a:ea typeface="Roboto" pitchFamily="2" charset="0"/>
              </a:rPr>
              <a:t> </a:t>
            </a:r>
            <a:r>
              <a:rPr lang="en-US" sz="2200" b="1" dirty="0" err="1">
                <a:solidFill>
                  <a:schemeClr val="accent1">
                    <a:lumMod val="50000"/>
                  </a:schemeClr>
                </a:solidFill>
                <a:latin typeface="Roboto" pitchFamily="2" charset="0"/>
                <a:ea typeface="Roboto" pitchFamily="2" charset="0"/>
              </a:rPr>
              <a:t>lực</a:t>
            </a:r>
            <a:r>
              <a:rPr lang="en-US" sz="2200" b="1" dirty="0">
                <a:solidFill>
                  <a:schemeClr val="accent1">
                    <a:lumMod val="50000"/>
                  </a:schemeClr>
                </a:solidFill>
                <a:latin typeface="Roboto" pitchFamily="2" charset="0"/>
                <a:ea typeface="Roboto" pitchFamily="2" charset="0"/>
              </a:rPr>
              <a:t> </a:t>
            </a:r>
            <a:r>
              <a:rPr lang="en-US" sz="2200" b="1" dirty="0" err="1">
                <a:solidFill>
                  <a:schemeClr val="accent1">
                    <a:lumMod val="50000"/>
                  </a:schemeClr>
                </a:solidFill>
                <a:latin typeface="Roboto" pitchFamily="2" charset="0"/>
                <a:ea typeface="Roboto" pitchFamily="2" charset="0"/>
              </a:rPr>
              <a:t>tác</a:t>
            </a:r>
            <a:r>
              <a:rPr lang="en-US" sz="2200" b="1" dirty="0">
                <a:solidFill>
                  <a:schemeClr val="accent1">
                    <a:lumMod val="50000"/>
                  </a:schemeClr>
                </a:solidFill>
                <a:latin typeface="Roboto" pitchFamily="2" charset="0"/>
                <a:ea typeface="Roboto" pitchFamily="2" charset="0"/>
              </a:rPr>
              <a:t> </a:t>
            </a:r>
            <a:r>
              <a:rPr lang="en-US" sz="2200" b="1" dirty="0" err="1">
                <a:solidFill>
                  <a:schemeClr val="accent1">
                    <a:lumMod val="50000"/>
                  </a:schemeClr>
                </a:solidFill>
                <a:latin typeface="Roboto" pitchFamily="2" charset="0"/>
                <a:ea typeface="Roboto" pitchFamily="2" charset="0"/>
              </a:rPr>
              <a:t>dụng</a:t>
            </a:r>
            <a:endParaRPr lang="en-US" sz="2200" b="1" dirty="0">
              <a:solidFill>
                <a:schemeClr val="accent1">
                  <a:lumMod val="50000"/>
                </a:schemeClr>
              </a:solidFill>
              <a:latin typeface="Roboto" pitchFamily="2" charset="0"/>
              <a:ea typeface="Roboto" pitchFamily="2" charset="0"/>
            </a:endParaRPr>
          </a:p>
          <a:p>
            <a:pPr lvl="0">
              <a:lnSpc>
                <a:spcPct val="120000"/>
              </a:lnSpc>
            </a:pPr>
            <a:r>
              <a:rPr lang="en-US" sz="2000" b="1" dirty="0">
                <a:solidFill>
                  <a:srgbClr val="5B9BD5">
                    <a:lumMod val="50000"/>
                  </a:srgbClr>
                </a:solidFill>
                <a:latin typeface="Roboto" pitchFamily="2" charset="0"/>
                <a:ea typeface="Roboto" pitchFamily="2" charset="0"/>
              </a:rPr>
              <a:t>3.2. </a:t>
            </a:r>
            <a:r>
              <a:rPr lang="en-US" sz="2000" b="1" dirty="0" err="1">
                <a:solidFill>
                  <a:srgbClr val="5B9BD5">
                    <a:lumMod val="50000"/>
                  </a:srgbClr>
                </a:solidFill>
                <a:latin typeface="Roboto" pitchFamily="2" charset="0"/>
                <a:ea typeface="Roboto" pitchFamily="2" charset="0"/>
              </a:rPr>
              <a:t>Lực</a:t>
            </a:r>
            <a:r>
              <a:rPr lang="en-US" sz="2000" b="1" dirty="0">
                <a:solidFill>
                  <a:srgbClr val="5B9BD5">
                    <a:lumMod val="50000"/>
                  </a:srgbClr>
                </a:solidFill>
                <a:latin typeface="Roboto" pitchFamily="2" charset="0"/>
                <a:ea typeface="Roboto" pitchFamily="2" charset="0"/>
              </a:rPr>
              <a:t> </a:t>
            </a:r>
            <a:r>
              <a:rPr lang="en-US" sz="2000" b="1" dirty="0" err="1">
                <a:solidFill>
                  <a:srgbClr val="5B9BD5">
                    <a:lumMod val="50000"/>
                  </a:srgbClr>
                </a:solidFill>
                <a:latin typeface="Roboto" pitchFamily="2" charset="0"/>
                <a:ea typeface="Roboto" pitchFamily="2" charset="0"/>
              </a:rPr>
              <a:t>tác</a:t>
            </a:r>
            <a:r>
              <a:rPr lang="en-US" sz="2000" b="1" dirty="0">
                <a:solidFill>
                  <a:srgbClr val="5B9BD5">
                    <a:lumMod val="50000"/>
                  </a:srgbClr>
                </a:solidFill>
                <a:latin typeface="Roboto" pitchFamily="2" charset="0"/>
                <a:ea typeface="Roboto" pitchFamily="2" charset="0"/>
              </a:rPr>
              <a:t> </a:t>
            </a:r>
            <a:r>
              <a:rPr lang="en-US" sz="2000" b="1" dirty="0" err="1">
                <a:solidFill>
                  <a:srgbClr val="5B9BD5">
                    <a:lumMod val="50000"/>
                  </a:srgbClr>
                </a:solidFill>
                <a:latin typeface="Roboto" pitchFamily="2" charset="0"/>
                <a:ea typeface="Roboto" pitchFamily="2" charset="0"/>
              </a:rPr>
              <a:t>dụng</a:t>
            </a:r>
            <a:r>
              <a:rPr lang="en-US" sz="2000" b="1" dirty="0">
                <a:solidFill>
                  <a:srgbClr val="5B9BD5">
                    <a:lumMod val="50000"/>
                  </a:srgbClr>
                </a:solidFill>
                <a:latin typeface="Roboto" pitchFamily="2" charset="0"/>
                <a:ea typeface="Roboto" pitchFamily="2" charset="0"/>
              </a:rPr>
              <a:t> </a:t>
            </a:r>
            <a:r>
              <a:rPr lang="en-US" sz="2000" b="1" dirty="0" err="1">
                <a:solidFill>
                  <a:srgbClr val="5B9BD5">
                    <a:lumMod val="50000"/>
                  </a:srgbClr>
                </a:solidFill>
                <a:latin typeface="Roboto" pitchFamily="2" charset="0"/>
                <a:ea typeface="Roboto" pitchFamily="2" charset="0"/>
              </a:rPr>
              <a:t>trong</a:t>
            </a:r>
            <a:r>
              <a:rPr lang="en-US" sz="2000" b="1" dirty="0">
                <a:solidFill>
                  <a:srgbClr val="5B9BD5">
                    <a:lumMod val="50000"/>
                  </a:srgbClr>
                </a:solidFill>
                <a:latin typeface="Roboto" pitchFamily="2" charset="0"/>
                <a:ea typeface="Roboto" pitchFamily="2" charset="0"/>
              </a:rPr>
              <a:t> </a:t>
            </a:r>
            <a:r>
              <a:rPr lang="en-US" sz="2000" b="1" dirty="0" err="1">
                <a:solidFill>
                  <a:srgbClr val="5B9BD5">
                    <a:lumMod val="50000"/>
                  </a:srgbClr>
                </a:solidFill>
                <a:latin typeface="Roboto" pitchFamily="2" charset="0"/>
                <a:ea typeface="Roboto" pitchFamily="2" charset="0"/>
              </a:rPr>
              <a:t>bộ</a:t>
            </a:r>
            <a:r>
              <a:rPr lang="en-US" sz="2000" b="1" dirty="0">
                <a:solidFill>
                  <a:srgbClr val="5B9BD5">
                    <a:lumMod val="50000"/>
                  </a:srgbClr>
                </a:solidFill>
                <a:latin typeface="Roboto" pitchFamily="2" charset="0"/>
                <a:ea typeface="Roboto" pitchFamily="2" charset="0"/>
              </a:rPr>
              <a:t> </a:t>
            </a:r>
            <a:r>
              <a:rPr lang="en-US" sz="2000" b="1" dirty="0" err="1">
                <a:solidFill>
                  <a:srgbClr val="5B9BD5">
                    <a:lumMod val="50000"/>
                  </a:srgbClr>
                </a:solidFill>
                <a:latin typeface="Roboto" pitchFamily="2" charset="0"/>
                <a:ea typeface="Roboto" pitchFamily="2" charset="0"/>
              </a:rPr>
              <a:t>truyền</a:t>
            </a:r>
            <a:r>
              <a:rPr lang="en-US" sz="2000" b="1" dirty="0">
                <a:solidFill>
                  <a:srgbClr val="5B9BD5">
                    <a:lumMod val="50000"/>
                  </a:srgbClr>
                </a:solidFill>
                <a:latin typeface="Roboto" pitchFamily="2" charset="0"/>
                <a:ea typeface="Roboto" pitchFamily="2" charset="0"/>
              </a:rPr>
              <a:t> bánh </a:t>
            </a:r>
            <a:r>
              <a:rPr lang="en-US" sz="2000" b="1" dirty="0" err="1">
                <a:solidFill>
                  <a:srgbClr val="5B9BD5">
                    <a:lumMod val="50000"/>
                  </a:srgbClr>
                </a:solidFill>
                <a:latin typeface="Roboto" pitchFamily="2" charset="0"/>
                <a:ea typeface="Roboto" pitchFamily="2" charset="0"/>
              </a:rPr>
              <a:t>răng</a:t>
            </a:r>
            <a:r>
              <a:rPr lang="en-US" sz="2000" b="1" dirty="0">
                <a:solidFill>
                  <a:srgbClr val="5B9BD5">
                    <a:lumMod val="50000"/>
                  </a:srgbClr>
                </a:solidFill>
                <a:latin typeface="Roboto" pitchFamily="2" charset="0"/>
                <a:ea typeface="Roboto" pitchFamily="2" charset="0"/>
              </a:rPr>
              <a:t> </a:t>
            </a:r>
            <a:r>
              <a:rPr lang="en-US" sz="2000" b="1" dirty="0" err="1">
                <a:solidFill>
                  <a:srgbClr val="5B9BD5">
                    <a:lumMod val="50000"/>
                  </a:srgbClr>
                </a:solidFill>
                <a:latin typeface="Roboto" pitchFamily="2" charset="0"/>
                <a:ea typeface="Roboto" pitchFamily="2" charset="0"/>
              </a:rPr>
              <a:t>trụ</a:t>
            </a:r>
            <a:r>
              <a:rPr lang="en-US" sz="2000" b="1" dirty="0">
                <a:solidFill>
                  <a:srgbClr val="5B9BD5">
                    <a:lumMod val="50000"/>
                  </a:srgbClr>
                </a:solidFill>
                <a:latin typeface="Roboto" pitchFamily="2" charset="0"/>
                <a:ea typeface="Roboto" pitchFamily="2" charset="0"/>
              </a:rPr>
              <a:t> </a:t>
            </a:r>
            <a:r>
              <a:rPr lang="en-US" sz="2000" b="1" dirty="0" err="1">
                <a:solidFill>
                  <a:srgbClr val="5B9BD5">
                    <a:lumMod val="50000"/>
                  </a:srgbClr>
                </a:solidFill>
                <a:latin typeface="Roboto" pitchFamily="2" charset="0"/>
                <a:ea typeface="Roboto" pitchFamily="2" charset="0"/>
              </a:rPr>
              <a:t>răng</a:t>
            </a:r>
            <a:r>
              <a:rPr lang="en-US" sz="2000" b="1" dirty="0">
                <a:solidFill>
                  <a:srgbClr val="5B9BD5">
                    <a:lumMod val="50000"/>
                  </a:srgbClr>
                </a:solidFill>
                <a:latin typeface="Roboto" pitchFamily="2" charset="0"/>
                <a:ea typeface="Roboto" pitchFamily="2" charset="0"/>
              </a:rPr>
              <a:t> </a:t>
            </a:r>
            <a:r>
              <a:rPr lang="en-US" sz="2000" b="1" dirty="0" err="1">
                <a:solidFill>
                  <a:srgbClr val="5B9BD5">
                    <a:lumMod val="50000"/>
                  </a:srgbClr>
                </a:solidFill>
                <a:latin typeface="Roboto" pitchFamily="2" charset="0"/>
                <a:ea typeface="Roboto" pitchFamily="2" charset="0"/>
              </a:rPr>
              <a:t>nghiêng</a:t>
            </a:r>
            <a:endParaRPr lang="en-US" sz="2000" b="1" dirty="0">
              <a:solidFill>
                <a:srgbClr val="5B9BD5">
                  <a:lumMod val="50000"/>
                </a:srgbClr>
              </a:solidFill>
              <a:latin typeface="Roboto" pitchFamily="2" charset="0"/>
              <a:ea typeface="Roboto" pitchFamily="2" charset="0"/>
            </a:endParaRPr>
          </a:p>
        </p:txBody>
      </p:sp>
      <p:pic>
        <p:nvPicPr>
          <p:cNvPr id="6" name="Picture 5">
            <a:extLst>
              <a:ext uri="{FF2B5EF4-FFF2-40B4-BE49-F238E27FC236}">
                <a16:creationId xmlns:a16="http://schemas.microsoft.com/office/drawing/2014/main" id="{298226C6-6F76-42D3-906B-28975EB16F0F}"/>
              </a:ext>
            </a:extLst>
          </p:cNvPr>
          <p:cNvPicPr>
            <a:picLocks noChangeAspect="1"/>
          </p:cNvPicPr>
          <p:nvPr/>
        </p:nvPicPr>
        <p:blipFill rotWithShape="1">
          <a:blip r:embed="rId2"/>
          <a:srcRect l="52750" t="52567" r="-4598" b="1637"/>
          <a:stretch/>
        </p:blipFill>
        <p:spPr>
          <a:xfrm>
            <a:off x="1403648" y="2060848"/>
            <a:ext cx="5854762" cy="3764002"/>
          </a:xfrm>
          <a:prstGeom prst="rect">
            <a:avLst/>
          </a:prstGeom>
        </p:spPr>
      </p:pic>
    </p:spTree>
    <p:extLst>
      <p:ext uri="{BB962C8B-B14F-4D97-AF65-F5344CB8AC3E}">
        <p14:creationId xmlns:p14="http://schemas.microsoft.com/office/powerpoint/2010/main" val="356559852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idx="1"/>
          </p:nvPr>
        </p:nvSpPr>
        <p:spPr>
          <a:xfrm>
            <a:off x="494851" y="1465198"/>
            <a:ext cx="5805341" cy="4844122"/>
          </a:xfrm>
        </p:spPr>
        <p:txBody>
          <a:bodyPr>
            <a:normAutofit/>
          </a:bodyPr>
          <a:lstStyle/>
          <a:p>
            <a:r>
              <a:rPr lang="en-US"/>
              <a:t>Tróc vì mỏi bề mặt răng</a:t>
            </a:r>
          </a:p>
          <a:p>
            <a:pPr lvl="1"/>
            <a:r>
              <a:rPr lang="en-US"/>
              <a:t>Xảy ra ở bộ truyền kín và bôi trơn tốt, do ứng suất tiếp xúc và ma sát gây nên</a:t>
            </a:r>
            <a:endParaRPr lang="vi-VN"/>
          </a:p>
          <a:p>
            <a:pPr lvl="1"/>
            <a:r>
              <a:rPr lang="en-US"/>
              <a:t>Sau 1 thời gian làm việc, xuất hiện vết nứt, dưới tác dụng của áp suất dầu sinh ra do bịt kín miệng vết nứt khi ăn khớp sẽ phát triển thành tróc</a:t>
            </a:r>
          </a:p>
          <a:p>
            <a:pPr lvl="1"/>
            <a:r>
              <a:rPr lang="vi-VN"/>
              <a:t>Tróc thường xuất hiện ở vùng lân cận tâm ăn khớp và vùng chân răng</a:t>
            </a:r>
            <a:endParaRPr lang="en-US"/>
          </a:p>
          <a:p>
            <a:pPr lvl="1"/>
            <a:r>
              <a:rPr lang="en-US"/>
              <a:t>Các dạng tróc rỗ bề mặt: tróc nhất thời và tróc lan</a:t>
            </a:r>
          </a:p>
          <a:p>
            <a:pPr lvl="1"/>
            <a:r>
              <a:rPr lang="en-US"/>
              <a:t>Để tránh tróc rỗ, tính răng theo độ bền tiếp xúc</a:t>
            </a:r>
          </a:p>
          <a:p>
            <a:pPr lvl="1"/>
            <a:r>
              <a:rPr lang="en-US"/>
              <a:t>Cách ngăn ngừa: nâng cao độ rắn bề mặt, tăng góc ăn khớp, nâng cao cấp chính xác răng</a:t>
            </a:r>
            <a:endParaRPr lang="vi-VN"/>
          </a:p>
          <a:p>
            <a:pPr lvl="1"/>
            <a:endParaRPr lang="vi-VN"/>
          </a:p>
        </p:txBody>
      </p:sp>
      <p:sp>
        <p:nvSpPr>
          <p:cNvPr id="3" name="Title 2"/>
          <p:cNvSpPr>
            <a:spLocks noGrp="1"/>
          </p:cNvSpPr>
          <p:nvPr>
            <p:ph type="title"/>
          </p:nvPr>
        </p:nvSpPr>
        <p:spPr/>
        <p:txBody>
          <a:bodyPr/>
          <a:lstStyle/>
          <a:p>
            <a:r>
              <a:rPr lang="vi-VN" dirty="0"/>
              <a:t>CHƯƠNG 5. TRUYỀN ĐỘNG BÁNH RĂNG</a:t>
            </a:r>
            <a:endParaRPr lang="en-GB" dirty="0"/>
          </a:p>
        </p:txBody>
      </p:sp>
      <p:sp>
        <p:nvSpPr>
          <p:cNvPr id="8" name="TextBox 7"/>
          <p:cNvSpPr txBox="1"/>
          <p:nvPr/>
        </p:nvSpPr>
        <p:spPr>
          <a:xfrm>
            <a:off x="359702" y="575496"/>
            <a:ext cx="8028722" cy="867930"/>
          </a:xfrm>
          <a:prstGeom prst="rect">
            <a:avLst/>
          </a:prstGeom>
          <a:noFill/>
        </p:spPr>
        <p:txBody>
          <a:bodyPr wrap="square" rtlCol="0">
            <a:spAutoFit/>
          </a:bodyPr>
          <a:lstStyle/>
          <a:p>
            <a:pPr lvl="0">
              <a:lnSpc>
                <a:spcPct val="120000"/>
              </a:lnSpc>
            </a:pPr>
            <a:r>
              <a:rPr lang="en-US" sz="2200" b="1" dirty="0">
                <a:solidFill>
                  <a:schemeClr val="accent1">
                    <a:lumMod val="50000"/>
                  </a:schemeClr>
                </a:solidFill>
                <a:latin typeface="Roboto" pitchFamily="2" charset="0"/>
                <a:ea typeface="Roboto" pitchFamily="2" charset="0"/>
              </a:rPr>
              <a:t>4. </a:t>
            </a:r>
            <a:r>
              <a:rPr lang="en-US" sz="2200" b="1" dirty="0" err="1">
                <a:solidFill>
                  <a:schemeClr val="accent1">
                    <a:lumMod val="50000"/>
                  </a:schemeClr>
                </a:solidFill>
                <a:latin typeface="Roboto" pitchFamily="2" charset="0"/>
                <a:ea typeface="Roboto" pitchFamily="2" charset="0"/>
              </a:rPr>
              <a:t>Các</a:t>
            </a:r>
            <a:r>
              <a:rPr lang="en-US" sz="2200" b="1" dirty="0">
                <a:solidFill>
                  <a:schemeClr val="accent1">
                    <a:lumMod val="50000"/>
                  </a:schemeClr>
                </a:solidFill>
                <a:latin typeface="Roboto" pitchFamily="2" charset="0"/>
                <a:ea typeface="Roboto" pitchFamily="2" charset="0"/>
              </a:rPr>
              <a:t> </a:t>
            </a:r>
            <a:r>
              <a:rPr lang="en-US" sz="2200" b="1" dirty="0" err="1">
                <a:solidFill>
                  <a:schemeClr val="accent1">
                    <a:lumMod val="50000"/>
                  </a:schemeClr>
                </a:solidFill>
                <a:latin typeface="Roboto" pitchFamily="2" charset="0"/>
                <a:ea typeface="Roboto" pitchFamily="2" charset="0"/>
              </a:rPr>
              <a:t>dạng</a:t>
            </a:r>
            <a:r>
              <a:rPr lang="en-US" sz="2200" b="1" dirty="0">
                <a:solidFill>
                  <a:schemeClr val="accent1">
                    <a:lumMod val="50000"/>
                  </a:schemeClr>
                </a:solidFill>
                <a:latin typeface="Roboto" pitchFamily="2" charset="0"/>
                <a:ea typeface="Roboto" pitchFamily="2" charset="0"/>
              </a:rPr>
              <a:t> </a:t>
            </a:r>
            <a:r>
              <a:rPr lang="en-US" sz="2200" b="1" dirty="0" err="1">
                <a:solidFill>
                  <a:schemeClr val="accent1">
                    <a:lumMod val="50000"/>
                  </a:schemeClr>
                </a:solidFill>
                <a:latin typeface="Roboto" pitchFamily="2" charset="0"/>
                <a:ea typeface="Roboto" pitchFamily="2" charset="0"/>
              </a:rPr>
              <a:t>hỏng</a:t>
            </a:r>
            <a:r>
              <a:rPr lang="en-US" sz="2200" b="1" dirty="0">
                <a:solidFill>
                  <a:schemeClr val="accent1">
                    <a:lumMod val="50000"/>
                  </a:schemeClr>
                </a:solidFill>
                <a:latin typeface="Roboto" pitchFamily="2" charset="0"/>
                <a:ea typeface="Roboto" pitchFamily="2" charset="0"/>
              </a:rPr>
              <a:t>, </a:t>
            </a:r>
            <a:r>
              <a:rPr lang="en-US" sz="2200" b="1" dirty="0" err="1">
                <a:solidFill>
                  <a:schemeClr val="accent1">
                    <a:lumMod val="50000"/>
                  </a:schemeClr>
                </a:solidFill>
                <a:latin typeface="Roboto" pitchFamily="2" charset="0"/>
                <a:ea typeface="Roboto" pitchFamily="2" charset="0"/>
              </a:rPr>
              <a:t>hiệu</a:t>
            </a:r>
            <a:r>
              <a:rPr lang="en-US" sz="2200" b="1" dirty="0">
                <a:solidFill>
                  <a:schemeClr val="accent1">
                    <a:lumMod val="50000"/>
                  </a:schemeClr>
                </a:solidFill>
                <a:latin typeface="Roboto" pitchFamily="2" charset="0"/>
                <a:ea typeface="Roboto" pitchFamily="2" charset="0"/>
              </a:rPr>
              <a:t> </a:t>
            </a:r>
            <a:r>
              <a:rPr lang="en-US" sz="2200" b="1" dirty="0" err="1">
                <a:solidFill>
                  <a:schemeClr val="accent1">
                    <a:lumMod val="50000"/>
                  </a:schemeClr>
                </a:solidFill>
                <a:latin typeface="Roboto" pitchFamily="2" charset="0"/>
                <a:ea typeface="Roboto" pitchFamily="2" charset="0"/>
              </a:rPr>
              <a:t>suất</a:t>
            </a:r>
            <a:r>
              <a:rPr lang="en-US" sz="2200" b="1" dirty="0">
                <a:solidFill>
                  <a:schemeClr val="accent1">
                    <a:lumMod val="50000"/>
                  </a:schemeClr>
                </a:solidFill>
                <a:latin typeface="Roboto" pitchFamily="2" charset="0"/>
                <a:ea typeface="Roboto" pitchFamily="2" charset="0"/>
              </a:rPr>
              <a:t> và </a:t>
            </a:r>
            <a:r>
              <a:rPr lang="en-US" sz="2200" b="1" dirty="0" err="1">
                <a:solidFill>
                  <a:schemeClr val="accent1">
                    <a:lumMod val="50000"/>
                  </a:schemeClr>
                </a:solidFill>
                <a:latin typeface="Roboto" pitchFamily="2" charset="0"/>
                <a:ea typeface="Roboto" pitchFamily="2" charset="0"/>
              </a:rPr>
              <a:t>bôi</a:t>
            </a:r>
            <a:r>
              <a:rPr lang="en-US" sz="2200" b="1" dirty="0">
                <a:solidFill>
                  <a:schemeClr val="accent1">
                    <a:lumMod val="50000"/>
                  </a:schemeClr>
                </a:solidFill>
                <a:latin typeface="Roboto" pitchFamily="2" charset="0"/>
                <a:ea typeface="Roboto" pitchFamily="2" charset="0"/>
              </a:rPr>
              <a:t> </a:t>
            </a:r>
            <a:r>
              <a:rPr lang="en-US" sz="2200" b="1" dirty="0" err="1">
                <a:solidFill>
                  <a:schemeClr val="accent1">
                    <a:lumMod val="50000"/>
                  </a:schemeClr>
                </a:solidFill>
                <a:latin typeface="Roboto" pitchFamily="2" charset="0"/>
                <a:ea typeface="Roboto" pitchFamily="2" charset="0"/>
              </a:rPr>
              <a:t>trơn</a:t>
            </a:r>
            <a:endParaRPr lang="en-US" sz="2200" b="1" dirty="0">
              <a:solidFill>
                <a:schemeClr val="accent1">
                  <a:lumMod val="50000"/>
                </a:schemeClr>
              </a:solidFill>
              <a:latin typeface="Roboto" pitchFamily="2" charset="0"/>
              <a:ea typeface="Roboto" pitchFamily="2" charset="0"/>
            </a:endParaRPr>
          </a:p>
          <a:p>
            <a:pPr lvl="0">
              <a:lnSpc>
                <a:spcPct val="120000"/>
              </a:lnSpc>
            </a:pPr>
            <a:r>
              <a:rPr lang="en-US" sz="2000" b="1" dirty="0">
                <a:solidFill>
                  <a:srgbClr val="5B9BD5">
                    <a:lumMod val="50000"/>
                  </a:srgbClr>
                </a:solidFill>
                <a:latin typeface="Roboto" pitchFamily="2" charset="0"/>
                <a:ea typeface="Roboto" pitchFamily="2" charset="0"/>
              </a:rPr>
              <a:t>4.1. </a:t>
            </a:r>
            <a:r>
              <a:rPr lang="en-US" sz="2000" b="1" dirty="0" err="1">
                <a:solidFill>
                  <a:srgbClr val="5B9BD5">
                    <a:lumMod val="50000"/>
                  </a:srgbClr>
                </a:solidFill>
                <a:latin typeface="Roboto" pitchFamily="2" charset="0"/>
                <a:ea typeface="Roboto" pitchFamily="2" charset="0"/>
              </a:rPr>
              <a:t>Các</a:t>
            </a:r>
            <a:r>
              <a:rPr lang="en-US" sz="2000" b="1" dirty="0">
                <a:solidFill>
                  <a:srgbClr val="5B9BD5">
                    <a:lumMod val="50000"/>
                  </a:srgbClr>
                </a:solidFill>
                <a:latin typeface="Roboto" pitchFamily="2" charset="0"/>
                <a:ea typeface="Roboto" pitchFamily="2" charset="0"/>
              </a:rPr>
              <a:t> </a:t>
            </a:r>
            <a:r>
              <a:rPr lang="en-US" sz="2000" b="1" dirty="0" err="1">
                <a:solidFill>
                  <a:srgbClr val="5B9BD5">
                    <a:lumMod val="50000"/>
                  </a:srgbClr>
                </a:solidFill>
                <a:latin typeface="Roboto" pitchFamily="2" charset="0"/>
                <a:ea typeface="Roboto" pitchFamily="2" charset="0"/>
              </a:rPr>
              <a:t>dạng</a:t>
            </a:r>
            <a:r>
              <a:rPr lang="en-US" sz="2000" b="1" dirty="0">
                <a:solidFill>
                  <a:srgbClr val="5B9BD5">
                    <a:lumMod val="50000"/>
                  </a:srgbClr>
                </a:solidFill>
                <a:latin typeface="Roboto" pitchFamily="2" charset="0"/>
                <a:ea typeface="Roboto" pitchFamily="2" charset="0"/>
              </a:rPr>
              <a:t> </a:t>
            </a:r>
            <a:r>
              <a:rPr lang="en-US" sz="2000" b="1" dirty="0" err="1">
                <a:solidFill>
                  <a:srgbClr val="5B9BD5">
                    <a:lumMod val="50000"/>
                  </a:srgbClr>
                </a:solidFill>
                <a:latin typeface="Roboto" pitchFamily="2" charset="0"/>
                <a:ea typeface="Roboto" pitchFamily="2" charset="0"/>
              </a:rPr>
              <a:t>hỏng</a:t>
            </a:r>
            <a:r>
              <a:rPr lang="en-US" sz="2000" b="1" dirty="0">
                <a:solidFill>
                  <a:srgbClr val="5B9BD5">
                    <a:lumMod val="50000"/>
                  </a:srgbClr>
                </a:solidFill>
                <a:latin typeface="Roboto" pitchFamily="2" charset="0"/>
                <a:ea typeface="Roboto" pitchFamily="2" charset="0"/>
              </a:rPr>
              <a:t> </a:t>
            </a:r>
            <a:r>
              <a:rPr lang="en-US" sz="2000" b="1" dirty="0" err="1">
                <a:solidFill>
                  <a:srgbClr val="5B9BD5">
                    <a:lumMod val="50000"/>
                  </a:srgbClr>
                </a:solidFill>
                <a:latin typeface="Roboto" pitchFamily="2" charset="0"/>
                <a:ea typeface="Roboto" pitchFamily="2" charset="0"/>
              </a:rPr>
              <a:t>thường</a:t>
            </a:r>
            <a:r>
              <a:rPr lang="en-US" sz="2000" b="1" dirty="0">
                <a:solidFill>
                  <a:srgbClr val="5B9BD5">
                    <a:lumMod val="50000"/>
                  </a:srgbClr>
                </a:solidFill>
                <a:latin typeface="Roboto" pitchFamily="2" charset="0"/>
                <a:ea typeface="Roboto" pitchFamily="2" charset="0"/>
              </a:rPr>
              <a:t> </a:t>
            </a:r>
            <a:r>
              <a:rPr lang="en-US" sz="2000" b="1" dirty="0" err="1">
                <a:solidFill>
                  <a:srgbClr val="5B9BD5">
                    <a:lumMod val="50000"/>
                  </a:srgbClr>
                </a:solidFill>
                <a:latin typeface="Roboto" pitchFamily="2" charset="0"/>
                <a:ea typeface="Roboto" pitchFamily="2" charset="0"/>
              </a:rPr>
              <a:t>gặp</a:t>
            </a:r>
            <a:endParaRPr lang="en-US" sz="2000" b="1" baseline="-25000" dirty="0">
              <a:solidFill>
                <a:srgbClr val="5B9BD5">
                  <a:lumMod val="50000"/>
                </a:srgbClr>
              </a:solidFill>
              <a:latin typeface="Roboto" pitchFamily="2" charset="0"/>
              <a:ea typeface="Roboto" pitchFamily="2" charset="0"/>
            </a:endParaRPr>
          </a:p>
        </p:txBody>
      </p:sp>
      <p:pic>
        <p:nvPicPr>
          <p:cNvPr id="2" name="Picture 1"/>
          <p:cNvPicPr>
            <a:picLocks noChangeAspect="1"/>
          </p:cNvPicPr>
          <p:nvPr/>
        </p:nvPicPr>
        <p:blipFill rotWithShape="1">
          <a:blip r:embed="rId2">
            <a:extLst>
              <a:ext uri="{28A0092B-C50C-407E-A947-70E740481C1C}">
                <a14:useLocalDpi xmlns:a14="http://schemas.microsoft.com/office/drawing/2010/main" val="0"/>
              </a:ext>
            </a:extLst>
          </a:blip>
          <a:srcRect l="49625"/>
          <a:stretch/>
        </p:blipFill>
        <p:spPr>
          <a:xfrm>
            <a:off x="6407174" y="1649298"/>
            <a:ext cx="2485306" cy="1801682"/>
          </a:xfrm>
          <a:prstGeom prst="rect">
            <a:avLst/>
          </a:prstGeom>
        </p:spPr>
      </p:pic>
      <p:pic>
        <p:nvPicPr>
          <p:cNvPr id="6" name="Picture 5"/>
          <p:cNvPicPr>
            <a:picLocks noChangeAspect="1"/>
          </p:cNvPicPr>
          <p:nvPr/>
        </p:nvPicPr>
        <p:blipFill rotWithShape="1">
          <a:blip r:embed="rId2">
            <a:extLst>
              <a:ext uri="{28A0092B-C50C-407E-A947-70E740481C1C}">
                <a14:useLocalDpi xmlns:a14="http://schemas.microsoft.com/office/drawing/2010/main" val="0"/>
              </a:ext>
            </a:extLst>
          </a:blip>
          <a:srcRect r="51462"/>
          <a:stretch/>
        </p:blipFill>
        <p:spPr>
          <a:xfrm>
            <a:off x="6407174" y="3717032"/>
            <a:ext cx="2485306" cy="1869906"/>
          </a:xfrm>
          <a:prstGeom prst="rect">
            <a:avLst/>
          </a:prstGeom>
        </p:spPr>
      </p:pic>
    </p:spTree>
    <p:extLst>
      <p:ext uri="{BB962C8B-B14F-4D97-AF65-F5344CB8AC3E}">
        <p14:creationId xmlns:p14="http://schemas.microsoft.com/office/powerpoint/2010/main" val="152559940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idx="1"/>
          </p:nvPr>
        </p:nvSpPr>
        <p:spPr>
          <a:xfrm>
            <a:off x="494851" y="1465198"/>
            <a:ext cx="5661325" cy="4916130"/>
          </a:xfrm>
        </p:spPr>
        <p:txBody>
          <a:bodyPr>
            <a:normAutofit/>
          </a:bodyPr>
          <a:lstStyle/>
          <a:p>
            <a:r>
              <a:rPr lang="en-US"/>
              <a:t>Mòn răng</a:t>
            </a:r>
            <a:endParaRPr lang="vi-VN"/>
          </a:p>
          <a:p>
            <a:pPr lvl="1"/>
            <a:r>
              <a:rPr lang="vi-VN"/>
              <a:t>Xảy ra trong các bộ truyền bôi trơn không tốt hoặc không bôi trơn</a:t>
            </a:r>
            <a:r>
              <a:rPr lang="en-US"/>
              <a:t>, nhiều hạt mài</a:t>
            </a:r>
          </a:p>
          <a:p>
            <a:pPr lvl="1"/>
            <a:r>
              <a:rPr lang="en-US"/>
              <a:t>Khi mòn,</a:t>
            </a:r>
            <a:r>
              <a:rPr lang="vi-VN"/>
              <a:t> dạng răng bị thay đổi, tải trọng tăng lên, </a:t>
            </a:r>
            <a:r>
              <a:rPr lang="en-US"/>
              <a:t>ứng suất tăng dẫn đến </a:t>
            </a:r>
            <a:r>
              <a:rPr lang="vi-VN"/>
              <a:t>gãy răng</a:t>
            </a:r>
            <a:endParaRPr lang="en-US"/>
          </a:p>
          <a:p>
            <a:pPr lvl="1"/>
            <a:r>
              <a:rPr lang="en-US"/>
              <a:t>R</a:t>
            </a:r>
            <a:r>
              <a:rPr lang="vi-VN"/>
              <a:t>ăng mòn nhiều ở đỉnh và chân răng vì tại đó vận tốc trượt lớn</a:t>
            </a:r>
          </a:p>
          <a:p>
            <a:pPr lvl="1"/>
            <a:r>
              <a:rPr lang="vi-VN"/>
              <a:t>Cách hạn chế: bôi trơn tốt, </a:t>
            </a:r>
            <a:r>
              <a:rPr lang="en-US"/>
              <a:t>dùng c</a:t>
            </a:r>
            <a:r>
              <a:rPr lang="vi-VN"/>
              <a:t>hất bôi trơn </a:t>
            </a:r>
            <a:r>
              <a:rPr lang="en-US"/>
              <a:t>có độ nhớt cao</a:t>
            </a:r>
            <a:r>
              <a:rPr lang="vi-VN"/>
              <a:t>, </a:t>
            </a:r>
            <a:r>
              <a:rPr lang="en-US"/>
              <a:t>t</a:t>
            </a:r>
            <a:r>
              <a:rPr lang="vi-VN"/>
              <a:t>ăng độ rắn và độ nhẵn bề mặt răng</a:t>
            </a:r>
            <a:r>
              <a:rPr lang="en-US"/>
              <a:t> g</a:t>
            </a:r>
            <a:r>
              <a:rPr lang="vi-VN"/>
              <a:t>iảm vận tốc trượt</a:t>
            </a:r>
            <a:r>
              <a:rPr lang="en-US"/>
              <a:t> (</a:t>
            </a:r>
            <a:r>
              <a:rPr lang="vi-VN"/>
              <a:t>dịch chỉnh hoặc giảm chiều cao răng</a:t>
            </a:r>
            <a:r>
              <a:rPr lang="en-US"/>
              <a:t>)</a:t>
            </a:r>
            <a:endParaRPr lang="vi-VN"/>
          </a:p>
          <a:p>
            <a:pPr lvl="1"/>
            <a:endParaRPr lang="vi-VN"/>
          </a:p>
        </p:txBody>
      </p:sp>
      <p:sp>
        <p:nvSpPr>
          <p:cNvPr id="3" name="Title 2"/>
          <p:cNvSpPr>
            <a:spLocks noGrp="1"/>
          </p:cNvSpPr>
          <p:nvPr>
            <p:ph type="title"/>
          </p:nvPr>
        </p:nvSpPr>
        <p:spPr/>
        <p:txBody>
          <a:bodyPr/>
          <a:lstStyle/>
          <a:p>
            <a:r>
              <a:rPr lang="vi-VN" dirty="0"/>
              <a:t>CHƯƠNG 5. TRUYỀN ĐỘNG BÁNH RĂNG</a:t>
            </a:r>
            <a:endParaRPr lang="en-GB" dirty="0"/>
          </a:p>
        </p:txBody>
      </p:sp>
      <p:sp>
        <p:nvSpPr>
          <p:cNvPr id="8" name="TextBox 7"/>
          <p:cNvSpPr txBox="1"/>
          <p:nvPr/>
        </p:nvSpPr>
        <p:spPr>
          <a:xfrm>
            <a:off x="359702" y="575496"/>
            <a:ext cx="8028722" cy="867930"/>
          </a:xfrm>
          <a:prstGeom prst="rect">
            <a:avLst/>
          </a:prstGeom>
          <a:noFill/>
        </p:spPr>
        <p:txBody>
          <a:bodyPr wrap="square" rtlCol="0">
            <a:spAutoFit/>
          </a:bodyPr>
          <a:lstStyle/>
          <a:p>
            <a:pPr lvl="0">
              <a:lnSpc>
                <a:spcPct val="120000"/>
              </a:lnSpc>
            </a:pPr>
            <a:r>
              <a:rPr lang="en-US" sz="2200" b="1" dirty="0">
                <a:solidFill>
                  <a:schemeClr val="accent1">
                    <a:lumMod val="50000"/>
                  </a:schemeClr>
                </a:solidFill>
                <a:latin typeface="Roboto" pitchFamily="2" charset="0"/>
                <a:ea typeface="Roboto" pitchFamily="2" charset="0"/>
              </a:rPr>
              <a:t>4. </a:t>
            </a:r>
            <a:r>
              <a:rPr lang="en-US" sz="2200" b="1" dirty="0" err="1">
                <a:solidFill>
                  <a:schemeClr val="accent1">
                    <a:lumMod val="50000"/>
                  </a:schemeClr>
                </a:solidFill>
                <a:latin typeface="Roboto" pitchFamily="2" charset="0"/>
                <a:ea typeface="Roboto" pitchFamily="2" charset="0"/>
              </a:rPr>
              <a:t>Các</a:t>
            </a:r>
            <a:r>
              <a:rPr lang="en-US" sz="2200" b="1" dirty="0">
                <a:solidFill>
                  <a:schemeClr val="accent1">
                    <a:lumMod val="50000"/>
                  </a:schemeClr>
                </a:solidFill>
                <a:latin typeface="Roboto" pitchFamily="2" charset="0"/>
                <a:ea typeface="Roboto" pitchFamily="2" charset="0"/>
              </a:rPr>
              <a:t> </a:t>
            </a:r>
            <a:r>
              <a:rPr lang="en-US" sz="2200" b="1" dirty="0" err="1">
                <a:solidFill>
                  <a:schemeClr val="accent1">
                    <a:lumMod val="50000"/>
                  </a:schemeClr>
                </a:solidFill>
                <a:latin typeface="Roboto" pitchFamily="2" charset="0"/>
                <a:ea typeface="Roboto" pitchFamily="2" charset="0"/>
              </a:rPr>
              <a:t>dạng</a:t>
            </a:r>
            <a:r>
              <a:rPr lang="en-US" sz="2200" b="1" dirty="0">
                <a:solidFill>
                  <a:schemeClr val="accent1">
                    <a:lumMod val="50000"/>
                  </a:schemeClr>
                </a:solidFill>
                <a:latin typeface="Roboto" pitchFamily="2" charset="0"/>
                <a:ea typeface="Roboto" pitchFamily="2" charset="0"/>
              </a:rPr>
              <a:t> </a:t>
            </a:r>
            <a:r>
              <a:rPr lang="en-US" sz="2200" b="1" dirty="0" err="1">
                <a:solidFill>
                  <a:schemeClr val="accent1">
                    <a:lumMod val="50000"/>
                  </a:schemeClr>
                </a:solidFill>
                <a:latin typeface="Roboto" pitchFamily="2" charset="0"/>
                <a:ea typeface="Roboto" pitchFamily="2" charset="0"/>
              </a:rPr>
              <a:t>hỏng</a:t>
            </a:r>
            <a:r>
              <a:rPr lang="en-US" sz="2200" b="1" dirty="0">
                <a:solidFill>
                  <a:schemeClr val="accent1">
                    <a:lumMod val="50000"/>
                  </a:schemeClr>
                </a:solidFill>
                <a:latin typeface="Roboto" pitchFamily="2" charset="0"/>
                <a:ea typeface="Roboto" pitchFamily="2" charset="0"/>
              </a:rPr>
              <a:t>, </a:t>
            </a:r>
            <a:r>
              <a:rPr lang="en-US" sz="2200" b="1" dirty="0" err="1">
                <a:solidFill>
                  <a:schemeClr val="accent1">
                    <a:lumMod val="50000"/>
                  </a:schemeClr>
                </a:solidFill>
                <a:latin typeface="Roboto" pitchFamily="2" charset="0"/>
                <a:ea typeface="Roboto" pitchFamily="2" charset="0"/>
              </a:rPr>
              <a:t>hiệu</a:t>
            </a:r>
            <a:r>
              <a:rPr lang="en-US" sz="2200" b="1" dirty="0">
                <a:solidFill>
                  <a:schemeClr val="accent1">
                    <a:lumMod val="50000"/>
                  </a:schemeClr>
                </a:solidFill>
                <a:latin typeface="Roboto" pitchFamily="2" charset="0"/>
                <a:ea typeface="Roboto" pitchFamily="2" charset="0"/>
              </a:rPr>
              <a:t> </a:t>
            </a:r>
            <a:r>
              <a:rPr lang="en-US" sz="2200" b="1" dirty="0" err="1">
                <a:solidFill>
                  <a:schemeClr val="accent1">
                    <a:lumMod val="50000"/>
                  </a:schemeClr>
                </a:solidFill>
                <a:latin typeface="Roboto" pitchFamily="2" charset="0"/>
                <a:ea typeface="Roboto" pitchFamily="2" charset="0"/>
              </a:rPr>
              <a:t>suất</a:t>
            </a:r>
            <a:r>
              <a:rPr lang="en-US" sz="2200" b="1" dirty="0">
                <a:solidFill>
                  <a:schemeClr val="accent1">
                    <a:lumMod val="50000"/>
                  </a:schemeClr>
                </a:solidFill>
                <a:latin typeface="Roboto" pitchFamily="2" charset="0"/>
                <a:ea typeface="Roboto" pitchFamily="2" charset="0"/>
              </a:rPr>
              <a:t> và </a:t>
            </a:r>
            <a:r>
              <a:rPr lang="en-US" sz="2200" b="1" dirty="0" err="1">
                <a:solidFill>
                  <a:schemeClr val="accent1">
                    <a:lumMod val="50000"/>
                  </a:schemeClr>
                </a:solidFill>
                <a:latin typeface="Roboto" pitchFamily="2" charset="0"/>
                <a:ea typeface="Roboto" pitchFamily="2" charset="0"/>
              </a:rPr>
              <a:t>bôi</a:t>
            </a:r>
            <a:r>
              <a:rPr lang="en-US" sz="2200" b="1" dirty="0">
                <a:solidFill>
                  <a:schemeClr val="accent1">
                    <a:lumMod val="50000"/>
                  </a:schemeClr>
                </a:solidFill>
                <a:latin typeface="Roboto" pitchFamily="2" charset="0"/>
                <a:ea typeface="Roboto" pitchFamily="2" charset="0"/>
              </a:rPr>
              <a:t> </a:t>
            </a:r>
            <a:r>
              <a:rPr lang="en-US" sz="2200" b="1" dirty="0" err="1">
                <a:solidFill>
                  <a:schemeClr val="accent1">
                    <a:lumMod val="50000"/>
                  </a:schemeClr>
                </a:solidFill>
                <a:latin typeface="Roboto" pitchFamily="2" charset="0"/>
                <a:ea typeface="Roboto" pitchFamily="2" charset="0"/>
              </a:rPr>
              <a:t>trơn</a:t>
            </a:r>
            <a:endParaRPr lang="en-US" sz="2200" b="1" dirty="0">
              <a:solidFill>
                <a:schemeClr val="accent1">
                  <a:lumMod val="50000"/>
                </a:schemeClr>
              </a:solidFill>
              <a:latin typeface="Roboto" pitchFamily="2" charset="0"/>
              <a:ea typeface="Roboto" pitchFamily="2" charset="0"/>
            </a:endParaRPr>
          </a:p>
          <a:p>
            <a:pPr lvl="0">
              <a:lnSpc>
                <a:spcPct val="120000"/>
              </a:lnSpc>
            </a:pPr>
            <a:r>
              <a:rPr lang="en-US" sz="2000" b="1" dirty="0">
                <a:solidFill>
                  <a:srgbClr val="5B9BD5">
                    <a:lumMod val="50000"/>
                  </a:srgbClr>
                </a:solidFill>
                <a:latin typeface="Roboto" pitchFamily="2" charset="0"/>
                <a:ea typeface="Roboto" pitchFamily="2" charset="0"/>
              </a:rPr>
              <a:t>4.1. </a:t>
            </a:r>
            <a:r>
              <a:rPr lang="en-US" sz="2000" b="1" dirty="0" err="1">
                <a:solidFill>
                  <a:srgbClr val="5B9BD5">
                    <a:lumMod val="50000"/>
                  </a:srgbClr>
                </a:solidFill>
                <a:latin typeface="Roboto" pitchFamily="2" charset="0"/>
                <a:ea typeface="Roboto" pitchFamily="2" charset="0"/>
              </a:rPr>
              <a:t>Các</a:t>
            </a:r>
            <a:r>
              <a:rPr lang="en-US" sz="2000" b="1" dirty="0">
                <a:solidFill>
                  <a:srgbClr val="5B9BD5">
                    <a:lumMod val="50000"/>
                  </a:srgbClr>
                </a:solidFill>
                <a:latin typeface="Roboto" pitchFamily="2" charset="0"/>
                <a:ea typeface="Roboto" pitchFamily="2" charset="0"/>
              </a:rPr>
              <a:t> </a:t>
            </a:r>
            <a:r>
              <a:rPr lang="en-US" sz="2000" b="1" dirty="0" err="1">
                <a:solidFill>
                  <a:srgbClr val="5B9BD5">
                    <a:lumMod val="50000"/>
                  </a:srgbClr>
                </a:solidFill>
                <a:latin typeface="Roboto" pitchFamily="2" charset="0"/>
                <a:ea typeface="Roboto" pitchFamily="2" charset="0"/>
              </a:rPr>
              <a:t>dạng</a:t>
            </a:r>
            <a:r>
              <a:rPr lang="en-US" sz="2000" b="1" dirty="0">
                <a:solidFill>
                  <a:srgbClr val="5B9BD5">
                    <a:lumMod val="50000"/>
                  </a:srgbClr>
                </a:solidFill>
                <a:latin typeface="Roboto" pitchFamily="2" charset="0"/>
                <a:ea typeface="Roboto" pitchFamily="2" charset="0"/>
              </a:rPr>
              <a:t> </a:t>
            </a:r>
            <a:r>
              <a:rPr lang="en-US" sz="2000" b="1" dirty="0" err="1">
                <a:solidFill>
                  <a:srgbClr val="5B9BD5">
                    <a:lumMod val="50000"/>
                  </a:srgbClr>
                </a:solidFill>
                <a:latin typeface="Roboto" pitchFamily="2" charset="0"/>
                <a:ea typeface="Roboto" pitchFamily="2" charset="0"/>
              </a:rPr>
              <a:t>hỏng</a:t>
            </a:r>
            <a:r>
              <a:rPr lang="en-US" sz="2000" b="1" dirty="0">
                <a:solidFill>
                  <a:srgbClr val="5B9BD5">
                    <a:lumMod val="50000"/>
                  </a:srgbClr>
                </a:solidFill>
                <a:latin typeface="Roboto" pitchFamily="2" charset="0"/>
                <a:ea typeface="Roboto" pitchFamily="2" charset="0"/>
              </a:rPr>
              <a:t> </a:t>
            </a:r>
            <a:r>
              <a:rPr lang="en-US" sz="2000" b="1" dirty="0" err="1">
                <a:solidFill>
                  <a:srgbClr val="5B9BD5">
                    <a:lumMod val="50000"/>
                  </a:srgbClr>
                </a:solidFill>
                <a:latin typeface="Roboto" pitchFamily="2" charset="0"/>
                <a:ea typeface="Roboto" pitchFamily="2" charset="0"/>
              </a:rPr>
              <a:t>thường</a:t>
            </a:r>
            <a:r>
              <a:rPr lang="en-US" sz="2000" b="1" dirty="0">
                <a:solidFill>
                  <a:srgbClr val="5B9BD5">
                    <a:lumMod val="50000"/>
                  </a:srgbClr>
                </a:solidFill>
                <a:latin typeface="Roboto" pitchFamily="2" charset="0"/>
                <a:ea typeface="Roboto" pitchFamily="2" charset="0"/>
              </a:rPr>
              <a:t> </a:t>
            </a:r>
            <a:r>
              <a:rPr lang="en-US" sz="2000" b="1" dirty="0" err="1">
                <a:solidFill>
                  <a:srgbClr val="5B9BD5">
                    <a:lumMod val="50000"/>
                  </a:srgbClr>
                </a:solidFill>
                <a:latin typeface="Roboto" pitchFamily="2" charset="0"/>
                <a:ea typeface="Roboto" pitchFamily="2" charset="0"/>
              </a:rPr>
              <a:t>gặp</a:t>
            </a:r>
            <a:endParaRPr lang="en-US" sz="2000" b="1" baseline="-25000" dirty="0">
              <a:solidFill>
                <a:srgbClr val="5B9BD5">
                  <a:lumMod val="50000"/>
                </a:srgbClr>
              </a:solidFill>
              <a:latin typeface="Roboto" pitchFamily="2" charset="0"/>
              <a:ea typeface="Roboto" pitchFamily="2" charset="0"/>
            </a:endParaRP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300192" y="1465198"/>
            <a:ext cx="2466975" cy="1857375"/>
          </a:xfrm>
          <a:prstGeom prst="rect">
            <a:avLst/>
          </a:prstGeom>
        </p:spPr>
      </p:pic>
      <p:pic>
        <p:nvPicPr>
          <p:cNvPr id="9" name="Picture 8"/>
          <p:cNvPicPr>
            <a:picLocks noChangeAspect="1"/>
          </p:cNvPicPr>
          <p:nvPr/>
        </p:nvPicPr>
        <p:blipFill>
          <a:blip r:embed="rId3" cstate="print">
            <a:clrChange>
              <a:clrFrom>
                <a:srgbClr val="E1E1E1"/>
              </a:clrFrom>
              <a:clrTo>
                <a:srgbClr val="E1E1E1">
                  <a:alpha val="0"/>
                </a:srgbClr>
              </a:clrTo>
            </a:clrChange>
            <a:extLst>
              <a:ext uri="{28A0092B-C50C-407E-A947-70E740481C1C}">
                <a14:useLocalDpi xmlns:a14="http://schemas.microsoft.com/office/drawing/2010/main" val="0"/>
              </a:ext>
            </a:extLst>
          </a:blip>
          <a:stretch>
            <a:fillRect/>
          </a:stretch>
        </p:blipFill>
        <p:spPr>
          <a:xfrm>
            <a:off x="6275874" y="3711045"/>
            <a:ext cx="2491293" cy="1806187"/>
          </a:xfrm>
          <a:prstGeom prst="rect">
            <a:avLst/>
          </a:prstGeom>
        </p:spPr>
      </p:pic>
    </p:spTree>
    <p:extLst>
      <p:ext uri="{BB962C8B-B14F-4D97-AF65-F5344CB8AC3E}">
        <p14:creationId xmlns:p14="http://schemas.microsoft.com/office/powerpoint/2010/main" val="69831160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idx="1"/>
          </p:nvPr>
        </p:nvSpPr>
        <p:spPr>
          <a:xfrm>
            <a:off x="494851" y="1465198"/>
            <a:ext cx="8330607" cy="2755890"/>
          </a:xfrm>
        </p:spPr>
        <p:txBody>
          <a:bodyPr>
            <a:normAutofit/>
          </a:bodyPr>
          <a:lstStyle/>
          <a:p>
            <a:r>
              <a:rPr lang="en-US"/>
              <a:t>Dính răng</a:t>
            </a:r>
          </a:p>
          <a:p>
            <a:pPr lvl="1"/>
            <a:r>
              <a:rPr lang="vi-VN"/>
              <a:t>Xảy ra ở các bộ truyền chịu tải lớn và có vận tốc cao</a:t>
            </a:r>
            <a:r>
              <a:rPr lang="en-US"/>
              <a:t> và khi </a:t>
            </a:r>
            <a:r>
              <a:rPr lang="vi-VN"/>
              <a:t>màng dầu bị phá vỡ</a:t>
            </a:r>
            <a:r>
              <a:rPr lang="en-US"/>
              <a:t> do nhiệt hay do ứng suất tiếp xúc quá lớn</a:t>
            </a:r>
            <a:r>
              <a:rPr lang="vi-VN"/>
              <a:t> </a:t>
            </a:r>
          </a:p>
          <a:p>
            <a:pPr lvl="1"/>
            <a:r>
              <a:rPr lang="en-US"/>
              <a:t>Dưới </a:t>
            </a:r>
            <a:r>
              <a:rPr lang="vi-VN"/>
              <a:t>áp suất và nhiệt độ cao, đôi răng dính vào nhau và khi </a:t>
            </a:r>
            <a:r>
              <a:rPr lang="en-US"/>
              <a:t>trượt</a:t>
            </a:r>
            <a:r>
              <a:rPr lang="vi-VN"/>
              <a:t> tương đối, những mảnh kim loại nhỏ bị dứt khỏi răng này và bám lên bề mặt răng kia</a:t>
            </a:r>
          </a:p>
          <a:p>
            <a:pPr lvl="1"/>
            <a:r>
              <a:rPr lang="en-US"/>
              <a:t>Để chống dính: dùng dầu bôi trơn, làm nguội dầu bôi trơn, dùng cặp vật liệu thích hợp</a:t>
            </a:r>
            <a:endParaRPr lang="vi-VN"/>
          </a:p>
          <a:p>
            <a:pPr lvl="1"/>
            <a:endParaRPr lang="vi-VN"/>
          </a:p>
          <a:p>
            <a:pPr lvl="1"/>
            <a:endParaRPr lang="vi-VN"/>
          </a:p>
        </p:txBody>
      </p:sp>
      <p:sp>
        <p:nvSpPr>
          <p:cNvPr id="3" name="Title 2"/>
          <p:cNvSpPr>
            <a:spLocks noGrp="1"/>
          </p:cNvSpPr>
          <p:nvPr>
            <p:ph type="title"/>
          </p:nvPr>
        </p:nvSpPr>
        <p:spPr/>
        <p:txBody>
          <a:bodyPr/>
          <a:lstStyle/>
          <a:p>
            <a:r>
              <a:rPr lang="vi-VN" dirty="0"/>
              <a:t>CHƯƠNG 5. TRUYỀN ĐỘNG BÁNH RĂNG</a:t>
            </a:r>
            <a:endParaRPr lang="en-GB" dirty="0"/>
          </a:p>
        </p:txBody>
      </p:sp>
      <p:sp>
        <p:nvSpPr>
          <p:cNvPr id="8" name="TextBox 7"/>
          <p:cNvSpPr txBox="1"/>
          <p:nvPr/>
        </p:nvSpPr>
        <p:spPr>
          <a:xfrm>
            <a:off x="359702" y="575496"/>
            <a:ext cx="8028722" cy="867930"/>
          </a:xfrm>
          <a:prstGeom prst="rect">
            <a:avLst/>
          </a:prstGeom>
          <a:noFill/>
        </p:spPr>
        <p:txBody>
          <a:bodyPr wrap="square" rtlCol="0">
            <a:spAutoFit/>
          </a:bodyPr>
          <a:lstStyle/>
          <a:p>
            <a:pPr lvl="0">
              <a:lnSpc>
                <a:spcPct val="120000"/>
              </a:lnSpc>
            </a:pPr>
            <a:r>
              <a:rPr lang="en-US" sz="2200" b="1" dirty="0">
                <a:solidFill>
                  <a:schemeClr val="accent1">
                    <a:lumMod val="50000"/>
                  </a:schemeClr>
                </a:solidFill>
                <a:latin typeface="Roboto" pitchFamily="2" charset="0"/>
                <a:ea typeface="Roboto" pitchFamily="2" charset="0"/>
              </a:rPr>
              <a:t>4. </a:t>
            </a:r>
            <a:r>
              <a:rPr lang="en-US" sz="2200" b="1" dirty="0" err="1">
                <a:solidFill>
                  <a:schemeClr val="accent1">
                    <a:lumMod val="50000"/>
                  </a:schemeClr>
                </a:solidFill>
                <a:latin typeface="Roboto" pitchFamily="2" charset="0"/>
                <a:ea typeface="Roboto" pitchFamily="2" charset="0"/>
              </a:rPr>
              <a:t>Các</a:t>
            </a:r>
            <a:r>
              <a:rPr lang="en-US" sz="2200" b="1" dirty="0">
                <a:solidFill>
                  <a:schemeClr val="accent1">
                    <a:lumMod val="50000"/>
                  </a:schemeClr>
                </a:solidFill>
                <a:latin typeface="Roboto" pitchFamily="2" charset="0"/>
                <a:ea typeface="Roboto" pitchFamily="2" charset="0"/>
              </a:rPr>
              <a:t> </a:t>
            </a:r>
            <a:r>
              <a:rPr lang="en-US" sz="2200" b="1" dirty="0" err="1">
                <a:solidFill>
                  <a:schemeClr val="accent1">
                    <a:lumMod val="50000"/>
                  </a:schemeClr>
                </a:solidFill>
                <a:latin typeface="Roboto" pitchFamily="2" charset="0"/>
                <a:ea typeface="Roboto" pitchFamily="2" charset="0"/>
              </a:rPr>
              <a:t>dạng</a:t>
            </a:r>
            <a:r>
              <a:rPr lang="en-US" sz="2200" b="1" dirty="0">
                <a:solidFill>
                  <a:schemeClr val="accent1">
                    <a:lumMod val="50000"/>
                  </a:schemeClr>
                </a:solidFill>
                <a:latin typeface="Roboto" pitchFamily="2" charset="0"/>
                <a:ea typeface="Roboto" pitchFamily="2" charset="0"/>
              </a:rPr>
              <a:t> </a:t>
            </a:r>
            <a:r>
              <a:rPr lang="en-US" sz="2200" b="1" dirty="0" err="1">
                <a:solidFill>
                  <a:schemeClr val="accent1">
                    <a:lumMod val="50000"/>
                  </a:schemeClr>
                </a:solidFill>
                <a:latin typeface="Roboto" pitchFamily="2" charset="0"/>
                <a:ea typeface="Roboto" pitchFamily="2" charset="0"/>
              </a:rPr>
              <a:t>hỏng</a:t>
            </a:r>
            <a:r>
              <a:rPr lang="en-US" sz="2200" b="1" dirty="0">
                <a:solidFill>
                  <a:schemeClr val="accent1">
                    <a:lumMod val="50000"/>
                  </a:schemeClr>
                </a:solidFill>
                <a:latin typeface="Roboto" pitchFamily="2" charset="0"/>
                <a:ea typeface="Roboto" pitchFamily="2" charset="0"/>
              </a:rPr>
              <a:t>, </a:t>
            </a:r>
            <a:r>
              <a:rPr lang="en-US" sz="2200" b="1" dirty="0" err="1">
                <a:solidFill>
                  <a:schemeClr val="accent1">
                    <a:lumMod val="50000"/>
                  </a:schemeClr>
                </a:solidFill>
                <a:latin typeface="Roboto" pitchFamily="2" charset="0"/>
                <a:ea typeface="Roboto" pitchFamily="2" charset="0"/>
              </a:rPr>
              <a:t>hiệu</a:t>
            </a:r>
            <a:r>
              <a:rPr lang="en-US" sz="2200" b="1" dirty="0">
                <a:solidFill>
                  <a:schemeClr val="accent1">
                    <a:lumMod val="50000"/>
                  </a:schemeClr>
                </a:solidFill>
                <a:latin typeface="Roboto" pitchFamily="2" charset="0"/>
                <a:ea typeface="Roboto" pitchFamily="2" charset="0"/>
              </a:rPr>
              <a:t> </a:t>
            </a:r>
            <a:r>
              <a:rPr lang="en-US" sz="2200" b="1" dirty="0" err="1">
                <a:solidFill>
                  <a:schemeClr val="accent1">
                    <a:lumMod val="50000"/>
                  </a:schemeClr>
                </a:solidFill>
                <a:latin typeface="Roboto" pitchFamily="2" charset="0"/>
                <a:ea typeface="Roboto" pitchFamily="2" charset="0"/>
              </a:rPr>
              <a:t>suất</a:t>
            </a:r>
            <a:r>
              <a:rPr lang="en-US" sz="2200" b="1" dirty="0">
                <a:solidFill>
                  <a:schemeClr val="accent1">
                    <a:lumMod val="50000"/>
                  </a:schemeClr>
                </a:solidFill>
                <a:latin typeface="Roboto" pitchFamily="2" charset="0"/>
                <a:ea typeface="Roboto" pitchFamily="2" charset="0"/>
              </a:rPr>
              <a:t> và </a:t>
            </a:r>
            <a:r>
              <a:rPr lang="en-US" sz="2200" b="1" dirty="0" err="1">
                <a:solidFill>
                  <a:schemeClr val="accent1">
                    <a:lumMod val="50000"/>
                  </a:schemeClr>
                </a:solidFill>
                <a:latin typeface="Roboto" pitchFamily="2" charset="0"/>
                <a:ea typeface="Roboto" pitchFamily="2" charset="0"/>
              </a:rPr>
              <a:t>bôi</a:t>
            </a:r>
            <a:r>
              <a:rPr lang="en-US" sz="2200" b="1" dirty="0">
                <a:solidFill>
                  <a:schemeClr val="accent1">
                    <a:lumMod val="50000"/>
                  </a:schemeClr>
                </a:solidFill>
                <a:latin typeface="Roboto" pitchFamily="2" charset="0"/>
                <a:ea typeface="Roboto" pitchFamily="2" charset="0"/>
              </a:rPr>
              <a:t> </a:t>
            </a:r>
            <a:r>
              <a:rPr lang="en-US" sz="2200" b="1" dirty="0" err="1">
                <a:solidFill>
                  <a:schemeClr val="accent1">
                    <a:lumMod val="50000"/>
                  </a:schemeClr>
                </a:solidFill>
                <a:latin typeface="Roboto" pitchFamily="2" charset="0"/>
                <a:ea typeface="Roboto" pitchFamily="2" charset="0"/>
              </a:rPr>
              <a:t>trơn</a:t>
            </a:r>
            <a:endParaRPr lang="en-US" sz="2200" b="1" dirty="0">
              <a:solidFill>
                <a:schemeClr val="accent1">
                  <a:lumMod val="50000"/>
                </a:schemeClr>
              </a:solidFill>
              <a:latin typeface="Roboto" pitchFamily="2" charset="0"/>
              <a:ea typeface="Roboto" pitchFamily="2" charset="0"/>
            </a:endParaRPr>
          </a:p>
          <a:p>
            <a:pPr lvl="0">
              <a:lnSpc>
                <a:spcPct val="120000"/>
              </a:lnSpc>
            </a:pPr>
            <a:r>
              <a:rPr lang="en-US" sz="2000" b="1" dirty="0">
                <a:solidFill>
                  <a:srgbClr val="5B9BD5">
                    <a:lumMod val="50000"/>
                  </a:srgbClr>
                </a:solidFill>
                <a:latin typeface="Roboto" pitchFamily="2" charset="0"/>
                <a:ea typeface="Roboto" pitchFamily="2" charset="0"/>
              </a:rPr>
              <a:t>4.1. </a:t>
            </a:r>
            <a:r>
              <a:rPr lang="en-US" sz="2000" b="1" dirty="0" err="1">
                <a:solidFill>
                  <a:srgbClr val="5B9BD5">
                    <a:lumMod val="50000"/>
                  </a:srgbClr>
                </a:solidFill>
                <a:latin typeface="Roboto" pitchFamily="2" charset="0"/>
                <a:ea typeface="Roboto" pitchFamily="2" charset="0"/>
              </a:rPr>
              <a:t>Các</a:t>
            </a:r>
            <a:r>
              <a:rPr lang="en-US" sz="2000" b="1" dirty="0">
                <a:solidFill>
                  <a:srgbClr val="5B9BD5">
                    <a:lumMod val="50000"/>
                  </a:srgbClr>
                </a:solidFill>
                <a:latin typeface="Roboto" pitchFamily="2" charset="0"/>
                <a:ea typeface="Roboto" pitchFamily="2" charset="0"/>
              </a:rPr>
              <a:t> </a:t>
            </a:r>
            <a:r>
              <a:rPr lang="en-US" sz="2000" b="1" dirty="0" err="1">
                <a:solidFill>
                  <a:srgbClr val="5B9BD5">
                    <a:lumMod val="50000"/>
                  </a:srgbClr>
                </a:solidFill>
                <a:latin typeface="Roboto" pitchFamily="2" charset="0"/>
                <a:ea typeface="Roboto" pitchFamily="2" charset="0"/>
              </a:rPr>
              <a:t>dạng</a:t>
            </a:r>
            <a:r>
              <a:rPr lang="en-US" sz="2000" b="1" dirty="0">
                <a:solidFill>
                  <a:srgbClr val="5B9BD5">
                    <a:lumMod val="50000"/>
                  </a:srgbClr>
                </a:solidFill>
                <a:latin typeface="Roboto" pitchFamily="2" charset="0"/>
                <a:ea typeface="Roboto" pitchFamily="2" charset="0"/>
              </a:rPr>
              <a:t> </a:t>
            </a:r>
            <a:r>
              <a:rPr lang="en-US" sz="2000" b="1" dirty="0" err="1">
                <a:solidFill>
                  <a:srgbClr val="5B9BD5">
                    <a:lumMod val="50000"/>
                  </a:srgbClr>
                </a:solidFill>
                <a:latin typeface="Roboto" pitchFamily="2" charset="0"/>
                <a:ea typeface="Roboto" pitchFamily="2" charset="0"/>
              </a:rPr>
              <a:t>hỏng</a:t>
            </a:r>
            <a:r>
              <a:rPr lang="en-US" sz="2000" b="1" dirty="0">
                <a:solidFill>
                  <a:srgbClr val="5B9BD5">
                    <a:lumMod val="50000"/>
                  </a:srgbClr>
                </a:solidFill>
                <a:latin typeface="Roboto" pitchFamily="2" charset="0"/>
                <a:ea typeface="Roboto" pitchFamily="2" charset="0"/>
              </a:rPr>
              <a:t> </a:t>
            </a:r>
            <a:r>
              <a:rPr lang="en-US" sz="2000" b="1" dirty="0" err="1">
                <a:solidFill>
                  <a:srgbClr val="5B9BD5">
                    <a:lumMod val="50000"/>
                  </a:srgbClr>
                </a:solidFill>
                <a:latin typeface="Roboto" pitchFamily="2" charset="0"/>
                <a:ea typeface="Roboto" pitchFamily="2" charset="0"/>
              </a:rPr>
              <a:t>thường</a:t>
            </a:r>
            <a:r>
              <a:rPr lang="en-US" sz="2000" b="1" dirty="0">
                <a:solidFill>
                  <a:srgbClr val="5B9BD5">
                    <a:lumMod val="50000"/>
                  </a:srgbClr>
                </a:solidFill>
                <a:latin typeface="Roboto" pitchFamily="2" charset="0"/>
                <a:ea typeface="Roboto" pitchFamily="2" charset="0"/>
              </a:rPr>
              <a:t> </a:t>
            </a:r>
            <a:r>
              <a:rPr lang="en-US" sz="2000" b="1" dirty="0" err="1">
                <a:solidFill>
                  <a:srgbClr val="5B9BD5">
                    <a:lumMod val="50000"/>
                  </a:srgbClr>
                </a:solidFill>
                <a:latin typeface="Roboto" pitchFamily="2" charset="0"/>
                <a:ea typeface="Roboto" pitchFamily="2" charset="0"/>
              </a:rPr>
              <a:t>gặp</a:t>
            </a:r>
            <a:endParaRPr lang="en-US" sz="2000" b="1" baseline="-25000" dirty="0">
              <a:solidFill>
                <a:srgbClr val="5B9BD5">
                  <a:lumMod val="50000"/>
                </a:srgbClr>
              </a:solidFill>
              <a:latin typeface="Roboto" pitchFamily="2" charset="0"/>
              <a:ea typeface="Roboto" pitchFamily="2" charset="0"/>
            </a:endParaRPr>
          </a:p>
        </p:txBody>
      </p:sp>
      <p:pic>
        <p:nvPicPr>
          <p:cNvPr id="2" name="Picture 1"/>
          <p:cNvPicPr>
            <a:picLocks noChangeAspect="1"/>
          </p:cNvPicPr>
          <p:nvPr/>
        </p:nvPicPr>
        <p:blipFill rotWithShape="1">
          <a:blip r:embed="rId2">
            <a:extLst>
              <a:ext uri="{28A0092B-C50C-407E-A947-70E740481C1C}">
                <a14:useLocalDpi xmlns:a14="http://schemas.microsoft.com/office/drawing/2010/main" val="0"/>
              </a:ext>
            </a:extLst>
          </a:blip>
          <a:srcRect b="9309"/>
          <a:stretch/>
        </p:blipFill>
        <p:spPr>
          <a:xfrm>
            <a:off x="5364088" y="4093087"/>
            <a:ext cx="3461370" cy="2216233"/>
          </a:xfrm>
          <a:prstGeom prst="rect">
            <a:avLst/>
          </a:prstGeom>
        </p:spPr>
      </p:pic>
    </p:spTree>
    <p:extLst>
      <p:ext uri="{BB962C8B-B14F-4D97-AF65-F5344CB8AC3E}">
        <p14:creationId xmlns:p14="http://schemas.microsoft.com/office/powerpoint/2010/main" val="1530701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idx="1"/>
          </p:nvPr>
        </p:nvSpPr>
        <p:spPr>
          <a:xfrm>
            <a:off x="494851" y="1465198"/>
            <a:ext cx="8330607" cy="3836010"/>
          </a:xfrm>
        </p:spPr>
        <p:txBody>
          <a:bodyPr>
            <a:normAutofit/>
          </a:bodyPr>
          <a:lstStyle/>
          <a:p>
            <a:r>
              <a:rPr lang="en-US"/>
              <a:t>Ngoài ra còn có các dạng hỏng khác như</a:t>
            </a:r>
          </a:p>
          <a:p>
            <a:pPr lvl="1"/>
            <a:r>
              <a:rPr lang="en-US"/>
              <a:t>biến dạng dẻo bề mặt răng trong các cặp bánh răng chế tạo từ thép mềm, chịu tải trọng lớn và làm việc với tốc độ thấp</a:t>
            </a:r>
          </a:p>
          <a:p>
            <a:pPr lvl="1"/>
            <a:r>
              <a:rPr lang="en-US"/>
              <a:t>Bong bề mặt răng xảy ra khi cặp bánh răng được tăng bền bề mặt</a:t>
            </a:r>
          </a:p>
          <a:p>
            <a:pPr lvl="1"/>
            <a:r>
              <a:rPr lang="en-US"/>
              <a:t>Hỏng mặt đầu răng ở các bánh răng di trượt</a:t>
            </a:r>
            <a:endParaRPr lang="vi-VN"/>
          </a:p>
          <a:p>
            <a:r>
              <a:rPr lang="en-US"/>
              <a:t>Trong các dạng hỏng, tróc rỗ bề mặt răng là dạng hỏng chủ yếu đối với bộ truyền kín được bôi trơn tốt</a:t>
            </a:r>
            <a:endParaRPr lang="vi-VN"/>
          </a:p>
          <a:p>
            <a:pPr lvl="1"/>
            <a:endParaRPr lang="vi-VN"/>
          </a:p>
        </p:txBody>
      </p:sp>
      <p:sp>
        <p:nvSpPr>
          <p:cNvPr id="3" name="Title 2"/>
          <p:cNvSpPr>
            <a:spLocks noGrp="1"/>
          </p:cNvSpPr>
          <p:nvPr>
            <p:ph type="title"/>
          </p:nvPr>
        </p:nvSpPr>
        <p:spPr/>
        <p:txBody>
          <a:bodyPr/>
          <a:lstStyle/>
          <a:p>
            <a:r>
              <a:rPr lang="vi-VN" dirty="0"/>
              <a:t>CHƯƠNG 5. TRUYỀN ĐỘNG BÁNH RĂNG</a:t>
            </a:r>
            <a:endParaRPr lang="en-GB" dirty="0"/>
          </a:p>
        </p:txBody>
      </p:sp>
      <p:sp>
        <p:nvSpPr>
          <p:cNvPr id="8" name="TextBox 7"/>
          <p:cNvSpPr txBox="1"/>
          <p:nvPr/>
        </p:nvSpPr>
        <p:spPr>
          <a:xfrm>
            <a:off x="359702" y="575496"/>
            <a:ext cx="8028722" cy="867930"/>
          </a:xfrm>
          <a:prstGeom prst="rect">
            <a:avLst/>
          </a:prstGeom>
          <a:noFill/>
        </p:spPr>
        <p:txBody>
          <a:bodyPr wrap="square" rtlCol="0">
            <a:spAutoFit/>
          </a:bodyPr>
          <a:lstStyle/>
          <a:p>
            <a:pPr lvl="0">
              <a:lnSpc>
                <a:spcPct val="120000"/>
              </a:lnSpc>
            </a:pPr>
            <a:r>
              <a:rPr lang="en-US" sz="2200" b="1" dirty="0">
                <a:solidFill>
                  <a:schemeClr val="accent1">
                    <a:lumMod val="50000"/>
                  </a:schemeClr>
                </a:solidFill>
                <a:latin typeface="Roboto" pitchFamily="2" charset="0"/>
                <a:ea typeface="Roboto" pitchFamily="2" charset="0"/>
              </a:rPr>
              <a:t>4. </a:t>
            </a:r>
            <a:r>
              <a:rPr lang="en-US" sz="2200" b="1" dirty="0" err="1">
                <a:solidFill>
                  <a:schemeClr val="accent1">
                    <a:lumMod val="50000"/>
                  </a:schemeClr>
                </a:solidFill>
                <a:latin typeface="Roboto" pitchFamily="2" charset="0"/>
                <a:ea typeface="Roboto" pitchFamily="2" charset="0"/>
              </a:rPr>
              <a:t>Các</a:t>
            </a:r>
            <a:r>
              <a:rPr lang="en-US" sz="2200" b="1" dirty="0">
                <a:solidFill>
                  <a:schemeClr val="accent1">
                    <a:lumMod val="50000"/>
                  </a:schemeClr>
                </a:solidFill>
                <a:latin typeface="Roboto" pitchFamily="2" charset="0"/>
                <a:ea typeface="Roboto" pitchFamily="2" charset="0"/>
              </a:rPr>
              <a:t> </a:t>
            </a:r>
            <a:r>
              <a:rPr lang="en-US" sz="2200" b="1" dirty="0" err="1">
                <a:solidFill>
                  <a:schemeClr val="accent1">
                    <a:lumMod val="50000"/>
                  </a:schemeClr>
                </a:solidFill>
                <a:latin typeface="Roboto" pitchFamily="2" charset="0"/>
                <a:ea typeface="Roboto" pitchFamily="2" charset="0"/>
              </a:rPr>
              <a:t>dạng</a:t>
            </a:r>
            <a:r>
              <a:rPr lang="en-US" sz="2200" b="1" dirty="0">
                <a:solidFill>
                  <a:schemeClr val="accent1">
                    <a:lumMod val="50000"/>
                  </a:schemeClr>
                </a:solidFill>
                <a:latin typeface="Roboto" pitchFamily="2" charset="0"/>
                <a:ea typeface="Roboto" pitchFamily="2" charset="0"/>
              </a:rPr>
              <a:t> </a:t>
            </a:r>
            <a:r>
              <a:rPr lang="en-US" sz="2200" b="1" dirty="0" err="1">
                <a:solidFill>
                  <a:schemeClr val="accent1">
                    <a:lumMod val="50000"/>
                  </a:schemeClr>
                </a:solidFill>
                <a:latin typeface="Roboto" pitchFamily="2" charset="0"/>
                <a:ea typeface="Roboto" pitchFamily="2" charset="0"/>
              </a:rPr>
              <a:t>hỏng</a:t>
            </a:r>
            <a:r>
              <a:rPr lang="en-US" sz="2200" b="1" dirty="0">
                <a:solidFill>
                  <a:schemeClr val="accent1">
                    <a:lumMod val="50000"/>
                  </a:schemeClr>
                </a:solidFill>
                <a:latin typeface="Roboto" pitchFamily="2" charset="0"/>
                <a:ea typeface="Roboto" pitchFamily="2" charset="0"/>
              </a:rPr>
              <a:t>, </a:t>
            </a:r>
            <a:r>
              <a:rPr lang="en-US" sz="2200" b="1" dirty="0" err="1">
                <a:solidFill>
                  <a:schemeClr val="accent1">
                    <a:lumMod val="50000"/>
                  </a:schemeClr>
                </a:solidFill>
                <a:latin typeface="Roboto" pitchFamily="2" charset="0"/>
                <a:ea typeface="Roboto" pitchFamily="2" charset="0"/>
              </a:rPr>
              <a:t>hiệu</a:t>
            </a:r>
            <a:r>
              <a:rPr lang="en-US" sz="2200" b="1" dirty="0">
                <a:solidFill>
                  <a:schemeClr val="accent1">
                    <a:lumMod val="50000"/>
                  </a:schemeClr>
                </a:solidFill>
                <a:latin typeface="Roboto" pitchFamily="2" charset="0"/>
                <a:ea typeface="Roboto" pitchFamily="2" charset="0"/>
              </a:rPr>
              <a:t> </a:t>
            </a:r>
            <a:r>
              <a:rPr lang="en-US" sz="2200" b="1" dirty="0" err="1">
                <a:solidFill>
                  <a:schemeClr val="accent1">
                    <a:lumMod val="50000"/>
                  </a:schemeClr>
                </a:solidFill>
                <a:latin typeface="Roboto" pitchFamily="2" charset="0"/>
                <a:ea typeface="Roboto" pitchFamily="2" charset="0"/>
              </a:rPr>
              <a:t>suất</a:t>
            </a:r>
            <a:r>
              <a:rPr lang="en-US" sz="2200" b="1" dirty="0">
                <a:solidFill>
                  <a:schemeClr val="accent1">
                    <a:lumMod val="50000"/>
                  </a:schemeClr>
                </a:solidFill>
                <a:latin typeface="Roboto" pitchFamily="2" charset="0"/>
                <a:ea typeface="Roboto" pitchFamily="2" charset="0"/>
              </a:rPr>
              <a:t> và </a:t>
            </a:r>
            <a:r>
              <a:rPr lang="en-US" sz="2200" b="1" dirty="0" err="1">
                <a:solidFill>
                  <a:schemeClr val="accent1">
                    <a:lumMod val="50000"/>
                  </a:schemeClr>
                </a:solidFill>
                <a:latin typeface="Roboto" pitchFamily="2" charset="0"/>
                <a:ea typeface="Roboto" pitchFamily="2" charset="0"/>
              </a:rPr>
              <a:t>bôi</a:t>
            </a:r>
            <a:r>
              <a:rPr lang="en-US" sz="2200" b="1" dirty="0">
                <a:solidFill>
                  <a:schemeClr val="accent1">
                    <a:lumMod val="50000"/>
                  </a:schemeClr>
                </a:solidFill>
                <a:latin typeface="Roboto" pitchFamily="2" charset="0"/>
                <a:ea typeface="Roboto" pitchFamily="2" charset="0"/>
              </a:rPr>
              <a:t> </a:t>
            </a:r>
            <a:r>
              <a:rPr lang="en-US" sz="2200" b="1" dirty="0" err="1">
                <a:solidFill>
                  <a:schemeClr val="accent1">
                    <a:lumMod val="50000"/>
                  </a:schemeClr>
                </a:solidFill>
                <a:latin typeface="Roboto" pitchFamily="2" charset="0"/>
                <a:ea typeface="Roboto" pitchFamily="2" charset="0"/>
              </a:rPr>
              <a:t>trơn</a:t>
            </a:r>
            <a:endParaRPr lang="en-US" sz="2200" b="1" dirty="0">
              <a:solidFill>
                <a:schemeClr val="accent1">
                  <a:lumMod val="50000"/>
                </a:schemeClr>
              </a:solidFill>
              <a:latin typeface="Roboto" pitchFamily="2" charset="0"/>
              <a:ea typeface="Roboto" pitchFamily="2" charset="0"/>
            </a:endParaRPr>
          </a:p>
          <a:p>
            <a:pPr lvl="0">
              <a:lnSpc>
                <a:spcPct val="120000"/>
              </a:lnSpc>
            </a:pPr>
            <a:r>
              <a:rPr lang="en-US" sz="2000" b="1" dirty="0">
                <a:solidFill>
                  <a:srgbClr val="5B9BD5">
                    <a:lumMod val="50000"/>
                  </a:srgbClr>
                </a:solidFill>
                <a:latin typeface="Roboto" pitchFamily="2" charset="0"/>
                <a:ea typeface="Roboto" pitchFamily="2" charset="0"/>
              </a:rPr>
              <a:t>4.1. </a:t>
            </a:r>
            <a:r>
              <a:rPr lang="en-US" sz="2000" b="1" dirty="0" err="1">
                <a:solidFill>
                  <a:srgbClr val="5B9BD5">
                    <a:lumMod val="50000"/>
                  </a:srgbClr>
                </a:solidFill>
                <a:latin typeface="Roboto" pitchFamily="2" charset="0"/>
                <a:ea typeface="Roboto" pitchFamily="2" charset="0"/>
              </a:rPr>
              <a:t>Các</a:t>
            </a:r>
            <a:r>
              <a:rPr lang="en-US" sz="2000" b="1" dirty="0">
                <a:solidFill>
                  <a:srgbClr val="5B9BD5">
                    <a:lumMod val="50000"/>
                  </a:srgbClr>
                </a:solidFill>
                <a:latin typeface="Roboto" pitchFamily="2" charset="0"/>
                <a:ea typeface="Roboto" pitchFamily="2" charset="0"/>
              </a:rPr>
              <a:t> </a:t>
            </a:r>
            <a:r>
              <a:rPr lang="en-US" sz="2000" b="1" dirty="0" err="1">
                <a:solidFill>
                  <a:srgbClr val="5B9BD5">
                    <a:lumMod val="50000"/>
                  </a:srgbClr>
                </a:solidFill>
                <a:latin typeface="Roboto" pitchFamily="2" charset="0"/>
                <a:ea typeface="Roboto" pitchFamily="2" charset="0"/>
              </a:rPr>
              <a:t>dạng</a:t>
            </a:r>
            <a:r>
              <a:rPr lang="en-US" sz="2000" b="1" dirty="0">
                <a:solidFill>
                  <a:srgbClr val="5B9BD5">
                    <a:lumMod val="50000"/>
                  </a:srgbClr>
                </a:solidFill>
                <a:latin typeface="Roboto" pitchFamily="2" charset="0"/>
                <a:ea typeface="Roboto" pitchFamily="2" charset="0"/>
              </a:rPr>
              <a:t> </a:t>
            </a:r>
            <a:r>
              <a:rPr lang="en-US" sz="2000" b="1" dirty="0" err="1">
                <a:solidFill>
                  <a:srgbClr val="5B9BD5">
                    <a:lumMod val="50000"/>
                  </a:srgbClr>
                </a:solidFill>
                <a:latin typeface="Roboto" pitchFamily="2" charset="0"/>
                <a:ea typeface="Roboto" pitchFamily="2" charset="0"/>
              </a:rPr>
              <a:t>hỏng</a:t>
            </a:r>
            <a:r>
              <a:rPr lang="en-US" sz="2000" b="1" dirty="0">
                <a:solidFill>
                  <a:srgbClr val="5B9BD5">
                    <a:lumMod val="50000"/>
                  </a:srgbClr>
                </a:solidFill>
                <a:latin typeface="Roboto" pitchFamily="2" charset="0"/>
                <a:ea typeface="Roboto" pitchFamily="2" charset="0"/>
              </a:rPr>
              <a:t> </a:t>
            </a:r>
            <a:r>
              <a:rPr lang="en-US" sz="2000" b="1" dirty="0" err="1">
                <a:solidFill>
                  <a:srgbClr val="5B9BD5">
                    <a:lumMod val="50000"/>
                  </a:srgbClr>
                </a:solidFill>
                <a:latin typeface="Roboto" pitchFamily="2" charset="0"/>
                <a:ea typeface="Roboto" pitchFamily="2" charset="0"/>
              </a:rPr>
              <a:t>thường</a:t>
            </a:r>
            <a:r>
              <a:rPr lang="en-US" sz="2000" b="1" dirty="0">
                <a:solidFill>
                  <a:srgbClr val="5B9BD5">
                    <a:lumMod val="50000"/>
                  </a:srgbClr>
                </a:solidFill>
                <a:latin typeface="Roboto" pitchFamily="2" charset="0"/>
                <a:ea typeface="Roboto" pitchFamily="2" charset="0"/>
              </a:rPr>
              <a:t> </a:t>
            </a:r>
            <a:r>
              <a:rPr lang="en-US" sz="2000" b="1" dirty="0" err="1">
                <a:solidFill>
                  <a:srgbClr val="5B9BD5">
                    <a:lumMod val="50000"/>
                  </a:srgbClr>
                </a:solidFill>
                <a:latin typeface="Roboto" pitchFamily="2" charset="0"/>
                <a:ea typeface="Roboto" pitchFamily="2" charset="0"/>
              </a:rPr>
              <a:t>gặp</a:t>
            </a:r>
            <a:endParaRPr lang="en-US" sz="2000" b="1" baseline="-25000" dirty="0">
              <a:solidFill>
                <a:srgbClr val="5B9BD5">
                  <a:lumMod val="50000"/>
                </a:srgbClr>
              </a:solidFill>
              <a:latin typeface="Roboto" pitchFamily="2" charset="0"/>
              <a:ea typeface="Roboto" pitchFamily="2" charset="0"/>
            </a:endParaRPr>
          </a:p>
        </p:txBody>
      </p:sp>
    </p:spTree>
    <p:extLst>
      <p:ext uri="{BB962C8B-B14F-4D97-AF65-F5344CB8AC3E}">
        <p14:creationId xmlns:p14="http://schemas.microsoft.com/office/powerpoint/2010/main" val="283612082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idx="1"/>
          </p:nvPr>
        </p:nvSpPr>
        <p:spPr>
          <a:xfrm>
            <a:off x="494851" y="1465198"/>
            <a:ext cx="8181605" cy="4916130"/>
          </a:xfrm>
        </p:spPr>
        <p:txBody>
          <a:bodyPr>
            <a:normAutofit/>
          </a:bodyPr>
          <a:lstStyle/>
          <a:p>
            <a:pPr>
              <a:lnSpc>
                <a:spcPct val="130000"/>
              </a:lnSpc>
            </a:pPr>
            <a:r>
              <a:rPr lang="en-US" sz="1800"/>
              <a:t>Vật liệu làm bánh răng phải thỏa mãn các điều kiện về độ bền tiếp xúc (tránh tróc rỗ, mài mòn, dính…) và độ bền uốn</a:t>
            </a:r>
          </a:p>
          <a:p>
            <a:pPr>
              <a:lnSpc>
                <a:spcPct val="130000"/>
              </a:lnSpc>
            </a:pPr>
            <a:r>
              <a:rPr lang="en-US"/>
              <a:t>Vật liệu chủ yếu để chế tạo bánh răng là thép, ngoài ra có gang và các vật liệu không kim loại khác</a:t>
            </a:r>
          </a:p>
          <a:p>
            <a:pPr>
              <a:lnSpc>
                <a:spcPct val="130000"/>
              </a:lnSpc>
            </a:pPr>
            <a:r>
              <a:rPr lang="en-US" sz="1800"/>
              <a:t>Tùy theo độ cứng, vật liệu thép được chia thành hai nhóm</a:t>
            </a:r>
          </a:p>
          <a:p>
            <a:pPr lvl="1"/>
            <a:r>
              <a:rPr lang="en-US"/>
              <a:t>Độ rắn HB ≤ 350 – bánh răng được thường hóa hoặc tôi cải thiện</a:t>
            </a:r>
          </a:p>
          <a:p>
            <a:pPr lvl="1"/>
            <a:r>
              <a:rPr lang="en-US"/>
              <a:t>Độ rắn HB &gt; 350 – tôi thể tích, tôi cao tần, thấm cacbon, thấm ni-tơ</a:t>
            </a:r>
          </a:p>
          <a:p>
            <a:r>
              <a:rPr lang="en-US"/>
              <a:t>Việc tăng độ cứng răng làm tăng khả năng tải, nhưng gây ra nhiều bất lợi</a:t>
            </a:r>
          </a:p>
          <a:p>
            <a:pPr lvl="1"/>
            <a:r>
              <a:rPr lang="en-US"/>
              <a:t>Chạy mòn không tốt, đòi hỏi phải chế tạo chính xác, tăng độ cứng trục</a:t>
            </a:r>
          </a:p>
          <a:p>
            <a:pPr lvl="1"/>
            <a:r>
              <a:rPr lang="en-US"/>
              <a:t>Cắt răng độ cứng cao khó nên phải cắt răng trước khi nhiệt luyện, sau đó thực hiện các nguyên công tu sửa như mài, mài nghiền…</a:t>
            </a:r>
            <a:endParaRPr lang="vi-VN"/>
          </a:p>
        </p:txBody>
      </p:sp>
      <p:sp>
        <p:nvSpPr>
          <p:cNvPr id="3" name="Title 2"/>
          <p:cNvSpPr>
            <a:spLocks noGrp="1"/>
          </p:cNvSpPr>
          <p:nvPr>
            <p:ph type="title"/>
          </p:nvPr>
        </p:nvSpPr>
        <p:spPr/>
        <p:txBody>
          <a:bodyPr/>
          <a:lstStyle/>
          <a:p>
            <a:r>
              <a:rPr lang="vi-VN" dirty="0"/>
              <a:t>CHƯƠNG 5. TRUYỀN ĐỘNG BÁNH RĂNG</a:t>
            </a:r>
            <a:endParaRPr lang="en-GB" dirty="0"/>
          </a:p>
        </p:txBody>
      </p:sp>
      <p:sp>
        <p:nvSpPr>
          <p:cNvPr id="8" name="TextBox 7"/>
          <p:cNvSpPr txBox="1"/>
          <p:nvPr/>
        </p:nvSpPr>
        <p:spPr>
          <a:xfrm>
            <a:off x="359702" y="575496"/>
            <a:ext cx="8028722" cy="867930"/>
          </a:xfrm>
          <a:prstGeom prst="rect">
            <a:avLst/>
          </a:prstGeom>
          <a:noFill/>
        </p:spPr>
        <p:txBody>
          <a:bodyPr wrap="square" rtlCol="0">
            <a:spAutoFit/>
          </a:bodyPr>
          <a:lstStyle/>
          <a:p>
            <a:pPr lvl="0">
              <a:lnSpc>
                <a:spcPct val="120000"/>
              </a:lnSpc>
            </a:pPr>
            <a:r>
              <a:rPr lang="en-US" sz="2200" b="1" dirty="0">
                <a:solidFill>
                  <a:schemeClr val="accent1">
                    <a:lumMod val="50000"/>
                  </a:schemeClr>
                </a:solidFill>
                <a:latin typeface="Roboto" pitchFamily="2" charset="0"/>
                <a:ea typeface="Roboto" pitchFamily="2" charset="0"/>
              </a:rPr>
              <a:t>4. </a:t>
            </a:r>
            <a:r>
              <a:rPr lang="en-US" sz="2200" b="1" dirty="0" err="1">
                <a:solidFill>
                  <a:schemeClr val="accent1">
                    <a:lumMod val="50000"/>
                  </a:schemeClr>
                </a:solidFill>
                <a:latin typeface="Roboto" pitchFamily="2" charset="0"/>
                <a:ea typeface="Roboto" pitchFamily="2" charset="0"/>
              </a:rPr>
              <a:t>Các</a:t>
            </a:r>
            <a:r>
              <a:rPr lang="en-US" sz="2200" b="1" dirty="0">
                <a:solidFill>
                  <a:schemeClr val="accent1">
                    <a:lumMod val="50000"/>
                  </a:schemeClr>
                </a:solidFill>
                <a:latin typeface="Roboto" pitchFamily="2" charset="0"/>
                <a:ea typeface="Roboto" pitchFamily="2" charset="0"/>
              </a:rPr>
              <a:t> </a:t>
            </a:r>
            <a:r>
              <a:rPr lang="en-US" sz="2200" b="1" dirty="0" err="1">
                <a:solidFill>
                  <a:schemeClr val="accent1">
                    <a:lumMod val="50000"/>
                  </a:schemeClr>
                </a:solidFill>
                <a:latin typeface="Roboto" pitchFamily="2" charset="0"/>
                <a:ea typeface="Roboto" pitchFamily="2" charset="0"/>
              </a:rPr>
              <a:t>dạng</a:t>
            </a:r>
            <a:r>
              <a:rPr lang="en-US" sz="2200" b="1" dirty="0">
                <a:solidFill>
                  <a:schemeClr val="accent1">
                    <a:lumMod val="50000"/>
                  </a:schemeClr>
                </a:solidFill>
                <a:latin typeface="Roboto" pitchFamily="2" charset="0"/>
                <a:ea typeface="Roboto" pitchFamily="2" charset="0"/>
              </a:rPr>
              <a:t> </a:t>
            </a:r>
            <a:r>
              <a:rPr lang="en-US" sz="2200" b="1" dirty="0" err="1">
                <a:solidFill>
                  <a:schemeClr val="accent1">
                    <a:lumMod val="50000"/>
                  </a:schemeClr>
                </a:solidFill>
                <a:latin typeface="Roboto" pitchFamily="2" charset="0"/>
                <a:ea typeface="Roboto" pitchFamily="2" charset="0"/>
              </a:rPr>
              <a:t>hỏng</a:t>
            </a:r>
            <a:r>
              <a:rPr lang="en-US" sz="2200" b="1" dirty="0">
                <a:solidFill>
                  <a:schemeClr val="accent1">
                    <a:lumMod val="50000"/>
                  </a:schemeClr>
                </a:solidFill>
                <a:latin typeface="Roboto" pitchFamily="2" charset="0"/>
                <a:ea typeface="Roboto" pitchFamily="2" charset="0"/>
              </a:rPr>
              <a:t>, </a:t>
            </a:r>
            <a:r>
              <a:rPr lang="en-US" sz="2200" b="1" dirty="0" err="1">
                <a:solidFill>
                  <a:schemeClr val="accent1">
                    <a:lumMod val="50000"/>
                  </a:schemeClr>
                </a:solidFill>
                <a:latin typeface="Roboto" pitchFamily="2" charset="0"/>
                <a:ea typeface="Roboto" pitchFamily="2" charset="0"/>
              </a:rPr>
              <a:t>hiệu</a:t>
            </a:r>
            <a:r>
              <a:rPr lang="en-US" sz="2200" b="1" dirty="0">
                <a:solidFill>
                  <a:schemeClr val="accent1">
                    <a:lumMod val="50000"/>
                  </a:schemeClr>
                </a:solidFill>
                <a:latin typeface="Roboto" pitchFamily="2" charset="0"/>
                <a:ea typeface="Roboto" pitchFamily="2" charset="0"/>
              </a:rPr>
              <a:t> </a:t>
            </a:r>
            <a:r>
              <a:rPr lang="en-US" sz="2200" b="1" dirty="0" err="1">
                <a:solidFill>
                  <a:schemeClr val="accent1">
                    <a:lumMod val="50000"/>
                  </a:schemeClr>
                </a:solidFill>
                <a:latin typeface="Roboto" pitchFamily="2" charset="0"/>
                <a:ea typeface="Roboto" pitchFamily="2" charset="0"/>
              </a:rPr>
              <a:t>suất</a:t>
            </a:r>
            <a:r>
              <a:rPr lang="en-US" sz="2200" b="1" dirty="0">
                <a:solidFill>
                  <a:schemeClr val="accent1">
                    <a:lumMod val="50000"/>
                  </a:schemeClr>
                </a:solidFill>
                <a:latin typeface="Roboto" pitchFamily="2" charset="0"/>
                <a:ea typeface="Roboto" pitchFamily="2" charset="0"/>
              </a:rPr>
              <a:t> và </a:t>
            </a:r>
            <a:r>
              <a:rPr lang="en-US" sz="2200" b="1" dirty="0" err="1">
                <a:solidFill>
                  <a:schemeClr val="accent1">
                    <a:lumMod val="50000"/>
                  </a:schemeClr>
                </a:solidFill>
                <a:latin typeface="Roboto" pitchFamily="2" charset="0"/>
                <a:ea typeface="Roboto" pitchFamily="2" charset="0"/>
              </a:rPr>
              <a:t>bôi</a:t>
            </a:r>
            <a:r>
              <a:rPr lang="en-US" sz="2200" b="1" dirty="0">
                <a:solidFill>
                  <a:schemeClr val="accent1">
                    <a:lumMod val="50000"/>
                  </a:schemeClr>
                </a:solidFill>
                <a:latin typeface="Roboto" pitchFamily="2" charset="0"/>
                <a:ea typeface="Roboto" pitchFamily="2" charset="0"/>
              </a:rPr>
              <a:t> </a:t>
            </a:r>
            <a:r>
              <a:rPr lang="en-US" sz="2200" b="1" dirty="0" err="1">
                <a:solidFill>
                  <a:schemeClr val="accent1">
                    <a:lumMod val="50000"/>
                  </a:schemeClr>
                </a:solidFill>
                <a:latin typeface="Roboto" pitchFamily="2" charset="0"/>
                <a:ea typeface="Roboto" pitchFamily="2" charset="0"/>
              </a:rPr>
              <a:t>trơn</a:t>
            </a:r>
            <a:endParaRPr lang="en-US" sz="2200" b="1" dirty="0">
              <a:solidFill>
                <a:schemeClr val="accent1">
                  <a:lumMod val="50000"/>
                </a:schemeClr>
              </a:solidFill>
              <a:latin typeface="Roboto" pitchFamily="2" charset="0"/>
              <a:ea typeface="Roboto" pitchFamily="2" charset="0"/>
            </a:endParaRPr>
          </a:p>
          <a:p>
            <a:pPr lvl="0">
              <a:lnSpc>
                <a:spcPct val="120000"/>
              </a:lnSpc>
            </a:pPr>
            <a:r>
              <a:rPr lang="en-US" sz="2000" b="1" dirty="0">
                <a:solidFill>
                  <a:srgbClr val="5B9BD5">
                    <a:lumMod val="50000"/>
                  </a:srgbClr>
                </a:solidFill>
                <a:latin typeface="Roboto" pitchFamily="2" charset="0"/>
                <a:ea typeface="Roboto" pitchFamily="2" charset="0"/>
              </a:rPr>
              <a:t>4.2. </a:t>
            </a:r>
            <a:r>
              <a:rPr lang="en-US" sz="2000" b="1" dirty="0" err="1">
                <a:solidFill>
                  <a:srgbClr val="5B9BD5">
                    <a:lumMod val="50000"/>
                  </a:srgbClr>
                </a:solidFill>
                <a:latin typeface="Roboto" pitchFamily="2" charset="0"/>
                <a:ea typeface="Roboto" pitchFamily="2" charset="0"/>
              </a:rPr>
              <a:t>Vật</a:t>
            </a:r>
            <a:r>
              <a:rPr lang="en-US" sz="2000" b="1" dirty="0">
                <a:solidFill>
                  <a:srgbClr val="5B9BD5">
                    <a:lumMod val="50000"/>
                  </a:srgbClr>
                </a:solidFill>
                <a:latin typeface="Roboto" pitchFamily="2" charset="0"/>
                <a:ea typeface="Roboto" pitchFamily="2" charset="0"/>
              </a:rPr>
              <a:t> </a:t>
            </a:r>
            <a:r>
              <a:rPr lang="en-US" sz="2000" b="1" dirty="0" err="1">
                <a:solidFill>
                  <a:srgbClr val="5B9BD5">
                    <a:lumMod val="50000"/>
                  </a:srgbClr>
                </a:solidFill>
                <a:latin typeface="Roboto" pitchFamily="2" charset="0"/>
                <a:ea typeface="Roboto" pitchFamily="2" charset="0"/>
              </a:rPr>
              <a:t>liệu</a:t>
            </a:r>
            <a:endParaRPr lang="en-US" sz="2000" b="1" baseline="-25000" dirty="0">
              <a:solidFill>
                <a:srgbClr val="5B9BD5">
                  <a:lumMod val="50000"/>
                </a:srgbClr>
              </a:solidFill>
              <a:latin typeface="Roboto" pitchFamily="2" charset="0"/>
              <a:ea typeface="Roboto" pitchFamily="2" charset="0"/>
            </a:endParaRPr>
          </a:p>
        </p:txBody>
      </p:sp>
    </p:spTree>
    <p:extLst>
      <p:ext uri="{BB962C8B-B14F-4D97-AF65-F5344CB8AC3E}">
        <p14:creationId xmlns:p14="http://schemas.microsoft.com/office/powerpoint/2010/main" val="172454550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idx="1"/>
          </p:nvPr>
        </p:nvSpPr>
        <p:spPr>
          <a:xfrm>
            <a:off x="494851" y="1465198"/>
            <a:ext cx="8181605" cy="4916130"/>
          </a:xfrm>
        </p:spPr>
        <p:txBody>
          <a:bodyPr>
            <a:normAutofit/>
          </a:bodyPr>
          <a:lstStyle/>
          <a:p>
            <a:pPr>
              <a:lnSpc>
                <a:spcPct val="130000"/>
              </a:lnSpc>
            </a:pPr>
            <a:r>
              <a:rPr lang="en-US" sz="1800" dirty="0" err="1"/>
              <a:t>Hiệu</a:t>
            </a:r>
            <a:r>
              <a:rPr lang="en-US" sz="1800" dirty="0"/>
              <a:t> </a:t>
            </a:r>
            <a:r>
              <a:rPr lang="en-US" sz="1800" dirty="0" err="1"/>
              <a:t>suất</a:t>
            </a:r>
            <a:r>
              <a:rPr lang="en-US" sz="1800" dirty="0"/>
              <a:t> </a:t>
            </a:r>
            <a:r>
              <a:rPr lang="en-US" sz="1800" dirty="0" err="1"/>
              <a:t>của</a:t>
            </a:r>
            <a:r>
              <a:rPr lang="en-US" sz="1800" dirty="0"/>
              <a:t> </a:t>
            </a:r>
            <a:r>
              <a:rPr lang="en-US" sz="1800" dirty="0" err="1"/>
              <a:t>truyền</a:t>
            </a:r>
            <a:r>
              <a:rPr lang="en-US" sz="1800" dirty="0"/>
              <a:t> </a:t>
            </a:r>
            <a:r>
              <a:rPr lang="en-US" sz="1800" dirty="0" err="1"/>
              <a:t>động</a:t>
            </a:r>
            <a:r>
              <a:rPr lang="en-US" sz="1800" dirty="0"/>
              <a:t> bánh </a:t>
            </a:r>
            <a:r>
              <a:rPr lang="en-US" sz="1800" dirty="0" err="1"/>
              <a:t>răng</a:t>
            </a:r>
            <a:endParaRPr lang="en-US" sz="1800" dirty="0"/>
          </a:p>
          <a:p>
            <a:pPr>
              <a:lnSpc>
                <a:spcPct val="130000"/>
              </a:lnSpc>
            </a:pPr>
            <a:endParaRPr lang="en-US" dirty="0"/>
          </a:p>
          <a:p>
            <a:pPr>
              <a:lnSpc>
                <a:spcPct val="130000"/>
              </a:lnSpc>
            </a:pPr>
            <a:endParaRPr lang="en-US" dirty="0"/>
          </a:p>
          <a:p>
            <a:pPr lvl="1"/>
            <a:r>
              <a:rPr lang="en-US" dirty="0"/>
              <a:t>P1 </a:t>
            </a:r>
            <a:r>
              <a:rPr lang="en-US" dirty="0" err="1"/>
              <a:t>là</a:t>
            </a:r>
            <a:r>
              <a:rPr lang="en-US" dirty="0"/>
              <a:t> </a:t>
            </a:r>
            <a:r>
              <a:rPr lang="en-US" dirty="0" err="1"/>
              <a:t>công</a:t>
            </a:r>
            <a:r>
              <a:rPr lang="en-US" dirty="0"/>
              <a:t> </a:t>
            </a:r>
            <a:r>
              <a:rPr lang="en-US" dirty="0" err="1"/>
              <a:t>suất</a:t>
            </a:r>
            <a:r>
              <a:rPr lang="en-US" dirty="0"/>
              <a:t> </a:t>
            </a:r>
            <a:r>
              <a:rPr lang="en-US" dirty="0" err="1"/>
              <a:t>trên</a:t>
            </a:r>
            <a:r>
              <a:rPr lang="en-US" dirty="0"/>
              <a:t> </a:t>
            </a:r>
            <a:r>
              <a:rPr lang="en-US" dirty="0" err="1"/>
              <a:t>trục</a:t>
            </a:r>
            <a:r>
              <a:rPr lang="en-US" dirty="0"/>
              <a:t> </a:t>
            </a:r>
            <a:r>
              <a:rPr lang="en-US" dirty="0" err="1"/>
              <a:t>dẫn</a:t>
            </a:r>
            <a:endParaRPr lang="en-US" dirty="0"/>
          </a:p>
          <a:p>
            <a:pPr lvl="1"/>
            <a:r>
              <a:rPr lang="en-US" dirty="0"/>
              <a:t>P2 </a:t>
            </a:r>
            <a:r>
              <a:rPr lang="en-US" dirty="0" err="1"/>
              <a:t>là</a:t>
            </a:r>
            <a:r>
              <a:rPr lang="en-US" dirty="0"/>
              <a:t> </a:t>
            </a:r>
            <a:r>
              <a:rPr lang="en-US" dirty="0" err="1"/>
              <a:t>công</a:t>
            </a:r>
            <a:r>
              <a:rPr lang="en-US" dirty="0"/>
              <a:t> </a:t>
            </a:r>
            <a:r>
              <a:rPr lang="en-US" dirty="0" err="1"/>
              <a:t>suất</a:t>
            </a:r>
            <a:r>
              <a:rPr lang="en-US" dirty="0"/>
              <a:t> </a:t>
            </a:r>
            <a:r>
              <a:rPr lang="en-US" dirty="0" err="1"/>
              <a:t>trên</a:t>
            </a:r>
            <a:r>
              <a:rPr lang="en-US" dirty="0"/>
              <a:t> </a:t>
            </a:r>
            <a:r>
              <a:rPr lang="en-US" dirty="0" err="1"/>
              <a:t>trục</a:t>
            </a:r>
            <a:r>
              <a:rPr lang="en-US" dirty="0"/>
              <a:t> </a:t>
            </a:r>
            <a:r>
              <a:rPr lang="en-US" dirty="0" err="1"/>
              <a:t>bị</a:t>
            </a:r>
            <a:r>
              <a:rPr lang="en-US" dirty="0"/>
              <a:t> </a:t>
            </a:r>
            <a:r>
              <a:rPr lang="en-US" dirty="0" err="1"/>
              <a:t>dẫn</a:t>
            </a:r>
            <a:endParaRPr lang="en-US" dirty="0"/>
          </a:p>
          <a:p>
            <a:r>
              <a:rPr lang="en-US" dirty="0" err="1"/>
              <a:t>Hiệu</a:t>
            </a:r>
            <a:r>
              <a:rPr lang="en-US" dirty="0"/>
              <a:t> </a:t>
            </a:r>
            <a:r>
              <a:rPr lang="en-US" dirty="0" err="1"/>
              <a:t>suất</a:t>
            </a:r>
            <a:r>
              <a:rPr lang="en-US" dirty="0"/>
              <a:t> </a:t>
            </a:r>
            <a:r>
              <a:rPr lang="en-US" dirty="0" err="1"/>
              <a:t>của</a:t>
            </a:r>
            <a:r>
              <a:rPr lang="en-US" dirty="0"/>
              <a:t> </a:t>
            </a:r>
            <a:r>
              <a:rPr lang="en-US" dirty="0" err="1"/>
              <a:t>một</a:t>
            </a:r>
            <a:r>
              <a:rPr lang="en-US" dirty="0"/>
              <a:t> </a:t>
            </a:r>
            <a:r>
              <a:rPr lang="en-US" dirty="0" err="1"/>
              <a:t>số</a:t>
            </a:r>
            <a:r>
              <a:rPr lang="en-US" dirty="0"/>
              <a:t> </a:t>
            </a:r>
            <a:r>
              <a:rPr lang="en-US" dirty="0" err="1"/>
              <a:t>bộ</a:t>
            </a:r>
            <a:r>
              <a:rPr lang="en-US" dirty="0"/>
              <a:t> </a:t>
            </a:r>
            <a:r>
              <a:rPr lang="en-US" dirty="0" err="1"/>
              <a:t>truyền</a:t>
            </a:r>
            <a:r>
              <a:rPr lang="en-US" dirty="0"/>
              <a:t> </a:t>
            </a:r>
            <a:r>
              <a:rPr lang="en-US" dirty="0" err="1"/>
              <a:t>thông</a:t>
            </a:r>
            <a:r>
              <a:rPr lang="en-US" dirty="0"/>
              <a:t> dung</a:t>
            </a:r>
          </a:p>
          <a:p>
            <a:pPr lvl="1"/>
            <a:r>
              <a:rPr lang="en-US" dirty="0"/>
              <a:t>BTBR </a:t>
            </a:r>
            <a:r>
              <a:rPr lang="en-US" dirty="0" err="1"/>
              <a:t>trụ</a:t>
            </a:r>
            <a:r>
              <a:rPr lang="en-US" dirty="0"/>
              <a:t> </a:t>
            </a:r>
            <a:r>
              <a:rPr lang="en-US" dirty="0" err="1"/>
              <a:t>bôi</a:t>
            </a:r>
            <a:r>
              <a:rPr lang="en-US" dirty="0"/>
              <a:t> </a:t>
            </a:r>
            <a:r>
              <a:rPr lang="en-US" dirty="0" err="1"/>
              <a:t>trơn</a:t>
            </a:r>
            <a:r>
              <a:rPr lang="en-US" dirty="0"/>
              <a:t> </a:t>
            </a:r>
            <a:r>
              <a:rPr lang="en-US" dirty="0" err="1"/>
              <a:t>liên</a:t>
            </a:r>
            <a:r>
              <a:rPr lang="en-US" dirty="0"/>
              <a:t> </a:t>
            </a:r>
            <a:r>
              <a:rPr lang="en-US" dirty="0" err="1"/>
              <a:t>tục</a:t>
            </a:r>
            <a:r>
              <a:rPr lang="en-US" dirty="0"/>
              <a:t> </a:t>
            </a:r>
            <a:r>
              <a:rPr lang="en-US" dirty="0" err="1"/>
              <a:t>bằng</a:t>
            </a:r>
            <a:r>
              <a:rPr lang="en-US" dirty="0"/>
              <a:t> </a:t>
            </a:r>
            <a:r>
              <a:rPr lang="en-US" dirty="0" err="1"/>
              <a:t>dầu</a:t>
            </a:r>
            <a:r>
              <a:rPr lang="en-US" dirty="0"/>
              <a:t> </a:t>
            </a:r>
            <a:r>
              <a:rPr lang="el-GR" dirty="0"/>
              <a:t>η</a:t>
            </a:r>
            <a:r>
              <a:rPr lang="en-US" dirty="0"/>
              <a:t> = 0,97 – 0,99</a:t>
            </a:r>
          </a:p>
          <a:p>
            <a:pPr lvl="1"/>
            <a:r>
              <a:rPr lang="en-US" dirty="0"/>
              <a:t>BTBR </a:t>
            </a:r>
            <a:r>
              <a:rPr lang="en-US" dirty="0" err="1"/>
              <a:t>trụ</a:t>
            </a:r>
            <a:r>
              <a:rPr lang="en-US" dirty="0"/>
              <a:t> </a:t>
            </a:r>
            <a:r>
              <a:rPr lang="en-US" dirty="0" err="1"/>
              <a:t>bôi</a:t>
            </a:r>
            <a:r>
              <a:rPr lang="en-US" dirty="0"/>
              <a:t> </a:t>
            </a:r>
            <a:r>
              <a:rPr lang="en-US" dirty="0" err="1"/>
              <a:t>trơn</a:t>
            </a:r>
            <a:r>
              <a:rPr lang="en-US" dirty="0"/>
              <a:t> </a:t>
            </a:r>
            <a:r>
              <a:rPr lang="en-US" dirty="0" err="1"/>
              <a:t>định</a:t>
            </a:r>
            <a:r>
              <a:rPr lang="en-US" dirty="0"/>
              <a:t> </a:t>
            </a:r>
            <a:r>
              <a:rPr lang="en-US" dirty="0" err="1"/>
              <a:t>kì</a:t>
            </a:r>
            <a:r>
              <a:rPr lang="en-US" dirty="0"/>
              <a:t> </a:t>
            </a:r>
            <a:r>
              <a:rPr lang="en-US" dirty="0" err="1"/>
              <a:t>bằng</a:t>
            </a:r>
            <a:r>
              <a:rPr lang="en-US" dirty="0"/>
              <a:t> </a:t>
            </a:r>
            <a:r>
              <a:rPr lang="en-US" dirty="0" err="1"/>
              <a:t>mỡ</a:t>
            </a:r>
            <a:r>
              <a:rPr lang="en-US" dirty="0"/>
              <a:t> </a:t>
            </a:r>
            <a:r>
              <a:rPr lang="el-GR" dirty="0"/>
              <a:t>η</a:t>
            </a:r>
            <a:r>
              <a:rPr lang="en-US" dirty="0"/>
              <a:t> = 0,93 – 0,95</a:t>
            </a:r>
          </a:p>
          <a:p>
            <a:pPr lvl="1"/>
            <a:r>
              <a:rPr lang="en-US" dirty="0"/>
              <a:t>BTBR </a:t>
            </a:r>
            <a:r>
              <a:rPr lang="en-US" dirty="0" err="1"/>
              <a:t>côn</a:t>
            </a:r>
            <a:r>
              <a:rPr lang="en-US" dirty="0"/>
              <a:t> </a:t>
            </a:r>
            <a:r>
              <a:rPr lang="en-US" dirty="0" err="1"/>
              <a:t>bôi</a:t>
            </a:r>
            <a:r>
              <a:rPr lang="en-US" dirty="0"/>
              <a:t> </a:t>
            </a:r>
            <a:r>
              <a:rPr lang="en-US" dirty="0" err="1"/>
              <a:t>trơn</a:t>
            </a:r>
            <a:r>
              <a:rPr lang="en-US" dirty="0"/>
              <a:t> </a:t>
            </a:r>
            <a:r>
              <a:rPr lang="en-US" dirty="0" err="1"/>
              <a:t>liên</a:t>
            </a:r>
            <a:r>
              <a:rPr lang="en-US" dirty="0"/>
              <a:t> </a:t>
            </a:r>
            <a:r>
              <a:rPr lang="en-US" dirty="0" err="1"/>
              <a:t>tục</a:t>
            </a:r>
            <a:r>
              <a:rPr lang="en-US" dirty="0"/>
              <a:t> </a:t>
            </a:r>
            <a:r>
              <a:rPr lang="en-US" dirty="0" err="1"/>
              <a:t>bằng</a:t>
            </a:r>
            <a:r>
              <a:rPr lang="en-US" dirty="0"/>
              <a:t> </a:t>
            </a:r>
            <a:r>
              <a:rPr lang="en-US" dirty="0" err="1"/>
              <a:t>dầu</a:t>
            </a:r>
            <a:r>
              <a:rPr lang="en-US" dirty="0"/>
              <a:t> </a:t>
            </a:r>
            <a:r>
              <a:rPr lang="el-GR" dirty="0"/>
              <a:t>η</a:t>
            </a:r>
            <a:r>
              <a:rPr lang="en-US" dirty="0"/>
              <a:t> = 0,95 – 0,98</a:t>
            </a:r>
          </a:p>
          <a:p>
            <a:pPr lvl="1"/>
            <a:r>
              <a:rPr lang="en-US" dirty="0"/>
              <a:t>BTBR </a:t>
            </a:r>
            <a:r>
              <a:rPr lang="en-US" dirty="0" err="1"/>
              <a:t>côn</a:t>
            </a:r>
            <a:r>
              <a:rPr lang="en-US" dirty="0"/>
              <a:t> </a:t>
            </a:r>
            <a:r>
              <a:rPr lang="en-US" dirty="0" err="1"/>
              <a:t>bôi</a:t>
            </a:r>
            <a:r>
              <a:rPr lang="en-US" dirty="0"/>
              <a:t> </a:t>
            </a:r>
            <a:r>
              <a:rPr lang="en-US" dirty="0" err="1"/>
              <a:t>trơn</a:t>
            </a:r>
            <a:r>
              <a:rPr lang="en-US" dirty="0"/>
              <a:t> </a:t>
            </a:r>
            <a:r>
              <a:rPr lang="en-US" dirty="0" err="1"/>
              <a:t>định</a:t>
            </a:r>
            <a:r>
              <a:rPr lang="en-US" dirty="0"/>
              <a:t> </a:t>
            </a:r>
            <a:r>
              <a:rPr lang="en-US" dirty="0" err="1"/>
              <a:t>kì</a:t>
            </a:r>
            <a:r>
              <a:rPr lang="en-US" dirty="0"/>
              <a:t> </a:t>
            </a:r>
            <a:r>
              <a:rPr lang="en-US" dirty="0" err="1"/>
              <a:t>bằng</a:t>
            </a:r>
            <a:r>
              <a:rPr lang="en-US" dirty="0"/>
              <a:t> </a:t>
            </a:r>
            <a:r>
              <a:rPr lang="en-US" dirty="0" err="1"/>
              <a:t>mỡ</a:t>
            </a:r>
            <a:r>
              <a:rPr lang="en-US" dirty="0"/>
              <a:t> </a:t>
            </a:r>
            <a:r>
              <a:rPr lang="el-GR" dirty="0"/>
              <a:t>η</a:t>
            </a:r>
            <a:r>
              <a:rPr lang="en-US" dirty="0"/>
              <a:t> = 0,92 – 0,94</a:t>
            </a:r>
            <a:endParaRPr lang="vi-VN" dirty="0"/>
          </a:p>
        </p:txBody>
      </p:sp>
      <p:sp>
        <p:nvSpPr>
          <p:cNvPr id="3" name="Title 2"/>
          <p:cNvSpPr>
            <a:spLocks noGrp="1"/>
          </p:cNvSpPr>
          <p:nvPr>
            <p:ph type="title"/>
          </p:nvPr>
        </p:nvSpPr>
        <p:spPr/>
        <p:txBody>
          <a:bodyPr/>
          <a:lstStyle/>
          <a:p>
            <a:r>
              <a:rPr lang="vi-VN" dirty="0"/>
              <a:t>CHƯƠNG 5. TRUYỀN ĐỘNG BÁNH RĂNG</a:t>
            </a:r>
            <a:endParaRPr lang="en-GB" dirty="0"/>
          </a:p>
        </p:txBody>
      </p:sp>
      <p:sp>
        <p:nvSpPr>
          <p:cNvPr id="8" name="TextBox 7"/>
          <p:cNvSpPr txBox="1"/>
          <p:nvPr/>
        </p:nvSpPr>
        <p:spPr>
          <a:xfrm>
            <a:off x="359702" y="575496"/>
            <a:ext cx="8028722" cy="867930"/>
          </a:xfrm>
          <a:prstGeom prst="rect">
            <a:avLst/>
          </a:prstGeom>
          <a:noFill/>
        </p:spPr>
        <p:txBody>
          <a:bodyPr wrap="square" rtlCol="0">
            <a:spAutoFit/>
          </a:bodyPr>
          <a:lstStyle/>
          <a:p>
            <a:pPr lvl="0">
              <a:lnSpc>
                <a:spcPct val="120000"/>
              </a:lnSpc>
            </a:pPr>
            <a:r>
              <a:rPr lang="en-US" sz="2200" b="1" dirty="0">
                <a:solidFill>
                  <a:schemeClr val="accent1">
                    <a:lumMod val="50000"/>
                  </a:schemeClr>
                </a:solidFill>
                <a:latin typeface="Roboto" pitchFamily="2" charset="0"/>
                <a:ea typeface="Roboto" pitchFamily="2" charset="0"/>
              </a:rPr>
              <a:t>4. </a:t>
            </a:r>
            <a:r>
              <a:rPr lang="en-US" sz="2200" b="1" dirty="0" err="1">
                <a:solidFill>
                  <a:schemeClr val="accent1">
                    <a:lumMod val="50000"/>
                  </a:schemeClr>
                </a:solidFill>
                <a:latin typeface="Roboto" pitchFamily="2" charset="0"/>
                <a:ea typeface="Roboto" pitchFamily="2" charset="0"/>
              </a:rPr>
              <a:t>Các</a:t>
            </a:r>
            <a:r>
              <a:rPr lang="en-US" sz="2200" b="1" dirty="0">
                <a:solidFill>
                  <a:schemeClr val="accent1">
                    <a:lumMod val="50000"/>
                  </a:schemeClr>
                </a:solidFill>
                <a:latin typeface="Roboto" pitchFamily="2" charset="0"/>
                <a:ea typeface="Roboto" pitchFamily="2" charset="0"/>
              </a:rPr>
              <a:t> </a:t>
            </a:r>
            <a:r>
              <a:rPr lang="en-US" sz="2200" b="1" dirty="0" err="1">
                <a:solidFill>
                  <a:schemeClr val="accent1">
                    <a:lumMod val="50000"/>
                  </a:schemeClr>
                </a:solidFill>
                <a:latin typeface="Roboto" pitchFamily="2" charset="0"/>
                <a:ea typeface="Roboto" pitchFamily="2" charset="0"/>
              </a:rPr>
              <a:t>dạng</a:t>
            </a:r>
            <a:r>
              <a:rPr lang="en-US" sz="2200" b="1" dirty="0">
                <a:solidFill>
                  <a:schemeClr val="accent1">
                    <a:lumMod val="50000"/>
                  </a:schemeClr>
                </a:solidFill>
                <a:latin typeface="Roboto" pitchFamily="2" charset="0"/>
                <a:ea typeface="Roboto" pitchFamily="2" charset="0"/>
              </a:rPr>
              <a:t> </a:t>
            </a:r>
            <a:r>
              <a:rPr lang="en-US" sz="2200" b="1" dirty="0" err="1">
                <a:solidFill>
                  <a:schemeClr val="accent1">
                    <a:lumMod val="50000"/>
                  </a:schemeClr>
                </a:solidFill>
                <a:latin typeface="Roboto" pitchFamily="2" charset="0"/>
                <a:ea typeface="Roboto" pitchFamily="2" charset="0"/>
              </a:rPr>
              <a:t>hỏng</a:t>
            </a:r>
            <a:r>
              <a:rPr lang="en-US" sz="2200" b="1" dirty="0">
                <a:solidFill>
                  <a:schemeClr val="accent1">
                    <a:lumMod val="50000"/>
                  </a:schemeClr>
                </a:solidFill>
                <a:latin typeface="Roboto" pitchFamily="2" charset="0"/>
                <a:ea typeface="Roboto" pitchFamily="2" charset="0"/>
              </a:rPr>
              <a:t>, </a:t>
            </a:r>
            <a:r>
              <a:rPr lang="en-US" sz="2200" b="1" dirty="0" err="1">
                <a:solidFill>
                  <a:schemeClr val="accent1">
                    <a:lumMod val="50000"/>
                  </a:schemeClr>
                </a:solidFill>
                <a:latin typeface="Roboto" pitchFamily="2" charset="0"/>
                <a:ea typeface="Roboto" pitchFamily="2" charset="0"/>
              </a:rPr>
              <a:t>hiệu</a:t>
            </a:r>
            <a:r>
              <a:rPr lang="en-US" sz="2200" b="1" dirty="0">
                <a:solidFill>
                  <a:schemeClr val="accent1">
                    <a:lumMod val="50000"/>
                  </a:schemeClr>
                </a:solidFill>
                <a:latin typeface="Roboto" pitchFamily="2" charset="0"/>
                <a:ea typeface="Roboto" pitchFamily="2" charset="0"/>
              </a:rPr>
              <a:t> </a:t>
            </a:r>
            <a:r>
              <a:rPr lang="en-US" sz="2200" b="1" dirty="0" err="1">
                <a:solidFill>
                  <a:schemeClr val="accent1">
                    <a:lumMod val="50000"/>
                  </a:schemeClr>
                </a:solidFill>
                <a:latin typeface="Roboto" pitchFamily="2" charset="0"/>
                <a:ea typeface="Roboto" pitchFamily="2" charset="0"/>
              </a:rPr>
              <a:t>suất</a:t>
            </a:r>
            <a:r>
              <a:rPr lang="en-US" sz="2200" b="1" dirty="0">
                <a:solidFill>
                  <a:schemeClr val="accent1">
                    <a:lumMod val="50000"/>
                  </a:schemeClr>
                </a:solidFill>
                <a:latin typeface="Roboto" pitchFamily="2" charset="0"/>
                <a:ea typeface="Roboto" pitchFamily="2" charset="0"/>
              </a:rPr>
              <a:t> và </a:t>
            </a:r>
            <a:r>
              <a:rPr lang="en-US" sz="2200" b="1" dirty="0" err="1">
                <a:solidFill>
                  <a:schemeClr val="accent1">
                    <a:lumMod val="50000"/>
                  </a:schemeClr>
                </a:solidFill>
                <a:latin typeface="Roboto" pitchFamily="2" charset="0"/>
                <a:ea typeface="Roboto" pitchFamily="2" charset="0"/>
              </a:rPr>
              <a:t>bôi</a:t>
            </a:r>
            <a:r>
              <a:rPr lang="en-US" sz="2200" b="1" dirty="0">
                <a:solidFill>
                  <a:schemeClr val="accent1">
                    <a:lumMod val="50000"/>
                  </a:schemeClr>
                </a:solidFill>
                <a:latin typeface="Roboto" pitchFamily="2" charset="0"/>
                <a:ea typeface="Roboto" pitchFamily="2" charset="0"/>
              </a:rPr>
              <a:t> </a:t>
            </a:r>
            <a:r>
              <a:rPr lang="en-US" sz="2200" b="1" dirty="0" err="1">
                <a:solidFill>
                  <a:schemeClr val="accent1">
                    <a:lumMod val="50000"/>
                  </a:schemeClr>
                </a:solidFill>
                <a:latin typeface="Roboto" pitchFamily="2" charset="0"/>
                <a:ea typeface="Roboto" pitchFamily="2" charset="0"/>
              </a:rPr>
              <a:t>trơn</a:t>
            </a:r>
            <a:endParaRPr lang="en-US" sz="2200" b="1" dirty="0">
              <a:solidFill>
                <a:schemeClr val="accent1">
                  <a:lumMod val="50000"/>
                </a:schemeClr>
              </a:solidFill>
              <a:latin typeface="Roboto" pitchFamily="2" charset="0"/>
              <a:ea typeface="Roboto" pitchFamily="2" charset="0"/>
            </a:endParaRPr>
          </a:p>
          <a:p>
            <a:pPr lvl="0">
              <a:lnSpc>
                <a:spcPct val="120000"/>
              </a:lnSpc>
            </a:pPr>
            <a:r>
              <a:rPr lang="en-US" sz="2000" b="1" dirty="0">
                <a:solidFill>
                  <a:srgbClr val="5B9BD5">
                    <a:lumMod val="50000"/>
                  </a:srgbClr>
                </a:solidFill>
                <a:latin typeface="Roboto" pitchFamily="2" charset="0"/>
                <a:ea typeface="Roboto" pitchFamily="2" charset="0"/>
              </a:rPr>
              <a:t>4.3. </a:t>
            </a:r>
            <a:r>
              <a:rPr lang="en-US" sz="2000" b="1" dirty="0" err="1">
                <a:solidFill>
                  <a:srgbClr val="5B9BD5">
                    <a:lumMod val="50000"/>
                  </a:srgbClr>
                </a:solidFill>
                <a:latin typeface="Roboto" pitchFamily="2" charset="0"/>
                <a:ea typeface="Roboto" pitchFamily="2" charset="0"/>
              </a:rPr>
              <a:t>Hiệu</a:t>
            </a:r>
            <a:r>
              <a:rPr lang="en-US" sz="2000" b="1" dirty="0">
                <a:solidFill>
                  <a:srgbClr val="5B9BD5">
                    <a:lumMod val="50000"/>
                  </a:srgbClr>
                </a:solidFill>
                <a:latin typeface="Roboto" pitchFamily="2" charset="0"/>
                <a:ea typeface="Roboto" pitchFamily="2" charset="0"/>
              </a:rPr>
              <a:t> </a:t>
            </a:r>
            <a:r>
              <a:rPr lang="en-US" sz="2000" b="1" dirty="0" err="1">
                <a:solidFill>
                  <a:srgbClr val="5B9BD5">
                    <a:lumMod val="50000"/>
                  </a:srgbClr>
                </a:solidFill>
                <a:latin typeface="Roboto" pitchFamily="2" charset="0"/>
                <a:ea typeface="Roboto" pitchFamily="2" charset="0"/>
              </a:rPr>
              <a:t>suất</a:t>
            </a:r>
            <a:endParaRPr lang="en-US" sz="2000" b="1" baseline="-25000" dirty="0">
              <a:solidFill>
                <a:srgbClr val="5B9BD5">
                  <a:lumMod val="50000"/>
                </a:srgbClr>
              </a:solidFill>
              <a:latin typeface="Roboto" pitchFamily="2" charset="0"/>
              <a:ea typeface="Roboto" pitchFamily="2" charset="0"/>
            </a:endParaRPr>
          </a:p>
        </p:txBody>
      </p:sp>
      <p:graphicFrame>
        <p:nvGraphicFramePr>
          <p:cNvPr id="6" name="Object 5">
            <a:extLst>
              <a:ext uri="{FF2B5EF4-FFF2-40B4-BE49-F238E27FC236}">
                <a16:creationId xmlns:a16="http://schemas.microsoft.com/office/drawing/2014/main" id="{4328AD93-04F3-44C0-BEE1-9CD279D9D548}"/>
              </a:ext>
            </a:extLst>
          </p:cNvPr>
          <p:cNvGraphicFramePr>
            <a:graphicFrameLocks noChangeAspect="1"/>
          </p:cNvGraphicFramePr>
          <p:nvPr>
            <p:extLst>
              <p:ext uri="{D42A27DB-BD31-4B8C-83A1-F6EECF244321}">
                <p14:modId xmlns:p14="http://schemas.microsoft.com/office/powerpoint/2010/main" val="542807296"/>
              </p:ext>
            </p:extLst>
          </p:nvPr>
        </p:nvGraphicFramePr>
        <p:xfrm>
          <a:off x="4139952" y="1988840"/>
          <a:ext cx="723900" cy="704850"/>
        </p:xfrm>
        <a:graphic>
          <a:graphicData uri="http://schemas.openxmlformats.org/presentationml/2006/ole">
            <mc:AlternateContent xmlns:mc="http://schemas.openxmlformats.org/markup-compatibility/2006">
              <mc:Choice xmlns:v="urn:schemas-microsoft-com:vml" Requires="v">
                <p:oleObj name="Equation" r:id="rId2" imgW="482400" imgH="469800" progId="Equation.DSMT4">
                  <p:embed/>
                </p:oleObj>
              </mc:Choice>
              <mc:Fallback>
                <p:oleObj name="Equation" r:id="rId2" imgW="482400" imgH="469800" progId="Equation.DSMT4">
                  <p:embed/>
                  <p:pic>
                    <p:nvPicPr>
                      <p:cNvPr id="12" name="Object 11"/>
                      <p:cNvPicPr>
                        <a:picLocks noChangeAspect="1" noChangeArrowheads="1"/>
                      </p:cNvPicPr>
                      <p:nvPr/>
                    </p:nvPicPr>
                    <p:blipFill>
                      <a:blip r:embed="rId3"/>
                      <a:srcRect/>
                      <a:stretch>
                        <a:fillRect/>
                      </a:stretch>
                    </p:blipFill>
                    <p:spPr bwMode="auto">
                      <a:xfrm>
                        <a:off x="4139952" y="1988840"/>
                        <a:ext cx="723900" cy="704850"/>
                      </a:xfrm>
                      <a:prstGeom prst="rect">
                        <a:avLst/>
                      </a:prstGeom>
                      <a:noFill/>
                      <a:ln>
                        <a:noFill/>
                      </a:ln>
                    </p:spPr>
                  </p:pic>
                </p:oleObj>
              </mc:Fallback>
            </mc:AlternateContent>
          </a:graphicData>
        </a:graphic>
      </p:graphicFrame>
    </p:spTree>
    <p:extLst>
      <p:ext uri="{BB962C8B-B14F-4D97-AF65-F5344CB8AC3E}">
        <p14:creationId xmlns:p14="http://schemas.microsoft.com/office/powerpoint/2010/main" val="156733854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idx="1"/>
          </p:nvPr>
        </p:nvSpPr>
        <p:spPr>
          <a:xfrm>
            <a:off x="494851" y="1465198"/>
            <a:ext cx="8181605" cy="4916130"/>
          </a:xfrm>
        </p:spPr>
        <p:txBody>
          <a:bodyPr>
            <a:normAutofit/>
          </a:bodyPr>
          <a:lstStyle/>
          <a:p>
            <a:pPr>
              <a:lnSpc>
                <a:spcPct val="130000"/>
              </a:lnSpc>
            </a:pPr>
            <a:r>
              <a:rPr lang="en-US" sz="1800" dirty="0" err="1"/>
              <a:t>Mục</a:t>
            </a:r>
            <a:r>
              <a:rPr lang="en-US" sz="1800" dirty="0"/>
              <a:t> </a:t>
            </a:r>
            <a:r>
              <a:rPr lang="en-US" sz="1800" dirty="0" err="1"/>
              <a:t>đích</a:t>
            </a:r>
            <a:endParaRPr lang="en-US" sz="1800" dirty="0"/>
          </a:p>
          <a:p>
            <a:pPr lvl="1"/>
            <a:r>
              <a:rPr lang="en-US" dirty="0" err="1"/>
              <a:t>Giảm</a:t>
            </a:r>
            <a:r>
              <a:rPr lang="en-US" dirty="0"/>
              <a:t> </a:t>
            </a:r>
            <a:r>
              <a:rPr lang="en-US" dirty="0" err="1"/>
              <a:t>mất</a:t>
            </a:r>
            <a:r>
              <a:rPr lang="en-US" dirty="0"/>
              <a:t> </a:t>
            </a:r>
            <a:r>
              <a:rPr lang="en-US" dirty="0" err="1"/>
              <a:t>mát</a:t>
            </a:r>
            <a:r>
              <a:rPr lang="en-US" dirty="0"/>
              <a:t> </a:t>
            </a:r>
            <a:r>
              <a:rPr lang="en-US" dirty="0" err="1"/>
              <a:t>công</a:t>
            </a:r>
            <a:r>
              <a:rPr lang="en-US" dirty="0"/>
              <a:t> </a:t>
            </a:r>
            <a:r>
              <a:rPr lang="en-US" dirty="0" err="1"/>
              <a:t>suất</a:t>
            </a:r>
            <a:r>
              <a:rPr lang="en-US" dirty="0"/>
              <a:t> do ma </a:t>
            </a:r>
            <a:r>
              <a:rPr lang="en-US" dirty="0" err="1"/>
              <a:t>sát</a:t>
            </a:r>
            <a:endParaRPr lang="en-US" dirty="0"/>
          </a:p>
          <a:p>
            <a:pPr lvl="1"/>
            <a:r>
              <a:rPr lang="en-US" dirty="0" err="1"/>
              <a:t>Giảm</a:t>
            </a:r>
            <a:r>
              <a:rPr lang="en-US" dirty="0"/>
              <a:t> </a:t>
            </a:r>
            <a:r>
              <a:rPr lang="en-US" dirty="0" err="1"/>
              <a:t>mài</a:t>
            </a:r>
            <a:r>
              <a:rPr lang="en-US" dirty="0"/>
              <a:t> </a:t>
            </a:r>
            <a:r>
              <a:rPr lang="en-US" dirty="0" err="1"/>
              <a:t>mòn</a:t>
            </a:r>
            <a:r>
              <a:rPr lang="en-US" dirty="0"/>
              <a:t> </a:t>
            </a:r>
            <a:r>
              <a:rPr lang="en-US" dirty="0" err="1"/>
              <a:t>răng</a:t>
            </a:r>
            <a:r>
              <a:rPr lang="en-US" dirty="0"/>
              <a:t> và </a:t>
            </a:r>
            <a:r>
              <a:rPr lang="en-US" dirty="0" err="1"/>
              <a:t>đề</a:t>
            </a:r>
            <a:r>
              <a:rPr lang="en-US" dirty="0"/>
              <a:t> </a:t>
            </a:r>
            <a:r>
              <a:rPr lang="en-US" dirty="0" err="1"/>
              <a:t>phòng</a:t>
            </a:r>
            <a:r>
              <a:rPr lang="en-US" dirty="0"/>
              <a:t> </a:t>
            </a:r>
            <a:r>
              <a:rPr lang="en-US" dirty="0" err="1"/>
              <a:t>han</a:t>
            </a:r>
            <a:r>
              <a:rPr lang="en-US" dirty="0"/>
              <a:t> </a:t>
            </a:r>
            <a:r>
              <a:rPr lang="en-US" dirty="0" err="1"/>
              <a:t>gỉ</a:t>
            </a:r>
            <a:endParaRPr lang="en-US" dirty="0"/>
          </a:p>
          <a:p>
            <a:r>
              <a:rPr lang="en-US" dirty="0" err="1"/>
              <a:t>Đối</a:t>
            </a:r>
            <a:r>
              <a:rPr lang="en-US" dirty="0"/>
              <a:t> </a:t>
            </a:r>
            <a:r>
              <a:rPr lang="en-US" dirty="0" err="1"/>
              <a:t>với</a:t>
            </a:r>
            <a:r>
              <a:rPr lang="en-US" dirty="0"/>
              <a:t> </a:t>
            </a:r>
            <a:r>
              <a:rPr lang="en-US" dirty="0" err="1"/>
              <a:t>bộ</a:t>
            </a:r>
            <a:r>
              <a:rPr lang="en-US" dirty="0"/>
              <a:t> </a:t>
            </a:r>
            <a:r>
              <a:rPr lang="en-US" dirty="0" err="1"/>
              <a:t>truyền</a:t>
            </a:r>
            <a:r>
              <a:rPr lang="en-US" dirty="0"/>
              <a:t> </a:t>
            </a:r>
            <a:r>
              <a:rPr lang="en-US" dirty="0" err="1"/>
              <a:t>để</a:t>
            </a:r>
            <a:r>
              <a:rPr lang="en-US" dirty="0"/>
              <a:t> </a:t>
            </a:r>
            <a:r>
              <a:rPr lang="en-US" dirty="0" err="1"/>
              <a:t>hở</a:t>
            </a:r>
            <a:r>
              <a:rPr lang="en-US" dirty="0"/>
              <a:t> </a:t>
            </a:r>
            <a:r>
              <a:rPr lang="en-US" dirty="0" err="1"/>
              <a:t>bôi</a:t>
            </a:r>
            <a:r>
              <a:rPr lang="en-US" dirty="0"/>
              <a:t> </a:t>
            </a:r>
            <a:r>
              <a:rPr lang="en-US" dirty="0" err="1"/>
              <a:t>trơn</a:t>
            </a:r>
            <a:r>
              <a:rPr lang="en-US" dirty="0"/>
              <a:t> </a:t>
            </a:r>
            <a:r>
              <a:rPr lang="en-US" dirty="0" err="1"/>
              <a:t>định</a:t>
            </a:r>
            <a:r>
              <a:rPr lang="en-US" dirty="0"/>
              <a:t> </a:t>
            </a:r>
            <a:r>
              <a:rPr lang="en-US" dirty="0" err="1"/>
              <a:t>kì</a:t>
            </a:r>
            <a:r>
              <a:rPr lang="en-US" dirty="0"/>
              <a:t> </a:t>
            </a:r>
            <a:r>
              <a:rPr lang="en-US" dirty="0" err="1"/>
              <a:t>bằng</a:t>
            </a:r>
            <a:r>
              <a:rPr lang="en-US" dirty="0"/>
              <a:t> </a:t>
            </a:r>
            <a:r>
              <a:rPr lang="en-US" dirty="0" err="1"/>
              <a:t>mỡ</a:t>
            </a:r>
            <a:endParaRPr lang="en-US" dirty="0"/>
          </a:p>
          <a:p>
            <a:r>
              <a:rPr lang="en-US" dirty="0" err="1"/>
              <a:t>Đối</a:t>
            </a:r>
            <a:r>
              <a:rPr lang="en-US" dirty="0"/>
              <a:t> </a:t>
            </a:r>
            <a:r>
              <a:rPr lang="en-US" dirty="0" err="1"/>
              <a:t>với</a:t>
            </a:r>
            <a:r>
              <a:rPr lang="en-US" dirty="0"/>
              <a:t> </a:t>
            </a:r>
            <a:r>
              <a:rPr lang="en-US" dirty="0" err="1"/>
              <a:t>bộ</a:t>
            </a:r>
            <a:r>
              <a:rPr lang="en-US" dirty="0"/>
              <a:t> </a:t>
            </a:r>
            <a:r>
              <a:rPr lang="en-US" dirty="0" err="1"/>
              <a:t>truyền</a:t>
            </a:r>
            <a:r>
              <a:rPr lang="en-US" dirty="0"/>
              <a:t> </a:t>
            </a:r>
            <a:r>
              <a:rPr lang="en-US" dirty="0" err="1"/>
              <a:t>kín</a:t>
            </a:r>
            <a:endParaRPr lang="en-US" dirty="0"/>
          </a:p>
          <a:p>
            <a:pPr lvl="1"/>
            <a:r>
              <a:rPr lang="en-US" dirty="0" err="1"/>
              <a:t>Bôi</a:t>
            </a:r>
            <a:r>
              <a:rPr lang="en-US" dirty="0"/>
              <a:t> </a:t>
            </a:r>
            <a:r>
              <a:rPr lang="en-US" dirty="0" err="1"/>
              <a:t>trơn</a:t>
            </a:r>
            <a:r>
              <a:rPr lang="en-US" dirty="0"/>
              <a:t> </a:t>
            </a:r>
            <a:r>
              <a:rPr lang="en-US" dirty="0" err="1"/>
              <a:t>ngâm</a:t>
            </a:r>
            <a:r>
              <a:rPr lang="en-US" dirty="0"/>
              <a:t> </a:t>
            </a:r>
            <a:r>
              <a:rPr lang="en-US" dirty="0" err="1"/>
              <a:t>dầu</a:t>
            </a:r>
            <a:endParaRPr lang="en-US" dirty="0"/>
          </a:p>
          <a:p>
            <a:pPr lvl="1"/>
            <a:r>
              <a:rPr lang="en-US" dirty="0" err="1"/>
              <a:t>Bôi</a:t>
            </a:r>
            <a:r>
              <a:rPr lang="en-US" dirty="0"/>
              <a:t> </a:t>
            </a:r>
            <a:r>
              <a:rPr lang="en-US" dirty="0" err="1"/>
              <a:t>trơn</a:t>
            </a:r>
            <a:r>
              <a:rPr lang="en-US" dirty="0"/>
              <a:t> </a:t>
            </a:r>
            <a:r>
              <a:rPr lang="en-US" dirty="0" err="1"/>
              <a:t>lưu</a:t>
            </a:r>
            <a:r>
              <a:rPr lang="en-US" dirty="0"/>
              <a:t> </a:t>
            </a:r>
            <a:r>
              <a:rPr lang="en-US" dirty="0" err="1"/>
              <a:t>thông</a:t>
            </a:r>
            <a:endParaRPr lang="vi-VN" dirty="0"/>
          </a:p>
        </p:txBody>
      </p:sp>
      <p:sp>
        <p:nvSpPr>
          <p:cNvPr id="3" name="Title 2"/>
          <p:cNvSpPr>
            <a:spLocks noGrp="1"/>
          </p:cNvSpPr>
          <p:nvPr>
            <p:ph type="title"/>
          </p:nvPr>
        </p:nvSpPr>
        <p:spPr/>
        <p:txBody>
          <a:bodyPr/>
          <a:lstStyle/>
          <a:p>
            <a:r>
              <a:rPr lang="vi-VN" dirty="0"/>
              <a:t>CHƯƠNG 5. TRUYỀN ĐỘNG BÁNH RĂNG</a:t>
            </a:r>
            <a:endParaRPr lang="en-GB" dirty="0"/>
          </a:p>
        </p:txBody>
      </p:sp>
      <p:sp>
        <p:nvSpPr>
          <p:cNvPr id="8" name="TextBox 7"/>
          <p:cNvSpPr txBox="1"/>
          <p:nvPr/>
        </p:nvSpPr>
        <p:spPr>
          <a:xfrm>
            <a:off x="359702" y="575496"/>
            <a:ext cx="8028722" cy="867930"/>
          </a:xfrm>
          <a:prstGeom prst="rect">
            <a:avLst/>
          </a:prstGeom>
          <a:noFill/>
        </p:spPr>
        <p:txBody>
          <a:bodyPr wrap="square" rtlCol="0">
            <a:spAutoFit/>
          </a:bodyPr>
          <a:lstStyle/>
          <a:p>
            <a:pPr lvl="0">
              <a:lnSpc>
                <a:spcPct val="120000"/>
              </a:lnSpc>
            </a:pPr>
            <a:r>
              <a:rPr lang="en-US" sz="2200" b="1" dirty="0">
                <a:solidFill>
                  <a:schemeClr val="accent1">
                    <a:lumMod val="50000"/>
                  </a:schemeClr>
                </a:solidFill>
                <a:latin typeface="Roboto" pitchFamily="2" charset="0"/>
                <a:ea typeface="Roboto" pitchFamily="2" charset="0"/>
              </a:rPr>
              <a:t>4. </a:t>
            </a:r>
            <a:r>
              <a:rPr lang="en-US" sz="2200" b="1" dirty="0" err="1">
                <a:solidFill>
                  <a:schemeClr val="accent1">
                    <a:lumMod val="50000"/>
                  </a:schemeClr>
                </a:solidFill>
                <a:latin typeface="Roboto" pitchFamily="2" charset="0"/>
                <a:ea typeface="Roboto" pitchFamily="2" charset="0"/>
              </a:rPr>
              <a:t>Các</a:t>
            </a:r>
            <a:r>
              <a:rPr lang="en-US" sz="2200" b="1" dirty="0">
                <a:solidFill>
                  <a:schemeClr val="accent1">
                    <a:lumMod val="50000"/>
                  </a:schemeClr>
                </a:solidFill>
                <a:latin typeface="Roboto" pitchFamily="2" charset="0"/>
                <a:ea typeface="Roboto" pitchFamily="2" charset="0"/>
              </a:rPr>
              <a:t> </a:t>
            </a:r>
            <a:r>
              <a:rPr lang="en-US" sz="2200" b="1" dirty="0" err="1">
                <a:solidFill>
                  <a:schemeClr val="accent1">
                    <a:lumMod val="50000"/>
                  </a:schemeClr>
                </a:solidFill>
                <a:latin typeface="Roboto" pitchFamily="2" charset="0"/>
                <a:ea typeface="Roboto" pitchFamily="2" charset="0"/>
              </a:rPr>
              <a:t>dạng</a:t>
            </a:r>
            <a:r>
              <a:rPr lang="en-US" sz="2200" b="1" dirty="0">
                <a:solidFill>
                  <a:schemeClr val="accent1">
                    <a:lumMod val="50000"/>
                  </a:schemeClr>
                </a:solidFill>
                <a:latin typeface="Roboto" pitchFamily="2" charset="0"/>
                <a:ea typeface="Roboto" pitchFamily="2" charset="0"/>
              </a:rPr>
              <a:t> </a:t>
            </a:r>
            <a:r>
              <a:rPr lang="en-US" sz="2200" b="1" dirty="0" err="1">
                <a:solidFill>
                  <a:schemeClr val="accent1">
                    <a:lumMod val="50000"/>
                  </a:schemeClr>
                </a:solidFill>
                <a:latin typeface="Roboto" pitchFamily="2" charset="0"/>
                <a:ea typeface="Roboto" pitchFamily="2" charset="0"/>
              </a:rPr>
              <a:t>hỏng</a:t>
            </a:r>
            <a:r>
              <a:rPr lang="en-US" sz="2200" b="1" dirty="0">
                <a:solidFill>
                  <a:schemeClr val="accent1">
                    <a:lumMod val="50000"/>
                  </a:schemeClr>
                </a:solidFill>
                <a:latin typeface="Roboto" pitchFamily="2" charset="0"/>
                <a:ea typeface="Roboto" pitchFamily="2" charset="0"/>
              </a:rPr>
              <a:t>, </a:t>
            </a:r>
            <a:r>
              <a:rPr lang="en-US" sz="2200" b="1" dirty="0" err="1">
                <a:solidFill>
                  <a:schemeClr val="accent1">
                    <a:lumMod val="50000"/>
                  </a:schemeClr>
                </a:solidFill>
                <a:latin typeface="Roboto" pitchFamily="2" charset="0"/>
                <a:ea typeface="Roboto" pitchFamily="2" charset="0"/>
              </a:rPr>
              <a:t>hiệu</a:t>
            </a:r>
            <a:r>
              <a:rPr lang="en-US" sz="2200" b="1" dirty="0">
                <a:solidFill>
                  <a:schemeClr val="accent1">
                    <a:lumMod val="50000"/>
                  </a:schemeClr>
                </a:solidFill>
                <a:latin typeface="Roboto" pitchFamily="2" charset="0"/>
                <a:ea typeface="Roboto" pitchFamily="2" charset="0"/>
              </a:rPr>
              <a:t> </a:t>
            </a:r>
            <a:r>
              <a:rPr lang="en-US" sz="2200" b="1" dirty="0" err="1">
                <a:solidFill>
                  <a:schemeClr val="accent1">
                    <a:lumMod val="50000"/>
                  </a:schemeClr>
                </a:solidFill>
                <a:latin typeface="Roboto" pitchFamily="2" charset="0"/>
                <a:ea typeface="Roboto" pitchFamily="2" charset="0"/>
              </a:rPr>
              <a:t>suất</a:t>
            </a:r>
            <a:r>
              <a:rPr lang="en-US" sz="2200" b="1" dirty="0">
                <a:solidFill>
                  <a:schemeClr val="accent1">
                    <a:lumMod val="50000"/>
                  </a:schemeClr>
                </a:solidFill>
                <a:latin typeface="Roboto" pitchFamily="2" charset="0"/>
                <a:ea typeface="Roboto" pitchFamily="2" charset="0"/>
              </a:rPr>
              <a:t> và </a:t>
            </a:r>
            <a:r>
              <a:rPr lang="en-US" sz="2200" b="1" dirty="0" err="1">
                <a:solidFill>
                  <a:schemeClr val="accent1">
                    <a:lumMod val="50000"/>
                  </a:schemeClr>
                </a:solidFill>
                <a:latin typeface="Roboto" pitchFamily="2" charset="0"/>
                <a:ea typeface="Roboto" pitchFamily="2" charset="0"/>
              </a:rPr>
              <a:t>bôi</a:t>
            </a:r>
            <a:r>
              <a:rPr lang="en-US" sz="2200" b="1" dirty="0">
                <a:solidFill>
                  <a:schemeClr val="accent1">
                    <a:lumMod val="50000"/>
                  </a:schemeClr>
                </a:solidFill>
                <a:latin typeface="Roboto" pitchFamily="2" charset="0"/>
                <a:ea typeface="Roboto" pitchFamily="2" charset="0"/>
              </a:rPr>
              <a:t> </a:t>
            </a:r>
            <a:r>
              <a:rPr lang="en-US" sz="2200" b="1" dirty="0" err="1">
                <a:solidFill>
                  <a:schemeClr val="accent1">
                    <a:lumMod val="50000"/>
                  </a:schemeClr>
                </a:solidFill>
                <a:latin typeface="Roboto" pitchFamily="2" charset="0"/>
                <a:ea typeface="Roboto" pitchFamily="2" charset="0"/>
              </a:rPr>
              <a:t>trơn</a:t>
            </a:r>
            <a:endParaRPr lang="en-US" sz="2200" b="1" dirty="0">
              <a:solidFill>
                <a:schemeClr val="accent1">
                  <a:lumMod val="50000"/>
                </a:schemeClr>
              </a:solidFill>
              <a:latin typeface="Roboto" pitchFamily="2" charset="0"/>
              <a:ea typeface="Roboto" pitchFamily="2" charset="0"/>
            </a:endParaRPr>
          </a:p>
          <a:p>
            <a:pPr lvl="0">
              <a:lnSpc>
                <a:spcPct val="120000"/>
              </a:lnSpc>
            </a:pPr>
            <a:r>
              <a:rPr lang="en-US" sz="2000" b="1" dirty="0">
                <a:solidFill>
                  <a:srgbClr val="5B9BD5">
                    <a:lumMod val="50000"/>
                  </a:srgbClr>
                </a:solidFill>
                <a:latin typeface="Roboto" pitchFamily="2" charset="0"/>
                <a:ea typeface="Roboto" pitchFamily="2" charset="0"/>
              </a:rPr>
              <a:t>4.4. </a:t>
            </a:r>
            <a:r>
              <a:rPr lang="en-US" sz="2000" b="1" dirty="0" err="1">
                <a:solidFill>
                  <a:srgbClr val="5B9BD5">
                    <a:lumMod val="50000"/>
                  </a:srgbClr>
                </a:solidFill>
                <a:latin typeface="Roboto" pitchFamily="2" charset="0"/>
                <a:ea typeface="Roboto" pitchFamily="2" charset="0"/>
              </a:rPr>
              <a:t>Bôi</a:t>
            </a:r>
            <a:r>
              <a:rPr lang="en-US" sz="2000" b="1" dirty="0">
                <a:solidFill>
                  <a:srgbClr val="5B9BD5">
                    <a:lumMod val="50000"/>
                  </a:srgbClr>
                </a:solidFill>
                <a:latin typeface="Roboto" pitchFamily="2" charset="0"/>
                <a:ea typeface="Roboto" pitchFamily="2" charset="0"/>
              </a:rPr>
              <a:t> </a:t>
            </a:r>
            <a:r>
              <a:rPr lang="en-US" sz="2000" b="1" dirty="0" err="1">
                <a:solidFill>
                  <a:srgbClr val="5B9BD5">
                    <a:lumMod val="50000"/>
                  </a:srgbClr>
                </a:solidFill>
                <a:latin typeface="Roboto" pitchFamily="2" charset="0"/>
                <a:ea typeface="Roboto" pitchFamily="2" charset="0"/>
              </a:rPr>
              <a:t>trơn</a:t>
            </a:r>
            <a:r>
              <a:rPr lang="en-US" sz="2000" b="1" dirty="0">
                <a:solidFill>
                  <a:srgbClr val="5B9BD5">
                    <a:lumMod val="50000"/>
                  </a:srgbClr>
                </a:solidFill>
                <a:latin typeface="Roboto" pitchFamily="2" charset="0"/>
                <a:ea typeface="Roboto" pitchFamily="2" charset="0"/>
              </a:rPr>
              <a:t> </a:t>
            </a:r>
            <a:r>
              <a:rPr lang="en-US" sz="2000" b="1" dirty="0" err="1">
                <a:solidFill>
                  <a:srgbClr val="5B9BD5">
                    <a:lumMod val="50000"/>
                  </a:srgbClr>
                </a:solidFill>
                <a:latin typeface="Roboto" pitchFamily="2" charset="0"/>
                <a:ea typeface="Roboto" pitchFamily="2" charset="0"/>
              </a:rPr>
              <a:t>bộ</a:t>
            </a:r>
            <a:r>
              <a:rPr lang="en-US" sz="2000" b="1" dirty="0">
                <a:solidFill>
                  <a:srgbClr val="5B9BD5">
                    <a:lumMod val="50000"/>
                  </a:srgbClr>
                </a:solidFill>
                <a:latin typeface="Roboto" pitchFamily="2" charset="0"/>
                <a:ea typeface="Roboto" pitchFamily="2" charset="0"/>
              </a:rPr>
              <a:t> </a:t>
            </a:r>
            <a:r>
              <a:rPr lang="en-US" sz="2000" b="1" dirty="0" err="1">
                <a:solidFill>
                  <a:srgbClr val="5B9BD5">
                    <a:lumMod val="50000"/>
                  </a:srgbClr>
                </a:solidFill>
                <a:latin typeface="Roboto" pitchFamily="2" charset="0"/>
                <a:ea typeface="Roboto" pitchFamily="2" charset="0"/>
              </a:rPr>
              <a:t>truyền</a:t>
            </a:r>
            <a:r>
              <a:rPr lang="en-US" sz="2000" b="1" dirty="0">
                <a:solidFill>
                  <a:srgbClr val="5B9BD5">
                    <a:lumMod val="50000"/>
                  </a:srgbClr>
                </a:solidFill>
                <a:latin typeface="Roboto" pitchFamily="2" charset="0"/>
                <a:ea typeface="Roboto" pitchFamily="2" charset="0"/>
              </a:rPr>
              <a:t> </a:t>
            </a:r>
            <a:r>
              <a:rPr lang="en-US" sz="2000" b="1" dirty="0" err="1">
                <a:solidFill>
                  <a:srgbClr val="5B9BD5">
                    <a:lumMod val="50000"/>
                  </a:srgbClr>
                </a:solidFill>
                <a:latin typeface="Roboto" pitchFamily="2" charset="0"/>
                <a:ea typeface="Roboto" pitchFamily="2" charset="0"/>
              </a:rPr>
              <a:t>động</a:t>
            </a:r>
            <a:r>
              <a:rPr lang="en-US" sz="2000" b="1" dirty="0">
                <a:solidFill>
                  <a:srgbClr val="5B9BD5">
                    <a:lumMod val="50000"/>
                  </a:srgbClr>
                </a:solidFill>
                <a:latin typeface="Roboto" pitchFamily="2" charset="0"/>
                <a:ea typeface="Roboto" pitchFamily="2" charset="0"/>
              </a:rPr>
              <a:t> bánh </a:t>
            </a:r>
            <a:r>
              <a:rPr lang="en-US" sz="2000" b="1" dirty="0" err="1">
                <a:solidFill>
                  <a:srgbClr val="5B9BD5">
                    <a:lumMod val="50000"/>
                  </a:srgbClr>
                </a:solidFill>
                <a:latin typeface="Roboto" pitchFamily="2" charset="0"/>
                <a:ea typeface="Roboto" pitchFamily="2" charset="0"/>
              </a:rPr>
              <a:t>răng</a:t>
            </a:r>
            <a:endParaRPr lang="en-US" sz="2000" b="1" baseline="-25000" dirty="0">
              <a:solidFill>
                <a:srgbClr val="5B9BD5">
                  <a:lumMod val="50000"/>
                </a:srgbClr>
              </a:solidFill>
              <a:latin typeface="Roboto" pitchFamily="2" charset="0"/>
              <a:ea typeface="Roboto" pitchFamily="2" charset="0"/>
            </a:endParaRPr>
          </a:p>
        </p:txBody>
      </p:sp>
      <p:pic>
        <p:nvPicPr>
          <p:cNvPr id="1026" name="Picture 2" descr="Gear Lubrication | SpringerLink">
            <a:extLst>
              <a:ext uri="{FF2B5EF4-FFF2-40B4-BE49-F238E27FC236}">
                <a16:creationId xmlns:a16="http://schemas.microsoft.com/office/drawing/2014/main" id="{3FEFBA27-1224-408F-A63C-B19BC93A025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28184" y="1700808"/>
            <a:ext cx="2590015" cy="420467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2400622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Splash Lubrication inside a gear box_Trim">
            <a:hlinkClick r:id="" action="ppaction://media"/>
            <a:extLst>
              <a:ext uri="{FF2B5EF4-FFF2-40B4-BE49-F238E27FC236}">
                <a16:creationId xmlns:a16="http://schemas.microsoft.com/office/drawing/2014/main" id="{C92F0935-D4FA-4391-94C3-775517D51CEC}"/>
              </a:ext>
            </a:extLst>
          </p:cNvPr>
          <p:cNvPicPr>
            <a:picLocks noGrp="1" noChangeAspect="1"/>
          </p:cNvPicPr>
          <p:nvPr>
            <p:ph idx="1"/>
            <a:videoFile r:link="rId2"/>
            <p:extLst>
              <p:ext uri="{DAA4B4D4-6D71-4841-9C94-3DE7FCFB9230}">
                <p14:media xmlns:p14="http://schemas.microsoft.com/office/powerpoint/2010/main" r:embed="rId1"/>
              </p:ext>
            </p:extLst>
          </p:nvPr>
        </p:nvPicPr>
        <p:blipFill>
          <a:blip r:embed="rId4"/>
          <a:stretch>
            <a:fillRect/>
          </a:stretch>
        </p:blipFill>
        <p:spPr>
          <a:xfrm>
            <a:off x="495300" y="1622425"/>
            <a:ext cx="8180388" cy="4602163"/>
          </a:xfrm>
        </p:spPr>
      </p:pic>
      <p:sp>
        <p:nvSpPr>
          <p:cNvPr id="3" name="Title 2"/>
          <p:cNvSpPr>
            <a:spLocks noGrp="1"/>
          </p:cNvSpPr>
          <p:nvPr>
            <p:ph type="title"/>
          </p:nvPr>
        </p:nvSpPr>
        <p:spPr/>
        <p:txBody>
          <a:bodyPr/>
          <a:lstStyle/>
          <a:p>
            <a:r>
              <a:rPr lang="vi-VN" dirty="0"/>
              <a:t>CHƯƠNG 5. TRUYỀN ĐỘNG BÁNH RĂNG</a:t>
            </a:r>
            <a:endParaRPr lang="en-GB" dirty="0"/>
          </a:p>
        </p:txBody>
      </p:sp>
      <p:sp>
        <p:nvSpPr>
          <p:cNvPr id="8" name="TextBox 7"/>
          <p:cNvSpPr txBox="1"/>
          <p:nvPr/>
        </p:nvSpPr>
        <p:spPr>
          <a:xfrm>
            <a:off x="359702" y="575496"/>
            <a:ext cx="8028722" cy="867930"/>
          </a:xfrm>
          <a:prstGeom prst="rect">
            <a:avLst/>
          </a:prstGeom>
          <a:noFill/>
        </p:spPr>
        <p:txBody>
          <a:bodyPr wrap="square" rtlCol="0">
            <a:spAutoFit/>
          </a:bodyPr>
          <a:lstStyle/>
          <a:p>
            <a:pPr lvl="0">
              <a:lnSpc>
                <a:spcPct val="120000"/>
              </a:lnSpc>
            </a:pPr>
            <a:r>
              <a:rPr lang="en-US" sz="2200" b="1" dirty="0">
                <a:solidFill>
                  <a:schemeClr val="accent1">
                    <a:lumMod val="50000"/>
                  </a:schemeClr>
                </a:solidFill>
                <a:latin typeface="Roboto" pitchFamily="2" charset="0"/>
                <a:ea typeface="Roboto" pitchFamily="2" charset="0"/>
              </a:rPr>
              <a:t>4. </a:t>
            </a:r>
            <a:r>
              <a:rPr lang="en-US" sz="2200" b="1" dirty="0" err="1">
                <a:solidFill>
                  <a:schemeClr val="accent1">
                    <a:lumMod val="50000"/>
                  </a:schemeClr>
                </a:solidFill>
                <a:latin typeface="Roboto" pitchFamily="2" charset="0"/>
                <a:ea typeface="Roboto" pitchFamily="2" charset="0"/>
              </a:rPr>
              <a:t>Các</a:t>
            </a:r>
            <a:r>
              <a:rPr lang="en-US" sz="2200" b="1" dirty="0">
                <a:solidFill>
                  <a:schemeClr val="accent1">
                    <a:lumMod val="50000"/>
                  </a:schemeClr>
                </a:solidFill>
                <a:latin typeface="Roboto" pitchFamily="2" charset="0"/>
                <a:ea typeface="Roboto" pitchFamily="2" charset="0"/>
              </a:rPr>
              <a:t> </a:t>
            </a:r>
            <a:r>
              <a:rPr lang="en-US" sz="2200" b="1" dirty="0" err="1">
                <a:solidFill>
                  <a:schemeClr val="accent1">
                    <a:lumMod val="50000"/>
                  </a:schemeClr>
                </a:solidFill>
                <a:latin typeface="Roboto" pitchFamily="2" charset="0"/>
                <a:ea typeface="Roboto" pitchFamily="2" charset="0"/>
              </a:rPr>
              <a:t>dạng</a:t>
            </a:r>
            <a:r>
              <a:rPr lang="en-US" sz="2200" b="1" dirty="0">
                <a:solidFill>
                  <a:schemeClr val="accent1">
                    <a:lumMod val="50000"/>
                  </a:schemeClr>
                </a:solidFill>
                <a:latin typeface="Roboto" pitchFamily="2" charset="0"/>
                <a:ea typeface="Roboto" pitchFamily="2" charset="0"/>
              </a:rPr>
              <a:t> </a:t>
            </a:r>
            <a:r>
              <a:rPr lang="en-US" sz="2200" b="1" dirty="0" err="1">
                <a:solidFill>
                  <a:schemeClr val="accent1">
                    <a:lumMod val="50000"/>
                  </a:schemeClr>
                </a:solidFill>
                <a:latin typeface="Roboto" pitchFamily="2" charset="0"/>
                <a:ea typeface="Roboto" pitchFamily="2" charset="0"/>
              </a:rPr>
              <a:t>hỏng</a:t>
            </a:r>
            <a:r>
              <a:rPr lang="en-US" sz="2200" b="1" dirty="0">
                <a:solidFill>
                  <a:schemeClr val="accent1">
                    <a:lumMod val="50000"/>
                  </a:schemeClr>
                </a:solidFill>
                <a:latin typeface="Roboto" pitchFamily="2" charset="0"/>
                <a:ea typeface="Roboto" pitchFamily="2" charset="0"/>
              </a:rPr>
              <a:t>, </a:t>
            </a:r>
            <a:r>
              <a:rPr lang="en-US" sz="2200" b="1" dirty="0" err="1">
                <a:solidFill>
                  <a:schemeClr val="accent1">
                    <a:lumMod val="50000"/>
                  </a:schemeClr>
                </a:solidFill>
                <a:latin typeface="Roboto" pitchFamily="2" charset="0"/>
                <a:ea typeface="Roboto" pitchFamily="2" charset="0"/>
              </a:rPr>
              <a:t>hiệu</a:t>
            </a:r>
            <a:r>
              <a:rPr lang="en-US" sz="2200" b="1" dirty="0">
                <a:solidFill>
                  <a:schemeClr val="accent1">
                    <a:lumMod val="50000"/>
                  </a:schemeClr>
                </a:solidFill>
                <a:latin typeface="Roboto" pitchFamily="2" charset="0"/>
                <a:ea typeface="Roboto" pitchFamily="2" charset="0"/>
              </a:rPr>
              <a:t> </a:t>
            </a:r>
            <a:r>
              <a:rPr lang="en-US" sz="2200" b="1" dirty="0" err="1">
                <a:solidFill>
                  <a:schemeClr val="accent1">
                    <a:lumMod val="50000"/>
                  </a:schemeClr>
                </a:solidFill>
                <a:latin typeface="Roboto" pitchFamily="2" charset="0"/>
                <a:ea typeface="Roboto" pitchFamily="2" charset="0"/>
              </a:rPr>
              <a:t>suất</a:t>
            </a:r>
            <a:r>
              <a:rPr lang="en-US" sz="2200" b="1" dirty="0">
                <a:solidFill>
                  <a:schemeClr val="accent1">
                    <a:lumMod val="50000"/>
                  </a:schemeClr>
                </a:solidFill>
                <a:latin typeface="Roboto" pitchFamily="2" charset="0"/>
                <a:ea typeface="Roboto" pitchFamily="2" charset="0"/>
              </a:rPr>
              <a:t> và </a:t>
            </a:r>
            <a:r>
              <a:rPr lang="en-US" sz="2200" b="1" dirty="0" err="1">
                <a:solidFill>
                  <a:schemeClr val="accent1">
                    <a:lumMod val="50000"/>
                  </a:schemeClr>
                </a:solidFill>
                <a:latin typeface="Roboto" pitchFamily="2" charset="0"/>
                <a:ea typeface="Roboto" pitchFamily="2" charset="0"/>
              </a:rPr>
              <a:t>bôi</a:t>
            </a:r>
            <a:r>
              <a:rPr lang="en-US" sz="2200" b="1" dirty="0">
                <a:solidFill>
                  <a:schemeClr val="accent1">
                    <a:lumMod val="50000"/>
                  </a:schemeClr>
                </a:solidFill>
                <a:latin typeface="Roboto" pitchFamily="2" charset="0"/>
                <a:ea typeface="Roboto" pitchFamily="2" charset="0"/>
              </a:rPr>
              <a:t> </a:t>
            </a:r>
            <a:r>
              <a:rPr lang="en-US" sz="2200" b="1" dirty="0" err="1">
                <a:solidFill>
                  <a:schemeClr val="accent1">
                    <a:lumMod val="50000"/>
                  </a:schemeClr>
                </a:solidFill>
                <a:latin typeface="Roboto" pitchFamily="2" charset="0"/>
                <a:ea typeface="Roboto" pitchFamily="2" charset="0"/>
              </a:rPr>
              <a:t>trơn</a:t>
            </a:r>
            <a:endParaRPr lang="en-US" sz="2200" b="1" dirty="0">
              <a:solidFill>
                <a:schemeClr val="accent1">
                  <a:lumMod val="50000"/>
                </a:schemeClr>
              </a:solidFill>
              <a:latin typeface="Roboto" pitchFamily="2" charset="0"/>
              <a:ea typeface="Roboto" pitchFamily="2" charset="0"/>
            </a:endParaRPr>
          </a:p>
          <a:p>
            <a:pPr lvl="0">
              <a:lnSpc>
                <a:spcPct val="120000"/>
              </a:lnSpc>
            </a:pPr>
            <a:r>
              <a:rPr lang="en-US" sz="2000" b="1" dirty="0">
                <a:solidFill>
                  <a:srgbClr val="5B9BD5">
                    <a:lumMod val="50000"/>
                  </a:srgbClr>
                </a:solidFill>
                <a:latin typeface="Roboto" pitchFamily="2" charset="0"/>
                <a:ea typeface="Roboto" pitchFamily="2" charset="0"/>
              </a:rPr>
              <a:t>4.4. </a:t>
            </a:r>
            <a:r>
              <a:rPr lang="en-US" sz="2000" b="1" dirty="0" err="1">
                <a:solidFill>
                  <a:srgbClr val="5B9BD5">
                    <a:lumMod val="50000"/>
                  </a:srgbClr>
                </a:solidFill>
                <a:latin typeface="Roboto" pitchFamily="2" charset="0"/>
                <a:ea typeface="Roboto" pitchFamily="2" charset="0"/>
              </a:rPr>
              <a:t>Bôi</a:t>
            </a:r>
            <a:r>
              <a:rPr lang="en-US" sz="2000" b="1" dirty="0">
                <a:solidFill>
                  <a:srgbClr val="5B9BD5">
                    <a:lumMod val="50000"/>
                  </a:srgbClr>
                </a:solidFill>
                <a:latin typeface="Roboto" pitchFamily="2" charset="0"/>
                <a:ea typeface="Roboto" pitchFamily="2" charset="0"/>
              </a:rPr>
              <a:t> </a:t>
            </a:r>
            <a:r>
              <a:rPr lang="en-US" sz="2000" b="1" dirty="0" err="1">
                <a:solidFill>
                  <a:srgbClr val="5B9BD5">
                    <a:lumMod val="50000"/>
                  </a:srgbClr>
                </a:solidFill>
                <a:latin typeface="Roboto" pitchFamily="2" charset="0"/>
                <a:ea typeface="Roboto" pitchFamily="2" charset="0"/>
              </a:rPr>
              <a:t>trơn</a:t>
            </a:r>
            <a:r>
              <a:rPr lang="en-US" sz="2000" b="1" dirty="0">
                <a:solidFill>
                  <a:srgbClr val="5B9BD5">
                    <a:lumMod val="50000"/>
                  </a:srgbClr>
                </a:solidFill>
                <a:latin typeface="Roboto" pitchFamily="2" charset="0"/>
                <a:ea typeface="Roboto" pitchFamily="2" charset="0"/>
              </a:rPr>
              <a:t> </a:t>
            </a:r>
            <a:r>
              <a:rPr lang="en-US" sz="2000" b="1" dirty="0" err="1">
                <a:solidFill>
                  <a:srgbClr val="5B9BD5">
                    <a:lumMod val="50000"/>
                  </a:srgbClr>
                </a:solidFill>
                <a:latin typeface="Roboto" pitchFamily="2" charset="0"/>
                <a:ea typeface="Roboto" pitchFamily="2" charset="0"/>
              </a:rPr>
              <a:t>bộ</a:t>
            </a:r>
            <a:r>
              <a:rPr lang="en-US" sz="2000" b="1" dirty="0">
                <a:solidFill>
                  <a:srgbClr val="5B9BD5">
                    <a:lumMod val="50000"/>
                  </a:srgbClr>
                </a:solidFill>
                <a:latin typeface="Roboto" pitchFamily="2" charset="0"/>
                <a:ea typeface="Roboto" pitchFamily="2" charset="0"/>
              </a:rPr>
              <a:t> </a:t>
            </a:r>
            <a:r>
              <a:rPr lang="en-US" sz="2000" b="1" dirty="0" err="1">
                <a:solidFill>
                  <a:srgbClr val="5B9BD5">
                    <a:lumMod val="50000"/>
                  </a:srgbClr>
                </a:solidFill>
                <a:latin typeface="Roboto" pitchFamily="2" charset="0"/>
                <a:ea typeface="Roboto" pitchFamily="2" charset="0"/>
              </a:rPr>
              <a:t>truyền</a:t>
            </a:r>
            <a:r>
              <a:rPr lang="en-US" sz="2000" b="1" dirty="0">
                <a:solidFill>
                  <a:srgbClr val="5B9BD5">
                    <a:lumMod val="50000"/>
                  </a:srgbClr>
                </a:solidFill>
                <a:latin typeface="Roboto" pitchFamily="2" charset="0"/>
                <a:ea typeface="Roboto" pitchFamily="2" charset="0"/>
              </a:rPr>
              <a:t> </a:t>
            </a:r>
            <a:r>
              <a:rPr lang="en-US" sz="2000" b="1" dirty="0" err="1">
                <a:solidFill>
                  <a:srgbClr val="5B9BD5">
                    <a:lumMod val="50000"/>
                  </a:srgbClr>
                </a:solidFill>
                <a:latin typeface="Roboto" pitchFamily="2" charset="0"/>
                <a:ea typeface="Roboto" pitchFamily="2" charset="0"/>
              </a:rPr>
              <a:t>động</a:t>
            </a:r>
            <a:r>
              <a:rPr lang="en-US" sz="2000" b="1" dirty="0">
                <a:solidFill>
                  <a:srgbClr val="5B9BD5">
                    <a:lumMod val="50000"/>
                  </a:srgbClr>
                </a:solidFill>
                <a:latin typeface="Roboto" pitchFamily="2" charset="0"/>
                <a:ea typeface="Roboto" pitchFamily="2" charset="0"/>
              </a:rPr>
              <a:t> bánh </a:t>
            </a:r>
            <a:r>
              <a:rPr lang="en-US" sz="2000" b="1" dirty="0" err="1">
                <a:solidFill>
                  <a:srgbClr val="5B9BD5">
                    <a:lumMod val="50000"/>
                  </a:srgbClr>
                </a:solidFill>
                <a:latin typeface="Roboto" pitchFamily="2" charset="0"/>
                <a:ea typeface="Roboto" pitchFamily="2" charset="0"/>
              </a:rPr>
              <a:t>răng</a:t>
            </a:r>
            <a:endParaRPr lang="en-US" sz="2000" b="1" baseline="-25000" dirty="0">
              <a:solidFill>
                <a:srgbClr val="5B9BD5">
                  <a:lumMod val="50000"/>
                </a:srgbClr>
              </a:solidFill>
              <a:latin typeface="Roboto" pitchFamily="2" charset="0"/>
              <a:ea typeface="Roboto" pitchFamily="2" charset="0"/>
            </a:endParaRPr>
          </a:p>
        </p:txBody>
      </p:sp>
    </p:spTree>
    <p:extLst>
      <p:ext uri="{BB962C8B-B14F-4D97-AF65-F5344CB8AC3E}">
        <p14:creationId xmlns:p14="http://schemas.microsoft.com/office/powerpoint/2010/main" val="19503419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0879"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234329-D75F-400E-8E13-756EFC0C4AB2}"/>
              </a:ext>
            </a:extLst>
          </p:cNvPr>
          <p:cNvSpPr>
            <a:spLocks noGrp="1"/>
          </p:cNvSpPr>
          <p:nvPr>
            <p:ph type="title"/>
          </p:nvPr>
        </p:nvSpPr>
        <p:spPr/>
        <p:txBody>
          <a:bodyPr/>
          <a:lstStyle/>
          <a:p>
            <a:r>
              <a:rPr lang="en-US" dirty="0"/>
              <a:t>KIỂM TRA 1 TIẾT</a:t>
            </a:r>
          </a:p>
        </p:txBody>
      </p:sp>
      <p:sp>
        <p:nvSpPr>
          <p:cNvPr id="3" name="Content Placeholder 2">
            <a:extLst>
              <a:ext uri="{FF2B5EF4-FFF2-40B4-BE49-F238E27FC236}">
                <a16:creationId xmlns:a16="http://schemas.microsoft.com/office/drawing/2014/main" id="{50897EB1-02CE-40D8-AA02-50EC9F3DF25F}"/>
              </a:ext>
            </a:extLst>
          </p:cNvPr>
          <p:cNvSpPr>
            <a:spLocks noGrp="1"/>
          </p:cNvSpPr>
          <p:nvPr>
            <p:ph idx="1"/>
          </p:nvPr>
        </p:nvSpPr>
        <p:spPr/>
        <p:txBody>
          <a:bodyPr/>
          <a:lstStyle/>
          <a:p>
            <a:r>
              <a:rPr lang="en-US" dirty="0"/>
              <a:t>KIỂM TRA 1 TIẾT</a:t>
            </a:r>
          </a:p>
          <a:p>
            <a:r>
              <a:rPr lang="en-US" dirty="0"/>
              <a:t>SINH VIÊN LÀM BÀI TRÊN CLASSROOM</a:t>
            </a:r>
          </a:p>
          <a:p>
            <a:r>
              <a:rPr lang="en-US" dirty="0"/>
              <a:t>THỜI GIAN NỘP BÀI: TRƯỚC 19H35’</a:t>
            </a:r>
          </a:p>
        </p:txBody>
      </p:sp>
    </p:spTree>
    <p:extLst>
      <p:ext uri="{BB962C8B-B14F-4D97-AF65-F5344CB8AC3E}">
        <p14:creationId xmlns:p14="http://schemas.microsoft.com/office/powerpoint/2010/main" val="827057597"/>
      </p:ext>
    </p:extLst>
  </p:cSld>
  <p:clrMapOvr>
    <a:masterClrMapping/>
  </p:clrMapOvr>
</p:sld>
</file>

<file path=ppt/theme/theme1.xml><?xml version="1.0" encoding="utf-8"?>
<a:theme xmlns:a="http://schemas.openxmlformats.org/drawingml/2006/main" name="Office Theme">
  <a:themeElements>
    <a:clrScheme name="Custom 3">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1F3864"/>
      </a:hlink>
      <a:folHlink>
        <a:srgbClr val="002060"/>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45694</TotalTime>
  <Words>3198</Words>
  <Application>Microsoft Office PowerPoint</Application>
  <PresentationFormat>On-screen Show (4:3)</PresentationFormat>
  <Paragraphs>301</Paragraphs>
  <Slides>39</Slides>
  <Notes>2</Notes>
  <HiddenSlides>0</HiddenSlides>
  <MMClips>1</MMClips>
  <ScaleCrop>false</ScaleCrop>
  <HeadingPairs>
    <vt:vector size="8" baseType="variant">
      <vt:variant>
        <vt:lpstr>Fonts Used</vt:lpstr>
      </vt:variant>
      <vt:variant>
        <vt:i4>8</vt:i4>
      </vt:variant>
      <vt:variant>
        <vt:lpstr>Theme</vt:lpstr>
      </vt:variant>
      <vt:variant>
        <vt:i4>1</vt:i4>
      </vt:variant>
      <vt:variant>
        <vt:lpstr>Embedded OLE Servers</vt:lpstr>
      </vt:variant>
      <vt:variant>
        <vt:i4>1</vt:i4>
      </vt:variant>
      <vt:variant>
        <vt:lpstr>Slide Titles</vt:lpstr>
      </vt:variant>
      <vt:variant>
        <vt:i4>39</vt:i4>
      </vt:variant>
    </vt:vector>
  </HeadingPairs>
  <TitlesOfParts>
    <vt:vector size="49" baseType="lpstr">
      <vt:lpstr>Architecture</vt:lpstr>
      <vt:lpstr>Arial</vt:lpstr>
      <vt:lpstr>Calibri</vt:lpstr>
      <vt:lpstr>Courier New</vt:lpstr>
      <vt:lpstr>Garamond</vt:lpstr>
      <vt:lpstr>MS Shell Dlg 2</vt:lpstr>
      <vt:lpstr>Roboto</vt:lpstr>
      <vt:lpstr>Times New Roman</vt:lpstr>
      <vt:lpstr>Office Theme</vt:lpstr>
      <vt:lpstr>Equation</vt:lpstr>
      <vt:lpstr>CHI TIẾT MÁY</vt:lpstr>
      <vt:lpstr>CHƯƠNG 5. TRUYỀN ĐỘNG BÁNH RĂNG</vt:lpstr>
      <vt:lpstr>CHƯƠNG 5. TRUYỀN ĐỘNG BÁNH RĂNG</vt:lpstr>
      <vt:lpstr>CHƯƠNG 5. TRUYỀN ĐỘNG BÁNH RĂNG</vt:lpstr>
      <vt:lpstr>CHƯƠNG 5. TRUYỀN ĐỘNG BÁNH RĂNG</vt:lpstr>
      <vt:lpstr>CHƯƠNG 5. TRUYỀN ĐỘNG BÁNH RĂNG</vt:lpstr>
      <vt:lpstr>CHƯƠNG 5. TRUYỀN ĐỘNG BÁNH RĂNG</vt:lpstr>
      <vt:lpstr>CHƯƠNG 5. TRUYỀN ĐỘNG BÁNH RĂNG</vt:lpstr>
      <vt:lpstr>CHƯƠNG 5. TRUYỀN ĐỘNG BÁNH RĂNG</vt:lpstr>
      <vt:lpstr>CHƯƠNG 5. TRUYỀN ĐỘNG BÁNH RĂNG</vt:lpstr>
      <vt:lpstr>CHƯƠNG 5. TRUYỀN ĐỘNG BÁNH RĂNG</vt:lpstr>
      <vt:lpstr>CHƯƠNG 5. TRUYỀN ĐỘNG BÁNH RĂNG</vt:lpstr>
      <vt:lpstr>CHƯƠNG 5. TRUYỀN ĐỘNG BÁNH RĂNG</vt:lpstr>
      <vt:lpstr>CHƯƠNG 5. TRUYỀN ĐỘNG BÁNH RĂNG</vt:lpstr>
      <vt:lpstr>CHƯƠNG 5. TRUYỀN ĐỘNG BÁNH RĂNG</vt:lpstr>
      <vt:lpstr>CHƯƠNG 5. TRUYỀN ĐỘNG BÁNH RĂNG</vt:lpstr>
      <vt:lpstr>CHƯƠNG 5. TRUYỀN ĐỘNG BÁNH RĂNG</vt:lpstr>
      <vt:lpstr>CHƯƠNG 5. TRUYỀN ĐỘNG BÁNH RĂNG</vt:lpstr>
      <vt:lpstr>CHƯƠNG 5. TRUYỀN ĐỘNG BÁNH RĂNG</vt:lpstr>
      <vt:lpstr>CHƯƠNG 5. TRUYỀN ĐỘNG BÁNH RĂNG</vt:lpstr>
      <vt:lpstr>CHƯƠNG 5. TRUYỀN ĐỘNG BÁNH RĂNG</vt:lpstr>
      <vt:lpstr>CHƯƠNG 5. TRUYỀN ĐỘNG BÁNH RĂNG</vt:lpstr>
      <vt:lpstr>CHƯƠNG 5. TRUYỀN ĐỘNG BÁNH RĂNG</vt:lpstr>
      <vt:lpstr>CHƯƠNG 5. TRUYỀN ĐỘNG BÁNH RĂNG</vt:lpstr>
      <vt:lpstr>CHƯƠNG 5. TRUYỀN ĐỘNG BÁNH RĂNG</vt:lpstr>
      <vt:lpstr>CHƯƠNG 5. TRUYỀN ĐỘNG BÁNH RĂNG</vt:lpstr>
      <vt:lpstr>CHƯƠNG 5. TRUYỀN ĐỘNG BÁNH RĂNG</vt:lpstr>
      <vt:lpstr>CHƯƠNG 5. TRUYỀN ĐỘNG BÁNH RĂNG</vt:lpstr>
      <vt:lpstr>CHƯƠNG 5. TRUYỀN ĐỘNG BÁNH RĂNG</vt:lpstr>
      <vt:lpstr>CHƯƠNG 5. TRUYỀN ĐỘNG BÁNH RĂNG</vt:lpstr>
      <vt:lpstr>CHƯƠNG 5. TRUYỀN ĐỘNG BÁNH RĂNG</vt:lpstr>
      <vt:lpstr>CHƯƠNG 5. TRUYỀN ĐỘNG BÁNH RĂNG</vt:lpstr>
      <vt:lpstr>CHƯƠNG 5. TRUYỀN ĐỘNG BÁNH RĂNG</vt:lpstr>
      <vt:lpstr>CHƯƠNG 5. TRUYỀN ĐỘNG BÁNH RĂNG</vt:lpstr>
      <vt:lpstr>CHƯƠNG 5. TRUYỀN ĐỘNG BÁNH RĂNG</vt:lpstr>
      <vt:lpstr>CHƯƠNG 5. TRUYỀN ĐỘNG BÁNH RĂNG</vt:lpstr>
      <vt:lpstr>CHƯƠNG 5. TRUYỀN ĐỘNG BÁNH RĂNG</vt:lpstr>
      <vt:lpstr>CHƯƠNG 5. TRUYỀN ĐỘNG BÁNH RĂNG</vt:lpstr>
      <vt:lpstr>KIỂM TRA 1 TIẾT</vt:lpstr>
    </vt:vector>
  </TitlesOfParts>
  <Company>NamViet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Nguyên lý máy</dc:title>
  <dc:creator>Sơn Hoài</dc:creator>
  <cp:lastModifiedBy>Son Vo-Hoai</cp:lastModifiedBy>
  <cp:revision>723</cp:revision>
  <dcterms:created xsi:type="dcterms:W3CDTF">2005-12-08T15:16:10Z</dcterms:created>
  <dcterms:modified xsi:type="dcterms:W3CDTF">2021-07-12T08:00:22Z</dcterms:modified>
</cp:coreProperties>
</file>