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9"/>
  </p:notesMasterIdLst>
  <p:sldIdLst>
    <p:sldId id="284" r:id="rId2"/>
    <p:sldId id="371" r:id="rId3"/>
    <p:sldId id="372" r:id="rId4"/>
    <p:sldId id="373" r:id="rId5"/>
    <p:sldId id="396" r:id="rId6"/>
    <p:sldId id="397" r:id="rId7"/>
    <p:sldId id="391" r:id="rId8"/>
    <p:sldId id="390" r:id="rId9"/>
    <p:sldId id="392" r:id="rId10"/>
    <p:sldId id="393" r:id="rId11"/>
    <p:sldId id="389" r:id="rId12"/>
    <p:sldId id="376" r:id="rId13"/>
    <p:sldId id="377" r:id="rId14"/>
    <p:sldId id="378" r:id="rId15"/>
    <p:sldId id="381" r:id="rId16"/>
    <p:sldId id="385" r:id="rId17"/>
    <p:sldId id="394" r:id="rId18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3628"/>
    <a:srgbClr val="FF0066"/>
    <a:srgbClr val="FF1919"/>
    <a:srgbClr val="FFCC66"/>
    <a:srgbClr val="DFFF1D"/>
    <a:srgbClr val="FFE5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34" autoAdjust="0"/>
    <p:restoredTop sz="83824" autoAdjust="0"/>
  </p:normalViewPr>
  <p:slideViewPr>
    <p:cSldViewPr>
      <p:cViewPr varScale="1">
        <p:scale>
          <a:sx n="64" d="100"/>
          <a:sy n="64" d="100"/>
        </p:scale>
        <p:origin x="115" y="53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68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89F1FC-5E95-4955-9ABB-F481C51201B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74E7A-9786-49CD-973D-0A1ED5F6E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441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517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499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5758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129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491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106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2772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74E7A-9786-49CD-973D-0A1ED5F6E50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501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5352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15208"/>
            <a:ext cx="6626731" cy="538516"/>
          </a:xfrm>
        </p:spPr>
        <p:txBody>
          <a:bodyPr/>
          <a:lstStyle>
            <a:lvl1pPr>
              <a:defRPr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851" y="1198367"/>
            <a:ext cx="5620199" cy="5035253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defRPr sz="18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1pPr>
            <a:lvl2pPr marL="685800" indent="-228600">
              <a:lnSpc>
                <a:spcPct val="130000"/>
              </a:lnSpc>
              <a:buFont typeface="Courier New" panose="02070309020205020404" pitchFamily="49" charset="0"/>
              <a:buChar char="o"/>
              <a:defRPr sz="17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2pPr>
            <a:lvl3pPr>
              <a:lnSpc>
                <a:spcPct val="130000"/>
              </a:lnSpc>
              <a:defRPr sz="15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3pPr>
            <a:lvl4pPr>
              <a:lnSpc>
                <a:spcPct val="130000"/>
              </a:lnSpc>
              <a:defRPr sz="15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4pPr>
            <a:lvl5pPr>
              <a:lnSpc>
                <a:spcPct val="130000"/>
              </a:lnSpc>
              <a:defRPr sz="1500">
                <a:latin typeface="Roboto" pitchFamily="2" charset="0"/>
                <a:ea typeface="Roboto" pitchFamily="2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4015" y="6339279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182875" y="54470"/>
            <a:ext cx="1721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CHI TIẾT MÁY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1691680" y="408792"/>
            <a:ext cx="7452320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8515349" y="6562164"/>
            <a:ext cx="359710" cy="295835"/>
          </a:xfrm>
          <a:prstGeom prst="rect">
            <a:avLst/>
          </a:prstGeom>
          <a:ln>
            <a:solidFill>
              <a:schemeClr val="accent4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823B53-A56C-4F18-8CE7-694ED9782F7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 pitchFamily="2" charset="0"/>
                <a:ea typeface="Roboto" pitchFamily="2" charset="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itchFamily="2" charset="0"/>
              <a:ea typeface="Roboto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653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994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8364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94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1408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7048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4317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4415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0501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9522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42738" y="99045"/>
            <a:ext cx="7084583" cy="5385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A51F1C-0A95-4C4D-B1CE-31E4BEF38F19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7/13/2021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9D77CC-E25D-4B82-BD7F-100E11C533F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7027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b="1" kern="1200" baseline="0">
          <a:solidFill>
            <a:schemeClr val="tx1"/>
          </a:solidFill>
          <a:latin typeface="Architecture" panose="020B0500000000000000" pitchFamily="34" charset="0"/>
          <a:ea typeface="Architecture" panose="020B0500000000000000" pitchFamily="34" charset="0"/>
          <a:cs typeface="Architecture" panose="020B0500000000000000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itchFamily="2" charset="0"/>
          <a:ea typeface="Roboto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jpeg"/><Relationship Id="rId7" Type="http://schemas.openxmlformats.org/officeDocument/2006/relationships/image" Target="../media/image9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5.bin"/><Relationship Id="rId10" Type="http://schemas.openxmlformats.org/officeDocument/2006/relationships/image" Target="../media/image18.wmf"/><Relationship Id="rId4" Type="http://schemas.openxmlformats.org/officeDocument/2006/relationships/image" Target="../media/image15.wmf"/><Relationship Id="rId9" Type="http://schemas.openxmlformats.org/officeDocument/2006/relationships/oleObject" Target="../embeddings/oleObject7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oleObject" Target="../embeddings/oleObject8.bin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9.wmf"/><Relationship Id="rId9" Type="http://schemas.openxmlformats.org/officeDocument/2006/relationships/image" Target="../media/image2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3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image" Target="../media/image25.jpeg"/><Relationship Id="rId7" Type="http://schemas.openxmlformats.org/officeDocument/2006/relationships/image" Target="../media/image27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29.wmf"/><Relationship Id="rId5" Type="http://schemas.openxmlformats.org/officeDocument/2006/relationships/image" Target="../media/image26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28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oleObject" Target="../embeddings/oleObject17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2387600"/>
          </a:xfrm>
        </p:spPr>
        <p:txBody>
          <a:bodyPr/>
          <a:lstStyle/>
          <a:p>
            <a:r>
              <a:rPr lang="en-US">
                <a:solidFill>
                  <a:schemeClr val="accent4"/>
                </a:solidFill>
              </a:rPr>
              <a:t>CHI TIẾT MÁY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771800" y="3440336"/>
            <a:ext cx="367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827314" y="3645580"/>
            <a:ext cx="7467599" cy="1655762"/>
          </a:xfrm>
        </p:spPr>
        <p:txBody>
          <a:bodyPr>
            <a:normAutofit/>
          </a:bodyPr>
          <a:lstStyle/>
          <a:p>
            <a:r>
              <a:rPr lang="en-US" sz="3000" dirty="0">
                <a:latin typeface="Architecture" panose="020B0500000000000000" pitchFamily="34" charset="0"/>
                <a:ea typeface="Architecture" panose="020B0500000000000000" pitchFamily="34" charset="0"/>
                <a:cs typeface="Architecture" panose="020B0500000000000000" pitchFamily="34" charset="0"/>
              </a:rPr>
              <a:t>CHƯƠNG 6. TRUYỀN ĐỘNG TRỤC VÍT</a:t>
            </a:r>
          </a:p>
        </p:txBody>
      </p:sp>
    </p:spTree>
    <p:extLst>
      <p:ext uri="{BB962C8B-B14F-4D97-AF65-F5344CB8AC3E}">
        <p14:creationId xmlns:p14="http://schemas.microsoft.com/office/powerpoint/2010/main" val="2417323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89160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/>
              <a:t>Bộ truyền trục vít – bánh vít, gọi tắt là bộ truyền trục vít, xếp vào loại truyền động răng – vít, kếp hợp giữa bộ truyền bánh răng và vít.</a:t>
            </a:r>
          </a:p>
          <a:p>
            <a:pPr>
              <a:lnSpc>
                <a:spcPct val="130000"/>
              </a:lnSpc>
            </a:pPr>
            <a:r>
              <a:rPr lang="en-US"/>
              <a:t>Truyền chuyển động và công suất cho hai trục chéo nhau, thường 90°</a:t>
            </a:r>
          </a:p>
          <a:p>
            <a:pPr>
              <a:lnSpc>
                <a:spcPct val="130000"/>
              </a:lnSpc>
            </a:pPr>
            <a:r>
              <a:rPr lang="en-US"/>
              <a:t>Vì có khả năng tự hãm nên chuyển động và công suất được truyền từ trục vít sang bánh vít</a:t>
            </a:r>
            <a:endParaRPr lang="vi-VN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Tổng quan</a:t>
            </a:r>
          </a:p>
          <a:p>
            <a:pPr lvl="0">
              <a:lnSpc>
                <a:spcPct val="120000"/>
              </a:lnSpc>
            </a:pPr>
            <a:r>
              <a:rPr lang="en-US" sz="2000" b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1.1. Công dụng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2" b="4068"/>
          <a:stretch/>
        </p:blipFill>
        <p:spPr bwMode="auto">
          <a:xfrm>
            <a:off x="1619672" y="3682062"/>
            <a:ext cx="5753543" cy="2592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70142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4131433" cy="4916130"/>
          </a:xfrm>
        </p:spPr>
        <p:txBody>
          <a:bodyPr>
            <a:normAutofit/>
          </a:bodyPr>
          <a:lstStyle/>
          <a:p>
            <a:r>
              <a:rPr lang="en-US" dirty="0"/>
              <a:t>Theo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trụ</a:t>
            </a:r>
            <a:r>
              <a:rPr lang="en-US" dirty="0"/>
              <a:t> chia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endParaRPr lang="en-US" dirty="0"/>
          </a:p>
          <a:p>
            <a:pPr lvl="1"/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trụ</a:t>
            </a:r>
            <a:endParaRPr lang="en-US" dirty="0"/>
          </a:p>
          <a:p>
            <a:pPr lvl="1"/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Globoid</a:t>
            </a:r>
          </a:p>
          <a:p>
            <a:r>
              <a:rPr lang="en-US" dirty="0"/>
              <a:t>Theo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ren</a:t>
            </a:r>
          </a:p>
          <a:p>
            <a:pPr lvl="1"/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Acsimet</a:t>
            </a:r>
            <a:endParaRPr lang="en-US" dirty="0"/>
          </a:p>
          <a:p>
            <a:pPr lvl="1"/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Convolute</a:t>
            </a:r>
          </a:p>
          <a:p>
            <a:pPr lvl="1"/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 </a:t>
            </a:r>
            <a:r>
              <a:rPr lang="en-US" dirty="0" err="1"/>
              <a:t>thân</a:t>
            </a:r>
            <a:r>
              <a:rPr lang="en-US" dirty="0"/>
              <a:t> </a:t>
            </a:r>
            <a:r>
              <a:rPr lang="en-US" dirty="0" err="1"/>
              <a:t>khai</a:t>
            </a:r>
            <a:endParaRPr lang="en-US" dirty="0"/>
          </a:p>
          <a:p>
            <a:r>
              <a:rPr lang="en-US" dirty="0"/>
              <a:t>Theo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ren</a:t>
            </a:r>
          </a:p>
          <a:p>
            <a:pPr lvl="1"/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ren</a:t>
            </a:r>
          </a:p>
          <a:p>
            <a:pPr lvl="1"/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ren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Tổng quan</a:t>
            </a:r>
          </a:p>
          <a:p>
            <a:pPr lvl="0">
              <a:lnSpc>
                <a:spcPct val="120000"/>
              </a:lnSpc>
            </a:pPr>
            <a:r>
              <a:rPr lang="en-US" sz="2000" b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1.2. Phân loại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284" y="1772816"/>
            <a:ext cx="4194188" cy="1656184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933056"/>
            <a:ext cx="5544616" cy="2004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7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5132154"/>
          </a:xfrm>
        </p:spPr>
        <p:txBody>
          <a:bodyPr>
            <a:normAutofit/>
          </a:bodyPr>
          <a:lstStyle/>
          <a:p>
            <a:r>
              <a:rPr lang="vi-VN"/>
              <a:t>Ưu điểm</a:t>
            </a:r>
          </a:p>
          <a:p>
            <a:pPr lvl="1"/>
            <a:r>
              <a:rPr lang="vi-VN"/>
              <a:t>Tỉ số truyền lớn</a:t>
            </a:r>
          </a:p>
          <a:p>
            <a:pPr lvl="1"/>
            <a:r>
              <a:rPr lang="vi-VN"/>
              <a:t>Làm việc êm và không ồn</a:t>
            </a:r>
          </a:p>
          <a:p>
            <a:pPr lvl="1"/>
            <a:r>
              <a:rPr lang="vi-VN"/>
              <a:t>Có khả năng tự hãm</a:t>
            </a:r>
          </a:p>
          <a:p>
            <a:r>
              <a:rPr lang="vi-VN"/>
              <a:t>Nhược điểm</a:t>
            </a:r>
          </a:p>
          <a:p>
            <a:pPr lvl="1"/>
            <a:r>
              <a:rPr lang="vi-VN"/>
              <a:t>Hiệu suất thấp, </a:t>
            </a:r>
            <a:r>
              <a:rPr lang="en-US"/>
              <a:t>nhiệt</a:t>
            </a:r>
            <a:r>
              <a:rPr lang="vi-VN"/>
              <a:t> sinh nhiều</a:t>
            </a:r>
          </a:p>
          <a:p>
            <a:pPr lvl="1"/>
            <a:r>
              <a:rPr lang="vi-VN"/>
              <a:t>Cần dùng vật liệu giảm ma sát (đồng thanh) tương đối đắt làm vít</a:t>
            </a:r>
          </a:p>
          <a:p>
            <a:pPr lvl="1"/>
            <a:r>
              <a:rPr lang="vi-VN"/>
              <a:t>Yêu cầu cao về độ chính xác lắp ghép</a:t>
            </a:r>
          </a:p>
          <a:p>
            <a:r>
              <a:rPr lang="vi-VN"/>
              <a:t>Phạm vi sử dụng</a:t>
            </a:r>
          </a:p>
          <a:p>
            <a:pPr lvl="1"/>
            <a:r>
              <a:rPr lang="en-US"/>
              <a:t>Do h</a:t>
            </a:r>
            <a:r>
              <a:rPr lang="vi-VN"/>
              <a:t>iệu suất thấp (70 ÷ 80%) nên sử dụng với công suất ≤ 60kW</a:t>
            </a:r>
          </a:p>
          <a:p>
            <a:pPr lvl="1"/>
            <a:r>
              <a:rPr lang="vi-VN"/>
              <a:t>Tỉ số truyền 20 ÷ 60, có thể đến 100 hoặc ≤ 300 đối với cơ cấu phân độ</a:t>
            </a:r>
          </a:p>
          <a:p>
            <a:pPr lvl="1"/>
            <a:r>
              <a:rPr lang="en-US"/>
              <a:t>Sử dụng nhiều</a:t>
            </a:r>
            <a:r>
              <a:rPr lang="vi-VN"/>
              <a:t> trong máy nâng chuyển, mắ</a:t>
            </a:r>
            <a:r>
              <a:rPr lang="en-US"/>
              <a:t>y</a:t>
            </a:r>
            <a:r>
              <a:rPr lang="vi-VN"/>
              <a:t> cắt kim loại, ô-tô…</a:t>
            </a:r>
            <a:endParaRPr lang="vi-VN" err="1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Tổng quan</a:t>
            </a:r>
          </a:p>
          <a:p>
            <a:pPr lvl="0">
              <a:lnSpc>
                <a:spcPct val="120000"/>
              </a:lnSpc>
            </a:pPr>
            <a:r>
              <a:rPr lang="en-US" sz="2000" b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1.3. Ưu nhược điểm, phạm vi sử dụng</a:t>
            </a:r>
          </a:p>
        </p:txBody>
      </p:sp>
    </p:spTree>
    <p:extLst>
      <p:ext uri="{BB962C8B-B14F-4D97-AF65-F5344CB8AC3E}">
        <p14:creationId xmlns:p14="http://schemas.microsoft.com/office/powerpoint/2010/main" val="449118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Tổng quan</a:t>
            </a:r>
          </a:p>
          <a:p>
            <a:pPr lvl="0">
              <a:lnSpc>
                <a:spcPct val="120000"/>
              </a:lnSpc>
            </a:pPr>
            <a:r>
              <a:rPr lang="en-US" sz="2000" b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1.3. Ưu nhược điểm, phạm vi sử dụng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105217-517C-49C8-95F4-707B0BCE18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6978" name="Picture 2" descr="Học cơ Khí_Bài 44: Đầu Phân độ - Trung tâm CAD/CAM">
            <a:extLst>
              <a:ext uri="{FF2B5EF4-FFF2-40B4-BE49-F238E27FC236}">
                <a16:creationId xmlns:a16="http://schemas.microsoft.com/office/drawing/2014/main" id="{3E12E320-68F2-48E2-A2EB-7C6B35EBC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505" y="644730"/>
            <a:ext cx="3432408" cy="275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980" name="Picture 4" descr="ĐẦU CHIA ĐỘ | Tư vấn kỹ thuật">
            <a:extLst>
              <a:ext uri="{FF2B5EF4-FFF2-40B4-BE49-F238E27FC236}">
                <a16:creationId xmlns:a16="http://schemas.microsoft.com/office/drawing/2014/main" id="{D1C49D75-F964-47C8-94EF-F5F978234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083" y="3689990"/>
            <a:ext cx="7161834" cy="281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608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1. Tổng quan</a:t>
            </a:r>
          </a:p>
          <a:p>
            <a:pPr lvl="0">
              <a:lnSpc>
                <a:spcPct val="120000"/>
              </a:lnSpc>
            </a:pPr>
            <a:r>
              <a:rPr lang="en-US" sz="2000" b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1.3. Ưu nhược điểm, phạm vi sử dụng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105217-517C-49C8-95F4-707B0BCE18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8002" name="Picture 2" descr="Cấu tạo và các kiểu hộp của hộp số trục vít bánh vít – Dịch Vụ Du Lịch Kỳ  Nghỉ Việt">
            <a:extLst>
              <a:ext uri="{FF2B5EF4-FFF2-40B4-BE49-F238E27FC236}">
                <a16:creationId xmlns:a16="http://schemas.microsoft.com/office/drawing/2014/main" id="{A224F6F1-D6EB-4DD7-8CB5-AF1799FCE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03050"/>
            <a:ext cx="5868144" cy="411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217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064832"/>
            <a:ext cx="8397629" cy="531649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/>
              <a:t>Góc profin tiêu chuẩn </a:t>
            </a:r>
            <a:r>
              <a:rPr lang="el-GR"/>
              <a:t>α</a:t>
            </a:r>
            <a:r>
              <a:rPr lang="en-US"/>
              <a:t> = 20°</a:t>
            </a:r>
          </a:p>
          <a:p>
            <a:pPr>
              <a:lnSpc>
                <a:spcPct val="130000"/>
              </a:lnSpc>
            </a:pPr>
            <a:r>
              <a:rPr lang="en-US"/>
              <a:t>Đường kính vòng chia của trục vít và bánh vít – d</a:t>
            </a:r>
            <a:r>
              <a:rPr lang="en-US" baseline="-25000"/>
              <a:t>1</a:t>
            </a:r>
            <a:r>
              <a:rPr lang="en-US"/>
              <a:t>, d</a:t>
            </a:r>
            <a:r>
              <a:rPr lang="en-US" baseline="-25000"/>
              <a:t>2</a:t>
            </a:r>
            <a:endParaRPr lang="en-US"/>
          </a:p>
          <a:p>
            <a:pPr>
              <a:lnSpc>
                <a:spcPct val="130000"/>
              </a:lnSpc>
            </a:pPr>
            <a:endParaRPr lang="en-US" sz="800"/>
          </a:p>
          <a:p>
            <a:r>
              <a:rPr lang="en-US"/>
              <a:t>Mô-đun dọc trục vít m (tiêu chuẩn)                     ,  p – bước dọc trục vít</a:t>
            </a:r>
          </a:p>
          <a:p>
            <a:endParaRPr lang="en-US"/>
          </a:p>
          <a:p>
            <a:endParaRPr lang="en-US" sz="80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Các thông số hình học chủ yếu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206" y="3594601"/>
            <a:ext cx="5430647" cy="2864005"/>
          </a:xfrm>
          <a:prstGeom prst="rect">
            <a:avLst/>
          </a:prstGeom>
        </p:spPr>
      </p:pic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1087862"/>
              </p:ext>
            </p:extLst>
          </p:nvPr>
        </p:nvGraphicFramePr>
        <p:xfrm>
          <a:off x="3607469" y="1983297"/>
          <a:ext cx="2019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46040" imgH="228600" progId="Equation.DSMT4">
                  <p:embed/>
                </p:oleObj>
              </mc:Choice>
              <mc:Fallback>
                <p:oleObj name="Equation" r:id="rId4" imgW="1346040" imgH="22860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7469" y="1983297"/>
                        <a:ext cx="2019300" cy="342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610057"/>
              </p:ext>
            </p:extLst>
          </p:nvPr>
        </p:nvGraphicFramePr>
        <p:xfrm>
          <a:off x="4438530" y="2403475"/>
          <a:ext cx="989013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60240" imgH="215640" progId="Equation.DSMT4">
                  <p:embed/>
                </p:oleObj>
              </mc:Choice>
              <mc:Fallback>
                <p:oleObj name="Equation" r:id="rId6" imgW="660240" imgH="215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8530" y="2403475"/>
                        <a:ext cx="989013" cy="32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08538"/>
            <a:ext cx="6372225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410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064832"/>
            <a:ext cx="8397629" cy="5316496"/>
          </a:xfrm>
        </p:spPr>
        <p:txBody>
          <a:bodyPr>
            <a:normAutofit/>
          </a:bodyPr>
          <a:lstStyle/>
          <a:p>
            <a:r>
              <a:rPr lang="en-US"/>
              <a:t>Hệ số đường kính q</a:t>
            </a:r>
          </a:p>
          <a:p>
            <a:endParaRPr lang="en-US" sz="3200"/>
          </a:p>
          <a:p>
            <a:r>
              <a:rPr lang="en-US"/>
              <a:t>Góc vít </a:t>
            </a:r>
            <a:r>
              <a:rPr lang="el-GR"/>
              <a:t>γ</a:t>
            </a:r>
            <a:r>
              <a:rPr lang="en-US"/>
              <a:t> của đường xoắn ốc: </a:t>
            </a:r>
            <a:r>
              <a:rPr lang="el-GR"/>
              <a:t>γ = 5 ÷ 20°</a:t>
            </a:r>
          </a:p>
          <a:p>
            <a:pPr>
              <a:lnSpc>
                <a:spcPct val="130000"/>
              </a:lnSpc>
            </a:pPr>
            <a:endParaRPr lang="en-US" sz="2400"/>
          </a:p>
          <a:p>
            <a:r>
              <a:rPr lang="en-US"/>
              <a:t>Số mối ren trục vít Z</a:t>
            </a:r>
            <a:r>
              <a:rPr lang="en-US" baseline="-25000"/>
              <a:t>1</a:t>
            </a:r>
            <a:r>
              <a:rPr lang="en-US"/>
              <a:t> = 1; 2 hoặc 4; số răng bánh vít: Z</a:t>
            </a:r>
            <a:r>
              <a:rPr lang="en-US" baseline="-25000"/>
              <a:t>2</a:t>
            </a:r>
            <a:r>
              <a:rPr lang="en-US"/>
              <a:t> = uZ</a:t>
            </a:r>
            <a:r>
              <a:rPr lang="en-US" baseline="-25000"/>
              <a:t>1</a:t>
            </a:r>
          </a:p>
          <a:p>
            <a:r>
              <a:rPr lang="en-US"/>
              <a:t>Đường kính vòng lăn của trục vít và bánh vít – d</a:t>
            </a:r>
            <a:r>
              <a:rPr lang="en-US" baseline="-25000"/>
              <a:t>w1</a:t>
            </a:r>
            <a:r>
              <a:rPr lang="en-US"/>
              <a:t>, d</a:t>
            </a:r>
            <a:r>
              <a:rPr lang="en-US" baseline="-25000"/>
              <a:t>w2</a:t>
            </a:r>
          </a:p>
          <a:p>
            <a:pPr>
              <a:lnSpc>
                <a:spcPct val="130000"/>
              </a:lnSpc>
            </a:pPr>
            <a:r>
              <a:rPr lang="en-US"/>
              <a:t>Khi không có dịch chỉnh thì d</a:t>
            </a:r>
            <a:r>
              <a:rPr lang="en-US" baseline="-25000"/>
              <a:t>w1</a:t>
            </a:r>
            <a:r>
              <a:rPr lang="en-US"/>
              <a:t> = d</a:t>
            </a:r>
            <a:r>
              <a:rPr lang="en-US" baseline="-25000"/>
              <a:t>1</a:t>
            </a:r>
            <a:r>
              <a:rPr lang="en-US"/>
              <a:t>, d</a:t>
            </a:r>
            <a:r>
              <a:rPr lang="en-US" baseline="-25000"/>
              <a:t>w2</a:t>
            </a:r>
            <a:r>
              <a:rPr lang="en-US"/>
              <a:t> = d</a:t>
            </a:r>
            <a:r>
              <a:rPr lang="en-US" baseline="-25000"/>
              <a:t>2</a:t>
            </a:r>
          </a:p>
          <a:p>
            <a:pPr>
              <a:lnSpc>
                <a:spcPct val="130000"/>
              </a:lnSpc>
            </a:pPr>
            <a:r>
              <a:rPr lang="en-US"/>
              <a:t>Các thông số khác của trục vít và bánh vít được cho trong các bảng sau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Các thông số hình học chủ yếu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4168"/>
            <a:ext cx="3590925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2272623"/>
              </p:ext>
            </p:extLst>
          </p:nvPr>
        </p:nvGraphicFramePr>
        <p:xfrm>
          <a:off x="3748710" y="2748354"/>
          <a:ext cx="1770882" cy="704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80588" imgH="469696" progId="Equation.DSMT4">
                  <p:embed/>
                </p:oleObj>
              </mc:Choice>
              <mc:Fallback>
                <p:oleObj name="Equation" r:id="rId4" imgW="1180588" imgH="469696" progId="Equation.DSMT4">
                  <p:embed/>
                  <p:pic>
                    <p:nvPicPr>
                      <p:cNvPr id="12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8710" y="2748354"/>
                        <a:ext cx="1770882" cy="7045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25433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980728"/>
            <a:ext cx="7346811" cy="54013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3728" y="620688"/>
            <a:ext cx="4504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Các thông số hình học chủ yếu của trục vít</a:t>
            </a:r>
          </a:p>
        </p:txBody>
      </p:sp>
    </p:spTree>
    <p:extLst>
      <p:ext uri="{BB962C8B-B14F-4D97-AF65-F5344CB8AC3E}">
        <p14:creationId xmlns:p14="http://schemas.microsoft.com/office/powerpoint/2010/main" val="2317786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79712" y="1087636"/>
            <a:ext cx="4612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Các thông số hình học chủ yếu của bánh vít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576" y="1484784"/>
            <a:ext cx="7618092" cy="363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488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2. Các thông số hình học chủ yếu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94851" y="1198367"/>
            <a:ext cx="8181605" cy="5035253"/>
          </a:xfrm>
        </p:spPr>
        <p:txBody>
          <a:bodyPr/>
          <a:lstStyle/>
          <a:p>
            <a:r>
              <a:rPr lang="en-US"/>
              <a:t>Vì cắt bánh vít dịch chỉnh hay không dịch chỉnh đều dùng cùng dao có hình dạng và kích thước giống trục vít, nên chỉ dịch chỉnh đối với bánh vít </a:t>
            </a:r>
          </a:p>
          <a:p>
            <a:r>
              <a:rPr lang="en-US"/>
              <a:t>Nếu dịch chỉnh theo khoảng cách trục cho trước, hệ số dịch chỉnh là</a:t>
            </a:r>
          </a:p>
          <a:p>
            <a:endParaRPr lang="en-US"/>
          </a:p>
          <a:p>
            <a:r>
              <a:rPr lang="en-US"/>
              <a:t>Từ đó suy ra</a:t>
            </a:r>
          </a:p>
          <a:p>
            <a:endParaRPr lang="en-US" sz="600"/>
          </a:p>
          <a:p>
            <a:r>
              <a:rPr lang="en-US"/>
              <a:t>Đường kính vòng lăn trục vít</a:t>
            </a:r>
          </a:p>
          <a:p>
            <a:r>
              <a:rPr lang="en-US"/>
              <a:t>Các đường kính của bánh vít khi dịch chỉnh</a:t>
            </a:r>
          </a:p>
          <a:p>
            <a:endParaRPr lang="en-US"/>
          </a:p>
          <a:p>
            <a:r>
              <a:rPr lang="en-US"/>
              <a:t>Để đảm bảo không cắt chân răng và nhọn đỉnh răng, cần giới hạn x nằm trong khoảng ±0,7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2985332"/>
              </p:ext>
            </p:extLst>
          </p:nvPr>
        </p:nvGraphicFramePr>
        <p:xfrm>
          <a:off x="3170902" y="3332531"/>
          <a:ext cx="2400300" cy="38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600200" imgH="253800" progId="Equation.DSMT4">
                  <p:embed/>
                </p:oleObj>
              </mc:Choice>
              <mc:Fallback>
                <p:oleObj name="Equation" r:id="rId3" imgW="1600200" imgH="25380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0902" y="3332531"/>
                        <a:ext cx="2400300" cy="38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5771065"/>
              </p:ext>
            </p:extLst>
          </p:nvPr>
        </p:nvGraphicFramePr>
        <p:xfrm>
          <a:off x="3323302" y="2420888"/>
          <a:ext cx="20955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397000" imgH="431800" progId="Equation.DSMT4">
                  <p:embed/>
                </p:oleObj>
              </mc:Choice>
              <mc:Fallback>
                <p:oleObj name="Equation" r:id="rId5" imgW="1397000" imgH="43180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3302" y="2420888"/>
                        <a:ext cx="2095500" cy="647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3751849"/>
              </p:ext>
            </p:extLst>
          </p:nvPr>
        </p:nvGraphicFramePr>
        <p:xfrm>
          <a:off x="3971002" y="3805724"/>
          <a:ext cx="1600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066680" imgH="228600" progId="Equation.DSMT4">
                  <p:embed/>
                </p:oleObj>
              </mc:Choice>
              <mc:Fallback>
                <p:oleObj name="Equation" r:id="rId7" imgW="1066680" imgH="22860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1002" y="3805724"/>
                        <a:ext cx="1600200" cy="342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4902051"/>
              </p:ext>
            </p:extLst>
          </p:nvPr>
        </p:nvGraphicFramePr>
        <p:xfrm>
          <a:off x="1718628" y="4735824"/>
          <a:ext cx="5734050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822480" imgH="241200" progId="Equation.DSMT4">
                  <p:embed/>
                </p:oleObj>
              </mc:Choice>
              <mc:Fallback>
                <p:oleObj name="Equation" r:id="rId9" imgW="3822480" imgH="24120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8628" y="4735824"/>
                        <a:ext cx="5734050" cy="3619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56575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6237389" cy="389160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/>
              <a:t>Tỉ số truyền</a:t>
            </a:r>
          </a:p>
          <a:p>
            <a:pPr>
              <a:lnSpc>
                <a:spcPct val="130000"/>
              </a:lnSpc>
            </a:pPr>
            <a:endParaRPr lang="en-US"/>
          </a:p>
          <a:p>
            <a:r>
              <a:rPr lang="en-US"/>
              <a:t>Vận tốc của vòng của trục vít và bánh vít</a:t>
            </a:r>
          </a:p>
          <a:p>
            <a:pPr>
              <a:lnSpc>
                <a:spcPct val="130000"/>
              </a:lnSpc>
            </a:pPr>
            <a:endParaRPr lang="en-US" sz="2400"/>
          </a:p>
          <a:p>
            <a:pPr>
              <a:lnSpc>
                <a:spcPct val="130000"/>
              </a:lnSpc>
            </a:pPr>
            <a:r>
              <a:rPr lang="en-US"/>
              <a:t>Khi chuyển động, mặt ren trục vít trượt lên bề mặt răng bánh vít. Vận tốc trượt v</a:t>
            </a:r>
            <a:r>
              <a:rPr lang="en-US" baseline="-25000"/>
              <a:t>t</a:t>
            </a:r>
            <a:r>
              <a:rPr lang="en-US"/>
              <a:t> hướng theo đường tiếp tuyến mặt xoắn ốc ren trục vít</a:t>
            </a:r>
            <a:endParaRPr lang="vi-VN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3. Động học truyền động trục vít</a:t>
            </a:r>
          </a:p>
          <a:p>
            <a:pPr lvl="0">
              <a:lnSpc>
                <a:spcPct val="120000"/>
              </a:lnSpc>
            </a:pPr>
            <a:r>
              <a:rPr lang="en-US" sz="2000" b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3.1. Vận tốc và tỉ số truyền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4293706"/>
              </p:ext>
            </p:extLst>
          </p:nvPr>
        </p:nvGraphicFramePr>
        <p:xfrm>
          <a:off x="2547094" y="1703342"/>
          <a:ext cx="179070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93760" imgH="469800" progId="Equation.DSMT4">
                  <p:embed/>
                </p:oleObj>
              </mc:Choice>
              <mc:Fallback>
                <p:oleObj name="Equation" r:id="rId3" imgW="1193760" imgH="46980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7094" y="1703342"/>
                        <a:ext cx="1790700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4549793"/>
              </p:ext>
            </p:extLst>
          </p:nvPr>
        </p:nvGraphicFramePr>
        <p:xfrm>
          <a:off x="1757065" y="2852738"/>
          <a:ext cx="337185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247840" imgH="431640" progId="Equation.DSMT4">
                  <p:embed/>
                </p:oleObj>
              </mc:Choice>
              <mc:Fallback>
                <p:oleObj name="Equation" r:id="rId5" imgW="2247840" imgH="43164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7065" y="2852738"/>
                        <a:ext cx="3371850" cy="647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152" y="1846762"/>
            <a:ext cx="1954567" cy="3510042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1382436"/>
              </p:ext>
            </p:extLst>
          </p:nvPr>
        </p:nvGraphicFramePr>
        <p:xfrm>
          <a:off x="1403648" y="4671004"/>
          <a:ext cx="464778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098520" imgH="457200" progId="Equation.DSMT4">
                  <p:embed/>
                </p:oleObj>
              </mc:Choice>
              <mc:Fallback>
                <p:oleObj name="Equation" r:id="rId8" imgW="3098520" imgH="457200" progId="Equation.DSMT4">
                  <p:embed/>
                  <p:pic>
                    <p:nvPicPr>
                      <p:cNvPr id="2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4671004"/>
                        <a:ext cx="464778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06919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4844122"/>
          </a:xfrm>
        </p:spPr>
        <p:txBody>
          <a:bodyPr>
            <a:normAutofit/>
          </a:bodyPr>
          <a:lstStyle/>
          <a:p>
            <a:r>
              <a:rPr lang="vi-VN"/>
              <a:t>Nếu chỉ kể đến tổn thất ma sát giữa ren trục vít và răng bánh vít</a:t>
            </a:r>
          </a:p>
          <a:p>
            <a:endParaRPr lang="vi-VN" sz="2800"/>
          </a:p>
          <a:p>
            <a:r>
              <a:rPr lang="vi-VN"/>
              <a:t>Nếu kể đến cả mất mát công suất do khuấy dầu</a:t>
            </a:r>
            <a:br>
              <a:rPr lang="en-US"/>
            </a:br>
            <a:br>
              <a:rPr lang="en-US" sz="2500"/>
            </a:br>
            <a:br>
              <a:rPr lang="en-US"/>
            </a:br>
            <a:r>
              <a:rPr lang="el-GR" i="1"/>
              <a:t>φ</a:t>
            </a:r>
            <a:r>
              <a:rPr lang="en-US" i="1"/>
              <a:t>’ = </a:t>
            </a:r>
            <a:r>
              <a:rPr lang="en-US"/>
              <a:t>arctg</a:t>
            </a:r>
            <a:r>
              <a:rPr lang="en-US" i="1"/>
              <a:t>f’ </a:t>
            </a:r>
            <a:r>
              <a:rPr lang="en-US"/>
              <a:t>– góc ma sát thay thế</a:t>
            </a:r>
            <a:endParaRPr lang="vi-VN" sz="2500"/>
          </a:p>
          <a:p>
            <a:pPr marL="228600" lvl="1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vi-VN"/>
              <a:t>Để tăng hiệu suất</a:t>
            </a:r>
            <a:r>
              <a:rPr lang="en-US"/>
              <a:t>, người ta tăng góc </a:t>
            </a:r>
            <a:r>
              <a:rPr lang="el-GR"/>
              <a:t>γ</a:t>
            </a:r>
            <a:r>
              <a:rPr lang="en-US"/>
              <a:t> bằng cách tăng số mối ren, tuy nhiên hiệu suất tăng không đáng kể, mặt khác tỉ số truyền giảm</a:t>
            </a:r>
            <a:endParaRPr lang="vi-VN" err="1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3. Động học truyền động trục vít</a:t>
            </a:r>
          </a:p>
          <a:p>
            <a:pPr lvl="0">
              <a:lnSpc>
                <a:spcPct val="120000"/>
              </a:lnSpc>
            </a:pPr>
            <a:r>
              <a:rPr lang="en-US" sz="2000" b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3.2. Hiệu suất bộ truyền trục vít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4444468"/>
              </p:ext>
            </p:extLst>
          </p:nvPr>
        </p:nvGraphicFramePr>
        <p:xfrm>
          <a:off x="3738563" y="1833890"/>
          <a:ext cx="1485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90360" imgH="482400" progId="Equation.DSMT4">
                  <p:embed/>
                </p:oleObj>
              </mc:Choice>
              <mc:Fallback>
                <p:oleObj name="Equation" r:id="rId3" imgW="990360" imgH="48240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8563" y="1833890"/>
                        <a:ext cx="14859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3156363"/>
              </p:ext>
            </p:extLst>
          </p:nvPr>
        </p:nvGraphicFramePr>
        <p:xfrm>
          <a:off x="3738563" y="3065440"/>
          <a:ext cx="1485540" cy="72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990360" imgH="482400" progId="Equation.DSMT4">
                  <p:embed/>
                </p:oleObj>
              </mc:Choice>
              <mc:Fallback>
                <p:oleObj name="Equation" r:id="rId5" imgW="990360" imgH="48240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8563" y="3065440"/>
                        <a:ext cx="1485540" cy="72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147517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5877349" cy="4844122"/>
          </a:xfrm>
        </p:spPr>
        <p:txBody>
          <a:bodyPr>
            <a:normAutofit/>
          </a:bodyPr>
          <a:lstStyle/>
          <a:p>
            <a:r>
              <a:rPr lang="en-US"/>
              <a:t>Ren </a:t>
            </a:r>
            <a:r>
              <a:rPr lang="vi-VN"/>
              <a:t>trục vít và răng bánh vít chịu lực pháp tuyến F</a:t>
            </a:r>
            <a:r>
              <a:rPr lang="vi-VN" baseline="-25000"/>
              <a:t>n</a:t>
            </a:r>
            <a:r>
              <a:rPr lang="vi-VN"/>
              <a:t>, gồm 3 thành phần</a:t>
            </a:r>
          </a:p>
          <a:p>
            <a:pPr lvl="1"/>
            <a:r>
              <a:rPr lang="vi-VN"/>
              <a:t>Lực vòng </a:t>
            </a:r>
            <a:r>
              <a:rPr lang="en-US"/>
              <a:t>trục vít bằng lực dọc trục bánh vít</a:t>
            </a:r>
            <a:endParaRPr lang="en-US" baseline="-25000"/>
          </a:p>
          <a:p>
            <a:pPr lvl="1"/>
            <a:endParaRPr lang="en-US" sz="2400"/>
          </a:p>
          <a:p>
            <a:pPr lvl="1"/>
            <a:r>
              <a:rPr lang="vi-VN"/>
              <a:t>Lực </a:t>
            </a:r>
            <a:r>
              <a:rPr lang="en-US"/>
              <a:t>vòng bánh vít bằng lực dọc trục vít</a:t>
            </a:r>
            <a:endParaRPr lang="en-US" baseline="-25000"/>
          </a:p>
          <a:p>
            <a:pPr lvl="1"/>
            <a:endParaRPr lang="vi-VN" sz="2800"/>
          </a:p>
          <a:p>
            <a:pPr lvl="1"/>
            <a:r>
              <a:rPr lang="vi-VN"/>
              <a:t>Lực </a:t>
            </a:r>
            <a:r>
              <a:rPr lang="en-US"/>
              <a:t>hướng tâm trục vít và bánh vít bằng nhau</a:t>
            </a:r>
            <a:endParaRPr lang="en-US" baseline="-25000"/>
          </a:p>
          <a:p>
            <a:pPr lvl="1"/>
            <a:endParaRPr lang="en-US" sz="2800"/>
          </a:p>
          <a:p>
            <a:r>
              <a:rPr lang="en-US"/>
              <a:t>Độ lớn lực pháp tuyến	</a:t>
            </a:r>
            <a:endParaRPr lang="vi-VN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4.1.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trong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bộ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truyền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trục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vít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818" y="1772816"/>
            <a:ext cx="2553182" cy="3600400"/>
          </a:xfrm>
          <a:prstGeom prst="rect">
            <a:avLst/>
          </a:prstGeom>
        </p:spPr>
      </p:pic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2022726"/>
              </p:ext>
            </p:extLst>
          </p:nvPr>
        </p:nvGraphicFramePr>
        <p:xfrm>
          <a:off x="2987824" y="2589534"/>
          <a:ext cx="150495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02960" imgH="469800" progId="Equation.DSMT4">
                  <p:embed/>
                </p:oleObj>
              </mc:Choice>
              <mc:Fallback>
                <p:oleObj name="Equation" r:id="rId4" imgW="1002960" imgH="46980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589534"/>
                        <a:ext cx="1504950" cy="704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6179346"/>
              </p:ext>
            </p:extLst>
          </p:nvPr>
        </p:nvGraphicFramePr>
        <p:xfrm>
          <a:off x="2853469" y="5661248"/>
          <a:ext cx="17145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43000" imgH="457200" progId="Equation.DSMT4">
                  <p:embed/>
                </p:oleObj>
              </mc:Choice>
              <mc:Fallback>
                <p:oleObj name="Equation" r:id="rId6" imgW="1143000" imgH="45720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3469" y="5661248"/>
                        <a:ext cx="1714500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8062617"/>
              </p:ext>
            </p:extLst>
          </p:nvPr>
        </p:nvGraphicFramePr>
        <p:xfrm>
          <a:off x="2748694" y="4581128"/>
          <a:ext cx="19240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282680" imgH="457200" progId="Equation.DSMT4">
                  <p:embed/>
                </p:oleObj>
              </mc:Choice>
              <mc:Fallback>
                <p:oleObj name="Equation" r:id="rId8" imgW="1282680" imgH="457200" progId="Equation.DSMT4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8694" y="4581128"/>
                        <a:ext cx="1924050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2920927"/>
              </p:ext>
            </p:extLst>
          </p:nvPr>
        </p:nvGraphicFramePr>
        <p:xfrm>
          <a:off x="2968625" y="3573016"/>
          <a:ext cx="154305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028520" imgH="469800" progId="Equation.DSMT4">
                  <p:embed/>
                </p:oleObj>
              </mc:Choice>
              <mc:Fallback>
                <p:oleObj name="Equation" r:id="rId10" imgW="1028520" imgH="46980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8625" y="3573016"/>
                        <a:ext cx="1543050" cy="704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2934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465198"/>
            <a:ext cx="8181605" cy="3891606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vi-VN" dirty="0"/>
              <a:t>Do phân bố tải trọng không đều và tải trọng động phụ nên tải trọng riêng tính toán tăng lên, cần đưa thêm vào hệ số tải trọng</a:t>
            </a: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>
              <a:lnSpc>
                <a:spcPct val="130000"/>
              </a:lnSpc>
            </a:pPr>
            <a:endParaRPr lang="en-US" dirty="0"/>
          </a:p>
          <a:p>
            <a:pPr lvl="1"/>
            <a:r>
              <a:rPr lang="vi-VN" i="1" dirty="0"/>
              <a:t>l</a:t>
            </a:r>
            <a:r>
              <a:rPr lang="vi-VN" i="1" baseline="-25000" dirty="0"/>
              <a:t>H</a:t>
            </a:r>
            <a:r>
              <a:rPr lang="vi-VN" dirty="0"/>
              <a:t>  – chiều dài tiếp xúc</a:t>
            </a:r>
          </a:p>
          <a:p>
            <a:pPr lvl="1"/>
            <a:r>
              <a:rPr lang="vi-VN" i="1" dirty="0"/>
              <a:t>K</a:t>
            </a:r>
            <a:r>
              <a:rPr lang="vi-VN" i="1" baseline="-25000" dirty="0"/>
              <a:t>H</a:t>
            </a:r>
            <a:r>
              <a:rPr lang="vi-VN" i="1" dirty="0"/>
              <a:t>, K</a:t>
            </a:r>
            <a:r>
              <a:rPr lang="vi-VN" i="1" baseline="-25000" dirty="0"/>
              <a:t>F</a:t>
            </a:r>
            <a:r>
              <a:rPr lang="vi-VN" dirty="0"/>
              <a:t>  – hệ số tải trọng khi tính về độ bền tiếp xúc và uốn</a:t>
            </a:r>
          </a:p>
          <a:p>
            <a:pPr lvl="1"/>
            <a:endParaRPr lang="vi-VN" dirty="0"/>
          </a:p>
          <a:p>
            <a:pPr>
              <a:lnSpc>
                <a:spcPct val="130000"/>
              </a:lnSpc>
            </a:pP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4.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Lực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dụng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và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lvl="0">
              <a:lnSpc>
                <a:spcPct val="120000"/>
              </a:lnSpc>
            </a:pP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4.2.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Tải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trọng</a:t>
            </a:r>
            <a:r>
              <a:rPr lang="en-US" sz="2000" b="1" dirty="0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000" b="1" dirty="0" err="1">
                <a:solidFill>
                  <a:srgbClr val="5B9BD5">
                    <a:lumMod val="50000"/>
                  </a:srgbClr>
                </a:solidFill>
                <a:latin typeface="Roboto" pitchFamily="2" charset="0"/>
                <a:ea typeface="Roboto" pitchFamily="2" charset="0"/>
              </a:rPr>
              <a:t>tính</a:t>
            </a:r>
            <a:endParaRPr lang="en-US" sz="2000" b="1" dirty="0">
              <a:solidFill>
                <a:srgbClr val="5B9BD5">
                  <a:lumMod val="50000"/>
                </a:srgbClr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282BFD5B-94BA-4F9C-8EED-6BC8D21A96A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9311783"/>
              </p:ext>
            </p:extLst>
          </p:nvPr>
        </p:nvGraphicFramePr>
        <p:xfrm>
          <a:off x="3162572" y="2390208"/>
          <a:ext cx="2633436" cy="388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49080" imgH="228600" progId="Equation.DSMT4">
                  <p:embed/>
                </p:oleObj>
              </mc:Choice>
              <mc:Fallback>
                <p:oleObj name="Equation" r:id="rId2" imgW="1549080" imgH="2286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2572" y="2390208"/>
                        <a:ext cx="2633436" cy="3886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191BFF39-8C58-40FC-8E10-9C27232158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3062828"/>
              </p:ext>
            </p:extLst>
          </p:nvPr>
        </p:nvGraphicFramePr>
        <p:xfrm>
          <a:off x="3203848" y="2937692"/>
          <a:ext cx="2569176" cy="388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11280" imgH="228600" progId="Equation.DSMT4">
                  <p:embed/>
                </p:oleObj>
              </mc:Choice>
              <mc:Fallback>
                <p:oleObj name="Equation" r:id="rId4" imgW="1511280" imgH="228600" progId="Equation.DSMT4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2937692"/>
                        <a:ext cx="2569176" cy="3886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63050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064832"/>
            <a:ext cx="8181605" cy="521767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vi-VN" dirty="0"/>
              <a:t>Các dạng hỏng như trong truyền động bánh răng, nhưng do vận tốc trượt lớn, điều kiện hình thành màng dầu không thuận lợi  dính và mòn nguy hiểm hơn.</a:t>
            </a:r>
          </a:p>
          <a:p>
            <a:r>
              <a:rPr lang="vi-VN" dirty="0"/>
              <a:t>Dính đặc biệt nguy hiểm khi bánh vít làm bằng vật liệu cứng hơn</a:t>
            </a:r>
          </a:p>
          <a:p>
            <a:pPr lvl="1"/>
            <a:r>
              <a:rPr lang="vi-VN" dirty="0"/>
              <a:t>Khi v lớn, các hạt kim loại ở bánh vít dứt ra dính vào mặt ren vít, mặt ren trục vít sần sùi sẽ mài mòn nhanh mặt răng bánh vít</a:t>
            </a:r>
          </a:p>
          <a:p>
            <a:pPr lvl="1"/>
            <a:r>
              <a:rPr lang="vi-VN" dirty="0"/>
              <a:t>Nếu bánh vít làm bằng vật liệu mềm, hiện tượng dính ít nguy hiểm vì các hạt kim loại quét đều lên bề mặt ren vít</a:t>
            </a:r>
          </a:p>
          <a:p>
            <a:pPr>
              <a:lnSpc>
                <a:spcPct val="130000"/>
              </a:lnSpc>
            </a:pPr>
            <a:endParaRPr lang="vi-VN" dirty="0"/>
          </a:p>
          <a:p>
            <a:pPr>
              <a:lnSpc>
                <a:spcPct val="130000"/>
              </a:lnSpc>
            </a:pP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5.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hỏng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136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4851" y="1064832"/>
            <a:ext cx="8181605" cy="5217672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vi-VN" dirty="0"/>
              <a:t>Mòn thường xảy ra ở răng bánh vít</a:t>
            </a:r>
          </a:p>
          <a:p>
            <a:pPr lvl="1"/>
            <a:r>
              <a:rPr lang="vi-VN" dirty="0"/>
              <a:t>Mòn nhanh khi lắp ghép không chính xác, dầu có cặn, bề mặt ren không nhẵn, khi thường đóng và mở máy</a:t>
            </a:r>
          </a:p>
          <a:p>
            <a:pPr lvl="1"/>
            <a:r>
              <a:rPr lang="vi-VN" dirty="0"/>
              <a:t>Răng mòn nhiều sẽ bị gẫy</a:t>
            </a:r>
          </a:p>
          <a:p>
            <a:pPr>
              <a:lnSpc>
                <a:spcPct val="130000"/>
              </a:lnSpc>
            </a:pPr>
            <a:r>
              <a:rPr lang="vi-VN" dirty="0"/>
              <a:t>Tróc rỗ mặt răng: xảy ra ở các bánh vít làm bằng đồng thanh thiếc</a:t>
            </a:r>
          </a:p>
          <a:p>
            <a:pPr>
              <a:lnSpc>
                <a:spcPct val="130000"/>
              </a:lnSpc>
            </a:pPr>
            <a:endParaRPr lang="vi-VN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6. TRUYỀN ĐỘNG TRỤC VÍT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59702" y="575496"/>
            <a:ext cx="7524665" cy="46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5.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Các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dạng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Roboto" pitchFamily="2" charset="0"/>
                <a:ea typeface="Roboto" pitchFamily="2" charset="0"/>
              </a:rPr>
              <a:t>hỏng</a:t>
            </a:r>
            <a:endParaRPr lang="en-US" sz="2200" b="1" dirty="0">
              <a:solidFill>
                <a:schemeClr val="accent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588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F3864"/>
      </a:hlink>
      <a:folHlink>
        <a:srgbClr val="002060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44890</TotalTime>
  <Words>1106</Words>
  <Application>Microsoft Office PowerPoint</Application>
  <PresentationFormat>On-screen Show (4:3)</PresentationFormat>
  <Paragraphs>125</Paragraphs>
  <Slides>17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Architecture</vt:lpstr>
      <vt:lpstr>Arial</vt:lpstr>
      <vt:lpstr>Calibri</vt:lpstr>
      <vt:lpstr>Courier New</vt:lpstr>
      <vt:lpstr>Garamond</vt:lpstr>
      <vt:lpstr>Roboto</vt:lpstr>
      <vt:lpstr>Office Theme</vt:lpstr>
      <vt:lpstr>Equation</vt:lpstr>
      <vt:lpstr>CHI TIẾT MÁY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PowerPoint Presentation</vt:lpstr>
      <vt:lpstr>PowerPoint Presentation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  <vt:lpstr>CHƯƠNG 6. TRUYỀN ĐỘNG TRỤC VÍT</vt:lpstr>
    </vt:vector>
  </TitlesOfParts>
  <Company>NamViet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Nguyên lý máy</dc:title>
  <dc:creator>Sơn Hoài</dc:creator>
  <cp:lastModifiedBy>Son Vo-Hoai</cp:lastModifiedBy>
  <cp:revision>717</cp:revision>
  <dcterms:created xsi:type="dcterms:W3CDTF">2005-12-08T15:16:10Z</dcterms:created>
  <dcterms:modified xsi:type="dcterms:W3CDTF">2021-07-13T06:19:09Z</dcterms:modified>
</cp:coreProperties>
</file>