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5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1388" y="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122762-01DC-466E-90BE-76560E73A38F}" type="datetimeFigureOut">
              <a:rPr lang="en-US" smtClean="0"/>
              <a:t>7/1/2021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DAA356-5F63-417F-A62D-BA4937F10F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58648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DAA356-5F63-417F-A62D-BA4937F10F5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87133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DAA356-5F63-417F-A62D-BA4937F10F5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87133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DAA356-5F63-417F-A62D-BA4937F10F5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87133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DAA356-5F63-417F-A62D-BA4937F10F5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87133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DAA356-5F63-417F-A62D-BA4937F10F5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87133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DAA356-5F63-417F-A62D-BA4937F10F5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87133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DAA356-5F63-417F-A62D-BA4937F10F5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87133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DAA356-5F63-417F-A62D-BA4937F10F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87133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DAA356-5F63-417F-A62D-BA4937F10F5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87133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DAA356-5F63-417F-A62D-BA4937F10F5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87133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64B4B-17FA-44B9-B596-A1EDAC377535}" type="datetime1">
              <a:rPr lang="en-US" smtClean="0"/>
              <a:t>7/1/2021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4071B-6526-4A74-9F71-5026709F57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92511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F18DB-E287-4375-9166-157FDFBB3AB9}" type="datetime1">
              <a:rPr lang="en-US" smtClean="0"/>
              <a:t>7/1/2021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4071B-6526-4A74-9F71-5026709F57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04192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8482F-223C-4081-8F1A-80B439C3F4E1}" type="datetime1">
              <a:rPr lang="en-US" smtClean="0"/>
              <a:t>7/1/2021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4071B-6526-4A74-9F71-5026709F57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4829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AAB97-4160-4D30-9267-4A091150966D}" type="datetime1">
              <a:rPr lang="en-US" smtClean="0"/>
              <a:t>7/1/2021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4071B-6526-4A74-9F71-5026709F57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82866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6BFDB-2D6D-40DF-B65B-9D11F44AF86E}" type="datetime1">
              <a:rPr lang="en-US" smtClean="0"/>
              <a:t>7/1/2021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4071B-6526-4A74-9F71-5026709F57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9389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EB8C8-C930-4D7A-9A9E-4CF821858FD0}" type="datetime1">
              <a:rPr lang="en-US" smtClean="0"/>
              <a:t>7/1/2021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4071B-6526-4A74-9F71-5026709F57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42756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B7BB0-872D-4C8D-8DED-078A0D88B636}" type="datetime1">
              <a:rPr lang="en-US" smtClean="0"/>
              <a:t>7/1/2021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4071B-6526-4A74-9F71-5026709F57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6086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54EC2-79C1-4E94-9BFF-B2B11A1EA997}" type="datetime1">
              <a:rPr lang="en-US" smtClean="0"/>
              <a:t>7/1/2021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4071B-6526-4A74-9F71-5026709F57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53583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8D1E07-38B4-4DBD-B3F7-A864C023A440}" type="datetime1">
              <a:rPr lang="en-US" smtClean="0"/>
              <a:t>7/1/2021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4071B-6526-4A74-9F71-5026709F57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361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881A8-6600-492F-9B36-E3B58342065A}" type="datetime1">
              <a:rPr lang="en-US" smtClean="0"/>
              <a:t>7/1/2021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4071B-6526-4A74-9F71-5026709F57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0542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E5614-A59E-4B91-A507-62434544D449}" type="datetime1">
              <a:rPr lang="en-US" smtClean="0"/>
              <a:t>7/1/2021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4071B-6526-4A74-9F71-5026709F57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7515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0679A8-9CF6-43D0-87A9-619DD32DD10B}" type="datetime1">
              <a:rPr lang="en-US" smtClean="0"/>
              <a:t>7/1/2021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84071B-6526-4A74-9F71-5026709F57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6752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76200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TỔNG QUAN VỀ NAT </a:t>
            </a:r>
            <a:r>
              <a:rPr lang="en-US" sz="2800" b="1"/>
              <a:t>(NETWORK </a:t>
            </a:r>
            <a:r>
              <a:rPr lang="en-US" sz="2800" b="1" dirty="0"/>
              <a:t>ADDRESS TRANSLATION)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72400" y="6324600"/>
            <a:ext cx="1371600" cy="365125"/>
          </a:xfrm>
        </p:spPr>
        <p:txBody>
          <a:bodyPr/>
          <a:lstStyle/>
          <a:p>
            <a:r>
              <a:rPr lang="en-US" dirty="0"/>
              <a:t>Page       1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447800"/>
            <a:ext cx="6614722" cy="3729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48045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76200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ĐỊA CHỈ IP PUBLIC VÀ ĐỊA CHỈ IP PRIVATE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7620000" y="6324600"/>
            <a:ext cx="762000" cy="365125"/>
          </a:xfrm>
        </p:spPr>
        <p:txBody>
          <a:bodyPr/>
          <a:lstStyle/>
          <a:p>
            <a:r>
              <a:rPr lang="en-US" dirty="0"/>
              <a:t>Page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4071B-6526-4A74-9F71-5026709F576C}" type="slidenum">
              <a:rPr lang="en-US" smtClean="0"/>
              <a:t>2</a:t>
            </a:fld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4423" y="1143000"/>
            <a:ext cx="6417978" cy="45597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193159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76200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/>
              <a:t>STATIC NAT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7620000" y="6324600"/>
            <a:ext cx="762000" cy="365125"/>
          </a:xfrm>
        </p:spPr>
        <p:txBody>
          <a:bodyPr/>
          <a:lstStyle/>
          <a:p>
            <a:r>
              <a:rPr lang="en-US" dirty="0"/>
              <a:t>Page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4071B-6526-4A74-9F71-5026709F576C}" type="slidenum">
              <a:rPr lang="en-US" smtClean="0"/>
              <a:t>3</a:t>
            </a:fld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0994" y="1371600"/>
            <a:ext cx="6642011" cy="44106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27128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>
            <a:extLst>
              <a:ext uri="{FF2B5EF4-FFF2-40B4-BE49-F238E27FC236}">
                <a16:creationId xmlns:a16="http://schemas.microsoft.com/office/drawing/2014/main" id="{D935708E-C3DE-4EE2-AE8E-14E2EB459173}"/>
              </a:ext>
            </a:extLst>
          </p:cNvPr>
          <p:cNvGrpSpPr/>
          <p:nvPr/>
        </p:nvGrpSpPr>
        <p:grpSpPr>
          <a:xfrm>
            <a:off x="76200" y="819989"/>
            <a:ext cx="7696200" cy="2870856"/>
            <a:chOff x="76200" y="819989"/>
            <a:chExt cx="7696200" cy="2870856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2CCBAC2F-40B4-47F7-B388-398260D5146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6200" y="819989"/>
              <a:ext cx="7696200" cy="2870856"/>
            </a:xfrm>
            <a:prstGeom prst="rect">
              <a:avLst/>
            </a:prstGeom>
          </p:spPr>
        </p:pic>
        <p:cxnSp>
          <p:nvCxnSpPr>
            <p:cNvPr id="9" name="Straight Arrow Connector 8">
              <a:extLst>
                <a:ext uri="{FF2B5EF4-FFF2-40B4-BE49-F238E27FC236}">
                  <a16:creationId xmlns:a16="http://schemas.microsoft.com/office/drawing/2014/main" id="{3C62C778-98F6-4DE3-9553-F6DA1EB240B6}"/>
                </a:ext>
              </a:extLst>
            </p:cNvPr>
            <p:cNvCxnSpPr/>
            <p:nvPr/>
          </p:nvCxnSpPr>
          <p:spPr>
            <a:xfrm flipV="1">
              <a:off x="2743200" y="1752600"/>
              <a:ext cx="0" cy="304800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Arrow Connector 11">
              <a:extLst>
                <a:ext uri="{FF2B5EF4-FFF2-40B4-BE49-F238E27FC236}">
                  <a16:creationId xmlns:a16="http://schemas.microsoft.com/office/drawing/2014/main" id="{032B8166-FAB6-4D5C-A20E-087048C50D55}"/>
                </a:ext>
              </a:extLst>
            </p:cNvPr>
            <p:cNvCxnSpPr/>
            <p:nvPr/>
          </p:nvCxnSpPr>
          <p:spPr>
            <a:xfrm flipV="1">
              <a:off x="3657600" y="1752600"/>
              <a:ext cx="0" cy="304800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1C7BE28-913B-49EE-AAB9-A4BFE7ACFF63}"/>
                </a:ext>
              </a:extLst>
            </p:cNvPr>
            <p:cNvSpPr txBox="1"/>
            <p:nvPr/>
          </p:nvSpPr>
          <p:spPr>
            <a:xfrm>
              <a:off x="2362200" y="2057400"/>
              <a:ext cx="762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/>
                <a:t>inside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6EFBDFE4-A9D0-4FEC-8141-EBD676F85903}"/>
                </a:ext>
              </a:extLst>
            </p:cNvPr>
            <p:cNvSpPr txBox="1"/>
            <p:nvPr/>
          </p:nvSpPr>
          <p:spPr>
            <a:xfrm>
              <a:off x="3248731" y="1991284"/>
              <a:ext cx="10946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/>
                <a:t>outside</a:t>
              </a:r>
            </a:p>
          </p:txBody>
        </p:sp>
      </p:grpSp>
      <p:sp>
        <p:nvSpPr>
          <p:cNvPr id="4" name="Rectangle 3"/>
          <p:cNvSpPr/>
          <p:nvPr/>
        </p:nvSpPr>
        <p:spPr>
          <a:xfrm>
            <a:off x="0" y="0"/>
            <a:ext cx="9144000" cy="762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/>
              <a:t>ỨNG DỤNG STATIC NAT</a:t>
            </a:r>
            <a:endParaRPr lang="en-US" sz="4400" b="1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72400" y="6324600"/>
            <a:ext cx="1371600" cy="365125"/>
          </a:xfrm>
        </p:spPr>
        <p:txBody>
          <a:bodyPr/>
          <a:lstStyle/>
          <a:p>
            <a:r>
              <a:rPr lang="en-US" dirty="0"/>
              <a:t>Page       1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BD77B45-2BF6-488B-B7B3-87AA5FFE4E17}"/>
              </a:ext>
            </a:extLst>
          </p:cNvPr>
          <p:cNvSpPr txBox="1"/>
          <p:nvPr/>
        </p:nvSpPr>
        <p:spPr>
          <a:xfrm>
            <a:off x="3657600" y="2358285"/>
            <a:ext cx="588786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/>
              <a:t>Bước 1: Thiết lập IP theo sơ đồ mạng</a:t>
            </a:r>
          </a:p>
          <a:p>
            <a:r>
              <a:rPr lang="en-US" sz="2400"/>
              <a:t>Bước 2 : Định tuyến mạng</a:t>
            </a:r>
          </a:p>
          <a:p>
            <a:r>
              <a:rPr lang="en-US" sz="2400"/>
              <a:t>Bước 3 : Xác định vùng inside và outside</a:t>
            </a:r>
          </a:p>
          <a:p>
            <a:r>
              <a:rPr lang="en-US" sz="2400"/>
              <a:t>Bước 4: Thiết lập Static NAT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D4565A-DBCF-431A-BC30-8CBCA660CDFA}"/>
              </a:ext>
            </a:extLst>
          </p:cNvPr>
          <p:cNvSpPr txBox="1"/>
          <p:nvPr/>
        </p:nvSpPr>
        <p:spPr>
          <a:xfrm>
            <a:off x="152400" y="3972641"/>
            <a:ext cx="85344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Câu lệnh thiết lập Static NAT cho mô hình trên tại Router1 như sau:</a:t>
            </a:r>
          </a:p>
          <a:p>
            <a:r>
              <a:rPr lang="en-US" b="1">
                <a:solidFill>
                  <a:srgbClr val="FF0000"/>
                </a:solidFill>
              </a:rPr>
              <a:t>//Thực hiện câu lệnh ở bước 3:</a:t>
            </a:r>
          </a:p>
          <a:p>
            <a:r>
              <a:rPr lang="en-US"/>
              <a:t>Router1(config)#int f0/0</a:t>
            </a:r>
          </a:p>
          <a:p>
            <a:r>
              <a:rPr lang="en-US"/>
              <a:t>Router1(config-if)#ip nat inside</a:t>
            </a:r>
          </a:p>
          <a:p>
            <a:r>
              <a:rPr lang="en-US"/>
              <a:t>Router1(config-if)#exit</a:t>
            </a:r>
          </a:p>
          <a:p>
            <a:r>
              <a:rPr lang="en-US"/>
              <a:t>Router(config)#int s0/0/0</a:t>
            </a:r>
          </a:p>
          <a:p>
            <a:r>
              <a:rPr lang="en-US"/>
              <a:t>Router(config-if)#ip nat outside</a:t>
            </a:r>
          </a:p>
          <a:p>
            <a:r>
              <a:rPr lang="en-US" b="1">
                <a:solidFill>
                  <a:srgbClr val="FF0000"/>
                </a:solidFill>
              </a:rPr>
              <a:t>//Bươc 4 : Thiết lập static nat</a:t>
            </a:r>
          </a:p>
          <a:p>
            <a:r>
              <a:rPr lang="en-US"/>
              <a:t>Router1(config)#ip nat inside source static &lt;private_ip&gt;  &lt;public_ip&gt;</a:t>
            </a:r>
          </a:p>
          <a:p>
            <a:r>
              <a:rPr lang="en-US" b="1">
                <a:solidFill>
                  <a:srgbClr val="00B050"/>
                </a:solidFill>
              </a:rPr>
              <a:t>Router1(config)#ip nat inside source static 192.168.1.1 11.0.0.1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971960D-D0BE-44CB-B765-A0198694227A}"/>
              </a:ext>
            </a:extLst>
          </p:cNvPr>
          <p:cNvSpPr txBox="1"/>
          <p:nvPr/>
        </p:nvSpPr>
        <p:spPr>
          <a:xfrm>
            <a:off x="2819399" y="914400"/>
            <a:ext cx="1523999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/>
              <a:t>11.0.0.1/29</a:t>
            </a:r>
          </a:p>
        </p:txBody>
      </p:sp>
    </p:spTree>
    <p:extLst>
      <p:ext uri="{BB962C8B-B14F-4D97-AF65-F5344CB8AC3E}">
        <p14:creationId xmlns:p14="http://schemas.microsoft.com/office/powerpoint/2010/main" val="40125788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762000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DÙNG LỆNH DEBUG IP NAT ĐỂ CAPTURE QUÁ TRÌNH NAT </a:t>
            </a:r>
            <a:endParaRPr lang="en-US" sz="24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7620000" y="6324600"/>
            <a:ext cx="762000" cy="365125"/>
          </a:xfrm>
        </p:spPr>
        <p:txBody>
          <a:bodyPr/>
          <a:lstStyle/>
          <a:p>
            <a:r>
              <a:rPr lang="en-US" dirty="0"/>
              <a:t>Page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4071B-6526-4A74-9F71-5026709F576C}" type="slidenum">
              <a:rPr lang="en-US" smtClean="0"/>
              <a:t>5</a:t>
            </a:fld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EF61DFE-7430-4341-953C-47F8A77302D8}"/>
              </a:ext>
            </a:extLst>
          </p:cNvPr>
          <p:cNvSpPr txBox="1"/>
          <p:nvPr/>
        </p:nvSpPr>
        <p:spPr>
          <a:xfrm>
            <a:off x="152400" y="1523916"/>
            <a:ext cx="85344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FF0000"/>
                </a:solidFill>
                <a:effectLst/>
              </a:rPr>
              <a:t>Router#debug ip nat</a:t>
            </a:r>
          </a:p>
          <a:p>
            <a:r>
              <a:rPr lang="en-US" sz="2400" b="1">
                <a:solidFill>
                  <a:srgbClr val="7030A0"/>
                </a:solidFill>
                <a:effectLst/>
              </a:rPr>
              <a:t>IP NAT debugging is on</a:t>
            </a:r>
          </a:p>
          <a:p>
            <a:r>
              <a:rPr lang="en-US" sz="2400">
                <a:effectLst/>
              </a:rPr>
              <a:t>Router#</a:t>
            </a:r>
          </a:p>
          <a:p>
            <a:r>
              <a:rPr lang="en-US" sz="2400">
                <a:effectLst/>
              </a:rPr>
              <a:t>NAT: s=192.168.1.1-&gt;10.0.0.1, d=200.200.200.200 [9]</a:t>
            </a:r>
          </a:p>
          <a:p>
            <a:r>
              <a:rPr lang="en-US" sz="2400">
                <a:effectLst/>
              </a:rPr>
              <a:t>NAT*: s=200.200.200.200, d=10.0.0.1-&gt;192.168.1.1 [142]</a:t>
            </a:r>
          </a:p>
          <a:p>
            <a:br>
              <a:rPr lang="en-US" sz="2400">
                <a:effectLst/>
              </a:rPr>
            </a:br>
            <a:r>
              <a:rPr lang="en-US" sz="2400">
                <a:solidFill>
                  <a:srgbClr val="00B0F0"/>
                </a:solidFill>
                <a:effectLst/>
              </a:rPr>
              <a:t>NAT: s=192.168.1.1-&gt;10.0.0.1, d=200.200.200.200 [10]</a:t>
            </a:r>
          </a:p>
          <a:p>
            <a:r>
              <a:rPr lang="en-US" sz="2400">
                <a:solidFill>
                  <a:srgbClr val="00B0F0"/>
                </a:solidFill>
                <a:effectLst/>
              </a:rPr>
              <a:t>NAT*: s=200.200.200.200, d=10.0.0.1-&gt;192.168.1.1 [143]</a:t>
            </a:r>
          </a:p>
          <a:p>
            <a:br>
              <a:rPr lang="en-US" sz="2400">
                <a:effectLst/>
              </a:rPr>
            </a:br>
            <a:r>
              <a:rPr lang="en-US" sz="2400">
                <a:effectLst/>
              </a:rPr>
              <a:t>NAT: s=192.168.1.1-&gt;10.0.0.1, d=200.200.200.200 [11]</a:t>
            </a:r>
          </a:p>
          <a:p>
            <a:r>
              <a:rPr lang="en-US" sz="2400">
                <a:effectLst/>
              </a:rPr>
              <a:t>NAT*: s=200.200.200.200, d=10.0.0.1-&gt;192.168.1.1 [144]</a:t>
            </a:r>
          </a:p>
          <a:p>
            <a:br>
              <a:rPr lang="en-US" sz="2400">
                <a:effectLst/>
              </a:rPr>
            </a:br>
            <a:r>
              <a:rPr lang="en-US" sz="2400">
                <a:solidFill>
                  <a:schemeClr val="accent6">
                    <a:lumMod val="75000"/>
                  </a:schemeClr>
                </a:solidFill>
                <a:effectLst/>
              </a:rPr>
              <a:t>NAT: s=192.168.1.1-&gt;10.0.0.1, d=200.200.200.200 [12]</a:t>
            </a:r>
          </a:p>
          <a:p>
            <a:r>
              <a:rPr lang="en-US" sz="2400">
                <a:solidFill>
                  <a:schemeClr val="accent6">
                    <a:lumMod val="75000"/>
                  </a:schemeClr>
                </a:solidFill>
                <a:effectLst/>
              </a:rPr>
              <a:t>NAT*: s=200.200.200.200, d=10.0.0.1-&gt;192.168.1.1 [145]</a:t>
            </a:r>
            <a:endParaRPr lang="en-US" sz="240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DE3D299-0130-424B-818C-8B897EE73368}"/>
              </a:ext>
            </a:extLst>
          </p:cNvPr>
          <p:cNvSpPr txBox="1"/>
          <p:nvPr/>
        </p:nvSpPr>
        <p:spPr>
          <a:xfrm>
            <a:off x="1" y="831033"/>
            <a:ext cx="9144000" cy="7078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/>
              <a:t>Tại vị trí Router1 xem quá trình CAPTURE NAT diễn ra tại máy PC có Private-IP : 192.168.1.1</a:t>
            </a:r>
            <a:endParaRPr lang="en-US" sz="2000" b="1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2968261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762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BỔ SUNG CÂU LỆNH STATIC NAT CHO PC2 (192.168.1.2)</a:t>
            </a:r>
            <a:endParaRPr lang="en-US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7620000" y="6324600"/>
            <a:ext cx="762000" cy="365125"/>
          </a:xfrm>
        </p:spPr>
        <p:txBody>
          <a:bodyPr/>
          <a:lstStyle/>
          <a:p>
            <a:r>
              <a:rPr lang="en-US" dirty="0"/>
              <a:t>Page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4071B-6526-4A74-9F71-5026709F576C}" type="slidenum">
              <a:rPr lang="en-US" smtClean="0"/>
              <a:t>6</a:t>
            </a:fld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B8B0CAE-EFEB-451C-A190-3108D9B43F2C}"/>
              </a:ext>
            </a:extLst>
          </p:cNvPr>
          <p:cNvSpPr txBox="1"/>
          <p:nvPr/>
        </p:nvSpPr>
        <p:spPr>
          <a:xfrm>
            <a:off x="457200" y="1219200"/>
            <a:ext cx="838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//Tại vị trí Router1</a:t>
            </a:r>
          </a:p>
          <a:p>
            <a:r>
              <a:rPr lang="en-US" sz="2400" b="1">
                <a:solidFill>
                  <a:srgbClr val="FF0000"/>
                </a:solidFill>
              </a:rPr>
              <a:t>Router(config)#ip nat inside source static 192.168.1.2 11.0.0.2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BD9F690-EB83-45E1-BB9A-303D01F2E440}"/>
              </a:ext>
            </a:extLst>
          </p:cNvPr>
          <p:cNvSpPr txBox="1"/>
          <p:nvPr/>
        </p:nvSpPr>
        <p:spPr>
          <a:xfrm>
            <a:off x="0" y="2164309"/>
            <a:ext cx="9144000" cy="83099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b="1"/>
              <a:t>//Bài tập nâng cao-01</a:t>
            </a:r>
          </a:p>
          <a:p>
            <a:r>
              <a:rPr lang="en-US" sz="2400" b="1"/>
              <a:t>Sử dụng định tuyến OSPF</a:t>
            </a:r>
            <a:endParaRPr lang="en-US" sz="2400" b="1">
              <a:solidFill>
                <a:srgbClr val="FF0000"/>
              </a:solidFill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97453333-95ED-410D-91AF-B2BD93AB3F60}"/>
              </a:ext>
            </a:extLst>
          </p:cNvPr>
          <p:cNvGrpSpPr/>
          <p:nvPr/>
        </p:nvGrpSpPr>
        <p:grpSpPr>
          <a:xfrm>
            <a:off x="914400" y="3240400"/>
            <a:ext cx="7696200" cy="2870856"/>
            <a:chOff x="76200" y="819989"/>
            <a:chExt cx="7696200" cy="2870856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411B696F-8A3E-421C-A29C-133A3C4AE89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6200" y="819989"/>
              <a:ext cx="7696200" cy="2870856"/>
            </a:xfrm>
            <a:prstGeom prst="rect">
              <a:avLst/>
            </a:prstGeom>
          </p:spPr>
        </p:pic>
        <p:cxnSp>
          <p:nvCxnSpPr>
            <p:cNvPr id="9" name="Straight Arrow Connector 8">
              <a:extLst>
                <a:ext uri="{FF2B5EF4-FFF2-40B4-BE49-F238E27FC236}">
                  <a16:creationId xmlns:a16="http://schemas.microsoft.com/office/drawing/2014/main" id="{0626F841-40E3-44D2-9192-54D9751E2636}"/>
                </a:ext>
              </a:extLst>
            </p:cNvPr>
            <p:cNvCxnSpPr/>
            <p:nvPr/>
          </p:nvCxnSpPr>
          <p:spPr>
            <a:xfrm flipV="1">
              <a:off x="2743200" y="1752600"/>
              <a:ext cx="0" cy="304800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id="{D31D7C84-2C7D-48F0-A59B-366F920D00AA}"/>
                </a:ext>
              </a:extLst>
            </p:cNvPr>
            <p:cNvCxnSpPr/>
            <p:nvPr/>
          </p:nvCxnSpPr>
          <p:spPr>
            <a:xfrm flipV="1">
              <a:off x="3657600" y="1752600"/>
              <a:ext cx="0" cy="304800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F993BA7D-4A1B-438A-BB7F-7BA1890FB37F}"/>
                </a:ext>
              </a:extLst>
            </p:cNvPr>
            <p:cNvSpPr txBox="1"/>
            <p:nvPr/>
          </p:nvSpPr>
          <p:spPr>
            <a:xfrm>
              <a:off x="2362200" y="2057400"/>
              <a:ext cx="762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/>
                <a:t>inside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9A83A30-B69F-42A7-A6D2-929A2A5795E2}"/>
                </a:ext>
              </a:extLst>
            </p:cNvPr>
            <p:cNvSpPr txBox="1"/>
            <p:nvPr/>
          </p:nvSpPr>
          <p:spPr>
            <a:xfrm>
              <a:off x="3248731" y="1991284"/>
              <a:ext cx="10946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/>
                <a:t>outside</a:t>
              </a:r>
            </a:p>
          </p:txBody>
        </p: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CF93C044-6A40-4525-9EFB-E3F5CD6C2C0E}"/>
              </a:ext>
            </a:extLst>
          </p:cNvPr>
          <p:cNvSpPr txBox="1"/>
          <p:nvPr/>
        </p:nvSpPr>
        <p:spPr>
          <a:xfrm>
            <a:off x="3429002" y="3429000"/>
            <a:ext cx="144779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/>
              <a:t>11.0.0.1/29</a:t>
            </a:r>
          </a:p>
        </p:txBody>
      </p:sp>
    </p:spTree>
    <p:extLst>
      <p:ext uri="{BB962C8B-B14F-4D97-AF65-F5344CB8AC3E}">
        <p14:creationId xmlns:p14="http://schemas.microsoft.com/office/powerpoint/2010/main" val="28271420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76200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/>
              <a:t>STATIC NAT</a:t>
            </a:r>
            <a:endParaRPr lang="en-US" sz="3600" b="1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7620000" y="6324600"/>
            <a:ext cx="762000" cy="365125"/>
          </a:xfrm>
        </p:spPr>
        <p:txBody>
          <a:bodyPr/>
          <a:lstStyle/>
          <a:p>
            <a:r>
              <a:rPr lang="en-US" dirty="0"/>
              <a:t>Page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4071B-6526-4A74-9F71-5026709F576C}" type="slidenum">
              <a:rPr lang="en-US" smtClean="0"/>
              <a:t>7</a:t>
            </a:fld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3DDC651-5D3F-447D-9777-9A9C376143A9}"/>
              </a:ext>
            </a:extLst>
          </p:cNvPr>
          <p:cNvSpPr txBox="1"/>
          <p:nvPr/>
        </p:nvSpPr>
        <p:spPr>
          <a:xfrm>
            <a:off x="381000" y="990600"/>
            <a:ext cx="8001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Công ty XYZ sở hữu 4 IP public sau : </a:t>
            </a:r>
          </a:p>
          <a:p>
            <a:r>
              <a:rPr lang="en-US"/>
              <a:t>222.222.255.1/29; 222.222.255.2/29; 222.222.255.3/29; 222.222.255.4/29. Bạn là quản trị hệ thống gồm 4 server : web, print-server, ftp, và mail server. Hãy thiết lập Static NAT cho phép truy cập đến các server này ?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C9BA56B-1BB3-49E1-B67C-9C2AF81CF7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0379" y="2388615"/>
            <a:ext cx="9144000" cy="230936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1FDAE72-25C1-42B5-990F-61A6EF10B643}"/>
              </a:ext>
            </a:extLst>
          </p:cNvPr>
          <p:cNvSpPr txBox="1"/>
          <p:nvPr/>
        </p:nvSpPr>
        <p:spPr>
          <a:xfrm>
            <a:off x="4114800" y="4729734"/>
            <a:ext cx="4572000" cy="646331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/>
              <a:t>XYZ(config)#int lo 0</a:t>
            </a:r>
          </a:p>
          <a:p>
            <a:r>
              <a:rPr lang="en-US"/>
              <a:t>XYZ(config-if)#ip ospf network point-to-point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CEF2AAB3-14F5-40C1-851A-51B989E0C1BF}"/>
              </a:ext>
            </a:extLst>
          </p:cNvPr>
          <p:cNvCxnSpPr/>
          <p:nvPr/>
        </p:nvCxnSpPr>
        <p:spPr>
          <a:xfrm>
            <a:off x="5410200" y="3581400"/>
            <a:ext cx="0" cy="99060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363095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76200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>
                <a:solidFill>
                  <a:srgbClr val="FFFF00"/>
                </a:solidFill>
              </a:rPr>
              <a:t>DYNAMIC NAT</a:t>
            </a:r>
            <a:endParaRPr lang="en-US" sz="4000" b="1" dirty="0">
              <a:solidFill>
                <a:srgbClr val="FFFF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72400" y="6324600"/>
            <a:ext cx="1371600" cy="365125"/>
          </a:xfrm>
        </p:spPr>
        <p:txBody>
          <a:bodyPr/>
          <a:lstStyle/>
          <a:p>
            <a:r>
              <a:rPr lang="en-US" dirty="0"/>
              <a:t>Page       1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F53A64D-D694-4E70-AD0C-3B3067509730}"/>
              </a:ext>
            </a:extLst>
          </p:cNvPr>
          <p:cNvSpPr txBox="1"/>
          <p:nvPr/>
        </p:nvSpPr>
        <p:spPr>
          <a:xfrm>
            <a:off x="85060" y="1511974"/>
            <a:ext cx="9067800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/>
              <a:t>Bước 1 : Xác định vùng inside – outside</a:t>
            </a:r>
          </a:p>
          <a:p>
            <a:r>
              <a:rPr lang="en-US" sz="1600" b="1"/>
              <a:t>Bước 2: Sử dụng Standard Access-list chỉ định danh sách </a:t>
            </a:r>
            <a:r>
              <a:rPr lang="en-US" sz="1600" b="1">
                <a:solidFill>
                  <a:srgbClr val="FF0000"/>
                </a:solidFill>
              </a:rPr>
              <a:t>Private-IP</a:t>
            </a:r>
            <a:r>
              <a:rPr lang="en-US" sz="1600" b="1"/>
              <a:t> nào được NAT ra ngoài. Câu lệnh :</a:t>
            </a:r>
          </a:p>
          <a:p>
            <a:r>
              <a:rPr lang="en-US" sz="1600" b="1">
                <a:solidFill>
                  <a:srgbClr val="00B050"/>
                </a:solidFill>
              </a:rPr>
              <a:t>Router_name(config)#access-list &lt;number-ID&gt; permit host &lt;private_IP_1&gt;</a:t>
            </a:r>
          </a:p>
          <a:p>
            <a:r>
              <a:rPr lang="en-US" sz="1600"/>
              <a:t>Router_name(config)#access-list &lt;number-ID&gt; permit host &lt;private_IP_2&gt;</a:t>
            </a:r>
          </a:p>
          <a:p>
            <a:r>
              <a:rPr lang="en-US" sz="1600"/>
              <a:t>Router_name(config)#access-list &lt;number-ID&gt; permit host &lt;private_IP_3&gt;</a:t>
            </a:r>
          </a:p>
          <a:p>
            <a:r>
              <a:rPr lang="en-US" sz="1600"/>
              <a:t>…….</a:t>
            </a:r>
          </a:p>
          <a:p>
            <a:r>
              <a:rPr lang="en-US" sz="1600"/>
              <a:t>Router_name(config)#access-list &lt;number-ID&gt; permit host &lt;private_IP_n&gt;</a:t>
            </a:r>
          </a:p>
          <a:p>
            <a:r>
              <a:rPr lang="en-US" sz="1600" b="1"/>
              <a:t>Bước 3: Cấu hình NAT POOL với dãy IP public. Câu lệnh :</a:t>
            </a:r>
          </a:p>
          <a:p>
            <a:r>
              <a:rPr lang="en-US" sz="1600" b="1">
                <a:solidFill>
                  <a:srgbClr val="7030A0"/>
                </a:solidFill>
              </a:rPr>
              <a:t>Router_name(config)#ip nat pool &lt;POOL-NAME&gt; &lt;DÃY PUBLIC-IP&gt; netmask &lt;IP_subnet_mask&gt;</a:t>
            </a:r>
          </a:p>
          <a:p>
            <a:r>
              <a:rPr lang="en-US" sz="1600"/>
              <a:t>Ví dụ :</a:t>
            </a:r>
          </a:p>
          <a:p>
            <a:r>
              <a:rPr lang="en-US" sz="1600" b="1">
                <a:solidFill>
                  <a:srgbClr val="FF0000"/>
                </a:solidFill>
              </a:rPr>
              <a:t>R1(config)#ip nat pool ABC 222.222.255.1 222.222.255.4 netmask 255.255.255.248</a:t>
            </a:r>
          </a:p>
          <a:p>
            <a:r>
              <a:rPr lang="en-US" sz="1600" b="1"/>
              <a:t>Bước 4 : DYNAMIC NAT (NAT ĐỘNG). Câu lệnh :</a:t>
            </a:r>
          </a:p>
          <a:p>
            <a:r>
              <a:rPr lang="en-US" sz="1600" b="1">
                <a:solidFill>
                  <a:srgbClr val="0070C0"/>
                </a:solidFill>
              </a:rPr>
              <a:t>Router_name(config)#ip nat inside source list &lt;number-ID&gt; pool &lt;name_NAT_POOL</a:t>
            </a:r>
            <a:r>
              <a:rPr lang="en-US" sz="1600">
                <a:solidFill>
                  <a:srgbClr val="0070C0"/>
                </a:solidFill>
              </a:rPr>
              <a:t>&gt;</a:t>
            </a:r>
          </a:p>
          <a:p>
            <a:r>
              <a:rPr lang="en-US" sz="1600"/>
              <a:t>Ví dụ :</a:t>
            </a:r>
          </a:p>
          <a:p>
            <a:r>
              <a:rPr lang="en-US" sz="1600"/>
              <a:t>R1(config)#ip nat inside source list </a:t>
            </a:r>
            <a:r>
              <a:rPr lang="en-US" sz="1600" b="1" u="sng">
                <a:solidFill>
                  <a:srgbClr val="FF0000"/>
                </a:solidFill>
              </a:rPr>
              <a:t>10</a:t>
            </a:r>
            <a:r>
              <a:rPr lang="en-US" sz="1600"/>
              <a:t> pool </a:t>
            </a:r>
            <a:r>
              <a:rPr lang="en-US" sz="1600" b="1" u="sng">
                <a:solidFill>
                  <a:srgbClr val="FF0000"/>
                </a:solidFill>
              </a:rPr>
              <a:t>ABC</a:t>
            </a:r>
          </a:p>
          <a:p>
            <a:endParaRPr lang="en-US" sz="1600"/>
          </a:p>
        </p:txBody>
      </p:sp>
    </p:spTree>
    <p:extLst>
      <p:ext uri="{BB962C8B-B14F-4D97-AF65-F5344CB8AC3E}">
        <p14:creationId xmlns:p14="http://schemas.microsoft.com/office/powerpoint/2010/main" val="33050159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762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TỔNG QUAN VỀ NAT (NETWORD ADDRESS TRANSLATION)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7620000" y="6324600"/>
            <a:ext cx="762000" cy="365125"/>
          </a:xfrm>
        </p:spPr>
        <p:txBody>
          <a:bodyPr/>
          <a:lstStyle/>
          <a:p>
            <a:r>
              <a:rPr lang="en-US" dirty="0"/>
              <a:t>Page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4071B-6526-4A74-9F71-5026709F576C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60284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762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TỔNG QUAN VỀ NAT (NETWORD ADDRESS TRANSLATION)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7620000" y="6324600"/>
            <a:ext cx="762000" cy="365125"/>
          </a:xfrm>
        </p:spPr>
        <p:txBody>
          <a:bodyPr/>
          <a:lstStyle/>
          <a:p>
            <a:r>
              <a:rPr lang="en-US" dirty="0"/>
              <a:t>Page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4071B-6526-4A74-9F71-5026709F576C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59914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246</TotalTime>
  <Words>676</Words>
  <Application>Microsoft Office PowerPoint</Application>
  <PresentationFormat>On-screen Show (4:3)</PresentationFormat>
  <Paragraphs>92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</dc:creator>
  <cp:lastModifiedBy>Vọng</cp:lastModifiedBy>
  <cp:revision>27</cp:revision>
  <dcterms:created xsi:type="dcterms:W3CDTF">2021-06-15T08:36:35Z</dcterms:created>
  <dcterms:modified xsi:type="dcterms:W3CDTF">2021-07-01T09:55:48Z</dcterms:modified>
</cp:coreProperties>
</file>