
<file path=[Content_Types].xml><?xml version="1.0" encoding="utf-8"?>
<Types xmlns="http://schemas.openxmlformats.org/package/2006/content-types">
  <Default Extension="jpeg" ContentType="image/jpeg"/>
  <Default Extension="JPG" ContentType="image/.jp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70" r:id="rId3"/>
    <p:sldId id="271" r:id="rId4"/>
    <p:sldId id="286" r:id="rId5"/>
    <p:sldId id="272" r:id="rId6"/>
    <p:sldId id="266" r:id="rId7"/>
    <p:sldId id="267" r:id="rId8"/>
    <p:sldId id="275" r:id="rId9"/>
    <p:sldId id="285" r:id="rId10"/>
    <p:sldId id="257" r:id="rId11"/>
    <p:sldId id="269" r:id="rId12"/>
    <p:sldId id="284" r:id="rId13"/>
    <p:sldId id="25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1" autoAdjust="0"/>
    <p:restoredTop sz="94660"/>
  </p:normalViewPr>
  <p:slideViewPr>
    <p:cSldViewPr snapToGrid="0">
      <p:cViewPr varScale="1">
        <p:scale>
          <a:sx n="53" d="100"/>
          <a:sy n="53" d="100"/>
        </p:scale>
        <p:origin x="180"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7" Type="http://schemas.openxmlformats.org/officeDocument/2006/relationships/tableStyles" Target="tableStyles.xml"/><Relationship Id="rId16" Type="http://schemas.openxmlformats.org/officeDocument/2006/relationships/viewProps" Target="viewProps.xml"/><Relationship Id="rId15" Type="http://schemas.openxmlformats.org/officeDocument/2006/relationships/presProps" Target="presProps.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lstStyle/>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lstStyle/>
          <a:p>
            <a:fld id="{63A1C593-65D0-4073-BCC9-577B9352EA97}"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3A1C593-65D0-4073-BCC9-577B9352EA97}"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A1C593-65D0-4073-BCC9-577B9352EA97}"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A1C593-65D0-4073-BCC9-577B9352EA97}" type="datetimeFigureOut">
              <a:rPr lang="en-US" smtClean="0"/>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618960-8005-486C-9A75-10CB2AAC16F9}"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331470" y="365125"/>
            <a:ext cx="11022330" cy="1325880"/>
          </a:xfrm>
        </p:spPr>
        <p:txBody>
          <a:bodyPr>
            <a:normAutofit fontScale="90000"/>
          </a:bodyPr>
          <a:p>
            <a:pPr algn="ctr"/>
            <a:r>
              <a:rPr lang="en-US" sz="3555"/>
              <a:t>Bài 1.</a:t>
            </a:r>
            <a:br>
              <a:rPr lang="en-US" sz="3555"/>
            </a:br>
            <a:r>
              <a:rPr lang="en-US" sz="3555"/>
              <a:t>Q</a:t>
            </a:r>
            <a:r>
              <a:rPr lang="en-US" sz="3555"/>
              <a:t>uy luật từ những sự thay đổi về lượng dẫn đến sự thay đổi về chất và ngược lại. </a:t>
            </a:r>
            <a:endParaRPr lang="en-US" sz="3555"/>
          </a:p>
        </p:txBody>
      </p:sp>
      <p:sp>
        <p:nvSpPr>
          <p:cNvPr id="3" name="Content Placeholder 2"/>
          <p:cNvSpPr>
            <a:spLocks noGrp="1"/>
          </p:cNvSpPr>
          <p:nvPr>
            <p:ph idx="1"/>
          </p:nvPr>
        </p:nvSpPr>
        <p:spPr>
          <a:xfrm>
            <a:off x="838200" y="2623820"/>
            <a:ext cx="10515600" cy="3553460"/>
          </a:xfrm>
        </p:spPr>
        <p:txBody>
          <a:bodyPr/>
          <a:p>
            <a:r>
              <a:rPr lang="en-US"/>
              <a:t>Nội dung qui luật</a:t>
            </a:r>
            <a:endParaRPr lang="en-US"/>
          </a:p>
          <a:p>
            <a:r>
              <a:rPr lang="en-US"/>
              <a:t>Liên hệ quy luật này vào hoạt động học tập của SV</a:t>
            </a:r>
            <a:endParaRPr lang="en-US"/>
          </a:p>
          <a:p>
            <a:pPr marL="0" indent="0">
              <a:buNone/>
            </a:pPr>
            <a:r>
              <a:rPr lang="en-US"/>
              <a:t>Những mặt tích cực và hạn chế trong việc học tập của sinh viên trường Cao đẳng Lý Tự Trọng Tp HCM</a:t>
            </a:r>
            <a:endParaRPr lang="en-US"/>
          </a:p>
          <a:p>
            <a:pPr marL="0" indent="0">
              <a:buNone/>
            </a:pPr>
            <a:r>
              <a:rPr lang="en-US"/>
              <a:t>Giải pháp vận dụng</a:t>
            </a: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92760" y="195580"/>
            <a:ext cx="11111230" cy="1882140"/>
          </a:xfrm>
        </p:spPr>
        <p:txBody>
          <a:bodyPr>
            <a:normAutofit/>
          </a:bodyPr>
          <a:lstStyle/>
          <a:p>
            <a:pPr algn="ctr"/>
            <a:r>
              <a:rPr lang="en-US" sz="3110" dirty="0"/>
              <a:t>Bài 1. </a:t>
            </a:r>
            <a:br>
              <a:rPr lang="en-US" sz="3110" dirty="0"/>
            </a:br>
            <a:r>
              <a:rPr lang="en-US" sz="3110" dirty="0"/>
              <a:t> Đặc điểm của giai cấp công nhân theo quan điểm của Chủ nghĩa Mác – Lênin. </a:t>
            </a:r>
            <a:endParaRPr lang="en-US" sz="3110" dirty="0"/>
          </a:p>
        </p:txBody>
      </p:sp>
      <p:sp>
        <p:nvSpPr>
          <p:cNvPr id="3" name="Subtitle 2"/>
          <p:cNvSpPr>
            <a:spLocks noGrp="1"/>
          </p:cNvSpPr>
          <p:nvPr>
            <p:ph type="subTitle" idx="1"/>
          </p:nvPr>
        </p:nvSpPr>
        <p:spPr>
          <a:xfrm>
            <a:off x="1024890" y="2985770"/>
            <a:ext cx="10887075" cy="2272030"/>
          </a:xfrm>
        </p:spPr>
        <p:txBody>
          <a:bodyPr>
            <a:noAutofit/>
          </a:bodyPr>
          <a:lstStyle/>
          <a:p>
            <a:pPr algn="just"/>
            <a:r>
              <a:rPr lang="en-US" sz="2800"/>
              <a:t>- Đặc điểm của giai cấp công nhân theo quan điểm của Chủ nghĩa Mác – Lênin</a:t>
            </a:r>
            <a:endParaRPr lang="en-US" sz="2800"/>
          </a:p>
          <a:p>
            <a:pPr algn="just"/>
            <a:r>
              <a:rPr lang="en-US" sz="2800"/>
              <a:t>- Liên hệ với giai cấp công nhân Việt Nam</a:t>
            </a:r>
            <a:endParaRPr lang="en-US" sz="2800"/>
          </a:p>
          <a:p>
            <a:pPr algn="just"/>
            <a:r>
              <a:rPr lang="en-US" sz="2800"/>
              <a:t>- Nêu một số giải pháp xây dựng giai cấp công nhân Việt Nam hiện nay</a:t>
            </a:r>
            <a:endParaRPr lang="en-US" sz="28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267335" y="507365"/>
            <a:ext cx="11387455" cy="1325880"/>
          </a:xfrm>
        </p:spPr>
        <p:txBody>
          <a:bodyPr>
            <a:normAutofit/>
          </a:bodyPr>
          <a:p>
            <a:pPr algn="ctr"/>
            <a:r>
              <a:rPr lang="en-US" sz="4000"/>
              <a:t>Bài 2. </a:t>
            </a:r>
            <a:br>
              <a:rPr lang="en-US" sz="4000"/>
            </a:br>
            <a:r>
              <a:rPr lang="en-US" sz="4000"/>
              <a:t>T</a:t>
            </a:r>
            <a:r>
              <a:rPr lang="en-US" sz="4000"/>
              <a:t>ư tưởng của Hồ Chí Minh về đại đoàn kết toàn dân. </a:t>
            </a:r>
            <a:endParaRPr lang="en-US" sz="4000"/>
          </a:p>
        </p:txBody>
      </p:sp>
      <p:sp>
        <p:nvSpPr>
          <p:cNvPr id="3" name="Content Placeholder 2"/>
          <p:cNvSpPr>
            <a:spLocks noGrp="1"/>
          </p:cNvSpPr>
          <p:nvPr>
            <p:ph idx="1"/>
          </p:nvPr>
        </p:nvSpPr>
        <p:spPr>
          <a:xfrm>
            <a:off x="838200" y="2935605"/>
            <a:ext cx="10515600" cy="3241675"/>
          </a:xfrm>
        </p:spPr>
        <p:txBody>
          <a:bodyPr/>
          <a:p>
            <a:r>
              <a:rPr lang="en-US"/>
              <a:t>Nội dung tư tưởng của Hồ Chí Minh về đại đoàn kết toàn dân</a:t>
            </a:r>
            <a:endParaRPr lang="en-US"/>
          </a:p>
          <a:p>
            <a:r>
              <a:rPr lang="en-US"/>
              <a:t>Liên hệ thực trạng khối đại đoàn kết toàn dân ở nước ta hiện nay </a:t>
            </a:r>
            <a:endParaRPr lang="en-US"/>
          </a:p>
          <a:p>
            <a:pPr marL="0" indent="0">
              <a:buNone/>
            </a:pPr>
            <a:r>
              <a:rPr lang="en-US"/>
              <a:t>              Thành tựu</a:t>
            </a:r>
            <a:endParaRPr lang="en-US"/>
          </a:p>
          <a:p>
            <a:pPr marL="0" indent="0">
              <a:buNone/>
            </a:pPr>
            <a:r>
              <a:rPr lang="en-US"/>
              <a:t>              Hạn chế</a:t>
            </a:r>
            <a:endParaRPr lang="en-US"/>
          </a:p>
          <a:p>
            <a:r>
              <a:rPr lang="en-US"/>
              <a:t>Bản thân em cần làm gì để góp phần xây dựng khối đại đoàn kết toàn dân ở nước ta hiện nay </a:t>
            </a:r>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normAutofit fontScale="90000"/>
          </a:bodyPr>
          <a:p>
            <a:pPr algn="ctr"/>
            <a:r>
              <a:rPr lang="en-US" sz="3555"/>
              <a:t>Bài 2. </a:t>
            </a:r>
            <a:br>
              <a:rPr lang="en-US" sz="3555"/>
            </a:br>
            <a:r>
              <a:rPr lang="en-US" sz="3555"/>
              <a:t>  Tư tưởng của Hồ Chí Minh về chăm lo bồi dưỡng thế hệ cách mạng cho đời sau. </a:t>
            </a:r>
            <a:endParaRPr lang="en-US" sz="3555"/>
          </a:p>
        </p:txBody>
      </p:sp>
      <p:sp>
        <p:nvSpPr>
          <p:cNvPr id="3" name="Content Placeholder 2"/>
          <p:cNvSpPr>
            <a:spLocks noGrp="1"/>
          </p:cNvSpPr>
          <p:nvPr>
            <p:ph idx="1"/>
          </p:nvPr>
        </p:nvSpPr>
        <p:spPr>
          <a:xfrm>
            <a:off x="838200" y="2893060"/>
            <a:ext cx="10515600" cy="3284220"/>
          </a:xfrm>
        </p:spPr>
        <p:txBody>
          <a:bodyPr>
            <a:normAutofit lnSpcReduction="20000"/>
          </a:bodyPr>
          <a:p>
            <a:r>
              <a:rPr lang="en-US"/>
              <a:t>Nội dung tư tưởng của Hồ Chí Minh về chăm lo bồi dưỡng thế hệ cách mạng cho đời sau:</a:t>
            </a:r>
            <a:endParaRPr lang="en-US"/>
          </a:p>
          <a:p>
            <a:r>
              <a:rPr lang="en-US">
                <a:sym typeface="+mn-ea"/>
              </a:rPr>
              <a:t>Vận dụng  vào việc giáo dục và rèn luyện cho sinh viên </a:t>
            </a:r>
            <a:endParaRPr lang="en-US">
              <a:sym typeface="+mn-ea"/>
            </a:endParaRPr>
          </a:p>
          <a:p>
            <a:pPr marL="0" indent="0">
              <a:buNone/>
            </a:pPr>
            <a:r>
              <a:rPr lang="en-US"/>
              <a:t>        Thực trạng sinh viên ở nước ta hiện nay.</a:t>
            </a:r>
            <a:endParaRPr lang="en-US"/>
          </a:p>
          <a:p>
            <a:pPr marL="0" indent="0">
              <a:buNone/>
            </a:pPr>
            <a:r>
              <a:rPr lang="en-US"/>
              <a:t>        Các giải pháp cơ bản để giáo dục và rèn luyện sinh viên trong giai đoạn hiện nay:</a:t>
            </a:r>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396240" y="680085"/>
            <a:ext cx="10957560" cy="1325880"/>
          </a:xfrm>
        </p:spPr>
        <p:txBody>
          <a:bodyPr>
            <a:normAutofit fontScale="90000"/>
          </a:bodyPr>
          <a:p>
            <a:pPr algn="ctr"/>
            <a:r>
              <a:rPr lang="en-US"/>
              <a:t>Bài 3.</a:t>
            </a:r>
            <a:br>
              <a:rPr lang="en-US"/>
            </a:br>
            <a:r>
              <a:rPr lang="en-US"/>
              <a:t>  Vai trò của Nguyễn Ái Quốc đối với sự ra đời Đảng Cộng sản Việt Nam</a:t>
            </a:r>
            <a:endParaRPr lang="en-US"/>
          </a:p>
        </p:txBody>
      </p:sp>
      <p:sp>
        <p:nvSpPr>
          <p:cNvPr id="3" name="Content Placeholder 2"/>
          <p:cNvSpPr>
            <a:spLocks noGrp="1"/>
          </p:cNvSpPr>
          <p:nvPr>
            <p:ph idx="1"/>
          </p:nvPr>
        </p:nvSpPr>
        <p:spPr>
          <a:xfrm>
            <a:off x="838200" y="3218180"/>
            <a:ext cx="10515600" cy="2959100"/>
          </a:xfrm>
        </p:spPr>
        <p:txBody>
          <a:bodyPr/>
          <a:p>
            <a:r>
              <a:rPr lang="en-US"/>
              <a:t>Vai trò của Nguyễn Ái Quốc đối với sự ra đời Đảng Cộng sản Việt Nam</a:t>
            </a:r>
            <a:endParaRPr lang="en-US"/>
          </a:p>
          <a:p>
            <a:r>
              <a:rPr lang="en-US">
                <a:sym typeface="+mn-ea"/>
              </a:rPr>
              <a:t>Liên hệ vai trò của thanh niên để góp phần xây dựng Đảng và bảo vệ Tổ quốc trong giai đoạn hiện nay. </a:t>
            </a:r>
            <a:endParaRPr lang="en-US">
              <a:sym typeface="+mn-ea"/>
            </a:endParaRPr>
          </a:p>
          <a:p>
            <a:pPr marL="0" indent="0">
              <a:buNone/>
            </a:pPr>
            <a:r>
              <a:rPr lang="en-US"/>
              <a:t>              Thực trạng của thanh niên trong việc góp phần xây dựng Đảng và bảo vệ Tổ quốc trong giai đoạn hiện nay.</a:t>
            </a:r>
            <a:endParaRPr lang="en-US"/>
          </a:p>
          <a:p>
            <a:pPr marL="0" indent="0">
              <a:buNone/>
            </a:pPr>
            <a:r>
              <a:rPr lang="en-US"/>
              <a:t>              Liên hệ bản thân</a:t>
            </a:r>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450215" y="669925"/>
            <a:ext cx="10903585" cy="1325880"/>
          </a:xfrm>
        </p:spPr>
        <p:txBody>
          <a:bodyPr>
            <a:normAutofit fontScale="90000"/>
          </a:bodyPr>
          <a:p>
            <a:pPr algn="ctr"/>
            <a:r>
              <a:rPr lang="en-US" sz="3555"/>
              <a:t>Bài 4</a:t>
            </a:r>
            <a:br>
              <a:rPr lang="en-US" sz="3555"/>
            </a:br>
            <a:r>
              <a:rPr lang="en-US" sz="3555"/>
              <a:t> Đặc trưng: “Có nền văn hóa tiên tiến, đậm đà bản sắc dân tộc” trong 8 đặc trưng cơ bản của chủ nghĩa xã hội ở Việt Nam . </a:t>
            </a:r>
            <a:endParaRPr lang="en-US" sz="3555"/>
          </a:p>
        </p:txBody>
      </p:sp>
      <p:sp>
        <p:nvSpPr>
          <p:cNvPr id="3" name="Content Placeholder 2"/>
          <p:cNvSpPr>
            <a:spLocks noGrp="1"/>
          </p:cNvSpPr>
          <p:nvPr>
            <p:ph idx="1"/>
          </p:nvPr>
        </p:nvSpPr>
        <p:spPr>
          <a:xfrm>
            <a:off x="838200" y="3194685"/>
            <a:ext cx="10515600" cy="2982595"/>
          </a:xfrm>
        </p:spPr>
        <p:txBody>
          <a:bodyPr>
            <a:normAutofit lnSpcReduction="10000"/>
          </a:bodyPr>
          <a:p>
            <a:r>
              <a:rPr lang="en-US"/>
              <a:t>Nội dung đặc trưng: “ Có nền văn hóa tiên tiến, đậm đà bản sắc dân tộc”</a:t>
            </a:r>
            <a:endParaRPr lang="en-US"/>
          </a:p>
          <a:p>
            <a:r>
              <a:rPr lang="en-US">
                <a:sym typeface="+mn-ea"/>
              </a:rPr>
              <a:t>Liên hệ </a:t>
            </a:r>
            <a:endParaRPr lang="en-US">
              <a:sym typeface="+mn-ea"/>
            </a:endParaRPr>
          </a:p>
          <a:p>
            <a:pPr marL="0" indent="0">
              <a:buNone/>
            </a:pPr>
            <a:r>
              <a:rPr lang="en-US"/>
              <a:t>          Thực trạng bảo vệ và phát huy nền văn hóa tiên tiến, đậm đà bản sắc dân tộc ở nước ta hiện nay.</a:t>
            </a:r>
            <a:endParaRPr lang="en-US"/>
          </a:p>
          <a:p>
            <a:pPr marL="0" indent="0">
              <a:buNone/>
            </a:pPr>
            <a:r>
              <a:rPr lang="en-US"/>
              <a:t>         Chủ trương, biện pháp xây dựng nền văn hóa tiên tiến, đậm đà bản sắc dân tộc:</a:t>
            </a:r>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1035685"/>
            <a:ext cx="11205210" cy="1325880"/>
          </a:xfrm>
        </p:spPr>
        <p:txBody>
          <a:bodyPr>
            <a:normAutofit fontScale="90000"/>
          </a:bodyPr>
          <a:p>
            <a:pPr algn="ctr"/>
            <a:r>
              <a:rPr lang="en-US" sz="3555"/>
              <a:t>Bài 5. </a:t>
            </a:r>
            <a:br>
              <a:rPr lang="en-US" sz="3555"/>
            </a:br>
            <a:r>
              <a:rPr lang="en-US" sz="3555"/>
              <a:t>N</a:t>
            </a:r>
            <a:r>
              <a:rPr lang="en-US" sz="3555"/>
              <a:t>hững định hướng lớn phát triển kinh tế, xã hội được nêu trong Cương lĩnh xây dựng đất nước trong thời kỳ quá độ lên chủ nghĩa xã hội (bổ sung, phát triển năm 2011). </a:t>
            </a:r>
            <a:endParaRPr lang="en-US" sz="3555"/>
          </a:p>
        </p:txBody>
      </p:sp>
      <p:sp>
        <p:nvSpPr>
          <p:cNvPr id="3" name="Content Placeholder 2"/>
          <p:cNvSpPr>
            <a:spLocks noGrp="1"/>
          </p:cNvSpPr>
          <p:nvPr>
            <p:ph idx="1"/>
          </p:nvPr>
        </p:nvSpPr>
        <p:spPr>
          <a:xfrm>
            <a:off x="838200" y="3733165"/>
            <a:ext cx="10515600" cy="2444115"/>
          </a:xfrm>
        </p:spPr>
        <p:txBody>
          <a:bodyPr/>
          <a:p>
            <a:r>
              <a:rPr lang="en-US"/>
              <a:t>Trình bày những định hướng lớn phát triển kinh tế, xã hội</a:t>
            </a:r>
            <a:endParaRPr lang="en-US"/>
          </a:p>
          <a:p>
            <a:r>
              <a:rPr lang="en-US"/>
              <a:t> những thành tựu đạt được trong quá trình phát triển kinh tế xã hội của Việt Nam hiện nay</a:t>
            </a:r>
            <a:endParaRPr lang="en-US"/>
          </a:p>
          <a:p>
            <a:r>
              <a:rPr lang="en-US"/>
              <a:t> sinh viên cần làm gì để góp phần tích cực vào sự phát triển kinh tế, xã hội của đất nước.</a:t>
            </a:r>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normAutofit fontScale="90000"/>
          </a:bodyPr>
          <a:p>
            <a:pPr algn="ctr"/>
            <a:r>
              <a:rPr lang="en-US"/>
              <a:t>Bài 5:</a:t>
            </a:r>
            <a:br>
              <a:rPr lang="en-US"/>
            </a:br>
            <a:r>
              <a:rPr lang="en-US"/>
              <a:t>Định hướng lớn về phát triển văn hóa, con người được Đảng ta xác định tại Đại hội lần thứ XI</a:t>
            </a:r>
            <a:endParaRPr lang="en-US"/>
          </a:p>
        </p:txBody>
      </p:sp>
      <p:sp>
        <p:nvSpPr>
          <p:cNvPr id="3" name="Content Placeholder 2"/>
          <p:cNvSpPr>
            <a:spLocks noGrp="1"/>
          </p:cNvSpPr>
          <p:nvPr>
            <p:ph idx="1"/>
          </p:nvPr>
        </p:nvSpPr>
        <p:spPr>
          <a:xfrm>
            <a:off x="838200" y="2781300"/>
            <a:ext cx="10515600" cy="3395980"/>
          </a:xfrm>
        </p:spPr>
        <p:txBody>
          <a:bodyPr>
            <a:normAutofit lnSpcReduction="10000"/>
          </a:bodyPr>
          <a:p>
            <a:r>
              <a:rPr lang="en-US"/>
              <a:t>Sáu định hướng về phát triển văn hóa,con người được Đảng ta xác định tại đại hội lần thứ XI.</a:t>
            </a:r>
            <a:endParaRPr lang="en-US"/>
          </a:p>
          <a:p>
            <a:r>
              <a:rPr lang="en-US"/>
              <a:t>Liên hệ bản thân</a:t>
            </a:r>
            <a:endParaRPr lang="en-US"/>
          </a:p>
          <a:p>
            <a:pPr marL="0" indent="0">
              <a:buNone/>
            </a:pPr>
            <a:r>
              <a:rPr lang="en-US"/>
              <a:t>- Tích cực</a:t>
            </a:r>
            <a:endParaRPr lang="en-US"/>
          </a:p>
          <a:p>
            <a:pPr marL="0" indent="0">
              <a:buNone/>
            </a:pPr>
            <a:r>
              <a:rPr lang="en-US"/>
              <a:t>- Hạn chế</a:t>
            </a:r>
            <a:endParaRPr lang="en-US"/>
          </a:p>
          <a:p>
            <a:pPr marL="0" indent="0">
              <a:buNone/>
            </a:pPr>
            <a:r>
              <a:rPr lang="en-US"/>
              <a:t>- Nguyên nhân</a:t>
            </a:r>
            <a:endParaRPr lang="en-US"/>
          </a:p>
          <a:p>
            <a:pPr marL="0" indent="0">
              <a:buNone/>
            </a:pPr>
            <a:r>
              <a:rPr lang="en-US"/>
              <a:t>- Giải pháp</a:t>
            </a:r>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normAutofit fontScale="90000"/>
          </a:bodyPr>
          <a:p>
            <a:pPr algn="ctr"/>
            <a:r>
              <a:rPr lang="en-US"/>
              <a:t>Bài 6. </a:t>
            </a:r>
            <a:br>
              <a:rPr lang="en-US"/>
            </a:br>
            <a:r>
              <a:rPr lang="en-US"/>
              <a:t> Những nhiệm vụ chủ yếu thực hiện đường lối đối ngoại của Đảng ta hiện nay</a:t>
            </a:r>
            <a:endParaRPr lang="en-US"/>
          </a:p>
        </p:txBody>
      </p:sp>
      <p:sp>
        <p:nvSpPr>
          <p:cNvPr id="3" name="Content Placeholder 2"/>
          <p:cNvSpPr>
            <a:spLocks noGrp="1"/>
          </p:cNvSpPr>
          <p:nvPr>
            <p:ph idx="1"/>
          </p:nvPr>
        </p:nvSpPr>
        <p:spPr>
          <a:xfrm>
            <a:off x="838200" y="3422015"/>
            <a:ext cx="10515600" cy="2755265"/>
          </a:xfrm>
        </p:spPr>
        <p:txBody>
          <a:bodyPr/>
          <a:p>
            <a:r>
              <a:rPr lang="en-US"/>
              <a:t>Vai trò của của đường lối đối ngoại trong giai đoạn hiện nay</a:t>
            </a:r>
            <a:endParaRPr lang="en-US"/>
          </a:p>
          <a:p>
            <a:r>
              <a:rPr lang="en-US"/>
              <a:t>Thành tựu và hạn chế trong công tác đối ngoại ở nước ta hiện nay</a:t>
            </a:r>
            <a:endParaRPr lang="en-US"/>
          </a:p>
          <a:p>
            <a:r>
              <a:rPr lang="en-US"/>
              <a:t>Nhiệm vụ thực hiện đường đối ngoại của nước ta</a:t>
            </a:r>
            <a:endParaRPr lang="en-US"/>
          </a:p>
          <a:p>
            <a:r>
              <a:rPr lang="en-US"/>
              <a:t>Liên hệ của sinh viên</a:t>
            </a:r>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288290" y="903605"/>
            <a:ext cx="11776075" cy="1325880"/>
          </a:xfrm>
        </p:spPr>
        <p:txBody>
          <a:bodyPr>
            <a:normAutofit fontScale="90000"/>
          </a:bodyPr>
          <a:p>
            <a:pPr algn="ctr"/>
            <a:r>
              <a:rPr lang="en-US" sz="3555"/>
              <a:t>Bài 7. </a:t>
            </a:r>
            <a:br>
              <a:rPr lang="en-US" sz="3555"/>
            </a:br>
            <a:r>
              <a:rPr lang="en-US" sz="3555"/>
              <a:t>P</a:t>
            </a:r>
            <a:r>
              <a:rPr lang="en-US" sz="3555"/>
              <a:t>hương hướng xây dựng và hoàn thiện Nhà nước pháp quyền xã hội chủ nghĩa Việt Nam. </a:t>
            </a:r>
            <a:endParaRPr lang="en-US" sz="3555"/>
          </a:p>
        </p:txBody>
      </p:sp>
      <p:sp>
        <p:nvSpPr>
          <p:cNvPr id="3" name="Content Placeholder 2"/>
          <p:cNvSpPr>
            <a:spLocks noGrp="1"/>
          </p:cNvSpPr>
          <p:nvPr>
            <p:ph idx="1"/>
          </p:nvPr>
        </p:nvSpPr>
        <p:spPr>
          <a:xfrm>
            <a:off x="838200" y="2892425"/>
            <a:ext cx="10515600" cy="3284855"/>
          </a:xfrm>
        </p:spPr>
        <p:txBody>
          <a:bodyPr>
            <a:normAutofit/>
          </a:bodyPr>
          <a:p>
            <a:r>
              <a:rPr lang="en-US"/>
              <a:t>Phương hướng xây dựng và hoàn thiện Nhà nước pháp quyền xã hội chủ nghĩa Việt Nam</a:t>
            </a:r>
            <a:endParaRPr lang="en-US"/>
          </a:p>
          <a:p>
            <a:r>
              <a:rPr lang="en-US">
                <a:sym typeface="+mn-ea"/>
              </a:rPr>
              <a:t>Liên hệ đến việc xây dựng và hoàn thiện hệ thống pháp luật nước ta hiện nay. </a:t>
            </a:r>
            <a:endParaRPr lang="en-US">
              <a:sym typeface="+mn-ea"/>
            </a:endParaRPr>
          </a:p>
          <a:p>
            <a:pPr marL="0" indent="0">
              <a:buNone/>
            </a:pPr>
            <a:r>
              <a:rPr lang="en-US"/>
              <a:t>          Thành tựu, hạn chế về hệ thống pháp luật Việt Nam hiện nay </a:t>
            </a:r>
            <a:endParaRPr lang="en-US"/>
          </a:p>
          <a:p>
            <a:pPr marL="0" indent="0">
              <a:buNone/>
            </a:pPr>
            <a:r>
              <a:rPr lang="en-US"/>
              <a:t>          Giải pháp góp phần xây dựng và hoàn thiện hệ thống pháp luật của nước ta hiện nay.</a:t>
            </a:r>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normAutofit fontScale="90000"/>
          </a:bodyPr>
          <a:p>
            <a:pPr algn="ctr"/>
            <a:r>
              <a:rPr lang="en-US"/>
              <a:t>Bài 8:</a:t>
            </a:r>
            <a:br>
              <a:rPr lang="en-US"/>
            </a:br>
            <a:r>
              <a:rPr lang="en-US"/>
              <a:t>Quan điểm của Đảng hiện nay về đại đoàn kết toàn dân tộc trong xây dựng và bảo vệ Tổ quốc.</a:t>
            </a:r>
            <a:endParaRPr lang="en-US"/>
          </a:p>
        </p:txBody>
      </p:sp>
      <p:sp>
        <p:nvSpPr>
          <p:cNvPr id="3" name="Content Placeholder 2"/>
          <p:cNvSpPr>
            <a:spLocks noGrp="1"/>
          </p:cNvSpPr>
          <p:nvPr>
            <p:ph idx="1"/>
          </p:nvPr>
        </p:nvSpPr>
        <p:spPr>
          <a:xfrm>
            <a:off x="838200" y="2771140"/>
            <a:ext cx="10515600" cy="3406140"/>
          </a:xfrm>
        </p:spPr>
        <p:txBody>
          <a:bodyPr/>
          <a:p>
            <a:r>
              <a:rPr lang="en-US">
                <a:sym typeface="+mn-ea"/>
              </a:rPr>
              <a:t>Quan điểm của Đảng hiện nay về đại đoàn kết toàn dân tộc trong xây dựng và bảo vệ Tổ quốc.</a:t>
            </a:r>
            <a:endParaRPr lang="en-US"/>
          </a:p>
          <a:p>
            <a:r>
              <a:rPr lang="en-US"/>
              <a:t>Liên hệ thực tiễn việc phát huy sức mạnh khối đại đoàn kết toàn dân tộc</a:t>
            </a:r>
            <a:endParaRPr lang="en-US"/>
          </a:p>
          <a:p>
            <a:pPr marL="0" indent="0">
              <a:buNone/>
            </a:pPr>
            <a:r>
              <a:rPr lang="en-US"/>
              <a:t>- Thành tựu</a:t>
            </a:r>
            <a:endParaRPr lang="en-US"/>
          </a:p>
          <a:p>
            <a:pPr marL="0" indent="0">
              <a:buNone/>
            </a:pPr>
            <a:r>
              <a:rPr lang="en-US"/>
              <a:t>- Hạn chế</a:t>
            </a:r>
            <a:endParaRPr lang="en-US"/>
          </a:p>
          <a:p>
            <a:pPr marL="0" indent="0">
              <a:buNone/>
            </a:pPr>
            <a:r>
              <a:rPr lang="en-US"/>
              <a:t>- Liên hệ bản thân sinh viên</a:t>
            </a:r>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838200" y="710565"/>
            <a:ext cx="10515600" cy="1325563"/>
          </a:xfrm>
        </p:spPr>
        <p:txBody>
          <a:bodyPr>
            <a:normAutofit fontScale="90000"/>
          </a:bodyPr>
          <a:p>
            <a:pPr algn="ctr"/>
            <a:r>
              <a:rPr lang="en-US"/>
              <a:t>Bài 9. </a:t>
            </a:r>
            <a:br>
              <a:rPr lang="en-US"/>
            </a:br>
            <a:r>
              <a:rPr lang="en-US"/>
              <a:t>Q</a:t>
            </a:r>
            <a:r>
              <a:rPr lang="en-US"/>
              <a:t>uan niệm về người công dân tốt. </a:t>
            </a:r>
            <a:endParaRPr lang="en-US"/>
          </a:p>
        </p:txBody>
      </p:sp>
      <p:sp>
        <p:nvSpPr>
          <p:cNvPr id="3" name="Content Placeholder 2"/>
          <p:cNvSpPr>
            <a:spLocks noGrp="1"/>
          </p:cNvSpPr>
          <p:nvPr>
            <p:ph idx="1"/>
          </p:nvPr>
        </p:nvSpPr>
        <p:spPr>
          <a:xfrm>
            <a:off x="838200" y="2834640"/>
            <a:ext cx="10515600" cy="3606800"/>
          </a:xfrm>
        </p:spPr>
        <p:txBody>
          <a:bodyPr/>
          <a:p>
            <a:r>
              <a:rPr lang="en-US"/>
              <a:t>*Quan niệm về người công dân tốt: </a:t>
            </a:r>
            <a:endParaRPr lang="en-US"/>
          </a:p>
          <a:p>
            <a:r>
              <a:rPr lang="en-US"/>
              <a:t>*Liên hệ sinh viên cần làm gì để thể hiện mình là người công dân tốt của xã hội?</a:t>
            </a:r>
            <a:endParaRPr lang="en-US"/>
          </a:p>
          <a:p>
            <a:pPr marL="0" indent="0">
              <a:buNone/>
            </a:pPr>
            <a:r>
              <a:rPr lang="en-US"/>
              <a:t>+ Thực trạng tình hình dịch bệnh Covid 19 hiện nay đang diễn ra như thế nào?</a:t>
            </a:r>
            <a:endParaRPr lang="en-US"/>
          </a:p>
          <a:p>
            <a:pPr marL="0" indent="0">
              <a:buNone/>
            </a:pPr>
            <a:r>
              <a:rPr lang="en-US"/>
              <a:t>+ Sinh viên cần làm gì để góp phần ngăn chặn, đẩy lùi dịch bệnh Covid 19 hiện nay?</a:t>
            </a:r>
            <a:endParaRPr lang="en-US"/>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3964</Words>
  <Application>WPS Presentation</Application>
  <PresentationFormat>Widescreen</PresentationFormat>
  <Paragraphs>86</Paragraphs>
  <Slides>12</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12</vt:i4>
      </vt:variant>
    </vt:vector>
  </HeadingPairs>
  <TitlesOfParts>
    <vt:vector size="20" baseType="lpstr">
      <vt:lpstr>Arial</vt:lpstr>
      <vt:lpstr>SimSun</vt:lpstr>
      <vt:lpstr>Wingdings</vt:lpstr>
      <vt:lpstr>Calibri Light</vt:lpstr>
      <vt:lpstr>Calibri</vt:lpstr>
      <vt:lpstr>Microsoft YaHei</vt:lpstr>
      <vt:lpstr>Arial Unicode MS</vt:lpstr>
      <vt:lpstr>Office Theme</vt:lpstr>
      <vt:lpstr>Bài 1. Quy luật từ những sự thay đổi về lượng dẫn đến sự thay đổi về chất và ngược lại. </vt:lpstr>
      <vt:lpstr>Bài 1.   Đặc điểm của giai cấp công nhân theo quan điểm của Chủ nghĩa Mác – Lênin. </vt:lpstr>
      <vt:lpstr>Bài 2.  Tư tưởng của Hồ Chí Minh về đại đoàn kết toàn dân. </vt:lpstr>
      <vt:lpstr>Bài 2.    Tư tưởng của Hồ Chí Minh về chăm lo bồi dưỡng thế hệ cách mạng cho đời sau. </vt:lpstr>
      <vt:lpstr>Bài 3.   Vai trò của Nguyễn Ái Quốc đối với sự ra đời Đảng Cộng sản Việt Nam</vt:lpstr>
      <vt:lpstr>Bài 4  Đặc trưng: “Có nền văn hóa tiên tiến, đậm đà bản sắc dân tộc” trong 8 đặc trưng cơ bản của chủ nghĩa xã hội ở Việt Nam . </vt:lpstr>
      <vt:lpstr>Bài 5.  Những định hướng lớn phát triển kinh tế, xã hội được nêu trong Cương lĩnh xây dựng đất nước trong thời kỳ quá độ lên chủ nghĩa xã hội (bổ sung, phát triển năm 2011). </vt:lpstr>
      <vt:lpstr>PowerPoint 演示文稿</vt:lpstr>
      <vt:lpstr>Bài 6.   Những nhiệm vụ chủ yếu thực hiện đường lối đối ngoại của Đảng ta hiện nay</vt:lpstr>
      <vt:lpstr>Bài 7.  Phương hướng xây dựng và hoàn thiện Nhà nước pháp quyền xã hội chủ nghĩa Việt Nam. </vt:lpstr>
      <vt:lpstr>Bài 6: Quan điểm của Đảng hiện nay về đại đoàn kết toàn dân tộc trong xây dựng và bảo vệ Tổ quốc.</vt:lpstr>
      <vt:lpstr>Bài 9.  Quan niệm về người công dân tốt.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 Trình đặc điểm của giai cấp công nhân theo quan điểm của Chủ nghĩa Mác – Lênin. Liên hệ với giai cấp công nhân Việt Nam và nêu một số giải pháp xây dựng giai cấp công nhân Việt Nam hiện nay.</dc:title>
  <dc:creator/>
  <cp:lastModifiedBy>DELL</cp:lastModifiedBy>
  <cp:revision>7</cp:revision>
  <dcterms:created xsi:type="dcterms:W3CDTF">2021-07-07T14:25:00Z</dcterms:created>
  <dcterms:modified xsi:type="dcterms:W3CDTF">2021-07-11T02:34:49Z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1033-11.2.0.10200</vt:lpwstr>
  </property>
</Properties>
</file>