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7" r:id="rId3"/>
    <p:sldId id="260" r:id="rId4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</p:sldIdLst>
  <p:sldSz cx="12192000" cy="6858000"/>
  <p:notesSz cx="6858000" cy="9144000"/>
  <p:embeddedFontLst>
    <p:embeddedFont>
      <p:font typeface="Tahoma" panose="020B0604030504040204" pitchFamily="34" charset="0"/>
      <p:regular r:id="rId17"/>
      <p:bold r:id="rId18"/>
    </p:embeddedFont>
    <p:embeddedFont>
      <p:font typeface="Calibri Light" panose="020F0302020204030204" charset="0"/>
      <p:regular r:id="rId19"/>
      <p:italic r:id="rId20"/>
    </p:embeddedFont>
    <p:embeddedFont>
      <p:font typeface="Calibri" panose="020F0502020204030204" charset="0"/>
      <p:regular r:id="rId21"/>
      <p:bold r:id="rId22"/>
      <p:italic r:id="rId23"/>
      <p:boldItalic r:id="rId24"/>
    </p:embeddedFont>
  </p:embeddedFontLst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CC00"/>
    <a:srgbClr val="FF0066"/>
    <a:srgbClr val="00B050"/>
    <a:srgbClr val="FFFF00"/>
    <a:srgbClr val="5B9BD5"/>
    <a:srgbClr val="FFC000"/>
    <a:srgbClr val="00FF00"/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12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46" y="-102"/>
      </p:cViewPr>
      <p:guideLst>
        <p:guide orient="horz" pos="2157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font" Target="fonts/font8.fntdata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C21-FD13-4697-ADCD-F9E33DDFF06F}" type="datetimeFigureOut">
              <a:rPr lang="vi-VN" smtClean="0"/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699-091F-4322-9983-565B97A178FD}" type="slidenum">
              <a:rPr lang="vi-VN" smtClean="0"/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" Target="slide7.xml"/><Relationship Id="rId8" Type="http://schemas.openxmlformats.org/officeDocument/2006/relationships/slide" Target="slide1.xml"/><Relationship Id="rId7" Type="http://schemas.openxmlformats.org/officeDocument/2006/relationships/slide" Target="slide6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8" Type="http://schemas.openxmlformats.org/officeDocument/2006/relationships/slideLayout" Target="../slideLayouts/slideLayout2.xml"/><Relationship Id="rId17" Type="http://schemas.openxmlformats.org/officeDocument/2006/relationships/image" Target="../media/image7.png"/><Relationship Id="rId16" Type="http://schemas.microsoft.com/office/2007/relationships/media" Target="../media/audio1.wav"/><Relationship Id="rId15" Type="http://schemas.openxmlformats.org/officeDocument/2006/relationships/audio" Target="../media/audio1.wav"/><Relationship Id="rId14" Type="http://schemas.openxmlformats.org/officeDocument/2006/relationships/image" Target="../media/image6.GIF"/><Relationship Id="rId13" Type="http://schemas.openxmlformats.org/officeDocument/2006/relationships/image" Target="../media/image5.GIF"/><Relationship Id="rId12" Type="http://schemas.openxmlformats.org/officeDocument/2006/relationships/image" Target="../media/image4.GIF"/><Relationship Id="rId11" Type="http://schemas.openxmlformats.org/officeDocument/2006/relationships/slide" Target="slide9.xml"/><Relationship Id="rId10" Type="http://schemas.openxmlformats.org/officeDocument/2006/relationships/slide" Target="slide8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slideLayout" Target="../slideLayouts/slideLayout4.xml"/><Relationship Id="rId7" Type="http://schemas.openxmlformats.org/officeDocument/2006/relationships/audio" Target="../media/audio2.wav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slide" Target="slide1.xml"/><Relationship Id="rId1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slide" Target="slide1.xml"/><Relationship Id="rId1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slide" Target="slide1.xml"/><Relationship Id="rId1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slide" Target="slide1.xml"/><Relationship Id="rId1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slide" Target="slide1.xml"/><Relationship Id="rId1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slide" Target="slide1.xml"/><Relationship Id="rId1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slide" Target="slide1.xml"/><Relationship Id="rId1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5734544" y="449547"/>
            <a:ext cx="5042125" cy="5036855"/>
            <a:chOff x="5350045" y="277674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0045" y="277674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26928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D,Đ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7" y="2184872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6" y="1266361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80" y="218947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1" y="352466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6" y="449299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L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4" y="450023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8" y="355617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V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quay dung"/>
          <p:cNvSpPr/>
          <p:nvPr/>
        </p:nvSpPr>
        <p:spPr>
          <a:xfrm>
            <a:off x="9287691" y="5878286"/>
            <a:ext cx="2704012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3" action="ppaction://hlinksldjump"/>
          </p:cNvPr>
          <p:cNvSpPr/>
          <p:nvPr/>
        </p:nvSpPr>
        <p:spPr>
          <a:xfrm>
            <a:off x="857805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4" action="ppaction://hlinksldjump"/>
          </p:cNvPr>
          <p:cNvSpPr/>
          <p:nvPr/>
        </p:nvSpPr>
        <p:spPr>
          <a:xfrm>
            <a:off x="2355722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5" action="ppaction://hlinksldjump"/>
          </p:cNvPr>
          <p:cNvSpPr/>
          <p:nvPr/>
        </p:nvSpPr>
        <p:spPr>
          <a:xfrm>
            <a:off x="3853638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6" action="ppaction://hlinksldjump"/>
          </p:cNvPr>
          <p:cNvSpPr/>
          <p:nvPr/>
        </p:nvSpPr>
        <p:spPr>
          <a:xfrm>
            <a:off x="858563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7" action="ppaction://hlinksldjump"/>
          </p:cNvPr>
          <p:cNvSpPr/>
          <p:nvPr/>
        </p:nvSpPr>
        <p:spPr>
          <a:xfrm>
            <a:off x="2356480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Rounded Rectangle 36">
            <a:hlinkClick r:id="rId8" action="ppaction://hlinksldjump"/>
          </p:cNvPr>
          <p:cNvSpPr/>
          <p:nvPr/>
        </p:nvSpPr>
        <p:spPr>
          <a:xfrm>
            <a:off x="3854396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Rounded Rectangle 37">
            <a:hlinkClick r:id="rId9" action="ppaction://hlinksldjump"/>
          </p:cNvPr>
          <p:cNvSpPr/>
          <p:nvPr/>
        </p:nvSpPr>
        <p:spPr>
          <a:xfrm>
            <a:off x="859321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Rounded Rectangle 38">
            <a:hlinkClick r:id="rId10" action="ppaction://hlinksldjump"/>
          </p:cNvPr>
          <p:cNvSpPr/>
          <p:nvPr/>
        </p:nvSpPr>
        <p:spPr>
          <a:xfrm>
            <a:off x="2357238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Rounded Rectangle 39">
            <a:hlinkClick r:id="rId11" action="ppaction://hlinksldjump"/>
          </p:cNvPr>
          <p:cNvSpPr/>
          <p:nvPr/>
        </p:nvSpPr>
        <p:spPr>
          <a:xfrm>
            <a:off x="3855154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4807" y="845531"/>
            <a:ext cx="495300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29739" y="1207472"/>
            <a:ext cx="495300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19150" y="680278"/>
            <a:ext cx="495300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11830" y="478508"/>
            <a:ext cx="714375" cy="1190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194" y="2397345"/>
            <a:ext cx="1354214" cy="1155064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videoFile r:link="rId15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17" cstate="print"/>
          <a:stretch>
            <a:fillRect/>
          </a:stretch>
        </p:blipFill>
        <p:spPr>
          <a:xfrm>
            <a:off x="9714152" y="-693733"/>
            <a:ext cx="609600" cy="6096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Isosceles Triangle 3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Isosceles Triangle 3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4" name="Isosceles Triangle 3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Isosceles Triangle 4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3" name="Isosceles Triangle 4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8" name="Isosceles Triangle 4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9" name="Isosceles Triangle 4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0" name="Isosceles Triangle 4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" name="Isosceles Triangle 5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2" name="Isosceles Triangle 5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3" name="Isosceles Triangle 5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4" name="Isosceles Triangle 5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5" name="Isosceles Triangle 54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6" name="Isosceles Triangle 55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7" name="Isosceles Triangle 56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8" name="Isosceles Triangle 5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9" name="Isosceles Triangle 5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0" name="Isosceles Triangle 5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1" name="Isosceles Triangle 6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Heart 23">
            <a:hlinkClick r:id="" action="ppaction://noaction"/>
          </p:cNvPr>
          <p:cNvSpPr/>
          <p:nvPr/>
        </p:nvSpPr>
        <p:spPr>
          <a:xfrm rot="5400000">
            <a:off x="11351621" y="2586449"/>
            <a:ext cx="783772" cy="783770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9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video>
              <p:cMediaNode vol="80000">
                <p:cTn id="2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4" name="Snip Diagonal Corner Rectangle 3"/>
          <p:cNvSpPr/>
          <p:nvPr/>
        </p:nvSpPr>
        <p:spPr>
          <a:xfrm>
            <a:off x="1537970" y="274955"/>
            <a:ext cx="9899015" cy="252603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Đâu là logo biểu trưng của mặt trận tổ quốc Việt Nam?</a:t>
            </a:r>
            <a:endParaRPr kumimoji="0" lang="vi-VN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210" y="4246245"/>
            <a:ext cx="7348855" cy="1880235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7200" dirty="0" smtClean="0"/>
              <a:t>1</a:t>
            </a:r>
            <a:endParaRPr lang="en-US" sz="7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Pentagon 5">
            <a:hlinkClick r:id="rId1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pic>
        <p:nvPicPr>
          <p:cNvPr id="3" name="Content Placeholder 2"/>
          <p:cNvPicPr>
            <a:picLocks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670868" y="1955165"/>
            <a:ext cx="845820" cy="845820"/>
          </a:xfrm>
          <a:prstGeom prst="rect">
            <a:avLst/>
          </a:prstGeom>
        </p:spPr>
      </p:pic>
      <p:pic>
        <p:nvPicPr>
          <p:cNvPr id="8" name="Content Placeholder 7"/>
          <p:cNvPicPr>
            <a:picLocks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040880" y="1883410"/>
            <a:ext cx="906780" cy="9175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1855" y="1950720"/>
            <a:ext cx="927100" cy="8661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rcRect r="-19676"/>
          <a:stretch>
            <a:fillRect/>
          </a:stretch>
        </p:blipFill>
        <p:spPr>
          <a:xfrm>
            <a:off x="9926955" y="2004695"/>
            <a:ext cx="1426845" cy="789940"/>
          </a:xfrm>
          <a:prstGeom prst="rect">
            <a:avLst/>
          </a:prstGeom>
        </p:spPr>
      </p:pic>
      <p:sp>
        <p:nvSpPr>
          <p:cNvPr id="12" name="Text Box 11"/>
          <p:cNvSpPr txBox="1"/>
          <p:nvPr/>
        </p:nvSpPr>
        <p:spPr>
          <a:xfrm>
            <a:off x="5845175" y="2801620"/>
            <a:ext cx="4972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1</a:t>
            </a:r>
            <a:endParaRPr lang="en-US"/>
          </a:p>
        </p:txBody>
      </p:sp>
      <p:sp>
        <p:nvSpPr>
          <p:cNvPr id="13" name="Text Box 12"/>
          <p:cNvSpPr txBox="1"/>
          <p:nvPr/>
        </p:nvSpPr>
        <p:spPr>
          <a:xfrm>
            <a:off x="7332345" y="2809875"/>
            <a:ext cx="5073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2</a:t>
            </a:r>
            <a:endParaRPr lang="en-US"/>
          </a:p>
        </p:txBody>
      </p:sp>
      <p:sp>
        <p:nvSpPr>
          <p:cNvPr id="14" name="Text Box 13"/>
          <p:cNvSpPr txBox="1"/>
          <p:nvPr/>
        </p:nvSpPr>
        <p:spPr>
          <a:xfrm flipH="1">
            <a:off x="8797290" y="2859405"/>
            <a:ext cx="4794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3</a:t>
            </a:r>
            <a:endParaRPr lang="en-US"/>
          </a:p>
        </p:txBody>
      </p:sp>
      <p:sp>
        <p:nvSpPr>
          <p:cNvPr id="15" name="Text Box 14"/>
          <p:cNvSpPr txBox="1"/>
          <p:nvPr/>
        </p:nvSpPr>
        <p:spPr>
          <a:xfrm>
            <a:off x="10194290" y="2859405"/>
            <a:ext cx="4972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4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299210" y="156845"/>
            <a:ext cx="10138410" cy="1337310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4000" b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Biểu trưng hình tròn của logo MTTQ VN tượng trưng cho?</a:t>
            </a:r>
            <a:endParaRPr lang="en-US" sz="4000" b="1" smtClean="0">
              <a:solidFill>
                <a:srgbClr val="7030A0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825625" y="1759585"/>
            <a:ext cx="9107805" cy="1151255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A. giai cấp công nhân</a:t>
            </a:r>
            <a:endParaRPr lang="en-US" sz="2400" b="1" dirty="0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2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Snip Diagonal Corner Rectangle 1"/>
          <p:cNvSpPr/>
          <p:nvPr/>
        </p:nvSpPr>
        <p:spPr>
          <a:xfrm>
            <a:off x="1436370" y="3176905"/>
            <a:ext cx="9367520" cy="1140460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lvl="0" algn="ctr">
              <a:defRPr/>
            </a:pPr>
            <a:r>
              <a:rPr lang="en-US" sz="24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B. hình tượng Hồ chủ tịch</a:t>
            </a:r>
            <a:endParaRPr lang="en-US" sz="2400" b="1" dirty="0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nip Diagonal Corner Rectangle 2"/>
          <p:cNvSpPr/>
          <p:nvPr/>
        </p:nvSpPr>
        <p:spPr>
          <a:xfrm>
            <a:off x="799465" y="4447540"/>
            <a:ext cx="9605010" cy="1162050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C. khối thống nhất dân tộc chung mục đích xây dựng một nước Việt Nam dân giầu, nước mạnh, xã hội công bằng, dân chủ và văn minh.</a:t>
            </a:r>
            <a:endParaRPr lang="en-US" sz="2400" b="1" dirty="0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Snip Diagonal Corner Rectangle 5"/>
          <p:cNvSpPr/>
          <p:nvPr/>
        </p:nvSpPr>
        <p:spPr>
          <a:xfrm>
            <a:off x="-77470" y="5695950"/>
            <a:ext cx="9605010" cy="1162050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D. sự đoàn kết thống nhất chính trị của tất cả người Việt Nam yêu nước.</a:t>
            </a:r>
            <a:endParaRPr lang="en-US" sz="2400" b="1" dirty="0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2" grpId="0" bldLvl="0" animBg="1"/>
      <p:bldP spid="3" grpId="0" bldLvl="0" animBg="1"/>
      <p:bldP spid="6" grpId="0" bldLvl="0" animBg="1"/>
      <p:bldP spid="5" grpId="1" animBg="1"/>
      <p:bldP spid="2" grpId="1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410789" y="696686"/>
            <a:ext cx="10026468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4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  <a:sym typeface="+mn-ea"/>
              </a:rPr>
              <a:t>Nền tảng của đ</a:t>
            </a:r>
            <a:r>
              <a:rPr lang="en-US" sz="4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ại đoàn kết dân tộc  ?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Liên minh giai cấp công nhân với giai nông dân và đội ngũ trí thức</a:t>
            </a:r>
            <a:endParaRPr lang="vi-VN" sz="44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2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Đoàn kết dân tộc là sự nghiệp của ai?</a:t>
            </a:r>
            <a:endParaRPr lang="en-US" sz="40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5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 toàn dân tộc</a:t>
            </a:r>
            <a:endParaRPr lang="en-US" sz="5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2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Hạt nhân, cơ sở vững chắc để xây dựng khối đại đoàn kết toàn dân tộc là</a:t>
            </a:r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?</a:t>
            </a:r>
            <a:endParaRPr lang="en-US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>
                <a:solidFill>
                  <a:prstClr val="white"/>
                </a:solidFill>
              </a:rPr>
              <a:t>Đoàn kết trong Đảng</a:t>
            </a:r>
            <a:endParaRPr lang="en-US" sz="3200" b="1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2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672045" y="696686"/>
            <a:ext cx="9765211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40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Mục đích chung đoàn kết dân tộc là</a:t>
            </a:r>
            <a:r>
              <a:rPr lang="en-US" sz="40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Phát huy mạnh mẽ mọi nguồn lực  mọi tiềm năng sáng tạo của nhân dân đẻ xây dựng và bảo vệ tổ quốc</a:t>
            </a:r>
            <a:endParaRPr lang="vi-VN" sz="32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2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418012"/>
            <a:ext cx="10682514" cy="2383246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Cơ sở của đại đoàn kết dân tộc</a:t>
            </a:r>
            <a:r>
              <a:rPr lang="en-US" sz="40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Giải quyết hài hòa quan hệ lợi ích giữa các thành viên trong xã hội</a:t>
            </a:r>
            <a:endParaRPr lang="vi-VN" sz="3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2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538011" y="696686"/>
            <a:ext cx="9899246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sz="3600" b="1" noProof="0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Đảng ta đề ra mấy giải pháp phát huy sức mạnh toàn dân tộc?</a:t>
            </a:r>
            <a:endParaRPr kumimoji="0" lang="vi-VN" sz="3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210" y="3156585"/>
            <a:ext cx="9594215" cy="1890395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54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endParaRPr lang="en-US" sz="5400" b="1" dirty="0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2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1299027" y="696686"/>
            <a:ext cx="10138229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4000" b="1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Tên bài hát chọn là bài ca chính thức của Đoàn</a:t>
            </a:r>
            <a:r>
              <a:rPr lang="en-US" sz="40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?</a:t>
            </a:r>
            <a:endParaRPr kumimoji="0" lang="vi-VN" sz="40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570808" y="308192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Thanh niên làm theo lời Bác</a:t>
            </a:r>
            <a:endParaRPr lang="en-US" sz="3200" b="1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4685665" y="5388610"/>
            <a:ext cx="446976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/>
              <a:t>https://youtu.be/CUd-cRH9hN8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1083</Words>
  <Application>WPS Presentation</Application>
  <PresentationFormat>Custom</PresentationFormat>
  <Paragraphs>106</Paragraphs>
  <Slides>10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Arial</vt:lpstr>
      <vt:lpstr>SimSun</vt:lpstr>
      <vt:lpstr>Wingdings</vt:lpstr>
      <vt:lpstr>Tahoma</vt:lpstr>
      <vt:lpstr>Times New Roman</vt:lpstr>
      <vt:lpstr>Microsoft YaHei</vt:lpstr>
      <vt:lpstr>Arial Unicode MS</vt:lpstr>
      <vt:lpstr>Calibri Light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 Van Xin Em</dc:creator>
  <cp:lastModifiedBy>DELL</cp:lastModifiedBy>
  <cp:revision>39</cp:revision>
  <dcterms:created xsi:type="dcterms:W3CDTF">2018-07-11T14:54:00Z</dcterms:created>
  <dcterms:modified xsi:type="dcterms:W3CDTF">2021-07-05T07:44:04Z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1033-11.2.0.10176</vt:lpwstr>
  </property>
</Properties>
</file>