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 id="2147483672" r:id="rId2"/>
    <p:sldMasterId id="2147483684" r:id="rId3"/>
  </p:sldMasterIdLst>
  <p:notesMasterIdLst>
    <p:notesMasterId r:id="rId50"/>
  </p:notesMasterIdLst>
  <p:sldIdLst>
    <p:sldId id="366" r:id="rId4"/>
    <p:sldId id="342" r:id="rId5"/>
    <p:sldId id="367" r:id="rId6"/>
    <p:sldId id="368" r:id="rId7"/>
    <p:sldId id="369" r:id="rId8"/>
    <p:sldId id="370" r:id="rId9"/>
    <p:sldId id="371" r:id="rId10"/>
    <p:sldId id="373" r:id="rId11"/>
    <p:sldId id="374" r:id="rId12"/>
    <p:sldId id="375" r:id="rId13"/>
    <p:sldId id="376" r:id="rId14"/>
    <p:sldId id="377" r:id="rId15"/>
    <p:sldId id="378" r:id="rId16"/>
    <p:sldId id="379" r:id="rId17"/>
    <p:sldId id="380" r:id="rId18"/>
    <p:sldId id="381" r:id="rId19"/>
    <p:sldId id="382" r:id="rId20"/>
    <p:sldId id="383" r:id="rId21"/>
    <p:sldId id="384" r:id="rId22"/>
    <p:sldId id="385" r:id="rId23"/>
    <p:sldId id="386" r:id="rId24"/>
    <p:sldId id="387" r:id="rId25"/>
    <p:sldId id="388" r:id="rId26"/>
    <p:sldId id="389" r:id="rId27"/>
    <p:sldId id="390" r:id="rId28"/>
    <p:sldId id="391" r:id="rId29"/>
    <p:sldId id="392" r:id="rId30"/>
    <p:sldId id="393" r:id="rId31"/>
    <p:sldId id="394" r:id="rId32"/>
    <p:sldId id="395" r:id="rId33"/>
    <p:sldId id="396" r:id="rId34"/>
    <p:sldId id="397" r:id="rId35"/>
    <p:sldId id="398" r:id="rId36"/>
    <p:sldId id="399" r:id="rId37"/>
    <p:sldId id="400" r:id="rId38"/>
    <p:sldId id="401" r:id="rId39"/>
    <p:sldId id="402" r:id="rId40"/>
    <p:sldId id="403" r:id="rId41"/>
    <p:sldId id="404" r:id="rId42"/>
    <p:sldId id="405" r:id="rId43"/>
    <p:sldId id="406" r:id="rId44"/>
    <p:sldId id="407" r:id="rId45"/>
    <p:sldId id="408" r:id="rId46"/>
    <p:sldId id="409" r:id="rId47"/>
    <p:sldId id="410" r:id="rId48"/>
    <p:sldId id="338" r:id="rId4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89189" autoAdjust="0"/>
  </p:normalViewPr>
  <p:slideViewPr>
    <p:cSldViewPr>
      <p:cViewPr varScale="1">
        <p:scale>
          <a:sx n="82" d="100"/>
          <a:sy n="82" d="100"/>
        </p:scale>
        <p:origin x="1614"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37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13.emf"/><Relationship Id="rId4" Type="http://schemas.openxmlformats.org/officeDocument/2006/relationships/image" Target="../media/image1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17DE3702-7C44-400C-AEE3-21F1E2FA697B}" type="datetimeFigureOut">
              <a:rPr lang="en-US" smtClean="0"/>
              <a:t>7/20/2021</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0E870C4F-5C99-4964-B61E-6713F17CF2DF}" type="slidenum">
              <a:rPr lang="en-US" smtClean="0"/>
              <a:t>‹#›</a:t>
            </a:fld>
            <a:endParaRPr lang="en-US"/>
          </a:p>
        </p:txBody>
      </p:sp>
    </p:spTree>
    <p:extLst>
      <p:ext uri="{BB962C8B-B14F-4D97-AF65-F5344CB8AC3E}">
        <p14:creationId xmlns:p14="http://schemas.microsoft.com/office/powerpoint/2010/main" val="308816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a:t>
            </a:fld>
            <a:endParaRPr lang="en-US"/>
          </a:p>
        </p:txBody>
      </p:sp>
    </p:spTree>
    <p:extLst>
      <p:ext uri="{BB962C8B-B14F-4D97-AF65-F5344CB8AC3E}">
        <p14:creationId xmlns:p14="http://schemas.microsoft.com/office/powerpoint/2010/main" val="366804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4</a:t>
            </a:fld>
            <a:endParaRPr lang="en-US"/>
          </a:p>
        </p:txBody>
      </p:sp>
    </p:spTree>
    <p:extLst>
      <p:ext uri="{BB962C8B-B14F-4D97-AF65-F5344CB8AC3E}">
        <p14:creationId xmlns:p14="http://schemas.microsoft.com/office/powerpoint/2010/main" val="245736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5</a:t>
            </a:fld>
            <a:endParaRPr lang="en-US"/>
          </a:p>
        </p:txBody>
      </p:sp>
    </p:spTree>
    <p:extLst>
      <p:ext uri="{BB962C8B-B14F-4D97-AF65-F5344CB8AC3E}">
        <p14:creationId xmlns:p14="http://schemas.microsoft.com/office/powerpoint/2010/main" val="456755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6</a:t>
            </a:fld>
            <a:endParaRPr lang="en-US"/>
          </a:p>
        </p:txBody>
      </p:sp>
    </p:spTree>
    <p:extLst>
      <p:ext uri="{BB962C8B-B14F-4D97-AF65-F5344CB8AC3E}">
        <p14:creationId xmlns:p14="http://schemas.microsoft.com/office/powerpoint/2010/main" val="1040280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7</a:t>
            </a:fld>
            <a:endParaRPr lang="en-US"/>
          </a:p>
        </p:txBody>
      </p:sp>
    </p:spTree>
    <p:extLst>
      <p:ext uri="{BB962C8B-B14F-4D97-AF65-F5344CB8AC3E}">
        <p14:creationId xmlns:p14="http://schemas.microsoft.com/office/powerpoint/2010/main" val="3507852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8</a:t>
            </a:fld>
            <a:endParaRPr lang="en-US"/>
          </a:p>
        </p:txBody>
      </p:sp>
    </p:spTree>
    <p:extLst>
      <p:ext uri="{BB962C8B-B14F-4D97-AF65-F5344CB8AC3E}">
        <p14:creationId xmlns:p14="http://schemas.microsoft.com/office/powerpoint/2010/main" val="4150918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9</a:t>
            </a:fld>
            <a:endParaRPr lang="en-US"/>
          </a:p>
        </p:txBody>
      </p:sp>
    </p:spTree>
    <p:extLst>
      <p:ext uri="{BB962C8B-B14F-4D97-AF65-F5344CB8AC3E}">
        <p14:creationId xmlns:p14="http://schemas.microsoft.com/office/powerpoint/2010/main" val="15230812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10</a:t>
            </a:fld>
            <a:endParaRPr lang="en-US"/>
          </a:p>
        </p:txBody>
      </p:sp>
    </p:spTree>
    <p:extLst>
      <p:ext uri="{BB962C8B-B14F-4D97-AF65-F5344CB8AC3E}">
        <p14:creationId xmlns:p14="http://schemas.microsoft.com/office/powerpoint/2010/main" val="2414097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11</a:t>
            </a:fld>
            <a:endParaRPr lang="en-US"/>
          </a:p>
        </p:txBody>
      </p:sp>
    </p:spTree>
    <p:extLst>
      <p:ext uri="{BB962C8B-B14F-4D97-AF65-F5344CB8AC3E}">
        <p14:creationId xmlns:p14="http://schemas.microsoft.com/office/powerpoint/2010/main" val="4075544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12</a:t>
            </a:fld>
            <a:endParaRPr lang="en-US"/>
          </a:p>
        </p:txBody>
      </p:sp>
    </p:spTree>
    <p:extLst>
      <p:ext uri="{BB962C8B-B14F-4D97-AF65-F5344CB8AC3E}">
        <p14:creationId xmlns:p14="http://schemas.microsoft.com/office/powerpoint/2010/main" val="723750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13</a:t>
            </a:fld>
            <a:endParaRPr lang="en-US"/>
          </a:p>
        </p:txBody>
      </p:sp>
    </p:spTree>
    <p:extLst>
      <p:ext uri="{BB962C8B-B14F-4D97-AF65-F5344CB8AC3E}">
        <p14:creationId xmlns:p14="http://schemas.microsoft.com/office/powerpoint/2010/main" val="2904640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14</a:t>
            </a:fld>
            <a:endParaRPr lang="en-US"/>
          </a:p>
        </p:txBody>
      </p:sp>
    </p:spTree>
    <p:extLst>
      <p:ext uri="{BB962C8B-B14F-4D97-AF65-F5344CB8AC3E}">
        <p14:creationId xmlns:p14="http://schemas.microsoft.com/office/powerpoint/2010/main" val="794907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15</a:t>
            </a:fld>
            <a:endParaRPr lang="en-US"/>
          </a:p>
        </p:txBody>
      </p:sp>
    </p:spTree>
    <p:extLst>
      <p:ext uri="{BB962C8B-B14F-4D97-AF65-F5344CB8AC3E}">
        <p14:creationId xmlns:p14="http://schemas.microsoft.com/office/powerpoint/2010/main" val="10941778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16</a:t>
            </a:fld>
            <a:endParaRPr lang="en-US"/>
          </a:p>
        </p:txBody>
      </p:sp>
    </p:spTree>
    <p:extLst>
      <p:ext uri="{BB962C8B-B14F-4D97-AF65-F5344CB8AC3E}">
        <p14:creationId xmlns:p14="http://schemas.microsoft.com/office/powerpoint/2010/main" val="39199581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17</a:t>
            </a:fld>
            <a:endParaRPr lang="en-US"/>
          </a:p>
        </p:txBody>
      </p:sp>
    </p:spTree>
    <p:extLst>
      <p:ext uri="{BB962C8B-B14F-4D97-AF65-F5344CB8AC3E}">
        <p14:creationId xmlns:p14="http://schemas.microsoft.com/office/powerpoint/2010/main" val="1762366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18</a:t>
            </a:fld>
            <a:endParaRPr lang="en-US"/>
          </a:p>
        </p:txBody>
      </p:sp>
    </p:spTree>
    <p:extLst>
      <p:ext uri="{BB962C8B-B14F-4D97-AF65-F5344CB8AC3E}">
        <p14:creationId xmlns:p14="http://schemas.microsoft.com/office/powerpoint/2010/main" val="382227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19</a:t>
            </a:fld>
            <a:endParaRPr lang="en-US"/>
          </a:p>
        </p:txBody>
      </p:sp>
    </p:spTree>
    <p:extLst>
      <p:ext uri="{BB962C8B-B14F-4D97-AF65-F5344CB8AC3E}">
        <p14:creationId xmlns:p14="http://schemas.microsoft.com/office/powerpoint/2010/main" val="1965315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20</a:t>
            </a:fld>
            <a:endParaRPr lang="en-US"/>
          </a:p>
        </p:txBody>
      </p:sp>
    </p:spTree>
    <p:extLst>
      <p:ext uri="{BB962C8B-B14F-4D97-AF65-F5344CB8AC3E}">
        <p14:creationId xmlns:p14="http://schemas.microsoft.com/office/powerpoint/2010/main" val="3473852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21</a:t>
            </a:fld>
            <a:endParaRPr lang="en-US"/>
          </a:p>
        </p:txBody>
      </p:sp>
    </p:spTree>
    <p:extLst>
      <p:ext uri="{BB962C8B-B14F-4D97-AF65-F5344CB8AC3E}">
        <p14:creationId xmlns:p14="http://schemas.microsoft.com/office/powerpoint/2010/main" val="22697419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22</a:t>
            </a:fld>
            <a:endParaRPr lang="en-US"/>
          </a:p>
        </p:txBody>
      </p:sp>
    </p:spTree>
    <p:extLst>
      <p:ext uri="{BB962C8B-B14F-4D97-AF65-F5344CB8AC3E}">
        <p14:creationId xmlns:p14="http://schemas.microsoft.com/office/powerpoint/2010/main" val="35528355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23</a:t>
            </a:fld>
            <a:endParaRPr lang="en-US"/>
          </a:p>
        </p:txBody>
      </p:sp>
    </p:spTree>
    <p:extLst>
      <p:ext uri="{BB962C8B-B14F-4D97-AF65-F5344CB8AC3E}">
        <p14:creationId xmlns:p14="http://schemas.microsoft.com/office/powerpoint/2010/main" val="30111218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24</a:t>
            </a:fld>
            <a:endParaRPr lang="en-US"/>
          </a:p>
        </p:txBody>
      </p:sp>
    </p:spTree>
    <p:extLst>
      <p:ext uri="{BB962C8B-B14F-4D97-AF65-F5344CB8AC3E}">
        <p14:creationId xmlns:p14="http://schemas.microsoft.com/office/powerpoint/2010/main" val="5866240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25</a:t>
            </a:fld>
            <a:endParaRPr lang="en-US"/>
          </a:p>
        </p:txBody>
      </p:sp>
    </p:spTree>
    <p:extLst>
      <p:ext uri="{BB962C8B-B14F-4D97-AF65-F5344CB8AC3E}">
        <p14:creationId xmlns:p14="http://schemas.microsoft.com/office/powerpoint/2010/main" val="16172618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26</a:t>
            </a:fld>
            <a:endParaRPr lang="en-US"/>
          </a:p>
        </p:txBody>
      </p:sp>
    </p:spTree>
    <p:extLst>
      <p:ext uri="{BB962C8B-B14F-4D97-AF65-F5344CB8AC3E}">
        <p14:creationId xmlns:p14="http://schemas.microsoft.com/office/powerpoint/2010/main" val="6061967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27</a:t>
            </a:fld>
            <a:endParaRPr lang="en-US"/>
          </a:p>
        </p:txBody>
      </p:sp>
    </p:spTree>
    <p:extLst>
      <p:ext uri="{BB962C8B-B14F-4D97-AF65-F5344CB8AC3E}">
        <p14:creationId xmlns:p14="http://schemas.microsoft.com/office/powerpoint/2010/main" val="2772019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28</a:t>
            </a:fld>
            <a:endParaRPr lang="en-US"/>
          </a:p>
        </p:txBody>
      </p:sp>
    </p:spTree>
    <p:extLst>
      <p:ext uri="{BB962C8B-B14F-4D97-AF65-F5344CB8AC3E}">
        <p14:creationId xmlns:p14="http://schemas.microsoft.com/office/powerpoint/2010/main" val="26290179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29</a:t>
            </a:fld>
            <a:endParaRPr lang="en-US"/>
          </a:p>
        </p:txBody>
      </p:sp>
    </p:spTree>
    <p:extLst>
      <p:ext uri="{BB962C8B-B14F-4D97-AF65-F5344CB8AC3E}">
        <p14:creationId xmlns:p14="http://schemas.microsoft.com/office/powerpoint/2010/main" val="24723856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30</a:t>
            </a:fld>
            <a:endParaRPr lang="en-US"/>
          </a:p>
        </p:txBody>
      </p:sp>
    </p:spTree>
    <p:extLst>
      <p:ext uri="{BB962C8B-B14F-4D97-AF65-F5344CB8AC3E}">
        <p14:creationId xmlns:p14="http://schemas.microsoft.com/office/powerpoint/2010/main" val="6979412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31</a:t>
            </a:fld>
            <a:endParaRPr lang="en-US"/>
          </a:p>
        </p:txBody>
      </p:sp>
    </p:spTree>
    <p:extLst>
      <p:ext uri="{BB962C8B-B14F-4D97-AF65-F5344CB8AC3E}">
        <p14:creationId xmlns:p14="http://schemas.microsoft.com/office/powerpoint/2010/main" val="27284410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32</a:t>
            </a:fld>
            <a:endParaRPr lang="en-US"/>
          </a:p>
        </p:txBody>
      </p:sp>
    </p:spTree>
    <p:extLst>
      <p:ext uri="{BB962C8B-B14F-4D97-AF65-F5344CB8AC3E}">
        <p14:creationId xmlns:p14="http://schemas.microsoft.com/office/powerpoint/2010/main" val="1476232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33</a:t>
            </a:fld>
            <a:endParaRPr lang="en-US"/>
          </a:p>
        </p:txBody>
      </p:sp>
    </p:spTree>
    <p:extLst>
      <p:ext uri="{BB962C8B-B14F-4D97-AF65-F5344CB8AC3E}">
        <p14:creationId xmlns:p14="http://schemas.microsoft.com/office/powerpoint/2010/main" val="10422918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34</a:t>
            </a:fld>
            <a:endParaRPr lang="en-US"/>
          </a:p>
        </p:txBody>
      </p:sp>
    </p:spTree>
    <p:extLst>
      <p:ext uri="{BB962C8B-B14F-4D97-AF65-F5344CB8AC3E}">
        <p14:creationId xmlns:p14="http://schemas.microsoft.com/office/powerpoint/2010/main" val="36759429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35</a:t>
            </a:fld>
            <a:endParaRPr lang="en-US"/>
          </a:p>
        </p:txBody>
      </p:sp>
    </p:spTree>
    <p:extLst>
      <p:ext uri="{BB962C8B-B14F-4D97-AF65-F5344CB8AC3E}">
        <p14:creationId xmlns:p14="http://schemas.microsoft.com/office/powerpoint/2010/main" val="39636301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36</a:t>
            </a:fld>
            <a:endParaRPr lang="en-US"/>
          </a:p>
        </p:txBody>
      </p:sp>
    </p:spTree>
    <p:extLst>
      <p:ext uri="{BB962C8B-B14F-4D97-AF65-F5344CB8AC3E}">
        <p14:creationId xmlns:p14="http://schemas.microsoft.com/office/powerpoint/2010/main" val="31912778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37</a:t>
            </a:fld>
            <a:endParaRPr lang="en-US"/>
          </a:p>
        </p:txBody>
      </p:sp>
    </p:spTree>
    <p:extLst>
      <p:ext uri="{BB962C8B-B14F-4D97-AF65-F5344CB8AC3E}">
        <p14:creationId xmlns:p14="http://schemas.microsoft.com/office/powerpoint/2010/main" val="2657020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8" name="Line 11"/>
          <p:cNvSpPr>
            <a:spLocks noChangeShapeType="1"/>
          </p:cNvSpPr>
          <p:nvPr/>
        </p:nvSpPr>
        <p:spPr bwMode="auto">
          <a:xfrm>
            <a:off x="0" y="63246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1D8BD707-D9CF-40AE-B4C6-C98DA3205C09}" type="datetimeFigureOut">
              <a:rPr lang="en-US" smtClean="0"/>
              <a:pPr/>
              <a:t>7/20/2021</a:t>
            </a:fld>
            <a:endParaRPr lang="en-US"/>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r>
              <a:rPr lang="en-US" smtClean="0"/>
              <a:t>1</a:t>
            </a:r>
            <a:endParaRPr lang="en-US"/>
          </a:p>
        </p:txBody>
      </p:sp>
      <p:sp>
        <p:nvSpPr>
          <p:cNvPr id="12" name="Text Box 10"/>
          <p:cNvSpPr txBox="1">
            <a:spLocks noChangeArrowheads="1"/>
          </p:cNvSpPr>
          <p:nvPr userDrawn="1"/>
        </p:nvSpPr>
        <p:spPr bwMode="auto">
          <a:xfrm>
            <a:off x="0" y="64008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eaLnBrk="1" hangingPunct="1">
              <a:spcBef>
                <a:spcPct val="50000"/>
              </a:spcBef>
              <a:defRPr/>
            </a:pPr>
            <a:r>
              <a:rPr lang="it-IT" altLang="en-US" sz="1800" b="1" i="1" smtClean="0">
                <a:solidFill>
                  <a:srgbClr val="0000FF"/>
                </a:solidFill>
                <a:latin typeface="+mj-lt"/>
              </a:rPr>
              <a:t>Bm. CNKL</a:t>
            </a:r>
            <a:r>
              <a:rPr lang="it-IT" altLang="en-US" sz="1800" b="1" i="1" baseline="0" smtClean="0">
                <a:solidFill>
                  <a:srgbClr val="0000FF"/>
                </a:solidFill>
                <a:latin typeface="+mj-lt"/>
              </a:rPr>
              <a:t> – </a:t>
            </a:r>
            <a:r>
              <a:rPr lang="it-IT" altLang="en-US" sz="1800" b="1" i="1" smtClean="0">
                <a:solidFill>
                  <a:srgbClr val="0000FF"/>
                </a:solidFill>
                <a:latin typeface="+mj-lt"/>
              </a:rPr>
              <a:t>Khoa</a:t>
            </a:r>
            <a:r>
              <a:rPr lang="it-IT" altLang="en-US" sz="1800" b="1" i="1" baseline="0" smtClean="0">
                <a:solidFill>
                  <a:srgbClr val="0000FF"/>
                </a:solidFill>
                <a:latin typeface="+mj-lt"/>
              </a:rPr>
              <a:t> KTCS                                                                             Lê Văn Nhân</a:t>
            </a:r>
            <a:endParaRPr lang="en-US" sz="1800" b="1" i="1" smtClean="0">
              <a:solidFill>
                <a:schemeClr val="tx1"/>
              </a:solidFill>
              <a:effectLst/>
              <a:latin typeface="+mj-lt"/>
              <a:cs typeface="Times New Roman" pitchFamily="18" charset="0"/>
            </a:endParaRPr>
          </a:p>
        </p:txBody>
      </p:sp>
    </p:spTree>
    <p:extLst>
      <p:ext uri="{BB962C8B-B14F-4D97-AF65-F5344CB8AC3E}">
        <p14:creationId xmlns:p14="http://schemas.microsoft.com/office/powerpoint/2010/main" val="5652706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18602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99928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723766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048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80260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52177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244895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08736026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84931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49915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BF101F08-4820-4FFF-8F46-D5BF5847EFAC}" type="datetime1">
              <a:rPr lang="en-US"/>
              <a:pPr>
                <a:defRPr/>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180479317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6B602-02EF-4D19-8D6F-5614E202AD9F}" type="datetime1">
              <a:rPr lang="en-US"/>
              <a:pPr>
                <a:defRPr/>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2482411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CCF9A0C4-FB94-4D1D-9051-A297349DD04D}" type="datetime1">
              <a:rPr lang="en-US"/>
              <a:pPr>
                <a:defRPr/>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3410385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B9BDD0FA-3E87-49CC-9A9D-7FB6F0841E85}" type="datetime1">
              <a:rPr lang="en-US"/>
              <a:pPr>
                <a:defRPr/>
              </a:pPr>
              <a:t>7/20/2021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2271504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BEB57474-7E0C-427E-A465-8C106321264B}" type="datetime1">
              <a:rPr lang="en-US"/>
              <a:pPr>
                <a:defRPr/>
              </a:pPr>
              <a:t>7/20/2021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183072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2899946B-58D6-4594-AE65-2400EBB813A0}" type="datetime1">
              <a:rPr lang="en-US"/>
              <a:pPr>
                <a:defRPr/>
              </a:pPr>
              <a:t>7/20/2021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5738450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70D1F62-AFF5-466F-8641-F9A229BB3633}" type="datetime1">
              <a:rPr lang="en-US"/>
              <a:pPr>
                <a:defRPr/>
              </a:pPr>
              <a:t>7/20/2021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090512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0ADED09-FA6F-4A38-B674-1B08245BD29A}" type="datetime1">
              <a:rPr lang="en-US"/>
              <a:pPr>
                <a:defRPr/>
              </a:pPr>
              <a:t>7/20/2021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2228990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78171E1-23DF-4909-9ED2-CE726BA64DFD}" type="datetime1">
              <a:rPr lang="en-US"/>
              <a:pPr>
                <a:defRPr/>
              </a:pPr>
              <a:t>7/20/2021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2813336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D9D95E3C-5574-478C-A995-8546E9491BD1}" type="datetime1">
              <a:rPr lang="en-US"/>
              <a:pPr>
                <a:defRPr/>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2157925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A0C8AD5C-1C3C-430F-BCB0-EC6C3590236D}" type="datetime1">
              <a:rPr lang="en-US"/>
              <a:pPr>
                <a:defRPr/>
              </a:pPr>
              <a:t>7/20/2021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4252252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1</a:t>
            </a:r>
            <a:endParaRPr lang="en-US">
              <a:solidFill>
                <a:prstClr val="black">
                  <a:tint val="75000"/>
                </a:prstClr>
              </a:solidFill>
            </a:endParaRPr>
          </a:p>
        </p:txBody>
      </p:sp>
    </p:spTree>
    <p:extLst>
      <p:ext uri="{BB962C8B-B14F-4D97-AF65-F5344CB8AC3E}">
        <p14:creationId xmlns:p14="http://schemas.microsoft.com/office/powerpoint/2010/main" val="708042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53459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57161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852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820551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8195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3126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96837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13443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78480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5025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1D8BD707-D9CF-40AE-B4C6-C98DA3205C09}" type="datetimeFigureOut">
              <a:rPr lang="en-US" smtClean="0"/>
              <a:pPr/>
              <a:t>7/20/2021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27C04E18-983D-4413-A4D1-BA0CD79F1C58}" type="datetime1">
              <a:rPr lang="en-US"/>
              <a:pPr>
                <a:defRPr/>
              </a:pPr>
              <a:t>7/20/2021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D8BD707-D9CF-40AE-B4C6-C98DA3205C09}" type="datetimeFigureOut">
              <a:rPr lang="en-US" smtClean="0">
                <a:solidFill>
                  <a:prstClr val="black">
                    <a:tint val="75000"/>
                  </a:prstClr>
                </a:solidFill>
              </a:rPr>
              <a:pPr/>
              <a:t>7/20/2021</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33521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7.em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8.em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9.em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20.em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1.em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22.em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23.em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23.em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24.em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25.em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25.em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26.emf"/></Relationships>
</file>

<file path=ppt/slides/_rels/slide38.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3.jp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0"/>
            <a:ext cx="8915400" cy="5909310"/>
          </a:xfrm>
          <a:prstGeom prst="rect">
            <a:avLst/>
          </a:prstGeom>
        </p:spPr>
        <p:txBody>
          <a:bodyPr wrap="square">
            <a:spAutoFit/>
          </a:bodyPr>
          <a:lstStyle/>
          <a:p>
            <a:pPr marL="82550" indent="0" algn="ctr">
              <a:lnSpc>
                <a:spcPct val="150000"/>
              </a:lnSpc>
              <a:spcBef>
                <a:spcPts val="0"/>
              </a:spcBef>
              <a:buFont typeface="Wingdings 2" panose="05020102010507070707" pitchFamily="18" charset="2"/>
              <a:buNone/>
              <a:defRPr/>
            </a:pPr>
            <a:r>
              <a:rPr lang="en-US" altLang="vi-VN" sz="2800" dirty="0">
                <a:solidFill>
                  <a:srgbClr val="3333FF"/>
                </a:solidFill>
                <a:latin typeface="Times New Roman" panose="02020603050405020304" pitchFamily="18" charset="0"/>
                <a:cs typeface="Times New Roman" panose="02020603050405020304" pitchFamily="18" charset="0"/>
              </a:rPr>
              <a:t>TRƯỜNG CAO ĐẲNG LÝ TỰ TRỌNG </a:t>
            </a:r>
            <a:r>
              <a:rPr lang="en-US" altLang="vi-VN" sz="2800" dirty="0" smtClean="0">
                <a:solidFill>
                  <a:srgbClr val="3333FF"/>
                </a:solidFill>
                <a:latin typeface="Times New Roman" panose="02020603050405020304" pitchFamily="18" charset="0"/>
                <a:cs typeface="Times New Roman" panose="02020603050405020304" pitchFamily="18" charset="0"/>
              </a:rPr>
              <a:t>TP.HCM</a:t>
            </a:r>
            <a:endParaRPr lang="en-US" altLang="vi-VN" sz="2800" dirty="0">
              <a:solidFill>
                <a:srgbClr val="3333FF"/>
              </a:solidFill>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altLang="vi-VN" sz="3200" dirty="0" smtClean="0">
                <a:latin typeface="Times New Roman" panose="02020603050405020304" pitchFamily="18" charset="0"/>
                <a:cs typeface="Times New Roman" panose="02020603050405020304" pitchFamily="18" charset="0"/>
              </a:rPr>
              <a:t>BAI </a:t>
            </a:r>
            <a:r>
              <a:rPr lang="en-US" altLang="vi-VN" sz="3200" dirty="0" err="1">
                <a:latin typeface="Times New Roman" panose="02020603050405020304" pitchFamily="18" charset="0"/>
                <a:cs typeface="Times New Roman" panose="02020603050405020304" pitchFamily="18" charset="0"/>
              </a:rPr>
              <a:t>GIẢNG</a:t>
            </a:r>
            <a:r>
              <a:rPr lang="en-US" altLang="vi-VN" sz="3200" dirty="0">
                <a:latin typeface="Times New Roman" panose="02020603050405020304" pitchFamily="18" charset="0"/>
                <a:cs typeface="Times New Roman" panose="02020603050405020304" pitchFamily="18" charset="0"/>
              </a:rPr>
              <a:t> </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MÔN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THỰC</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HÀNH</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TIỆN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BẢN</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Giảng</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viên</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Nguyễn</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Thanh</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Giang</a:t>
            </a:r>
            <a:endPar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Khoa</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khí</a:t>
            </a:r>
            <a: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28929031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6" name="Rectangle 5"/>
          <p:cNvSpPr/>
          <p:nvPr/>
        </p:nvSpPr>
        <p:spPr>
          <a:xfrm>
            <a:off x="369277" y="1600200"/>
            <a:ext cx="8446477" cy="4093428"/>
          </a:xfrm>
          <a:prstGeom prst="rect">
            <a:avLst/>
          </a:prstGeom>
        </p:spPr>
        <p:txBody>
          <a:bodyPr wrap="square">
            <a:spAutoFit/>
          </a:bodyPr>
          <a:lstStyle/>
          <a:p>
            <a:pPr hangingPunct="0">
              <a:spcBef>
                <a:spcPts val="600"/>
              </a:spcBef>
              <a:spcAft>
                <a:spcPts val="600"/>
              </a:spcAft>
            </a:pPr>
            <a:r>
              <a:rPr lang="de-DE" sz="2800" i="1" dirty="0">
                <a:ea typeface="Times New Roman" panose="02020603050405020304" pitchFamily="18" charset="0"/>
                <a:cs typeface="Times New Roman" panose="02020603050405020304" pitchFamily="18" charset="0"/>
              </a:rPr>
              <a:t>Mục tiêu: </a:t>
            </a:r>
            <a:endParaRPr lang="en-US" sz="2800" dirty="0">
              <a:ea typeface="Times New Roman" panose="02020603050405020304" pitchFamily="18" charset="0"/>
              <a:cs typeface="Times New Roman" panose="02020603050405020304" pitchFamily="18" charset="0"/>
            </a:endParaRPr>
          </a:p>
          <a:p>
            <a:pPr marL="540385" indent="-83185" hangingPunct="0">
              <a:spcBef>
                <a:spcPts val="600"/>
              </a:spcBef>
              <a:spcAft>
                <a:spcPts val="600"/>
              </a:spcAft>
            </a:pPr>
            <a:r>
              <a:rPr lang="de-DE" sz="2800" i="1" dirty="0">
                <a:ea typeface="Times New Roman" panose="02020603050405020304" pitchFamily="18" charset="0"/>
                <a:cs typeface="Times New Roman" panose="02020603050405020304" pitchFamily="18" charset="0"/>
              </a:rPr>
              <a:t>- Hiểu và Trình bày được kiến thức về ATLĐ.</a:t>
            </a:r>
            <a:endParaRPr lang="en-US" sz="2800" dirty="0">
              <a:ea typeface="Times New Roman" panose="02020603050405020304" pitchFamily="18" charset="0"/>
              <a:cs typeface="Times New Roman" panose="02020603050405020304" pitchFamily="18" charset="0"/>
            </a:endParaRPr>
          </a:p>
          <a:p>
            <a:pPr marL="540385" indent="-83185" hangingPunct="0">
              <a:spcBef>
                <a:spcPts val="600"/>
              </a:spcBef>
              <a:spcAft>
                <a:spcPts val="600"/>
              </a:spcAft>
            </a:pPr>
            <a:r>
              <a:rPr lang="de-DE" sz="2800" i="1" dirty="0">
                <a:ea typeface="Times New Roman" panose="02020603050405020304" pitchFamily="18" charset="0"/>
                <a:cs typeface="Times New Roman" panose="02020603050405020304" pitchFamily="18" charset="0"/>
              </a:rPr>
              <a:t>- Sử dụng và bảo quản dụng cụ đo và mài được dao tiện.</a:t>
            </a:r>
            <a:endParaRPr lang="en-US" sz="2800" dirty="0">
              <a:ea typeface="Times New Roman" panose="02020603050405020304" pitchFamily="18" charset="0"/>
              <a:cs typeface="Times New Roman" panose="02020603050405020304" pitchFamily="18" charset="0"/>
            </a:endParaRPr>
          </a:p>
          <a:p>
            <a:pPr marL="540385" indent="-83185" hangingPunct="0">
              <a:spcBef>
                <a:spcPts val="600"/>
              </a:spcBef>
              <a:spcAft>
                <a:spcPts val="600"/>
              </a:spcAft>
            </a:pPr>
            <a:r>
              <a:rPr lang="de-DE" sz="2800" i="1" dirty="0">
                <a:ea typeface="Times New Roman" panose="02020603050405020304" pitchFamily="18" charset="0"/>
                <a:cs typeface="Times New Roman" panose="02020603050405020304" pitchFamily="18" charset="0"/>
              </a:rPr>
              <a:t>- Trình bày được cấu tạo và các góc của dao tiện.</a:t>
            </a:r>
            <a:endParaRPr lang="en-US" sz="2800" dirty="0">
              <a:ea typeface="Times New Roman" panose="02020603050405020304" pitchFamily="18" charset="0"/>
              <a:cs typeface="Times New Roman" panose="02020603050405020304" pitchFamily="18" charset="0"/>
            </a:endParaRPr>
          </a:p>
          <a:p>
            <a:pPr marL="540385" indent="-83185" hangingPunct="0">
              <a:spcBef>
                <a:spcPts val="600"/>
              </a:spcBef>
              <a:spcAft>
                <a:spcPts val="600"/>
              </a:spcAft>
            </a:pPr>
            <a:r>
              <a:rPr lang="de-DE" sz="2800" i="1" dirty="0">
                <a:ea typeface="Times New Roman" panose="02020603050405020304" pitchFamily="18" charset="0"/>
                <a:cs typeface="Times New Roman" panose="02020603050405020304" pitchFamily="18" charset="0"/>
              </a:rPr>
              <a:t>- Sắp xếp nơi làm việc gọn gàng, sạch sẽ và hợp lý.</a:t>
            </a:r>
            <a:endParaRPr lang="en-US" sz="2800" dirty="0">
              <a:ea typeface="Times New Roman" panose="02020603050405020304" pitchFamily="18" charset="0"/>
              <a:cs typeface="Times New Roman" panose="02020603050405020304" pitchFamily="18" charset="0"/>
            </a:endParaRPr>
          </a:p>
          <a:p>
            <a:pPr marR="68580" indent="457200" hangingPunct="0">
              <a:lnSpc>
                <a:spcPct val="150000"/>
              </a:lnSpc>
              <a:spcBef>
                <a:spcPts val="600"/>
              </a:spcBef>
              <a:spcAft>
                <a:spcPts val="0"/>
              </a:spcAft>
            </a:pPr>
            <a:r>
              <a:rPr lang="de-DE" sz="2800" i="1" dirty="0">
                <a:ea typeface="Times New Roman" panose="02020603050405020304" pitchFamily="18" charset="0"/>
                <a:cs typeface="Times New Roman" panose="02020603050405020304" pitchFamily="18" charset="0"/>
              </a:rPr>
              <a:t>- Đảm bảo ATLĐ cho người và thiết bị.</a:t>
            </a:r>
            <a:endParaRPr lang="en-US"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0274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2667000" y="1524185"/>
            <a:ext cx="3259034" cy="659861"/>
          </a:xfrm>
          <a:prstGeom prst="rect">
            <a:avLst/>
          </a:prstGeom>
        </p:spPr>
        <p:txBody>
          <a:bodyPr wrap="none">
            <a:spAutoFit/>
          </a:bodyPr>
          <a:lstStyle/>
          <a:p>
            <a:pPr marR="68580" algn="ctr" hangingPunct="0">
              <a:lnSpc>
                <a:spcPct val="150000"/>
              </a:lnSpc>
              <a:spcBef>
                <a:spcPts val="600"/>
              </a:spcBef>
              <a:spcAft>
                <a:spcPts val="0"/>
              </a:spcAft>
            </a:pP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 QUY XƯỞNG</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263769" y="2362200"/>
            <a:ext cx="8880231" cy="3816429"/>
          </a:xfrm>
          <a:prstGeom prst="rect">
            <a:avLst/>
          </a:prstGeom>
        </p:spPr>
        <p:txBody>
          <a:bodyPr wrap="square">
            <a:spAutoFit/>
          </a:bodyPr>
          <a:lstStyle/>
          <a:p>
            <a:pPr marR="68580" algn="just" hangingPunct="0">
              <a:spcAft>
                <a:spcPts val="0"/>
              </a:spcAf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Điều 1: </a:t>
            </a:r>
            <a:endParaRPr lang="en-US" sz="2800" dirty="0">
              <a:latin typeface="VNI-Times" pitchFamily="2" charset="0"/>
              <a:ea typeface="Times New Roman" panose="02020603050405020304" pitchFamily="18" charset="0"/>
              <a:cs typeface="Times New Roman" panose="02020603050405020304" pitchFamily="18" charset="0"/>
            </a:endParaRPr>
          </a:p>
          <a:p>
            <a:pPr marL="228600" marR="68580" algn="just"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Không có trách nhiệm không được vào xưởng, khách, SVHS đến tham quan liên hệ văn phòng Khoa.</a:t>
            </a:r>
            <a:endParaRPr lang="en-US" sz="2800" dirty="0">
              <a:latin typeface="VNI-Times" pitchFamily="2" charset="0"/>
              <a:ea typeface="Times New Roman" panose="02020603050405020304" pitchFamily="18" charset="0"/>
              <a:cs typeface="Times New Roman" panose="02020603050405020304" pitchFamily="18" charset="0"/>
            </a:endParaRPr>
          </a:p>
          <a:p>
            <a:pPr marR="68580" algn="just" hangingPunct="0">
              <a:spcAft>
                <a:spcPts val="0"/>
              </a:spcAf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Điều 2</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VNI-Times" pitchFamily="2" charset="0"/>
              <a:ea typeface="Times New Roman" panose="02020603050405020304" pitchFamily="18" charset="0"/>
              <a:cs typeface="Times New Roman" panose="02020603050405020304" pitchFamily="18" charset="0"/>
            </a:endParaRPr>
          </a:p>
          <a:p>
            <a:pPr marL="228600" marR="68580" algn="just"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Khi cần sử dụng máy móc, dụng cụ phải làm đúng thủ tục đăng ký và bàn giao, nếu không thực hiện đúng khi xảy ra hư hỏng, mất mát dụng cụ, người sử dụng phải hoàn toàn chịu trách nhiệm.</a:t>
            </a:r>
            <a:endParaRPr lang="en-US" sz="2800" dirty="0">
              <a:latin typeface="VNI-Times" pitchFamily="2" charset="0"/>
              <a:ea typeface="Times New Roman" panose="02020603050405020304" pitchFamily="18" charset="0"/>
              <a:cs typeface="Times New Roman" panose="02020603050405020304" pitchFamily="18" charset="0"/>
            </a:endParaRPr>
          </a:p>
          <a:p>
            <a:pPr marR="68580" algn="just" hangingPunct="0">
              <a:spcAft>
                <a:spcPts val="0"/>
              </a:spcAft>
            </a:pPr>
            <a:endParaRPr lang="en-US"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63830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2667000" y="1524185"/>
            <a:ext cx="3259034" cy="659861"/>
          </a:xfrm>
          <a:prstGeom prst="rect">
            <a:avLst/>
          </a:prstGeom>
        </p:spPr>
        <p:txBody>
          <a:bodyPr wrap="none">
            <a:spAutoFit/>
          </a:bodyPr>
          <a:lstStyle/>
          <a:p>
            <a:pPr marR="68580" algn="ctr" hangingPunct="0">
              <a:lnSpc>
                <a:spcPct val="150000"/>
              </a:lnSpc>
              <a:spcBef>
                <a:spcPts val="600"/>
              </a:spcBef>
              <a:spcAft>
                <a:spcPts val="0"/>
              </a:spcAft>
            </a:pP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 QUY XƯỞNG</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316522" y="2205174"/>
            <a:ext cx="8880231" cy="4401205"/>
          </a:xfrm>
          <a:prstGeom prst="rect">
            <a:avLst/>
          </a:prstGeom>
        </p:spPr>
        <p:txBody>
          <a:bodyPr wrap="square">
            <a:spAutoFit/>
          </a:bodyPr>
          <a:lstStyle/>
          <a:p>
            <a:pPr hangingPunct="0"/>
            <a:r>
              <a:rPr lang="nl-NL" sz="2800" b="1" u="sng" dirty="0"/>
              <a:t>Điều 3:</a:t>
            </a:r>
            <a:r>
              <a:rPr lang="nl-NL" sz="2800" u="sng" dirty="0"/>
              <a:t> </a:t>
            </a:r>
            <a:endParaRPr lang="en-US" sz="2800" dirty="0"/>
          </a:p>
          <a:p>
            <a:pPr hangingPunct="0"/>
            <a:r>
              <a:rPr lang="nl-NL" sz="2800" dirty="0"/>
              <a:t>- Mỗi người phải nêu cao tinh thần làm chủ giữ gìn kỷ luật lao động, bảo vệ máy móc, thiết bị dụng cụ và tài sản chung của nhà trường.</a:t>
            </a:r>
            <a:endParaRPr lang="en-US" sz="2800" dirty="0"/>
          </a:p>
          <a:p>
            <a:pPr hangingPunct="0"/>
            <a:r>
              <a:rPr lang="nl-NL" sz="2800" b="1" u="sng" dirty="0"/>
              <a:t>Điều 4: </a:t>
            </a:r>
            <a:endParaRPr lang="en-US" sz="2800" dirty="0"/>
          </a:p>
          <a:p>
            <a:pPr hangingPunct="0"/>
            <a:r>
              <a:rPr lang="nl-NL" sz="2800" dirty="0"/>
              <a:t>- Thường xuyên bảo đảm vệ sinh công nghiệp, nơi làm việc ngăn nắp, có trách nhiệm phòng ngừa kẻ gian và hoả hoạn.</a:t>
            </a:r>
            <a:endParaRPr lang="en-US" sz="2800" dirty="0"/>
          </a:p>
          <a:p>
            <a:pPr hangingPunct="0"/>
            <a:r>
              <a:rPr lang="nl-NL" sz="2800" b="1" u="sng" dirty="0"/>
              <a:t>Điều 5:</a:t>
            </a:r>
            <a:endParaRPr lang="en-US" sz="2800" dirty="0"/>
          </a:p>
          <a:p>
            <a:r>
              <a:rPr lang="nl-NL" sz="2800" dirty="0"/>
              <a:t>- SVHS phải có mặt trước giờ thực tập 5’, mặc đồ đồng phục đúng theo quy định khi thực tập xưởng</a:t>
            </a:r>
            <a:endParaRPr lang="en-US"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87357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2667000" y="1371600"/>
            <a:ext cx="3259034" cy="659861"/>
          </a:xfrm>
          <a:prstGeom prst="rect">
            <a:avLst/>
          </a:prstGeom>
        </p:spPr>
        <p:txBody>
          <a:bodyPr wrap="none">
            <a:spAutoFit/>
          </a:bodyPr>
          <a:lstStyle/>
          <a:p>
            <a:pPr marR="68580" algn="ctr" hangingPunct="0">
              <a:lnSpc>
                <a:spcPct val="150000"/>
              </a:lnSpc>
              <a:spcBef>
                <a:spcPts val="600"/>
              </a:spcBef>
              <a:spcAft>
                <a:spcPts val="0"/>
              </a:spcAft>
            </a:pP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 QUY XƯỞNG</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316522" y="2031461"/>
            <a:ext cx="8880231" cy="4401205"/>
          </a:xfrm>
          <a:prstGeom prst="rect">
            <a:avLst/>
          </a:prstGeom>
        </p:spPr>
        <p:txBody>
          <a:bodyPr wrap="square">
            <a:spAutoFit/>
          </a:bodyPr>
          <a:lstStyle/>
          <a:p>
            <a:pPr hangingPunct="0"/>
            <a:r>
              <a:rPr lang="nl-NL" sz="2800" b="1" u="sng" dirty="0"/>
              <a:t>Điều 6:</a:t>
            </a:r>
            <a:r>
              <a:rPr lang="nl-NL" sz="2800" u="sng" dirty="0"/>
              <a:t> </a:t>
            </a:r>
            <a:endParaRPr lang="en-US" sz="2800" dirty="0"/>
          </a:p>
          <a:p>
            <a:pPr hangingPunct="0"/>
            <a:r>
              <a:rPr lang="nl-NL" sz="2800" dirty="0"/>
              <a:t>- Phải sử dụng đúng số máy và dụng cụ do Giáo viên phân công, không tự ý sử dụng các máy khác, chấp hành đúng theo quy định về việc nhận bàn giao máy móc và thiết bị.</a:t>
            </a:r>
            <a:endParaRPr lang="en-US" sz="2800" dirty="0"/>
          </a:p>
          <a:p>
            <a:pPr hangingPunct="0"/>
            <a:r>
              <a:rPr lang="nl-NL" sz="2800" b="1" u="sng" dirty="0"/>
              <a:t>Điều 7:</a:t>
            </a:r>
            <a:r>
              <a:rPr lang="nl-NL" sz="2800" u="sng" dirty="0"/>
              <a:t> </a:t>
            </a:r>
            <a:endParaRPr lang="en-US" sz="2800" dirty="0"/>
          </a:p>
          <a:p>
            <a:pPr hangingPunct="0"/>
            <a:r>
              <a:rPr lang="nl-NL" sz="2800" dirty="0"/>
              <a:t> - Không có giờ học không tự ý vào xưởng lấy máy làm bài tập.</a:t>
            </a:r>
            <a:endParaRPr lang="en-US" sz="2800" dirty="0"/>
          </a:p>
          <a:p>
            <a:pPr hangingPunct="0"/>
            <a:r>
              <a:rPr lang="nl-NL" sz="2800" b="1" u="sng" dirty="0"/>
              <a:t>Điều 8: </a:t>
            </a:r>
            <a:endParaRPr lang="en-US" sz="2800" dirty="0"/>
          </a:p>
          <a:p>
            <a:pPr hangingPunct="0"/>
            <a:r>
              <a:rPr lang="nl-NL" sz="2800" dirty="0"/>
              <a:t>- Khi máy có hiện tượng bất thường phải dừng máy, tắt điện nguồn và báo ngay cho Giáo viên hướng dẫn.</a:t>
            </a:r>
            <a:endParaRPr lang="en-US" sz="2800" dirty="0"/>
          </a:p>
        </p:txBody>
      </p:sp>
    </p:spTree>
    <p:extLst>
      <p:ext uri="{BB962C8B-B14F-4D97-AF65-F5344CB8AC3E}">
        <p14:creationId xmlns:p14="http://schemas.microsoft.com/office/powerpoint/2010/main" val="14643279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2667000" y="1371600"/>
            <a:ext cx="3259034" cy="659861"/>
          </a:xfrm>
          <a:prstGeom prst="rect">
            <a:avLst/>
          </a:prstGeom>
        </p:spPr>
        <p:txBody>
          <a:bodyPr wrap="none">
            <a:spAutoFit/>
          </a:bodyPr>
          <a:lstStyle/>
          <a:p>
            <a:pPr marR="68580" algn="ctr" hangingPunct="0">
              <a:lnSpc>
                <a:spcPct val="150000"/>
              </a:lnSpc>
              <a:spcBef>
                <a:spcPts val="600"/>
              </a:spcBef>
              <a:spcAft>
                <a:spcPts val="0"/>
              </a:spcAft>
            </a:pP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 QUY XƯỞNG</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316522" y="2031461"/>
            <a:ext cx="8880231" cy="4401205"/>
          </a:xfrm>
          <a:prstGeom prst="rect">
            <a:avLst/>
          </a:prstGeom>
        </p:spPr>
        <p:txBody>
          <a:bodyPr wrap="square">
            <a:spAutoFit/>
          </a:bodyPr>
          <a:lstStyle/>
          <a:p>
            <a:pPr hangingPunct="0"/>
            <a:r>
              <a:rPr lang="nl-NL" sz="2800" b="1" u="sng" dirty="0"/>
              <a:t>Điều 6:</a:t>
            </a:r>
            <a:r>
              <a:rPr lang="nl-NL" sz="2800" u="sng" dirty="0"/>
              <a:t> </a:t>
            </a:r>
            <a:endParaRPr lang="en-US" sz="2800" dirty="0"/>
          </a:p>
          <a:p>
            <a:pPr hangingPunct="0"/>
            <a:r>
              <a:rPr lang="nl-NL" sz="2800" dirty="0"/>
              <a:t>- Phải sử dụng đúng số máy và dụng cụ do Giáo viên phân công, không tự ý sử dụng các máy khác, chấp hành đúng theo quy định về việc nhận bàn giao máy móc và thiết bị.</a:t>
            </a:r>
            <a:endParaRPr lang="en-US" sz="2800" dirty="0"/>
          </a:p>
          <a:p>
            <a:pPr hangingPunct="0"/>
            <a:r>
              <a:rPr lang="nl-NL" sz="2800" b="1" u="sng" dirty="0"/>
              <a:t>Điều 7:</a:t>
            </a:r>
            <a:r>
              <a:rPr lang="nl-NL" sz="2800" u="sng" dirty="0"/>
              <a:t> </a:t>
            </a:r>
            <a:endParaRPr lang="en-US" sz="2800" dirty="0"/>
          </a:p>
          <a:p>
            <a:pPr hangingPunct="0"/>
            <a:r>
              <a:rPr lang="nl-NL" sz="2800" dirty="0"/>
              <a:t> - Không có giờ học không tự ý vào xưởng lấy máy làm bài tập.</a:t>
            </a:r>
            <a:endParaRPr lang="en-US" sz="2800" dirty="0"/>
          </a:p>
          <a:p>
            <a:pPr hangingPunct="0"/>
            <a:r>
              <a:rPr lang="nl-NL" sz="2800" b="1" u="sng" dirty="0"/>
              <a:t>Điều 8: </a:t>
            </a:r>
            <a:endParaRPr lang="en-US" sz="2800" dirty="0"/>
          </a:p>
          <a:p>
            <a:pPr hangingPunct="0"/>
            <a:r>
              <a:rPr lang="nl-NL" sz="2800" dirty="0"/>
              <a:t>- Khi máy có hiện tượng bất thường phải dừng máy, tắt điện nguồn và báo ngay cho Giáo viên hướng dẫn.</a:t>
            </a:r>
            <a:endParaRPr lang="en-US" sz="2800" dirty="0"/>
          </a:p>
        </p:txBody>
      </p:sp>
    </p:spTree>
    <p:extLst>
      <p:ext uri="{BB962C8B-B14F-4D97-AF65-F5344CB8AC3E}">
        <p14:creationId xmlns:p14="http://schemas.microsoft.com/office/powerpoint/2010/main" val="1049802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2667000" y="1371600"/>
            <a:ext cx="3259034" cy="659861"/>
          </a:xfrm>
          <a:prstGeom prst="rect">
            <a:avLst/>
          </a:prstGeom>
        </p:spPr>
        <p:txBody>
          <a:bodyPr wrap="none">
            <a:spAutoFit/>
          </a:bodyPr>
          <a:lstStyle/>
          <a:p>
            <a:pPr marR="68580" algn="ctr" hangingPunct="0">
              <a:lnSpc>
                <a:spcPct val="150000"/>
              </a:lnSpc>
              <a:spcBef>
                <a:spcPts val="600"/>
              </a:spcBef>
              <a:spcAft>
                <a:spcPts val="0"/>
              </a:spcAft>
            </a:pP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 QUY XƯỞNG</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316522" y="2031461"/>
            <a:ext cx="8880231" cy="4401205"/>
          </a:xfrm>
          <a:prstGeom prst="rect">
            <a:avLst/>
          </a:prstGeom>
        </p:spPr>
        <p:txBody>
          <a:bodyPr wrap="square">
            <a:spAutoFit/>
          </a:bodyPr>
          <a:lstStyle/>
          <a:p>
            <a:pPr hangingPunct="0"/>
            <a:r>
              <a:rPr lang="nl-NL" sz="2800" b="1" u="sng" dirty="0"/>
              <a:t>Điều 9: </a:t>
            </a:r>
            <a:endParaRPr lang="en-US" sz="2800" dirty="0"/>
          </a:p>
          <a:p>
            <a:pPr hangingPunct="0"/>
            <a:r>
              <a:rPr lang="nl-NL" sz="2800" dirty="0"/>
              <a:t>- Phải giữ gìn trật tự, kỹ luật, vệ sinh, khi cần rời khỏi vị trí làm việc phải dừng máy tắt nguồn điện.</a:t>
            </a:r>
            <a:endParaRPr lang="en-US" sz="2800" dirty="0"/>
          </a:p>
          <a:p>
            <a:pPr hangingPunct="0"/>
            <a:r>
              <a:rPr lang="nl-NL" sz="2800" b="1" u="sng" dirty="0"/>
              <a:t>Điều 10:</a:t>
            </a:r>
            <a:r>
              <a:rPr lang="nl-NL" sz="2800" u="sng" dirty="0"/>
              <a:t> </a:t>
            </a:r>
            <a:endParaRPr lang="en-US" sz="2800" dirty="0"/>
          </a:p>
          <a:p>
            <a:pPr hangingPunct="0"/>
            <a:r>
              <a:rPr lang="nl-NL" sz="2800" dirty="0"/>
              <a:t>- Khi hết giờ thực tập, phải dừng máy, tắt điện vào máy, đưa máy về vị trí an toàn và làm các việc sau đây:</a:t>
            </a:r>
            <a:endParaRPr lang="en-US" sz="2800" dirty="0"/>
          </a:p>
          <a:p>
            <a:pPr hangingPunct="0"/>
            <a:r>
              <a:rPr lang="nl-NL" sz="2800" dirty="0"/>
              <a:t>* Vệ sinh lau chùi máy sạch sẽ, các thiết bị, dụng cụ phải để đúng nơi quy định.</a:t>
            </a:r>
            <a:endParaRPr lang="en-US" sz="2800" dirty="0"/>
          </a:p>
          <a:p>
            <a:pPr hangingPunct="0"/>
            <a:r>
              <a:rPr lang="nl-NL" sz="2800" dirty="0"/>
              <a:t>* Tập trung cuối ca để Giáo viên nhận xét và rút kinh nghiệm.</a:t>
            </a:r>
            <a:endParaRPr lang="en-US" sz="2800" dirty="0"/>
          </a:p>
        </p:txBody>
      </p:sp>
    </p:spTree>
    <p:extLst>
      <p:ext uri="{BB962C8B-B14F-4D97-AF65-F5344CB8AC3E}">
        <p14:creationId xmlns:p14="http://schemas.microsoft.com/office/powerpoint/2010/main" val="40021241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1600200" y="1520303"/>
            <a:ext cx="6052683" cy="523220"/>
          </a:xfrm>
          <a:prstGeom prst="rect">
            <a:avLst/>
          </a:prstGeom>
        </p:spPr>
        <p:txBody>
          <a:bodyPr wrap="none">
            <a:spAutoFit/>
          </a:bodyPr>
          <a:lstStyle/>
          <a:p>
            <a:pPr hangingPunct="0"/>
            <a:r>
              <a:rPr lang="en-US" sz="2800" b="1" dirty="0" err="1">
                <a:solidFill>
                  <a:srgbClr val="0000FF"/>
                </a:solidFill>
              </a:rPr>
              <a:t>HƯỚNG</a:t>
            </a:r>
            <a:r>
              <a:rPr lang="en-US" sz="2800" b="1" dirty="0">
                <a:solidFill>
                  <a:srgbClr val="0000FF"/>
                </a:solidFill>
              </a:rPr>
              <a:t> </a:t>
            </a:r>
            <a:r>
              <a:rPr lang="en-US" sz="2800" b="1" dirty="0" err="1">
                <a:solidFill>
                  <a:srgbClr val="0000FF"/>
                </a:solidFill>
              </a:rPr>
              <a:t>DẪN</a:t>
            </a:r>
            <a:r>
              <a:rPr lang="en-US" sz="2800" b="1" dirty="0">
                <a:solidFill>
                  <a:srgbClr val="0000FF"/>
                </a:solidFill>
              </a:rPr>
              <a:t> </a:t>
            </a:r>
            <a:r>
              <a:rPr lang="en-US" sz="2800" b="1" dirty="0" err="1">
                <a:solidFill>
                  <a:srgbClr val="0000FF"/>
                </a:solidFill>
              </a:rPr>
              <a:t>SỬ</a:t>
            </a:r>
            <a:r>
              <a:rPr lang="en-US" sz="2800" b="1" dirty="0">
                <a:solidFill>
                  <a:srgbClr val="0000FF"/>
                </a:solidFill>
              </a:rPr>
              <a:t> </a:t>
            </a:r>
            <a:r>
              <a:rPr lang="en-US" sz="2800" b="1" dirty="0" err="1">
                <a:solidFill>
                  <a:srgbClr val="0000FF"/>
                </a:solidFill>
              </a:rPr>
              <a:t>DỤNG</a:t>
            </a:r>
            <a:r>
              <a:rPr lang="en-US" sz="2800" b="1" dirty="0">
                <a:solidFill>
                  <a:srgbClr val="0000FF"/>
                </a:solidFill>
              </a:rPr>
              <a:t> </a:t>
            </a:r>
            <a:r>
              <a:rPr lang="en-US" sz="2800" b="1" dirty="0" err="1">
                <a:solidFill>
                  <a:srgbClr val="0000FF"/>
                </a:solidFill>
              </a:rPr>
              <a:t>MÁY</a:t>
            </a:r>
            <a:r>
              <a:rPr lang="en-US" sz="2800" b="1" dirty="0">
                <a:solidFill>
                  <a:srgbClr val="0000FF"/>
                </a:solidFill>
              </a:rPr>
              <a:t> </a:t>
            </a:r>
            <a:r>
              <a:rPr lang="en-US" sz="2800" b="1" dirty="0" err="1">
                <a:solidFill>
                  <a:srgbClr val="0000FF"/>
                </a:solidFill>
              </a:rPr>
              <a:t>TIỆN</a:t>
            </a:r>
            <a:endParaRPr lang="en-US" sz="2800" dirty="0">
              <a:solidFill>
                <a:srgbClr val="0000FF"/>
              </a:solidFill>
            </a:endParaRPr>
          </a:p>
        </p:txBody>
      </p:sp>
      <p:sp>
        <p:nvSpPr>
          <p:cNvPr id="3" name="Rectangle 2"/>
          <p:cNvSpPr/>
          <p:nvPr/>
        </p:nvSpPr>
        <p:spPr>
          <a:xfrm>
            <a:off x="186425" y="2209800"/>
            <a:ext cx="8880231" cy="3970318"/>
          </a:xfrm>
          <a:prstGeom prst="rect">
            <a:avLst/>
          </a:prstGeom>
        </p:spPr>
        <p:txBody>
          <a:bodyPr wrap="square">
            <a:spAutoFit/>
          </a:bodyPr>
          <a:lstStyle/>
          <a:p>
            <a:pPr hangingPunct="0"/>
            <a:r>
              <a:rPr lang="en-US" sz="2800" b="1" dirty="0" err="1"/>
              <a:t>Bước</a:t>
            </a:r>
            <a:r>
              <a:rPr lang="vi-VN" sz="2800" b="1" dirty="0"/>
              <a:t> </a:t>
            </a:r>
            <a:r>
              <a:rPr lang="vi-VN" sz="2800" b="1" dirty="0" smtClean="0"/>
              <a:t>1</a:t>
            </a:r>
            <a:r>
              <a:rPr lang="en-US" sz="2800" dirty="0"/>
              <a:t>:</a:t>
            </a:r>
            <a:r>
              <a:rPr lang="vi-VN" sz="2800" dirty="0" smtClean="0"/>
              <a:t>Tuyệt </a:t>
            </a:r>
            <a:r>
              <a:rPr lang="vi-VN" sz="2800" dirty="0"/>
              <a:t>đối không được sử dụng máy Tiện khi không được phân công, tuyệt đối không được rời vị trí khi máy đang làm việc.</a:t>
            </a:r>
            <a:endParaRPr lang="en-US" sz="2800" dirty="0"/>
          </a:p>
          <a:p>
            <a:pPr hangingPunct="0"/>
            <a:r>
              <a:rPr lang="en-US" sz="2800" b="1" dirty="0" err="1"/>
              <a:t>Bước</a:t>
            </a:r>
            <a:r>
              <a:rPr lang="vi-VN" sz="2800" b="1" dirty="0"/>
              <a:t> </a:t>
            </a:r>
            <a:r>
              <a:rPr lang="vi-VN" sz="2800" b="1" dirty="0" smtClean="0"/>
              <a:t>2</a:t>
            </a:r>
            <a:r>
              <a:rPr lang="en-US" sz="2800" b="1" dirty="0" smtClean="0"/>
              <a:t>: </a:t>
            </a:r>
            <a:r>
              <a:rPr lang="en-US" sz="2800" dirty="0" smtClean="0"/>
              <a:t>T</a:t>
            </a:r>
            <a:r>
              <a:rPr lang="vi-VN" sz="2800" dirty="0" smtClean="0"/>
              <a:t>rước </a:t>
            </a:r>
            <a:r>
              <a:rPr lang="vi-VN" sz="2800" dirty="0"/>
              <a:t>khi sử dụng máy phải đọc kỹ bảng hướng dẫn sử dụng máy, phải nắm vững cấu tạo và sử dụng máy thành thạo.</a:t>
            </a:r>
            <a:endParaRPr lang="en-US" sz="2800" dirty="0"/>
          </a:p>
          <a:p>
            <a:pPr hangingPunct="0"/>
            <a:r>
              <a:rPr lang="en-US" sz="2800" b="1" dirty="0" err="1"/>
              <a:t>Bước</a:t>
            </a:r>
            <a:r>
              <a:rPr lang="vi-VN" sz="2800" b="1" dirty="0"/>
              <a:t> </a:t>
            </a:r>
            <a:r>
              <a:rPr lang="vi-VN" sz="2800" b="1" dirty="0" smtClean="0"/>
              <a:t>3</a:t>
            </a:r>
            <a:r>
              <a:rPr lang="en-US" sz="2800" dirty="0"/>
              <a:t>:</a:t>
            </a:r>
            <a:r>
              <a:rPr lang="vi-VN" sz="2800" dirty="0" smtClean="0"/>
              <a:t>Trước </a:t>
            </a:r>
            <a:r>
              <a:rPr lang="vi-VN" sz="2800" dirty="0"/>
              <a:t>khi cho máy hoạt động phải kiểm tra </a:t>
            </a:r>
            <a:r>
              <a:rPr lang="en-US" sz="2800" dirty="0"/>
              <a:t>an </a:t>
            </a:r>
            <a:r>
              <a:rPr lang="en-US" sz="2800" dirty="0" err="1"/>
              <a:t>toàn</a:t>
            </a:r>
            <a:r>
              <a:rPr lang="vi-VN" sz="2800" dirty="0"/>
              <a:t>, kiểm tra máy. Dùng tay quay thử mâm cặp, kiểm tra các bộ phận của máy và vật gá trên mâm cặp.</a:t>
            </a:r>
            <a:endParaRPr lang="en-US" sz="2800" dirty="0"/>
          </a:p>
        </p:txBody>
      </p:sp>
    </p:spTree>
    <p:extLst>
      <p:ext uri="{BB962C8B-B14F-4D97-AF65-F5344CB8AC3E}">
        <p14:creationId xmlns:p14="http://schemas.microsoft.com/office/powerpoint/2010/main" val="30461665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1600200" y="1520303"/>
            <a:ext cx="6052683" cy="523220"/>
          </a:xfrm>
          <a:prstGeom prst="rect">
            <a:avLst/>
          </a:prstGeom>
        </p:spPr>
        <p:txBody>
          <a:bodyPr wrap="none">
            <a:spAutoFit/>
          </a:bodyPr>
          <a:lstStyle/>
          <a:p>
            <a:pPr hangingPunct="0"/>
            <a:r>
              <a:rPr lang="en-US" sz="2800" b="1" dirty="0" err="1">
                <a:solidFill>
                  <a:srgbClr val="FF0000"/>
                </a:solidFill>
              </a:rPr>
              <a:t>HƯỚNG</a:t>
            </a:r>
            <a:r>
              <a:rPr lang="en-US" sz="2800" b="1" dirty="0">
                <a:solidFill>
                  <a:srgbClr val="FF0000"/>
                </a:solidFill>
              </a:rPr>
              <a:t> </a:t>
            </a:r>
            <a:r>
              <a:rPr lang="en-US" sz="2800" b="1" dirty="0" err="1">
                <a:solidFill>
                  <a:srgbClr val="FF0000"/>
                </a:solidFill>
              </a:rPr>
              <a:t>DẪN</a:t>
            </a:r>
            <a:r>
              <a:rPr lang="en-US" sz="2800" b="1" dirty="0">
                <a:solidFill>
                  <a:srgbClr val="FF0000"/>
                </a:solidFill>
              </a:rPr>
              <a:t> </a:t>
            </a:r>
            <a:r>
              <a:rPr lang="en-US" sz="2800" b="1" dirty="0" err="1">
                <a:solidFill>
                  <a:srgbClr val="FF0000"/>
                </a:solidFill>
              </a:rPr>
              <a:t>SỬ</a:t>
            </a:r>
            <a:r>
              <a:rPr lang="en-US" sz="2800" b="1" dirty="0">
                <a:solidFill>
                  <a:srgbClr val="FF0000"/>
                </a:solidFill>
              </a:rPr>
              <a:t> </a:t>
            </a:r>
            <a:r>
              <a:rPr lang="en-US" sz="2800" b="1" dirty="0" err="1">
                <a:solidFill>
                  <a:srgbClr val="FF0000"/>
                </a:solidFill>
              </a:rPr>
              <a:t>DỤNG</a:t>
            </a:r>
            <a:r>
              <a:rPr lang="en-US" sz="2800" b="1" dirty="0">
                <a:solidFill>
                  <a:srgbClr val="FF0000"/>
                </a:solidFill>
              </a:rPr>
              <a:t> </a:t>
            </a:r>
            <a:r>
              <a:rPr lang="en-US" sz="2800" b="1" dirty="0" err="1">
                <a:solidFill>
                  <a:srgbClr val="FF0000"/>
                </a:solidFill>
              </a:rPr>
              <a:t>MÁY</a:t>
            </a:r>
            <a:r>
              <a:rPr lang="en-US" sz="2800" b="1" dirty="0">
                <a:solidFill>
                  <a:srgbClr val="FF0000"/>
                </a:solidFill>
              </a:rPr>
              <a:t> </a:t>
            </a:r>
            <a:r>
              <a:rPr lang="en-US" sz="2800" b="1" dirty="0" err="1">
                <a:solidFill>
                  <a:srgbClr val="FF0000"/>
                </a:solidFill>
              </a:rPr>
              <a:t>TIỆN</a:t>
            </a:r>
            <a:endParaRPr lang="en-US" sz="2800" dirty="0">
              <a:solidFill>
                <a:srgbClr val="FF0000"/>
              </a:solidFill>
            </a:endParaRPr>
          </a:p>
        </p:txBody>
      </p:sp>
      <p:sp>
        <p:nvSpPr>
          <p:cNvPr id="3" name="Rectangle 2"/>
          <p:cNvSpPr/>
          <p:nvPr/>
        </p:nvSpPr>
        <p:spPr>
          <a:xfrm>
            <a:off x="316522" y="2058276"/>
            <a:ext cx="8880231" cy="4401205"/>
          </a:xfrm>
          <a:prstGeom prst="rect">
            <a:avLst/>
          </a:prstGeom>
        </p:spPr>
        <p:txBody>
          <a:bodyPr wrap="square">
            <a:spAutoFit/>
          </a:bodyPr>
          <a:lstStyle/>
          <a:p>
            <a:pPr hangingPunct="0"/>
            <a:r>
              <a:rPr lang="en-US" sz="2800" b="1" dirty="0" err="1"/>
              <a:t>Bước</a:t>
            </a:r>
            <a:r>
              <a:rPr lang="vi-VN" sz="2800" b="1" dirty="0"/>
              <a:t> </a:t>
            </a:r>
            <a:r>
              <a:rPr lang="vi-VN" sz="2800" b="1" dirty="0" smtClean="0"/>
              <a:t>4</a:t>
            </a:r>
            <a:r>
              <a:rPr lang="en-US" sz="2800" dirty="0"/>
              <a:t> </a:t>
            </a:r>
            <a:r>
              <a:rPr lang="en-US" sz="2800" dirty="0" smtClean="0"/>
              <a:t>:</a:t>
            </a:r>
          </a:p>
          <a:p>
            <a:pPr hangingPunct="0"/>
            <a:r>
              <a:rPr lang="vi-VN" sz="2800" dirty="0" smtClean="0"/>
              <a:t>Khi </a:t>
            </a:r>
            <a:r>
              <a:rPr lang="vi-VN" sz="2800" dirty="0"/>
              <a:t>gá hoặc tháo chi tiết phải đưa tay gạt về vị trí an toàn, không được lấy búa đập, gõ chi tiết trên mâm cặp, khi tháo chi tiết xong phải rút chìa khóa mâm cặp ra ngay.</a:t>
            </a:r>
            <a:endParaRPr lang="en-US" sz="2800" dirty="0"/>
          </a:p>
          <a:p>
            <a:pPr hangingPunct="0"/>
            <a:r>
              <a:rPr lang="en-US" sz="2800" b="1" dirty="0" err="1"/>
              <a:t>Bước</a:t>
            </a:r>
            <a:r>
              <a:rPr lang="vi-VN" sz="2800" b="1" dirty="0"/>
              <a:t> </a:t>
            </a:r>
            <a:r>
              <a:rPr lang="vi-VN" sz="2800" b="1" dirty="0" smtClean="0"/>
              <a:t>5</a:t>
            </a:r>
            <a:r>
              <a:rPr lang="en-US" sz="2800" dirty="0"/>
              <a:t> </a:t>
            </a:r>
            <a:r>
              <a:rPr lang="en-US" sz="2800" dirty="0" smtClean="0"/>
              <a:t>:</a:t>
            </a:r>
          </a:p>
          <a:p>
            <a:pPr hangingPunct="0"/>
            <a:r>
              <a:rPr lang="vi-VN" sz="2800" dirty="0" smtClean="0"/>
              <a:t>Trước </a:t>
            </a:r>
            <a:r>
              <a:rPr lang="vi-VN" sz="2800" dirty="0"/>
              <a:t>khi làm việc phải cho máy chạy không tải khoảng 5 phút để kiểm tra hệ thống bôi trơn, trong khi làm việc nếu thấy có hiện tượng lạ hay nghe có những tiếng kêu bất thường hoặc có mùi khét phải tắt máy, cắt điện và báo ngay cho gi</a:t>
            </a:r>
            <a:r>
              <a:rPr lang="en-US" sz="2800" dirty="0" err="1"/>
              <a:t>ảng</a:t>
            </a:r>
            <a:r>
              <a:rPr lang="vi-VN" sz="2800" dirty="0"/>
              <a:t> viên đứng lớp</a:t>
            </a:r>
            <a:r>
              <a:rPr lang="vi-VN" sz="2800" dirty="0" smtClean="0"/>
              <a:t>.</a:t>
            </a:r>
            <a:endParaRPr lang="en-US" sz="2800" dirty="0"/>
          </a:p>
        </p:txBody>
      </p:sp>
    </p:spTree>
    <p:extLst>
      <p:ext uri="{BB962C8B-B14F-4D97-AF65-F5344CB8AC3E}">
        <p14:creationId xmlns:p14="http://schemas.microsoft.com/office/powerpoint/2010/main" val="22010068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1600200" y="1520303"/>
            <a:ext cx="6052683" cy="523220"/>
          </a:xfrm>
          <a:prstGeom prst="rect">
            <a:avLst/>
          </a:prstGeom>
        </p:spPr>
        <p:txBody>
          <a:bodyPr wrap="none">
            <a:spAutoFit/>
          </a:bodyPr>
          <a:lstStyle/>
          <a:p>
            <a:pPr hangingPunct="0"/>
            <a:r>
              <a:rPr lang="en-US" sz="2800" b="1" dirty="0" err="1">
                <a:solidFill>
                  <a:srgbClr val="FF0000"/>
                </a:solidFill>
              </a:rPr>
              <a:t>HƯỚNG</a:t>
            </a:r>
            <a:r>
              <a:rPr lang="en-US" sz="2800" b="1" dirty="0">
                <a:solidFill>
                  <a:srgbClr val="FF0000"/>
                </a:solidFill>
              </a:rPr>
              <a:t> </a:t>
            </a:r>
            <a:r>
              <a:rPr lang="en-US" sz="2800" b="1" dirty="0" err="1">
                <a:solidFill>
                  <a:srgbClr val="FF0000"/>
                </a:solidFill>
              </a:rPr>
              <a:t>DẪN</a:t>
            </a:r>
            <a:r>
              <a:rPr lang="en-US" sz="2800" b="1" dirty="0">
                <a:solidFill>
                  <a:srgbClr val="FF0000"/>
                </a:solidFill>
              </a:rPr>
              <a:t> </a:t>
            </a:r>
            <a:r>
              <a:rPr lang="en-US" sz="2800" b="1" dirty="0" err="1">
                <a:solidFill>
                  <a:srgbClr val="FF0000"/>
                </a:solidFill>
              </a:rPr>
              <a:t>SỬ</a:t>
            </a:r>
            <a:r>
              <a:rPr lang="en-US" sz="2800" b="1" dirty="0">
                <a:solidFill>
                  <a:srgbClr val="FF0000"/>
                </a:solidFill>
              </a:rPr>
              <a:t> </a:t>
            </a:r>
            <a:r>
              <a:rPr lang="en-US" sz="2800" b="1" dirty="0" err="1">
                <a:solidFill>
                  <a:srgbClr val="FF0000"/>
                </a:solidFill>
              </a:rPr>
              <a:t>DỤNG</a:t>
            </a:r>
            <a:r>
              <a:rPr lang="en-US" sz="2800" b="1" dirty="0">
                <a:solidFill>
                  <a:srgbClr val="FF0000"/>
                </a:solidFill>
              </a:rPr>
              <a:t> </a:t>
            </a:r>
            <a:r>
              <a:rPr lang="en-US" sz="2800" b="1" dirty="0" err="1">
                <a:solidFill>
                  <a:srgbClr val="FF0000"/>
                </a:solidFill>
              </a:rPr>
              <a:t>MÁY</a:t>
            </a:r>
            <a:r>
              <a:rPr lang="en-US" sz="2800" b="1" dirty="0">
                <a:solidFill>
                  <a:srgbClr val="FF0000"/>
                </a:solidFill>
              </a:rPr>
              <a:t> </a:t>
            </a:r>
            <a:r>
              <a:rPr lang="en-US" sz="2800" b="1" dirty="0" err="1">
                <a:solidFill>
                  <a:srgbClr val="FF0000"/>
                </a:solidFill>
              </a:rPr>
              <a:t>TIỆN</a:t>
            </a:r>
            <a:endParaRPr lang="en-US" sz="2800" dirty="0">
              <a:solidFill>
                <a:srgbClr val="FF0000"/>
              </a:solidFill>
            </a:endParaRPr>
          </a:p>
        </p:txBody>
      </p:sp>
      <p:sp>
        <p:nvSpPr>
          <p:cNvPr id="3" name="Rectangle 2"/>
          <p:cNvSpPr/>
          <p:nvPr/>
        </p:nvSpPr>
        <p:spPr>
          <a:xfrm>
            <a:off x="263769" y="2209800"/>
            <a:ext cx="8880231" cy="3539430"/>
          </a:xfrm>
          <a:prstGeom prst="rect">
            <a:avLst/>
          </a:prstGeom>
        </p:spPr>
        <p:txBody>
          <a:bodyPr wrap="square">
            <a:spAutoFit/>
          </a:bodyPr>
          <a:lstStyle/>
          <a:p>
            <a:pPr hangingPunct="0"/>
            <a:r>
              <a:rPr lang="en-US" sz="2800" b="1" dirty="0" err="1"/>
              <a:t>Bước</a:t>
            </a:r>
            <a:r>
              <a:rPr lang="vi-VN" sz="2800" b="1" dirty="0"/>
              <a:t> </a:t>
            </a:r>
            <a:r>
              <a:rPr lang="vi-VN" sz="2800" b="1" dirty="0" smtClean="0"/>
              <a:t>6</a:t>
            </a:r>
            <a:r>
              <a:rPr lang="en-US" sz="2800" dirty="0"/>
              <a:t> </a:t>
            </a:r>
            <a:r>
              <a:rPr lang="en-US" sz="2800" dirty="0" smtClean="0"/>
              <a:t>:</a:t>
            </a:r>
          </a:p>
          <a:p>
            <a:pPr hangingPunct="0"/>
            <a:r>
              <a:rPr lang="en-US" sz="2800" dirty="0" err="1" smtClean="0"/>
              <a:t>Máy</a:t>
            </a:r>
            <a:r>
              <a:rPr lang="en-US" sz="2800" dirty="0" smtClean="0"/>
              <a:t> </a:t>
            </a:r>
            <a:r>
              <a:rPr lang="en-US" sz="2800" dirty="0" err="1"/>
              <a:t>đang</a:t>
            </a:r>
            <a:r>
              <a:rPr lang="en-US" sz="2800" dirty="0"/>
              <a:t> quay </a:t>
            </a:r>
            <a:r>
              <a:rPr lang="en-US" sz="2800" dirty="0" err="1"/>
              <a:t>cấm</a:t>
            </a:r>
            <a:r>
              <a:rPr lang="en-US" sz="2800" dirty="0"/>
              <a:t> </a:t>
            </a:r>
            <a:r>
              <a:rPr lang="en-US" sz="2800" dirty="0" err="1"/>
              <a:t>sờ</a:t>
            </a:r>
            <a:r>
              <a:rPr lang="en-US" sz="2800" dirty="0"/>
              <a:t> </a:t>
            </a:r>
            <a:r>
              <a:rPr lang="en-US" sz="2800" dirty="0" err="1"/>
              <a:t>tay</a:t>
            </a:r>
            <a:r>
              <a:rPr lang="en-US" sz="2800" dirty="0"/>
              <a:t> </a:t>
            </a:r>
            <a:r>
              <a:rPr lang="en-US" sz="2800" dirty="0" err="1"/>
              <a:t>vào</a:t>
            </a:r>
            <a:r>
              <a:rPr lang="en-US" sz="2800" dirty="0"/>
              <a:t> </a:t>
            </a:r>
            <a:r>
              <a:rPr lang="en-US" sz="2800" dirty="0" err="1"/>
              <a:t>dao</a:t>
            </a:r>
            <a:r>
              <a:rPr lang="en-US" sz="2800" dirty="0"/>
              <a:t> </a:t>
            </a:r>
            <a:r>
              <a:rPr lang="en-US" sz="2800" dirty="0" err="1"/>
              <a:t>tiện</a:t>
            </a:r>
            <a:r>
              <a:rPr lang="en-US" sz="2800" dirty="0"/>
              <a:t>, </a:t>
            </a:r>
            <a:r>
              <a:rPr lang="en-US" sz="2800" dirty="0" err="1"/>
              <a:t>vật</a:t>
            </a:r>
            <a:r>
              <a:rPr lang="en-US" sz="2800" dirty="0"/>
              <a:t> </a:t>
            </a:r>
            <a:r>
              <a:rPr lang="en-US" sz="2800" dirty="0" err="1"/>
              <a:t>tiện</a:t>
            </a:r>
            <a:r>
              <a:rPr lang="en-US" sz="2800" dirty="0"/>
              <a:t>, </a:t>
            </a:r>
            <a:r>
              <a:rPr lang="en-US" sz="2800" dirty="0" err="1"/>
              <a:t>dùng</a:t>
            </a:r>
            <a:r>
              <a:rPr lang="en-US" sz="2800" dirty="0"/>
              <a:t> </a:t>
            </a:r>
            <a:r>
              <a:rPr lang="en-US" sz="2800" dirty="0" err="1"/>
              <a:t>tay</a:t>
            </a:r>
            <a:r>
              <a:rPr lang="en-US" sz="2800" dirty="0"/>
              <a:t> </a:t>
            </a:r>
            <a:r>
              <a:rPr lang="en-US" sz="2800" dirty="0" err="1"/>
              <a:t>gỡ</a:t>
            </a:r>
            <a:r>
              <a:rPr lang="en-US" sz="2800" dirty="0"/>
              <a:t> </a:t>
            </a:r>
            <a:r>
              <a:rPr lang="en-US" sz="2800" dirty="0" err="1"/>
              <a:t>phoi</a:t>
            </a:r>
            <a:r>
              <a:rPr lang="en-US" sz="2800" dirty="0"/>
              <a:t>, </a:t>
            </a:r>
            <a:r>
              <a:rPr lang="en-US" sz="2800" dirty="0" err="1"/>
              <a:t>dùng</a:t>
            </a:r>
            <a:r>
              <a:rPr lang="en-US" sz="2800" dirty="0"/>
              <a:t> </a:t>
            </a:r>
            <a:r>
              <a:rPr lang="en-US" sz="2800" dirty="0" err="1"/>
              <a:t>tay</a:t>
            </a:r>
            <a:r>
              <a:rPr lang="en-US" sz="2800" dirty="0"/>
              <a:t> </a:t>
            </a:r>
            <a:r>
              <a:rPr lang="en-US" sz="2800" dirty="0" err="1"/>
              <a:t>hướng</a:t>
            </a:r>
            <a:r>
              <a:rPr lang="en-US" sz="2800" dirty="0"/>
              <a:t> </a:t>
            </a:r>
            <a:r>
              <a:rPr lang="en-US" sz="2800" dirty="0" err="1"/>
              <a:t>các</a:t>
            </a:r>
            <a:r>
              <a:rPr lang="en-US" sz="2800" dirty="0"/>
              <a:t> chi </a:t>
            </a:r>
            <a:r>
              <a:rPr lang="en-US" sz="2800" dirty="0" err="1"/>
              <a:t>tiết</a:t>
            </a:r>
            <a:r>
              <a:rPr lang="en-US" sz="2800" dirty="0"/>
              <a:t> </a:t>
            </a:r>
            <a:r>
              <a:rPr lang="en-US" sz="2800" dirty="0" err="1"/>
              <a:t>cắt</a:t>
            </a:r>
            <a:r>
              <a:rPr lang="en-US" sz="2800" dirty="0"/>
              <a:t> </a:t>
            </a:r>
            <a:r>
              <a:rPr lang="en-US" sz="2800" dirty="0" err="1"/>
              <a:t>khỏi</a:t>
            </a:r>
            <a:r>
              <a:rPr lang="en-US" sz="2800" dirty="0"/>
              <a:t> </a:t>
            </a:r>
            <a:r>
              <a:rPr lang="en-US" sz="2800" dirty="0" err="1"/>
              <a:t>vật</a:t>
            </a:r>
            <a:r>
              <a:rPr lang="en-US" sz="2800" dirty="0"/>
              <a:t> </a:t>
            </a:r>
            <a:r>
              <a:rPr lang="en-US" sz="2800" dirty="0" err="1"/>
              <a:t>liệu</a:t>
            </a:r>
            <a:r>
              <a:rPr lang="en-US" sz="2800" dirty="0"/>
              <a:t>.</a:t>
            </a:r>
          </a:p>
          <a:p>
            <a:pPr hangingPunct="0"/>
            <a:r>
              <a:rPr lang="en-US" sz="2800" b="1" dirty="0" err="1"/>
              <a:t>Bước</a:t>
            </a:r>
            <a:r>
              <a:rPr lang="vi-VN" sz="2800" b="1" dirty="0"/>
              <a:t> </a:t>
            </a:r>
            <a:r>
              <a:rPr lang="vi-VN" sz="2800" b="1" dirty="0" smtClean="0"/>
              <a:t>7</a:t>
            </a:r>
            <a:r>
              <a:rPr lang="en-US" sz="2800" dirty="0"/>
              <a:t> </a:t>
            </a:r>
            <a:r>
              <a:rPr lang="en-US" sz="2800" dirty="0" smtClean="0"/>
              <a:t>:</a:t>
            </a:r>
          </a:p>
          <a:p>
            <a:pPr hangingPunct="0"/>
            <a:r>
              <a:rPr lang="en-US" sz="2800" dirty="0" err="1" smtClean="0"/>
              <a:t>Cấm</a:t>
            </a:r>
            <a:r>
              <a:rPr lang="en-US" sz="2800" dirty="0" smtClean="0"/>
              <a:t> </a:t>
            </a:r>
            <a:r>
              <a:rPr lang="en-US" sz="2800" dirty="0" err="1"/>
              <a:t>dùng</a:t>
            </a:r>
            <a:r>
              <a:rPr lang="en-US" sz="2800" dirty="0"/>
              <a:t> </a:t>
            </a:r>
            <a:r>
              <a:rPr lang="vi-VN" sz="2800" dirty="0"/>
              <a:t>gi</a:t>
            </a:r>
            <a:r>
              <a:rPr lang="en-US" sz="2800" dirty="0" err="1"/>
              <a:t>ũa</a:t>
            </a:r>
            <a:r>
              <a:rPr lang="en-US" sz="2800" dirty="0"/>
              <a:t> </a:t>
            </a:r>
            <a:r>
              <a:rPr lang="en-US" sz="2800" dirty="0" err="1"/>
              <a:t>đánh</a:t>
            </a:r>
            <a:r>
              <a:rPr lang="en-US" sz="2800" dirty="0"/>
              <a:t> </a:t>
            </a:r>
            <a:r>
              <a:rPr lang="en-US" sz="2800" dirty="0" err="1"/>
              <a:t>bóng</a:t>
            </a:r>
            <a:r>
              <a:rPr lang="en-US" sz="2800" dirty="0"/>
              <a:t> </a:t>
            </a:r>
            <a:r>
              <a:rPr lang="en-US" sz="2800" dirty="0" err="1"/>
              <a:t>các</a:t>
            </a:r>
            <a:r>
              <a:rPr lang="en-US" sz="2800" dirty="0"/>
              <a:t> chi </a:t>
            </a:r>
            <a:r>
              <a:rPr lang="en-US" sz="2800" dirty="0" err="1"/>
              <a:t>tiết</a:t>
            </a:r>
            <a:r>
              <a:rPr lang="en-US" sz="2800" dirty="0"/>
              <a:t> </a:t>
            </a:r>
            <a:r>
              <a:rPr lang="en-US" sz="2800" dirty="0" err="1"/>
              <a:t>trên</a:t>
            </a:r>
            <a:r>
              <a:rPr lang="en-US" sz="2800" dirty="0"/>
              <a:t> </a:t>
            </a:r>
            <a:r>
              <a:rPr lang="en-US" sz="2800" dirty="0" err="1"/>
              <a:t>máy</a:t>
            </a:r>
            <a:r>
              <a:rPr lang="en-US" sz="2800" dirty="0"/>
              <a:t> </a:t>
            </a:r>
            <a:r>
              <a:rPr lang="en-US" sz="2800" dirty="0" err="1"/>
              <a:t>tiện</a:t>
            </a:r>
            <a:r>
              <a:rPr lang="en-US" sz="2800" dirty="0"/>
              <a:t>.</a:t>
            </a:r>
          </a:p>
          <a:p>
            <a:pPr hangingPunct="0"/>
            <a:r>
              <a:rPr lang="en-US" sz="2800" b="1" dirty="0" err="1"/>
              <a:t>Bước</a:t>
            </a:r>
            <a:r>
              <a:rPr lang="vi-VN" sz="2800" b="1" dirty="0"/>
              <a:t> </a:t>
            </a:r>
            <a:r>
              <a:rPr lang="vi-VN" sz="2800" b="1" dirty="0" smtClean="0"/>
              <a:t>8</a:t>
            </a:r>
            <a:r>
              <a:rPr lang="en-US" sz="2800" dirty="0"/>
              <a:t> </a:t>
            </a:r>
            <a:r>
              <a:rPr lang="en-US" sz="2800" dirty="0" smtClean="0"/>
              <a:t>:</a:t>
            </a:r>
          </a:p>
          <a:p>
            <a:pPr hangingPunct="0"/>
            <a:r>
              <a:rPr lang="en-US" sz="2800" dirty="0" smtClean="0"/>
              <a:t> </a:t>
            </a:r>
            <a:r>
              <a:rPr lang="vi-VN" sz="2800" dirty="0" smtClean="0"/>
              <a:t>Chi </a:t>
            </a:r>
            <a:r>
              <a:rPr lang="vi-VN" sz="2800" dirty="0"/>
              <a:t>tiết</a:t>
            </a:r>
            <a:r>
              <a:rPr lang="en-US" sz="2800" dirty="0"/>
              <a:t> </a:t>
            </a:r>
            <a:r>
              <a:rPr lang="en-US" sz="2800" dirty="0" err="1"/>
              <a:t>phải</a:t>
            </a:r>
            <a:r>
              <a:rPr lang="en-US" sz="2800" dirty="0"/>
              <a:t> </a:t>
            </a:r>
            <a:r>
              <a:rPr lang="en-US" sz="2800" dirty="0" err="1"/>
              <a:t>được</a:t>
            </a:r>
            <a:r>
              <a:rPr lang="en-US" sz="2800" dirty="0"/>
              <a:t> </a:t>
            </a:r>
            <a:r>
              <a:rPr lang="en-US" sz="2800" dirty="0" err="1"/>
              <a:t>gá</a:t>
            </a:r>
            <a:r>
              <a:rPr lang="en-US" sz="2800" dirty="0"/>
              <a:t> </a:t>
            </a:r>
            <a:r>
              <a:rPr lang="en-US" sz="2800" dirty="0" err="1"/>
              <a:t>kẹp</a:t>
            </a:r>
            <a:r>
              <a:rPr lang="en-US" sz="2800" dirty="0"/>
              <a:t> </a:t>
            </a:r>
            <a:r>
              <a:rPr lang="en-US" sz="2800" dirty="0" err="1"/>
              <a:t>chặt</a:t>
            </a:r>
            <a:r>
              <a:rPr lang="en-US" sz="2800" dirty="0"/>
              <a:t>, </a:t>
            </a:r>
            <a:r>
              <a:rPr lang="en-US" sz="2800" dirty="0" err="1"/>
              <a:t>các</a:t>
            </a:r>
            <a:r>
              <a:rPr lang="en-US" sz="2800" dirty="0"/>
              <a:t> </a:t>
            </a:r>
            <a:r>
              <a:rPr lang="en-US" sz="2800" dirty="0" err="1"/>
              <a:t>vấu</a:t>
            </a:r>
            <a:r>
              <a:rPr lang="en-US" sz="2800" dirty="0"/>
              <a:t> </a:t>
            </a:r>
            <a:r>
              <a:rPr lang="en-US" sz="2800" dirty="0" err="1"/>
              <a:t>cặp</a:t>
            </a:r>
            <a:r>
              <a:rPr lang="en-US" sz="2800" dirty="0"/>
              <a:t> </a:t>
            </a:r>
            <a:r>
              <a:rPr lang="en-US" sz="2800" dirty="0" err="1"/>
              <a:t>không</a:t>
            </a:r>
            <a:r>
              <a:rPr lang="en-US" sz="2800" dirty="0"/>
              <a:t> </a:t>
            </a:r>
            <a:r>
              <a:rPr lang="en-US" sz="2800" dirty="0" err="1"/>
              <a:t>được</a:t>
            </a:r>
            <a:r>
              <a:rPr lang="en-US" sz="2800" dirty="0"/>
              <a:t> </a:t>
            </a:r>
            <a:r>
              <a:rPr lang="en-US" sz="2800" dirty="0" err="1"/>
              <a:t>nhô</a:t>
            </a:r>
            <a:r>
              <a:rPr lang="en-US" sz="2800" dirty="0"/>
              <a:t> </a:t>
            </a:r>
            <a:r>
              <a:rPr lang="en-US" sz="2800" dirty="0" err="1"/>
              <a:t>ra</a:t>
            </a:r>
            <a:r>
              <a:rPr lang="en-US" sz="2800" dirty="0"/>
              <a:t> </a:t>
            </a:r>
            <a:r>
              <a:rPr lang="en-US" sz="2800" dirty="0" err="1"/>
              <a:t>ngoài</a:t>
            </a:r>
            <a:r>
              <a:rPr lang="en-US" sz="2800" dirty="0"/>
              <a:t> </a:t>
            </a:r>
            <a:r>
              <a:rPr lang="en-US" sz="2800" dirty="0" err="1"/>
              <a:t>đường</a:t>
            </a:r>
            <a:r>
              <a:rPr lang="en-US" sz="2800" dirty="0"/>
              <a:t> </a:t>
            </a:r>
            <a:r>
              <a:rPr lang="en-US" sz="2800" dirty="0" err="1"/>
              <a:t>kính</a:t>
            </a:r>
            <a:r>
              <a:rPr lang="en-US" sz="2800" dirty="0"/>
              <a:t> </a:t>
            </a:r>
            <a:r>
              <a:rPr lang="en-US" sz="2800" dirty="0" err="1"/>
              <a:t>mâm</a:t>
            </a:r>
            <a:r>
              <a:rPr lang="en-US" sz="2800" dirty="0"/>
              <a:t> </a:t>
            </a:r>
            <a:r>
              <a:rPr lang="en-US" sz="2800" dirty="0" err="1"/>
              <a:t>cặp</a:t>
            </a:r>
            <a:r>
              <a:rPr lang="en-US" sz="2800" dirty="0" smtClean="0"/>
              <a:t>.</a:t>
            </a:r>
            <a:endParaRPr lang="en-US" sz="2800" dirty="0"/>
          </a:p>
        </p:txBody>
      </p:sp>
    </p:spTree>
    <p:extLst>
      <p:ext uri="{BB962C8B-B14F-4D97-AF65-F5344CB8AC3E}">
        <p14:creationId xmlns:p14="http://schemas.microsoft.com/office/powerpoint/2010/main" val="6293307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1600200" y="1520303"/>
            <a:ext cx="6052683" cy="523220"/>
          </a:xfrm>
          <a:prstGeom prst="rect">
            <a:avLst/>
          </a:prstGeom>
        </p:spPr>
        <p:txBody>
          <a:bodyPr wrap="none">
            <a:spAutoFit/>
          </a:bodyPr>
          <a:lstStyle/>
          <a:p>
            <a:pPr hangingPunct="0"/>
            <a:r>
              <a:rPr lang="en-US" sz="2800" b="1" dirty="0" err="1">
                <a:solidFill>
                  <a:srgbClr val="FF0000"/>
                </a:solidFill>
              </a:rPr>
              <a:t>HƯỚNG</a:t>
            </a:r>
            <a:r>
              <a:rPr lang="en-US" sz="2800" b="1" dirty="0">
                <a:solidFill>
                  <a:srgbClr val="FF0000"/>
                </a:solidFill>
              </a:rPr>
              <a:t> </a:t>
            </a:r>
            <a:r>
              <a:rPr lang="en-US" sz="2800" b="1" dirty="0" err="1">
                <a:solidFill>
                  <a:srgbClr val="FF0000"/>
                </a:solidFill>
              </a:rPr>
              <a:t>DẪN</a:t>
            </a:r>
            <a:r>
              <a:rPr lang="en-US" sz="2800" b="1" dirty="0">
                <a:solidFill>
                  <a:srgbClr val="FF0000"/>
                </a:solidFill>
              </a:rPr>
              <a:t> </a:t>
            </a:r>
            <a:r>
              <a:rPr lang="en-US" sz="2800" b="1" dirty="0" err="1">
                <a:solidFill>
                  <a:srgbClr val="FF0000"/>
                </a:solidFill>
              </a:rPr>
              <a:t>SỬ</a:t>
            </a:r>
            <a:r>
              <a:rPr lang="en-US" sz="2800" b="1" dirty="0">
                <a:solidFill>
                  <a:srgbClr val="FF0000"/>
                </a:solidFill>
              </a:rPr>
              <a:t> </a:t>
            </a:r>
            <a:r>
              <a:rPr lang="en-US" sz="2800" b="1" dirty="0" err="1">
                <a:solidFill>
                  <a:srgbClr val="FF0000"/>
                </a:solidFill>
              </a:rPr>
              <a:t>DỤNG</a:t>
            </a:r>
            <a:r>
              <a:rPr lang="en-US" sz="2800" b="1" dirty="0">
                <a:solidFill>
                  <a:srgbClr val="FF0000"/>
                </a:solidFill>
              </a:rPr>
              <a:t> </a:t>
            </a:r>
            <a:r>
              <a:rPr lang="en-US" sz="2800" b="1" dirty="0" err="1">
                <a:solidFill>
                  <a:srgbClr val="FF0000"/>
                </a:solidFill>
              </a:rPr>
              <a:t>MÁY</a:t>
            </a:r>
            <a:r>
              <a:rPr lang="en-US" sz="2800" b="1" dirty="0">
                <a:solidFill>
                  <a:srgbClr val="FF0000"/>
                </a:solidFill>
              </a:rPr>
              <a:t> </a:t>
            </a:r>
            <a:r>
              <a:rPr lang="en-US" sz="2800" b="1" dirty="0" err="1">
                <a:solidFill>
                  <a:srgbClr val="FF0000"/>
                </a:solidFill>
              </a:rPr>
              <a:t>TIỆN</a:t>
            </a:r>
            <a:endParaRPr lang="en-US" sz="2800" dirty="0">
              <a:solidFill>
                <a:srgbClr val="FF0000"/>
              </a:solidFill>
            </a:endParaRPr>
          </a:p>
        </p:txBody>
      </p:sp>
      <p:sp>
        <p:nvSpPr>
          <p:cNvPr id="3" name="Rectangle 2"/>
          <p:cNvSpPr/>
          <p:nvPr/>
        </p:nvSpPr>
        <p:spPr>
          <a:xfrm>
            <a:off x="186425" y="2054907"/>
            <a:ext cx="8880231" cy="4832092"/>
          </a:xfrm>
          <a:prstGeom prst="rect">
            <a:avLst/>
          </a:prstGeom>
        </p:spPr>
        <p:txBody>
          <a:bodyPr wrap="square">
            <a:spAutoFit/>
          </a:bodyPr>
          <a:lstStyle/>
          <a:p>
            <a:pPr hangingPunct="0"/>
            <a:r>
              <a:rPr lang="en-US" sz="2800" b="1" dirty="0" err="1"/>
              <a:t>Bước</a:t>
            </a:r>
            <a:r>
              <a:rPr lang="vi-VN" sz="2800" b="1" dirty="0"/>
              <a:t> 9</a:t>
            </a:r>
            <a:endParaRPr lang="en-US" sz="2800" dirty="0"/>
          </a:p>
          <a:p>
            <a:pPr hangingPunct="0"/>
            <a:r>
              <a:rPr lang="vi-VN" sz="2800" dirty="0"/>
              <a:t>Không được sửa chữa chi tiết trên hai mũi tâm, không được để vật nặng rơi xuống băng máy và sửa chữa chi tiết trên băng máy.</a:t>
            </a:r>
            <a:endParaRPr lang="en-US" sz="2800" dirty="0"/>
          </a:p>
          <a:p>
            <a:pPr hangingPunct="0"/>
            <a:r>
              <a:rPr lang="en-US" sz="2800" b="1" dirty="0" err="1"/>
              <a:t>Bước</a:t>
            </a:r>
            <a:r>
              <a:rPr lang="vi-VN" sz="2800" b="1" dirty="0"/>
              <a:t> 10</a:t>
            </a:r>
            <a:endParaRPr lang="en-US" sz="2800" dirty="0"/>
          </a:p>
          <a:p>
            <a:pPr hangingPunct="0"/>
            <a:r>
              <a:rPr lang="vi-VN" sz="2800" dirty="0"/>
              <a:t>Không được thay đổi tốc độ trục chính khi mâm cặp chưa dừng hẳn, muốn thay đổi vị trí của tay gạt phải gạt nhẹ nhàng, tuyệt đối không được dùng búa gõ đập.</a:t>
            </a:r>
            <a:endParaRPr lang="en-US" sz="2800" dirty="0"/>
          </a:p>
          <a:p>
            <a:pPr hangingPunct="0"/>
            <a:r>
              <a:rPr lang="en-US" sz="2800" b="1" dirty="0" err="1"/>
              <a:t>Bước</a:t>
            </a:r>
            <a:r>
              <a:rPr lang="vi-VN" sz="2800" b="1" dirty="0"/>
              <a:t> 11</a:t>
            </a:r>
            <a:endParaRPr lang="en-US" sz="2800" dirty="0"/>
          </a:p>
          <a:p>
            <a:pPr hangingPunct="0"/>
            <a:r>
              <a:rPr lang="vi-VN" sz="2800" dirty="0"/>
              <a:t>Khi tháo lắp mâm cặp phải lau chùi sạch sẽ, có ván kê tránh va đập giữa mâm cặp với băng máy.</a:t>
            </a:r>
            <a:endParaRPr lang="en-US" sz="2800" dirty="0"/>
          </a:p>
        </p:txBody>
      </p:sp>
    </p:spTree>
    <p:extLst>
      <p:ext uri="{BB962C8B-B14F-4D97-AF65-F5344CB8AC3E}">
        <p14:creationId xmlns:p14="http://schemas.microsoft.com/office/powerpoint/2010/main" val="28244177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FF0000"/>
                </a:solidFill>
                <a:latin typeface="+mn-lt"/>
              </a:rPr>
              <a:t>  </a:t>
            </a:r>
            <a:r>
              <a:rPr lang="en-US" sz="2800" b="1" dirty="0" err="1" smtClean="0">
                <a:solidFill>
                  <a:srgbClr val="FF0000"/>
                </a:solidFill>
                <a:latin typeface="+mn-lt"/>
              </a:rPr>
              <a:t>Bài</a:t>
            </a:r>
            <a:r>
              <a:rPr lang="en-US" sz="2800" b="1" dirty="0" smtClean="0">
                <a:solidFill>
                  <a:srgbClr val="FF0000"/>
                </a:solidFill>
                <a:latin typeface="+mn-lt"/>
              </a:rPr>
              <a:t> </a:t>
            </a:r>
            <a:r>
              <a:rPr lang="en-US" sz="2800" b="1" dirty="0" err="1" smtClean="0">
                <a:solidFill>
                  <a:srgbClr val="FF0000"/>
                </a:solidFill>
                <a:latin typeface="+mn-lt"/>
              </a:rPr>
              <a:t>1.NỘI</a:t>
            </a:r>
            <a:r>
              <a:rPr lang="en-US" sz="2800" b="1" dirty="0" smtClean="0">
                <a:solidFill>
                  <a:srgbClr val="FF0000"/>
                </a:solidFill>
                <a:latin typeface="+mn-lt"/>
              </a:rPr>
              <a:t> </a:t>
            </a:r>
            <a:r>
              <a:rPr lang="en-US" sz="2800" b="1" dirty="0" err="1" smtClean="0">
                <a:solidFill>
                  <a:srgbClr val="FF0000"/>
                </a:solidFill>
                <a:latin typeface="+mn-lt"/>
              </a:rPr>
              <a:t>QUY</a:t>
            </a:r>
            <a:r>
              <a:rPr lang="en-US" sz="2800" b="1" dirty="0" smtClean="0">
                <a:solidFill>
                  <a:srgbClr val="FF0000"/>
                </a:solidFill>
                <a:latin typeface="+mn-lt"/>
              </a:rPr>
              <a:t> </a:t>
            </a:r>
            <a:r>
              <a:rPr lang="en-US" sz="2800" b="1" dirty="0" err="1" smtClean="0">
                <a:solidFill>
                  <a:srgbClr val="FF0000"/>
                </a:solidFill>
                <a:latin typeface="+mn-lt"/>
              </a:rPr>
              <a:t>THỰC</a:t>
            </a:r>
            <a:r>
              <a:rPr lang="en-US" sz="2800" b="1" dirty="0" smtClean="0">
                <a:solidFill>
                  <a:srgbClr val="FF0000"/>
                </a:solidFill>
                <a:latin typeface="+mn-lt"/>
              </a:rPr>
              <a:t> </a:t>
            </a:r>
            <a:r>
              <a:rPr lang="en-US" sz="2800" b="1" dirty="0" err="1" smtClean="0">
                <a:solidFill>
                  <a:srgbClr val="FF0000"/>
                </a:solidFill>
                <a:latin typeface="+mn-lt"/>
              </a:rPr>
              <a:t>TẬP</a:t>
            </a:r>
            <a:r>
              <a:rPr lang="en-US" sz="2800" b="1" dirty="0" smtClean="0">
                <a:solidFill>
                  <a:srgbClr val="FF0000"/>
                </a:solidFill>
                <a:latin typeface="+mn-lt"/>
              </a:rPr>
              <a:t> </a:t>
            </a:r>
            <a:r>
              <a:rPr lang="en-US" sz="2800" b="1" dirty="0" err="1" smtClean="0">
                <a:solidFill>
                  <a:srgbClr val="FF0000"/>
                </a:solidFill>
                <a:latin typeface="+mn-lt"/>
              </a:rPr>
              <a:t>XƯỞNG</a:t>
            </a:r>
            <a:r>
              <a:rPr lang="en-US" sz="2800" b="1" dirty="0" smtClean="0">
                <a:solidFill>
                  <a:srgbClr val="FF0000"/>
                </a:solidFill>
                <a:latin typeface="+mn-lt"/>
              </a:rPr>
              <a:t> </a:t>
            </a:r>
            <a:r>
              <a:rPr lang="en-US" sz="2800" b="1" dirty="0" err="1" smtClean="0">
                <a:solidFill>
                  <a:srgbClr val="FF0000"/>
                </a:solidFill>
                <a:latin typeface="+mn-lt"/>
              </a:rPr>
              <a:t>TIỆN</a:t>
            </a:r>
            <a:r>
              <a:rPr lang="en-US" sz="2800" b="1" dirty="0" smtClean="0">
                <a:solidFill>
                  <a:srgbClr val="FF0000"/>
                </a:solidFill>
                <a:latin typeface="+mn-lt"/>
              </a:rPr>
              <a:t> –</a:t>
            </a:r>
            <a:br>
              <a:rPr lang="en-US" sz="2800" b="1" dirty="0" smtClean="0">
                <a:solidFill>
                  <a:srgbClr val="FF0000"/>
                </a:solidFill>
                <a:latin typeface="+mn-lt"/>
              </a:rPr>
            </a:br>
            <a:r>
              <a:rPr lang="en-US" sz="2800" b="1" dirty="0" smtClean="0">
                <a:solidFill>
                  <a:srgbClr val="FF0000"/>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VÀ</a:t>
            </a:r>
            <a:r>
              <a:rPr lang="en-US" sz="2800" dirty="0" smtClean="0">
                <a:solidFill>
                  <a:srgbClr val="0000FF"/>
                </a:solidFill>
                <a:latin typeface="+mn-lt"/>
              </a:rPr>
              <a:t> </a:t>
            </a:r>
            <a:r>
              <a:rPr lang="en-US" sz="2800" dirty="0" err="1" smtClean="0">
                <a:solidFill>
                  <a:srgbClr val="0000FF"/>
                </a:solidFill>
                <a:latin typeface="+mn-lt"/>
              </a:rPr>
              <a:t>BẢO</a:t>
            </a:r>
            <a:r>
              <a:rPr lang="en-US" sz="2800" dirty="0" smtClean="0">
                <a:solidFill>
                  <a:srgbClr val="0000FF"/>
                </a:solidFill>
                <a:latin typeface="+mn-lt"/>
              </a:rPr>
              <a:t> </a:t>
            </a:r>
            <a:r>
              <a:rPr lang="en-US" sz="2800" dirty="0" err="1" smtClean="0">
                <a:solidFill>
                  <a:srgbClr val="0000FF"/>
                </a:solidFill>
                <a:latin typeface="+mn-lt"/>
              </a:rPr>
              <a:t>QUẢN</a:t>
            </a:r>
            <a:r>
              <a:rPr lang="en-US" sz="2800" dirty="0" smtClean="0">
                <a:solidFill>
                  <a:srgbClr val="0000FF"/>
                </a:solidFill>
                <a:latin typeface="+mn-lt"/>
              </a:rPr>
              <a:t> </a:t>
            </a:r>
            <a:r>
              <a:rPr lang="en-US" sz="2800" dirty="0" err="1" smtClean="0">
                <a:solidFill>
                  <a:srgbClr val="0000FF"/>
                </a:solidFill>
                <a:latin typeface="+mn-lt"/>
              </a:rPr>
              <a:t>DỤNG</a:t>
            </a:r>
            <a:r>
              <a:rPr lang="en-US" sz="2800" dirty="0" smtClean="0">
                <a:solidFill>
                  <a:srgbClr val="0000FF"/>
                </a:solidFill>
                <a:latin typeface="+mn-lt"/>
              </a:rPr>
              <a:t> </a:t>
            </a:r>
            <a:r>
              <a:rPr lang="en-US" sz="2800" dirty="0" err="1" smtClean="0">
                <a:solidFill>
                  <a:srgbClr val="0000FF"/>
                </a:solidFill>
                <a:latin typeface="+mn-lt"/>
              </a:rPr>
              <a:t>CỤ</a:t>
            </a:r>
            <a:r>
              <a:rPr lang="en-US" sz="2800" dirty="0" smtClean="0">
                <a:solidFill>
                  <a:srgbClr val="0000FF"/>
                </a:solidFill>
                <a:latin typeface="+mn-lt"/>
              </a:rPr>
              <a:t> </a:t>
            </a:r>
            <a:r>
              <a:rPr lang="en-US" sz="2800" dirty="0" err="1" smtClean="0">
                <a:solidFill>
                  <a:srgbClr val="0000FF"/>
                </a:solidFill>
                <a:latin typeface="+mn-lt"/>
              </a:rPr>
              <a:t>ĐO</a:t>
            </a:r>
            <a:r>
              <a:rPr lang="en-US" sz="2800" dirty="0" smtClean="0">
                <a:solidFill>
                  <a:srgbClr val="0000FF"/>
                </a:solidFill>
                <a:latin typeface="+mn-lt"/>
              </a:rPr>
              <a:t> –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r>
              <a:rPr lang="en-US" sz="2800" dirty="0" err="1" smtClean="0">
                <a:solidFill>
                  <a:srgbClr val="00B050"/>
                </a:solidFill>
                <a:latin typeface="+mn-lt"/>
              </a:rPr>
              <a:t>MÀI</a:t>
            </a:r>
            <a:r>
              <a:rPr lang="en-US" sz="2800" dirty="0" smtClean="0">
                <a:solidFill>
                  <a:srgbClr val="00B050"/>
                </a:solidFill>
                <a:latin typeface="+mn-lt"/>
              </a:rPr>
              <a:t> DAO  </a:t>
            </a:r>
            <a:r>
              <a:rPr lang="en-US" sz="2800" dirty="0" err="1" smtClean="0">
                <a:solidFill>
                  <a:srgbClr val="00B050"/>
                </a:solidFill>
                <a:latin typeface="+mn-lt"/>
              </a:rPr>
              <a:t>TIỆN</a:t>
            </a:r>
            <a:endParaRPr lang="en-US" sz="2800" dirty="0">
              <a:solidFill>
                <a:srgbClr val="00B050"/>
              </a:solidFill>
              <a:latin typeface="+mn-lt"/>
            </a:endParaRPr>
          </a:p>
        </p:txBody>
      </p:sp>
      <p:sp>
        <p:nvSpPr>
          <p:cNvPr id="2" name="Rectangle 1"/>
          <p:cNvSpPr/>
          <p:nvPr/>
        </p:nvSpPr>
        <p:spPr>
          <a:xfrm>
            <a:off x="1346121" y="1508919"/>
            <a:ext cx="6821034" cy="523220"/>
          </a:xfrm>
          <a:prstGeom prst="rect">
            <a:avLst/>
          </a:prstGeom>
        </p:spPr>
        <p:txBody>
          <a:bodyPr wrap="none">
            <a:spAutoFit/>
          </a:bodyPr>
          <a:lstStyle/>
          <a:p>
            <a:pPr hangingPunct="0"/>
            <a:r>
              <a:rPr lang="en-US" sz="2800" b="1" dirty="0" err="1">
                <a:solidFill>
                  <a:srgbClr val="0000FF"/>
                </a:solidFill>
              </a:rPr>
              <a:t>SỬ</a:t>
            </a:r>
            <a:r>
              <a:rPr lang="en-US" sz="2800" b="1" dirty="0">
                <a:solidFill>
                  <a:srgbClr val="0000FF"/>
                </a:solidFill>
              </a:rPr>
              <a:t> </a:t>
            </a:r>
            <a:r>
              <a:rPr lang="en-US" sz="2800" b="1" dirty="0" err="1">
                <a:solidFill>
                  <a:srgbClr val="0000FF"/>
                </a:solidFill>
              </a:rPr>
              <a:t>DỤNG</a:t>
            </a:r>
            <a:r>
              <a:rPr lang="en-US" sz="2800" b="1" dirty="0">
                <a:solidFill>
                  <a:srgbClr val="0000FF"/>
                </a:solidFill>
              </a:rPr>
              <a:t> </a:t>
            </a:r>
            <a:r>
              <a:rPr lang="en-US" sz="2800" b="1" dirty="0" err="1">
                <a:solidFill>
                  <a:srgbClr val="0000FF"/>
                </a:solidFill>
              </a:rPr>
              <a:t>VÀ</a:t>
            </a:r>
            <a:r>
              <a:rPr lang="en-US" sz="2800" b="1" dirty="0">
                <a:solidFill>
                  <a:srgbClr val="0000FF"/>
                </a:solidFill>
              </a:rPr>
              <a:t> </a:t>
            </a:r>
            <a:r>
              <a:rPr lang="en-US" sz="2800" b="1" dirty="0" err="1">
                <a:solidFill>
                  <a:srgbClr val="0000FF"/>
                </a:solidFill>
              </a:rPr>
              <a:t>BẢO</a:t>
            </a:r>
            <a:r>
              <a:rPr lang="en-US" sz="2800" b="1" dirty="0">
                <a:solidFill>
                  <a:srgbClr val="0000FF"/>
                </a:solidFill>
              </a:rPr>
              <a:t> </a:t>
            </a:r>
            <a:r>
              <a:rPr lang="en-US" sz="2800" b="1" dirty="0" err="1">
                <a:solidFill>
                  <a:srgbClr val="0000FF"/>
                </a:solidFill>
              </a:rPr>
              <a:t>QUẢN</a:t>
            </a:r>
            <a:r>
              <a:rPr lang="en-US" sz="2800" b="1" dirty="0">
                <a:solidFill>
                  <a:srgbClr val="0000FF"/>
                </a:solidFill>
              </a:rPr>
              <a:t> </a:t>
            </a:r>
            <a:r>
              <a:rPr lang="en-US" sz="2800" b="1" dirty="0" err="1">
                <a:solidFill>
                  <a:srgbClr val="0000FF"/>
                </a:solidFill>
              </a:rPr>
              <a:t>DỤNG</a:t>
            </a:r>
            <a:r>
              <a:rPr lang="en-US" sz="2800" b="1" dirty="0">
                <a:solidFill>
                  <a:srgbClr val="0000FF"/>
                </a:solidFill>
              </a:rPr>
              <a:t> </a:t>
            </a:r>
            <a:r>
              <a:rPr lang="en-US" sz="2800" b="1" dirty="0" err="1">
                <a:solidFill>
                  <a:srgbClr val="0000FF"/>
                </a:solidFill>
              </a:rPr>
              <a:t>CỤ</a:t>
            </a:r>
            <a:r>
              <a:rPr lang="en-US" sz="2800" b="1" dirty="0">
                <a:solidFill>
                  <a:srgbClr val="0000FF"/>
                </a:solidFill>
              </a:rPr>
              <a:t> </a:t>
            </a:r>
            <a:r>
              <a:rPr lang="en-US" sz="2800" b="1" dirty="0" err="1">
                <a:solidFill>
                  <a:srgbClr val="0000FF"/>
                </a:solidFill>
              </a:rPr>
              <a:t>ĐO</a:t>
            </a:r>
            <a:endParaRPr lang="en-US" sz="2800" dirty="0">
              <a:solidFill>
                <a:srgbClr val="0000FF"/>
              </a:solidFill>
            </a:endParaRPr>
          </a:p>
        </p:txBody>
      </p:sp>
      <p:sp>
        <p:nvSpPr>
          <p:cNvPr id="3" name="Rectangle 2"/>
          <p:cNvSpPr/>
          <p:nvPr/>
        </p:nvSpPr>
        <p:spPr>
          <a:xfrm>
            <a:off x="186425" y="2054907"/>
            <a:ext cx="8880231" cy="3108543"/>
          </a:xfrm>
          <a:prstGeom prst="rect">
            <a:avLst/>
          </a:prstGeom>
        </p:spPr>
        <p:txBody>
          <a:bodyPr wrap="square">
            <a:spAutoFit/>
          </a:bodyPr>
          <a:lstStyle/>
          <a:p>
            <a:pPr hangingPunct="0"/>
            <a:r>
              <a:rPr lang="nl-NL" sz="2800" b="1" u="sng" dirty="0"/>
              <a:t>Mục tiêu</a:t>
            </a:r>
            <a:r>
              <a:rPr lang="nl-NL" sz="2800" dirty="0"/>
              <a:t>:</a:t>
            </a:r>
            <a:endParaRPr lang="en-US" sz="2800" dirty="0"/>
          </a:p>
          <a:p>
            <a:pPr lvl="1"/>
            <a:r>
              <a:rPr lang="nl-NL" sz="2800" dirty="0"/>
              <a:t>Trình bày được cấu tạo và chức năng của thước cặp, panme; </a:t>
            </a:r>
            <a:endParaRPr lang="en-US" sz="2800" dirty="0"/>
          </a:p>
          <a:p>
            <a:pPr lvl="1"/>
            <a:r>
              <a:rPr lang="nl-NL" sz="2800" dirty="0"/>
              <a:t>Cách sử dụng trong quá trình đo kiểm kích thước.</a:t>
            </a:r>
            <a:endParaRPr lang="en-US" sz="2800" dirty="0"/>
          </a:p>
          <a:p>
            <a:pPr lvl="1"/>
            <a:r>
              <a:rPr lang="nl-NL" sz="2800" dirty="0"/>
              <a:t>Luyện tập thao tác đo kiểm bằng các lọai dụng cụ đo đúng kỹ thuật, đạt độ chính xác.</a:t>
            </a:r>
            <a:endParaRPr lang="en-US" sz="2800" dirty="0"/>
          </a:p>
          <a:p>
            <a:r>
              <a:rPr lang="nl-NL" sz="2800" dirty="0" smtClean="0"/>
              <a:t>     Sử </a:t>
            </a:r>
            <a:r>
              <a:rPr lang="nl-NL" sz="2800" dirty="0"/>
              <a:t>dụng được các lọai dưỡng, calíp, thước lá</a:t>
            </a:r>
            <a:endParaRPr lang="en-US" sz="2800" dirty="0"/>
          </a:p>
        </p:txBody>
      </p:sp>
    </p:spTree>
    <p:extLst>
      <p:ext uri="{BB962C8B-B14F-4D97-AF65-F5344CB8AC3E}">
        <p14:creationId xmlns:p14="http://schemas.microsoft.com/office/powerpoint/2010/main" val="15348234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578370" y="1451928"/>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6" name="Rectangle 5"/>
          <p:cNvSpPr/>
          <p:nvPr/>
        </p:nvSpPr>
        <p:spPr>
          <a:xfrm>
            <a:off x="228600" y="2054702"/>
            <a:ext cx="2031325"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l</a:t>
            </a:r>
            <a:r>
              <a:rPr lang="nl-NL" sz="2800" b="1" u="sng" dirty="0">
                <a:latin typeface="Times New Roman" panose="02020603050405020304" pitchFamily="18" charset="0"/>
                <a:ea typeface="Times New Roman" panose="02020603050405020304" pitchFamily="18" charset="0"/>
                <a:cs typeface="VNI-Times" pitchFamily="2" charset="0"/>
              </a:rPr>
              <a:t>á</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7" name="Rectangle 6"/>
          <p:cNvSpPr/>
          <p:nvPr/>
        </p:nvSpPr>
        <p:spPr>
          <a:xfrm>
            <a:off x="228600" y="2736119"/>
            <a:ext cx="8742485" cy="1384995"/>
          </a:xfrm>
          <a:prstGeom prst="rect">
            <a:avLst/>
          </a:prstGeom>
        </p:spPr>
        <p:txBody>
          <a:bodyPr wrap="square">
            <a:spAutoFit/>
          </a:bodyPr>
          <a:lstStyle/>
          <a:p>
            <a:pPr marL="342900" indent="228600"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Đây là một loại dụng cụ do khắc vạch không chỉ báo được sử dụng chủ yếu để đo kiểm các kích thước không cần chính xác hoặc có độ chính xác không cao.</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7"/>
          <p:cNvSpPr/>
          <p:nvPr/>
        </p:nvSpPr>
        <p:spPr>
          <a:xfrm>
            <a:off x="0" y="4069324"/>
            <a:ext cx="8001000" cy="2677656"/>
          </a:xfrm>
          <a:prstGeom prst="rect">
            <a:avLst/>
          </a:prstGeom>
        </p:spPr>
        <p:txBody>
          <a:bodyPr wrap="square">
            <a:spAutoFit/>
          </a:bodyPr>
          <a:lstStyle/>
          <a:p>
            <a:pPr marL="342900" indent="228600" hangingPunct="0"/>
            <a:r>
              <a:rPr lang="nl-NL" sz="2800" dirty="0">
                <a:ea typeface="Times New Roman" panose="02020603050405020304" pitchFamily="18" charset="0"/>
                <a:cs typeface="Times New Roman" panose="02020603050405020304" pitchFamily="18" charset="0"/>
              </a:rPr>
              <a:t>Thước lá thường được chia ra các cỡ với các phạm vi đo như sau:</a:t>
            </a:r>
            <a:endParaRPr lang="en-US" sz="2800" dirty="0">
              <a:ea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
              <a:tabLst>
                <a:tab pos="914400" algn="l"/>
              </a:tabLst>
            </a:pPr>
            <a:r>
              <a:rPr lang="nl-NL" sz="2800" dirty="0">
                <a:ea typeface="Times New Roman" panose="02020603050405020304" pitchFamily="18" charset="0"/>
                <a:cs typeface="Times New Roman" panose="02020603050405020304" pitchFamily="18" charset="0"/>
              </a:rPr>
              <a:t>Thước có phạm vi đo tới 150mm.</a:t>
            </a:r>
            <a:endParaRPr lang="en-US" sz="2800" dirty="0">
              <a:ea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
              <a:tabLst>
                <a:tab pos="914400" algn="l"/>
              </a:tabLst>
            </a:pPr>
            <a:r>
              <a:rPr lang="nl-NL" sz="2800" dirty="0">
                <a:ea typeface="Times New Roman" panose="02020603050405020304" pitchFamily="18" charset="0"/>
                <a:cs typeface="Times New Roman" panose="02020603050405020304" pitchFamily="18" charset="0"/>
              </a:rPr>
              <a:t>Thước có phạm vi đo tới 200mm.</a:t>
            </a:r>
            <a:endParaRPr lang="en-US" sz="2800" dirty="0">
              <a:ea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
              <a:tabLst>
                <a:tab pos="914400" algn="l"/>
              </a:tabLst>
            </a:pPr>
            <a:r>
              <a:rPr lang="nl-NL" sz="2800" dirty="0">
                <a:ea typeface="Times New Roman" panose="02020603050405020304" pitchFamily="18" charset="0"/>
                <a:cs typeface="Times New Roman" panose="02020603050405020304" pitchFamily="18" charset="0"/>
              </a:rPr>
              <a:t>Thước có phạm vi đo tới 300mm.</a:t>
            </a:r>
            <a:endParaRPr lang="en-US" sz="2800" dirty="0">
              <a:ea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
              <a:tabLst>
                <a:tab pos="914400" algn="l"/>
              </a:tabLst>
            </a:pPr>
            <a:r>
              <a:rPr lang="nl-NL" sz="2800" dirty="0">
                <a:ea typeface="Times New Roman" panose="02020603050405020304" pitchFamily="18" charset="0"/>
                <a:cs typeface="Times New Roman" panose="02020603050405020304" pitchFamily="18" charset="0"/>
              </a:rPr>
              <a:t>Thước có phạm vi đo tới 500mm.</a:t>
            </a:r>
            <a:endParaRPr lang="en-US" sz="2800" u="none" strike="noStrike"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8841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578370" y="1451928"/>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6" name="Rectangle 5"/>
          <p:cNvSpPr/>
          <p:nvPr/>
        </p:nvSpPr>
        <p:spPr>
          <a:xfrm>
            <a:off x="228600" y="2054702"/>
            <a:ext cx="2031325"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l</a:t>
            </a:r>
            <a:r>
              <a:rPr lang="nl-NL" sz="2800" b="1" u="sng" dirty="0">
                <a:latin typeface="Times New Roman" panose="02020603050405020304" pitchFamily="18" charset="0"/>
                <a:ea typeface="Times New Roman" panose="02020603050405020304" pitchFamily="18" charset="0"/>
                <a:cs typeface="VNI-Times" pitchFamily="2" charset="0"/>
              </a:rPr>
              <a:t>á</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9" name="Picture 8" descr="Image-06-3"/>
          <p:cNvPicPr/>
          <p:nvPr/>
        </p:nvPicPr>
        <p:blipFill>
          <a:blip r:embed="rId3">
            <a:extLst>
              <a:ext uri="{28A0092B-C50C-407E-A947-70E740481C1C}">
                <a14:useLocalDpi xmlns:a14="http://schemas.microsoft.com/office/drawing/2010/main" val="0"/>
              </a:ext>
            </a:extLst>
          </a:blip>
          <a:srcRect/>
          <a:stretch>
            <a:fillRect/>
          </a:stretch>
        </p:blipFill>
        <p:spPr bwMode="auto">
          <a:xfrm>
            <a:off x="2075905" y="2828535"/>
            <a:ext cx="4943475" cy="1819275"/>
          </a:xfrm>
          <a:prstGeom prst="rect">
            <a:avLst/>
          </a:prstGeom>
          <a:noFill/>
          <a:ln>
            <a:noFill/>
          </a:ln>
        </p:spPr>
      </p:pic>
      <p:sp>
        <p:nvSpPr>
          <p:cNvPr id="2" name="Rectangle 1"/>
          <p:cNvSpPr/>
          <p:nvPr/>
        </p:nvSpPr>
        <p:spPr>
          <a:xfrm>
            <a:off x="1749090" y="4647810"/>
            <a:ext cx="5134739" cy="738664"/>
          </a:xfrm>
          <a:prstGeom prst="rect">
            <a:avLst/>
          </a:prstGeom>
        </p:spPr>
        <p:txBody>
          <a:bodyPr wrap="none">
            <a:spAutoFit/>
          </a:bodyPr>
          <a:lstStyle/>
          <a:p>
            <a:pPr algn="ctr" hangingPunct="0">
              <a:lnSpc>
                <a:spcPct val="150000"/>
              </a:lnSpc>
              <a:spcAft>
                <a:spcPts val="0"/>
              </a:spcAft>
            </a:pP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Đo kích thước phôi bằng thước lá.</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23717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578370" y="1451928"/>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152400" y="2190592"/>
            <a:ext cx="8859716" cy="3539430"/>
          </a:xfrm>
          <a:prstGeom prst="rect">
            <a:avLst/>
          </a:prstGeom>
        </p:spPr>
        <p:txBody>
          <a:bodyPr wrap="square">
            <a:spAutoFit/>
          </a:bodyPr>
          <a:lstStyle/>
          <a:p>
            <a:pPr marL="342900" lvl="0" indent="-342900" hangingPunct="0">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ặ</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p:</a:t>
            </a:r>
            <a:endParaRPr lang="en-US" sz="2800" dirty="0">
              <a:latin typeface="VNI-Times" pitchFamily="2" charset="0"/>
              <a:ea typeface="Times New Roman" panose="02020603050405020304" pitchFamily="18" charset="0"/>
              <a:cs typeface="Times New Roman" panose="02020603050405020304" pitchFamily="18" charset="0"/>
            </a:endParaRPr>
          </a:p>
          <a:p>
            <a:pPr marL="685800" hangingPunct="0">
              <a:spcAft>
                <a:spcPts val="0"/>
              </a:spcAft>
              <a:tabLst>
                <a:tab pos="8001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Công dụng</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VNI-Times" pitchFamily="2" charset="0"/>
              <a:ea typeface="Times New Roman" panose="02020603050405020304" pitchFamily="18" charset="0"/>
              <a:cs typeface="Times New Roman" panose="02020603050405020304" pitchFamily="18" charset="0"/>
            </a:endParaRPr>
          </a:p>
          <a:p>
            <a:pPr marL="742950" lvl="1" indent="-285750" algn="just">
              <a:spcAft>
                <a:spcPts val="0"/>
              </a:spcAft>
              <a:buFont typeface="Times New Roman" panose="02020603050405020304" pitchFamily="18" charset="0"/>
              <a:buChar char="-"/>
              <a:tabLst>
                <a:tab pos="571500" algn="l"/>
                <a:tab pos="914400" algn="l"/>
                <a:tab pos="914400" algn="l"/>
              </a:tabLst>
            </a:pPr>
            <a:r>
              <a:rPr lang="nl-NL" sz="2800" dirty="0">
                <a:latin typeface="Times New Roman" panose="02020603050405020304" pitchFamily="18" charset="0"/>
                <a:ea typeface="Times New Roman" panose="02020603050405020304" pitchFamily="18" charset="0"/>
              </a:rPr>
              <a:t>Thước cặp dùng để đo các kích thước ngoài như chiều dài, chiều rộng, đường kính trụ ngoài… các kích thước trong như đường kính lỗ, chiều rộng rãnh… và chiều sâu.</a:t>
            </a:r>
            <a:endParaRPr lang="en-US" sz="2800" dirty="0">
              <a:latin typeface="Times New Roman" panose="02020603050405020304" pitchFamily="18" charset="0"/>
              <a:ea typeface="Times New Roman" panose="02020603050405020304" pitchFamily="18" charset="0"/>
            </a:endParaRPr>
          </a:p>
          <a:p>
            <a:pPr marL="742950" lvl="1" indent="-285750" algn="just">
              <a:spcAft>
                <a:spcPts val="0"/>
              </a:spcAft>
              <a:buFont typeface="Times New Roman" panose="02020603050405020304" pitchFamily="18" charset="0"/>
              <a:buChar char="-"/>
              <a:tabLst>
                <a:tab pos="571500" algn="l"/>
                <a:tab pos="914400" algn="l"/>
                <a:tab pos="914400" algn="l"/>
              </a:tabLst>
            </a:pPr>
            <a:r>
              <a:rPr lang="nl-NL" sz="2800" dirty="0">
                <a:latin typeface="Times New Roman" panose="02020603050405020304" pitchFamily="18" charset="0"/>
                <a:ea typeface="Times New Roman" panose="02020603050405020304" pitchFamily="18" charset="0"/>
              </a:rPr>
              <a:t>Tuỳ vào khả năng đạt được độ chính xác của thước, người ta chia ra làm 3 loại thước cặp 1/10, 1/20, 1/50.</a:t>
            </a:r>
            <a:endParaRPr lang="en-US"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41748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184638" y="1600200"/>
            <a:ext cx="9144000" cy="4832092"/>
          </a:xfrm>
          <a:prstGeom prst="rect">
            <a:avLst/>
          </a:prstGeom>
        </p:spPr>
        <p:txBody>
          <a:bodyPr wrap="square">
            <a:spAutoFit/>
          </a:bodyPr>
          <a:lstStyle/>
          <a:p>
            <a:pPr marL="342900" lvl="0" indent="-342900" hangingPunct="0">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ặ</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p:</a:t>
            </a:r>
            <a:endParaRPr lang="en-US" sz="2800" dirty="0">
              <a:latin typeface="VNI-Times" pitchFamily="2" charset="0"/>
              <a:ea typeface="Times New Roman" panose="02020603050405020304" pitchFamily="18" charset="0"/>
              <a:cs typeface="Times New Roman" panose="02020603050405020304" pitchFamily="18" charset="0"/>
            </a:endParaRPr>
          </a:p>
          <a:p>
            <a:pPr hangingPunct="0"/>
            <a:r>
              <a:rPr lang="nl-NL" sz="2800" b="1" dirty="0" smtClean="0"/>
              <a:t>   Cấu </a:t>
            </a:r>
            <a:r>
              <a:rPr lang="nl-NL" sz="2800" b="1" dirty="0"/>
              <a:t>tạo</a:t>
            </a:r>
            <a:r>
              <a:rPr lang="nl-NL" sz="2800" dirty="0"/>
              <a:t>:</a:t>
            </a:r>
            <a:endParaRPr lang="en-US" sz="2800" dirty="0"/>
          </a:p>
          <a:p>
            <a:pPr hangingPunct="0"/>
            <a:r>
              <a:rPr lang="nl-NL" sz="2800" dirty="0" smtClean="0"/>
              <a:t>     Gồm </a:t>
            </a:r>
            <a:r>
              <a:rPr lang="nl-NL" sz="2800" dirty="0"/>
              <a:t>có 2 phần chính sau:</a:t>
            </a:r>
            <a:endParaRPr lang="en-US" sz="2800" dirty="0"/>
          </a:p>
          <a:p>
            <a:pPr lvl="1"/>
            <a:r>
              <a:rPr lang="nl-NL" sz="2800" dirty="0"/>
              <a:t>Thân thước chính: mang mỏ đo cố định và trên thân có thang chia độ theo milimet.</a:t>
            </a:r>
            <a:endParaRPr lang="en-US" sz="2800" dirty="0"/>
          </a:p>
          <a:p>
            <a:pPr lvl="1"/>
            <a:r>
              <a:rPr lang="nl-NL" sz="2800" dirty="0"/>
              <a:t>Khung trượt: mang mỏ đo di động và trên thân có các thang chia phụ, được gọi là phần du xích của thước. Công dụng của phần này dùng để làm tăng độ chính xác của thước.</a:t>
            </a:r>
            <a:endParaRPr lang="en-US" sz="2800" dirty="0"/>
          </a:p>
          <a:p>
            <a:pPr lvl="1"/>
            <a:r>
              <a:rPr lang="nl-NL" sz="2800" dirty="0"/>
              <a:t>Ngoài ra còn có các bộ phận phụ như vít hãm, thanh đo sâu…</a:t>
            </a:r>
            <a:endParaRPr lang="en-US" sz="2800" dirty="0"/>
          </a:p>
        </p:txBody>
      </p:sp>
    </p:spTree>
    <p:extLst>
      <p:ext uri="{BB962C8B-B14F-4D97-AF65-F5344CB8AC3E}">
        <p14:creationId xmlns:p14="http://schemas.microsoft.com/office/powerpoint/2010/main" val="31168673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184638" y="1600200"/>
            <a:ext cx="9144000" cy="1384995"/>
          </a:xfrm>
          <a:prstGeom prst="rect">
            <a:avLst/>
          </a:prstGeom>
        </p:spPr>
        <p:txBody>
          <a:bodyPr wrap="square">
            <a:spAutoFit/>
          </a:bodyPr>
          <a:lstStyle/>
          <a:p>
            <a:pPr marL="342900" lvl="0" indent="-342900" hangingPunct="0">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ặ</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p:</a:t>
            </a:r>
            <a:endParaRPr lang="en-US" sz="2800" dirty="0">
              <a:latin typeface="VNI-Times" pitchFamily="2" charset="0"/>
              <a:ea typeface="Times New Roman" panose="02020603050405020304" pitchFamily="18" charset="0"/>
              <a:cs typeface="Times New Roman" panose="02020603050405020304" pitchFamily="18" charset="0"/>
            </a:endParaRPr>
          </a:p>
          <a:p>
            <a:pPr hangingPunct="0"/>
            <a:r>
              <a:rPr lang="nl-NL" sz="2800" b="1" dirty="0" smtClean="0"/>
              <a:t>   Cấu </a:t>
            </a:r>
            <a:r>
              <a:rPr lang="nl-NL" sz="2800" b="1" dirty="0"/>
              <a:t>tạo</a:t>
            </a:r>
            <a:r>
              <a:rPr lang="nl-NL" sz="2800" dirty="0"/>
              <a:t>:</a:t>
            </a:r>
            <a:endParaRPr lang="en-US" sz="2800" dirty="0"/>
          </a:p>
          <a:p>
            <a:pPr hangingPunct="0"/>
            <a:r>
              <a:rPr lang="nl-NL" sz="2800" dirty="0" smtClean="0"/>
              <a:t>     </a:t>
            </a:r>
            <a:endParaRPr lang="en-US" sz="2800" dirty="0"/>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838200" y="2514600"/>
            <a:ext cx="7924800" cy="3733800"/>
          </a:xfrm>
          <a:prstGeom prst="rect">
            <a:avLst/>
          </a:prstGeom>
          <a:noFill/>
          <a:ln>
            <a:noFill/>
          </a:ln>
        </p:spPr>
      </p:pic>
    </p:spTree>
    <p:extLst>
      <p:ext uri="{BB962C8B-B14F-4D97-AF65-F5344CB8AC3E}">
        <p14:creationId xmlns:p14="http://schemas.microsoft.com/office/powerpoint/2010/main" val="2123841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184638" y="1406369"/>
            <a:ext cx="9144000" cy="954107"/>
          </a:xfrm>
          <a:prstGeom prst="rect">
            <a:avLst/>
          </a:prstGeom>
        </p:spPr>
        <p:txBody>
          <a:bodyPr wrap="square">
            <a:spAutoFit/>
          </a:bodyPr>
          <a:lstStyle/>
          <a:p>
            <a:pPr marL="342900" lvl="0" indent="-342900" hangingPunct="0">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ặ</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p:</a:t>
            </a:r>
            <a:endParaRPr lang="en-US" sz="2800" dirty="0">
              <a:latin typeface="VNI-Times" pitchFamily="2" charset="0"/>
              <a:ea typeface="Times New Roman" panose="02020603050405020304" pitchFamily="18" charset="0"/>
              <a:cs typeface="Times New Roman" panose="02020603050405020304" pitchFamily="18" charset="0"/>
            </a:endParaRPr>
          </a:p>
          <a:p>
            <a:pPr hangingPunct="0"/>
            <a:r>
              <a:rPr lang="nl-NL" sz="2800" dirty="0" smtClean="0"/>
              <a:t>     </a:t>
            </a:r>
            <a:endParaRPr lang="en-US" sz="2800" dirty="0"/>
          </a:p>
        </p:txBody>
      </p:sp>
      <p:sp>
        <p:nvSpPr>
          <p:cNvPr id="2" name="Rectangle 1"/>
          <p:cNvSpPr/>
          <p:nvPr/>
        </p:nvSpPr>
        <p:spPr>
          <a:xfrm>
            <a:off x="-304800" y="1878188"/>
            <a:ext cx="4132863" cy="738664"/>
          </a:xfrm>
          <a:prstGeom prst="rect">
            <a:avLst/>
          </a:prstGeom>
        </p:spPr>
        <p:txBody>
          <a:bodyPr wrap="none">
            <a:spAutoFit/>
          </a:bodyPr>
          <a:lstStyle/>
          <a:p>
            <a:pPr marL="685800" hangingPunct="0">
              <a:lnSpc>
                <a:spcPct val="150000"/>
              </a:lnSpc>
              <a:spcAft>
                <a:spcPts val="0"/>
              </a:spcAft>
              <a:tabLst>
                <a:tab pos="9144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Cách đọc kết quả đo</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5362"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638" y="2715063"/>
            <a:ext cx="3837622" cy="1918811"/>
          </a:xfrm>
          <a:prstGeom prst="rect">
            <a:avLst/>
          </a:prstGeom>
          <a:noFill/>
          <a:extLst>
            <a:ext uri="{909E8E84-426E-40DD-AFC4-6F175D3DCCD1}">
              <a14:hiddenFill xmlns:a14="http://schemas.microsoft.com/office/drawing/2010/main">
                <a:solidFill>
                  <a:srgbClr val="FFFFFF"/>
                </a:solidFill>
              </a14:hiddenFill>
            </a:ext>
          </a:extLst>
        </p:spPr>
      </p:pic>
      <p:pic>
        <p:nvPicPr>
          <p:cNvPr id="15361"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209" y="2715063"/>
            <a:ext cx="3304465" cy="226854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5257800" y="1969915"/>
            <a:ext cx="2108269"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Char char="•"/>
              <a:tabLst>
                <a:tab pos="1028700" algn="l"/>
              </a:tabLst>
            </a:pPr>
            <a:r>
              <a:rPr kumimoji="0" lang="nl-NL" altLang="en-US" sz="2800" b="1" i="0" u="none"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Số đo c</a:t>
            </a:r>
            <a:r>
              <a:rPr kumimoji="0" lang="nl-NL" altLang="en-US" sz="2800" b="1" i="0" u="none" strike="noStrike" cap="none" normalizeH="0" baseline="0" dirty="0" smtClean="0" bmk="">
                <a:ln>
                  <a:noFill/>
                </a:ln>
                <a:solidFill>
                  <a:schemeClr val="tx1"/>
                </a:solidFill>
                <a:effectLst/>
                <a:latin typeface="+mn-lt"/>
                <a:ea typeface="Times New Roman" panose="02020603050405020304" pitchFamily="18" charset="0"/>
                <a:cs typeface="Times New Roman" panose="02020603050405020304" pitchFamily="18" charset="0"/>
              </a:rPr>
              <a:t>hẵn</a:t>
            </a:r>
            <a:r>
              <a:rPr kumimoji="0" lang="nl-NL" altLang="en-US" sz="2800" b="1" i="0" u="none"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a:t>
            </a:r>
            <a:endParaRPr kumimoji="0" lang="en-US" altLang="en-US" sz="28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1028700" algn="l"/>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4"/>
          <p:cNvSpPr>
            <a:spLocks noChangeArrowheads="1"/>
          </p:cNvSpPr>
          <p:nvPr/>
        </p:nvSpPr>
        <p:spPr bwMode="auto">
          <a:xfrm>
            <a:off x="990600" y="316054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9"/>
          <p:cNvSpPr/>
          <p:nvPr/>
        </p:nvSpPr>
        <p:spPr>
          <a:xfrm>
            <a:off x="-271811" y="5122205"/>
            <a:ext cx="9345473" cy="1569660"/>
          </a:xfrm>
          <a:prstGeom prst="rect">
            <a:avLst/>
          </a:prstGeom>
        </p:spPr>
        <p:txBody>
          <a:bodyPr wrap="square">
            <a:spAutoFit/>
          </a:bodyPr>
          <a:lstStyle/>
          <a:p>
            <a:pPr marL="914400" algn="just" hangingPunct="0">
              <a:spcAft>
                <a:spcPts val="0"/>
              </a:spcAft>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Vạch “0” du xích trùng với một vạch trên thước chính (vạch 28).</a:t>
            </a:r>
            <a:endParaRPr lang="en-US" sz="2400" dirty="0">
              <a:latin typeface="VNI-Times" pitchFamily="2" charset="0"/>
              <a:ea typeface="Times New Roman" panose="02020603050405020304" pitchFamily="18" charset="0"/>
              <a:cs typeface="Times New Roman" panose="02020603050405020304" pitchFamily="18" charset="0"/>
            </a:endParaRPr>
          </a:p>
          <a:p>
            <a:pPr marL="457200" indent="457200" algn="just" hangingPunct="0">
              <a:spcAft>
                <a:spcPts val="0"/>
              </a:spcAft>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Vạch cuối cùng của du xích trùng với một vạch bất kỳ trên thước chính.</a:t>
            </a:r>
            <a:endParaRPr lang="en-US" sz="2400" dirty="0">
              <a:latin typeface="VNI-Times" pitchFamily="2" charset="0"/>
              <a:ea typeface="Times New Roman" panose="02020603050405020304" pitchFamily="18" charset="0"/>
              <a:cs typeface="Times New Roman" panose="02020603050405020304" pitchFamily="18" charset="0"/>
            </a:endParaRPr>
          </a:p>
          <a:p>
            <a:pPr marL="1828800" indent="457200" hangingPunct="0">
              <a:spcAft>
                <a:spcPts val="0"/>
              </a:spcAft>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Giá trị đo được = 28mm</a:t>
            </a:r>
            <a:endParaRPr lang="en-US" sz="24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224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184638" y="1406369"/>
            <a:ext cx="9144000" cy="954107"/>
          </a:xfrm>
          <a:prstGeom prst="rect">
            <a:avLst/>
          </a:prstGeom>
        </p:spPr>
        <p:txBody>
          <a:bodyPr wrap="square">
            <a:spAutoFit/>
          </a:bodyPr>
          <a:lstStyle/>
          <a:p>
            <a:pPr marL="342900" lvl="0" indent="-342900" hangingPunct="0">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ặ</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p:</a:t>
            </a:r>
            <a:endParaRPr lang="en-US" sz="2800" dirty="0">
              <a:latin typeface="VNI-Times" pitchFamily="2" charset="0"/>
              <a:ea typeface="Times New Roman" panose="02020603050405020304" pitchFamily="18" charset="0"/>
              <a:cs typeface="Times New Roman" panose="02020603050405020304" pitchFamily="18" charset="0"/>
            </a:endParaRPr>
          </a:p>
          <a:p>
            <a:pPr hangingPunct="0"/>
            <a:r>
              <a:rPr lang="nl-NL" sz="2800" dirty="0" smtClean="0"/>
              <a:t>     </a:t>
            </a:r>
            <a:endParaRPr lang="en-US" sz="2800" dirty="0"/>
          </a:p>
        </p:txBody>
      </p:sp>
      <p:sp>
        <p:nvSpPr>
          <p:cNvPr id="2" name="Rectangle 1"/>
          <p:cNvSpPr/>
          <p:nvPr/>
        </p:nvSpPr>
        <p:spPr>
          <a:xfrm>
            <a:off x="-304800" y="1878188"/>
            <a:ext cx="4343399" cy="738664"/>
          </a:xfrm>
          <a:prstGeom prst="rect">
            <a:avLst/>
          </a:prstGeom>
        </p:spPr>
        <p:txBody>
          <a:bodyPr wrap="square">
            <a:spAutoFit/>
          </a:bodyPr>
          <a:lstStyle/>
          <a:p>
            <a:pPr marL="685800" hangingPunct="0">
              <a:lnSpc>
                <a:spcPct val="150000"/>
              </a:lnSpc>
              <a:spcAft>
                <a:spcPts val="0"/>
              </a:spcAft>
              <a:tabLst>
                <a:tab pos="9144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Cách đọc kết quả đo</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5"/>
          <p:cNvSpPr/>
          <p:nvPr/>
        </p:nvSpPr>
        <p:spPr>
          <a:xfrm>
            <a:off x="4854819" y="1884050"/>
            <a:ext cx="2221560" cy="738664"/>
          </a:xfrm>
          <a:prstGeom prst="rect">
            <a:avLst/>
          </a:prstGeom>
        </p:spPr>
        <p:txBody>
          <a:bodyPr wrap="square">
            <a:spAutoFit/>
          </a:bodyPr>
          <a:lstStyle/>
          <a:p>
            <a:pPr marL="342900" lvl="0" indent="-342900" algn="just">
              <a:lnSpc>
                <a:spcPct val="150000"/>
              </a:lnSpc>
              <a:buFont typeface="Wingdings" panose="05000000000000000000" pitchFamily="2" charset="2"/>
              <a:buChar char=""/>
              <a:tabLst>
                <a:tab pos="1028700" algn="l"/>
              </a:tabLst>
            </a:pPr>
            <a:r>
              <a:rPr lang="nl-NL" sz="2800" b="1" dirty="0" smtClean="0">
                <a:latin typeface="Times New Roman" panose="02020603050405020304" pitchFamily="18" charset="0"/>
                <a:ea typeface="Times New Roman" panose="02020603050405020304" pitchFamily="18" charset="0"/>
                <a:cs typeface="Times New Roman" panose="02020603050405020304" pitchFamily="18" charset="0"/>
              </a:rPr>
              <a:t> Số </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đo lẻ:</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3" name="Picture 12"/>
          <p:cNvPicPr/>
          <p:nvPr/>
        </p:nvPicPr>
        <p:blipFill>
          <a:blip r:embed="rId3">
            <a:extLst>
              <a:ext uri="{28A0092B-C50C-407E-A947-70E740481C1C}">
                <a14:useLocalDpi xmlns:a14="http://schemas.microsoft.com/office/drawing/2010/main" val="0"/>
              </a:ext>
            </a:extLst>
          </a:blip>
          <a:srcRect/>
          <a:stretch>
            <a:fillRect/>
          </a:stretch>
        </p:blipFill>
        <p:spPr bwMode="auto">
          <a:xfrm>
            <a:off x="369276" y="2685754"/>
            <a:ext cx="2907323" cy="1810045"/>
          </a:xfrm>
          <a:prstGeom prst="rect">
            <a:avLst/>
          </a:prstGeom>
          <a:noFill/>
          <a:ln>
            <a:noFill/>
          </a:ln>
        </p:spPr>
      </p:pic>
      <p:pic>
        <p:nvPicPr>
          <p:cNvPr id="14" name="Picture 13"/>
          <p:cNvPicPr/>
          <p:nvPr/>
        </p:nvPicPr>
        <p:blipFill>
          <a:blip r:embed="rId4">
            <a:extLst>
              <a:ext uri="{28A0092B-C50C-407E-A947-70E740481C1C}">
                <a14:useLocalDpi xmlns:a14="http://schemas.microsoft.com/office/drawing/2010/main" val="0"/>
              </a:ext>
            </a:extLst>
          </a:blip>
          <a:srcRect/>
          <a:stretch>
            <a:fillRect/>
          </a:stretch>
        </p:blipFill>
        <p:spPr bwMode="auto">
          <a:xfrm>
            <a:off x="4780084" y="2536042"/>
            <a:ext cx="2971800" cy="1953895"/>
          </a:xfrm>
          <a:prstGeom prst="rect">
            <a:avLst/>
          </a:prstGeom>
          <a:noFill/>
        </p:spPr>
      </p:pic>
      <p:sp>
        <p:nvSpPr>
          <p:cNvPr id="11" name="Rectangle 10"/>
          <p:cNvSpPr/>
          <p:nvPr/>
        </p:nvSpPr>
        <p:spPr>
          <a:xfrm>
            <a:off x="-137747" y="4788511"/>
            <a:ext cx="7924800" cy="954107"/>
          </a:xfrm>
          <a:prstGeom prst="rect">
            <a:avLst/>
          </a:prstGeom>
        </p:spPr>
        <p:txBody>
          <a:bodyPr wrap="square">
            <a:spAutoFit/>
          </a:bodyPr>
          <a:lstStyle/>
          <a:p>
            <a:pPr marL="1257300" indent="228600" algn="just" hangingPunct="0">
              <a:spcAft>
                <a:spcPts val="0"/>
              </a:spcAft>
            </a:pPr>
            <a:r>
              <a:rPr lang="nl-NL" sz="2800" dirty="0">
                <a:ea typeface="Times New Roman" panose="02020603050405020304" pitchFamily="18" charset="0"/>
                <a:cs typeface="Times New Roman" panose="02020603050405020304" pitchFamily="18" charset="0"/>
              </a:rPr>
              <a:t>Giá trị phần lẻ = 20x 1/50 = 0.4 mm</a:t>
            </a:r>
            <a:endParaRPr lang="en-US" sz="2800" dirty="0">
              <a:ea typeface="Times New Roman" panose="02020603050405020304" pitchFamily="18" charset="0"/>
              <a:cs typeface="Times New Roman" panose="02020603050405020304" pitchFamily="18" charset="0"/>
            </a:endParaRPr>
          </a:p>
          <a:p>
            <a:pPr marL="1257300" indent="228600" hangingPunct="0">
              <a:spcAft>
                <a:spcPts val="0"/>
              </a:spcAft>
            </a:pPr>
            <a:r>
              <a:rPr lang="nl-NL" sz="2800" dirty="0">
                <a:ea typeface="Times New Roman" panose="02020603050405020304" pitchFamily="18" charset="0"/>
                <a:cs typeface="Times New Roman" panose="02020603050405020304" pitchFamily="18" charset="0"/>
              </a:rPr>
              <a:t>Giá trị đo được = 32 + 0.4 = 32.4mm</a:t>
            </a:r>
            <a:endParaRPr lang="en-US"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3121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3" name="Rectangle 2"/>
          <p:cNvSpPr/>
          <p:nvPr/>
        </p:nvSpPr>
        <p:spPr>
          <a:xfrm>
            <a:off x="184638" y="1406369"/>
            <a:ext cx="9144000" cy="954107"/>
          </a:xfrm>
          <a:prstGeom prst="rect">
            <a:avLst/>
          </a:prstGeom>
        </p:spPr>
        <p:txBody>
          <a:bodyPr wrap="square">
            <a:spAutoFit/>
          </a:bodyPr>
          <a:lstStyle/>
          <a:p>
            <a:pPr marL="342900" lvl="0" indent="-342900" hangingPunct="0">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ặ</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p:</a:t>
            </a:r>
            <a:endParaRPr lang="en-US" sz="2800" dirty="0">
              <a:latin typeface="VNI-Times" pitchFamily="2" charset="0"/>
              <a:ea typeface="Times New Roman" panose="02020603050405020304" pitchFamily="18" charset="0"/>
              <a:cs typeface="Times New Roman" panose="02020603050405020304" pitchFamily="18" charset="0"/>
            </a:endParaRPr>
          </a:p>
          <a:p>
            <a:pPr hangingPunct="0"/>
            <a:r>
              <a:rPr lang="nl-NL" sz="2800" dirty="0" smtClean="0"/>
              <a:t>     </a:t>
            </a:r>
            <a:endParaRPr lang="en-US" sz="2800" dirty="0"/>
          </a:p>
        </p:txBody>
      </p:sp>
      <p:sp>
        <p:nvSpPr>
          <p:cNvPr id="2" name="Rectangle 1"/>
          <p:cNvSpPr/>
          <p:nvPr/>
        </p:nvSpPr>
        <p:spPr>
          <a:xfrm>
            <a:off x="-304800" y="1878188"/>
            <a:ext cx="4343399" cy="738664"/>
          </a:xfrm>
          <a:prstGeom prst="rect">
            <a:avLst/>
          </a:prstGeom>
        </p:spPr>
        <p:txBody>
          <a:bodyPr wrap="square">
            <a:spAutoFit/>
          </a:bodyPr>
          <a:lstStyle/>
          <a:p>
            <a:pPr marL="685800" hangingPunct="0">
              <a:lnSpc>
                <a:spcPct val="150000"/>
              </a:lnSpc>
              <a:spcAft>
                <a:spcPts val="0"/>
              </a:spcAft>
              <a:tabLst>
                <a:tab pos="914400" algn="l"/>
              </a:tabLs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Cách đọc kết quả đo</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5"/>
          <p:cNvSpPr/>
          <p:nvPr/>
        </p:nvSpPr>
        <p:spPr>
          <a:xfrm>
            <a:off x="4854819" y="1884050"/>
            <a:ext cx="2221560" cy="738664"/>
          </a:xfrm>
          <a:prstGeom prst="rect">
            <a:avLst/>
          </a:prstGeom>
        </p:spPr>
        <p:txBody>
          <a:bodyPr wrap="square">
            <a:spAutoFit/>
          </a:bodyPr>
          <a:lstStyle/>
          <a:p>
            <a:pPr marL="342900" lvl="0" indent="-342900" algn="just">
              <a:lnSpc>
                <a:spcPct val="150000"/>
              </a:lnSpc>
              <a:buFont typeface="Wingdings" panose="05000000000000000000" pitchFamily="2" charset="2"/>
              <a:buChar char=""/>
              <a:tabLst>
                <a:tab pos="1028700" algn="l"/>
              </a:tabLst>
            </a:pPr>
            <a:r>
              <a:rPr lang="nl-NL" sz="2800" b="1" dirty="0" smtClean="0">
                <a:latin typeface="Times New Roman" panose="02020603050405020304" pitchFamily="18" charset="0"/>
                <a:ea typeface="Times New Roman" panose="02020603050405020304" pitchFamily="18" charset="0"/>
                <a:cs typeface="Times New Roman" panose="02020603050405020304" pitchFamily="18" charset="0"/>
              </a:rPr>
              <a:t> Số </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đo lẻ:</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3" name="Picture 12"/>
          <p:cNvPicPr/>
          <p:nvPr/>
        </p:nvPicPr>
        <p:blipFill>
          <a:blip r:embed="rId3">
            <a:extLst>
              <a:ext uri="{28A0092B-C50C-407E-A947-70E740481C1C}">
                <a14:useLocalDpi xmlns:a14="http://schemas.microsoft.com/office/drawing/2010/main" val="0"/>
              </a:ext>
            </a:extLst>
          </a:blip>
          <a:srcRect/>
          <a:stretch>
            <a:fillRect/>
          </a:stretch>
        </p:blipFill>
        <p:spPr bwMode="auto">
          <a:xfrm>
            <a:off x="369276" y="2685754"/>
            <a:ext cx="2907323" cy="1810045"/>
          </a:xfrm>
          <a:prstGeom prst="rect">
            <a:avLst/>
          </a:prstGeom>
          <a:noFill/>
          <a:ln>
            <a:noFill/>
          </a:ln>
        </p:spPr>
      </p:pic>
      <p:pic>
        <p:nvPicPr>
          <p:cNvPr id="14" name="Picture 13"/>
          <p:cNvPicPr/>
          <p:nvPr/>
        </p:nvPicPr>
        <p:blipFill>
          <a:blip r:embed="rId4">
            <a:extLst>
              <a:ext uri="{28A0092B-C50C-407E-A947-70E740481C1C}">
                <a14:useLocalDpi xmlns:a14="http://schemas.microsoft.com/office/drawing/2010/main" val="0"/>
              </a:ext>
            </a:extLst>
          </a:blip>
          <a:srcRect/>
          <a:stretch>
            <a:fillRect/>
          </a:stretch>
        </p:blipFill>
        <p:spPr bwMode="auto">
          <a:xfrm>
            <a:off x="4780084" y="2536042"/>
            <a:ext cx="2971800" cy="1953895"/>
          </a:xfrm>
          <a:prstGeom prst="rect">
            <a:avLst/>
          </a:prstGeom>
          <a:noFill/>
        </p:spPr>
      </p:pic>
      <p:sp>
        <p:nvSpPr>
          <p:cNvPr id="11" name="Rectangle 10"/>
          <p:cNvSpPr/>
          <p:nvPr/>
        </p:nvSpPr>
        <p:spPr>
          <a:xfrm>
            <a:off x="-137747" y="4788511"/>
            <a:ext cx="7924800" cy="954107"/>
          </a:xfrm>
          <a:prstGeom prst="rect">
            <a:avLst/>
          </a:prstGeom>
        </p:spPr>
        <p:txBody>
          <a:bodyPr wrap="square">
            <a:spAutoFit/>
          </a:bodyPr>
          <a:lstStyle/>
          <a:p>
            <a:pPr marL="1257300" indent="228600" algn="just" hangingPunct="0">
              <a:spcAft>
                <a:spcPts val="0"/>
              </a:spcAft>
            </a:pPr>
            <a:r>
              <a:rPr lang="nl-NL" sz="2800" dirty="0">
                <a:ea typeface="Times New Roman" panose="02020603050405020304" pitchFamily="18" charset="0"/>
                <a:cs typeface="Times New Roman" panose="02020603050405020304" pitchFamily="18" charset="0"/>
              </a:rPr>
              <a:t>Giá trị phần lẻ = 20x 1/50 = 0.4 mm</a:t>
            </a:r>
            <a:endParaRPr lang="en-US" sz="2800" dirty="0">
              <a:ea typeface="Times New Roman" panose="02020603050405020304" pitchFamily="18" charset="0"/>
              <a:cs typeface="Times New Roman" panose="02020603050405020304" pitchFamily="18" charset="0"/>
            </a:endParaRPr>
          </a:p>
          <a:p>
            <a:pPr marL="1257300" indent="228600" hangingPunct="0">
              <a:spcAft>
                <a:spcPts val="0"/>
              </a:spcAft>
            </a:pPr>
            <a:r>
              <a:rPr lang="nl-NL" sz="2800" dirty="0">
                <a:ea typeface="Times New Roman" panose="02020603050405020304" pitchFamily="18" charset="0"/>
                <a:cs typeface="Times New Roman" panose="02020603050405020304" pitchFamily="18" charset="0"/>
              </a:rPr>
              <a:t>Giá trị đo được = 32 + 0.4 = 32.4mm</a:t>
            </a:r>
            <a:endParaRPr lang="en-US"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4249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398584" y="1508478"/>
            <a:ext cx="8745416" cy="3539430"/>
          </a:xfrm>
          <a:prstGeom prst="rect">
            <a:avLst/>
          </a:prstGeom>
        </p:spPr>
        <p:txBody>
          <a:bodyPr wrap="square">
            <a:spAutoFit/>
          </a:bodyPr>
          <a:lstStyle/>
          <a:p>
            <a:pPr marL="342900" lvl="0" indent="-342900">
              <a:buFont typeface="Wingdings" panose="05000000000000000000" pitchFamily="2" charset="2"/>
              <a:buChar char=""/>
            </a:pPr>
            <a:r>
              <a:rPr lang="nl-NL" sz="2800" b="1" u="sng" dirty="0">
                <a:ea typeface="Times New Roman" panose="02020603050405020304" pitchFamily="18" charset="0"/>
                <a:cs typeface="Times New Roman" panose="02020603050405020304" pitchFamily="18" charset="0"/>
              </a:rPr>
              <a:t>Panme:</a:t>
            </a:r>
            <a:endParaRPr lang="en-US" sz="2800" dirty="0">
              <a:ea typeface="Times New Roman" panose="02020603050405020304" pitchFamily="18" charset="0"/>
              <a:cs typeface="Times New Roman" panose="02020603050405020304" pitchFamily="18" charset="0"/>
            </a:endParaRPr>
          </a:p>
          <a:p>
            <a:r>
              <a:rPr lang="nl-NL" sz="2800" b="1" dirty="0">
                <a:ea typeface="Times New Roman" panose="02020603050405020304" pitchFamily="18" charset="0"/>
                <a:cs typeface="Times New Roman" panose="02020603050405020304" pitchFamily="18" charset="0"/>
              </a:rPr>
              <a:t>Công dụng:</a:t>
            </a:r>
            <a:endParaRPr lang="en-US" sz="2800" dirty="0">
              <a:ea typeface="Times New Roman" panose="02020603050405020304" pitchFamily="18" charset="0"/>
              <a:cs typeface="Times New Roman" panose="02020603050405020304" pitchFamily="18" charset="0"/>
            </a:endParaRPr>
          </a:p>
          <a:p>
            <a:pPr marL="742950" lvl="1" indent="-285750" algn="just">
              <a:buFont typeface="Times New Roman" panose="02020603050405020304" pitchFamily="18" charset="0"/>
              <a:buChar char="-"/>
              <a:tabLst>
                <a:tab pos="571500" algn="l"/>
                <a:tab pos="914400" algn="l"/>
                <a:tab pos="914400" algn="l"/>
              </a:tabLst>
            </a:pPr>
            <a:r>
              <a:rPr lang="nl-NL" sz="2800" dirty="0">
                <a:ea typeface="Times New Roman" panose="02020603050405020304" pitchFamily="18" charset="0"/>
              </a:rPr>
              <a:t>Panme là loại dụng cụ đo có cấp chính xác cao từ 0.01 đến 0.001mm.</a:t>
            </a:r>
            <a:endParaRPr lang="en-US" sz="2800" dirty="0">
              <a:ea typeface="Times New Roman" panose="02020603050405020304" pitchFamily="18" charset="0"/>
            </a:endParaRPr>
          </a:p>
          <a:p>
            <a:pPr marL="742950" lvl="1" indent="-285750" algn="just">
              <a:buFont typeface="Times New Roman" panose="02020603050405020304" pitchFamily="18" charset="0"/>
              <a:buChar char="-"/>
              <a:tabLst>
                <a:tab pos="571500" algn="l"/>
                <a:tab pos="914400" algn="l"/>
                <a:tab pos="914400" algn="l"/>
              </a:tabLst>
            </a:pPr>
            <a:r>
              <a:rPr lang="nl-NL" sz="2800" dirty="0">
                <a:ea typeface="Times New Roman" panose="02020603050405020304" pitchFamily="18" charset="0"/>
              </a:rPr>
              <a:t>Theo kích thước đo được chi tiết, panme chia làm các loại như: 0-25mm, 25-50mm, 50-75mm, 75-100mm…</a:t>
            </a:r>
            <a:endParaRPr lang="en-US" sz="2800" dirty="0">
              <a:ea typeface="Times New Roman" panose="02020603050405020304" pitchFamily="18" charset="0"/>
            </a:endParaRPr>
          </a:p>
          <a:p>
            <a:pPr marL="742950" lvl="1" indent="-285750" algn="just">
              <a:buFont typeface="Times New Roman" panose="02020603050405020304" pitchFamily="18" charset="0"/>
              <a:buChar char="-"/>
              <a:tabLst>
                <a:tab pos="571500" algn="l"/>
                <a:tab pos="914400" algn="l"/>
                <a:tab pos="914400" algn="l"/>
              </a:tabLst>
            </a:pPr>
            <a:r>
              <a:rPr lang="nl-NL" sz="2800" dirty="0">
                <a:ea typeface="Times New Roman" panose="02020603050405020304" pitchFamily="18" charset="0"/>
              </a:rPr>
              <a:t>Theo công dụng, panme chia làm panme đo ngoài, đo trong, đo chiều sâu, panme đo ren…</a:t>
            </a:r>
            <a:endParaRPr lang="en-US" sz="2800" dirty="0">
              <a:effectLst/>
              <a:ea typeface="Times New Roman" panose="02020603050405020304" pitchFamily="18" charset="0"/>
            </a:endParaRPr>
          </a:p>
        </p:txBody>
      </p:sp>
    </p:spTree>
    <p:extLst>
      <p:ext uri="{BB962C8B-B14F-4D97-AF65-F5344CB8AC3E}">
        <p14:creationId xmlns:p14="http://schemas.microsoft.com/office/powerpoint/2010/main" val="16762092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398584" y="1508478"/>
            <a:ext cx="8745416" cy="523220"/>
          </a:xfrm>
          <a:prstGeom prst="rect">
            <a:avLst/>
          </a:prstGeom>
        </p:spPr>
        <p:txBody>
          <a:bodyPr wrap="square">
            <a:spAutoFit/>
          </a:bodyPr>
          <a:lstStyle/>
          <a:p>
            <a:pPr marL="342900" lvl="0" indent="-342900">
              <a:buFont typeface="Wingdings" panose="05000000000000000000" pitchFamily="2" charset="2"/>
              <a:buChar char=""/>
            </a:pPr>
            <a:r>
              <a:rPr lang="nl-NL" sz="2800" b="1" u="sng" dirty="0">
                <a:ea typeface="Times New Roman" panose="02020603050405020304" pitchFamily="18" charset="0"/>
                <a:cs typeface="Times New Roman" panose="02020603050405020304" pitchFamily="18" charset="0"/>
              </a:rPr>
              <a:t>Panme</a:t>
            </a:r>
            <a:r>
              <a:rPr lang="nl-NL" sz="2800" b="1" u="sng" dirty="0" smtClean="0">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sp>
        <p:nvSpPr>
          <p:cNvPr id="6" name="Rectangle 5"/>
          <p:cNvSpPr>
            <a:spLocks noChangeArrowheads="1"/>
          </p:cNvSpPr>
          <p:nvPr/>
        </p:nvSpPr>
        <p:spPr bwMode="auto">
          <a:xfrm>
            <a:off x="398584" y="2031698"/>
            <a:ext cx="4155305"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2800" b="1"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Cấu tạo:</a:t>
            </a:r>
            <a:r>
              <a:rPr kumimoji="0" lang="nl-NL" altLang="en-US" sz="28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 (Panme đo ngoài)</a:t>
            </a:r>
            <a:endParaRPr kumimoji="0" lang="en-US" altLang="en-US" sz="2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6388"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584" y="2735824"/>
            <a:ext cx="8440616" cy="373228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8805809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398584" y="1508478"/>
            <a:ext cx="8745416" cy="523220"/>
          </a:xfrm>
          <a:prstGeom prst="rect">
            <a:avLst/>
          </a:prstGeom>
        </p:spPr>
        <p:txBody>
          <a:bodyPr wrap="square">
            <a:spAutoFit/>
          </a:bodyPr>
          <a:lstStyle/>
          <a:p>
            <a:pPr marL="342900" lvl="0" indent="-342900">
              <a:buFont typeface="Wingdings" panose="05000000000000000000" pitchFamily="2" charset="2"/>
              <a:buChar char=""/>
            </a:pPr>
            <a:r>
              <a:rPr lang="nl-NL" sz="2800" b="1" u="sng" dirty="0">
                <a:ea typeface="Times New Roman" panose="02020603050405020304" pitchFamily="18" charset="0"/>
                <a:cs typeface="Times New Roman" panose="02020603050405020304" pitchFamily="18" charset="0"/>
              </a:rPr>
              <a:t>Panme</a:t>
            </a:r>
            <a:r>
              <a:rPr lang="nl-NL" sz="2800" b="1" u="sng" dirty="0" smtClean="0">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sp>
        <p:nvSpPr>
          <p:cNvPr id="6" name="Rectangle 5"/>
          <p:cNvSpPr>
            <a:spLocks noChangeArrowheads="1"/>
          </p:cNvSpPr>
          <p:nvPr/>
        </p:nvSpPr>
        <p:spPr bwMode="auto">
          <a:xfrm>
            <a:off x="398584" y="2031698"/>
            <a:ext cx="4155305"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2800" b="1"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Cấu tạo:</a:t>
            </a:r>
            <a:r>
              <a:rPr kumimoji="0" lang="nl-NL" altLang="en-US" sz="28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 (Panme đo ngoài)</a:t>
            </a:r>
            <a:endParaRPr kumimoji="0" lang="en-US" altLang="en-US" sz="2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1" name="Picture 10"/>
          <p:cNvPicPr/>
          <p:nvPr/>
        </p:nvPicPr>
        <p:blipFill>
          <a:blip r:embed="rId3">
            <a:extLst>
              <a:ext uri="{28A0092B-C50C-407E-A947-70E740481C1C}">
                <a14:useLocalDpi xmlns:a14="http://schemas.microsoft.com/office/drawing/2010/main" val="0"/>
              </a:ext>
            </a:extLst>
          </a:blip>
          <a:srcRect/>
          <a:stretch>
            <a:fillRect/>
          </a:stretch>
        </p:blipFill>
        <p:spPr bwMode="auto">
          <a:xfrm>
            <a:off x="1315389" y="2917030"/>
            <a:ext cx="6477000" cy="2404447"/>
          </a:xfrm>
          <a:prstGeom prst="rect">
            <a:avLst/>
          </a:prstGeom>
          <a:noFill/>
          <a:ln>
            <a:noFill/>
          </a:ln>
        </p:spPr>
      </p:pic>
    </p:spTree>
    <p:extLst>
      <p:ext uri="{BB962C8B-B14F-4D97-AF65-F5344CB8AC3E}">
        <p14:creationId xmlns:p14="http://schemas.microsoft.com/office/powerpoint/2010/main" val="42340792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398584" y="1508478"/>
            <a:ext cx="8745416" cy="523220"/>
          </a:xfrm>
          <a:prstGeom prst="rect">
            <a:avLst/>
          </a:prstGeom>
        </p:spPr>
        <p:txBody>
          <a:bodyPr wrap="square">
            <a:spAutoFit/>
          </a:bodyPr>
          <a:lstStyle/>
          <a:p>
            <a:pPr marL="342900" lvl="0" indent="-342900">
              <a:buFont typeface="Wingdings" panose="05000000000000000000" pitchFamily="2" charset="2"/>
              <a:buChar char=""/>
            </a:pPr>
            <a:r>
              <a:rPr lang="nl-NL" sz="2800" b="1" u="sng" dirty="0">
                <a:ea typeface="Times New Roman" panose="02020603050405020304" pitchFamily="18" charset="0"/>
                <a:cs typeface="Times New Roman" panose="02020603050405020304" pitchFamily="18" charset="0"/>
              </a:rPr>
              <a:t>Panme</a:t>
            </a:r>
            <a:r>
              <a:rPr lang="nl-NL" sz="2800" b="1" u="sng" dirty="0" smtClean="0">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43207" y="1871577"/>
            <a:ext cx="3765774" cy="659861"/>
          </a:xfrm>
          <a:prstGeom prst="rect">
            <a:avLst/>
          </a:prstGeom>
        </p:spPr>
        <p:txBody>
          <a:bodyPr wrap="none">
            <a:spAutoFit/>
          </a:bodyPr>
          <a:lstStyle/>
          <a:p>
            <a:pPr marL="342900" lvl="0" indent="-342900">
              <a:lnSpc>
                <a:spcPct val="150000"/>
              </a:lnSpc>
              <a:buFont typeface="Symbol" panose="05050102010706020507" pitchFamily="18"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Cách đ</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ọ</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k</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ế</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 qu</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ả</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3587491418"/>
              </p:ext>
            </p:extLst>
          </p:nvPr>
        </p:nvGraphicFramePr>
        <p:xfrm>
          <a:off x="351692" y="2819401"/>
          <a:ext cx="8229600" cy="2950655"/>
        </p:xfrm>
        <a:graphic>
          <a:graphicData uri="http://schemas.openxmlformats.org/drawingml/2006/table">
            <a:tbl>
              <a:tblPr>
                <a:tableStyleId>{5C22544A-7EE6-4342-B048-85BDC9FD1C3A}</a:tableStyleId>
              </a:tblPr>
              <a:tblGrid>
                <a:gridCol w="4285647"/>
                <a:gridCol w="3943953"/>
              </a:tblGrid>
              <a:tr h="1788478">
                <a:tc>
                  <a:txBody>
                    <a:bodyPr/>
                    <a:lstStyle/>
                    <a:p>
                      <a:pPr algn="ctr" hangingPunct="0">
                        <a:lnSpc>
                          <a:spcPct val="150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c>
                  <a:txBody>
                    <a:bodyPr/>
                    <a:lstStyle/>
                    <a:p>
                      <a:pPr hangingPunct="0">
                        <a:lnSpc>
                          <a:spcPct val="150000"/>
                        </a:lnSpc>
                        <a:spcAft>
                          <a:spcPts val="0"/>
                        </a:spcAft>
                      </a:pPr>
                      <a:r>
                        <a:rPr lang="nl-NL" sz="1200" dirty="0">
                          <a:effectLst/>
                        </a:rPr>
                        <a:t> </a:t>
                      </a:r>
                      <a:endParaRPr lang="en-US" sz="1300" dirty="0">
                        <a:effectLst/>
                      </a:endParaRPr>
                    </a:p>
                    <a:p>
                      <a:pPr hangingPunct="0">
                        <a:lnSpc>
                          <a:spcPct val="150000"/>
                        </a:lnSpc>
                        <a:spcAft>
                          <a:spcPts val="0"/>
                        </a:spcAft>
                      </a:pPr>
                      <a:r>
                        <a:rPr lang="nl-NL" sz="1200" dirty="0">
                          <a:effectLst/>
                        </a:rPr>
                        <a:t>- </a:t>
                      </a:r>
                      <a:r>
                        <a:rPr lang="nl-NL" sz="2400" dirty="0">
                          <a:effectLst/>
                        </a:rPr>
                        <a:t>Mép ống động trùng vạch 12 trên thước chính </a:t>
                      </a:r>
                      <a:endParaRPr lang="en-US" sz="2400" dirty="0">
                        <a:effectLst/>
                      </a:endParaRPr>
                    </a:p>
                    <a:p>
                      <a:pPr hangingPunct="0">
                        <a:lnSpc>
                          <a:spcPct val="150000"/>
                        </a:lnSpc>
                        <a:spcAft>
                          <a:spcPts val="0"/>
                        </a:spcAft>
                      </a:pPr>
                      <a:r>
                        <a:rPr lang="nl-NL" sz="2400" dirty="0">
                          <a:effectLst/>
                        </a:rPr>
                        <a:t>- Vạch “0” du xích trùng với đường chuẩn.</a:t>
                      </a:r>
                      <a:endParaRPr lang="en-US" sz="2400" dirty="0">
                        <a:effectLst/>
                      </a:endParaRPr>
                    </a:p>
                    <a:p>
                      <a:pPr hangingPunct="0">
                        <a:lnSpc>
                          <a:spcPct val="150000"/>
                        </a:lnSpc>
                        <a:spcAft>
                          <a:spcPts val="0"/>
                        </a:spcAft>
                      </a:pPr>
                      <a:r>
                        <a:rPr lang="nl-NL" sz="2400" dirty="0">
                          <a:effectLst/>
                        </a:rPr>
                        <a:t>- Trị số đo được = 12 mm</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r>
            </a:tbl>
          </a:graphicData>
        </a:graphic>
      </p:graphicFrame>
      <p:pic>
        <p:nvPicPr>
          <p:cNvPr id="2048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948916"/>
            <a:ext cx="2676525" cy="1133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8264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398584" y="1508478"/>
            <a:ext cx="8745416" cy="523220"/>
          </a:xfrm>
          <a:prstGeom prst="rect">
            <a:avLst/>
          </a:prstGeom>
        </p:spPr>
        <p:txBody>
          <a:bodyPr wrap="square">
            <a:spAutoFit/>
          </a:bodyPr>
          <a:lstStyle/>
          <a:p>
            <a:pPr marL="342900" lvl="0" indent="-342900">
              <a:buFont typeface="Wingdings" panose="05000000000000000000" pitchFamily="2" charset="2"/>
              <a:buChar char=""/>
            </a:pPr>
            <a:r>
              <a:rPr lang="nl-NL" sz="2800" b="1" u="sng" dirty="0">
                <a:ea typeface="Times New Roman" panose="02020603050405020304" pitchFamily="18" charset="0"/>
                <a:cs typeface="Times New Roman" panose="02020603050405020304" pitchFamily="18" charset="0"/>
              </a:rPr>
              <a:t>Panme</a:t>
            </a:r>
            <a:r>
              <a:rPr lang="nl-NL" sz="2800" b="1" u="sng" dirty="0" smtClean="0">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43207" y="1871577"/>
            <a:ext cx="3765774" cy="659861"/>
          </a:xfrm>
          <a:prstGeom prst="rect">
            <a:avLst/>
          </a:prstGeom>
        </p:spPr>
        <p:txBody>
          <a:bodyPr wrap="none">
            <a:spAutoFit/>
          </a:bodyPr>
          <a:lstStyle/>
          <a:p>
            <a:pPr marL="342900" lvl="0" indent="-342900">
              <a:lnSpc>
                <a:spcPct val="150000"/>
              </a:lnSpc>
              <a:buFont typeface="Symbol" panose="05050102010706020507" pitchFamily="18"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Cách đ</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ọ</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k</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ế</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 qu</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ả</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605871555"/>
              </p:ext>
            </p:extLst>
          </p:nvPr>
        </p:nvGraphicFramePr>
        <p:xfrm>
          <a:off x="369277" y="2819400"/>
          <a:ext cx="8229600" cy="2504567"/>
        </p:xfrm>
        <a:graphic>
          <a:graphicData uri="http://schemas.openxmlformats.org/drawingml/2006/table">
            <a:tbl>
              <a:tblPr>
                <a:tableStyleId>{5C22544A-7EE6-4342-B048-85BDC9FD1C3A}</a:tableStyleId>
              </a:tblPr>
              <a:tblGrid>
                <a:gridCol w="4285647"/>
                <a:gridCol w="3943953"/>
              </a:tblGrid>
              <a:tr h="1138494">
                <a:tc>
                  <a:txBody>
                    <a:bodyPr/>
                    <a:lstStyle/>
                    <a:p>
                      <a:pPr algn="ctr" hangingPunct="0">
                        <a:lnSpc>
                          <a:spcPct val="150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c>
                  <a:txBody>
                    <a:bodyPr/>
                    <a:lstStyle/>
                    <a:p>
                      <a:pPr hangingPunct="0">
                        <a:lnSpc>
                          <a:spcPct val="150000"/>
                        </a:lnSpc>
                        <a:spcAft>
                          <a:spcPts val="0"/>
                        </a:spcAft>
                      </a:pPr>
                      <a:r>
                        <a:rPr lang="nl-NL" sz="1200" dirty="0">
                          <a:effectLst/>
                        </a:rPr>
                        <a:t> </a:t>
                      </a:r>
                      <a:endParaRPr lang="en-US" sz="1300" dirty="0">
                        <a:effectLst/>
                      </a:endParaRPr>
                    </a:p>
                    <a:p>
                      <a:pPr hangingPunct="0">
                        <a:lnSpc>
                          <a:spcPct val="150000"/>
                        </a:lnSpc>
                        <a:spcAft>
                          <a:spcPts val="0"/>
                        </a:spcAft>
                      </a:pPr>
                      <a:r>
                        <a:rPr lang="nl-NL" sz="1200" dirty="0">
                          <a:effectLst/>
                        </a:rPr>
                        <a:t>- </a:t>
                      </a:r>
                      <a:r>
                        <a:rPr lang="nl-NL" sz="2000" dirty="0">
                          <a:effectLst/>
                        </a:rPr>
                        <a:t>Mép ống động trùng vạch 8.5 trên thước chính </a:t>
                      </a:r>
                      <a:endParaRPr lang="en-US" sz="2000" dirty="0">
                        <a:effectLst/>
                      </a:endParaRPr>
                    </a:p>
                    <a:p>
                      <a:pPr hangingPunct="0">
                        <a:lnSpc>
                          <a:spcPct val="150000"/>
                        </a:lnSpc>
                        <a:spcAft>
                          <a:spcPts val="0"/>
                        </a:spcAft>
                      </a:pPr>
                      <a:r>
                        <a:rPr lang="nl-NL" sz="2000" dirty="0">
                          <a:effectLst/>
                        </a:rPr>
                        <a:t>- Vạch “0” du xích trùng với đường chuẩn.</a:t>
                      </a:r>
                      <a:endParaRPr lang="en-US" sz="2000" dirty="0">
                        <a:effectLst/>
                      </a:endParaRPr>
                    </a:p>
                    <a:p>
                      <a:pPr hangingPunct="0">
                        <a:lnSpc>
                          <a:spcPct val="150000"/>
                        </a:lnSpc>
                        <a:spcAft>
                          <a:spcPts val="0"/>
                        </a:spcAft>
                      </a:pPr>
                      <a:r>
                        <a:rPr lang="nl-NL" sz="2000" dirty="0">
                          <a:effectLst/>
                        </a:rPr>
                        <a:t>  </a:t>
                      </a:r>
                      <a:r>
                        <a:rPr lang="nl-NL" sz="2000" dirty="0" smtClean="0">
                          <a:effectLst/>
                        </a:rPr>
                        <a:t>Trị </a:t>
                      </a:r>
                      <a:r>
                        <a:rPr lang="nl-NL" sz="2000" dirty="0">
                          <a:effectLst/>
                        </a:rPr>
                        <a:t>số đo được = 8.5 mm</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r>
            </a:tbl>
          </a:graphicData>
        </a:graphic>
      </p:graphicFrame>
      <p:pic>
        <p:nvPicPr>
          <p:cNvPr id="22534"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207" y="3239761"/>
            <a:ext cx="3340458" cy="1414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56164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398584" y="1508478"/>
            <a:ext cx="8745416" cy="523220"/>
          </a:xfrm>
          <a:prstGeom prst="rect">
            <a:avLst/>
          </a:prstGeom>
        </p:spPr>
        <p:txBody>
          <a:bodyPr wrap="square">
            <a:spAutoFit/>
          </a:bodyPr>
          <a:lstStyle/>
          <a:p>
            <a:pPr marL="342900" lvl="0" indent="-342900">
              <a:buFont typeface="Wingdings" panose="05000000000000000000" pitchFamily="2" charset="2"/>
              <a:buChar char=""/>
            </a:pPr>
            <a:r>
              <a:rPr lang="nl-NL" sz="2800" b="1" u="sng" dirty="0">
                <a:ea typeface="Times New Roman" panose="02020603050405020304" pitchFamily="18" charset="0"/>
                <a:cs typeface="Times New Roman" panose="02020603050405020304" pitchFamily="18" charset="0"/>
              </a:rPr>
              <a:t>Panme</a:t>
            </a:r>
            <a:r>
              <a:rPr lang="nl-NL" sz="2800" b="1" u="sng" dirty="0" smtClean="0">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43207" y="1871577"/>
            <a:ext cx="3765774" cy="659861"/>
          </a:xfrm>
          <a:prstGeom prst="rect">
            <a:avLst/>
          </a:prstGeom>
        </p:spPr>
        <p:txBody>
          <a:bodyPr wrap="none">
            <a:spAutoFit/>
          </a:bodyPr>
          <a:lstStyle/>
          <a:p>
            <a:pPr marL="342900" lvl="0" indent="-342900">
              <a:lnSpc>
                <a:spcPct val="150000"/>
              </a:lnSpc>
              <a:buFont typeface="Symbol" panose="05050102010706020507" pitchFamily="18"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Cách đ</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ọ</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k</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ế</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 qu</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ả</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622953511"/>
              </p:ext>
            </p:extLst>
          </p:nvPr>
        </p:nvGraphicFramePr>
        <p:xfrm>
          <a:off x="398584" y="2895600"/>
          <a:ext cx="8229600" cy="2992247"/>
        </p:xfrm>
        <a:graphic>
          <a:graphicData uri="http://schemas.openxmlformats.org/drawingml/2006/table">
            <a:tbl>
              <a:tblPr>
                <a:tableStyleId>{5C22544A-7EE6-4342-B048-85BDC9FD1C3A}</a:tableStyleId>
              </a:tblPr>
              <a:tblGrid>
                <a:gridCol w="4285647"/>
                <a:gridCol w="3943953"/>
              </a:tblGrid>
              <a:tr h="1355763">
                <a:tc>
                  <a:txBody>
                    <a:bodyPr/>
                    <a:lstStyle/>
                    <a:p>
                      <a:pPr algn="ctr" hangingPunct="0">
                        <a:lnSpc>
                          <a:spcPct val="150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c>
                  <a:txBody>
                    <a:bodyPr/>
                    <a:lstStyle/>
                    <a:p>
                      <a:pPr hangingPunct="0">
                        <a:lnSpc>
                          <a:spcPct val="100000"/>
                        </a:lnSpc>
                        <a:spcAft>
                          <a:spcPts val="0"/>
                        </a:spcAft>
                      </a:pPr>
                      <a:r>
                        <a:rPr lang="nl-NL" sz="2000" dirty="0">
                          <a:effectLst/>
                        </a:rPr>
                        <a:t> </a:t>
                      </a:r>
                      <a:endParaRPr lang="en-US" sz="2000" dirty="0">
                        <a:effectLst/>
                      </a:endParaRPr>
                    </a:p>
                    <a:p>
                      <a:pPr hangingPunct="0">
                        <a:lnSpc>
                          <a:spcPct val="150000"/>
                        </a:lnSpc>
                        <a:spcAft>
                          <a:spcPts val="0"/>
                        </a:spcAft>
                      </a:pPr>
                      <a:r>
                        <a:rPr lang="nl-NL" sz="2000" dirty="0">
                          <a:effectLst/>
                        </a:rPr>
                        <a:t>- Mép ống động sát vạch 12 trên thước chính </a:t>
                      </a:r>
                      <a:endParaRPr lang="en-US" sz="2000" dirty="0">
                        <a:effectLst/>
                      </a:endParaRPr>
                    </a:p>
                    <a:p>
                      <a:pPr hangingPunct="0">
                        <a:lnSpc>
                          <a:spcPct val="150000"/>
                        </a:lnSpc>
                        <a:spcAft>
                          <a:spcPts val="0"/>
                        </a:spcAft>
                      </a:pPr>
                      <a:r>
                        <a:rPr lang="nl-NL" sz="2000" dirty="0">
                          <a:effectLst/>
                        </a:rPr>
                        <a:t>- Vạch “24” du xích trùng với đường chuẩn.</a:t>
                      </a:r>
                      <a:endParaRPr lang="en-US" sz="2000" dirty="0">
                        <a:effectLst/>
                      </a:endParaRPr>
                    </a:p>
                    <a:p>
                      <a:pPr hangingPunct="0">
                        <a:lnSpc>
                          <a:spcPct val="150000"/>
                        </a:lnSpc>
                        <a:spcAft>
                          <a:spcPts val="0"/>
                        </a:spcAft>
                      </a:pPr>
                      <a:r>
                        <a:rPr lang="nl-NL" sz="2000" dirty="0">
                          <a:effectLst/>
                        </a:rPr>
                        <a:t>    Trị số đo được = 12 + 24x0.01 mm</a:t>
                      </a:r>
                      <a:endParaRPr lang="en-US" sz="2000" dirty="0">
                        <a:effectLst/>
                      </a:endParaRPr>
                    </a:p>
                    <a:p>
                      <a:pPr hangingPunct="0">
                        <a:lnSpc>
                          <a:spcPct val="150000"/>
                        </a:lnSpc>
                        <a:spcAft>
                          <a:spcPts val="0"/>
                        </a:spcAft>
                        <a:tabLst>
                          <a:tab pos="1417320" algn="l"/>
                        </a:tabLst>
                      </a:pPr>
                      <a:r>
                        <a:rPr lang="nl-NL" sz="2000" dirty="0">
                          <a:effectLst/>
                        </a:rPr>
                        <a:t>                                     = 12.24 mm</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r>
            </a:tbl>
          </a:graphicData>
        </a:graphic>
      </p:graphicFrame>
      <p:pic>
        <p:nvPicPr>
          <p:cNvPr id="2355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3251304"/>
            <a:ext cx="3101989" cy="1304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4099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289656"/>
            <a:ext cx="8774723" cy="1341438"/>
          </a:xfrm>
        </p:spPr>
        <p:txBody>
          <a:bodyPr/>
          <a:lstStyle/>
          <a:p>
            <a:r>
              <a:rPr lang="en-US" sz="2800" b="1" dirty="0" smtClean="0">
                <a:solidFill>
                  <a:srgbClr val="0000FF"/>
                </a:solidFill>
                <a:latin typeface="+mn-lt"/>
              </a:rPr>
              <a:t>      </a:t>
            </a:r>
            <a:r>
              <a:rPr lang="en-US" sz="2800" b="1" dirty="0" err="1" smtClean="0">
                <a:solidFill>
                  <a:srgbClr val="0000FF"/>
                </a:solidFill>
                <a:latin typeface="+mn-lt"/>
              </a:rPr>
              <a:t>SỬ</a:t>
            </a:r>
            <a:r>
              <a:rPr lang="en-US" sz="2800" b="1" dirty="0" smtClean="0">
                <a:solidFill>
                  <a:srgbClr val="FF0000"/>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VÀ</a:t>
            </a:r>
            <a:r>
              <a:rPr lang="en-US" sz="2800" b="1" dirty="0" smtClean="0">
                <a:solidFill>
                  <a:srgbClr val="0000FF"/>
                </a:solidFill>
                <a:latin typeface="+mn-lt"/>
              </a:rPr>
              <a:t> </a:t>
            </a:r>
            <a:r>
              <a:rPr lang="en-US" sz="2800" b="1" dirty="0" err="1" smtClean="0">
                <a:solidFill>
                  <a:srgbClr val="0000FF"/>
                </a:solidFill>
                <a:latin typeface="+mn-lt"/>
              </a:rPr>
              <a:t>BẢO</a:t>
            </a:r>
            <a:r>
              <a:rPr lang="en-US" sz="2800" b="1" dirty="0" smtClean="0">
                <a:solidFill>
                  <a:srgbClr val="0000FF"/>
                </a:solidFill>
                <a:latin typeface="+mn-lt"/>
              </a:rPr>
              <a:t> </a:t>
            </a:r>
            <a:r>
              <a:rPr lang="en-US" sz="2800" b="1" dirty="0" err="1" smtClean="0">
                <a:solidFill>
                  <a:srgbClr val="0000FF"/>
                </a:solidFill>
                <a:latin typeface="+mn-lt"/>
              </a:rPr>
              <a:t>QUẢN</a:t>
            </a:r>
            <a:r>
              <a:rPr lang="en-US" sz="2800" b="1" dirty="0" smtClean="0">
                <a:solidFill>
                  <a:srgbClr val="0000FF"/>
                </a:solidFill>
                <a:latin typeface="+mn-lt"/>
              </a:rPr>
              <a:t> </a:t>
            </a:r>
            <a:r>
              <a:rPr lang="en-US" sz="2800" b="1" dirty="0" err="1" smtClean="0">
                <a:solidFill>
                  <a:srgbClr val="0000FF"/>
                </a:solidFill>
                <a:latin typeface="+mn-lt"/>
              </a:rPr>
              <a:t>DỤNG</a:t>
            </a:r>
            <a:r>
              <a:rPr lang="en-US" sz="2800" b="1" dirty="0" smtClean="0">
                <a:solidFill>
                  <a:srgbClr val="0000FF"/>
                </a:solidFill>
                <a:latin typeface="+mn-lt"/>
              </a:rPr>
              <a:t> </a:t>
            </a:r>
            <a:r>
              <a:rPr lang="en-US" sz="2800" b="1" dirty="0" err="1" smtClean="0">
                <a:solidFill>
                  <a:srgbClr val="0000FF"/>
                </a:solidFill>
                <a:latin typeface="+mn-lt"/>
              </a:rPr>
              <a:t>CỤ</a:t>
            </a:r>
            <a:r>
              <a:rPr lang="en-US" sz="2800" b="1" dirty="0" smtClean="0">
                <a:solidFill>
                  <a:srgbClr val="0000FF"/>
                </a:solidFill>
                <a:latin typeface="+mn-lt"/>
              </a:rPr>
              <a:t> </a:t>
            </a:r>
            <a:r>
              <a:rPr lang="en-US" sz="2800" b="1" dirty="0" err="1" smtClean="0">
                <a:solidFill>
                  <a:srgbClr val="0000FF"/>
                </a:solidFill>
                <a:latin typeface="+mn-lt"/>
              </a:rPr>
              <a:t>ĐO</a:t>
            </a:r>
            <a:r>
              <a:rPr lang="en-US" sz="2800" b="1" dirty="0" smtClean="0">
                <a:solidFill>
                  <a:srgbClr val="0000FF"/>
                </a:solidFill>
                <a:latin typeface="+mn-lt"/>
              </a:rPr>
              <a:t> </a:t>
            </a:r>
            <a:r>
              <a:rPr lang="en-US" sz="2800" dirty="0" smtClean="0">
                <a:solidFill>
                  <a:srgbClr val="0000FF"/>
                </a:solidFill>
                <a:latin typeface="+mn-lt"/>
              </a:rPr>
              <a:t/>
            </a:r>
            <a:br>
              <a:rPr lang="en-US" sz="2800" dirty="0" smtClean="0">
                <a:solidFill>
                  <a:srgbClr val="0000FF"/>
                </a:solidFill>
                <a:latin typeface="+mn-lt"/>
              </a:rPr>
            </a:br>
            <a:r>
              <a:rPr lang="en-US" sz="2800" dirty="0">
                <a:solidFill>
                  <a:srgbClr val="0000FF"/>
                </a:solidFill>
                <a:latin typeface="+mn-lt"/>
              </a:rPr>
              <a:t> </a:t>
            </a:r>
            <a:r>
              <a:rPr lang="en-US" sz="2800" dirty="0" smtClean="0">
                <a:solidFill>
                  <a:srgbClr val="0000FF"/>
                </a:solidFill>
                <a:latin typeface="+mn-lt"/>
              </a:rPr>
              <a:t>                  </a:t>
            </a:r>
            <a:endParaRPr lang="en-US" sz="2800" dirty="0">
              <a:solidFill>
                <a:srgbClr val="00B050"/>
              </a:solidFill>
              <a:latin typeface="+mn-lt"/>
            </a:endParaRPr>
          </a:p>
        </p:txBody>
      </p:sp>
      <p:sp>
        <p:nvSpPr>
          <p:cNvPr id="5" name="Rectangle 4"/>
          <p:cNvSpPr/>
          <p:nvPr/>
        </p:nvSpPr>
        <p:spPr>
          <a:xfrm>
            <a:off x="1600200" y="609600"/>
            <a:ext cx="5476179" cy="738664"/>
          </a:xfrm>
          <a:prstGeom prst="rect">
            <a:avLst/>
          </a:prstGeom>
        </p:spPr>
        <p:txBody>
          <a:bodyPr wrap="none">
            <a:spAutoFit/>
          </a:bodyPr>
          <a:lstStyle/>
          <a:p>
            <a:pPr marL="342900" lvl="0" indent="-342900" hangingPunct="0">
              <a:lnSpc>
                <a:spcPct val="150000"/>
              </a:lnSpc>
              <a:spcAft>
                <a:spcPts val="0"/>
              </a:spcAft>
              <a:buFont typeface="Wingdings" panose="05000000000000000000" pitchFamily="2"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H</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ướ</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ẫ</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 s</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ử</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d</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ng c</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ụ</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u="none" strike="noStrike" dirty="0">
              <a:effectLst/>
              <a:latin typeface="VNI-Times" pitchFamily="2" charset="0"/>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398584" y="1508478"/>
            <a:ext cx="8745416" cy="523220"/>
          </a:xfrm>
          <a:prstGeom prst="rect">
            <a:avLst/>
          </a:prstGeom>
        </p:spPr>
        <p:txBody>
          <a:bodyPr wrap="square">
            <a:spAutoFit/>
          </a:bodyPr>
          <a:lstStyle/>
          <a:p>
            <a:pPr marL="342900" lvl="0" indent="-342900">
              <a:buFont typeface="Wingdings" panose="05000000000000000000" pitchFamily="2" charset="2"/>
              <a:buChar char=""/>
            </a:pPr>
            <a:r>
              <a:rPr lang="nl-NL" sz="2800" b="1" u="sng" dirty="0">
                <a:ea typeface="Times New Roman" panose="02020603050405020304" pitchFamily="18" charset="0"/>
                <a:cs typeface="Times New Roman" panose="02020603050405020304" pitchFamily="18" charset="0"/>
              </a:rPr>
              <a:t>Panme</a:t>
            </a:r>
            <a:r>
              <a:rPr lang="nl-NL" sz="2800" b="1" u="sng" dirty="0" smtClean="0">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43207" y="1871577"/>
            <a:ext cx="3765774" cy="659861"/>
          </a:xfrm>
          <a:prstGeom prst="rect">
            <a:avLst/>
          </a:prstGeom>
        </p:spPr>
        <p:txBody>
          <a:bodyPr wrap="none">
            <a:spAutoFit/>
          </a:bodyPr>
          <a:lstStyle/>
          <a:p>
            <a:pPr marL="342900" lvl="0" indent="-342900">
              <a:lnSpc>
                <a:spcPct val="150000"/>
              </a:lnSpc>
              <a:buFont typeface="Symbol" panose="05050102010706020507" pitchFamily="18" charset="2"/>
              <a:buChar char=""/>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Cách đ</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ọ</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c k</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ế</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t qu</a:t>
            </a:r>
            <a:r>
              <a:rPr lang="nl-NL" sz="2800" b="1" u="sng" dirty="0">
                <a:latin typeface="Times New Roman" panose="02020603050405020304" pitchFamily="18" charset="0"/>
                <a:ea typeface="Times New Roman" panose="02020603050405020304" pitchFamily="18" charset="0"/>
                <a:cs typeface="Cambria" panose="02040503050406030204" pitchFamily="18" charset="0"/>
              </a:rPr>
              <a:t>ả</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u="sng" dirty="0">
                <a:latin typeface="Times New Roman" panose="02020603050405020304" pitchFamily="18" charset="0"/>
                <a:ea typeface="Times New Roman" panose="02020603050405020304" pitchFamily="18" charset="0"/>
                <a:cs typeface="VNI-Times" pitchFamily="2" charset="0"/>
              </a:rPr>
              <a:t>đ</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957113171"/>
              </p:ext>
            </p:extLst>
          </p:nvPr>
        </p:nvGraphicFramePr>
        <p:xfrm>
          <a:off x="398584" y="2895599"/>
          <a:ext cx="8745416" cy="2827165"/>
        </p:xfrm>
        <a:graphic>
          <a:graphicData uri="http://schemas.openxmlformats.org/drawingml/2006/table">
            <a:tbl>
              <a:tblPr>
                <a:tableStyleId>{5C22544A-7EE6-4342-B048-85BDC9FD1C3A}</a:tableStyleId>
              </a:tblPr>
              <a:tblGrid>
                <a:gridCol w="4554263"/>
                <a:gridCol w="4191153"/>
              </a:tblGrid>
              <a:tr h="2827165">
                <a:tc>
                  <a:txBody>
                    <a:bodyPr/>
                    <a:lstStyle/>
                    <a:p>
                      <a:pPr algn="ctr" hangingPunct="0">
                        <a:lnSpc>
                          <a:spcPct val="150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c>
                  <a:txBody>
                    <a:bodyPr/>
                    <a:lstStyle/>
                    <a:p>
                      <a:pPr hangingPunct="0">
                        <a:lnSpc>
                          <a:spcPct val="100000"/>
                        </a:lnSpc>
                        <a:spcAft>
                          <a:spcPts val="0"/>
                        </a:spcAft>
                      </a:pPr>
                      <a:r>
                        <a:rPr lang="nl-NL" sz="2000" dirty="0">
                          <a:effectLst/>
                        </a:rPr>
                        <a:t> </a:t>
                      </a:r>
                      <a:endParaRPr lang="en-US" sz="2000" dirty="0">
                        <a:effectLst/>
                      </a:endParaRPr>
                    </a:p>
                    <a:p>
                      <a:pPr hangingPunct="0"/>
                      <a:r>
                        <a:rPr lang="nl-NL" sz="2000" kern="1200" dirty="0" smtClean="0">
                          <a:solidFill>
                            <a:schemeClr val="dk1"/>
                          </a:solidFill>
                          <a:effectLst/>
                          <a:latin typeface="+mn-lt"/>
                          <a:ea typeface="+mn-ea"/>
                          <a:cs typeface="+mn-cs"/>
                        </a:rPr>
                        <a:t>Mép ống động sát vạch 8,5 trên thước chính </a:t>
                      </a:r>
                      <a:endParaRPr lang="en-US" sz="2000" kern="1200" dirty="0" smtClean="0">
                        <a:solidFill>
                          <a:schemeClr val="dk1"/>
                        </a:solidFill>
                        <a:effectLst/>
                        <a:latin typeface="+mn-lt"/>
                        <a:ea typeface="+mn-ea"/>
                        <a:cs typeface="+mn-cs"/>
                      </a:endParaRPr>
                    </a:p>
                    <a:p>
                      <a:pPr hangingPunct="0"/>
                      <a:r>
                        <a:rPr lang="nl-NL" sz="2000" kern="1200" dirty="0" smtClean="0">
                          <a:solidFill>
                            <a:schemeClr val="dk1"/>
                          </a:solidFill>
                          <a:effectLst/>
                          <a:latin typeface="+mn-lt"/>
                          <a:ea typeface="+mn-ea"/>
                          <a:cs typeface="+mn-cs"/>
                        </a:rPr>
                        <a:t>- Vạch “49” du xích trùng với đường chuẩn.</a:t>
                      </a:r>
                      <a:endParaRPr lang="en-US" sz="2000" kern="1200" dirty="0" smtClean="0">
                        <a:solidFill>
                          <a:schemeClr val="dk1"/>
                        </a:solidFill>
                        <a:effectLst/>
                        <a:latin typeface="+mn-lt"/>
                        <a:ea typeface="+mn-ea"/>
                        <a:cs typeface="+mn-cs"/>
                      </a:endParaRPr>
                    </a:p>
                    <a:p>
                      <a:pPr hangingPunct="0"/>
                      <a:r>
                        <a:rPr lang="nl-NL" sz="2000" kern="1200" dirty="0" smtClean="0">
                          <a:solidFill>
                            <a:schemeClr val="dk1"/>
                          </a:solidFill>
                          <a:effectLst/>
                          <a:latin typeface="+mn-lt"/>
                          <a:ea typeface="+mn-ea"/>
                          <a:cs typeface="+mn-cs"/>
                        </a:rPr>
                        <a:t>   Trị số đo được = 8.5 + 49x0.01 mm</a:t>
                      </a:r>
                      <a:endParaRPr lang="en-US" sz="2000" kern="1200" dirty="0" smtClean="0">
                        <a:solidFill>
                          <a:schemeClr val="dk1"/>
                        </a:solidFill>
                        <a:effectLst/>
                        <a:latin typeface="+mn-lt"/>
                        <a:ea typeface="+mn-ea"/>
                        <a:cs typeface="+mn-cs"/>
                      </a:endParaRPr>
                    </a:p>
                    <a:p>
                      <a:r>
                        <a:rPr lang="nl-NL" sz="2000" kern="1200" dirty="0" smtClean="0">
                          <a:solidFill>
                            <a:schemeClr val="dk1"/>
                          </a:solidFill>
                          <a:effectLst/>
                          <a:latin typeface="+mn-lt"/>
                          <a:ea typeface="+mn-ea"/>
                          <a:cs typeface="+mn-cs"/>
                        </a:rPr>
                        <a:t>                                      = 8.99 mm</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2574" marR="62574" marT="0" marB="0"/>
                </a:tc>
              </a:tr>
            </a:tbl>
          </a:graphicData>
        </a:graphic>
      </p:graphicFrame>
      <p:pic>
        <p:nvPicPr>
          <p:cNvPr id="11" name="Picture 10"/>
          <p:cNvPicPr/>
          <p:nvPr/>
        </p:nvPicPr>
        <p:blipFill>
          <a:blip r:embed="rId4">
            <a:extLst>
              <a:ext uri="{28A0092B-C50C-407E-A947-70E740481C1C}">
                <a14:useLocalDpi xmlns:a14="http://schemas.microsoft.com/office/drawing/2010/main" val="0"/>
              </a:ext>
            </a:extLst>
          </a:blip>
          <a:srcRect/>
          <a:stretch>
            <a:fillRect/>
          </a:stretch>
        </p:blipFill>
        <p:spPr bwMode="auto">
          <a:xfrm>
            <a:off x="685800" y="3280894"/>
            <a:ext cx="3196455" cy="1510800"/>
          </a:xfrm>
          <a:prstGeom prst="rect">
            <a:avLst/>
          </a:prstGeom>
          <a:noFill/>
          <a:ln>
            <a:noFill/>
          </a:ln>
        </p:spPr>
      </p:pic>
    </p:spTree>
    <p:extLst>
      <p:ext uri="{BB962C8B-B14F-4D97-AF65-F5344CB8AC3E}">
        <p14:creationId xmlns:p14="http://schemas.microsoft.com/office/powerpoint/2010/main" val="8467024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12" name="Rectangle 11"/>
          <p:cNvSpPr/>
          <p:nvPr/>
        </p:nvSpPr>
        <p:spPr>
          <a:xfrm>
            <a:off x="-164123" y="1513847"/>
            <a:ext cx="9308123" cy="954107"/>
          </a:xfrm>
          <a:prstGeom prst="rect">
            <a:avLst/>
          </a:prstGeom>
        </p:spPr>
        <p:txBody>
          <a:bodyPr wrap="square">
            <a:spAutoFit/>
          </a:bodyPr>
          <a:lstStyle/>
          <a:p>
            <a:pPr marL="467995" indent="255270" algn="just" hangingPunct="0">
              <a:spcBef>
                <a:spcPts val="600"/>
              </a:spcBef>
              <a:spcAft>
                <a:spcPts val="60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Tuỳ theo công dụng từng loại dao, mà dao tiện ngoài được phân thành các loại cơ bản sau</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3" name="Picture 12"/>
          <p:cNvPicPr/>
          <p:nvPr/>
        </p:nvPicPr>
        <p:blipFill>
          <a:blip r:embed="rId4">
            <a:extLst>
              <a:ext uri="{28A0092B-C50C-407E-A947-70E740481C1C}">
                <a14:useLocalDpi xmlns:a14="http://schemas.microsoft.com/office/drawing/2010/main" val="0"/>
              </a:ext>
            </a:extLst>
          </a:blip>
          <a:srcRect/>
          <a:stretch>
            <a:fillRect/>
          </a:stretch>
        </p:blipFill>
        <p:spPr bwMode="auto">
          <a:xfrm>
            <a:off x="1377095" y="2778393"/>
            <a:ext cx="6553200" cy="3443932"/>
          </a:xfrm>
          <a:prstGeom prst="rect">
            <a:avLst/>
          </a:prstGeom>
          <a:noFill/>
          <a:ln>
            <a:noFill/>
          </a:ln>
        </p:spPr>
      </p:pic>
    </p:spTree>
    <p:extLst>
      <p:ext uri="{BB962C8B-B14F-4D97-AF65-F5344CB8AC3E}">
        <p14:creationId xmlns:p14="http://schemas.microsoft.com/office/powerpoint/2010/main" val="24986526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2" name="Rectangle 1"/>
          <p:cNvSpPr/>
          <p:nvPr/>
        </p:nvSpPr>
        <p:spPr>
          <a:xfrm>
            <a:off x="140676" y="1509078"/>
            <a:ext cx="9003324" cy="4401205"/>
          </a:xfrm>
          <a:prstGeom prst="rect">
            <a:avLst/>
          </a:prstGeom>
        </p:spPr>
        <p:txBody>
          <a:bodyPr wrap="square">
            <a:spAutoFit/>
          </a:bodyPr>
          <a:lstStyle/>
          <a:p>
            <a:pPr indent="457200" algn="just" hangingPunct="0">
              <a:spcAft>
                <a:spcPts val="0"/>
              </a:spcAft>
            </a:pPr>
            <a:r>
              <a:rPr lang="nl-NL" sz="2800" dirty="0">
                <a:ea typeface="Times New Roman" panose="02020603050405020304" pitchFamily="18" charset="0"/>
                <a:cs typeface="Times New Roman" panose="02020603050405020304" pitchFamily="18" charset="0"/>
              </a:rPr>
              <a:t>1: Dao vai (Dao tiện bậc): Dùng để tiện mặt ngoài, tiện các bậc 90</a:t>
            </a:r>
            <a:r>
              <a:rPr lang="nl-NL" sz="2800" baseline="30000" dirty="0">
                <a:ea typeface="Times New Roman" panose="02020603050405020304" pitchFamily="18" charset="0"/>
                <a:cs typeface="Times New Roman" panose="02020603050405020304" pitchFamily="18" charset="0"/>
              </a:rPr>
              <a:t>o</a:t>
            </a:r>
            <a:endParaRPr lang="en-US" sz="2800" dirty="0">
              <a:ea typeface="Times New Roman" panose="02020603050405020304" pitchFamily="18" charset="0"/>
              <a:cs typeface="Times New Roman" panose="02020603050405020304" pitchFamily="18" charset="0"/>
            </a:endParaRPr>
          </a:p>
          <a:p>
            <a:pPr marL="467995" indent="-10795" algn="just" hangingPunct="0">
              <a:spcAft>
                <a:spcPts val="0"/>
              </a:spcAft>
            </a:pPr>
            <a:r>
              <a:rPr lang="nl-NL" sz="2800" dirty="0">
                <a:ea typeface="Times New Roman" panose="02020603050405020304" pitchFamily="18" charset="0"/>
                <a:cs typeface="Times New Roman" panose="02020603050405020304" pitchFamily="18" charset="0"/>
              </a:rPr>
              <a:t>2: Dao phá thẳng: Dùng để tiện mặt ngoài, do đầu dao thẳng nên độ cứng vững cao cho khả năng cắt gọt với chiều sâu lớn, vì vậy được dùng nhiều khi tiện thô.</a:t>
            </a:r>
            <a:endParaRPr lang="en-US" sz="2800" dirty="0">
              <a:ea typeface="Times New Roman" panose="02020603050405020304" pitchFamily="18" charset="0"/>
              <a:cs typeface="Times New Roman" panose="02020603050405020304" pitchFamily="18" charset="0"/>
            </a:endParaRPr>
          </a:p>
          <a:p>
            <a:pPr indent="457200" algn="just" hangingPunct="0">
              <a:spcAft>
                <a:spcPts val="0"/>
              </a:spcAft>
            </a:pPr>
            <a:r>
              <a:rPr lang="nl-NL" sz="2800" dirty="0">
                <a:ea typeface="Times New Roman" panose="02020603050405020304" pitchFamily="18" charset="0"/>
                <a:cs typeface="Times New Roman" panose="02020603050405020304" pitchFamily="18" charset="0"/>
              </a:rPr>
              <a:t>3: Dao đầu cong: Dùng để tiện mặt ngoài, tiện mặt đầu, </a:t>
            </a:r>
            <a:r>
              <a:rPr lang="nl-NL" sz="2800" dirty="0" smtClean="0">
                <a:ea typeface="Times New Roman" panose="02020603050405020304" pitchFamily="18" charset="0"/>
                <a:cs typeface="Times New Roman" panose="02020603050405020304" pitchFamily="18" charset="0"/>
              </a:rPr>
              <a:t>    tiện </a:t>
            </a:r>
            <a:r>
              <a:rPr lang="nl-NL" sz="2800" dirty="0">
                <a:ea typeface="Times New Roman" panose="02020603050405020304" pitchFamily="18" charset="0"/>
                <a:cs typeface="Times New Roman" panose="02020603050405020304" pitchFamily="18" charset="0"/>
              </a:rPr>
              <a:t>vát cạnh</a:t>
            </a:r>
            <a:endParaRPr lang="en-US" sz="2800" dirty="0">
              <a:ea typeface="Times New Roman" panose="02020603050405020304" pitchFamily="18" charset="0"/>
              <a:cs typeface="Times New Roman" panose="02020603050405020304" pitchFamily="18" charset="0"/>
            </a:endParaRPr>
          </a:p>
          <a:p>
            <a:pPr marL="467995" indent="-10795" algn="just" hangingPunct="0">
              <a:spcAft>
                <a:spcPts val="0"/>
              </a:spcAft>
            </a:pPr>
            <a:r>
              <a:rPr lang="nl-NL" sz="2800" dirty="0">
                <a:ea typeface="Times New Roman" panose="02020603050405020304" pitchFamily="18" charset="0"/>
                <a:cs typeface="Times New Roman" panose="02020603050405020304" pitchFamily="18" charset="0"/>
              </a:rPr>
              <a:t>4: Dao tiện cắt rãnh, cắt đứt chi tiết: Khi cần cắt rãnh định hình thì lưỡi cắt chính của dao có hình dạng như đường sinh chi tiết. </a:t>
            </a:r>
            <a:endParaRPr lang="en-US"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41039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182167" y="1484932"/>
            <a:ext cx="8961833" cy="1815882"/>
          </a:xfrm>
          <a:prstGeom prst="rect">
            <a:avLst/>
          </a:prstGeom>
        </p:spPr>
        <p:txBody>
          <a:bodyPr wrap="square">
            <a:spAutoFit/>
          </a:bodyPr>
          <a:lstStyle/>
          <a:p>
            <a:pPr marL="685800" algn="just" hangingPunct="0">
              <a:spcAft>
                <a:spcPts val="0"/>
              </a:spcAft>
            </a:pP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A- Cấu tạo chung của dao tiện</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VNI-Times" pitchFamily="2" charset="0"/>
              <a:ea typeface="Times New Roman" panose="02020603050405020304" pitchFamily="18" charset="0"/>
              <a:cs typeface="Times New Roman" panose="02020603050405020304" pitchFamily="18" charset="0"/>
            </a:endParaRPr>
          </a:p>
          <a:p>
            <a:pPr marL="742950" lvl="1" indent="-285750" algn="just">
              <a:buFont typeface="Times New Roman" panose="02020603050405020304" pitchFamily="18" charset="0"/>
              <a:buChar char="-"/>
              <a:tabLst>
                <a:tab pos="914400" algn="l"/>
              </a:tabLs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Dao tiện gồm hai phần, phần đầu dao và phần thân dao.</a:t>
            </a:r>
            <a:endParaRPr lang="en-US" sz="2800" dirty="0">
              <a:latin typeface="VNI-Times" pitchFamily="2" charset="0"/>
              <a:ea typeface="Times New Roman" panose="02020603050405020304" pitchFamily="18" charset="0"/>
              <a:cs typeface="Times New Roman" panose="02020603050405020304" pitchFamily="18" charset="0"/>
            </a:endParaRPr>
          </a:p>
          <a:p>
            <a:pPr marL="742950" lvl="1" indent="-285750" algn="just">
              <a:buFont typeface="Times New Roman" panose="02020603050405020304" pitchFamily="18" charset="0"/>
              <a:buChar char="-"/>
              <a:tabLst>
                <a:tab pos="914400" algn="l"/>
              </a:tabLs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Thân dao có tiết diện vuông hoặc chữ nhật, vật liệu bằng thép.</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1" name="Picture 10"/>
          <p:cNvPicPr/>
          <p:nvPr/>
        </p:nvPicPr>
        <p:blipFill>
          <a:blip r:embed="rId4">
            <a:extLst>
              <a:ext uri="{28A0092B-C50C-407E-A947-70E740481C1C}">
                <a14:useLocalDpi xmlns:a14="http://schemas.microsoft.com/office/drawing/2010/main" val="0"/>
              </a:ext>
            </a:extLst>
          </a:blip>
          <a:srcRect/>
          <a:stretch>
            <a:fillRect/>
          </a:stretch>
        </p:blipFill>
        <p:spPr bwMode="auto">
          <a:xfrm>
            <a:off x="685800" y="3479966"/>
            <a:ext cx="8077200" cy="2463634"/>
          </a:xfrm>
          <a:prstGeom prst="rect">
            <a:avLst/>
          </a:prstGeom>
          <a:noFill/>
          <a:ln>
            <a:noFill/>
          </a:ln>
        </p:spPr>
      </p:pic>
    </p:spTree>
    <p:extLst>
      <p:ext uri="{BB962C8B-B14F-4D97-AF65-F5344CB8AC3E}">
        <p14:creationId xmlns:p14="http://schemas.microsoft.com/office/powerpoint/2010/main" val="6769314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193890" y="1468345"/>
            <a:ext cx="8961833" cy="523220"/>
          </a:xfrm>
          <a:prstGeom prst="rect">
            <a:avLst/>
          </a:prstGeom>
        </p:spPr>
        <p:txBody>
          <a:bodyPr wrap="square">
            <a:spAutoFit/>
          </a:bodyPr>
          <a:lstStyle/>
          <a:p>
            <a:pPr hangingPunct="0"/>
            <a:r>
              <a:rPr lang="nl-NL" sz="2800" b="1" u="sng" dirty="0"/>
              <a:t>B -Các mặt phẳng cơ </a:t>
            </a:r>
            <a:r>
              <a:rPr lang="nl-NL" sz="2800" b="1" u="sng" dirty="0" smtClean="0"/>
              <a:t>bản</a:t>
            </a:r>
            <a:endParaRPr lang="en-US" sz="2800" dirty="0"/>
          </a:p>
        </p:txBody>
      </p:sp>
      <p:sp>
        <p:nvSpPr>
          <p:cNvPr id="2" name="Rectangle 1"/>
          <p:cNvSpPr/>
          <p:nvPr/>
        </p:nvSpPr>
        <p:spPr>
          <a:xfrm>
            <a:off x="-59348" y="2001752"/>
            <a:ext cx="9050948" cy="954107"/>
          </a:xfrm>
          <a:prstGeom prst="rect">
            <a:avLst/>
          </a:prstGeom>
        </p:spPr>
        <p:txBody>
          <a:bodyPr wrap="square">
            <a:spAutoFit/>
          </a:bodyPr>
          <a:lstStyle/>
          <a:p>
            <a:pPr marL="457200" indent="457200" hangingPunct="0">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Để xác định các góc độ cơ bản của dao tiện ta cần phải xác định các mặt phẳng toạ độ sau:  </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2" name="Picture 1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3142901"/>
            <a:ext cx="4800600" cy="3398576"/>
          </a:xfrm>
          <a:prstGeom prst="rect">
            <a:avLst/>
          </a:prstGeom>
          <a:noFill/>
          <a:ln>
            <a:noFill/>
          </a:ln>
        </p:spPr>
      </p:pic>
    </p:spTree>
    <p:extLst>
      <p:ext uri="{BB962C8B-B14F-4D97-AF65-F5344CB8AC3E}">
        <p14:creationId xmlns:p14="http://schemas.microsoft.com/office/powerpoint/2010/main" val="22211086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193890" y="1468345"/>
            <a:ext cx="8961833" cy="523220"/>
          </a:xfrm>
          <a:prstGeom prst="rect">
            <a:avLst/>
          </a:prstGeom>
        </p:spPr>
        <p:txBody>
          <a:bodyPr wrap="square">
            <a:spAutoFit/>
          </a:bodyPr>
          <a:lstStyle/>
          <a:p>
            <a:pPr hangingPunct="0"/>
            <a:r>
              <a:rPr lang="nl-NL" sz="2800" b="1" u="sng" dirty="0"/>
              <a:t>B -Các mặt phẳng cơ </a:t>
            </a:r>
            <a:r>
              <a:rPr lang="nl-NL" sz="2800" b="1" u="sng" dirty="0" smtClean="0"/>
              <a:t>bản</a:t>
            </a:r>
            <a:endParaRPr lang="en-US" sz="2800" dirty="0"/>
          </a:p>
        </p:txBody>
      </p:sp>
      <p:pic>
        <p:nvPicPr>
          <p:cNvPr id="12" name="Picture 1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1590430"/>
            <a:ext cx="4038600" cy="2767559"/>
          </a:xfrm>
          <a:prstGeom prst="rect">
            <a:avLst/>
          </a:prstGeom>
          <a:noFill/>
          <a:ln>
            <a:noFill/>
          </a:ln>
        </p:spPr>
      </p:pic>
      <p:sp>
        <p:nvSpPr>
          <p:cNvPr id="6" name="Rectangle 5"/>
          <p:cNvSpPr/>
          <p:nvPr/>
        </p:nvSpPr>
        <p:spPr>
          <a:xfrm>
            <a:off x="-164123" y="4236315"/>
            <a:ext cx="9296400" cy="2246769"/>
          </a:xfrm>
          <a:prstGeom prst="rect">
            <a:avLst/>
          </a:prstGeom>
        </p:spPr>
        <p:txBody>
          <a:bodyPr wrap="square">
            <a:spAutoFit/>
          </a:bodyPr>
          <a:lstStyle/>
          <a:p>
            <a:pPr marL="742950" lvl="1" indent="-285750" algn="just">
              <a:buFont typeface="Times New Roman" panose="02020603050405020304" pitchFamily="18" charset="0"/>
              <a:buChar char="-"/>
              <a:tabLst>
                <a:tab pos="914400" algn="l"/>
              </a:tabLs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Mặt phẳng cơ bản: Là mặt // với mặt đáy của dao.</a:t>
            </a:r>
            <a:endParaRPr lang="en-US" sz="2800" dirty="0">
              <a:latin typeface="VNI-Times" pitchFamily="2" charset="0"/>
              <a:ea typeface="Times New Roman" panose="02020603050405020304" pitchFamily="18" charset="0"/>
              <a:cs typeface="Times New Roman" panose="02020603050405020304" pitchFamily="18" charset="0"/>
            </a:endParaRPr>
          </a:p>
          <a:p>
            <a:pPr marL="742950" lvl="1" indent="-285750" algn="just">
              <a:buFont typeface="Times New Roman" panose="02020603050405020304" pitchFamily="18" charset="0"/>
              <a:buChar char="-"/>
              <a:tabLst>
                <a:tab pos="914400" algn="l"/>
              </a:tabLs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Mặt phẳng cắt gọt: Là mp đi qua lưỡi cắt chính đồng thời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với mặt phẳng cơ bản.</a:t>
            </a:r>
            <a:endParaRPr lang="en-US" sz="2800" dirty="0">
              <a:latin typeface="VNI-Times" pitchFamily="2" charset="0"/>
              <a:ea typeface="Times New Roman" panose="02020603050405020304" pitchFamily="18" charset="0"/>
              <a:cs typeface="Times New Roman" panose="02020603050405020304" pitchFamily="18" charset="0"/>
            </a:endParaRPr>
          </a:p>
          <a:p>
            <a:pPr marL="742950" lvl="1" indent="-285750" algn="just">
              <a:buFont typeface="Times New Roman" panose="02020603050405020304" pitchFamily="18" charset="0"/>
              <a:buChar char="-"/>
              <a:tabLst>
                <a:tab pos="914400" algn="l"/>
              </a:tabLs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Mặt phẳng chính: Là mp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với mp cắt gọt đi qua một điểm nằm trên lưỡi cắt chính và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với mp cơ bản     </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2963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193890" y="1468345"/>
            <a:ext cx="8961833" cy="523220"/>
          </a:xfrm>
          <a:prstGeom prst="rect">
            <a:avLst/>
          </a:prstGeom>
        </p:spPr>
        <p:txBody>
          <a:bodyPr wrap="square">
            <a:spAutoFit/>
          </a:bodyPr>
          <a:lstStyle/>
          <a:p>
            <a:pPr hangingPunct="0"/>
            <a:r>
              <a:rPr lang="nl-NL" sz="2800" b="1" u="sng" dirty="0"/>
              <a:t>C- Các góc trên mặt phẳng cơ bản:</a:t>
            </a:r>
            <a:endParaRPr lang="en-US" sz="2800" dirty="0"/>
          </a:p>
        </p:txBody>
      </p:sp>
      <p:sp>
        <p:nvSpPr>
          <p:cNvPr id="2" name="Rectangle 1"/>
          <p:cNvSpPr/>
          <p:nvPr/>
        </p:nvSpPr>
        <p:spPr>
          <a:xfrm>
            <a:off x="193890" y="2005310"/>
            <a:ext cx="8721510" cy="1815882"/>
          </a:xfrm>
          <a:prstGeom prst="rect">
            <a:avLst/>
          </a:prstGeom>
        </p:spPr>
        <p:txBody>
          <a:bodyPr wrap="square">
            <a:spAutoFit/>
          </a:bodyPr>
          <a:lstStyle/>
          <a:p>
            <a:pPr algn="just" hangingPunct="0">
              <a:spcAft>
                <a:spcPts val="0"/>
              </a:spcAft>
            </a:pP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1-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Góc nghiêng chính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Là góc hợp bởi hình chiếu của lưỡi cắt chính và hướng tiến của dao trên mặt phẳng cơ bản (mặt phẳng đáy). Thông thường được chọn trong khoảng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60</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90</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1" name="Picture 10"/>
          <p:cNvPicPr/>
          <p:nvPr/>
        </p:nvPicPr>
        <p:blipFill>
          <a:blip r:embed="rId4">
            <a:extLst>
              <a:ext uri="{28A0092B-C50C-407E-A947-70E740481C1C}">
                <a14:useLocalDpi xmlns:a14="http://schemas.microsoft.com/office/drawing/2010/main" val="0"/>
              </a:ext>
            </a:extLst>
          </a:blip>
          <a:srcRect/>
          <a:stretch>
            <a:fillRect/>
          </a:stretch>
        </p:blipFill>
        <p:spPr bwMode="auto">
          <a:xfrm>
            <a:off x="5562600" y="3481763"/>
            <a:ext cx="3505200" cy="2591864"/>
          </a:xfrm>
          <a:prstGeom prst="rect">
            <a:avLst/>
          </a:prstGeom>
          <a:noFill/>
        </p:spPr>
      </p:pic>
    </p:spTree>
    <p:extLst>
      <p:ext uri="{BB962C8B-B14F-4D97-AF65-F5344CB8AC3E}">
        <p14:creationId xmlns:p14="http://schemas.microsoft.com/office/powerpoint/2010/main" val="8799214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981200" y="215516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193890" y="1468345"/>
            <a:ext cx="8961833" cy="523220"/>
          </a:xfrm>
          <a:prstGeom prst="rect">
            <a:avLst/>
          </a:prstGeom>
        </p:spPr>
        <p:txBody>
          <a:bodyPr wrap="square">
            <a:spAutoFit/>
          </a:bodyPr>
          <a:lstStyle/>
          <a:p>
            <a:pPr hangingPunct="0"/>
            <a:r>
              <a:rPr lang="nl-NL" sz="2800" b="1" u="sng" dirty="0"/>
              <a:t>C- Các góc trên mặt phẳng cơ bản:</a:t>
            </a:r>
            <a:endParaRPr lang="en-US" sz="2800" dirty="0"/>
          </a:p>
        </p:txBody>
      </p:sp>
      <p:sp>
        <p:nvSpPr>
          <p:cNvPr id="12" name="Rectangle 11"/>
          <p:cNvSpPr/>
          <p:nvPr/>
        </p:nvSpPr>
        <p:spPr>
          <a:xfrm>
            <a:off x="165702" y="1977590"/>
            <a:ext cx="9130697" cy="1384995"/>
          </a:xfrm>
          <a:prstGeom prst="rect">
            <a:avLst/>
          </a:prstGeom>
        </p:spPr>
        <p:txBody>
          <a:bodyPr wrap="square">
            <a:spAutoFit/>
          </a:bodyPr>
          <a:lstStyle/>
          <a:p>
            <a:r>
              <a:rPr lang="nl-NL" sz="2800" b="1" dirty="0">
                <a:latin typeface="Times New Roman" panose="02020603050405020304" pitchFamily="18" charset="0"/>
                <a:ea typeface="Times New Roman" panose="02020603050405020304" pitchFamily="18" charset="0"/>
              </a:rPr>
              <a:t>2- </a:t>
            </a:r>
            <a:r>
              <a:rPr lang="nl-NL" sz="2800" b="1" u="sng" dirty="0">
                <a:latin typeface="Times New Roman" panose="02020603050405020304" pitchFamily="18" charset="0"/>
                <a:ea typeface="Times New Roman" panose="02020603050405020304" pitchFamily="18" charset="0"/>
              </a:rPr>
              <a:t>Góc lệch phụ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u="sng" baseline="-25000" dirty="0">
                <a:latin typeface="Times New Roman" panose="02020603050405020304" pitchFamily="18" charset="0"/>
                <a:ea typeface="Times New Roman" panose="02020603050405020304" pitchFamily="18" charset="0"/>
              </a:rPr>
              <a:t>1</a:t>
            </a:r>
            <a:r>
              <a:rPr lang="nl-NL" sz="2800" b="1" dirty="0">
                <a:latin typeface="Times New Roman" panose="02020603050405020304" pitchFamily="18" charset="0"/>
                <a:ea typeface="Times New Roman" panose="02020603050405020304" pitchFamily="18" charset="0"/>
              </a:rPr>
              <a:t>:</a:t>
            </a:r>
            <a:r>
              <a:rPr lang="nl-NL" sz="2800" dirty="0">
                <a:latin typeface="Times New Roman" panose="02020603050405020304" pitchFamily="18" charset="0"/>
                <a:ea typeface="Times New Roman" panose="02020603050405020304" pitchFamily="18" charset="0"/>
              </a:rPr>
              <a:t> Là góc hợp hình chiếu của lưỡi cắt phụ với hướng tiến của dao trên mặt phẳng cơ bản </a:t>
            </a:r>
            <a:r>
              <a:rPr lang="nl-NL" sz="2800" dirty="0"/>
              <a:t>(mặt phẳng đáy). Thông thường ta chọn góc lệch phụ </a:t>
            </a:r>
            <a:r>
              <a:rPr lang="nl-NL" sz="2800" dirty="0">
                <a:sym typeface="Symbol" panose="05050102010706020507" pitchFamily="18" charset="2"/>
              </a:rPr>
              <a:t></a:t>
            </a:r>
            <a:r>
              <a:rPr lang="nl-NL" sz="2800" dirty="0"/>
              <a:t>1 = 10</a:t>
            </a:r>
            <a:r>
              <a:rPr lang="nl-NL" sz="2800" baseline="30000" dirty="0"/>
              <a:t>o </a:t>
            </a:r>
            <a:r>
              <a:rPr lang="nl-NL" sz="2800" dirty="0"/>
              <a:t>÷15</a:t>
            </a:r>
            <a:r>
              <a:rPr lang="nl-NL" sz="2800" baseline="30000" dirty="0"/>
              <a:t>o</a:t>
            </a:r>
            <a:r>
              <a:rPr lang="nl-NL" sz="2800" dirty="0"/>
              <a:t> </a:t>
            </a:r>
            <a:endParaRPr lang="en-US" sz="2800" dirty="0"/>
          </a:p>
        </p:txBody>
      </p:sp>
      <p:sp>
        <p:nvSpPr>
          <p:cNvPr id="13" name="Rectangle 12"/>
          <p:cNvSpPr/>
          <p:nvPr/>
        </p:nvSpPr>
        <p:spPr>
          <a:xfrm>
            <a:off x="217336" y="3290217"/>
            <a:ext cx="8443317" cy="1384995"/>
          </a:xfrm>
          <a:prstGeom prst="rect">
            <a:avLst/>
          </a:prstGeom>
        </p:spPr>
        <p:txBody>
          <a:bodyPr wrap="square">
            <a:spAutoFit/>
          </a:bodyPr>
          <a:lstStyle/>
          <a:p>
            <a:pPr algn="just" hangingPunct="0">
              <a:spcAft>
                <a:spcPts val="0"/>
              </a:spcAft>
            </a:pP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3-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Góc mũi dao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Là góc hợp bởi hình chiếu lưỡi cắt chính và lưỡi cắt phụ trên mặt phẳng cơ bản. Trị số góc này phụ thuộc vào hai góc chính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và lệch phụ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1.</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14" name="Rectangle 13"/>
          <p:cNvSpPr/>
          <p:nvPr/>
        </p:nvSpPr>
        <p:spPr>
          <a:xfrm>
            <a:off x="165702" y="4586224"/>
            <a:ext cx="8926664" cy="1815882"/>
          </a:xfrm>
          <a:prstGeom prst="rect">
            <a:avLst/>
          </a:prstGeom>
        </p:spPr>
        <p:txBody>
          <a:bodyPr wrap="square">
            <a:spAutoFit/>
          </a:bodyPr>
          <a:lstStyle/>
          <a:p>
            <a:r>
              <a:rPr lang="nl-NL" sz="2800" b="1" u="sng" dirty="0" smtClean="0">
                <a:latin typeface="Times New Roman" panose="02020603050405020304" pitchFamily="18" charset="0"/>
                <a:ea typeface="Times New Roman" panose="02020603050405020304" pitchFamily="18" charset="0"/>
              </a:rPr>
              <a:t>4. Góc </a:t>
            </a:r>
            <a:r>
              <a:rPr lang="nl-NL" sz="2800" b="1" u="sng" dirty="0">
                <a:latin typeface="Times New Roman" panose="02020603050405020304" pitchFamily="18" charset="0"/>
                <a:ea typeface="Times New Roman" panose="02020603050405020304" pitchFamily="18" charset="0"/>
              </a:rPr>
              <a:t>trước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u="sng" dirty="0">
                <a:latin typeface="Times New Roman" panose="02020603050405020304" pitchFamily="18" charset="0"/>
                <a:ea typeface="Times New Roman" panose="02020603050405020304" pitchFamily="18" charset="0"/>
              </a:rPr>
              <a:t>:</a:t>
            </a:r>
            <a:r>
              <a:rPr lang="nl-NL" sz="2800" dirty="0">
                <a:latin typeface="Times New Roman" panose="02020603050405020304" pitchFamily="18" charset="0"/>
                <a:ea typeface="Times New Roman" panose="02020603050405020304" pitchFamily="18" charset="0"/>
              </a:rPr>
              <a:t> Là góc tạo bởi mặt trước của dao và mặt phẳng đáy hoặc gòc được tạo bởi mặt trước của dao và mặt phẳng thẳng góc với mặt phẳng cắt gọt đo trong tiết diện chính thông thường chọn trong khoảng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 5</a:t>
            </a:r>
            <a:r>
              <a:rPr lang="nl-NL" sz="2800" baseline="30000" dirty="0">
                <a:latin typeface="Times New Roman" panose="02020603050405020304" pitchFamily="18" charset="0"/>
                <a:ea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rPr>
              <a:t> ÷ 30</a:t>
            </a:r>
            <a:r>
              <a:rPr lang="nl-NL" sz="2800" baseline="30000" dirty="0">
                <a:latin typeface="Times New Roman" panose="02020603050405020304" pitchFamily="18" charset="0"/>
                <a:ea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rPr>
              <a:t> </a:t>
            </a:r>
            <a:endParaRPr lang="en-US" sz="2800" dirty="0"/>
          </a:p>
        </p:txBody>
      </p:sp>
    </p:spTree>
    <p:extLst>
      <p:ext uri="{BB962C8B-B14F-4D97-AF65-F5344CB8AC3E}">
        <p14:creationId xmlns:p14="http://schemas.microsoft.com/office/powerpoint/2010/main" val="6057525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828800" y="2147167"/>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990600" y="52655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193890" y="1468345"/>
            <a:ext cx="8961833" cy="523220"/>
          </a:xfrm>
          <a:prstGeom prst="rect">
            <a:avLst/>
          </a:prstGeom>
        </p:spPr>
        <p:txBody>
          <a:bodyPr wrap="square">
            <a:spAutoFit/>
          </a:bodyPr>
          <a:lstStyle/>
          <a:p>
            <a:pPr hangingPunct="0"/>
            <a:r>
              <a:rPr lang="nl-NL" sz="2800" b="1" u="sng" dirty="0"/>
              <a:t>C- Các góc trên mặt phẳng cơ bản:</a:t>
            </a:r>
            <a:endParaRPr lang="en-US" sz="2800" dirty="0"/>
          </a:p>
        </p:txBody>
      </p:sp>
      <p:sp>
        <p:nvSpPr>
          <p:cNvPr id="2" name="Rectangle 1"/>
          <p:cNvSpPr/>
          <p:nvPr/>
        </p:nvSpPr>
        <p:spPr>
          <a:xfrm>
            <a:off x="278515" y="1963142"/>
            <a:ext cx="8948279" cy="1815882"/>
          </a:xfrm>
          <a:prstGeom prst="rect">
            <a:avLst/>
          </a:prstGeom>
        </p:spPr>
        <p:txBody>
          <a:bodyPr wrap="square">
            <a:spAutoFit/>
          </a:bodyPr>
          <a:lstStyle/>
          <a:p>
            <a:pPr marR="3045460" indent="-180340" hangingPunct="0">
              <a:spcAft>
                <a:spcPts val="0"/>
              </a:spcAft>
            </a:pPr>
            <a:r>
              <a:rPr lang="nl-NL" sz="2800" b="1"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nl-NL" sz="2800" b="1" u="sng" dirty="0" smtClean="0">
                <a:latin typeface="Times New Roman" panose="02020603050405020304" pitchFamily="18" charset="0"/>
                <a:ea typeface="Times New Roman" panose="02020603050405020304" pitchFamily="18" charset="0"/>
                <a:cs typeface="Times New Roman" panose="02020603050405020304" pitchFamily="18" charset="0"/>
              </a:rPr>
              <a:t>Góc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sau chính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Là góc hợp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bởimặt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sau chính và mặt phẳng cắt gọt đo trong tiết diện chính thông thường ta chọn trong khoảng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6</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12</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5" name="Picture 14"/>
          <p:cNvPicPr/>
          <p:nvPr/>
        </p:nvPicPr>
        <p:blipFill>
          <a:blip r:embed="rId4">
            <a:extLst>
              <a:ext uri="{28A0092B-C50C-407E-A947-70E740481C1C}">
                <a14:useLocalDpi xmlns:a14="http://schemas.microsoft.com/office/drawing/2010/main" val="0"/>
              </a:ext>
            </a:extLst>
          </a:blip>
          <a:srcRect/>
          <a:stretch>
            <a:fillRect/>
          </a:stretch>
        </p:blipFill>
        <p:spPr bwMode="auto">
          <a:xfrm>
            <a:off x="6172200" y="1729955"/>
            <a:ext cx="2743200" cy="2689645"/>
          </a:xfrm>
          <a:prstGeom prst="rect">
            <a:avLst/>
          </a:prstGeom>
          <a:noFill/>
        </p:spPr>
      </p:pic>
      <p:sp>
        <p:nvSpPr>
          <p:cNvPr id="6" name="Rectangle 5"/>
          <p:cNvSpPr/>
          <p:nvPr/>
        </p:nvSpPr>
        <p:spPr>
          <a:xfrm>
            <a:off x="193890" y="4313720"/>
            <a:ext cx="7121310" cy="1815882"/>
          </a:xfrm>
          <a:prstGeom prst="rect">
            <a:avLst/>
          </a:prstGeom>
        </p:spPr>
        <p:txBody>
          <a:bodyPr wrap="square">
            <a:spAutoFit/>
          </a:bodyPr>
          <a:lstStyle/>
          <a:p>
            <a:r>
              <a:rPr lang="nl-NL" b="1"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6-</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Góc sau phụ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u="sng"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Là góc giữa mặt sau phụ và  mặt phẳng đi qua lưỡi cắt phụ và vuông góc với mặt phẳng đáy,đo trong tiết diện phụ thông thường ta chọn trong khoảng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1 = 4</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10</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 o</a:t>
            </a:r>
            <a:endParaRPr lang="en-US" sz="2800" dirty="0"/>
          </a:p>
        </p:txBody>
      </p:sp>
    </p:spTree>
    <p:extLst>
      <p:ext uri="{BB962C8B-B14F-4D97-AF65-F5344CB8AC3E}">
        <p14:creationId xmlns:p14="http://schemas.microsoft.com/office/powerpoint/2010/main" val="30964417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600200" y="2112747"/>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387320" y="4419276"/>
            <a:ext cx="66294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nl-NL" b="1" dirty="0"/>
              <a:t> </a:t>
            </a:r>
            <a:r>
              <a:rPr lang="nl-NL" sz="2800" b="1" dirty="0"/>
              <a:t>8-</a:t>
            </a:r>
            <a:r>
              <a:rPr lang="nl-NL" sz="2800" b="1" u="sng" dirty="0"/>
              <a:t>Góc nêm </a:t>
            </a:r>
            <a:r>
              <a:rPr lang="nl-NL" sz="2800" b="1" u="sng" dirty="0">
                <a:sym typeface="Symbol" panose="05050102010706020507" pitchFamily="18" charset="2"/>
              </a:rPr>
              <a:t></a:t>
            </a:r>
            <a:r>
              <a:rPr lang="nl-NL" sz="2800" b="1" u="sng" dirty="0"/>
              <a:t>:</a:t>
            </a:r>
            <a:r>
              <a:rPr lang="nl-NL" sz="2800" dirty="0"/>
              <a:t> Là góc tạo bởi  giữa mặt  trước của dao và mặt phẳng cắt gọt đo trong tiết diện chính. Góc này phụ thuộc vào góc </a:t>
            </a:r>
            <a:r>
              <a:rPr lang="nl-NL" sz="2800" dirty="0">
                <a:sym typeface="Symbol" panose="05050102010706020507" pitchFamily="18" charset="2"/>
              </a:rPr>
              <a:t></a:t>
            </a:r>
            <a:r>
              <a:rPr lang="nl-NL" sz="2800" dirty="0"/>
              <a:t> (</a:t>
            </a:r>
            <a:r>
              <a:rPr lang="nl-NL" sz="2800" dirty="0">
                <a:sym typeface="Symbol" panose="05050102010706020507" pitchFamily="18" charset="2"/>
              </a:rPr>
              <a:t></a:t>
            </a:r>
            <a:r>
              <a:rPr lang="nl-NL" sz="2800" dirty="0"/>
              <a:t> + </a:t>
            </a:r>
            <a:r>
              <a:rPr lang="nl-NL" sz="2800" dirty="0">
                <a:sym typeface="Symbol" panose="05050102010706020507" pitchFamily="18" charset="2"/>
              </a:rPr>
              <a:t></a:t>
            </a:r>
            <a:r>
              <a:rPr lang="nl-NL" sz="2800" dirty="0"/>
              <a:t> = 90</a:t>
            </a:r>
            <a:r>
              <a:rPr lang="nl-NL" sz="2800" baseline="30000" dirty="0"/>
              <a:t>o</a:t>
            </a:r>
            <a:r>
              <a:rPr lang="nl-NL" sz="2800" dirty="0"/>
              <a:t>)   </a:t>
            </a:r>
            <a:endParaRPr lang="en-US" sz="2800" dirty="0"/>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82167" y="844115"/>
            <a:ext cx="4847033" cy="461665"/>
          </a:xfrm>
          <a:prstGeom prst="rect">
            <a:avLst/>
          </a:prstGeom>
        </p:spPr>
        <p:txBody>
          <a:bodyPr wrap="none">
            <a:spAutoFit/>
          </a:bodyPr>
          <a:lstStyle/>
          <a:p>
            <a:pPr marL="342900" lvl="0" indent="-342900" algn="just">
              <a:spcBef>
                <a:spcPts val="600"/>
              </a:spcBef>
              <a:spcAft>
                <a:spcPts val="600"/>
              </a:spcAft>
              <a:buFont typeface="+mj-lt"/>
              <a:buAutoNum type="arabicPeriod"/>
              <a:tabLst>
                <a:tab pos="228600" algn="l"/>
              </a:tabLs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CÁC LOẠI DAO TIỆN NGOÀI</a:t>
            </a:r>
            <a:r>
              <a:rPr lang="nl-NL" b="1" u="sng"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effectLst/>
              <a:latin typeface="VNI-Times" pitchFamily="2" charset="0"/>
              <a:ea typeface="Times New Roman" panose="02020603050405020304" pitchFamily="18" charset="0"/>
              <a:cs typeface="Times New Roman" panose="02020603050405020304" pitchFamily="18" charset="0"/>
            </a:endParaRPr>
          </a:p>
        </p:txBody>
      </p:sp>
      <p:sp>
        <p:nvSpPr>
          <p:cNvPr id="5" name="Rectangle 4"/>
          <p:cNvSpPr/>
          <p:nvPr/>
        </p:nvSpPr>
        <p:spPr>
          <a:xfrm>
            <a:off x="193890" y="1468345"/>
            <a:ext cx="8961833" cy="523220"/>
          </a:xfrm>
          <a:prstGeom prst="rect">
            <a:avLst/>
          </a:prstGeom>
        </p:spPr>
        <p:txBody>
          <a:bodyPr wrap="square">
            <a:spAutoFit/>
          </a:bodyPr>
          <a:lstStyle/>
          <a:p>
            <a:pPr hangingPunct="0"/>
            <a:r>
              <a:rPr lang="nl-NL" sz="2800" b="1" u="sng" dirty="0"/>
              <a:t>C- Các góc trên mặt phẳng cơ bản:</a:t>
            </a:r>
            <a:endParaRPr lang="en-US" sz="2800" dirty="0"/>
          </a:p>
        </p:txBody>
      </p:sp>
      <p:pic>
        <p:nvPicPr>
          <p:cNvPr id="15" name="Picture 14"/>
          <p:cNvPicPr/>
          <p:nvPr/>
        </p:nvPicPr>
        <p:blipFill>
          <a:blip r:embed="rId4">
            <a:extLst>
              <a:ext uri="{28A0092B-C50C-407E-A947-70E740481C1C}">
                <a14:useLocalDpi xmlns:a14="http://schemas.microsoft.com/office/drawing/2010/main" val="0"/>
              </a:ext>
            </a:extLst>
          </a:blip>
          <a:srcRect/>
          <a:stretch>
            <a:fillRect/>
          </a:stretch>
        </p:blipFill>
        <p:spPr bwMode="auto">
          <a:xfrm>
            <a:off x="6172200" y="1729955"/>
            <a:ext cx="2743200" cy="2689645"/>
          </a:xfrm>
          <a:prstGeom prst="rect">
            <a:avLst/>
          </a:prstGeom>
          <a:noFill/>
        </p:spPr>
      </p:pic>
      <p:sp>
        <p:nvSpPr>
          <p:cNvPr id="7" name="Rectangle 6"/>
          <p:cNvSpPr/>
          <p:nvPr/>
        </p:nvSpPr>
        <p:spPr>
          <a:xfrm>
            <a:off x="387320" y="2058920"/>
            <a:ext cx="5157695" cy="2246769"/>
          </a:xfrm>
          <a:prstGeom prst="rect">
            <a:avLst/>
          </a:prstGeom>
        </p:spPr>
        <p:txBody>
          <a:bodyPr wrap="square">
            <a:spAutoFit/>
          </a:bodyPr>
          <a:lstStyle/>
          <a:p>
            <a:r>
              <a:rPr lang="nl-NL" sz="2800" b="1" dirty="0">
                <a:latin typeface="Times New Roman" panose="02020603050405020304" pitchFamily="18" charset="0"/>
                <a:ea typeface="Times New Roman" panose="02020603050405020304" pitchFamily="18" charset="0"/>
              </a:rPr>
              <a:t> 7-</a:t>
            </a:r>
            <a:r>
              <a:rPr lang="nl-NL" sz="2800" b="1" u="sng" dirty="0">
                <a:latin typeface="Times New Roman" panose="02020603050405020304" pitchFamily="18" charset="0"/>
                <a:ea typeface="Times New Roman" panose="02020603050405020304" pitchFamily="18" charset="0"/>
              </a:rPr>
              <a:t>Góc sắc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1" u="sng" dirty="0">
                <a:latin typeface="Times New Roman" panose="02020603050405020304" pitchFamily="18" charset="0"/>
                <a:ea typeface="Times New Roman" panose="02020603050405020304" pitchFamily="18" charset="0"/>
              </a:rPr>
              <a:t>:</a:t>
            </a:r>
            <a:r>
              <a:rPr lang="nl-NL" sz="2800" dirty="0">
                <a:latin typeface="Times New Roman" panose="02020603050405020304" pitchFamily="18" charset="0"/>
                <a:ea typeface="Times New Roman" panose="02020603050405020304" pitchFamily="18" charset="0"/>
              </a:rPr>
              <a:t> Là góc tạo bởi giữa  mặt trước và mặt  sau chính của dao đo trong tiết diện chính, trị số góc này phụ thuộc vào 2 góc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và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=&gt;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rPr>
              <a:t> =  90</a:t>
            </a:r>
            <a:r>
              <a:rPr lang="nl-NL" sz="2800" baseline="30000" dirty="0">
                <a:latin typeface="Times New Roman" panose="02020603050405020304" pitchFamily="18" charset="0"/>
                <a:ea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rPr>
              <a:t>)</a:t>
            </a:r>
            <a:r>
              <a:rPr lang="nl-NL" sz="2800" baseline="30000" dirty="0">
                <a:latin typeface="Times New Roman" panose="02020603050405020304" pitchFamily="18" charset="0"/>
                <a:ea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rPr>
              <a:t> </a:t>
            </a:r>
            <a:endParaRPr lang="en-US" sz="2800" dirty="0"/>
          </a:p>
        </p:txBody>
      </p:sp>
    </p:spTree>
    <p:extLst>
      <p:ext uri="{BB962C8B-B14F-4D97-AF65-F5344CB8AC3E}">
        <p14:creationId xmlns:p14="http://schemas.microsoft.com/office/powerpoint/2010/main" val="12589185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676475"/>
            <a:ext cx="8839200" cy="1341438"/>
          </a:xfrm>
        </p:spPr>
        <p:txBody>
          <a:bodyPr/>
          <a:lstStyle/>
          <a:p>
            <a:r>
              <a:rPr lang="en-US" sz="2800" b="1" dirty="0" smtClean="0">
                <a:solidFill>
                  <a:srgbClr val="0000FF"/>
                </a:solidFill>
                <a:latin typeface="+mn-lt"/>
              </a:rPr>
              <a:t>      </a:t>
            </a:r>
            <a:r>
              <a:rPr lang="nl-NL" sz="2800" b="1" dirty="0">
                <a:solidFill>
                  <a:srgbClr val="FF0000"/>
                </a:solidFill>
                <a:latin typeface="+mn-lt"/>
              </a:rPr>
              <a:t>MÀI DAO TIỆN NGOÀI ĐẦU THẲNG</a:t>
            </a:r>
            <a:endParaRPr lang="en-US" sz="2800" dirty="0">
              <a:solidFill>
                <a:srgbClr val="FF0000"/>
              </a:solidFill>
              <a:latin typeface="+mn-lt"/>
            </a:endParaRPr>
          </a:p>
        </p:txBody>
      </p:sp>
      <p:sp>
        <p:nvSpPr>
          <p:cNvPr id="8" name="Rectangle 4"/>
          <p:cNvSpPr>
            <a:spLocks noChangeArrowheads="1"/>
          </p:cNvSpPr>
          <p:nvPr/>
        </p:nvSpPr>
        <p:spPr bwMode="auto">
          <a:xfrm>
            <a:off x="1600200" y="2112747"/>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nl-NL"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685800" y="53831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328210" y="818218"/>
            <a:ext cx="4599914" cy="523220"/>
          </a:xfrm>
          <a:prstGeom prst="rect">
            <a:avLst/>
          </a:prstGeom>
        </p:spPr>
        <p:txBody>
          <a:bodyPr wrap="none">
            <a:spAutoFit/>
          </a:bodyPr>
          <a:lstStyle/>
          <a:p>
            <a:pPr lvl="0"/>
            <a:r>
              <a:rPr lang="nl-NL" sz="2800" b="1" u="sng" dirty="0" smtClean="0"/>
              <a:t>2.Trình </a:t>
            </a:r>
            <a:r>
              <a:rPr lang="nl-NL" sz="2800" b="1" u="sng" dirty="0"/>
              <a:t>tự thực hiện mài dao</a:t>
            </a:r>
            <a:endParaRPr lang="en-US" sz="2800" dirty="0"/>
          </a:p>
        </p:txBody>
      </p:sp>
      <p:sp>
        <p:nvSpPr>
          <p:cNvPr id="2" name="Rectangle 1"/>
          <p:cNvSpPr/>
          <p:nvPr/>
        </p:nvSpPr>
        <p:spPr>
          <a:xfrm>
            <a:off x="597877" y="1462871"/>
            <a:ext cx="1614545" cy="523220"/>
          </a:xfrm>
          <a:prstGeom prst="rect">
            <a:avLst/>
          </a:prstGeom>
        </p:spPr>
        <p:txBody>
          <a:bodyPr wrap="none">
            <a:spAutoFit/>
          </a:bodyPr>
          <a:lstStyle/>
          <a:p>
            <a:r>
              <a:rPr lang="nl-NL" sz="2800" b="1" u="sng" dirty="0">
                <a:latin typeface="Times New Roman" panose="02020603050405020304" pitchFamily="18" charset="0"/>
                <a:ea typeface="Times New Roman" panose="02020603050405020304" pitchFamily="18" charset="0"/>
              </a:rPr>
              <a:t>Chuẩn bị</a:t>
            </a:r>
            <a:endParaRPr lang="en-US" sz="2800" dirty="0"/>
          </a:p>
        </p:txBody>
      </p:sp>
      <p:sp>
        <p:nvSpPr>
          <p:cNvPr id="6" name="Rectangle 5"/>
          <p:cNvSpPr/>
          <p:nvPr/>
        </p:nvSpPr>
        <p:spPr>
          <a:xfrm>
            <a:off x="2676524" y="1494693"/>
            <a:ext cx="6162675" cy="2369880"/>
          </a:xfrm>
          <a:prstGeom prst="rect">
            <a:avLst/>
          </a:prstGeom>
        </p:spPr>
        <p:txBody>
          <a:bodyPr wrap="square">
            <a:spAutoFit/>
          </a:bodyPr>
          <a:lstStyle/>
          <a:p>
            <a:pPr marL="342900" lvl="0" indent="-342900" algn="just">
              <a:buFont typeface="Symbol" panose="05050102010706020507" pitchFamily="18" charset="2"/>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Nắm được cấu tạo và các góc độ cơ bản của dao</a:t>
            </a:r>
            <a:endParaRPr lang="en-US" sz="2400" dirty="0">
              <a:latin typeface="VNI-Times" pitchFamily="2" charset="0"/>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Chuẩn bị dụng cụ đo kiểm, kính bảo hộ và nước làm nguội</a:t>
            </a:r>
            <a:endParaRPr lang="en-US" sz="2400" dirty="0">
              <a:latin typeface="VNI-Times" pitchFamily="2" charset="0"/>
              <a:ea typeface="Times New Roman" panose="02020603050405020304" pitchFamily="18" charset="0"/>
              <a:cs typeface="Times New Roman" panose="02020603050405020304" pitchFamily="18" charset="0"/>
            </a:endParaRPr>
          </a:p>
          <a:p>
            <a:pPr marL="228600" algn="just" hangingPunct="0">
              <a:tabLst>
                <a:tab pos="171450" algn="l"/>
              </a:tabLst>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Thực hiện mài dao phá thẳng với các gác độ sau (dao gỗ và dao thép</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11" name="Rectangle 10"/>
          <p:cNvSpPr/>
          <p:nvPr/>
        </p:nvSpPr>
        <p:spPr>
          <a:xfrm>
            <a:off x="404410" y="3848056"/>
            <a:ext cx="8739590" cy="1384995"/>
          </a:xfrm>
          <a:prstGeom prst="rect">
            <a:avLst/>
          </a:prstGeom>
        </p:spPr>
        <p:txBody>
          <a:bodyPr wrap="square">
            <a:spAutoFit/>
          </a:bodyPr>
          <a:lstStyle/>
          <a:p>
            <a:pPr algn="just" hangingPunct="0">
              <a:spcAft>
                <a:spcPts val="0"/>
              </a:spcAft>
              <a:tabLst>
                <a:tab pos="457200" algn="l"/>
                <a:tab pos="1828800" algn="l"/>
                <a:tab pos="3276600" algn="l"/>
              </a:tabLst>
            </a:pP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70</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 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8</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10</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o</a:t>
            </a:r>
            <a:endParaRPr lang="en-US" sz="2800" dirty="0">
              <a:latin typeface="VNI-Times" pitchFamily="2" charset="0"/>
              <a:ea typeface="Times New Roman" panose="02020603050405020304" pitchFamily="18" charset="0"/>
              <a:cs typeface="Times New Roman" panose="02020603050405020304" pitchFamily="18" charset="0"/>
            </a:endParaRPr>
          </a:p>
          <a:p>
            <a:pPr algn="just" hangingPunct="0">
              <a:spcAft>
                <a:spcPts val="0"/>
              </a:spcAft>
              <a:tabLst>
                <a:tab pos="533400" algn="l"/>
                <a:tab pos="1828800" algn="l"/>
                <a:tab pos="3276600" algn="l"/>
              </a:tabLst>
            </a:pP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nl-NL" sz="2800" baseline="-25000" dirty="0">
                <a:latin typeface="Times New Roman" panose="02020603050405020304" pitchFamily="18" charset="0"/>
                <a:ea typeface="Times New Roman" panose="02020603050405020304" pitchFamily="18" charset="0"/>
                <a:cs typeface="Times New Roman" panose="02020603050405020304" pitchFamily="18" charset="0"/>
              </a:rPr>
              <a:t>1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20</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 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baseline="-25000" dirty="0">
                <a:latin typeface="Times New Roman" panose="02020603050405020304" pitchFamily="18" charset="0"/>
                <a:ea typeface="Times New Roman" panose="02020603050405020304" pitchFamily="18" charset="0"/>
                <a:cs typeface="Times New Roman" panose="02020603050405020304" pitchFamily="18" charset="0"/>
              </a:rPr>
              <a:t>1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 6</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o</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e   = 90</a:t>
            </a: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0	</a:t>
            </a:r>
            <a:endParaRPr lang="en-US" sz="2800" dirty="0">
              <a:latin typeface="VNI-Times" pitchFamily="2" charset="0"/>
              <a:ea typeface="Times New Roman" panose="02020603050405020304" pitchFamily="18" charset="0"/>
              <a:cs typeface="Times New Roman" panose="02020603050405020304" pitchFamily="18" charset="0"/>
            </a:endParaRPr>
          </a:p>
          <a:p>
            <a:pPr algn="just" hangingPunct="0">
              <a:spcAft>
                <a:spcPts val="0"/>
              </a:spcAft>
              <a:tabLst>
                <a:tab pos="533400" algn="l"/>
                <a:tab pos="1828800" algn="l"/>
                <a:tab pos="3276600" algn="l"/>
              </a:tabLst>
            </a:pPr>
            <a:r>
              <a:rPr lang="nl-NL" sz="2800" baseline="30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pic>
        <p:nvPicPr>
          <p:cNvPr id="13" name="Picture 12"/>
          <p:cNvPicPr/>
          <p:nvPr/>
        </p:nvPicPr>
        <p:blipFill>
          <a:blip r:embed="rId4">
            <a:extLst>
              <a:ext uri="{28A0092B-C50C-407E-A947-70E740481C1C}">
                <a14:useLocalDpi xmlns:a14="http://schemas.microsoft.com/office/drawing/2010/main" val="0"/>
              </a:ext>
            </a:extLst>
          </a:blip>
          <a:srcRect/>
          <a:stretch>
            <a:fillRect/>
          </a:stretch>
        </p:blipFill>
        <p:spPr bwMode="auto">
          <a:xfrm>
            <a:off x="5757861" y="3848056"/>
            <a:ext cx="2790092" cy="1188015"/>
          </a:xfrm>
          <a:prstGeom prst="rect">
            <a:avLst/>
          </a:prstGeom>
          <a:noFill/>
          <a:ln>
            <a:noFill/>
          </a:ln>
        </p:spPr>
      </p:pic>
      <p:sp>
        <p:nvSpPr>
          <p:cNvPr id="12" name="Rectangle 11"/>
          <p:cNvSpPr/>
          <p:nvPr/>
        </p:nvSpPr>
        <p:spPr>
          <a:xfrm>
            <a:off x="-228600" y="4953000"/>
            <a:ext cx="8871107" cy="1754326"/>
          </a:xfrm>
          <a:prstGeom prst="rect">
            <a:avLst/>
          </a:prstGeom>
        </p:spPr>
        <p:txBody>
          <a:bodyPr wrap="square">
            <a:spAutoFit/>
          </a:bodyPr>
          <a:lstStyle/>
          <a:p>
            <a:pPr marL="457200" indent="457200" algn="just" hangingPunct="0">
              <a:lnSpc>
                <a:spcPct val="150000"/>
              </a:lnSpc>
              <a:spcAft>
                <a:spcPts val="0"/>
              </a:spcAft>
            </a:pPr>
            <a:r>
              <a:rPr lang="nl-NL" sz="2400" b="1" u="sng" dirty="0">
                <a:latin typeface="Times New Roman" panose="02020603050405020304" pitchFamily="18" charset="0"/>
                <a:ea typeface="Times New Roman" panose="02020603050405020304" pitchFamily="18" charset="0"/>
                <a:cs typeface="Times New Roman" panose="02020603050405020304" pitchFamily="18" charset="0"/>
              </a:rPr>
              <a:t>Yêu cầu kỹ thuật:</a:t>
            </a:r>
            <a:endParaRPr lang="en-US" sz="2400" dirty="0">
              <a:latin typeface="VNI-Times" pitchFamily="2" charset="0"/>
              <a:ea typeface="Times New Roman" panose="02020603050405020304" pitchFamily="18" charset="0"/>
              <a:cs typeface="Times New Roman" panose="02020603050405020304" pitchFamily="18" charset="0"/>
            </a:endParaRPr>
          </a:p>
          <a:p>
            <a:pPr marL="457200" indent="457200" algn="just" hangingPunct="0">
              <a:spcAft>
                <a:spcPts val="0"/>
              </a:spcAft>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  Đảm bảo một mặt cung trên các mặt của dao</a:t>
            </a:r>
            <a:endParaRPr lang="en-US" sz="2400" dirty="0">
              <a:latin typeface="VNI-Times" pitchFamily="2" charset="0"/>
              <a:ea typeface="Times New Roman" panose="02020603050405020304" pitchFamily="18" charset="0"/>
              <a:cs typeface="Times New Roman" panose="02020603050405020304" pitchFamily="18" charset="0"/>
            </a:endParaRPr>
          </a:p>
          <a:p>
            <a:pPr marL="457200" indent="457200" algn="just" hangingPunct="0">
              <a:spcAft>
                <a:spcPts val="0"/>
              </a:spcAft>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  Đảm bảo các góc độ của dao, sai lệch cho phép ≤ 30</a:t>
            </a:r>
            <a:r>
              <a:rPr lang="nl-NL" sz="24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endParaRPr lang="en-US" sz="2400" dirty="0">
              <a:latin typeface="VNI-Times" pitchFamily="2" charset="0"/>
              <a:ea typeface="Times New Roman" panose="02020603050405020304" pitchFamily="18" charset="0"/>
              <a:cs typeface="Times New Roman" panose="02020603050405020304" pitchFamily="18" charset="0"/>
            </a:endParaRPr>
          </a:p>
          <a:p>
            <a:pPr algn="just" hangingPunct="0">
              <a:spcAft>
                <a:spcPts val="0"/>
              </a:spcAft>
              <a:tabLst>
                <a:tab pos="800100" algn="l"/>
              </a:tabLst>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		-  Đảm bảo an toàn cho người và máy trong quá trình mài.</a:t>
            </a:r>
            <a:endParaRPr lang="en-US" sz="24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98437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813"/>
            <a:ext cx="7848600" cy="865187"/>
          </a:xfrm>
        </p:spPr>
        <p:txBody>
          <a:bodyPr/>
          <a:lstStyle/>
          <a:p>
            <a:pPr algn="ctr"/>
            <a:r>
              <a:rPr lang="nl-NL" sz="2800" b="1" u="sng" dirty="0"/>
              <a:t>Các bước thực hiện </a:t>
            </a:r>
            <a:r>
              <a:rPr lang="en-US" sz="2800" dirty="0"/>
              <a:t/>
            </a:r>
            <a:br>
              <a:rPr lang="en-US" sz="2800" dirty="0"/>
            </a:b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3052619759"/>
              </p:ext>
            </p:extLst>
          </p:nvPr>
        </p:nvGraphicFramePr>
        <p:xfrm>
          <a:off x="228600" y="914400"/>
          <a:ext cx="8839200" cy="5715000"/>
        </p:xfrm>
        <a:graphic>
          <a:graphicData uri="http://schemas.openxmlformats.org/drawingml/2006/table">
            <a:tbl>
              <a:tblPr>
                <a:tableStyleId>{5C22544A-7EE6-4342-B048-85BDC9FD1C3A}</a:tableStyleId>
              </a:tblPr>
              <a:tblGrid>
                <a:gridCol w="4168847"/>
                <a:gridCol w="4670353"/>
              </a:tblGrid>
              <a:tr h="607085">
                <a:tc>
                  <a:txBody>
                    <a:bodyPr/>
                    <a:lstStyle/>
                    <a:p>
                      <a:pPr algn="ctr" hangingPunct="0">
                        <a:lnSpc>
                          <a:spcPct val="107000"/>
                        </a:lnSpc>
                        <a:spcBef>
                          <a:spcPts val="400"/>
                        </a:spcBef>
                        <a:spcAft>
                          <a:spcPts val="0"/>
                        </a:spcAft>
                      </a:pPr>
                      <a:r>
                        <a:rPr lang="nl-NL" sz="1800" b="1" dirty="0">
                          <a:effectLst/>
                        </a:rPr>
                        <a:t>BƯỚC GIA CÔNG</a:t>
                      </a:r>
                      <a:endParaRPr lang="en-US" sz="18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algn="ctr" hangingPunct="0">
                        <a:lnSpc>
                          <a:spcPct val="107000"/>
                        </a:lnSpc>
                        <a:spcBef>
                          <a:spcPts val="400"/>
                        </a:spcBef>
                        <a:spcAft>
                          <a:spcPts val="0"/>
                        </a:spcAft>
                      </a:pPr>
                      <a:r>
                        <a:rPr lang="nl-NL" sz="1800" b="1" dirty="0">
                          <a:effectLst/>
                        </a:rPr>
                        <a:t>HƯỚNG DẪN THỰC HIỆN</a:t>
                      </a:r>
                      <a:endParaRPr lang="en-US" sz="18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r h="5107915">
                <a:tc>
                  <a:txBody>
                    <a:bodyPr/>
                    <a:lstStyle/>
                    <a:p>
                      <a:pPr hangingPunct="0">
                        <a:lnSpc>
                          <a:spcPct val="107000"/>
                        </a:lnSpc>
                        <a:spcBef>
                          <a:spcPts val="600"/>
                        </a:spcBef>
                        <a:spcAft>
                          <a:spcPts val="0"/>
                        </a:spcAft>
                      </a:pPr>
                      <a:r>
                        <a:rPr lang="nl-NL" sz="2000" b="1" dirty="0">
                          <a:effectLst/>
                        </a:rPr>
                        <a:t>Bước1: Lấy dấu</a:t>
                      </a:r>
                      <a:endParaRPr lang="en-US" sz="2000" b="1" dirty="0">
                        <a:effectLst/>
                      </a:endParaRPr>
                    </a:p>
                    <a:p>
                      <a:pPr algn="ctr" hangingPunct="0">
                        <a:lnSpc>
                          <a:spcPct val="107000"/>
                        </a:lnSpc>
                        <a:spcAft>
                          <a:spcPts val="0"/>
                        </a:spcAft>
                      </a:pPr>
                      <a:r>
                        <a:rPr lang="nl-NL" sz="1200" dirty="0">
                          <a:effectLst/>
                        </a:rPr>
                        <a:t> </a:t>
                      </a:r>
                      <a:endParaRPr lang="en-US" sz="1300" dirty="0">
                        <a:effectLst/>
                      </a:endParaRPr>
                    </a:p>
                    <a:p>
                      <a:pPr algn="ctr" hangingPunct="0">
                        <a:lnSpc>
                          <a:spcPct val="107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hangingPunct="0">
                        <a:lnSpc>
                          <a:spcPct val="107000"/>
                        </a:lnSpc>
                        <a:spcAft>
                          <a:spcPts val="0"/>
                        </a:spcAft>
                      </a:pPr>
                      <a:r>
                        <a:rPr lang="nl-NL" sz="1200" dirty="0">
                          <a:effectLst/>
                        </a:rPr>
                        <a:t> </a:t>
                      </a:r>
                      <a:endParaRPr lang="en-US" sz="1300" dirty="0">
                        <a:effectLst/>
                      </a:endParaRPr>
                    </a:p>
                    <a:p>
                      <a:pPr algn="just" hangingPunct="0">
                        <a:lnSpc>
                          <a:spcPct val="100000"/>
                        </a:lnSpc>
                        <a:spcAft>
                          <a:spcPts val="0"/>
                        </a:spcAft>
                        <a:tabLst>
                          <a:tab pos="171450" algn="l"/>
                        </a:tabLst>
                      </a:pPr>
                      <a:r>
                        <a:rPr lang="nl-NL" sz="1200" dirty="0">
                          <a:effectLst/>
                        </a:rPr>
                        <a:t>- </a:t>
                      </a:r>
                      <a:r>
                        <a:rPr lang="nl-NL" sz="2000" dirty="0">
                          <a:effectLst/>
                        </a:rPr>
                        <a:t>Lấy dấu mặt sau chính như  hình vẽ số 1 </a:t>
                      </a:r>
                      <a:endParaRPr lang="en-US" sz="2000" dirty="0">
                        <a:effectLst/>
                      </a:endParaRPr>
                    </a:p>
                    <a:p>
                      <a:pPr algn="just" hangingPunct="0">
                        <a:lnSpc>
                          <a:spcPct val="100000"/>
                        </a:lnSpc>
                        <a:spcAft>
                          <a:spcPts val="0"/>
                        </a:spcAft>
                        <a:tabLst>
                          <a:tab pos="171450" algn="l"/>
                        </a:tabLst>
                      </a:pPr>
                      <a:r>
                        <a:rPr lang="nl-NL" sz="2000" dirty="0">
                          <a:effectLst/>
                        </a:rPr>
                        <a:t>- Hướng nhìn từ A kẻ aa’nghiêng như hình vẽ 2</a:t>
                      </a:r>
                      <a:endParaRPr lang="en-US" sz="2000" dirty="0">
                        <a:effectLst/>
                      </a:endParaRPr>
                    </a:p>
                    <a:p>
                      <a:pPr algn="just" hangingPunct="0">
                        <a:lnSpc>
                          <a:spcPct val="100000"/>
                        </a:lnSpc>
                        <a:spcAft>
                          <a:spcPts val="0"/>
                        </a:spcAft>
                        <a:tabLst>
                          <a:tab pos="171450" algn="l"/>
                        </a:tabLst>
                      </a:pPr>
                      <a:r>
                        <a:rPr lang="nl-NL" sz="2000" dirty="0">
                          <a:effectLst/>
                        </a:rPr>
                        <a:t>- Hướng nhìn từ B kẻ bb’nghiêng như hình vẽ 3</a:t>
                      </a:r>
                      <a:endParaRPr lang="en-US" sz="2000" dirty="0">
                        <a:effectLst/>
                      </a:endParaRPr>
                    </a:p>
                    <a:p>
                      <a:pPr algn="just" hangingPunct="0">
                        <a:lnSpc>
                          <a:spcPct val="100000"/>
                        </a:lnSpc>
                        <a:spcAft>
                          <a:spcPts val="0"/>
                        </a:spcAft>
                        <a:tabLst>
                          <a:tab pos="171450" algn="l"/>
                        </a:tabLst>
                      </a:pPr>
                      <a:r>
                        <a:rPr lang="nl-NL" sz="2000" dirty="0">
                          <a:effectLst/>
                        </a:rPr>
                        <a:t>- Hướng nhìn từ mặt đáy nối a’b’ như hình vẽ 4</a:t>
                      </a:r>
                      <a:endParaRPr lang="en-US" sz="2000" dirty="0">
                        <a:effectLst/>
                      </a:endParaRPr>
                    </a:p>
                    <a:p>
                      <a:pPr algn="just" hangingPunct="0">
                        <a:lnSpc>
                          <a:spcPct val="100000"/>
                        </a:lnSpc>
                        <a:spcAft>
                          <a:spcPts val="0"/>
                        </a:spcAft>
                        <a:tabLst>
                          <a:tab pos="171450" algn="l"/>
                        </a:tabLst>
                      </a:pPr>
                      <a:r>
                        <a:rPr lang="nl-NL" sz="2000" dirty="0">
                          <a:effectLst/>
                        </a:rPr>
                        <a:t>- Thực hiện mặt sau phụ tương tự.</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bl>
          </a:graphicData>
        </a:graphic>
      </p:graphicFrame>
      <p:pic>
        <p:nvPicPr>
          <p:cNvPr id="35841" name="Picture 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514600"/>
            <a:ext cx="3900668"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7314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813"/>
            <a:ext cx="7848600" cy="865187"/>
          </a:xfrm>
        </p:spPr>
        <p:txBody>
          <a:bodyPr/>
          <a:lstStyle/>
          <a:p>
            <a:pPr algn="ctr"/>
            <a:r>
              <a:rPr lang="nl-NL" sz="2800" b="1" u="sng" dirty="0"/>
              <a:t>Các bước thực hiện </a:t>
            </a:r>
            <a:r>
              <a:rPr lang="en-US" sz="2800" dirty="0"/>
              <a:t/>
            </a:r>
            <a:br>
              <a:rPr lang="en-US" sz="2800" dirty="0"/>
            </a:b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1507095123"/>
              </p:ext>
            </p:extLst>
          </p:nvPr>
        </p:nvGraphicFramePr>
        <p:xfrm>
          <a:off x="152400" y="914400"/>
          <a:ext cx="8991600" cy="5791200"/>
        </p:xfrm>
        <a:graphic>
          <a:graphicData uri="http://schemas.openxmlformats.org/drawingml/2006/table">
            <a:tbl>
              <a:tblPr>
                <a:tableStyleId>{5C22544A-7EE6-4342-B048-85BDC9FD1C3A}</a:tableStyleId>
              </a:tblPr>
              <a:tblGrid>
                <a:gridCol w="4240724"/>
                <a:gridCol w="4750876"/>
              </a:tblGrid>
              <a:tr h="615180">
                <a:tc>
                  <a:txBody>
                    <a:bodyPr/>
                    <a:lstStyle/>
                    <a:p>
                      <a:pPr algn="ctr" hangingPunct="0">
                        <a:lnSpc>
                          <a:spcPct val="107000"/>
                        </a:lnSpc>
                        <a:spcBef>
                          <a:spcPts val="400"/>
                        </a:spcBef>
                        <a:spcAft>
                          <a:spcPts val="0"/>
                        </a:spcAft>
                      </a:pPr>
                      <a:r>
                        <a:rPr lang="nl-NL" sz="2000" b="1" dirty="0">
                          <a:effectLst/>
                        </a:rPr>
                        <a:t>BƯỚC GIA CÔNG</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algn="ctr" hangingPunct="0">
                        <a:lnSpc>
                          <a:spcPct val="107000"/>
                        </a:lnSpc>
                        <a:spcBef>
                          <a:spcPts val="400"/>
                        </a:spcBef>
                        <a:spcAft>
                          <a:spcPts val="0"/>
                        </a:spcAft>
                      </a:pPr>
                      <a:r>
                        <a:rPr lang="nl-NL" sz="2000" b="1" dirty="0">
                          <a:effectLst/>
                        </a:rPr>
                        <a:t>HƯỚNG DẪN THỰC HIỆN</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r h="5176020">
                <a:tc>
                  <a:txBody>
                    <a:bodyPr/>
                    <a:lstStyle/>
                    <a:p>
                      <a:pPr marL="0" marR="0" indent="0" algn="l" defTabSz="914400" rtl="0" eaLnBrk="1" fontAlgn="auto" latinLnBrk="0" hangingPunct="0">
                        <a:lnSpc>
                          <a:spcPct val="107000"/>
                        </a:lnSpc>
                        <a:spcBef>
                          <a:spcPts val="0"/>
                        </a:spcBef>
                        <a:spcAft>
                          <a:spcPts val="0"/>
                        </a:spcAft>
                        <a:buClrTx/>
                        <a:buSzTx/>
                        <a:buFontTx/>
                        <a:buNone/>
                        <a:tabLst/>
                        <a:defRPr/>
                      </a:pPr>
                      <a:r>
                        <a:rPr lang="nl-NL" sz="2400" u="sng" kern="1200" dirty="0" smtClean="0">
                          <a:solidFill>
                            <a:schemeClr val="dk1"/>
                          </a:solidFill>
                          <a:effectLst/>
                          <a:latin typeface="+mn-lt"/>
                          <a:ea typeface="+mn-ea"/>
                          <a:cs typeface="+mn-cs"/>
                        </a:rPr>
                        <a:t>Bước1</a:t>
                      </a:r>
                      <a:r>
                        <a:rPr lang="nl-NL" sz="2400" kern="1200" dirty="0" smtClean="0">
                          <a:solidFill>
                            <a:schemeClr val="dk1"/>
                          </a:solidFill>
                          <a:effectLst/>
                          <a:latin typeface="+mn-lt"/>
                          <a:ea typeface="+mn-ea"/>
                          <a:cs typeface="+mn-cs"/>
                        </a:rPr>
                        <a:t>: </a:t>
                      </a:r>
                      <a:r>
                        <a:rPr lang="nl-NL" sz="2400" b="1" kern="1200" dirty="0" smtClean="0">
                          <a:solidFill>
                            <a:schemeClr val="dk1"/>
                          </a:solidFill>
                          <a:effectLst/>
                          <a:latin typeface="+mn-lt"/>
                          <a:ea typeface="+mn-ea"/>
                          <a:cs typeface="+mn-cs"/>
                        </a:rPr>
                        <a:t>Kiểm tra đá mài</a:t>
                      </a:r>
                      <a:endParaRPr lang="en-US" sz="2400" kern="1200" dirty="0" smtClean="0">
                        <a:solidFill>
                          <a:schemeClr val="dk1"/>
                        </a:solidFill>
                        <a:effectLst/>
                        <a:latin typeface="+mn-lt"/>
                        <a:ea typeface="+mn-ea"/>
                        <a:cs typeface="+mn-cs"/>
                      </a:endParaRPr>
                    </a:p>
                    <a:p>
                      <a:pPr algn="l" hangingPunct="0">
                        <a:lnSpc>
                          <a:spcPct val="107000"/>
                        </a:lnSpc>
                        <a:spcAft>
                          <a:spcPts val="0"/>
                        </a:spcAft>
                      </a:pPr>
                      <a:r>
                        <a:rPr lang="nl-NL" sz="1200" dirty="0">
                          <a:effectLst/>
                        </a:rPr>
                        <a:t> </a:t>
                      </a:r>
                      <a:endParaRPr lang="en-US" sz="1300" dirty="0">
                        <a:effectLst/>
                      </a:endParaRPr>
                    </a:p>
                    <a:p>
                      <a:pPr algn="ctr" hangingPunct="0">
                        <a:lnSpc>
                          <a:spcPct val="107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hangingPunct="0">
                        <a:lnSpc>
                          <a:spcPct val="107000"/>
                        </a:lnSpc>
                        <a:spcAft>
                          <a:spcPts val="0"/>
                        </a:spcAft>
                      </a:pPr>
                      <a:r>
                        <a:rPr lang="nl-NL" sz="1200" dirty="0">
                          <a:effectLst/>
                        </a:rPr>
                        <a:t> </a:t>
                      </a:r>
                      <a:endParaRPr lang="en-US" sz="1300" dirty="0">
                        <a:effectLst/>
                      </a:endParaRPr>
                    </a:p>
                    <a:p>
                      <a:pPr hangingPunct="0"/>
                      <a:r>
                        <a:rPr lang="nl-NL" sz="2800" kern="1200" dirty="0" smtClean="0">
                          <a:solidFill>
                            <a:schemeClr val="dk1"/>
                          </a:solidFill>
                          <a:effectLst/>
                          <a:latin typeface="+mn-lt"/>
                          <a:ea typeface="+mn-ea"/>
                          <a:cs typeface="+mn-cs"/>
                        </a:rPr>
                        <a:t>- Kiểm tra khe hở giữa đá mài và bệ tỳ</a:t>
                      </a:r>
                      <a:endParaRPr lang="en-US" sz="2800" kern="1200" dirty="0" smtClean="0">
                        <a:solidFill>
                          <a:schemeClr val="dk1"/>
                        </a:solidFill>
                        <a:effectLst/>
                        <a:latin typeface="+mn-lt"/>
                        <a:ea typeface="+mn-ea"/>
                        <a:cs typeface="+mn-cs"/>
                      </a:endParaRPr>
                    </a:p>
                    <a:p>
                      <a:pPr hangingPunct="0"/>
                      <a:r>
                        <a:rPr lang="nl-NL" sz="2800" kern="1200" dirty="0" smtClean="0">
                          <a:solidFill>
                            <a:schemeClr val="dk1"/>
                          </a:solidFill>
                          <a:effectLst/>
                          <a:latin typeface="+mn-lt"/>
                          <a:ea typeface="+mn-ea"/>
                          <a:cs typeface="+mn-cs"/>
                        </a:rPr>
                        <a:t>điều chỉnh từ 2 ÷ 3 m </a:t>
                      </a:r>
                      <a:endParaRPr lang="en-US" sz="2800" kern="1200" dirty="0" smtClean="0">
                        <a:solidFill>
                          <a:schemeClr val="dk1"/>
                        </a:solidFill>
                        <a:effectLst/>
                        <a:latin typeface="+mn-lt"/>
                        <a:ea typeface="+mn-ea"/>
                        <a:cs typeface="+mn-cs"/>
                      </a:endParaRPr>
                    </a:p>
                    <a:p>
                      <a:pPr hangingPunct="0"/>
                      <a:r>
                        <a:rPr lang="nl-NL" sz="2800" kern="1200" dirty="0" smtClean="0">
                          <a:solidFill>
                            <a:schemeClr val="dk1"/>
                          </a:solidFill>
                          <a:effectLst/>
                          <a:latin typeface="+mn-lt"/>
                          <a:ea typeface="+mn-ea"/>
                          <a:cs typeface="+mn-cs"/>
                        </a:rPr>
                        <a:t>- Kiểm tra đá mài có bị nứt mẻ không?</a:t>
                      </a:r>
                      <a:endParaRPr lang="en-US" sz="2800" kern="1200" dirty="0" smtClean="0">
                        <a:solidFill>
                          <a:schemeClr val="dk1"/>
                        </a:solidFill>
                        <a:effectLst/>
                        <a:latin typeface="+mn-lt"/>
                        <a:ea typeface="+mn-ea"/>
                        <a:cs typeface="+mn-cs"/>
                      </a:endParaRPr>
                    </a:p>
                    <a:p>
                      <a:pPr hangingPunct="0"/>
                      <a:r>
                        <a:rPr lang="nl-NL" sz="2800" kern="1200" dirty="0" smtClean="0">
                          <a:solidFill>
                            <a:schemeClr val="dk1"/>
                          </a:solidFill>
                          <a:effectLst/>
                          <a:latin typeface="+mn-lt"/>
                          <a:ea typeface="+mn-ea"/>
                          <a:cs typeface="+mn-cs"/>
                        </a:rPr>
                        <a:t>- Mở máy, chờ đạt số vòng quay, kiểm ta độ rung động của máy mài </a:t>
                      </a:r>
                      <a:endParaRPr lang="en-US" sz="2800" kern="1200" dirty="0" smtClean="0">
                        <a:solidFill>
                          <a:schemeClr val="dk1"/>
                        </a:solidFill>
                        <a:effectLst/>
                        <a:latin typeface="+mn-lt"/>
                        <a:ea typeface="+mn-ea"/>
                        <a:cs typeface="+mn-cs"/>
                      </a:endParaRPr>
                    </a:p>
                    <a:p>
                      <a:pPr algn="just" hangingPunct="0">
                        <a:lnSpc>
                          <a:spcPct val="100000"/>
                        </a:lnSpc>
                        <a:spcAft>
                          <a:spcPts val="0"/>
                        </a:spcAft>
                        <a:tabLst>
                          <a:tab pos="171450" algn="l"/>
                        </a:tabLst>
                      </a:pP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bl>
          </a:graphicData>
        </a:graphic>
      </p:graphicFrame>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533400" y="2133600"/>
            <a:ext cx="3276600" cy="2895600"/>
          </a:xfrm>
          <a:prstGeom prst="rect">
            <a:avLst/>
          </a:prstGeom>
          <a:noFill/>
          <a:ln>
            <a:noFill/>
          </a:ln>
        </p:spPr>
      </p:pic>
    </p:spTree>
    <p:extLst>
      <p:ext uri="{BB962C8B-B14F-4D97-AF65-F5344CB8AC3E}">
        <p14:creationId xmlns:p14="http://schemas.microsoft.com/office/powerpoint/2010/main" val="162818198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813"/>
            <a:ext cx="7848600" cy="865187"/>
          </a:xfrm>
        </p:spPr>
        <p:txBody>
          <a:bodyPr/>
          <a:lstStyle/>
          <a:p>
            <a:pPr algn="ctr"/>
            <a:r>
              <a:rPr lang="nl-NL" sz="2800" b="1" u="sng" dirty="0"/>
              <a:t>Các bước thực hiện </a:t>
            </a:r>
            <a:r>
              <a:rPr lang="en-US" sz="2800" dirty="0"/>
              <a:t/>
            </a:r>
            <a:br>
              <a:rPr lang="en-US" sz="2800" dirty="0"/>
            </a:b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314772837"/>
              </p:ext>
            </p:extLst>
          </p:nvPr>
        </p:nvGraphicFramePr>
        <p:xfrm>
          <a:off x="152400" y="914400"/>
          <a:ext cx="8991600" cy="5791200"/>
        </p:xfrm>
        <a:graphic>
          <a:graphicData uri="http://schemas.openxmlformats.org/drawingml/2006/table">
            <a:tbl>
              <a:tblPr>
                <a:tableStyleId>{5C22544A-7EE6-4342-B048-85BDC9FD1C3A}</a:tableStyleId>
              </a:tblPr>
              <a:tblGrid>
                <a:gridCol w="4240724"/>
                <a:gridCol w="4750876"/>
              </a:tblGrid>
              <a:tr h="615180">
                <a:tc>
                  <a:txBody>
                    <a:bodyPr/>
                    <a:lstStyle/>
                    <a:p>
                      <a:pPr algn="ctr" hangingPunct="0">
                        <a:lnSpc>
                          <a:spcPct val="107000"/>
                        </a:lnSpc>
                        <a:spcBef>
                          <a:spcPts val="400"/>
                        </a:spcBef>
                        <a:spcAft>
                          <a:spcPts val="0"/>
                        </a:spcAft>
                      </a:pPr>
                      <a:r>
                        <a:rPr lang="nl-NL" sz="2000" b="1" dirty="0">
                          <a:effectLst/>
                        </a:rPr>
                        <a:t>BƯỚC GIA CÔNG</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algn="ctr" hangingPunct="0">
                        <a:lnSpc>
                          <a:spcPct val="107000"/>
                        </a:lnSpc>
                        <a:spcBef>
                          <a:spcPts val="400"/>
                        </a:spcBef>
                        <a:spcAft>
                          <a:spcPts val="0"/>
                        </a:spcAft>
                      </a:pPr>
                      <a:r>
                        <a:rPr lang="nl-NL" sz="2000" b="1" dirty="0">
                          <a:effectLst/>
                        </a:rPr>
                        <a:t>HƯỚNG DẪN THỰC HIỆN</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r h="5176020">
                <a:tc>
                  <a:txBody>
                    <a:bodyPr/>
                    <a:lstStyle/>
                    <a:p>
                      <a:pPr hangingPunct="0"/>
                      <a:r>
                        <a:rPr lang="nl-NL" sz="2400" u="sng" kern="1200" dirty="0" smtClean="0">
                          <a:solidFill>
                            <a:schemeClr val="dk1"/>
                          </a:solidFill>
                          <a:effectLst/>
                          <a:latin typeface="+mn-lt"/>
                          <a:ea typeface="+mn-ea"/>
                          <a:cs typeface="+mn-cs"/>
                        </a:rPr>
                        <a:t>Bước 2:</a:t>
                      </a:r>
                      <a:r>
                        <a:rPr lang="nl-NL" sz="2400" kern="1200" dirty="0" smtClean="0">
                          <a:solidFill>
                            <a:schemeClr val="dk1"/>
                          </a:solidFill>
                          <a:effectLst/>
                          <a:latin typeface="+mn-lt"/>
                          <a:ea typeface="+mn-ea"/>
                          <a:cs typeface="+mn-cs"/>
                        </a:rPr>
                        <a:t> </a:t>
                      </a:r>
                      <a:r>
                        <a:rPr lang="nl-NL" sz="2400" b="1" kern="1200" dirty="0" smtClean="0">
                          <a:solidFill>
                            <a:schemeClr val="dk1"/>
                          </a:solidFill>
                          <a:effectLst/>
                          <a:latin typeface="+mn-lt"/>
                          <a:ea typeface="+mn-ea"/>
                          <a:cs typeface="+mn-cs"/>
                        </a:rPr>
                        <a:t>Mài mặt sau chính</a:t>
                      </a:r>
                      <a:endParaRPr lang="en-US" sz="2400" kern="1200" dirty="0" smtClean="0">
                        <a:solidFill>
                          <a:schemeClr val="dk1"/>
                        </a:solidFill>
                        <a:effectLst/>
                        <a:latin typeface="+mn-lt"/>
                        <a:ea typeface="+mn-ea"/>
                        <a:cs typeface="+mn-cs"/>
                      </a:endParaRPr>
                    </a:p>
                    <a:p>
                      <a:pPr hangingPunct="0"/>
                      <a:r>
                        <a:rPr lang="nl-NL" sz="1800" kern="1200" dirty="0" smtClean="0">
                          <a:solidFill>
                            <a:schemeClr val="dk1"/>
                          </a:solidFill>
                          <a:effectLst/>
                          <a:latin typeface="+mn-lt"/>
                          <a:ea typeface="+mn-ea"/>
                          <a:cs typeface="+mn-cs"/>
                        </a:rPr>
                        <a:t> </a:t>
                      </a:r>
                      <a:endParaRPr lang="en-US" sz="1800" kern="1200" dirty="0" smtClean="0">
                        <a:solidFill>
                          <a:schemeClr val="dk1"/>
                        </a:solidFill>
                        <a:effectLst/>
                        <a:latin typeface="+mn-lt"/>
                        <a:ea typeface="+mn-ea"/>
                        <a:cs typeface="+mn-cs"/>
                      </a:endParaRPr>
                    </a:p>
                    <a:p>
                      <a:pPr algn="l" hangingPunct="0">
                        <a:lnSpc>
                          <a:spcPct val="107000"/>
                        </a:lnSpc>
                        <a:spcAft>
                          <a:spcPts val="0"/>
                        </a:spcAft>
                      </a:pPr>
                      <a:r>
                        <a:rPr lang="nl-NL" sz="1200" dirty="0">
                          <a:effectLst/>
                        </a:rPr>
                        <a:t> </a:t>
                      </a:r>
                      <a:endParaRPr lang="en-US" sz="1300" dirty="0">
                        <a:effectLst/>
                      </a:endParaRPr>
                    </a:p>
                    <a:p>
                      <a:pPr algn="ctr" hangingPunct="0">
                        <a:lnSpc>
                          <a:spcPct val="107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hangingPunct="0">
                        <a:lnSpc>
                          <a:spcPct val="107000"/>
                        </a:lnSpc>
                        <a:spcAft>
                          <a:spcPts val="0"/>
                        </a:spcAft>
                      </a:pPr>
                      <a:r>
                        <a:rPr lang="nl-NL" sz="1200" dirty="0">
                          <a:effectLst/>
                        </a:rPr>
                        <a:t> </a:t>
                      </a:r>
                      <a:endParaRPr lang="en-US" sz="1300" dirty="0">
                        <a:effectLst/>
                      </a:endParaRPr>
                    </a:p>
                    <a:p>
                      <a:pPr hangingPunct="0"/>
                      <a:r>
                        <a:rPr lang="nl-NL" sz="2400" kern="1200" dirty="0" smtClean="0">
                          <a:solidFill>
                            <a:schemeClr val="dk1"/>
                          </a:solidFill>
                          <a:effectLst/>
                          <a:latin typeface="+mn-lt"/>
                          <a:ea typeface="+mn-ea"/>
                          <a:cs typeface="+mn-cs"/>
                        </a:rPr>
                        <a:t>Tay phải cầm ở phần đầu dao, tay trái cầm ở phân cuối dao</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Ngón tay út kẹp vào bệ tỳ</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Để mặt thoát lên trên, điều chỉnh dao sao cho mũi cắt chính // mặt đầu của đá</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Nghiêng dao để tạo một góc </a:t>
                      </a:r>
                      <a:r>
                        <a:rPr lang="nl-NL" sz="2400" kern="1200" dirty="0" smtClean="0">
                          <a:solidFill>
                            <a:schemeClr val="dk1"/>
                          </a:solidFill>
                          <a:effectLst/>
                          <a:latin typeface="+mn-lt"/>
                          <a:ea typeface="+mn-ea"/>
                          <a:cs typeface="+mn-cs"/>
                          <a:sym typeface="Symbol" panose="05050102010706020507" pitchFamily="18" charset="2"/>
                        </a:rPr>
                        <a:t></a:t>
                      </a:r>
                      <a:r>
                        <a:rPr lang="nl-NL" sz="2400" kern="1200" dirty="0" smtClean="0">
                          <a:solidFill>
                            <a:schemeClr val="dk1"/>
                          </a:solidFill>
                          <a:effectLst/>
                          <a:latin typeface="+mn-lt"/>
                          <a:ea typeface="+mn-ea"/>
                          <a:cs typeface="+mn-cs"/>
                        </a:rPr>
                        <a:t> = 8</a:t>
                      </a:r>
                      <a:r>
                        <a:rPr lang="nl-NL" sz="2400" kern="1200" dirty="0" smtClean="0">
                          <a:solidFill>
                            <a:schemeClr val="dk1"/>
                          </a:solidFill>
                          <a:effectLst/>
                          <a:latin typeface="+mn-lt"/>
                          <a:ea typeface="+mn-ea"/>
                          <a:cs typeface="+mn-cs"/>
                          <a:sym typeface="Symbol" panose="05050102010706020507" pitchFamily="18" charset="2"/>
                        </a:rPr>
                        <a:t></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Lực tỳ mài vừa phải, di chuyển dao chậm đều sang trái rồi sang phải </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Kiểm tra góc bằng dưỡng</a:t>
                      </a:r>
                      <a:endParaRPr lang="en-US" sz="2400" kern="1200" dirty="0" smtClean="0">
                        <a:solidFill>
                          <a:schemeClr val="dk1"/>
                        </a:solidFill>
                        <a:effectLst/>
                        <a:latin typeface="+mn-lt"/>
                        <a:ea typeface="+mn-ea"/>
                        <a:cs typeface="+mn-cs"/>
                      </a:endParaRPr>
                    </a:p>
                    <a:p>
                      <a:r>
                        <a:rPr lang="nl-NL" sz="2400" kern="1200" dirty="0" smtClean="0">
                          <a:solidFill>
                            <a:schemeClr val="dk1"/>
                          </a:solidFill>
                          <a:effectLst/>
                          <a:latin typeface="+mn-lt"/>
                          <a:ea typeface="+mn-ea"/>
                          <a:cs typeface="+mn-cs"/>
                        </a:rPr>
                        <a:t>- Tiếp tục mài cho đến khi hoàn chỉnh</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bl>
          </a:graphicData>
        </a:graphic>
      </p:graphicFrame>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52400" y="2057400"/>
            <a:ext cx="4038600" cy="2590800"/>
          </a:xfrm>
          <a:prstGeom prst="rect">
            <a:avLst/>
          </a:prstGeom>
          <a:noFill/>
          <a:ln>
            <a:noFill/>
          </a:ln>
        </p:spPr>
      </p:pic>
    </p:spTree>
    <p:extLst>
      <p:ext uri="{BB962C8B-B14F-4D97-AF65-F5344CB8AC3E}">
        <p14:creationId xmlns:p14="http://schemas.microsoft.com/office/powerpoint/2010/main" val="168713956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813"/>
            <a:ext cx="7848600" cy="865187"/>
          </a:xfrm>
        </p:spPr>
        <p:txBody>
          <a:bodyPr/>
          <a:lstStyle/>
          <a:p>
            <a:pPr algn="ctr"/>
            <a:r>
              <a:rPr lang="nl-NL" sz="2800" b="1" u="sng" dirty="0"/>
              <a:t>Các bước thực hiện </a:t>
            </a:r>
            <a:r>
              <a:rPr lang="en-US" sz="2800" dirty="0"/>
              <a:t/>
            </a:r>
            <a:br>
              <a:rPr lang="en-US" sz="2800" dirty="0"/>
            </a:b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2418910355"/>
              </p:ext>
            </p:extLst>
          </p:nvPr>
        </p:nvGraphicFramePr>
        <p:xfrm>
          <a:off x="152400" y="914400"/>
          <a:ext cx="8991600" cy="5791200"/>
        </p:xfrm>
        <a:graphic>
          <a:graphicData uri="http://schemas.openxmlformats.org/drawingml/2006/table">
            <a:tbl>
              <a:tblPr>
                <a:tableStyleId>{5C22544A-7EE6-4342-B048-85BDC9FD1C3A}</a:tableStyleId>
              </a:tblPr>
              <a:tblGrid>
                <a:gridCol w="4240724"/>
                <a:gridCol w="4750876"/>
              </a:tblGrid>
              <a:tr h="615180">
                <a:tc>
                  <a:txBody>
                    <a:bodyPr/>
                    <a:lstStyle/>
                    <a:p>
                      <a:pPr algn="ctr" hangingPunct="0">
                        <a:lnSpc>
                          <a:spcPct val="107000"/>
                        </a:lnSpc>
                        <a:spcBef>
                          <a:spcPts val="400"/>
                        </a:spcBef>
                        <a:spcAft>
                          <a:spcPts val="0"/>
                        </a:spcAft>
                      </a:pPr>
                      <a:r>
                        <a:rPr lang="nl-NL" sz="2000" b="1" dirty="0">
                          <a:effectLst/>
                        </a:rPr>
                        <a:t>BƯỚC GIA CÔNG</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algn="ctr" hangingPunct="0">
                        <a:lnSpc>
                          <a:spcPct val="107000"/>
                        </a:lnSpc>
                        <a:spcBef>
                          <a:spcPts val="400"/>
                        </a:spcBef>
                        <a:spcAft>
                          <a:spcPts val="0"/>
                        </a:spcAft>
                      </a:pPr>
                      <a:r>
                        <a:rPr lang="nl-NL" sz="2000" b="1" dirty="0">
                          <a:effectLst/>
                        </a:rPr>
                        <a:t>HƯỚNG DẪN THỰC </a:t>
                      </a:r>
                      <a:r>
                        <a:rPr lang="nl-NL" sz="2000" b="1" dirty="0" smtClean="0">
                          <a:effectLst/>
                        </a:rPr>
                        <a:t>HIỆN</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r h="5176020">
                <a:tc>
                  <a:txBody>
                    <a:bodyPr/>
                    <a:lstStyle/>
                    <a:p>
                      <a:pPr hangingPunct="0"/>
                      <a:endParaRPr lang="en-US" sz="1300" dirty="0">
                        <a:effectLst/>
                      </a:endParaRPr>
                    </a:p>
                    <a:p>
                      <a:pPr marL="0" marR="0" indent="0" algn="l" defTabSz="914400" rtl="0" eaLnBrk="1" fontAlgn="auto" latinLnBrk="0" hangingPunct="0">
                        <a:lnSpc>
                          <a:spcPct val="107000"/>
                        </a:lnSpc>
                        <a:spcBef>
                          <a:spcPts val="0"/>
                        </a:spcBef>
                        <a:spcAft>
                          <a:spcPts val="0"/>
                        </a:spcAft>
                        <a:buClrTx/>
                        <a:buSzTx/>
                        <a:buFontTx/>
                        <a:buNone/>
                        <a:tabLst/>
                        <a:defRPr/>
                      </a:pPr>
                      <a:r>
                        <a:rPr lang="nl-NL" sz="2400" u="sng" kern="1200" dirty="0" smtClean="0">
                          <a:solidFill>
                            <a:schemeClr val="dk1"/>
                          </a:solidFill>
                          <a:effectLst/>
                          <a:latin typeface="+mn-lt"/>
                          <a:ea typeface="+mn-ea"/>
                          <a:cs typeface="+mn-cs"/>
                        </a:rPr>
                        <a:t>Bước 3</a:t>
                      </a:r>
                      <a:r>
                        <a:rPr lang="nl-NL" sz="2400" kern="1200" dirty="0" smtClean="0">
                          <a:solidFill>
                            <a:schemeClr val="dk1"/>
                          </a:solidFill>
                          <a:effectLst/>
                          <a:latin typeface="+mn-lt"/>
                          <a:ea typeface="+mn-ea"/>
                          <a:cs typeface="+mn-cs"/>
                        </a:rPr>
                        <a:t>: </a:t>
                      </a:r>
                      <a:r>
                        <a:rPr lang="nl-NL" sz="2400" b="1" kern="1200" dirty="0" smtClean="0">
                          <a:solidFill>
                            <a:schemeClr val="dk1"/>
                          </a:solidFill>
                          <a:effectLst/>
                          <a:latin typeface="+mn-lt"/>
                          <a:ea typeface="+mn-ea"/>
                          <a:cs typeface="+mn-cs"/>
                        </a:rPr>
                        <a:t>Mài mặt sau phụ                      </a:t>
                      </a:r>
                    </a:p>
                    <a:p>
                      <a:pPr marL="0" marR="0" indent="0" algn="l" defTabSz="914400" rtl="0" eaLnBrk="1" fontAlgn="auto" latinLnBrk="0" hangingPunct="0">
                        <a:lnSpc>
                          <a:spcPct val="107000"/>
                        </a:lnSpc>
                        <a:spcBef>
                          <a:spcPts val="0"/>
                        </a:spcBef>
                        <a:spcAft>
                          <a:spcPts val="0"/>
                        </a:spcAft>
                        <a:buClrTx/>
                        <a:buSzTx/>
                        <a:buFontTx/>
                        <a:buNone/>
                        <a:tabLst/>
                        <a:defRPr/>
                      </a:pPr>
                      <a:r>
                        <a:rPr lang="nl-NL" sz="2400" b="1" kern="1200" dirty="0" smtClean="0">
                          <a:solidFill>
                            <a:schemeClr val="dk1"/>
                          </a:solidFill>
                          <a:effectLst/>
                          <a:latin typeface="+mn-lt"/>
                          <a:ea typeface="+mn-ea"/>
                          <a:cs typeface="+mn-cs"/>
                        </a:rPr>
                        <a:t>                                                                 </a:t>
                      </a:r>
                      <a:endParaRPr lang="en-US" sz="2400" kern="1200" dirty="0" smtClean="0">
                        <a:solidFill>
                          <a:schemeClr val="dk1"/>
                        </a:solidFill>
                        <a:effectLst/>
                        <a:latin typeface="+mn-lt"/>
                        <a:ea typeface="+mn-ea"/>
                        <a:cs typeface="+mn-cs"/>
                      </a:endParaRPr>
                    </a:p>
                    <a:p>
                      <a:pPr algn="l" hangingPunct="0">
                        <a:lnSpc>
                          <a:spcPct val="107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hangingPunct="0">
                        <a:lnSpc>
                          <a:spcPct val="107000"/>
                        </a:lnSpc>
                        <a:spcAft>
                          <a:spcPts val="0"/>
                        </a:spcAft>
                      </a:pPr>
                      <a:r>
                        <a:rPr lang="nl-NL" sz="1200" dirty="0">
                          <a:effectLst/>
                        </a:rPr>
                        <a:t> </a:t>
                      </a:r>
                      <a:r>
                        <a:rPr lang="nl-NL" sz="1200" dirty="0" smtClean="0">
                          <a:effectLst/>
                        </a:rPr>
                        <a:t>    </a:t>
                      </a:r>
                    </a:p>
                    <a:p>
                      <a:pPr hangingPunct="0">
                        <a:lnSpc>
                          <a:spcPct val="107000"/>
                        </a:lnSpc>
                        <a:spcAft>
                          <a:spcPts val="0"/>
                        </a:spcAft>
                      </a:pPr>
                      <a:r>
                        <a:rPr lang="nl-NL" sz="1200" dirty="0" smtClean="0">
                          <a:effectLst/>
                        </a:rPr>
                        <a:t>            </a:t>
                      </a:r>
                    </a:p>
                    <a:p>
                      <a:pPr hangingPunct="0">
                        <a:lnSpc>
                          <a:spcPct val="107000"/>
                        </a:lnSpc>
                        <a:spcAft>
                          <a:spcPts val="0"/>
                        </a:spcAft>
                      </a:pPr>
                      <a:endParaRPr lang="nl-NL" sz="1200" dirty="0" smtClean="0">
                        <a:effectLst/>
                      </a:endParaRPr>
                    </a:p>
                    <a:p>
                      <a:pPr hangingPunct="0">
                        <a:lnSpc>
                          <a:spcPct val="107000"/>
                        </a:lnSpc>
                        <a:spcAft>
                          <a:spcPts val="0"/>
                        </a:spcAft>
                      </a:pPr>
                      <a:endParaRPr lang="nl-NL" sz="1200" dirty="0" smtClean="0">
                        <a:effectLst/>
                      </a:endParaRPr>
                    </a:p>
                    <a:p>
                      <a:pPr hangingPunct="0">
                        <a:lnSpc>
                          <a:spcPct val="107000"/>
                        </a:lnSpc>
                        <a:spcAft>
                          <a:spcPts val="0"/>
                        </a:spcAft>
                      </a:pPr>
                      <a:endParaRPr lang="nl-NL" sz="1200" dirty="0" smtClean="0">
                        <a:effectLst/>
                      </a:endParaRPr>
                    </a:p>
                    <a:p>
                      <a:pPr hangingPunct="0">
                        <a:lnSpc>
                          <a:spcPct val="107000"/>
                        </a:lnSpc>
                        <a:spcAft>
                          <a:spcPts val="0"/>
                        </a:spcAft>
                      </a:pPr>
                      <a:endParaRPr lang="nl-NL" sz="1200" dirty="0" smtClean="0">
                        <a:effectLst/>
                      </a:endParaRPr>
                    </a:p>
                    <a:p>
                      <a:pPr hangingPunct="0"/>
                      <a:r>
                        <a:rPr lang="nl-NL" sz="1200" dirty="0" smtClean="0">
                          <a:effectLst/>
                        </a:rPr>
                        <a:t> </a:t>
                      </a:r>
                      <a:r>
                        <a:rPr lang="nl-NL" sz="2400" kern="1200" dirty="0" smtClean="0">
                          <a:solidFill>
                            <a:schemeClr val="dk1"/>
                          </a:solidFill>
                          <a:effectLst/>
                          <a:latin typeface="+mn-lt"/>
                          <a:ea typeface="+mn-ea"/>
                          <a:cs typeface="+mn-cs"/>
                        </a:rPr>
                        <a:t>- Tương tự như mài mặt sau chính</a:t>
                      </a:r>
                      <a:endParaRPr lang="en-US" sz="2400" kern="1200" dirty="0" smtClean="0">
                        <a:solidFill>
                          <a:schemeClr val="dk1"/>
                        </a:solidFill>
                        <a:effectLst/>
                        <a:latin typeface="+mn-lt"/>
                        <a:ea typeface="+mn-ea"/>
                        <a:cs typeface="+mn-cs"/>
                      </a:endParaRPr>
                    </a:p>
                    <a:p>
                      <a:r>
                        <a:rPr lang="nl-NL" sz="2400" kern="1200" dirty="0" smtClean="0">
                          <a:solidFill>
                            <a:schemeClr val="dk1"/>
                          </a:solidFill>
                          <a:effectLst/>
                          <a:latin typeface="+mn-lt"/>
                          <a:ea typeface="+mn-ea"/>
                          <a:cs typeface="+mn-cs"/>
                        </a:rPr>
                        <a:t>- Nhưng chỉ thay đổi tay cầm sao cho thuận tiện và nghiêng dao để tạo một góc </a:t>
                      </a:r>
                      <a:r>
                        <a:rPr lang="nl-NL" sz="2400" kern="1200" dirty="0" smtClean="0">
                          <a:solidFill>
                            <a:schemeClr val="dk1"/>
                          </a:solidFill>
                          <a:effectLst/>
                          <a:latin typeface="+mn-lt"/>
                          <a:ea typeface="+mn-ea"/>
                          <a:cs typeface="+mn-cs"/>
                          <a:sym typeface="Symbol" panose="05050102010706020507" pitchFamily="18" charset="2"/>
                        </a:rPr>
                        <a:t></a:t>
                      </a:r>
                      <a:r>
                        <a:rPr lang="nl-NL" sz="2400" kern="1200" baseline="-25000" dirty="0" smtClean="0">
                          <a:solidFill>
                            <a:schemeClr val="dk1"/>
                          </a:solidFill>
                          <a:effectLst/>
                          <a:latin typeface="+mn-lt"/>
                          <a:ea typeface="+mn-ea"/>
                          <a:cs typeface="+mn-cs"/>
                        </a:rPr>
                        <a:t>1</a:t>
                      </a:r>
                      <a:r>
                        <a:rPr lang="nl-NL" sz="2400" kern="1200" dirty="0" smtClean="0">
                          <a:solidFill>
                            <a:schemeClr val="dk1"/>
                          </a:solidFill>
                          <a:effectLst/>
                          <a:latin typeface="+mn-lt"/>
                          <a:ea typeface="+mn-ea"/>
                          <a:cs typeface="+mn-cs"/>
                        </a:rPr>
                        <a:t> = 6</a:t>
                      </a:r>
                      <a:r>
                        <a:rPr lang="nl-NL" sz="2400" kern="1200" dirty="0" smtClean="0">
                          <a:solidFill>
                            <a:schemeClr val="dk1"/>
                          </a:solidFill>
                          <a:effectLst/>
                          <a:latin typeface="+mn-lt"/>
                          <a:ea typeface="+mn-ea"/>
                          <a:cs typeface="+mn-cs"/>
                          <a:sym typeface="Symbol" panose="05050102010706020507" pitchFamily="18" charset="2"/>
                        </a:rPr>
                        <a:t></a:t>
                      </a:r>
                      <a:endParaRPr lang="en-US" sz="2400" dirty="0">
                        <a:effectLst/>
                      </a:endParaRPr>
                    </a:p>
                  </a:txBody>
                  <a:tcPr marL="61339" marR="61339" marT="0" marB="0"/>
                </a:tc>
              </a:tr>
            </a:tbl>
          </a:graphicData>
        </a:graphic>
      </p:graphicFrame>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381000" y="2438400"/>
            <a:ext cx="3657600" cy="2667000"/>
          </a:xfrm>
          <a:prstGeom prst="rect">
            <a:avLst/>
          </a:prstGeom>
          <a:noFill/>
          <a:ln>
            <a:noFill/>
          </a:ln>
        </p:spPr>
      </p:pic>
    </p:spTree>
    <p:extLst>
      <p:ext uri="{BB962C8B-B14F-4D97-AF65-F5344CB8AC3E}">
        <p14:creationId xmlns:p14="http://schemas.microsoft.com/office/powerpoint/2010/main" val="258305351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813"/>
            <a:ext cx="7848600" cy="865187"/>
          </a:xfrm>
        </p:spPr>
        <p:txBody>
          <a:bodyPr/>
          <a:lstStyle/>
          <a:p>
            <a:pPr algn="ctr"/>
            <a:r>
              <a:rPr lang="nl-NL" sz="2800" b="1" u="sng" dirty="0"/>
              <a:t>Các bước thực hiện </a:t>
            </a:r>
            <a:r>
              <a:rPr lang="en-US" sz="2800" dirty="0"/>
              <a:t/>
            </a:r>
            <a:br>
              <a:rPr lang="en-US" sz="2800" dirty="0"/>
            </a:b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1880449453"/>
              </p:ext>
            </p:extLst>
          </p:nvPr>
        </p:nvGraphicFramePr>
        <p:xfrm>
          <a:off x="152400" y="914400"/>
          <a:ext cx="8991600" cy="5791200"/>
        </p:xfrm>
        <a:graphic>
          <a:graphicData uri="http://schemas.openxmlformats.org/drawingml/2006/table">
            <a:tbl>
              <a:tblPr>
                <a:tableStyleId>{5C22544A-7EE6-4342-B048-85BDC9FD1C3A}</a:tableStyleId>
              </a:tblPr>
              <a:tblGrid>
                <a:gridCol w="4240724"/>
                <a:gridCol w="4750876"/>
              </a:tblGrid>
              <a:tr h="615180">
                <a:tc>
                  <a:txBody>
                    <a:bodyPr/>
                    <a:lstStyle/>
                    <a:p>
                      <a:pPr algn="ctr" hangingPunct="0">
                        <a:lnSpc>
                          <a:spcPct val="107000"/>
                        </a:lnSpc>
                        <a:spcBef>
                          <a:spcPts val="400"/>
                        </a:spcBef>
                        <a:spcAft>
                          <a:spcPts val="0"/>
                        </a:spcAft>
                      </a:pPr>
                      <a:r>
                        <a:rPr lang="nl-NL" sz="2000" b="1" dirty="0">
                          <a:effectLst/>
                        </a:rPr>
                        <a:t>BƯỚC GIA CÔNG</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algn="ctr" hangingPunct="0">
                        <a:lnSpc>
                          <a:spcPct val="107000"/>
                        </a:lnSpc>
                        <a:spcBef>
                          <a:spcPts val="400"/>
                        </a:spcBef>
                        <a:spcAft>
                          <a:spcPts val="0"/>
                        </a:spcAft>
                      </a:pPr>
                      <a:r>
                        <a:rPr lang="nl-NL" sz="2000" b="1" dirty="0">
                          <a:effectLst/>
                        </a:rPr>
                        <a:t>HƯỚNG DẪN THỰC </a:t>
                      </a:r>
                      <a:r>
                        <a:rPr lang="nl-NL" sz="2000" b="1" dirty="0" smtClean="0">
                          <a:effectLst/>
                        </a:rPr>
                        <a:t>HIỆN</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r h="5176020">
                <a:tc>
                  <a:txBody>
                    <a:bodyPr/>
                    <a:lstStyle/>
                    <a:p>
                      <a:pPr hangingPunct="0"/>
                      <a:endParaRPr lang="en-US" sz="1300" dirty="0">
                        <a:effectLst/>
                      </a:endParaRPr>
                    </a:p>
                    <a:p>
                      <a:pPr hangingPunct="0"/>
                      <a:r>
                        <a:rPr lang="nl-NL" sz="2400" u="sng" kern="1200" dirty="0" smtClean="0">
                          <a:solidFill>
                            <a:schemeClr val="dk1"/>
                          </a:solidFill>
                          <a:effectLst/>
                          <a:latin typeface="+mn-lt"/>
                          <a:ea typeface="+mn-ea"/>
                          <a:cs typeface="+mn-cs"/>
                        </a:rPr>
                        <a:t>Bước 4</a:t>
                      </a:r>
                      <a:r>
                        <a:rPr lang="nl-NL" sz="2400" kern="1200" dirty="0" smtClean="0">
                          <a:solidFill>
                            <a:schemeClr val="dk1"/>
                          </a:solidFill>
                          <a:effectLst/>
                          <a:latin typeface="+mn-lt"/>
                          <a:ea typeface="+mn-ea"/>
                          <a:cs typeface="+mn-cs"/>
                        </a:rPr>
                        <a:t>: </a:t>
                      </a:r>
                      <a:r>
                        <a:rPr lang="nl-NL" sz="2400" b="1" kern="1200" dirty="0" smtClean="0">
                          <a:solidFill>
                            <a:schemeClr val="dk1"/>
                          </a:solidFill>
                          <a:effectLst/>
                          <a:latin typeface="+mn-lt"/>
                          <a:ea typeface="+mn-ea"/>
                          <a:cs typeface="+mn-cs"/>
                        </a:rPr>
                        <a:t>Mài mặt thoát</a:t>
                      </a:r>
                      <a:endParaRPr lang="en-US" sz="2400" kern="1200" dirty="0" smtClean="0">
                        <a:solidFill>
                          <a:schemeClr val="dk1"/>
                        </a:solidFill>
                        <a:effectLst/>
                        <a:latin typeface="+mn-lt"/>
                        <a:ea typeface="+mn-ea"/>
                        <a:cs typeface="+mn-cs"/>
                      </a:endParaRPr>
                    </a:p>
                    <a:p>
                      <a:pPr marL="0" marR="0" indent="0" algn="l" defTabSz="914400" rtl="0" eaLnBrk="1" fontAlgn="auto" latinLnBrk="0" hangingPunct="0">
                        <a:lnSpc>
                          <a:spcPct val="107000"/>
                        </a:lnSpc>
                        <a:spcBef>
                          <a:spcPts val="0"/>
                        </a:spcBef>
                        <a:spcAft>
                          <a:spcPts val="0"/>
                        </a:spcAft>
                        <a:buClrTx/>
                        <a:buSzTx/>
                        <a:buFontTx/>
                        <a:buNone/>
                        <a:tabLst/>
                        <a:defRPr/>
                      </a:pPr>
                      <a:r>
                        <a:rPr lang="nl-NL" sz="2400" b="1" kern="1200" dirty="0" smtClean="0">
                          <a:solidFill>
                            <a:schemeClr val="dk1"/>
                          </a:solidFill>
                          <a:effectLst/>
                          <a:latin typeface="+mn-lt"/>
                          <a:ea typeface="+mn-ea"/>
                          <a:cs typeface="+mn-cs"/>
                        </a:rPr>
                        <a:t>                                                                 </a:t>
                      </a:r>
                      <a:endParaRPr lang="en-US" sz="2400" kern="1200" dirty="0" smtClean="0">
                        <a:solidFill>
                          <a:schemeClr val="dk1"/>
                        </a:solidFill>
                        <a:effectLst/>
                        <a:latin typeface="+mn-lt"/>
                        <a:ea typeface="+mn-ea"/>
                        <a:cs typeface="+mn-cs"/>
                      </a:endParaRPr>
                    </a:p>
                    <a:p>
                      <a:pPr algn="l" hangingPunct="0">
                        <a:lnSpc>
                          <a:spcPct val="107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hangingPunct="0">
                        <a:lnSpc>
                          <a:spcPct val="107000"/>
                        </a:lnSpc>
                        <a:spcAft>
                          <a:spcPts val="0"/>
                        </a:spcAft>
                      </a:pPr>
                      <a:r>
                        <a:rPr lang="nl-NL" sz="1200" dirty="0">
                          <a:effectLst/>
                        </a:rPr>
                        <a:t> </a:t>
                      </a:r>
                      <a:r>
                        <a:rPr lang="nl-NL" sz="1200" dirty="0" smtClean="0">
                          <a:effectLst/>
                        </a:rPr>
                        <a:t>    </a:t>
                      </a:r>
                    </a:p>
                    <a:p>
                      <a:pPr hangingPunct="0">
                        <a:lnSpc>
                          <a:spcPct val="107000"/>
                        </a:lnSpc>
                        <a:spcAft>
                          <a:spcPts val="0"/>
                        </a:spcAft>
                      </a:pPr>
                      <a:r>
                        <a:rPr lang="nl-NL" sz="1200" dirty="0" smtClean="0">
                          <a:effectLst/>
                        </a:rPr>
                        <a:t>            </a:t>
                      </a:r>
                    </a:p>
                    <a:p>
                      <a:pPr hangingPunct="0">
                        <a:lnSpc>
                          <a:spcPct val="107000"/>
                        </a:lnSpc>
                        <a:spcAft>
                          <a:spcPts val="0"/>
                        </a:spcAft>
                      </a:pPr>
                      <a:endParaRPr lang="nl-NL" sz="1200" dirty="0" smtClean="0">
                        <a:effectLst/>
                      </a:endParaRPr>
                    </a:p>
                    <a:p>
                      <a:pPr hangingPunct="0">
                        <a:lnSpc>
                          <a:spcPct val="107000"/>
                        </a:lnSpc>
                        <a:spcAft>
                          <a:spcPts val="0"/>
                        </a:spcAft>
                      </a:pPr>
                      <a:endParaRPr lang="nl-NL" sz="2400" dirty="0" smtClean="0">
                        <a:effectLst/>
                      </a:endParaRPr>
                    </a:p>
                    <a:p>
                      <a:pPr hangingPunct="0"/>
                      <a:r>
                        <a:rPr lang="nl-NL" sz="2400" dirty="0" smtClean="0">
                          <a:effectLst/>
                        </a:rPr>
                        <a:t> </a:t>
                      </a:r>
                      <a:r>
                        <a:rPr lang="nl-NL" sz="2400" kern="1200" dirty="0" smtClean="0">
                          <a:solidFill>
                            <a:schemeClr val="dk1"/>
                          </a:solidFill>
                          <a:effectLst/>
                          <a:latin typeface="+mn-lt"/>
                          <a:ea typeface="+mn-ea"/>
                          <a:cs typeface="+mn-cs"/>
                        </a:rPr>
                        <a:t>Đổi vị trí đá mài</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Cho mặt sát chính hướng lên trên</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Mặt thoát hướng vào trong mặt đá</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Mũi cắt chính // mặt đầu của đá</a:t>
                      </a:r>
                      <a:endParaRPr lang="en-US" sz="2400" kern="1200" dirty="0" smtClean="0">
                        <a:solidFill>
                          <a:schemeClr val="dk1"/>
                        </a:solidFill>
                        <a:effectLst/>
                        <a:latin typeface="+mn-lt"/>
                        <a:ea typeface="+mn-ea"/>
                        <a:cs typeface="+mn-cs"/>
                      </a:endParaRPr>
                    </a:p>
                    <a:p>
                      <a:pPr hangingPunct="0"/>
                      <a:r>
                        <a:rPr lang="nl-NL" sz="2400" kern="1200" dirty="0" smtClean="0">
                          <a:solidFill>
                            <a:schemeClr val="dk1"/>
                          </a:solidFill>
                          <a:effectLst/>
                          <a:latin typeface="+mn-lt"/>
                          <a:ea typeface="+mn-ea"/>
                          <a:cs typeface="+mn-cs"/>
                        </a:rPr>
                        <a:t>- Nghiêng dao tạo góc </a:t>
                      </a:r>
                      <a:r>
                        <a:rPr lang="nl-NL" sz="2400" kern="1200" dirty="0" smtClean="0">
                          <a:solidFill>
                            <a:schemeClr val="dk1"/>
                          </a:solidFill>
                          <a:effectLst/>
                          <a:latin typeface="+mn-lt"/>
                          <a:ea typeface="+mn-ea"/>
                          <a:cs typeface="+mn-cs"/>
                          <a:sym typeface="Symbol" panose="05050102010706020507" pitchFamily="18" charset="2"/>
                        </a:rPr>
                        <a:t></a:t>
                      </a:r>
                      <a:r>
                        <a:rPr lang="nl-NL" sz="2400" kern="1200" dirty="0" smtClean="0">
                          <a:solidFill>
                            <a:schemeClr val="dk1"/>
                          </a:solidFill>
                          <a:effectLst/>
                          <a:latin typeface="+mn-lt"/>
                          <a:ea typeface="+mn-ea"/>
                          <a:cs typeface="+mn-cs"/>
                        </a:rPr>
                        <a:t> = 10</a:t>
                      </a:r>
                      <a:r>
                        <a:rPr lang="nl-NL" sz="2400" kern="1200" dirty="0" smtClean="0">
                          <a:solidFill>
                            <a:schemeClr val="dk1"/>
                          </a:solidFill>
                          <a:effectLst/>
                          <a:latin typeface="+mn-lt"/>
                          <a:ea typeface="+mn-ea"/>
                          <a:cs typeface="+mn-cs"/>
                          <a:sym typeface="Symbol" panose="05050102010706020507" pitchFamily="18" charset="2"/>
                        </a:rPr>
                        <a:t></a:t>
                      </a:r>
                      <a:endParaRPr lang="en-US" sz="2400" kern="1200" dirty="0" smtClean="0">
                        <a:solidFill>
                          <a:schemeClr val="dk1"/>
                        </a:solidFill>
                        <a:effectLst/>
                        <a:latin typeface="+mn-lt"/>
                        <a:ea typeface="+mn-ea"/>
                        <a:cs typeface="+mn-cs"/>
                      </a:endParaRPr>
                    </a:p>
                    <a:p>
                      <a:r>
                        <a:rPr lang="nl-NL" sz="2400" kern="1200" dirty="0" smtClean="0">
                          <a:solidFill>
                            <a:schemeClr val="dk1"/>
                          </a:solidFill>
                          <a:effectLst/>
                          <a:latin typeface="+mn-lt"/>
                          <a:ea typeface="+mn-ea"/>
                          <a:cs typeface="+mn-cs"/>
                        </a:rPr>
                        <a:t>- Thực hiện di chuyển dao như hai bước trên.</a:t>
                      </a:r>
                      <a:endParaRPr lang="en-US" sz="2400" dirty="0">
                        <a:effectLst/>
                      </a:endParaRPr>
                    </a:p>
                  </a:txBody>
                  <a:tcPr marL="61339" marR="61339" marT="0" marB="0"/>
                </a:tc>
              </a:tr>
            </a:tbl>
          </a:graphicData>
        </a:graphic>
      </p:graphicFrame>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52400" y="2362200"/>
            <a:ext cx="3581400" cy="2438400"/>
          </a:xfrm>
          <a:prstGeom prst="rect">
            <a:avLst/>
          </a:prstGeom>
          <a:noFill/>
          <a:ln>
            <a:noFill/>
          </a:ln>
        </p:spPr>
      </p:pic>
    </p:spTree>
    <p:extLst>
      <p:ext uri="{BB962C8B-B14F-4D97-AF65-F5344CB8AC3E}">
        <p14:creationId xmlns:p14="http://schemas.microsoft.com/office/powerpoint/2010/main" val="340203484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813"/>
            <a:ext cx="7848600" cy="865187"/>
          </a:xfrm>
        </p:spPr>
        <p:txBody>
          <a:bodyPr/>
          <a:lstStyle/>
          <a:p>
            <a:pPr algn="ctr"/>
            <a:r>
              <a:rPr lang="nl-NL" sz="2800" b="1" u="sng" dirty="0"/>
              <a:t>Các bước thực hiện </a:t>
            </a:r>
            <a:r>
              <a:rPr lang="en-US" sz="2800" dirty="0"/>
              <a:t/>
            </a:r>
            <a:br>
              <a:rPr lang="en-US" sz="2800" dirty="0"/>
            </a:b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1012556609"/>
              </p:ext>
            </p:extLst>
          </p:nvPr>
        </p:nvGraphicFramePr>
        <p:xfrm>
          <a:off x="152400" y="914400"/>
          <a:ext cx="8991600" cy="5791200"/>
        </p:xfrm>
        <a:graphic>
          <a:graphicData uri="http://schemas.openxmlformats.org/drawingml/2006/table">
            <a:tbl>
              <a:tblPr>
                <a:tableStyleId>{5C22544A-7EE6-4342-B048-85BDC9FD1C3A}</a:tableStyleId>
              </a:tblPr>
              <a:tblGrid>
                <a:gridCol w="4240724"/>
                <a:gridCol w="4750876"/>
              </a:tblGrid>
              <a:tr h="615180">
                <a:tc>
                  <a:txBody>
                    <a:bodyPr/>
                    <a:lstStyle/>
                    <a:p>
                      <a:pPr algn="ctr" hangingPunct="0">
                        <a:lnSpc>
                          <a:spcPct val="107000"/>
                        </a:lnSpc>
                        <a:spcBef>
                          <a:spcPts val="400"/>
                        </a:spcBef>
                        <a:spcAft>
                          <a:spcPts val="0"/>
                        </a:spcAft>
                      </a:pPr>
                      <a:r>
                        <a:rPr lang="nl-NL" sz="2000" b="1" dirty="0">
                          <a:effectLst/>
                        </a:rPr>
                        <a:t>BƯỚC GIA CÔNG</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algn="ctr" hangingPunct="0">
                        <a:lnSpc>
                          <a:spcPct val="107000"/>
                        </a:lnSpc>
                        <a:spcBef>
                          <a:spcPts val="400"/>
                        </a:spcBef>
                        <a:spcAft>
                          <a:spcPts val="0"/>
                        </a:spcAft>
                      </a:pPr>
                      <a:r>
                        <a:rPr lang="nl-NL" sz="2000" b="1" dirty="0">
                          <a:effectLst/>
                        </a:rPr>
                        <a:t>HƯỚNG DẪN THỰC </a:t>
                      </a:r>
                      <a:r>
                        <a:rPr lang="nl-NL" sz="2000" b="1" dirty="0" smtClean="0">
                          <a:effectLst/>
                        </a:rPr>
                        <a:t>HIỆN</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r h="5176020">
                <a:tc>
                  <a:txBody>
                    <a:bodyPr/>
                    <a:lstStyle/>
                    <a:p>
                      <a:pPr hangingPunct="0"/>
                      <a:endParaRPr lang="en-US" sz="1300" dirty="0">
                        <a:effectLst/>
                      </a:endParaRPr>
                    </a:p>
                    <a:p>
                      <a:pPr hangingPunct="0"/>
                      <a:r>
                        <a:rPr lang="nl-NL" sz="2400" u="sng" kern="1200" dirty="0" smtClean="0">
                          <a:solidFill>
                            <a:schemeClr val="dk1"/>
                          </a:solidFill>
                          <a:effectLst/>
                          <a:latin typeface="+mn-lt"/>
                          <a:ea typeface="+mn-ea"/>
                          <a:cs typeface="+mn-cs"/>
                        </a:rPr>
                        <a:t>Bước 5</a:t>
                      </a:r>
                      <a:r>
                        <a:rPr lang="nl-NL" sz="2400" kern="1200" dirty="0" smtClean="0">
                          <a:solidFill>
                            <a:schemeClr val="dk1"/>
                          </a:solidFill>
                          <a:effectLst/>
                          <a:latin typeface="+mn-lt"/>
                          <a:ea typeface="+mn-ea"/>
                          <a:cs typeface="+mn-cs"/>
                        </a:rPr>
                        <a:t>: </a:t>
                      </a:r>
                      <a:r>
                        <a:rPr lang="nl-NL" sz="2400" b="1" kern="1200" dirty="0" smtClean="0">
                          <a:solidFill>
                            <a:schemeClr val="dk1"/>
                          </a:solidFill>
                          <a:effectLst/>
                          <a:latin typeface="+mn-lt"/>
                          <a:ea typeface="+mn-ea"/>
                          <a:cs typeface="+mn-cs"/>
                        </a:rPr>
                        <a:t>Mài bán kính đỉnh dao</a:t>
                      </a:r>
                      <a:endParaRPr lang="en-US" sz="2400" kern="1200" dirty="0" smtClean="0">
                        <a:solidFill>
                          <a:schemeClr val="dk1"/>
                        </a:solidFill>
                        <a:effectLst/>
                        <a:latin typeface="+mn-lt"/>
                        <a:ea typeface="+mn-ea"/>
                        <a:cs typeface="+mn-cs"/>
                      </a:endParaRPr>
                    </a:p>
                    <a:p>
                      <a:pPr marL="0" marR="0" indent="0" algn="l" defTabSz="914400" rtl="0" eaLnBrk="1" fontAlgn="auto" latinLnBrk="0" hangingPunct="0">
                        <a:lnSpc>
                          <a:spcPct val="107000"/>
                        </a:lnSpc>
                        <a:spcBef>
                          <a:spcPts val="0"/>
                        </a:spcBef>
                        <a:spcAft>
                          <a:spcPts val="0"/>
                        </a:spcAft>
                        <a:buClrTx/>
                        <a:buSzTx/>
                        <a:buFontTx/>
                        <a:buNone/>
                        <a:tabLst/>
                        <a:defRPr/>
                      </a:pPr>
                      <a:r>
                        <a:rPr lang="nl-NL" sz="2400" b="1" kern="1200" dirty="0" smtClean="0">
                          <a:solidFill>
                            <a:schemeClr val="dk1"/>
                          </a:solidFill>
                          <a:effectLst/>
                          <a:latin typeface="+mn-lt"/>
                          <a:ea typeface="+mn-ea"/>
                          <a:cs typeface="+mn-cs"/>
                        </a:rPr>
                        <a:t>                                                                 </a:t>
                      </a:r>
                      <a:endParaRPr lang="en-US" sz="2400" kern="1200" dirty="0" smtClean="0">
                        <a:solidFill>
                          <a:schemeClr val="dk1"/>
                        </a:solidFill>
                        <a:effectLst/>
                        <a:latin typeface="+mn-lt"/>
                        <a:ea typeface="+mn-ea"/>
                        <a:cs typeface="+mn-cs"/>
                      </a:endParaRPr>
                    </a:p>
                    <a:p>
                      <a:pPr algn="l" hangingPunct="0">
                        <a:lnSpc>
                          <a:spcPct val="107000"/>
                        </a:lnSpc>
                        <a:spcAft>
                          <a:spcPts val="0"/>
                        </a:spcAft>
                      </a:pPr>
                      <a:r>
                        <a:rPr lang="nl-NL" sz="1200" dirty="0">
                          <a:effectLst/>
                        </a:rPr>
                        <a:t> </a:t>
                      </a:r>
                      <a:endParaRPr lang="en-US" sz="13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hangingPunct="0">
                        <a:lnSpc>
                          <a:spcPct val="107000"/>
                        </a:lnSpc>
                        <a:spcAft>
                          <a:spcPts val="0"/>
                        </a:spcAft>
                      </a:pPr>
                      <a:r>
                        <a:rPr lang="nl-NL" sz="1200" dirty="0">
                          <a:effectLst/>
                        </a:rPr>
                        <a:t> </a:t>
                      </a:r>
                      <a:r>
                        <a:rPr lang="nl-NL" sz="1200" dirty="0" smtClean="0">
                          <a:effectLst/>
                        </a:rPr>
                        <a:t>    </a:t>
                      </a:r>
                    </a:p>
                    <a:p>
                      <a:pPr hangingPunct="0">
                        <a:lnSpc>
                          <a:spcPct val="107000"/>
                        </a:lnSpc>
                        <a:spcAft>
                          <a:spcPts val="0"/>
                        </a:spcAft>
                      </a:pPr>
                      <a:r>
                        <a:rPr lang="nl-NL" sz="1200" dirty="0" smtClean="0">
                          <a:effectLst/>
                        </a:rPr>
                        <a:t>            </a:t>
                      </a:r>
                    </a:p>
                    <a:p>
                      <a:pPr hangingPunct="0">
                        <a:lnSpc>
                          <a:spcPct val="107000"/>
                        </a:lnSpc>
                        <a:spcAft>
                          <a:spcPts val="0"/>
                        </a:spcAft>
                      </a:pPr>
                      <a:endParaRPr lang="nl-NL" sz="1200" dirty="0" smtClean="0">
                        <a:effectLst/>
                      </a:endParaRPr>
                    </a:p>
                    <a:p>
                      <a:pPr hangingPunct="0">
                        <a:lnSpc>
                          <a:spcPct val="107000"/>
                        </a:lnSpc>
                        <a:spcAft>
                          <a:spcPts val="0"/>
                        </a:spcAft>
                      </a:pPr>
                      <a:endParaRPr lang="nl-NL" sz="2400" dirty="0" smtClean="0">
                        <a:effectLst/>
                      </a:endParaRPr>
                    </a:p>
                    <a:p>
                      <a:pPr hangingPunct="0"/>
                      <a:r>
                        <a:rPr lang="nl-NL" sz="2400" kern="1200" dirty="0" smtClean="0">
                          <a:solidFill>
                            <a:schemeClr val="dk1"/>
                          </a:solidFill>
                          <a:effectLst/>
                          <a:latin typeface="+mn-lt"/>
                          <a:ea typeface="+mn-ea"/>
                          <a:cs typeface="+mn-cs"/>
                        </a:rPr>
                        <a:t>- Cho đường giao tuyến giữa mặt sát chính và mặt sát phụ tiếp xúc vào mặt đầu đá mài </a:t>
                      </a:r>
                      <a:endParaRPr lang="en-US" sz="2400" kern="1200" dirty="0" smtClean="0">
                        <a:solidFill>
                          <a:schemeClr val="dk1"/>
                        </a:solidFill>
                        <a:effectLst/>
                        <a:latin typeface="+mn-lt"/>
                        <a:ea typeface="+mn-ea"/>
                        <a:cs typeface="+mn-cs"/>
                      </a:endParaRPr>
                    </a:p>
                    <a:p>
                      <a:r>
                        <a:rPr lang="nl-NL" sz="2400" kern="1200" dirty="0" smtClean="0">
                          <a:solidFill>
                            <a:schemeClr val="dk1"/>
                          </a:solidFill>
                          <a:effectLst/>
                          <a:latin typeface="+mn-lt"/>
                          <a:ea typeface="+mn-ea"/>
                          <a:cs typeface="+mn-cs"/>
                        </a:rPr>
                        <a:t>- Vị trí tiếp xúc từ dưới lên để tạo một R cho mũi dao (có thể xoay dao qua lại)</a:t>
                      </a:r>
                      <a:endParaRPr lang="en-US" sz="2400" dirty="0">
                        <a:effectLst/>
                      </a:endParaRPr>
                    </a:p>
                  </a:txBody>
                  <a:tcPr marL="61339" marR="61339" marT="0" marB="0"/>
                </a:tc>
              </a:tr>
            </a:tbl>
          </a:graphicData>
        </a:graphic>
      </p:graphicFrame>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228600" y="2438400"/>
            <a:ext cx="3581400" cy="1371600"/>
          </a:xfrm>
          <a:prstGeom prst="rect">
            <a:avLst/>
          </a:prstGeom>
          <a:noFill/>
          <a:ln>
            <a:noFill/>
          </a:ln>
        </p:spPr>
      </p:pic>
    </p:spTree>
    <p:extLst>
      <p:ext uri="{BB962C8B-B14F-4D97-AF65-F5344CB8AC3E}">
        <p14:creationId xmlns:p14="http://schemas.microsoft.com/office/powerpoint/2010/main" val="31401571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5154" y="0"/>
            <a:ext cx="8786446" cy="1384995"/>
          </a:xfrm>
          <a:prstGeom prst="rect">
            <a:avLst/>
          </a:prstGeom>
        </p:spPr>
        <p:txBody>
          <a:bodyPr wrap="square">
            <a:spAutoFit/>
          </a:bodyPr>
          <a:lstStyle/>
          <a:p>
            <a:pPr lvl="0" algn="ctr">
              <a:lnSpc>
                <a:spcPct val="150000"/>
              </a:lnSpc>
              <a:spcBef>
                <a:spcPts val="600"/>
              </a:spcBef>
              <a:spcAft>
                <a:spcPts val="600"/>
              </a:spcAft>
            </a:pPr>
            <a:r>
              <a:rPr lang="nl-NL" sz="2800" b="1" u="sng" dirty="0" smtClean="0">
                <a:latin typeface="Times New Roman" panose="02020603050405020304" pitchFamily="18" charset="0"/>
                <a:ea typeface="Times New Roman" panose="02020603050405020304" pitchFamily="18" charset="0"/>
                <a:cs typeface="Times New Roman" panose="02020603050405020304" pitchFamily="18" charset="0"/>
              </a:rPr>
              <a:t>3.2 Các </a:t>
            </a:r>
            <a:r>
              <a:rPr lang="nl-NL" sz="2800" b="1" u="sng" dirty="0">
                <a:latin typeface="Times New Roman" panose="02020603050405020304" pitchFamily="18" charset="0"/>
                <a:ea typeface="Times New Roman" panose="02020603050405020304" pitchFamily="18" charset="0"/>
                <a:cs typeface="Times New Roman" panose="02020603050405020304" pitchFamily="18" charset="0"/>
              </a:rPr>
              <a:t>dạng sai hỏng – Nguyên nhân và biện pháp khắc phục</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361172484"/>
              </p:ext>
            </p:extLst>
          </p:nvPr>
        </p:nvGraphicFramePr>
        <p:xfrm>
          <a:off x="457200" y="1676400"/>
          <a:ext cx="8229600" cy="2926080"/>
        </p:xfrm>
        <a:graphic>
          <a:graphicData uri="http://schemas.openxmlformats.org/drawingml/2006/table">
            <a:tbl>
              <a:tblPr>
                <a:tableStyleId>{5C22544A-7EE6-4342-B048-85BDC9FD1C3A}</a:tableStyleId>
              </a:tblPr>
              <a:tblGrid>
                <a:gridCol w="3881340"/>
                <a:gridCol w="4348260"/>
              </a:tblGrid>
              <a:tr h="244219">
                <a:tc>
                  <a:txBody>
                    <a:bodyPr/>
                    <a:lstStyle/>
                    <a:p>
                      <a:pPr algn="ctr" hangingPunct="0">
                        <a:lnSpc>
                          <a:spcPct val="100000"/>
                        </a:lnSpc>
                        <a:spcBef>
                          <a:spcPts val="0"/>
                        </a:spcBef>
                        <a:spcAft>
                          <a:spcPts val="0"/>
                        </a:spcAft>
                      </a:pPr>
                      <a:r>
                        <a:rPr lang="nl-NL" sz="2400" b="1" kern="0" dirty="0">
                          <a:effectLst/>
                        </a:rPr>
                        <a:t>NGUYÊN NHÂN</a:t>
                      </a:r>
                      <a:endParaRPr lang="en-US" sz="2400" b="1" kern="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1339" marR="61339" marT="0" marB="0" anchor="b"/>
                </a:tc>
                <a:tc>
                  <a:txBody>
                    <a:bodyPr/>
                    <a:lstStyle/>
                    <a:p>
                      <a:pPr algn="ctr" hangingPunct="0">
                        <a:lnSpc>
                          <a:spcPct val="100000"/>
                        </a:lnSpc>
                        <a:spcBef>
                          <a:spcPts val="0"/>
                        </a:spcBef>
                        <a:spcAft>
                          <a:spcPts val="0"/>
                        </a:spcAft>
                      </a:pPr>
                      <a:r>
                        <a:rPr lang="nl-NL" sz="2400" b="1" kern="0" dirty="0">
                          <a:effectLst/>
                        </a:rPr>
                        <a:t>BIỆN PHÁP KHẮC PHỤC</a:t>
                      </a:r>
                      <a:endParaRPr lang="en-US" sz="2400" b="1" kern="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1339" marR="61339" marT="0" marB="0" anchor="ctr"/>
                </a:tc>
              </a:tr>
              <a:tr h="1167251">
                <a:tc>
                  <a:txBody>
                    <a:bodyPr/>
                    <a:lstStyle/>
                    <a:p>
                      <a:pPr algn="just" hangingPunct="0">
                        <a:lnSpc>
                          <a:spcPct val="100000"/>
                        </a:lnSpc>
                        <a:spcBef>
                          <a:spcPts val="0"/>
                        </a:spcBef>
                        <a:spcAft>
                          <a:spcPts val="0"/>
                        </a:spcAft>
                      </a:pPr>
                      <a:r>
                        <a:rPr lang="nl-NL" sz="2400" dirty="0">
                          <a:effectLst/>
                        </a:rPr>
                        <a:t>- Dao mài không phẳng, nhiều mặt cung</a:t>
                      </a:r>
                      <a:endParaRPr lang="en-US" sz="2400" dirty="0">
                        <a:effectLst/>
                      </a:endParaRPr>
                    </a:p>
                    <a:p>
                      <a:pPr algn="just" hangingPunct="0">
                        <a:lnSpc>
                          <a:spcPct val="100000"/>
                        </a:lnSpc>
                        <a:spcBef>
                          <a:spcPts val="0"/>
                        </a:spcBef>
                        <a:spcAft>
                          <a:spcPts val="0"/>
                        </a:spcAft>
                      </a:pPr>
                      <a:r>
                        <a:rPr lang="nl-NL" sz="2400" dirty="0">
                          <a:effectLst/>
                        </a:rPr>
                        <a:t>- Các góc độ dao quá lớn hoặc quá nhỏ</a:t>
                      </a:r>
                      <a:endParaRPr lang="en-US" sz="2400" dirty="0">
                        <a:effectLst/>
                      </a:endParaRPr>
                    </a:p>
                    <a:p>
                      <a:pPr algn="just" hangingPunct="0">
                        <a:lnSpc>
                          <a:spcPct val="100000"/>
                        </a:lnSpc>
                        <a:spcBef>
                          <a:spcPts val="0"/>
                        </a:spcBef>
                        <a:spcAft>
                          <a:spcPts val="0"/>
                        </a:spcAft>
                      </a:pPr>
                      <a:r>
                        <a:rPr lang="nl-NL" sz="2400" dirty="0">
                          <a:effectLst/>
                        </a:rPr>
                        <a:t>- Các mũi cắt không thẳng</a:t>
                      </a:r>
                      <a:endParaRPr lang="en-US" sz="2400" dirty="0">
                        <a:effectLst/>
                      </a:endParaRPr>
                    </a:p>
                    <a:p>
                      <a:pPr algn="just" hangingPunct="0">
                        <a:lnSpc>
                          <a:spcPct val="100000"/>
                        </a:lnSpc>
                        <a:spcBef>
                          <a:spcPts val="0"/>
                        </a:spcBef>
                        <a:spcAft>
                          <a:spcPts val="0"/>
                        </a:spcAft>
                      </a:pPr>
                      <a:r>
                        <a:rPr lang="nl-NL" sz="2400" dirty="0">
                          <a:effectLst/>
                        </a:rPr>
                        <a:t>- Dao bị cháy (chuyển màu)</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c>
                  <a:txBody>
                    <a:bodyPr/>
                    <a:lstStyle/>
                    <a:p>
                      <a:pPr algn="just" hangingPunct="0">
                        <a:lnSpc>
                          <a:spcPct val="100000"/>
                        </a:lnSpc>
                        <a:spcBef>
                          <a:spcPts val="0"/>
                        </a:spcBef>
                        <a:spcAft>
                          <a:spcPts val="0"/>
                        </a:spcAft>
                      </a:pPr>
                      <a:r>
                        <a:rPr lang="nl-NL" sz="2400" dirty="0">
                          <a:effectLst/>
                        </a:rPr>
                        <a:t>- Phối hợp hai tay nhịp nhàng và rê dao qua lại thật đều</a:t>
                      </a:r>
                      <a:endParaRPr lang="en-US" sz="2400" dirty="0">
                        <a:effectLst/>
                      </a:endParaRPr>
                    </a:p>
                    <a:p>
                      <a:pPr algn="just" hangingPunct="0">
                        <a:lnSpc>
                          <a:spcPct val="100000"/>
                        </a:lnSpc>
                        <a:spcBef>
                          <a:spcPts val="0"/>
                        </a:spcBef>
                        <a:spcAft>
                          <a:spcPts val="0"/>
                        </a:spcAft>
                      </a:pPr>
                      <a:r>
                        <a:rPr lang="nl-NL" sz="2400" dirty="0">
                          <a:effectLst/>
                        </a:rPr>
                        <a:t>- Xác định xoay góc cho phù hợp</a:t>
                      </a:r>
                      <a:endParaRPr lang="en-US" sz="2400" dirty="0">
                        <a:effectLst/>
                      </a:endParaRPr>
                    </a:p>
                    <a:p>
                      <a:pPr algn="just" hangingPunct="0">
                        <a:lnSpc>
                          <a:spcPct val="100000"/>
                        </a:lnSpc>
                        <a:spcBef>
                          <a:spcPts val="0"/>
                        </a:spcBef>
                        <a:spcAft>
                          <a:spcPts val="0"/>
                        </a:spcAft>
                      </a:pPr>
                      <a:r>
                        <a:rPr lang="nl-NL" sz="2400" dirty="0">
                          <a:effectLst/>
                        </a:rPr>
                        <a:t>- Đặt mũi cắt song song mặt đầu đá mài</a:t>
                      </a:r>
                      <a:endParaRPr lang="en-US" sz="2400" dirty="0">
                        <a:effectLst/>
                      </a:endParaRPr>
                    </a:p>
                    <a:p>
                      <a:pPr algn="just" hangingPunct="0">
                        <a:lnSpc>
                          <a:spcPct val="100000"/>
                        </a:lnSpc>
                        <a:spcBef>
                          <a:spcPts val="0"/>
                        </a:spcBef>
                        <a:spcAft>
                          <a:spcPts val="0"/>
                        </a:spcAft>
                      </a:pPr>
                      <a:r>
                        <a:rPr lang="nl-NL" sz="2400" dirty="0">
                          <a:effectLst/>
                        </a:rPr>
                        <a:t>- Làm nguội dao bằng nước thường xuyên</a:t>
                      </a:r>
                      <a:endParaRPr lang="en-US" sz="2400" dirty="0">
                        <a:effectLst/>
                        <a:latin typeface="VNI-Times" pitchFamily="2" charset="0"/>
                        <a:ea typeface="Times New Roman" panose="02020603050405020304" pitchFamily="18" charset="0"/>
                        <a:cs typeface="Times New Roman" panose="02020603050405020304" pitchFamily="18" charset="0"/>
                      </a:endParaRPr>
                    </a:p>
                  </a:txBody>
                  <a:tcPr marL="61339" marR="61339" marT="0" marB="0"/>
                </a:tc>
              </a:tr>
            </a:tbl>
          </a:graphicData>
        </a:graphic>
      </p:graphicFrame>
    </p:spTree>
    <p:extLst>
      <p:ext uri="{BB962C8B-B14F-4D97-AF65-F5344CB8AC3E}">
        <p14:creationId xmlns:p14="http://schemas.microsoft.com/office/powerpoint/2010/main" val="267893278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7813"/>
            <a:ext cx="8229600" cy="1474787"/>
          </a:xfrm>
        </p:spPr>
        <p:txBody>
          <a:bodyPr/>
          <a:lstStyle/>
          <a:p>
            <a:pPr lvl="0" algn="ctr"/>
            <a:r>
              <a:rPr lang="nl-NL" b="1" u="sng" dirty="0"/>
              <a:t>An toàn khi mài dao:</a:t>
            </a:r>
            <a:r>
              <a:rPr lang="en-US" dirty="0"/>
              <a:t/>
            </a:r>
            <a:br>
              <a:rPr lang="en-US" dirty="0"/>
            </a:br>
            <a:endParaRPr lang="en-US" dirty="0"/>
          </a:p>
        </p:txBody>
      </p:sp>
      <p:sp>
        <p:nvSpPr>
          <p:cNvPr id="6" name="TextBox 5"/>
          <p:cNvSpPr txBox="1"/>
          <p:nvPr/>
        </p:nvSpPr>
        <p:spPr>
          <a:xfrm>
            <a:off x="685800" y="1752600"/>
            <a:ext cx="7848600" cy="3385542"/>
          </a:xfrm>
          <a:prstGeom prst="rect">
            <a:avLst/>
          </a:prstGeom>
          <a:noFill/>
        </p:spPr>
        <p:txBody>
          <a:bodyPr wrap="square" rtlCol="0">
            <a:spAutoFit/>
          </a:bodyPr>
          <a:lstStyle/>
          <a:p>
            <a:pPr marL="457200" lvl="0" indent="-457200">
              <a:buFont typeface="Wingdings" panose="05000000000000000000" pitchFamily="2" charset="2"/>
              <a:buChar char="Ø"/>
            </a:pPr>
            <a:r>
              <a:rPr lang="nl-NL" sz="2800" dirty="0"/>
              <a:t>Khi mài không đứng đối diện với đá mài, phải đứng lệch về một phía </a:t>
            </a:r>
            <a:endParaRPr lang="en-US" sz="2800" dirty="0"/>
          </a:p>
          <a:p>
            <a:pPr marL="457200" lvl="0" indent="-457200">
              <a:buFont typeface="Wingdings" panose="05000000000000000000" pitchFamily="2" charset="2"/>
              <a:buChar char="Ø"/>
            </a:pPr>
            <a:r>
              <a:rPr lang="nl-NL" sz="2800" dirty="0"/>
              <a:t>Đeo kính bảo hộ trước khi mài.</a:t>
            </a:r>
            <a:endParaRPr lang="en-US" sz="2800" dirty="0"/>
          </a:p>
          <a:p>
            <a:pPr marL="457200" lvl="0" indent="-457200">
              <a:buFont typeface="Wingdings" panose="05000000000000000000" pitchFamily="2" charset="2"/>
              <a:buChar char="Ø"/>
            </a:pPr>
            <a:r>
              <a:rPr lang="nl-NL" sz="2800" dirty="0"/>
              <a:t>Không được mài hông đá mài.</a:t>
            </a:r>
            <a:endParaRPr lang="en-US" sz="2800" dirty="0"/>
          </a:p>
          <a:p>
            <a:pPr marL="457200" lvl="0" indent="-457200">
              <a:buFont typeface="Wingdings" panose="05000000000000000000" pitchFamily="2" charset="2"/>
              <a:buChar char="Ø"/>
            </a:pPr>
            <a:r>
              <a:rPr lang="nl-NL" sz="2800" dirty="0"/>
              <a:t>Mài từng người một, tránh trường hợp nhiều người mài chung đá cùng lúc </a:t>
            </a:r>
            <a:endParaRPr lang="en-US" sz="2800" dirty="0"/>
          </a:p>
          <a:p>
            <a:pPr marL="457200" lvl="0" indent="-457200">
              <a:buFont typeface="Wingdings" panose="05000000000000000000" pitchFamily="2" charset="2"/>
              <a:buChar char="Ø"/>
            </a:pPr>
            <a:r>
              <a:rPr lang="nl-NL" sz="2800" dirty="0"/>
              <a:t>Cầm dao cho chắc chắn.</a:t>
            </a:r>
            <a:endParaRPr lang="en-US" sz="2800" dirty="0"/>
          </a:p>
          <a:p>
            <a:endParaRPr lang="en-US" dirty="0"/>
          </a:p>
        </p:txBody>
      </p:sp>
    </p:spTree>
    <p:extLst>
      <p:ext uri="{BB962C8B-B14F-4D97-AF65-F5344CB8AC3E}">
        <p14:creationId xmlns:p14="http://schemas.microsoft.com/office/powerpoint/2010/main" val="344959546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2" name="Subtitle 2"/>
          <p:cNvSpPr txBox="1">
            <a:spLocks/>
          </p:cNvSpPr>
          <p:nvPr/>
        </p:nvSpPr>
        <p:spPr>
          <a:xfrm>
            <a:off x="141515" y="2819400"/>
            <a:ext cx="9002486" cy="2819400"/>
          </a:xfrm>
          <a:prstGeom prst="rect">
            <a:avLst/>
          </a:prstGeom>
        </p:spPr>
        <p:txBody>
          <a:bodyPr/>
          <a:lstStyle>
            <a:lvl1pPr marL="452438" indent="-452438" algn="l" rtl="0" eaLnBrk="1" fontAlgn="base" hangingPunct="1">
              <a:spcBef>
                <a:spcPct val="20000"/>
              </a:spcBef>
              <a:spcAft>
                <a:spcPct val="0"/>
              </a:spcAft>
              <a:buClr>
                <a:schemeClr val="bg2"/>
              </a:buClr>
              <a:buFont typeface="Wingdings" pitchFamily="2" charset="2"/>
              <a:buBlip>
                <a:blip r:embed="rId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a:lstStyle>
          <a:p>
            <a:pPr marL="0" indent="0">
              <a:lnSpc>
                <a:spcPct val="150000"/>
              </a:lnSpc>
              <a:buClr>
                <a:srgbClr val="E7E6E6"/>
              </a:buClr>
              <a:buFont typeface="Wingdings" pitchFamily="2" charset="2"/>
              <a:buNone/>
            </a:pPr>
            <a:endParaRPr lang="en-US" sz="4800" b="1">
              <a:solidFill>
                <a:srgbClr val="FF0000"/>
              </a:solidFill>
              <a:latin typeface="Calibri Light" panose="020F0302020204030204"/>
            </a:endParaRPr>
          </a:p>
        </p:txBody>
      </p:sp>
      <p:sp>
        <p:nvSpPr>
          <p:cNvPr id="6" name="TextBox 5"/>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1992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6380</TotalTime>
  <Words>3072</Words>
  <Application>Microsoft Office PowerPoint</Application>
  <PresentationFormat>On-screen Show (4:3)</PresentationFormat>
  <Paragraphs>409</Paragraphs>
  <Slides>46</Slides>
  <Notes>35</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46</vt:i4>
      </vt:variant>
    </vt:vector>
  </HeadingPairs>
  <TitlesOfParts>
    <vt:vector size="61" baseType="lpstr">
      <vt:lpstr>Arial</vt:lpstr>
      <vt:lpstr>Calibri</vt:lpstr>
      <vt:lpstr>Calibri Light</vt:lpstr>
      <vt:lpstr>Cambria</vt:lpstr>
      <vt:lpstr>Garamond</vt:lpstr>
      <vt:lpstr>Symbol</vt:lpstr>
      <vt:lpstr>Tahoma</vt:lpstr>
      <vt:lpstr>Times New Roman</vt:lpstr>
      <vt:lpstr>VNI-Avo</vt:lpstr>
      <vt:lpstr>VNI-Times</vt:lpstr>
      <vt:lpstr>Wingdings</vt:lpstr>
      <vt:lpstr>Wingdings 2</vt:lpstr>
      <vt:lpstr>Theme1</vt:lpstr>
      <vt:lpstr>2_Default Design</vt:lpstr>
      <vt:lpstr>Office Theme</vt:lpstr>
      <vt:lpstr>PowerPoint Presentation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Bài 1.NỘI QUY THỰC TẬP XƯỞNG TIỆN –     SỬ DỤNG VÀ BẢO QUẢN DỤNG CỤ ĐO –                       MÀI DAO  TIỆN</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SỬ DỤNG VÀ BẢO QUẢN DỤNG CỤ ĐO                     </vt:lpstr>
      <vt:lpstr>      MÀI DAO TIỆN NGOÀI ĐẦU THẲNG</vt:lpstr>
      <vt:lpstr>      MÀI DAO TIỆN NGOÀI ĐẦU THẲNG</vt:lpstr>
      <vt:lpstr>      MÀI DAO TIỆN NGOÀI ĐẦU THẲNG</vt:lpstr>
      <vt:lpstr>      MÀI DAO TIỆN NGOÀI ĐẦU THẲNG</vt:lpstr>
      <vt:lpstr>      MÀI DAO TIỆN NGOÀI ĐẦU THẲNG</vt:lpstr>
      <vt:lpstr>      MÀI DAO TIỆN NGOÀI ĐẦU THẲNG</vt:lpstr>
      <vt:lpstr>      MÀI DAO TIỆN NGOÀI ĐẦU THẲNG</vt:lpstr>
      <vt:lpstr>      MÀI DAO TIỆN NGOÀI ĐẦU THẲNG</vt:lpstr>
      <vt:lpstr>      MÀI DAO TIỆN NGOÀI ĐẦU THẲNG</vt:lpstr>
      <vt:lpstr>      MÀI DAO TIỆN NGOÀI ĐẦU THẲNG</vt:lpstr>
      <vt:lpstr>Các bước thực hiện  </vt:lpstr>
      <vt:lpstr>Các bước thực hiện  </vt:lpstr>
      <vt:lpstr>Các bước thực hiện  </vt:lpstr>
      <vt:lpstr>Các bước thực hiện  </vt:lpstr>
      <vt:lpstr>Các bước thực hiện  </vt:lpstr>
      <vt:lpstr>Các bước thực hiện  </vt:lpstr>
      <vt:lpstr>PowerPoint Presentation</vt:lpstr>
      <vt:lpstr>An toàn khi mài dao: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dc:title>
  <dc:creator>NN</dc:creator>
  <cp:lastModifiedBy>THANH GIANG</cp:lastModifiedBy>
  <cp:revision>604</cp:revision>
  <dcterms:created xsi:type="dcterms:W3CDTF">2006-08-16T00:00:00Z</dcterms:created>
  <dcterms:modified xsi:type="dcterms:W3CDTF">2021-07-20T05:13:31Z</dcterms:modified>
</cp:coreProperties>
</file>