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 id="2147483672" r:id="rId2"/>
    <p:sldMasterId id="2147483684" r:id="rId3"/>
  </p:sldMasterIdLst>
  <p:notesMasterIdLst>
    <p:notesMasterId r:id="rId20"/>
  </p:notesMasterIdLst>
  <p:sldIdLst>
    <p:sldId id="366" r:id="rId4"/>
    <p:sldId id="342" r:id="rId5"/>
    <p:sldId id="367" r:id="rId6"/>
    <p:sldId id="368" r:id="rId7"/>
    <p:sldId id="383" r:id="rId8"/>
    <p:sldId id="381" r:id="rId9"/>
    <p:sldId id="378" r:id="rId10"/>
    <p:sldId id="369" r:id="rId11"/>
    <p:sldId id="379" r:id="rId12"/>
    <p:sldId id="384" r:id="rId13"/>
    <p:sldId id="372" r:id="rId14"/>
    <p:sldId id="373" r:id="rId15"/>
    <p:sldId id="374" r:id="rId16"/>
    <p:sldId id="385" r:id="rId17"/>
    <p:sldId id="386" r:id="rId18"/>
    <p:sldId id="338" r:id="rId19"/>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83164" autoAdjust="0"/>
  </p:normalViewPr>
  <p:slideViewPr>
    <p:cSldViewPr>
      <p:cViewPr varScale="1">
        <p:scale>
          <a:sx n="77" d="100"/>
          <a:sy n="77" d="100"/>
        </p:scale>
        <p:origin x="1764"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637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17DE3702-7C44-400C-AEE3-21F1E2FA697B}" type="datetimeFigureOut">
              <a:rPr lang="en-US" smtClean="0"/>
              <a:t>7/22/2021</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0E870C4F-5C99-4964-B61E-6713F17CF2DF}" type="slidenum">
              <a:rPr lang="en-US" smtClean="0"/>
              <a:t>‹#›</a:t>
            </a:fld>
            <a:endParaRPr lang="en-US"/>
          </a:p>
        </p:txBody>
      </p:sp>
    </p:spTree>
    <p:extLst>
      <p:ext uri="{BB962C8B-B14F-4D97-AF65-F5344CB8AC3E}">
        <p14:creationId xmlns:p14="http://schemas.microsoft.com/office/powerpoint/2010/main" val="3088167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2</a:t>
            </a:fld>
            <a:endParaRPr lang="en-US"/>
          </a:p>
        </p:txBody>
      </p:sp>
    </p:spTree>
    <p:extLst>
      <p:ext uri="{BB962C8B-B14F-4D97-AF65-F5344CB8AC3E}">
        <p14:creationId xmlns:p14="http://schemas.microsoft.com/office/powerpoint/2010/main" val="1879155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6</a:t>
            </a:fld>
            <a:endParaRPr lang="en-US"/>
          </a:p>
        </p:txBody>
      </p:sp>
    </p:spTree>
    <p:extLst>
      <p:ext uri="{BB962C8B-B14F-4D97-AF65-F5344CB8AC3E}">
        <p14:creationId xmlns:p14="http://schemas.microsoft.com/office/powerpoint/2010/main" val="28502694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870C4F-5C99-4964-B61E-6713F17CF2DF}" type="slidenum">
              <a:rPr lang="en-US" smtClean="0"/>
              <a:t>11</a:t>
            </a:fld>
            <a:endParaRPr lang="en-US"/>
          </a:p>
        </p:txBody>
      </p:sp>
    </p:spTree>
    <p:extLst>
      <p:ext uri="{BB962C8B-B14F-4D97-AF65-F5344CB8AC3E}">
        <p14:creationId xmlns:p14="http://schemas.microsoft.com/office/powerpoint/2010/main" val="583599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228600" y="2084388"/>
            <a:ext cx="2870200" cy="201612"/>
          </a:xfrm>
          <a:prstGeom prst="rect">
            <a:avLst/>
          </a:prstGeom>
          <a:solidFill>
            <a:schemeClr val="folHlink"/>
          </a:solidFill>
          <a:ln w="9525">
            <a:noFill/>
            <a:miter lim="800000"/>
            <a:headEnd/>
            <a:tailEnd/>
          </a:ln>
          <a:effectLst/>
        </p:spPr>
        <p:txBody>
          <a:bodyPr wrap="none" anchor="ctr"/>
          <a:lstStyle/>
          <a:p>
            <a:pPr>
              <a:defRPr/>
            </a:pPr>
            <a:endParaRPr lang="vi-VN">
              <a:cs typeface="+mn-cs"/>
            </a:endParaRPr>
          </a:p>
        </p:txBody>
      </p:sp>
      <p:sp>
        <p:nvSpPr>
          <p:cNvPr id="5" name="Rectangle 8"/>
          <p:cNvSpPr>
            <a:spLocks noChangeArrowheads="1"/>
          </p:cNvSpPr>
          <p:nvPr/>
        </p:nvSpPr>
        <p:spPr bwMode="auto">
          <a:xfrm>
            <a:off x="3098800" y="2084388"/>
            <a:ext cx="2870200" cy="201612"/>
          </a:xfrm>
          <a:prstGeom prst="rect">
            <a:avLst/>
          </a:prstGeom>
          <a:solidFill>
            <a:srgbClr val="339966"/>
          </a:solidFill>
          <a:ln w="9525">
            <a:noFill/>
            <a:miter lim="800000"/>
            <a:headEnd/>
            <a:tailEnd/>
          </a:ln>
          <a:effectLst/>
        </p:spPr>
        <p:txBody>
          <a:bodyPr wrap="none" anchor="ctr"/>
          <a:lstStyle/>
          <a:p>
            <a:pPr>
              <a:defRPr/>
            </a:pPr>
            <a:endParaRPr lang="vi-VN">
              <a:cs typeface="+mn-cs"/>
            </a:endParaRPr>
          </a:p>
        </p:txBody>
      </p:sp>
      <p:sp>
        <p:nvSpPr>
          <p:cNvPr id="6" name="Rectangle 9"/>
          <p:cNvSpPr>
            <a:spLocks noChangeArrowheads="1"/>
          </p:cNvSpPr>
          <p:nvPr/>
        </p:nvSpPr>
        <p:spPr bwMode="auto">
          <a:xfrm>
            <a:off x="5969000" y="2084388"/>
            <a:ext cx="2870200" cy="201612"/>
          </a:xfrm>
          <a:prstGeom prst="rect">
            <a:avLst/>
          </a:prstGeom>
          <a:solidFill>
            <a:schemeClr val="accent1"/>
          </a:solidFill>
          <a:ln w="9525">
            <a:noFill/>
            <a:miter lim="800000"/>
            <a:headEnd/>
            <a:tailEnd/>
          </a:ln>
          <a:effectLst/>
        </p:spPr>
        <p:txBody>
          <a:bodyPr wrap="none" anchor="ctr"/>
          <a:lstStyle/>
          <a:p>
            <a:pPr>
              <a:defRPr/>
            </a:pPr>
            <a:endParaRPr lang="vi-VN">
              <a:cs typeface="+mn-cs"/>
            </a:endParaRPr>
          </a:p>
        </p:txBody>
      </p:sp>
      <p:sp>
        <p:nvSpPr>
          <p:cNvPr id="8" name="Line 11"/>
          <p:cNvSpPr>
            <a:spLocks noChangeShapeType="1"/>
          </p:cNvSpPr>
          <p:nvPr/>
        </p:nvSpPr>
        <p:spPr bwMode="auto">
          <a:xfrm>
            <a:off x="0" y="6324600"/>
            <a:ext cx="9144000" cy="0"/>
          </a:xfrm>
          <a:prstGeom prst="line">
            <a:avLst/>
          </a:prstGeom>
          <a:noFill/>
          <a:ln w="12700">
            <a:solidFill>
              <a:srgbClr val="339966"/>
            </a:solidFill>
            <a:round/>
            <a:headEnd/>
            <a:tailEnd/>
          </a:ln>
          <a:effectLst/>
        </p:spPr>
        <p:txBody>
          <a:bodyPr/>
          <a:lstStyle/>
          <a:p>
            <a:pPr>
              <a:defRPr/>
            </a:pPr>
            <a:endParaRPr lang="vi-VN">
              <a:cs typeface="+mn-cs"/>
            </a:endParaRPr>
          </a:p>
        </p:txBody>
      </p:sp>
      <p:sp>
        <p:nvSpPr>
          <p:cNvPr id="434178" name="Rectangle 2"/>
          <p:cNvSpPr>
            <a:spLocks noGrp="1" noChangeArrowheads="1"/>
          </p:cNvSpPr>
          <p:nvPr>
            <p:ph type="ctrTitle"/>
          </p:nvPr>
        </p:nvSpPr>
        <p:spPr>
          <a:xfrm>
            <a:off x="685800" y="381000"/>
            <a:ext cx="7772400" cy="1441450"/>
          </a:xfrm>
        </p:spPr>
        <p:txBody>
          <a:bodyPr/>
          <a:lstStyle>
            <a:lvl1pPr algn="ctr">
              <a:defRPr sz="4800"/>
            </a:lvl1pPr>
          </a:lstStyle>
          <a:p>
            <a:r>
              <a:rPr lang="en-US" smtClean="0"/>
              <a:t>Click to edit Master title style</a:t>
            </a:r>
            <a:endParaRPr lang="en-US"/>
          </a:p>
        </p:txBody>
      </p:sp>
      <p:sp>
        <p:nvSpPr>
          <p:cNvPr id="434179"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en-US" smtClean="0"/>
              <a:t>Click to edit Master subtitle style</a:t>
            </a:r>
            <a:endParaRPr lang="en-US"/>
          </a:p>
        </p:txBody>
      </p:sp>
      <p:sp>
        <p:nvSpPr>
          <p:cNvPr id="9" name="Rectangle 4"/>
          <p:cNvSpPr>
            <a:spLocks noGrp="1" noChangeArrowheads="1"/>
          </p:cNvSpPr>
          <p:nvPr>
            <p:ph type="dt" sz="half" idx="10"/>
          </p:nvPr>
        </p:nvSpPr>
        <p:spPr>
          <a:xfrm>
            <a:off x="385763" y="6248400"/>
            <a:ext cx="2133600" cy="457200"/>
          </a:xfrm>
        </p:spPr>
        <p:txBody>
          <a:bodyPr/>
          <a:lstStyle>
            <a:lvl1pPr>
              <a:defRPr/>
            </a:lvl1pPr>
          </a:lstStyle>
          <a:p>
            <a:fld id="{1D8BD707-D9CF-40AE-B4C6-C98DA3205C09}" type="datetimeFigureOut">
              <a:rPr lang="en-US" smtClean="0"/>
              <a:pPr/>
              <a:t>7/22/2021</a:t>
            </a:fld>
            <a:endParaRPr lang="en-US"/>
          </a:p>
        </p:txBody>
      </p:sp>
      <p:sp>
        <p:nvSpPr>
          <p:cNvPr id="10" name="Rectangle 5"/>
          <p:cNvSpPr>
            <a:spLocks noGrp="1" noChangeArrowheads="1"/>
          </p:cNvSpPr>
          <p:nvPr>
            <p:ph type="ftr" sz="quarter" idx="11"/>
          </p:nvPr>
        </p:nvSpPr>
        <p:spPr/>
        <p:txBody>
          <a:bodyPr/>
          <a:lstStyle>
            <a:lvl1pPr>
              <a:defRPr/>
            </a:lvl1pPr>
          </a:lstStyle>
          <a:p>
            <a:endParaRPr lang="en-US"/>
          </a:p>
        </p:txBody>
      </p:sp>
      <p:sp>
        <p:nvSpPr>
          <p:cNvPr id="11" name="Rectangle 6"/>
          <p:cNvSpPr>
            <a:spLocks noGrp="1" noChangeArrowheads="1"/>
          </p:cNvSpPr>
          <p:nvPr>
            <p:ph type="sldNum" sz="quarter" idx="12"/>
          </p:nvPr>
        </p:nvSpPr>
        <p:spPr>
          <a:xfrm>
            <a:off x="6934200" y="6232525"/>
            <a:ext cx="2133600" cy="457200"/>
          </a:xfrm>
        </p:spPr>
        <p:txBody>
          <a:bodyPr/>
          <a:lstStyle>
            <a:lvl1pPr>
              <a:defRPr/>
            </a:lvl1pPr>
          </a:lstStyle>
          <a:p>
            <a:r>
              <a:rPr lang="en-US" smtClean="0"/>
              <a:t>1</a:t>
            </a:r>
            <a:endParaRPr lang="en-US"/>
          </a:p>
        </p:txBody>
      </p:sp>
      <p:sp>
        <p:nvSpPr>
          <p:cNvPr id="12" name="Text Box 10"/>
          <p:cNvSpPr txBox="1">
            <a:spLocks noChangeArrowheads="1"/>
          </p:cNvSpPr>
          <p:nvPr userDrawn="1"/>
        </p:nvSpPr>
        <p:spPr bwMode="auto">
          <a:xfrm>
            <a:off x="0" y="6400800"/>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eaLnBrk="1" hangingPunct="1">
              <a:spcBef>
                <a:spcPct val="50000"/>
              </a:spcBef>
              <a:defRPr/>
            </a:pPr>
            <a:r>
              <a:rPr lang="it-IT" altLang="en-US" sz="1800" b="1" i="1" smtClean="0">
                <a:solidFill>
                  <a:srgbClr val="0000FF"/>
                </a:solidFill>
                <a:latin typeface="+mj-lt"/>
              </a:rPr>
              <a:t>Bm. CNKL</a:t>
            </a:r>
            <a:r>
              <a:rPr lang="it-IT" altLang="en-US" sz="1800" b="1" i="1" baseline="0" smtClean="0">
                <a:solidFill>
                  <a:srgbClr val="0000FF"/>
                </a:solidFill>
                <a:latin typeface="+mj-lt"/>
              </a:rPr>
              <a:t> – </a:t>
            </a:r>
            <a:r>
              <a:rPr lang="it-IT" altLang="en-US" sz="1800" b="1" i="1" smtClean="0">
                <a:solidFill>
                  <a:srgbClr val="0000FF"/>
                </a:solidFill>
                <a:latin typeface="+mj-lt"/>
              </a:rPr>
              <a:t>Khoa</a:t>
            </a:r>
            <a:r>
              <a:rPr lang="it-IT" altLang="en-US" sz="1800" b="1" i="1" baseline="0" smtClean="0">
                <a:solidFill>
                  <a:srgbClr val="0000FF"/>
                </a:solidFill>
                <a:latin typeface="+mj-lt"/>
              </a:rPr>
              <a:t> KTCS                                                                             Lê Văn Nhân</a:t>
            </a:r>
            <a:endParaRPr lang="en-US" sz="1800" b="1" i="1" smtClean="0">
              <a:solidFill>
                <a:schemeClr val="tx1"/>
              </a:solidFill>
              <a:effectLst/>
              <a:latin typeface="+mj-lt"/>
              <a:cs typeface="Times New Roman" pitchFamily="18" charset="0"/>
            </a:endParaRPr>
          </a:p>
        </p:txBody>
      </p:sp>
    </p:spTree>
    <p:extLst>
      <p:ext uri="{BB962C8B-B14F-4D97-AF65-F5344CB8AC3E}">
        <p14:creationId xmlns:p14="http://schemas.microsoft.com/office/powerpoint/2010/main" val="5652706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186028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99928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723766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80482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180260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652177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22448957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08736026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849316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fld id="{1D8BD707-D9CF-40AE-B4C6-C98DA3205C09}" type="datetimeFigureOut">
              <a:rPr lang="en-US" smtClean="0"/>
              <a:pPr/>
              <a:t>7/22/2021</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11"/>
          <p:cNvSpPr>
            <a:spLocks noGrp="1" noChangeArrowheads="1"/>
          </p:cNvSpPr>
          <p:nvPr>
            <p:ph type="sldNum" sz="quarter" idx="12"/>
          </p:nvPr>
        </p:nvSpPr>
        <p:spPr>
          <a:ln/>
        </p:spPr>
        <p:txBody>
          <a:bodyPr/>
          <a:lstStyle>
            <a:lvl1pPr>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349915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BF101F08-4820-4FFF-8F46-D5BF5847EFAC}" type="datetime1">
              <a:rPr lang="en-US"/>
              <a:pPr>
                <a:defRPr/>
              </a:pPr>
              <a:t>7/22/2021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7D28A16B-3CAE-4FB7-BF9D-B4F07313B315}" type="slidenum">
              <a:rPr lang="en-US"/>
              <a:pPr>
                <a:defRPr/>
              </a:pPr>
              <a:t>‹#›</a:t>
            </a:fld>
            <a:endParaRPr lang="en-US"/>
          </a:p>
        </p:txBody>
      </p:sp>
    </p:spTree>
    <p:extLst>
      <p:ext uri="{BB962C8B-B14F-4D97-AF65-F5344CB8AC3E}">
        <p14:creationId xmlns:p14="http://schemas.microsoft.com/office/powerpoint/2010/main" val="180479317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8976B602-02EF-4D19-8D6F-5614E202AD9F}" type="datetime1">
              <a:rPr lang="en-US"/>
              <a:pPr>
                <a:defRPr/>
              </a:pPr>
              <a:t>7/22/2021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21B8F44-57F7-4E49-8DB8-19CB3AD2539B}" type="slidenum">
              <a:rPr lang="en-US"/>
              <a:pPr>
                <a:defRPr/>
              </a:pPr>
              <a:t>‹#›</a:t>
            </a:fld>
            <a:endParaRPr lang="en-US"/>
          </a:p>
        </p:txBody>
      </p:sp>
    </p:spTree>
    <p:extLst>
      <p:ext uri="{BB962C8B-B14F-4D97-AF65-F5344CB8AC3E}">
        <p14:creationId xmlns:p14="http://schemas.microsoft.com/office/powerpoint/2010/main" val="24824115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CCF9A0C4-FB94-4D1D-9051-A297349DD04D}" type="datetime1">
              <a:rPr lang="en-US"/>
              <a:pPr>
                <a:defRPr/>
              </a:pPr>
              <a:t>7/22/2021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9C0C2E9F-05F7-4BEE-AA07-84D9A4628529}" type="slidenum">
              <a:rPr lang="en-US"/>
              <a:pPr>
                <a:defRPr/>
              </a:pPr>
              <a:t>‹#›</a:t>
            </a:fld>
            <a:endParaRPr lang="en-US"/>
          </a:p>
        </p:txBody>
      </p:sp>
    </p:spTree>
    <p:extLst>
      <p:ext uri="{BB962C8B-B14F-4D97-AF65-F5344CB8AC3E}">
        <p14:creationId xmlns:p14="http://schemas.microsoft.com/office/powerpoint/2010/main" val="3410385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22363"/>
            <a:ext cx="4038600" cy="500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Rectangle 4"/>
          <p:cNvSpPr>
            <a:spLocks noGrp="1" noChangeArrowheads="1"/>
          </p:cNvSpPr>
          <p:nvPr>
            <p:ph type="dt" sz="half" idx="10"/>
          </p:nvPr>
        </p:nvSpPr>
        <p:spPr>
          <a:ln/>
        </p:spPr>
        <p:txBody>
          <a:bodyPr/>
          <a:lstStyle>
            <a:lvl1pPr>
              <a:defRPr/>
            </a:lvl1pPr>
          </a:lstStyle>
          <a:p>
            <a:pPr>
              <a:defRPr/>
            </a:pPr>
            <a:fld id="{B9BDD0FA-3E87-49CC-9A9D-7FB6F0841E85}" type="datetime1">
              <a:rPr lang="en-US"/>
              <a:pPr>
                <a:defRPr/>
              </a:pPr>
              <a:t>7/22/2021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ED70C91-320F-4760-A22C-4D74564C6383}" type="slidenum">
              <a:rPr lang="en-US"/>
              <a:pPr>
                <a:defRPr/>
              </a:pPr>
              <a:t>‹#›</a:t>
            </a:fld>
            <a:endParaRPr lang="en-US"/>
          </a:p>
        </p:txBody>
      </p:sp>
    </p:spTree>
    <p:extLst>
      <p:ext uri="{BB962C8B-B14F-4D97-AF65-F5344CB8AC3E}">
        <p14:creationId xmlns:p14="http://schemas.microsoft.com/office/powerpoint/2010/main" val="2271504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Rectangle 4"/>
          <p:cNvSpPr>
            <a:spLocks noGrp="1" noChangeArrowheads="1"/>
          </p:cNvSpPr>
          <p:nvPr>
            <p:ph type="dt" sz="half" idx="10"/>
          </p:nvPr>
        </p:nvSpPr>
        <p:spPr>
          <a:ln/>
        </p:spPr>
        <p:txBody>
          <a:bodyPr/>
          <a:lstStyle>
            <a:lvl1pPr>
              <a:defRPr/>
            </a:lvl1pPr>
          </a:lstStyle>
          <a:p>
            <a:pPr>
              <a:defRPr/>
            </a:pPr>
            <a:fld id="{BEB57474-7E0C-427E-A465-8C106321264B}" type="datetime1">
              <a:rPr lang="en-US"/>
              <a:pPr>
                <a:defRPr/>
              </a:pPr>
              <a:t>7/22/2021</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r>
              <a:rPr lang="en-US"/>
              <a:t>1/</a:t>
            </a:r>
            <a:fld id="{31E73983-27CE-4DB1-852B-FE146081636F}" type="slidenum">
              <a:rPr lang="en-US"/>
              <a:pPr>
                <a:defRPr/>
              </a:pPr>
              <a:t>‹#›</a:t>
            </a:fld>
            <a:endParaRPr lang="en-US"/>
          </a:p>
        </p:txBody>
      </p:sp>
    </p:spTree>
    <p:extLst>
      <p:ext uri="{BB962C8B-B14F-4D97-AF65-F5344CB8AC3E}">
        <p14:creationId xmlns:p14="http://schemas.microsoft.com/office/powerpoint/2010/main" val="18307270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Rectangle 4"/>
          <p:cNvSpPr>
            <a:spLocks noGrp="1" noChangeArrowheads="1"/>
          </p:cNvSpPr>
          <p:nvPr>
            <p:ph type="dt" sz="half" idx="10"/>
          </p:nvPr>
        </p:nvSpPr>
        <p:spPr>
          <a:ln/>
        </p:spPr>
        <p:txBody>
          <a:bodyPr/>
          <a:lstStyle>
            <a:lvl1pPr>
              <a:defRPr/>
            </a:lvl1pPr>
          </a:lstStyle>
          <a:p>
            <a:pPr>
              <a:defRPr/>
            </a:pPr>
            <a:fld id="{2899946B-58D6-4594-AE65-2400EBB813A0}" type="datetime1">
              <a:rPr lang="en-US"/>
              <a:pPr>
                <a:defRPr/>
              </a:pPr>
              <a:t>7/22/2021</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r>
              <a:rPr lang="en-US"/>
              <a:t>1/</a:t>
            </a:r>
            <a:fld id="{06205B06-3D7C-42BC-8215-756589329F90}" type="slidenum">
              <a:rPr lang="en-US"/>
              <a:pPr>
                <a:defRPr/>
              </a:pPr>
              <a:t>‹#›</a:t>
            </a:fld>
            <a:endParaRPr lang="en-US"/>
          </a:p>
        </p:txBody>
      </p:sp>
    </p:spTree>
    <p:extLst>
      <p:ext uri="{BB962C8B-B14F-4D97-AF65-F5344CB8AC3E}">
        <p14:creationId xmlns:p14="http://schemas.microsoft.com/office/powerpoint/2010/main" val="5738450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470D1F62-AFF5-466F-8641-F9A229BB3633}" type="datetime1">
              <a:rPr lang="en-US"/>
              <a:pPr>
                <a:defRPr/>
              </a:pPr>
              <a:t>7/22/2021</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r>
              <a:rPr lang="en-US"/>
              <a:t>1/</a:t>
            </a:r>
            <a:fld id="{D13626BD-7DBF-40CC-B500-4B39911A7637}" type="slidenum">
              <a:rPr lang="en-US"/>
              <a:pPr>
                <a:defRPr/>
              </a:pPr>
              <a:t>‹#›</a:t>
            </a:fld>
            <a:endParaRPr lang="en-US"/>
          </a:p>
        </p:txBody>
      </p:sp>
    </p:spTree>
    <p:extLst>
      <p:ext uri="{BB962C8B-B14F-4D97-AF65-F5344CB8AC3E}">
        <p14:creationId xmlns:p14="http://schemas.microsoft.com/office/powerpoint/2010/main" val="4090512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C0ADED09-FA6F-4A38-B674-1B08245BD29A}" type="datetime1">
              <a:rPr lang="en-US"/>
              <a:pPr>
                <a:defRPr/>
              </a:pPr>
              <a:t>7/22/2021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70EC0433-764F-451A-8318-7B73388FE046}" type="slidenum">
              <a:rPr lang="en-US"/>
              <a:pPr>
                <a:defRPr/>
              </a:pPr>
              <a:t>‹#›</a:t>
            </a:fld>
            <a:endParaRPr lang="en-US"/>
          </a:p>
        </p:txBody>
      </p:sp>
    </p:spTree>
    <p:extLst>
      <p:ext uri="{BB962C8B-B14F-4D97-AF65-F5344CB8AC3E}">
        <p14:creationId xmlns:p14="http://schemas.microsoft.com/office/powerpoint/2010/main" val="22289902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A78171E1-23DF-4909-9ED2-CE726BA64DFD}" type="datetime1">
              <a:rPr lang="en-US"/>
              <a:pPr>
                <a:defRPr/>
              </a:pPr>
              <a:t>7/22/2021</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r>
              <a:rPr lang="en-US"/>
              <a:t>1/</a:t>
            </a:r>
            <a:fld id="{E6106EB5-C062-4A4E-9782-9B68B896E626}" type="slidenum">
              <a:rPr lang="en-US"/>
              <a:pPr>
                <a:defRPr/>
              </a:pPr>
              <a:t>‹#›</a:t>
            </a:fld>
            <a:endParaRPr lang="en-US"/>
          </a:p>
        </p:txBody>
      </p:sp>
    </p:spTree>
    <p:extLst>
      <p:ext uri="{BB962C8B-B14F-4D97-AF65-F5344CB8AC3E}">
        <p14:creationId xmlns:p14="http://schemas.microsoft.com/office/powerpoint/2010/main" val="28133362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D9D95E3C-5574-478C-A995-8546E9491BD1}" type="datetime1">
              <a:rPr lang="en-US"/>
              <a:pPr>
                <a:defRPr/>
              </a:pPr>
              <a:t>7/22/2021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4DD0017E-AE53-43CA-99AC-891B8CB7B895}" type="slidenum">
              <a:rPr lang="en-US"/>
              <a:pPr>
                <a:defRPr/>
              </a:pPr>
              <a:t>‹#›</a:t>
            </a:fld>
            <a:endParaRPr lang="en-US"/>
          </a:p>
        </p:txBody>
      </p:sp>
    </p:spTree>
    <p:extLst>
      <p:ext uri="{BB962C8B-B14F-4D97-AF65-F5344CB8AC3E}">
        <p14:creationId xmlns:p14="http://schemas.microsoft.com/office/powerpoint/2010/main" val="21579258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1775"/>
            <a:ext cx="2057400" cy="5894388"/>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31775"/>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Rectangle 4"/>
          <p:cNvSpPr>
            <a:spLocks noGrp="1" noChangeArrowheads="1"/>
          </p:cNvSpPr>
          <p:nvPr>
            <p:ph type="dt" sz="half" idx="10"/>
          </p:nvPr>
        </p:nvSpPr>
        <p:spPr>
          <a:ln/>
        </p:spPr>
        <p:txBody>
          <a:bodyPr/>
          <a:lstStyle>
            <a:lvl1pPr>
              <a:defRPr/>
            </a:lvl1pPr>
          </a:lstStyle>
          <a:p>
            <a:pPr>
              <a:defRPr/>
            </a:pPr>
            <a:fld id="{A0C8AD5C-1C3C-430F-BCB0-EC6C3590236D}" type="datetime1">
              <a:rPr lang="en-US"/>
              <a:pPr>
                <a:defRPr/>
              </a:pPr>
              <a:t>7/22/2021</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r>
              <a:rPr lang="en-US"/>
              <a:t>1/</a:t>
            </a:r>
            <a:fld id="{ACAA98E8-8825-44FC-A2DA-7E778C1B3655}" type="slidenum">
              <a:rPr lang="en-US"/>
              <a:pPr>
                <a:defRPr/>
              </a:pPr>
              <a:t>‹#›</a:t>
            </a:fld>
            <a:endParaRPr lang="en-US"/>
          </a:p>
        </p:txBody>
      </p:sp>
    </p:spTree>
    <p:extLst>
      <p:ext uri="{BB962C8B-B14F-4D97-AF65-F5344CB8AC3E}">
        <p14:creationId xmlns:p14="http://schemas.microsoft.com/office/powerpoint/2010/main" val="42522525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smtClean="0">
                <a:solidFill>
                  <a:prstClr val="black">
                    <a:tint val="75000"/>
                  </a:prstClr>
                </a:solidFill>
              </a:rPr>
              <a:t>1</a:t>
            </a:r>
            <a:endParaRPr lang="en-US">
              <a:solidFill>
                <a:prstClr val="black">
                  <a:tint val="75000"/>
                </a:prstClr>
              </a:solidFill>
            </a:endParaRPr>
          </a:p>
        </p:txBody>
      </p:sp>
    </p:spTree>
    <p:extLst>
      <p:ext uri="{BB962C8B-B14F-4D97-AF65-F5344CB8AC3E}">
        <p14:creationId xmlns:p14="http://schemas.microsoft.com/office/powerpoint/2010/main" val="7080425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53459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57161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85205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820551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8195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3126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96837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13443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278480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5025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4.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3156"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a:solidFill>
                  <a:schemeClr val="tx1"/>
                </a:solidFill>
                <a:effectLst/>
                <a:latin typeface="+mn-lt"/>
                <a:cs typeface="+mn-cs"/>
              </a:defRPr>
            </a:lvl1pPr>
          </a:lstStyle>
          <a:p>
            <a:fld id="{1D8BD707-D9CF-40AE-B4C6-C98DA3205C09}" type="datetimeFigureOut">
              <a:rPr lang="en-US" smtClean="0"/>
              <a:pPr/>
              <a:t>7/22/2021</a:t>
            </a:fld>
            <a:endParaRPr lang="en-US"/>
          </a:p>
        </p:txBody>
      </p:sp>
      <p:sp>
        <p:nvSpPr>
          <p:cNvPr id="43315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chemeClr val="tx1"/>
                </a:solidFill>
                <a:effectLst/>
                <a:latin typeface="+mn-lt"/>
                <a:cs typeface="+mn-cs"/>
              </a:defRPr>
            </a:lvl1pPr>
          </a:lstStyle>
          <a:p>
            <a:endParaRPr lang="en-US"/>
          </a:p>
        </p:txBody>
      </p:sp>
      <p:sp>
        <p:nvSpPr>
          <p:cNvPr id="1030" name="Rectangle 7"/>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0"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vi-VN">
              <a:cs typeface="+mn-cs"/>
            </a:endParaRPr>
          </a:p>
        </p:txBody>
      </p:sp>
      <p:sp>
        <p:nvSpPr>
          <p:cNvPr id="1032" name="Rectangle 9"/>
          <p:cNvSpPr>
            <a:spLocks noChangeArrowheads="1"/>
          </p:cNvSpPr>
          <p:nvPr/>
        </p:nvSpPr>
        <p:spPr bwMode="auto">
          <a:xfrm>
            <a:off x="0" y="2311400"/>
            <a:ext cx="228600" cy="22860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1033" name="Rectangle 10"/>
          <p:cNvSpPr>
            <a:spLocks noChangeArrowheads="1"/>
          </p:cNvSpPr>
          <p:nvPr/>
        </p:nvSpPr>
        <p:spPr bwMode="auto">
          <a:xfrm>
            <a:off x="0" y="4597400"/>
            <a:ext cx="228600" cy="2286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433163" name="Rectangle 11"/>
          <p:cNvSpPr>
            <a:spLocks noGrp="1" noChangeArrowheads="1"/>
          </p:cNvSpPr>
          <p:nvPr>
            <p:ph type="sldNum" sz="quarter" idx="4"/>
          </p:nvPr>
        </p:nvSpPr>
        <p:spPr bwMode="auto">
          <a:xfrm>
            <a:off x="7010400" y="6232525"/>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latin typeface="+mn-lt"/>
                <a:cs typeface="+mn-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Garamond" pitchFamily="18" charset="0"/>
          <a:cs typeface="Arial" charset="0"/>
        </a:defRPr>
      </a:lvl2pPr>
      <a:lvl3pPr algn="l" rtl="0" eaLnBrk="1" fontAlgn="base" hangingPunct="1">
        <a:spcBef>
          <a:spcPct val="0"/>
        </a:spcBef>
        <a:spcAft>
          <a:spcPct val="0"/>
        </a:spcAft>
        <a:defRPr sz="4400">
          <a:solidFill>
            <a:schemeClr val="tx2"/>
          </a:solidFill>
          <a:latin typeface="Garamond" pitchFamily="18" charset="0"/>
          <a:cs typeface="Arial" charset="0"/>
        </a:defRPr>
      </a:lvl3pPr>
      <a:lvl4pPr algn="l" rtl="0" eaLnBrk="1" fontAlgn="base" hangingPunct="1">
        <a:spcBef>
          <a:spcPct val="0"/>
        </a:spcBef>
        <a:spcAft>
          <a:spcPct val="0"/>
        </a:spcAft>
        <a:defRPr sz="4400">
          <a:solidFill>
            <a:schemeClr val="tx2"/>
          </a:solidFill>
          <a:latin typeface="Garamond" pitchFamily="18" charset="0"/>
          <a:cs typeface="Arial" charset="0"/>
        </a:defRPr>
      </a:lvl4pPr>
      <a:lvl5pPr algn="l" rtl="0" eaLnBrk="1" fontAlgn="base" hangingPunct="1">
        <a:spcBef>
          <a:spcPct val="0"/>
        </a:spcBef>
        <a:spcAft>
          <a:spcPct val="0"/>
        </a:spcAft>
        <a:defRPr sz="4400">
          <a:solidFill>
            <a:schemeClr val="tx2"/>
          </a:solidFill>
          <a:latin typeface="Garamond" pitchFamily="18" charset="0"/>
          <a:cs typeface="Arial" charset="0"/>
        </a:defRPr>
      </a:lvl5pPr>
      <a:lvl6pPr marL="457200" algn="l" rtl="0" eaLnBrk="1" fontAlgn="base" hangingPunct="1">
        <a:spcBef>
          <a:spcPct val="0"/>
        </a:spcBef>
        <a:spcAft>
          <a:spcPct val="0"/>
        </a:spcAft>
        <a:defRPr sz="4400">
          <a:solidFill>
            <a:schemeClr val="tx2"/>
          </a:solidFill>
          <a:latin typeface="Garamond" pitchFamily="18" charset="0"/>
          <a:cs typeface="Arial" charset="0"/>
        </a:defRPr>
      </a:lvl6pPr>
      <a:lvl7pPr marL="914400" algn="l" rtl="0" eaLnBrk="1" fontAlgn="base" hangingPunct="1">
        <a:spcBef>
          <a:spcPct val="0"/>
        </a:spcBef>
        <a:spcAft>
          <a:spcPct val="0"/>
        </a:spcAft>
        <a:defRPr sz="4400">
          <a:solidFill>
            <a:schemeClr val="tx2"/>
          </a:solidFill>
          <a:latin typeface="Garamond" pitchFamily="18" charset="0"/>
          <a:cs typeface="Arial" charset="0"/>
        </a:defRPr>
      </a:lvl7pPr>
      <a:lvl8pPr marL="1371600" algn="l" rtl="0" eaLnBrk="1" fontAlgn="base" hangingPunct="1">
        <a:spcBef>
          <a:spcPct val="0"/>
        </a:spcBef>
        <a:spcAft>
          <a:spcPct val="0"/>
        </a:spcAft>
        <a:defRPr sz="4400">
          <a:solidFill>
            <a:schemeClr val="tx2"/>
          </a:solidFill>
          <a:latin typeface="Garamond" pitchFamily="18" charset="0"/>
          <a:cs typeface="Arial" charset="0"/>
        </a:defRPr>
      </a:lvl8pPr>
      <a:lvl9pPr marL="1828800" algn="l" rtl="0" eaLnBrk="1" fontAlgn="base" hangingPunct="1">
        <a:spcBef>
          <a:spcPct val="0"/>
        </a:spcBef>
        <a:spcAft>
          <a:spcPct val="0"/>
        </a:spcAft>
        <a:defRPr sz="4400">
          <a:solidFill>
            <a:schemeClr val="tx2"/>
          </a:solidFill>
          <a:latin typeface="Garamond" pitchFamily="18" charset="0"/>
          <a:cs typeface="Arial" charset="0"/>
        </a:defRPr>
      </a:lvl9pPr>
    </p:titleStyle>
    <p:bodyStyle>
      <a:lvl1pPr marL="452438" indent="-452438" algn="l" rtl="0" eaLnBrk="1" fontAlgn="base" hangingPunct="1">
        <a:spcBef>
          <a:spcPct val="20000"/>
        </a:spcBef>
        <a:spcAft>
          <a:spcPct val="0"/>
        </a:spcAft>
        <a:buClr>
          <a:schemeClr val="bg2"/>
        </a:buClr>
        <a:buFont typeface="Wingdings" pitchFamily="2" charset="2"/>
        <a:buBlip>
          <a:blip r:embed="rId1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39682" name="Rectangle 2"/>
          <p:cNvSpPr>
            <a:spLocks noGrp="1" noChangeArrowheads="1"/>
          </p:cNvSpPr>
          <p:nvPr>
            <p:ph type="title"/>
          </p:nvPr>
        </p:nvSpPr>
        <p:spPr bwMode="auto">
          <a:xfrm>
            <a:off x="457200" y="231775"/>
            <a:ext cx="8229600" cy="5984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457200" y="1122363"/>
            <a:ext cx="82296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3968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chemeClr val="tx1"/>
                </a:solidFill>
                <a:effectLst/>
                <a:cs typeface="+mn-cs"/>
              </a:defRPr>
            </a:lvl1pPr>
          </a:lstStyle>
          <a:p>
            <a:pPr>
              <a:defRPr/>
            </a:pPr>
            <a:fld id="{27C04E18-983D-4413-A4D1-BA0CD79F1C58}" type="datetime1">
              <a:rPr lang="en-US"/>
              <a:pPr>
                <a:defRPr/>
              </a:pPr>
              <a:t>7/22/2021</a:t>
            </a:fld>
            <a:endParaRPr lang="en-US"/>
          </a:p>
        </p:txBody>
      </p:sp>
      <p:sp>
        <p:nvSpPr>
          <p:cNvPr id="83968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effectLst/>
                <a:cs typeface="+mn-cs"/>
              </a:defRPr>
            </a:lvl1pPr>
          </a:lstStyle>
          <a:p>
            <a:pPr>
              <a:defRPr/>
            </a:pPr>
            <a:endParaRPr lang="en-US"/>
          </a:p>
        </p:txBody>
      </p:sp>
      <p:sp>
        <p:nvSpPr>
          <p:cNvPr id="83968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effectLst/>
                <a:cs typeface="+mn-cs"/>
              </a:defRPr>
            </a:lvl1pPr>
          </a:lstStyle>
          <a:p>
            <a:pPr>
              <a:defRPr/>
            </a:pPr>
            <a:r>
              <a:rPr lang="en-US"/>
              <a:t>1/</a:t>
            </a:r>
            <a:fld id="{55C42D96-0786-4D5F-857E-F92CD3E140B9}" type="slidenum">
              <a:rPr lang="en-US"/>
              <a:pPr>
                <a:defRPr/>
              </a:pPr>
              <a:t>‹#›</a:t>
            </a:fld>
            <a:endParaRPr lang="en-US"/>
          </a:p>
        </p:txBody>
      </p:sp>
      <p:sp>
        <p:nvSpPr>
          <p:cNvPr id="2055" name="Text Box 7"/>
          <p:cNvSpPr txBox="1">
            <a:spLocks noChangeArrowheads="1"/>
          </p:cNvSpPr>
          <p:nvPr/>
        </p:nvSpPr>
        <p:spPr bwMode="auto">
          <a:xfrm>
            <a:off x="7824788" y="6343650"/>
            <a:ext cx="1125537"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bg2"/>
                </a:solidFill>
                <a:latin typeface="Arial" charset="0"/>
                <a:cs typeface="Arial" charset="0"/>
              </a:defRPr>
            </a:lvl1pPr>
            <a:lvl2pPr marL="742950" indent="-285750" eaLnBrk="0" hangingPunct="0">
              <a:defRPr sz="2100">
                <a:solidFill>
                  <a:schemeClr val="bg2"/>
                </a:solidFill>
                <a:latin typeface="Arial" charset="0"/>
                <a:cs typeface="Arial" charset="0"/>
              </a:defRPr>
            </a:lvl2pPr>
            <a:lvl3pPr marL="1143000" indent="-228600" eaLnBrk="0" hangingPunct="0">
              <a:defRPr sz="2100">
                <a:solidFill>
                  <a:schemeClr val="bg2"/>
                </a:solidFill>
                <a:latin typeface="Arial" charset="0"/>
                <a:cs typeface="Arial" charset="0"/>
              </a:defRPr>
            </a:lvl3pPr>
            <a:lvl4pPr marL="1600200" indent="-228600" eaLnBrk="0" hangingPunct="0">
              <a:defRPr sz="2100">
                <a:solidFill>
                  <a:schemeClr val="bg2"/>
                </a:solidFill>
                <a:latin typeface="Arial" charset="0"/>
                <a:cs typeface="Arial" charset="0"/>
              </a:defRPr>
            </a:lvl4pPr>
            <a:lvl5pPr marL="2057400" indent="-228600" eaLnBrk="0" hangingPunct="0">
              <a:defRPr sz="2100">
                <a:solidFill>
                  <a:schemeClr val="bg2"/>
                </a:solidFill>
                <a:latin typeface="Arial" charset="0"/>
                <a:cs typeface="Arial" charset="0"/>
              </a:defRPr>
            </a:lvl5pPr>
            <a:lvl6pPr marL="2514600" indent="-228600" algn="ctr" eaLnBrk="0" fontAlgn="base" hangingPunct="0">
              <a:spcBef>
                <a:spcPct val="0"/>
              </a:spcBef>
              <a:spcAft>
                <a:spcPct val="0"/>
              </a:spcAft>
              <a:defRPr sz="2100">
                <a:solidFill>
                  <a:schemeClr val="bg2"/>
                </a:solidFill>
                <a:latin typeface="Arial" charset="0"/>
                <a:cs typeface="Arial" charset="0"/>
              </a:defRPr>
            </a:lvl6pPr>
            <a:lvl7pPr marL="2971800" indent="-228600" algn="ctr" eaLnBrk="0" fontAlgn="base" hangingPunct="0">
              <a:spcBef>
                <a:spcPct val="0"/>
              </a:spcBef>
              <a:spcAft>
                <a:spcPct val="0"/>
              </a:spcAft>
              <a:defRPr sz="2100">
                <a:solidFill>
                  <a:schemeClr val="bg2"/>
                </a:solidFill>
                <a:latin typeface="Arial" charset="0"/>
                <a:cs typeface="Arial" charset="0"/>
              </a:defRPr>
            </a:lvl7pPr>
            <a:lvl8pPr marL="3429000" indent="-228600" algn="ctr" eaLnBrk="0" fontAlgn="base" hangingPunct="0">
              <a:spcBef>
                <a:spcPct val="0"/>
              </a:spcBef>
              <a:spcAft>
                <a:spcPct val="0"/>
              </a:spcAft>
              <a:defRPr sz="2100">
                <a:solidFill>
                  <a:schemeClr val="bg2"/>
                </a:solidFill>
                <a:latin typeface="Arial" charset="0"/>
                <a:cs typeface="Arial" charset="0"/>
              </a:defRPr>
            </a:lvl8pPr>
            <a:lvl9pPr marL="3886200" indent="-228600" algn="ctr" eaLnBrk="0" fontAlgn="base" hangingPunct="0">
              <a:spcBef>
                <a:spcPct val="0"/>
              </a:spcBef>
              <a:spcAft>
                <a:spcPct val="0"/>
              </a:spcAft>
              <a:defRPr sz="2100">
                <a:solidFill>
                  <a:schemeClr val="bg2"/>
                </a:solidFill>
                <a:latin typeface="Arial" charset="0"/>
                <a:cs typeface="Arial" charset="0"/>
              </a:defRPr>
            </a:lvl9pPr>
          </a:lstStyle>
          <a:p>
            <a:pPr algn="r">
              <a:spcBef>
                <a:spcPct val="50000"/>
              </a:spcBef>
              <a:defRPr/>
            </a:pPr>
            <a:fld id="{5FC98910-0210-46F3-89CE-851E92D8BE61}" type="slidenum">
              <a:rPr lang="en-US" sz="1200" smtClean="0">
                <a:solidFill>
                  <a:schemeClr val="tx1"/>
                </a:solidFill>
                <a:effectLst/>
              </a:rPr>
              <a:pPr algn="r">
                <a:spcBef>
                  <a:spcPct val="50000"/>
                </a:spcBef>
                <a:defRPr/>
              </a:pPr>
              <a:t>‹#›</a:t>
            </a:fld>
            <a:endParaRPr lang="en-US" sz="1200" smtClean="0">
              <a:solidFill>
                <a:schemeClr val="tx1"/>
              </a:solidFill>
              <a:effectLst/>
            </a:endParaRPr>
          </a:p>
        </p:txBody>
      </p:sp>
      <p:sp>
        <p:nvSpPr>
          <p:cNvPr id="839688" name="Rectangle 8"/>
          <p:cNvSpPr>
            <a:spLocks noChangeArrowheads="1"/>
          </p:cNvSpPr>
          <p:nvPr/>
        </p:nvSpPr>
        <p:spPr bwMode="auto">
          <a:xfrm>
            <a:off x="404813" y="857250"/>
            <a:ext cx="8226425" cy="63500"/>
          </a:xfrm>
          <a:prstGeom prst="rect">
            <a:avLst/>
          </a:prstGeom>
          <a:solidFill>
            <a:srgbClr val="CC3300"/>
          </a:solidFill>
          <a:ln w="9525">
            <a:noFill/>
            <a:miter lim="800000"/>
            <a:headEnd/>
            <a:tailEnd/>
          </a:ln>
          <a:effectLst/>
        </p:spPr>
        <p:txBody>
          <a:bodyPr wrap="none" anchor="ctr"/>
          <a:lstStyle/>
          <a:p>
            <a:pPr>
              <a:defRPr/>
            </a:pPr>
            <a:endParaRPr lang="vi-VN">
              <a:cs typeface="+mn-cs"/>
            </a:endParaRPr>
          </a:p>
        </p:txBody>
      </p:sp>
      <p:sp>
        <p:nvSpPr>
          <p:cNvPr id="2057" name="Rectangle 9"/>
          <p:cNvSpPr>
            <a:spLocks noChangeArrowheads="1"/>
          </p:cNvSpPr>
          <p:nvPr/>
        </p:nvSpPr>
        <p:spPr bwMode="auto">
          <a:xfrm>
            <a:off x="0" y="0"/>
            <a:ext cx="228600" cy="2311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8" name="Rectangle 10"/>
          <p:cNvSpPr>
            <a:spLocks noChangeArrowheads="1"/>
          </p:cNvSpPr>
          <p:nvPr/>
        </p:nvSpPr>
        <p:spPr bwMode="auto">
          <a:xfrm>
            <a:off x="0" y="0"/>
            <a:ext cx="228600" cy="2311400"/>
          </a:xfrm>
          <a:prstGeom prst="rect">
            <a:avLst/>
          </a:prstGeom>
          <a:solidFill>
            <a:srgbClr val="CC3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59" name="Rectangle 11"/>
          <p:cNvSpPr>
            <a:spLocks noChangeArrowheads="1"/>
          </p:cNvSpPr>
          <p:nvPr/>
        </p:nvSpPr>
        <p:spPr bwMode="auto">
          <a:xfrm>
            <a:off x="0" y="2311400"/>
            <a:ext cx="228600" cy="2286000"/>
          </a:xfrm>
          <a:prstGeom prst="rect">
            <a:avLst/>
          </a:prstGeom>
          <a:solidFill>
            <a:srgbClr val="3399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
        <p:nvSpPr>
          <p:cNvPr id="2060" name="Rectangle 12"/>
          <p:cNvSpPr>
            <a:spLocks noChangeArrowheads="1"/>
          </p:cNvSpPr>
          <p:nvPr/>
        </p:nvSpPr>
        <p:spPr bwMode="auto">
          <a:xfrm>
            <a:off x="0" y="4597400"/>
            <a:ext cx="228600" cy="2286000"/>
          </a:xfrm>
          <a:prstGeom prst="rect">
            <a:avLst/>
          </a:prstGeom>
          <a:solidFill>
            <a:srgbClr val="FFF3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vi-VN" sz="2400">
              <a:solidFill>
                <a:schemeClr val="tx1"/>
              </a:solidFill>
              <a:effectLst/>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mj-lt"/>
          <a:ea typeface="+mj-ea"/>
          <a:cs typeface="+mj-cs"/>
        </a:defRPr>
      </a:lvl1pPr>
      <a:lvl2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2pPr>
      <a:lvl3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3pPr>
      <a:lvl4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4pPr>
      <a:lvl5pPr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Arial" charset="0"/>
          <a:cs typeface="Arial" charset="0"/>
        </a:defRPr>
      </a:lvl5pPr>
      <a:lvl6pPr marL="4572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6pPr>
      <a:lvl7pPr marL="9144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7pPr>
      <a:lvl8pPr marL="13716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8pPr>
      <a:lvl9pPr marL="1828800" algn="l" rtl="0" eaLnBrk="1" fontAlgn="base" hangingPunct="1">
        <a:spcBef>
          <a:spcPct val="0"/>
        </a:spcBef>
        <a:spcAft>
          <a:spcPct val="0"/>
        </a:spcAft>
        <a:defRPr sz="3200" b="1">
          <a:solidFill>
            <a:srgbClr val="CC0000"/>
          </a:solidFill>
          <a:effectLst>
            <a:outerShdw blurRad="38100" dist="38100" dir="2700000" algn="tl">
              <a:srgbClr val="C0C0C0"/>
            </a:outerShdw>
          </a:effectLst>
          <a:latin typeface="VNI-Avo" pitchFamily="2" charset="0"/>
          <a:cs typeface="Arial" charset="0"/>
        </a:defRPr>
      </a:lvl9pPr>
    </p:titleStyle>
    <p:bodyStyle>
      <a:lvl1pPr marL="342900" indent="-342900" algn="l" rtl="0" eaLnBrk="1" fontAlgn="base" hangingPunct="1">
        <a:spcBef>
          <a:spcPct val="20000"/>
        </a:spcBef>
        <a:spcAft>
          <a:spcPct val="0"/>
        </a:spcAft>
        <a:buSzPct val="80000"/>
        <a:buBlip>
          <a:blip r:embed="rId13"/>
        </a:buBlip>
        <a:defRPr sz="2400" b="1">
          <a:solidFill>
            <a:schemeClr val="tx1"/>
          </a:solidFill>
          <a:latin typeface="+mn-lt"/>
          <a:ea typeface="+mn-ea"/>
          <a:cs typeface="+mn-cs"/>
        </a:defRPr>
      </a:lvl1pPr>
      <a:lvl2pPr marL="742950" indent="-285750" algn="l" rtl="0" eaLnBrk="1" fontAlgn="base" hangingPunct="1">
        <a:spcBef>
          <a:spcPct val="20000"/>
        </a:spcBef>
        <a:spcAft>
          <a:spcPct val="0"/>
        </a:spcAft>
        <a:buSzPct val="70000"/>
        <a:buBlip>
          <a:blip r:embed="rId14"/>
        </a:buBlip>
        <a:defRPr sz="2400" b="1">
          <a:solidFill>
            <a:srgbClr val="000099"/>
          </a:solidFill>
          <a:latin typeface="+mn-lt"/>
          <a:cs typeface="+mn-cs"/>
        </a:defRPr>
      </a:lvl2pPr>
      <a:lvl3pPr marL="1143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3pPr>
      <a:lvl4pPr marL="1600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4pPr>
      <a:lvl5pPr marL="20574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5pPr>
      <a:lvl6pPr marL="25146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6pPr>
      <a:lvl7pPr marL="29718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7pPr>
      <a:lvl8pPr marL="34290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8pPr>
      <a:lvl9pPr marL="3886200" indent="-228600" algn="l" rtl="0" eaLnBrk="1" fontAlgn="base" hangingPunct="1">
        <a:spcBef>
          <a:spcPct val="20000"/>
        </a:spcBef>
        <a:spcAft>
          <a:spcPct val="0"/>
        </a:spcAft>
        <a:buSzPct val="70000"/>
        <a:buBlip>
          <a:blip r:embed="rId15"/>
        </a:buBlip>
        <a:defRPr sz="2000" b="1">
          <a:solidFill>
            <a:schemeClr val="tx1"/>
          </a:solidFill>
          <a:latin typeface="+mn-lt"/>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D8BD707-D9CF-40AE-B4C6-C98DA3205C09}" type="datetimeFigureOut">
              <a:rPr lang="en-US" smtClean="0">
                <a:solidFill>
                  <a:prstClr val="black">
                    <a:tint val="75000"/>
                  </a:prstClr>
                </a:solidFill>
              </a:rPr>
              <a:pPr/>
              <a:t>7/22/2021</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33521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2.jp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0"/>
            <a:ext cx="8915400" cy="5909310"/>
          </a:xfrm>
          <a:prstGeom prst="rect">
            <a:avLst/>
          </a:prstGeom>
        </p:spPr>
        <p:txBody>
          <a:bodyPr wrap="square">
            <a:spAutoFit/>
          </a:bodyPr>
          <a:lstStyle/>
          <a:p>
            <a:pPr marL="82550" indent="0" algn="ctr">
              <a:lnSpc>
                <a:spcPct val="150000"/>
              </a:lnSpc>
              <a:spcBef>
                <a:spcPts val="0"/>
              </a:spcBef>
              <a:buFont typeface="Wingdings 2" panose="05020102010507070707" pitchFamily="18" charset="2"/>
              <a:buNone/>
              <a:defRPr/>
            </a:pPr>
            <a:r>
              <a:rPr lang="en-US" altLang="vi-VN" sz="2800" dirty="0">
                <a:solidFill>
                  <a:srgbClr val="3333FF"/>
                </a:solidFill>
                <a:latin typeface="Times New Roman" panose="02020603050405020304" pitchFamily="18" charset="0"/>
                <a:cs typeface="Times New Roman" panose="02020603050405020304" pitchFamily="18" charset="0"/>
              </a:rPr>
              <a:t>TRƯỜNG CAO ĐẲNG LÝ TỰ TRỌNG </a:t>
            </a:r>
            <a:r>
              <a:rPr lang="en-US" altLang="vi-VN" sz="2800" dirty="0" smtClean="0">
                <a:solidFill>
                  <a:srgbClr val="3333FF"/>
                </a:solidFill>
                <a:latin typeface="Times New Roman" panose="02020603050405020304" pitchFamily="18" charset="0"/>
                <a:cs typeface="Times New Roman" panose="02020603050405020304" pitchFamily="18" charset="0"/>
              </a:rPr>
              <a:t>TP.HCM</a:t>
            </a:r>
            <a:endParaRPr lang="en-US" altLang="vi-VN" sz="2800" dirty="0">
              <a:solidFill>
                <a:srgbClr val="3333FF"/>
              </a:solidFill>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gn="ctr">
              <a:lnSpc>
                <a:spcPct val="150000"/>
              </a:lnSpc>
              <a:spcBef>
                <a:spcPts val="0"/>
              </a:spcBef>
              <a:buFont typeface="Wingdings 2" panose="05020102010507070707" pitchFamily="18" charset="2"/>
              <a:buNone/>
              <a:defRPr/>
            </a:pPr>
            <a:endParaRPr lang="en-US" sz="3200" b="1" dirty="0"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algn="ctr">
              <a:lnSpc>
                <a:spcPct val="150000"/>
              </a:lnSpc>
              <a:defRPr/>
            </a:pPr>
            <a:r>
              <a:rPr lang="en-US" altLang="vi-VN" sz="3200" dirty="0" smtClean="0">
                <a:latin typeface="Times New Roman" panose="02020603050405020304" pitchFamily="18" charset="0"/>
                <a:cs typeface="Times New Roman" panose="02020603050405020304" pitchFamily="18" charset="0"/>
              </a:rPr>
              <a:t>BAI </a:t>
            </a:r>
            <a:r>
              <a:rPr lang="en-US" altLang="vi-VN" sz="3200" dirty="0" err="1">
                <a:latin typeface="Times New Roman" panose="02020603050405020304" pitchFamily="18" charset="0"/>
                <a:cs typeface="Times New Roman" panose="02020603050405020304" pitchFamily="18" charset="0"/>
              </a:rPr>
              <a:t>GIẢNG</a:t>
            </a:r>
            <a:r>
              <a:rPr lang="en-US" altLang="vi-VN" sz="3200" dirty="0">
                <a:latin typeface="Times New Roman" panose="02020603050405020304" pitchFamily="18" charset="0"/>
                <a:cs typeface="Times New Roman" panose="02020603050405020304" pitchFamily="18" charset="0"/>
              </a:rPr>
              <a:t> </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algn="ctr">
              <a:lnSpc>
                <a:spcPct val="150000"/>
              </a:lnSpc>
              <a:defRPr/>
            </a:pP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MÔN</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THỰC</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HÀNH</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TIỆN</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CƠ</a:t>
            </a:r>
            <a:r>
              <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b="1" dirty="0" err="1" smtClean="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BẢN</a:t>
            </a:r>
            <a:endParaRPr lang="en-US" sz="3200" b="1"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Giảng</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viên</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Nguyễn</a:t>
            </a:r>
            <a:r>
              <a:rPr lang="en-US" sz="3200" dirty="0" smtClean="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Thanh</a:t>
            </a:r>
            <a:r>
              <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Giang</a:t>
            </a:r>
            <a:endParaRPr lang="en-US" sz="3200" dirty="0">
              <a:solidFill>
                <a:srgbClr val="3333FF"/>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p>
            <a:pPr marL="82550" indent="0">
              <a:lnSpc>
                <a:spcPct val="150000"/>
              </a:lnSpc>
              <a:spcBef>
                <a:spcPts val="0"/>
              </a:spcBef>
              <a:buFont typeface="Wingdings 2" panose="05020102010507070707" pitchFamily="18" charset="2"/>
              <a:buNone/>
              <a:defRPr/>
            </a:pP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Khoa</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Cơ</a:t>
            </a:r>
            <a:r>
              <a:rPr lang="en-US" sz="3200" dirty="0" smtClean="0">
                <a:effectLst>
                  <a:outerShdw blurRad="38100" dist="38100" dir="2700000" algn="tl">
                    <a:srgbClr val="C0C0C0"/>
                  </a:outerShdw>
                </a:effectLst>
                <a:latin typeface="Times New Roman" panose="02020603050405020304" pitchFamily="18" charset="0"/>
                <a:cs typeface="Times New Roman" panose="02020603050405020304" pitchFamily="18" charset="0"/>
              </a:rPr>
              <a:t> </a:t>
            </a:r>
            <a:r>
              <a:rPr lang="en-US" sz="3200" dirty="0" err="1">
                <a:effectLst>
                  <a:outerShdw blurRad="38100" dist="38100" dir="2700000" algn="tl">
                    <a:srgbClr val="C0C0C0"/>
                  </a:outerShdw>
                </a:effectLst>
                <a:latin typeface="Times New Roman" panose="02020603050405020304" pitchFamily="18" charset="0"/>
                <a:cs typeface="Times New Roman" panose="02020603050405020304" pitchFamily="18" charset="0"/>
              </a:rPr>
              <a:t>khí</a:t>
            </a:r>
            <a: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
            </a:r>
            <a:br>
              <a:rPr lang="en-US" sz="3200" dirty="0">
                <a:solidFill>
                  <a:srgbClr val="FF0000"/>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br>
            <a:endParaRPr lang="en-US" sz="3200" dirty="0"/>
          </a:p>
        </p:txBody>
      </p:sp>
    </p:spTree>
    <p:extLst>
      <p:ext uri="{BB962C8B-B14F-4D97-AF65-F5344CB8AC3E}">
        <p14:creationId xmlns:p14="http://schemas.microsoft.com/office/powerpoint/2010/main" val="28929031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10: </a:t>
            </a:r>
            <a:r>
              <a:rPr lang="en-US" sz="2800" b="1" dirty="0" err="1">
                <a:solidFill>
                  <a:srgbClr val="FF0000"/>
                </a:solidFill>
                <a:latin typeface="+mn-lt"/>
              </a:rPr>
              <a:t>TIỆN</a:t>
            </a:r>
            <a:r>
              <a:rPr lang="en-US" sz="2800" b="1" dirty="0">
                <a:solidFill>
                  <a:srgbClr val="FF0000"/>
                </a:solidFill>
                <a:latin typeface="+mn-lt"/>
              </a:rPr>
              <a:t> </a:t>
            </a:r>
            <a:r>
              <a:rPr lang="en-US" sz="2800" b="1" dirty="0" err="1">
                <a:solidFill>
                  <a:srgbClr val="FF0000"/>
                </a:solidFill>
                <a:latin typeface="+mn-lt"/>
              </a:rPr>
              <a:t>LỖ</a:t>
            </a:r>
            <a:r>
              <a:rPr lang="en-US" sz="2800" b="1" dirty="0">
                <a:solidFill>
                  <a:srgbClr val="FF0000"/>
                </a:solidFill>
                <a:latin typeface="+mn-lt"/>
              </a:rPr>
              <a:t> </a:t>
            </a:r>
            <a:r>
              <a:rPr lang="en-US" sz="2800" b="1" dirty="0" err="1">
                <a:solidFill>
                  <a:srgbClr val="FF0000"/>
                </a:solidFill>
                <a:latin typeface="+mn-lt"/>
              </a:rPr>
              <a:t>BẬC</a:t>
            </a:r>
            <a:r>
              <a:rPr lang="en-US" sz="2800" b="1" dirty="0">
                <a:solidFill>
                  <a:srgbClr val="FF0000"/>
                </a:solidFill>
                <a:latin typeface="+mn-lt"/>
              </a:rPr>
              <a:t> </a:t>
            </a:r>
            <a:r>
              <a:rPr lang="en-US" sz="2800" b="1" dirty="0" err="1">
                <a:solidFill>
                  <a:srgbClr val="FF0000"/>
                </a:solidFill>
                <a:latin typeface="+mn-lt"/>
              </a:rPr>
              <a:t>VUÔNG</a:t>
            </a:r>
            <a:r>
              <a:rPr lang="en-US" sz="2800" b="1" dirty="0">
                <a:solidFill>
                  <a:srgbClr val="FF0000"/>
                </a:solidFill>
                <a:latin typeface="+mn-lt"/>
              </a:rPr>
              <a:t> </a:t>
            </a:r>
            <a:r>
              <a:rPr lang="en-US" sz="2800" b="1" dirty="0" err="1">
                <a:solidFill>
                  <a:srgbClr val="FF0000"/>
                </a:solidFill>
                <a:latin typeface="+mn-lt"/>
              </a:rPr>
              <a:t>GÓC</a:t>
            </a:r>
            <a:endParaRPr lang="en-US" sz="2800" b="1" dirty="0">
              <a:solidFill>
                <a:srgbClr val="FF0000"/>
              </a:solidFill>
              <a:latin typeface="+mn-lt"/>
            </a:endParaRPr>
          </a:p>
        </p:txBody>
      </p:sp>
      <p:sp>
        <p:nvSpPr>
          <p:cNvPr id="6" name="Rectangle 5"/>
          <p:cNvSpPr/>
          <p:nvPr/>
        </p:nvSpPr>
        <p:spPr>
          <a:xfrm>
            <a:off x="243253" y="1524000"/>
            <a:ext cx="8698523" cy="1384995"/>
          </a:xfrm>
          <a:prstGeom prst="rect">
            <a:avLst/>
          </a:prstGeom>
        </p:spPr>
        <p:txBody>
          <a:bodyPr wrap="square">
            <a:spAutoFit/>
          </a:bodyPr>
          <a:lstStyle/>
          <a:p>
            <a:r>
              <a:rPr lang="en-US" sz="2800" b="1" dirty="0"/>
              <a:t>I. </a:t>
            </a:r>
            <a:r>
              <a:rPr lang="en-US" sz="2800" b="1" dirty="0" err="1"/>
              <a:t>MỤC</a:t>
            </a:r>
            <a:r>
              <a:rPr lang="en-US" sz="2800" b="1" dirty="0"/>
              <a:t> </a:t>
            </a:r>
            <a:r>
              <a:rPr lang="en-US" sz="2800" b="1" dirty="0" err="1"/>
              <a:t>TIÊU</a:t>
            </a:r>
            <a:endParaRPr lang="en-US" sz="2800" dirty="0"/>
          </a:p>
          <a:p>
            <a:pPr hangingPunct="0"/>
            <a:endParaRPr lang="en-US" sz="2800" dirty="0"/>
          </a:p>
          <a:p>
            <a:pPr hangingPunct="0"/>
            <a:endParaRPr lang="en-US" sz="2800" dirty="0">
              <a:ea typeface="Times New Roman" panose="02020603050405020304" pitchFamily="18" charset="0"/>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14291283"/>
              </p:ext>
            </p:extLst>
          </p:nvPr>
        </p:nvGraphicFramePr>
        <p:xfrm>
          <a:off x="259954" y="2209799"/>
          <a:ext cx="8807846" cy="3749040"/>
        </p:xfrm>
        <a:graphic>
          <a:graphicData uri="http://schemas.openxmlformats.org/drawingml/2006/table">
            <a:tbl>
              <a:tblPr>
                <a:tableStyleId>{5C22544A-7EE6-4342-B048-85BDC9FD1C3A}</a:tableStyleId>
              </a:tblPr>
              <a:tblGrid>
                <a:gridCol w="8807846"/>
              </a:tblGrid>
              <a:tr h="3596640">
                <a:tc>
                  <a:txBody>
                    <a:bodyPr/>
                    <a:lstStyle/>
                    <a:p>
                      <a:pPr marL="173355" indent="457200" algn="l" hangingPunct="0">
                        <a:spcBef>
                          <a:spcPts val="600"/>
                        </a:spcBef>
                        <a:spcAft>
                          <a:spcPts val="600"/>
                        </a:spcAft>
                      </a:pPr>
                      <a:r>
                        <a:rPr lang="de-DE" sz="2800" i="0" dirty="0">
                          <a:effectLst/>
                          <a:latin typeface="Times New Roman" panose="02020603050405020304" pitchFamily="18" charset="0"/>
                          <a:ea typeface="Times New Roman" panose="02020603050405020304" pitchFamily="18" charset="0"/>
                          <a:cs typeface="Times New Roman" panose="02020603050405020304" pitchFamily="18" charset="0"/>
                        </a:rPr>
                        <a:t>- Tiện được lỗ bậc vuông góc đúng YCKT</a:t>
                      </a:r>
                      <a:endParaRPr lang="en-US" sz="2800" i="0" dirty="0">
                        <a:effectLst/>
                        <a:latin typeface="VNI-Times" pitchFamily="2" charset="0"/>
                        <a:ea typeface="Times New Roman" panose="02020603050405020304" pitchFamily="18" charset="0"/>
                        <a:cs typeface="Times New Roman" panose="02020603050405020304" pitchFamily="18" charset="0"/>
                      </a:endParaRPr>
                    </a:p>
                    <a:p>
                      <a:pPr marL="533400" indent="97155" algn="l" hangingPunct="0">
                        <a:spcBef>
                          <a:spcPts val="600"/>
                        </a:spcBef>
                        <a:spcAft>
                          <a:spcPts val="600"/>
                        </a:spcAft>
                      </a:pPr>
                      <a:r>
                        <a:rPr lang="de-DE" sz="2800" i="0" dirty="0">
                          <a:effectLst/>
                          <a:latin typeface="Times New Roman" panose="02020603050405020304" pitchFamily="18" charset="0"/>
                          <a:ea typeface="Times New Roman" panose="02020603050405020304" pitchFamily="18" charset="0"/>
                          <a:cs typeface="Times New Roman" panose="02020603050405020304" pitchFamily="18" charset="0"/>
                        </a:rPr>
                        <a:t>- Trình bày được quy trình công nghệ Tiện lỗ bậc vuông góc.</a:t>
                      </a:r>
                      <a:endParaRPr lang="en-US" sz="2800" i="0" dirty="0">
                        <a:effectLst/>
                        <a:latin typeface="VNI-Times" pitchFamily="2" charset="0"/>
                        <a:ea typeface="Times New Roman" panose="02020603050405020304" pitchFamily="18" charset="0"/>
                        <a:cs typeface="Times New Roman" panose="02020603050405020304" pitchFamily="18" charset="0"/>
                      </a:endParaRPr>
                    </a:p>
                    <a:p>
                      <a:pPr marL="630555" indent="-180340" algn="l" hangingPunct="0">
                        <a:spcBef>
                          <a:spcPts val="600"/>
                        </a:spcBef>
                        <a:spcAft>
                          <a:spcPts val="600"/>
                        </a:spcAft>
                      </a:pPr>
                      <a:r>
                        <a:rPr lang="de-DE" sz="2800" i="0" dirty="0">
                          <a:effectLst/>
                          <a:latin typeface="Times New Roman" panose="02020603050405020304" pitchFamily="18" charset="0"/>
                          <a:ea typeface="Times New Roman" panose="02020603050405020304" pitchFamily="18" charset="0"/>
                          <a:cs typeface="Times New Roman" panose="02020603050405020304" pitchFamily="18" charset="0"/>
                        </a:rPr>
                        <a:t>	- Tính toán và lựa chọn được chế độ cắt hơp lý.</a:t>
                      </a:r>
                      <a:endParaRPr lang="en-US" sz="2800" i="0" dirty="0">
                        <a:effectLst/>
                        <a:latin typeface="VNI-Times" pitchFamily="2" charset="0"/>
                        <a:ea typeface="Times New Roman" panose="02020603050405020304" pitchFamily="18" charset="0"/>
                        <a:cs typeface="Times New Roman" panose="02020603050405020304" pitchFamily="18" charset="0"/>
                      </a:endParaRPr>
                    </a:p>
                    <a:p>
                      <a:pPr marL="173355" indent="457200" algn="l" hangingPunct="0">
                        <a:spcBef>
                          <a:spcPts val="600"/>
                        </a:spcBef>
                        <a:spcAft>
                          <a:spcPts val="600"/>
                        </a:spcAft>
                      </a:pPr>
                      <a:r>
                        <a:rPr lang="de-DE" sz="2800" i="0" dirty="0">
                          <a:effectLst/>
                          <a:latin typeface="Times New Roman" panose="02020603050405020304" pitchFamily="18" charset="0"/>
                          <a:ea typeface="Times New Roman" panose="02020603050405020304" pitchFamily="18" charset="0"/>
                          <a:cs typeface="Times New Roman" panose="02020603050405020304" pitchFamily="18" charset="0"/>
                        </a:rPr>
                        <a:t>- Trình bày được các dạng sai hỏng.</a:t>
                      </a:r>
                      <a:endParaRPr lang="en-US" sz="2800" i="0" dirty="0">
                        <a:effectLst/>
                        <a:latin typeface="VNI-Times" pitchFamily="2" charset="0"/>
                        <a:ea typeface="Times New Roman" panose="02020603050405020304" pitchFamily="18" charset="0"/>
                        <a:cs typeface="Times New Roman" panose="02020603050405020304" pitchFamily="18" charset="0"/>
                      </a:endParaRPr>
                    </a:p>
                    <a:p>
                      <a:pPr marL="540385" indent="90170" algn="l" hangingPunct="0">
                        <a:spcBef>
                          <a:spcPts val="600"/>
                        </a:spcBef>
                        <a:spcAft>
                          <a:spcPts val="600"/>
                        </a:spcAft>
                      </a:pPr>
                      <a:r>
                        <a:rPr lang="de-DE" sz="2800" i="0" dirty="0">
                          <a:effectLst/>
                          <a:latin typeface="Times New Roman" panose="02020603050405020304" pitchFamily="18" charset="0"/>
                          <a:ea typeface="Times New Roman" panose="02020603050405020304" pitchFamily="18" charset="0"/>
                          <a:cs typeface="Times New Roman" panose="02020603050405020304" pitchFamily="18" charset="0"/>
                        </a:rPr>
                        <a:t>- Sắp xếp nơi làm việc gọn gàng, sạch sẽ và hợp lý.</a:t>
                      </a:r>
                      <a:endParaRPr lang="en-US" sz="2800" i="0" dirty="0">
                        <a:effectLst/>
                        <a:latin typeface="VNI-Times" pitchFamily="2" charset="0"/>
                        <a:ea typeface="Times New Roman" panose="02020603050405020304" pitchFamily="18" charset="0"/>
                        <a:cs typeface="Times New Roman" panose="02020603050405020304" pitchFamily="18" charset="0"/>
                      </a:endParaRPr>
                    </a:p>
                    <a:p>
                      <a:pPr indent="270510" algn="l" hangingPunct="0">
                        <a:spcBef>
                          <a:spcPts val="600"/>
                        </a:spcBef>
                        <a:spcAft>
                          <a:spcPts val="600"/>
                        </a:spcAft>
                      </a:pPr>
                      <a:r>
                        <a:rPr lang="de-DE" sz="2800" i="0" dirty="0">
                          <a:effectLst/>
                          <a:latin typeface="Times New Roman" panose="02020603050405020304" pitchFamily="18" charset="0"/>
                          <a:ea typeface="Times New Roman" panose="02020603050405020304" pitchFamily="18" charset="0"/>
                          <a:cs typeface="Times New Roman" panose="02020603050405020304" pitchFamily="18" charset="0"/>
                        </a:rPr>
                        <a:t>- Đảm bảo ATLĐ cho người và thiết bị.</a:t>
                      </a:r>
                      <a:endParaRPr lang="en-US" sz="2800" i="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spTree>
    <p:extLst>
      <p:ext uri="{BB962C8B-B14F-4D97-AF65-F5344CB8AC3E}">
        <p14:creationId xmlns:p14="http://schemas.microsoft.com/office/powerpoint/2010/main" val="37710274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4800" y="152400"/>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10: </a:t>
            </a:r>
            <a:r>
              <a:rPr lang="en-US" sz="2800" b="1" dirty="0" err="1">
                <a:solidFill>
                  <a:srgbClr val="FF0000"/>
                </a:solidFill>
                <a:latin typeface="+mn-lt"/>
              </a:rPr>
              <a:t>TIỆN</a:t>
            </a:r>
            <a:r>
              <a:rPr lang="en-US" sz="2800" b="1" dirty="0">
                <a:solidFill>
                  <a:srgbClr val="FF0000"/>
                </a:solidFill>
                <a:latin typeface="+mn-lt"/>
              </a:rPr>
              <a:t> </a:t>
            </a:r>
            <a:r>
              <a:rPr lang="en-US" sz="2800" b="1" dirty="0" err="1">
                <a:solidFill>
                  <a:srgbClr val="FF0000"/>
                </a:solidFill>
                <a:latin typeface="+mn-lt"/>
              </a:rPr>
              <a:t>LỖ</a:t>
            </a:r>
            <a:r>
              <a:rPr lang="en-US" sz="2800" b="1" dirty="0">
                <a:solidFill>
                  <a:srgbClr val="FF0000"/>
                </a:solidFill>
                <a:latin typeface="+mn-lt"/>
              </a:rPr>
              <a:t> </a:t>
            </a:r>
            <a:r>
              <a:rPr lang="en-US" sz="2800" b="1" dirty="0" err="1">
                <a:solidFill>
                  <a:srgbClr val="FF0000"/>
                </a:solidFill>
                <a:latin typeface="+mn-lt"/>
              </a:rPr>
              <a:t>BẬC</a:t>
            </a:r>
            <a:r>
              <a:rPr lang="en-US" sz="2800" b="1" dirty="0">
                <a:solidFill>
                  <a:srgbClr val="FF0000"/>
                </a:solidFill>
                <a:latin typeface="+mn-lt"/>
              </a:rPr>
              <a:t> </a:t>
            </a:r>
            <a:r>
              <a:rPr lang="en-US" sz="2800" b="1" dirty="0" err="1">
                <a:solidFill>
                  <a:srgbClr val="FF0000"/>
                </a:solidFill>
                <a:latin typeface="+mn-lt"/>
              </a:rPr>
              <a:t>VUÔNG</a:t>
            </a:r>
            <a:r>
              <a:rPr lang="en-US" sz="2800" b="1" dirty="0">
                <a:solidFill>
                  <a:srgbClr val="FF0000"/>
                </a:solidFill>
                <a:latin typeface="+mn-lt"/>
              </a:rPr>
              <a:t> </a:t>
            </a:r>
            <a:r>
              <a:rPr lang="en-US" sz="2800" b="1" dirty="0" err="1">
                <a:solidFill>
                  <a:srgbClr val="FF0000"/>
                </a:solidFill>
                <a:latin typeface="+mn-lt"/>
              </a:rPr>
              <a:t>GÓC</a:t>
            </a:r>
            <a:endParaRPr lang="en-US" sz="2800" b="1" dirty="0">
              <a:solidFill>
                <a:srgbClr val="FF0000"/>
              </a:solidFill>
              <a:latin typeface="+mn-lt"/>
            </a:endParaRPr>
          </a:p>
        </p:txBody>
      </p:sp>
      <p:sp>
        <p:nvSpPr>
          <p:cNvPr id="2" name="Rectangle 1"/>
          <p:cNvSpPr/>
          <p:nvPr/>
        </p:nvSpPr>
        <p:spPr>
          <a:xfrm>
            <a:off x="304800" y="1600200"/>
            <a:ext cx="8839200" cy="3570208"/>
          </a:xfrm>
          <a:prstGeom prst="rect">
            <a:avLst/>
          </a:prstGeom>
        </p:spPr>
        <p:txBody>
          <a:bodyPr wrap="square">
            <a:spAutoFit/>
          </a:bodyPr>
          <a:lstStyle/>
          <a:p>
            <a:pPr>
              <a:spcBef>
                <a:spcPts val="600"/>
              </a:spcBef>
              <a:spcAft>
                <a:spcPts val="600"/>
              </a:spcAft>
            </a:pPr>
            <a:r>
              <a:rPr lang="en-US" sz="2800" b="1" dirty="0" smtClean="0">
                <a:ea typeface="Times New Roman" panose="02020603050405020304" pitchFamily="18" charset="0"/>
                <a:cs typeface="Times New Roman" panose="02020603050405020304" pitchFamily="18" charset="0"/>
              </a:rPr>
              <a:t>II. </a:t>
            </a:r>
            <a:r>
              <a:rPr lang="en-US" sz="2800" b="1" dirty="0" err="1" smtClean="0">
                <a:ea typeface="Times New Roman" panose="02020603050405020304" pitchFamily="18" charset="0"/>
                <a:cs typeface="Times New Roman" panose="02020603050405020304" pitchFamily="18" charset="0"/>
              </a:rPr>
              <a:t>ĐIỀU</a:t>
            </a:r>
            <a:r>
              <a:rPr lang="en-US" sz="2800" b="1" dirty="0" smtClean="0">
                <a:ea typeface="Times New Roman" panose="02020603050405020304" pitchFamily="18" charset="0"/>
                <a:cs typeface="Times New Roman" panose="02020603050405020304" pitchFamily="18" charset="0"/>
              </a:rPr>
              <a:t> </a:t>
            </a:r>
            <a:r>
              <a:rPr lang="en-US" sz="2800" b="1" dirty="0" err="1" smtClean="0">
                <a:ea typeface="Times New Roman" panose="02020603050405020304" pitchFamily="18" charset="0"/>
                <a:cs typeface="Times New Roman" panose="02020603050405020304" pitchFamily="18" charset="0"/>
              </a:rPr>
              <a:t>KIỆN</a:t>
            </a:r>
            <a:r>
              <a:rPr lang="en-US" sz="2800" b="1" dirty="0" smtClean="0">
                <a:ea typeface="Times New Roman" panose="02020603050405020304" pitchFamily="18" charset="0"/>
                <a:cs typeface="Times New Roman" panose="02020603050405020304" pitchFamily="18" charset="0"/>
              </a:rPr>
              <a:t> CHO </a:t>
            </a:r>
            <a:r>
              <a:rPr lang="en-US" sz="2800" b="1" dirty="0" err="1" smtClean="0">
                <a:ea typeface="Times New Roman" panose="02020603050405020304" pitchFamily="18" charset="0"/>
                <a:cs typeface="Times New Roman" panose="02020603050405020304" pitchFamily="18" charset="0"/>
              </a:rPr>
              <a:t>TRƯỚC</a:t>
            </a:r>
            <a:endParaRPr lang="en-US" sz="2800" dirty="0" smtClean="0">
              <a:ea typeface="Times New Roman" panose="02020603050405020304" pitchFamily="18" charset="0"/>
              <a:cs typeface="Times New Roman" panose="02020603050405020304" pitchFamily="18" charset="0"/>
            </a:endParaRPr>
          </a:p>
          <a:p>
            <a:pPr>
              <a:spcBef>
                <a:spcPts val="600"/>
              </a:spcBef>
              <a:spcAft>
                <a:spcPts val="600"/>
              </a:spcAft>
            </a:pPr>
            <a:r>
              <a:rPr lang="en-US" sz="2800" dirty="0" err="1" smtClean="0">
                <a:ea typeface="Times New Roman" panose="02020603050405020304" pitchFamily="18" charset="0"/>
                <a:cs typeface="Times New Roman" panose="02020603050405020304" pitchFamily="18" charset="0"/>
              </a:rPr>
              <a:t>1.Thiết</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bị</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Máy</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tiện</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máy</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mài</a:t>
            </a:r>
            <a:r>
              <a:rPr lang="en-US" sz="2800" dirty="0" smtClean="0">
                <a:ea typeface="Times New Roman" panose="02020603050405020304" pitchFamily="18" charset="0"/>
                <a:cs typeface="Times New Roman" panose="02020603050405020304" pitchFamily="18" charset="0"/>
              </a:rPr>
              <a:t> 2 </a:t>
            </a:r>
            <a:r>
              <a:rPr lang="en-US" sz="2800" dirty="0" err="1" smtClean="0">
                <a:ea typeface="Times New Roman" panose="02020603050405020304" pitchFamily="18" charset="0"/>
                <a:cs typeface="Times New Roman" panose="02020603050405020304" pitchFamily="18" charset="0"/>
              </a:rPr>
              <a:t>đá</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trong</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xưởng</a:t>
            </a:r>
            <a:endParaRPr lang="en-US" sz="2800" dirty="0" smtClean="0">
              <a:ea typeface="Times New Roman" panose="02020603050405020304" pitchFamily="18" charset="0"/>
              <a:cs typeface="Times New Roman" panose="02020603050405020304" pitchFamily="18" charset="0"/>
            </a:endParaRPr>
          </a:p>
          <a:p>
            <a:pPr lvl="0">
              <a:spcBef>
                <a:spcPts val="300"/>
              </a:spcBef>
              <a:spcAft>
                <a:spcPts val="300"/>
              </a:spcAft>
              <a:buSzPts val="1200"/>
            </a:pPr>
            <a:r>
              <a:rPr lang="en-US" sz="2800" dirty="0" err="1" smtClean="0">
                <a:ea typeface="Times New Roman" panose="02020603050405020304" pitchFamily="18" charset="0"/>
                <a:cs typeface="Times New Roman" panose="02020603050405020304" pitchFamily="18" charset="0"/>
              </a:rPr>
              <a:t>2.Vật</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liệu</a:t>
            </a:r>
            <a:r>
              <a:rPr lang="en-US" sz="2800" dirty="0" smtClean="0">
                <a:ea typeface="Times New Roman" panose="02020603050405020304" pitchFamily="18" charset="0"/>
                <a:cs typeface="Times New Roman" panose="02020603050405020304" pitchFamily="18" charset="0"/>
              </a:rPr>
              <a:t>: </a:t>
            </a:r>
            <a:r>
              <a:rPr lang="en-US" sz="2800" dirty="0" err="1"/>
              <a:t>phôi</a:t>
            </a:r>
            <a:r>
              <a:rPr lang="en-US" sz="2800" dirty="0"/>
              <a:t> </a:t>
            </a:r>
            <a:r>
              <a:rPr lang="en-US" sz="2800" dirty="0" err="1"/>
              <a:t>bài</a:t>
            </a:r>
            <a:r>
              <a:rPr lang="en-US" sz="2800" dirty="0"/>
              <a:t> </a:t>
            </a:r>
            <a:r>
              <a:rPr lang="en-US" sz="2800" dirty="0" err="1"/>
              <a:t>tập</a:t>
            </a:r>
            <a:r>
              <a:rPr lang="en-US" sz="2800" dirty="0"/>
              <a:t> </a:t>
            </a:r>
            <a:r>
              <a:rPr lang="en-US" sz="2800" dirty="0" err="1"/>
              <a:t>cũ</a:t>
            </a:r>
            <a:r>
              <a:rPr lang="en-US" sz="2800" dirty="0"/>
              <a:t> </a:t>
            </a:r>
            <a:endParaRPr lang="en-US" sz="2800" dirty="0" smtClean="0"/>
          </a:p>
          <a:p>
            <a:pPr lvl="0">
              <a:spcBef>
                <a:spcPts val="300"/>
              </a:spcBef>
              <a:spcAft>
                <a:spcPts val="300"/>
              </a:spcAft>
              <a:buSzPts val="1200"/>
            </a:pPr>
            <a:r>
              <a:rPr lang="en-US" sz="2800" dirty="0" err="1" smtClean="0">
                <a:ea typeface="Times New Roman" panose="02020603050405020304" pitchFamily="18" charset="0"/>
                <a:cs typeface="Times New Roman" panose="02020603050405020304" pitchFamily="18" charset="0"/>
              </a:rPr>
              <a:t>3.Dụng</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cụ</a:t>
            </a:r>
            <a:r>
              <a:rPr lang="en-US" sz="2800" dirty="0" smtClean="0">
                <a:ea typeface="Times New Roman" panose="02020603050405020304" pitchFamily="18" charset="0"/>
                <a:cs typeface="Times New Roman" panose="02020603050405020304" pitchFamily="18" charset="0"/>
              </a:rPr>
              <a:t>: </a:t>
            </a:r>
          </a:p>
          <a:p>
            <a:pPr marL="742950" lvl="1" indent="-285750">
              <a:spcBef>
                <a:spcPts val="300"/>
              </a:spcBef>
              <a:spcAft>
                <a:spcPts val="300"/>
              </a:spcAft>
              <a:buFont typeface="Times New Roman" panose="02020603050405020304" pitchFamily="18" charset="0"/>
              <a:buChar char="-"/>
              <a:tabLst>
                <a:tab pos="914400" algn="l"/>
              </a:tabLst>
            </a:pPr>
            <a:r>
              <a:rPr lang="en-US" sz="2800" dirty="0" err="1" smtClean="0">
                <a:ea typeface="Times New Roman" panose="02020603050405020304" pitchFamily="18" charset="0"/>
                <a:cs typeface="Times New Roman" panose="02020603050405020304" pitchFamily="18" charset="0"/>
              </a:rPr>
              <a:t>Đo</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Thước</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cặp</a:t>
            </a:r>
            <a:r>
              <a:rPr lang="en-US" sz="2800" dirty="0" smtClean="0">
                <a:ea typeface="Times New Roman" panose="02020603050405020304" pitchFamily="18" charset="0"/>
                <a:cs typeface="Times New Roman" panose="02020603050405020304" pitchFamily="18" charset="0"/>
              </a:rPr>
              <a:t> 150; 1/20</a:t>
            </a:r>
          </a:p>
          <a:p>
            <a:pPr marL="914400" lvl="1" indent="-457200">
              <a:buFontTx/>
              <a:buChar char="-"/>
            </a:pPr>
            <a:r>
              <a:rPr lang="en-US" sz="2800" dirty="0" err="1" smtClean="0"/>
              <a:t>Cắt</a:t>
            </a:r>
            <a:r>
              <a:rPr lang="en-US" sz="2800" dirty="0"/>
              <a:t>: </a:t>
            </a:r>
            <a:r>
              <a:rPr lang="en-US" sz="2800" dirty="0"/>
              <a:t>Dao </a:t>
            </a:r>
            <a:r>
              <a:rPr lang="en-US" sz="2800" dirty="0" err="1"/>
              <a:t>tiện</a:t>
            </a:r>
            <a:r>
              <a:rPr lang="en-US" sz="2800" dirty="0"/>
              <a:t> </a:t>
            </a:r>
            <a:r>
              <a:rPr lang="en-US" sz="2800" dirty="0" err="1"/>
              <a:t>lỗ</a:t>
            </a:r>
            <a:r>
              <a:rPr lang="en-US" sz="2800" dirty="0"/>
              <a:t> </a:t>
            </a:r>
            <a:r>
              <a:rPr lang="en-US" sz="2800" dirty="0" err="1"/>
              <a:t>suốt</a:t>
            </a:r>
            <a:r>
              <a:rPr lang="en-US" sz="2800" dirty="0"/>
              <a:t>, </a:t>
            </a:r>
            <a:r>
              <a:rPr lang="en-US" sz="2800" dirty="0" err="1"/>
              <a:t>lỗ</a:t>
            </a:r>
            <a:r>
              <a:rPr lang="en-US" sz="2800" dirty="0"/>
              <a:t> </a:t>
            </a:r>
            <a:r>
              <a:rPr lang="en-US" sz="2800" dirty="0" err="1" smtClean="0"/>
              <a:t>bậc</a:t>
            </a:r>
            <a:endParaRPr lang="en-US" sz="2800" dirty="0"/>
          </a:p>
          <a:p>
            <a:pPr lvl="1"/>
            <a:r>
              <a:rPr lang="en-US" sz="2800" dirty="0" err="1" smtClean="0">
                <a:ea typeface="Times New Roman" panose="02020603050405020304" pitchFamily="18" charset="0"/>
                <a:cs typeface="Times New Roman" panose="02020603050405020304" pitchFamily="18" charset="0"/>
              </a:rPr>
              <a:t>4.Thời</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gian</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và</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số</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lượng</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1SV</a:t>
            </a:r>
            <a:r>
              <a:rPr lang="en-US" sz="2800" dirty="0" smtClean="0">
                <a:ea typeface="Times New Roman" panose="02020603050405020304" pitchFamily="18" charset="0"/>
                <a:cs typeface="Times New Roman" panose="02020603050405020304" pitchFamily="18" charset="0"/>
              </a:rPr>
              <a:t>/</a:t>
            </a:r>
            <a:r>
              <a:rPr lang="en-US" sz="2800" dirty="0" err="1" smtClean="0">
                <a:ea typeface="Times New Roman" panose="02020603050405020304" pitchFamily="18" charset="0"/>
                <a:cs typeface="Times New Roman" panose="02020603050405020304" pitchFamily="18" charset="0"/>
              </a:rPr>
              <a:t>1chi</a:t>
            </a:r>
            <a:r>
              <a:rPr lang="en-US" sz="2800" dirty="0" smtClean="0">
                <a:ea typeface="Times New Roman" panose="02020603050405020304" pitchFamily="18" charset="0"/>
                <a:cs typeface="Times New Roman" panose="02020603050405020304" pitchFamily="18" charset="0"/>
              </a:rPr>
              <a:t> </a:t>
            </a:r>
            <a:r>
              <a:rPr lang="en-US" sz="2800" dirty="0" err="1" smtClean="0">
                <a:ea typeface="Times New Roman" panose="02020603050405020304" pitchFamily="18" charset="0"/>
                <a:cs typeface="Times New Roman" panose="02020603050405020304" pitchFamily="18" charset="0"/>
              </a:rPr>
              <a:t>tiết</a:t>
            </a:r>
            <a:r>
              <a:rPr lang="en-US" sz="2800" dirty="0" smtClean="0">
                <a:ea typeface="Times New Roman" panose="02020603050405020304" pitchFamily="18" charset="0"/>
                <a:cs typeface="Times New Roman" panose="02020603050405020304" pitchFamily="18" charset="0"/>
              </a:rPr>
              <a:t>/ca</a:t>
            </a:r>
            <a:endParaRPr lang="en-US"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8526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10: </a:t>
            </a:r>
            <a:r>
              <a:rPr lang="en-US" sz="2800" b="1" dirty="0" err="1">
                <a:solidFill>
                  <a:srgbClr val="FF0000"/>
                </a:solidFill>
                <a:latin typeface="+mn-lt"/>
              </a:rPr>
              <a:t>TIỆN</a:t>
            </a:r>
            <a:r>
              <a:rPr lang="en-US" sz="2800" b="1" dirty="0">
                <a:solidFill>
                  <a:srgbClr val="FF0000"/>
                </a:solidFill>
                <a:latin typeface="+mn-lt"/>
              </a:rPr>
              <a:t> </a:t>
            </a:r>
            <a:r>
              <a:rPr lang="en-US" sz="2800" b="1" dirty="0" err="1">
                <a:solidFill>
                  <a:srgbClr val="FF0000"/>
                </a:solidFill>
                <a:latin typeface="+mn-lt"/>
              </a:rPr>
              <a:t>LỖ</a:t>
            </a:r>
            <a:r>
              <a:rPr lang="en-US" sz="2800" b="1" dirty="0">
                <a:solidFill>
                  <a:srgbClr val="FF0000"/>
                </a:solidFill>
                <a:latin typeface="+mn-lt"/>
              </a:rPr>
              <a:t> </a:t>
            </a:r>
            <a:r>
              <a:rPr lang="en-US" sz="2800" b="1" dirty="0" err="1">
                <a:solidFill>
                  <a:srgbClr val="FF0000"/>
                </a:solidFill>
                <a:latin typeface="+mn-lt"/>
              </a:rPr>
              <a:t>BẬC</a:t>
            </a:r>
            <a:r>
              <a:rPr lang="en-US" sz="2800" b="1" dirty="0">
                <a:solidFill>
                  <a:srgbClr val="FF0000"/>
                </a:solidFill>
                <a:latin typeface="+mn-lt"/>
              </a:rPr>
              <a:t> </a:t>
            </a:r>
            <a:r>
              <a:rPr lang="en-US" sz="2800" b="1" dirty="0" err="1">
                <a:solidFill>
                  <a:srgbClr val="FF0000"/>
                </a:solidFill>
                <a:latin typeface="+mn-lt"/>
              </a:rPr>
              <a:t>VUÔNG</a:t>
            </a:r>
            <a:r>
              <a:rPr lang="en-US" sz="2800" b="1" dirty="0">
                <a:solidFill>
                  <a:srgbClr val="FF0000"/>
                </a:solidFill>
                <a:latin typeface="+mn-lt"/>
              </a:rPr>
              <a:t> </a:t>
            </a:r>
            <a:r>
              <a:rPr lang="en-US" sz="2800" b="1" dirty="0" err="1">
                <a:solidFill>
                  <a:srgbClr val="FF0000"/>
                </a:solidFill>
                <a:latin typeface="+mn-lt"/>
              </a:rPr>
              <a:t>GÓC</a:t>
            </a:r>
            <a:endParaRPr lang="en-US" sz="2800" b="1" dirty="0">
              <a:solidFill>
                <a:srgbClr val="FF0000"/>
              </a:solidFill>
              <a:latin typeface="+mn-lt"/>
            </a:endParaRPr>
          </a:p>
        </p:txBody>
      </p:sp>
      <p:sp>
        <p:nvSpPr>
          <p:cNvPr id="2" name="Rectangle 1"/>
          <p:cNvSpPr/>
          <p:nvPr/>
        </p:nvSpPr>
        <p:spPr>
          <a:xfrm>
            <a:off x="457200" y="1600200"/>
            <a:ext cx="8534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smtClean="0"/>
              <a:t>:</a:t>
            </a:r>
            <a:endParaRPr lang="en-US" sz="2800" dirty="0"/>
          </a:p>
        </p:txBody>
      </p:sp>
      <p:sp>
        <p:nvSpPr>
          <p:cNvPr id="18" name="Rectangle 17"/>
          <p:cNvSpPr/>
          <p:nvPr/>
        </p:nvSpPr>
        <p:spPr>
          <a:xfrm>
            <a:off x="609600" y="2242810"/>
            <a:ext cx="1905000" cy="523220"/>
          </a:xfrm>
          <a:prstGeom prst="rect">
            <a:avLst/>
          </a:prstGeom>
        </p:spPr>
        <p:txBody>
          <a:bodyPr wrap="square">
            <a:spAutoFit/>
          </a:bodyPr>
          <a:lstStyle/>
          <a:p>
            <a:r>
              <a:rPr lang="nl-NL" sz="2800" dirty="0">
                <a:latin typeface="Times New Roman" panose="02020603050405020304" pitchFamily="18" charset="0"/>
                <a:ea typeface="Times New Roman" panose="02020603050405020304" pitchFamily="18" charset="0"/>
              </a:rPr>
              <a:t>Tốc độ cắt</a:t>
            </a:r>
            <a:endParaRPr lang="en-US" sz="2800" dirty="0"/>
          </a:p>
        </p:txBody>
      </p:sp>
      <p:sp>
        <p:nvSpPr>
          <p:cNvPr id="21" name="Rectangle 16"/>
          <p:cNvSpPr>
            <a:spLocks noChangeArrowheads="1"/>
          </p:cNvSpPr>
          <p:nvPr/>
        </p:nvSpPr>
        <p:spPr bwMode="auto">
          <a:xfrm>
            <a:off x="0" y="381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7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pic>
        <p:nvPicPr>
          <p:cNvPr id="22" name="Picture 21"/>
          <p:cNvPicPr>
            <a:picLocks noChangeAspect="1"/>
          </p:cNvPicPr>
          <p:nvPr/>
        </p:nvPicPr>
        <p:blipFill>
          <a:blip r:embed="rId2"/>
          <a:stretch>
            <a:fillRect/>
          </a:stretch>
        </p:blipFill>
        <p:spPr>
          <a:xfrm>
            <a:off x="3276600" y="2190484"/>
            <a:ext cx="2705100" cy="859267"/>
          </a:xfrm>
          <a:prstGeom prst="rect">
            <a:avLst/>
          </a:prstGeom>
        </p:spPr>
      </p:pic>
      <p:pic>
        <p:nvPicPr>
          <p:cNvPr id="23" name="Picture 22"/>
          <p:cNvPicPr>
            <a:picLocks noChangeAspect="1"/>
          </p:cNvPicPr>
          <p:nvPr/>
        </p:nvPicPr>
        <p:blipFill>
          <a:blip r:embed="rId3"/>
          <a:stretch>
            <a:fillRect/>
          </a:stretch>
        </p:blipFill>
        <p:spPr>
          <a:xfrm>
            <a:off x="2819400" y="3403419"/>
            <a:ext cx="3477955" cy="80260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1878500259"/>
              </p:ext>
            </p:extLst>
          </p:nvPr>
        </p:nvGraphicFramePr>
        <p:xfrm>
          <a:off x="152400" y="4419600"/>
          <a:ext cx="8229600" cy="1066800"/>
        </p:xfrm>
        <a:graphic>
          <a:graphicData uri="http://schemas.openxmlformats.org/drawingml/2006/table">
            <a:tbl>
              <a:tblPr>
                <a:tableStyleId>{5C22544A-7EE6-4342-B048-85BDC9FD1C3A}</a:tableStyleId>
              </a:tblPr>
              <a:tblGrid>
                <a:gridCol w="8229600"/>
              </a:tblGrid>
              <a:tr h="1066800">
                <a:tc>
                  <a:txBody>
                    <a:bodyPr/>
                    <a:lstStyle/>
                    <a:p>
                      <a:pPr marL="1143000" algn="l" hangingPunct="0">
                        <a:spcAft>
                          <a:spcPts val="0"/>
                        </a:spcAft>
                      </a:pPr>
                      <a:r>
                        <a:rPr lang="nl-NL" sz="2800" dirty="0">
                          <a:effectLst/>
                        </a:rPr>
                        <a:t>- Tốc độ cắt trung bình của dao thép gió khi tiện thép có độ cứng trung bình</a:t>
                      </a:r>
                      <a:r>
                        <a:rPr lang="nl-NL" sz="1300" dirty="0">
                          <a:effectLst/>
                        </a:rPr>
                        <a:t>:</a:t>
                      </a:r>
                      <a:endParaRPr lang="en-US" sz="14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spTree>
    <p:extLst>
      <p:ext uri="{BB962C8B-B14F-4D97-AF65-F5344CB8AC3E}">
        <p14:creationId xmlns:p14="http://schemas.microsoft.com/office/powerpoint/2010/main" val="1564034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69277" y="167481"/>
            <a:ext cx="8446477" cy="1051719"/>
          </a:xfrm>
        </p:spPr>
        <p:txBody>
          <a:bodyPr/>
          <a:lstStyle/>
          <a:p>
            <a:pPr algn="ctr"/>
            <a:r>
              <a:rPr lang="en-US" sz="2800" b="1" dirty="0" err="1">
                <a:solidFill>
                  <a:srgbClr val="FF0000"/>
                </a:solidFill>
                <a:latin typeface="+mn-lt"/>
              </a:rPr>
              <a:t>BÀI</a:t>
            </a:r>
            <a:r>
              <a:rPr lang="en-US" sz="2800" b="1" dirty="0">
                <a:solidFill>
                  <a:srgbClr val="FF0000"/>
                </a:solidFill>
                <a:latin typeface="+mn-lt"/>
              </a:rPr>
              <a:t> 10: </a:t>
            </a:r>
            <a:r>
              <a:rPr lang="en-US" sz="2800" b="1" dirty="0" err="1">
                <a:solidFill>
                  <a:srgbClr val="FF0000"/>
                </a:solidFill>
                <a:latin typeface="+mn-lt"/>
              </a:rPr>
              <a:t>TIỆN</a:t>
            </a:r>
            <a:r>
              <a:rPr lang="en-US" sz="2800" b="1" dirty="0">
                <a:solidFill>
                  <a:srgbClr val="FF0000"/>
                </a:solidFill>
                <a:latin typeface="+mn-lt"/>
              </a:rPr>
              <a:t> </a:t>
            </a:r>
            <a:r>
              <a:rPr lang="en-US" sz="2800" b="1" dirty="0" err="1">
                <a:solidFill>
                  <a:srgbClr val="FF0000"/>
                </a:solidFill>
                <a:latin typeface="+mn-lt"/>
              </a:rPr>
              <a:t>LỖ</a:t>
            </a:r>
            <a:r>
              <a:rPr lang="en-US" sz="2800" b="1" dirty="0">
                <a:solidFill>
                  <a:srgbClr val="FF0000"/>
                </a:solidFill>
                <a:latin typeface="+mn-lt"/>
              </a:rPr>
              <a:t> </a:t>
            </a:r>
            <a:r>
              <a:rPr lang="en-US" sz="2800" b="1" dirty="0" err="1">
                <a:solidFill>
                  <a:srgbClr val="FF0000"/>
                </a:solidFill>
                <a:latin typeface="+mn-lt"/>
              </a:rPr>
              <a:t>BẬC</a:t>
            </a:r>
            <a:r>
              <a:rPr lang="en-US" sz="2800" b="1" dirty="0">
                <a:solidFill>
                  <a:srgbClr val="FF0000"/>
                </a:solidFill>
                <a:latin typeface="+mn-lt"/>
              </a:rPr>
              <a:t> </a:t>
            </a:r>
            <a:r>
              <a:rPr lang="en-US" sz="2800" b="1" dirty="0" err="1">
                <a:solidFill>
                  <a:srgbClr val="FF0000"/>
                </a:solidFill>
                <a:latin typeface="+mn-lt"/>
              </a:rPr>
              <a:t>VUÔNG</a:t>
            </a:r>
            <a:r>
              <a:rPr lang="en-US" sz="2800" b="1" dirty="0">
                <a:solidFill>
                  <a:srgbClr val="FF0000"/>
                </a:solidFill>
                <a:latin typeface="+mn-lt"/>
              </a:rPr>
              <a:t> </a:t>
            </a:r>
            <a:r>
              <a:rPr lang="en-US" sz="2800" b="1" dirty="0" err="1">
                <a:solidFill>
                  <a:srgbClr val="FF0000"/>
                </a:solidFill>
                <a:latin typeface="+mn-lt"/>
              </a:rPr>
              <a:t>GÓC</a:t>
            </a:r>
            <a:endParaRPr lang="en-US" sz="2800" b="1" dirty="0">
              <a:solidFill>
                <a:srgbClr val="FF0000"/>
              </a:solidFill>
              <a:latin typeface="+mn-lt"/>
            </a:endParaRPr>
          </a:p>
        </p:txBody>
      </p:sp>
      <p:sp>
        <p:nvSpPr>
          <p:cNvPr id="2" name="Rectangle 1"/>
          <p:cNvSpPr/>
          <p:nvPr/>
        </p:nvSpPr>
        <p:spPr>
          <a:xfrm>
            <a:off x="457200" y="1600200"/>
            <a:ext cx="8534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smtClean="0"/>
              <a:t>:</a:t>
            </a:r>
            <a:endParaRPr lang="en-US" sz="2800" dirty="0"/>
          </a:p>
        </p:txBody>
      </p:sp>
      <p:sp>
        <p:nvSpPr>
          <p:cNvPr id="21" name="Rectangle 16"/>
          <p:cNvSpPr>
            <a:spLocks noChangeArrowheads="1"/>
          </p:cNvSpPr>
          <p:nvPr/>
        </p:nvSpPr>
        <p:spPr bwMode="auto">
          <a:xfrm>
            <a:off x="0" y="381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7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pic>
        <p:nvPicPr>
          <p:cNvPr id="3" name="Picture 2"/>
          <p:cNvPicPr>
            <a:picLocks noChangeAspect="1"/>
          </p:cNvPicPr>
          <p:nvPr/>
        </p:nvPicPr>
        <p:blipFill>
          <a:blip r:embed="rId2"/>
          <a:stretch>
            <a:fillRect/>
          </a:stretch>
        </p:blipFill>
        <p:spPr>
          <a:xfrm>
            <a:off x="761999" y="2219324"/>
            <a:ext cx="4965433" cy="523876"/>
          </a:xfrm>
          <a:prstGeom prst="rect">
            <a:avLst/>
          </a:prstGeom>
        </p:spPr>
      </p:pic>
      <p:pic>
        <p:nvPicPr>
          <p:cNvPr id="6" name="Picture 5"/>
          <p:cNvPicPr>
            <a:picLocks noChangeAspect="1"/>
          </p:cNvPicPr>
          <p:nvPr/>
        </p:nvPicPr>
        <p:blipFill>
          <a:blip r:embed="rId3"/>
          <a:stretch>
            <a:fillRect/>
          </a:stretch>
        </p:blipFill>
        <p:spPr>
          <a:xfrm>
            <a:off x="914400" y="2923257"/>
            <a:ext cx="5029200" cy="510691"/>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1491492622"/>
              </p:ext>
            </p:extLst>
          </p:nvPr>
        </p:nvGraphicFramePr>
        <p:xfrm>
          <a:off x="152400" y="3562072"/>
          <a:ext cx="8991600" cy="426720"/>
        </p:xfrm>
        <a:graphic>
          <a:graphicData uri="http://schemas.openxmlformats.org/drawingml/2006/table">
            <a:tbl>
              <a:tblPr>
                <a:tableStyleId>{5C22544A-7EE6-4342-B048-85BDC9FD1C3A}</a:tableStyleId>
              </a:tblPr>
              <a:tblGrid>
                <a:gridCol w="8991600"/>
              </a:tblGrid>
              <a:tr h="272195">
                <a:tc>
                  <a:txBody>
                    <a:bodyPr/>
                    <a:lstStyle/>
                    <a:p>
                      <a:pPr marL="742950" lvl="1" indent="-285750" algn="just" hangingPunct="1">
                        <a:spcAft>
                          <a:spcPts val="0"/>
                        </a:spcAft>
                        <a:buFont typeface="Times New Roman" panose="02020603050405020304" pitchFamily="18" charset="0"/>
                        <a:buChar char="-"/>
                        <a:tabLst>
                          <a:tab pos="1143000" algn="l"/>
                        </a:tabLst>
                      </a:pPr>
                      <a:r>
                        <a:rPr lang="nl-NL" sz="2800" dirty="0">
                          <a:effectLst/>
                        </a:rPr>
                        <a:t>Tiện lỗ trong tốc độ cắt ta giảm đi 1/3 so với tiện ngoài</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spTree>
    <p:extLst>
      <p:ext uri="{BB962C8B-B14F-4D97-AF65-F5344CB8AC3E}">
        <p14:creationId xmlns:p14="http://schemas.microsoft.com/office/powerpoint/2010/main" val="33306402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28600"/>
            <a:ext cx="8534400" cy="523220"/>
          </a:xfrm>
          <a:prstGeom prst="rect">
            <a:avLst/>
          </a:prstGeom>
        </p:spPr>
        <p:txBody>
          <a:bodyPr wrap="square">
            <a:spAutoFit/>
          </a:bodyPr>
          <a:lstStyle/>
          <a:p>
            <a:r>
              <a:rPr lang="en-US" sz="2800" b="1" dirty="0"/>
              <a:t>III. </a:t>
            </a:r>
            <a:r>
              <a:rPr lang="en-US" sz="2800" b="1" dirty="0" err="1"/>
              <a:t>KIẾN</a:t>
            </a:r>
            <a:r>
              <a:rPr lang="en-US" sz="2800" b="1" dirty="0"/>
              <a:t> </a:t>
            </a:r>
            <a:r>
              <a:rPr lang="en-US" sz="2800" b="1" dirty="0" err="1"/>
              <a:t>THỨC</a:t>
            </a:r>
            <a:r>
              <a:rPr lang="en-US" sz="2800" b="1" dirty="0"/>
              <a:t> </a:t>
            </a:r>
            <a:r>
              <a:rPr lang="en-US" sz="2800" b="1" dirty="0" err="1"/>
              <a:t>LIÊN</a:t>
            </a:r>
            <a:r>
              <a:rPr lang="en-US" sz="2800" b="1" dirty="0"/>
              <a:t> </a:t>
            </a:r>
            <a:r>
              <a:rPr lang="en-US" sz="2800" b="1" dirty="0" err="1"/>
              <a:t>QUAN</a:t>
            </a:r>
            <a:r>
              <a:rPr lang="en-US" sz="2800" b="1" dirty="0" smtClean="0"/>
              <a:t>:</a:t>
            </a:r>
            <a:endParaRPr lang="en-US" sz="2800" dirty="0"/>
          </a:p>
        </p:txBody>
      </p:sp>
      <p:sp>
        <p:nvSpPr>
          <p:cNvPr id="21" name="Rectangle 16"/>
          <p:cNvSpPr>
            <a:spLocks noChangeArrowheads="1"/>
          </p:cNvSpPr>
          <p:nvPr/>
        </p:nvSpPr>
        <p:spPr bwMode="auto">
          <a:xfrm>
            <a:off x="0" y="381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7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4258540281"/>
              </p:ext>
            </p:extLst>
          </p:nvPr>
        </p:nvGraphicFramePr>
        <p:xfrm>
          <a:off x="457200" y="716280"/>
          <a:ext cx="8229600" cy="426720"/>
        </p:xfrm>
        <a:graphic>
          <a:graphicData uri="http://schemas.openxmlformats.org/drawingml/2006/table">
            <a:tbl>
              <a:tblPr>
                <a:tableStyleId>{5C22544A-7EE6-4342-B048-85BDC9FD1C3A}</a:tableStyleId>
              </a:tblPr>
              <a:tblGrid>
                <a:gridCol w="8229600"/>
              </a:tblGrid>
              <a:tr h="136484">
                <a:tc>
                  <a:txBody>
                    <a:bodyPr/>
                    <a:lstStyle/>
                    <a:p>
                      <a:pPr marL="342900" lvl="0" indent="-342900" algn="just" hangingPunct="1">
                        <a:spcAft>
                          <a:spcPts val="0"/>
                        </a:spcAft>
                        <a:buFont typeface="Symbol" panose="05050102010706020507" pitchFamily="18" charset="2"/>
                        <a:buChar char=""/>
                        <a:tabLst>
                          <a:tab pos="571500" algn="l"/>
                        </a:tabLst>
                      </a:pPr>
                      <a:r>
                        <a:rPr lang="nl-NL" sz="2800" b="1" u="sng" dirty="0">
                          <a:effectLst/>
                          <a:latin typeface="Times New Roman" panose="02020603050405020304" pitchFamily="18" charset="0"/>
                          <a:ea typeface="Times New Roman" panose="02020603050405020304" pitchFamily="18" charset="0"/>
                          <a:cs typeface="Times New Roman" panose="02020603050405020304" pitchFamily="18" charset="0"/>
                        </a:rPr>
                        <a:t>Các thông số hình học của dao lỗ bậc:</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830897789"/>
              </p:ext>
            </p:extLst>
          </p:nvPr>
        </p:nvGraphicFramePr>
        <p:xfrm>
          <a:off x="457200" y="1524000"/>
          <a:ext cx="8229600" cy="2286000"/>
        </p:xfrm>
        <a:graphic>
          <a:graphicData uri="http://schemas.openxmlformats.org/drawingml/2006/table">
            <a:tbl>
              <a:tblPr>
                <a:tableStyleId>{5C22544A-7EE6-4342-B048-85BDC9FD1C3A}</a:tableStyleId>
              </a:tblPr>
              <a:tblGrid>
                <a:gridCol w="8229600"/>
              </a:tblGrid>
              <a:tr h="2286000">
                <a:tc>
                  <a:txBody>
                    <a:bodyPr/>
                    <a:lstStyle/>
                    <a:p>
                      <a:pPr marL="228600" marR="2584450" indent="228600" algn="l" hangingPunct="0">
                        <a:spcAft>
                          <a:spcPts val="0"/>
                        </a:spcAft>
                      </a:pPr>
                      <a:r>
                        <a:rPr lang="nl-NL" sz="2800" dirty="0">
                          <a:effectLst/>
                        </a:rPr>
                        <a:t>Các thông số hình học và phần cắt gọt của dao tiện lỗ cơ bản giống dao tiện ngoài, thông thường dao tiện lỗ suốt ta chọc các góc như sau</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533237653"/>
              </p:ext>
            </p:extLst>
          </p:nvPr>
        </p:nvGraphicFramePr>
        <p:xfrm>
          <a:off x="304800" y="3429000"/>
          <a:ext cx="8229600" cy="1706880"/>
        </p:xfrm>
        <a:graphic>
          <a:graphicData uri="http://schemas.openxmlformats.org/drawingml/2006/table">
            <a:tbl>
              <a:tblPr>
                <a:tableStyleId>{5C22544A-7EE6-4342-B048-85BDC9FD1C3A}</a:tableStyleId>
              </a:tblPr>
              <a:tblGrid>
                <a:gridCol w="8229600"/>
              </a:tblGrid>
              <a:tr h="0">
                <a:tc>
                  <a:txBody>
                    <a:bodyPr/>
                    <a:lstStyle/>
                    <a:p>
                      <a:pPr marL="990600" marR="2584450" algn="l" hangingPunct="0">
                        <a:spcAft>
                          <a:spcPts val="0"/>
                        </a:spcAft>
                      </a:pPr>
                      <a:r>
                        <a:rPr lang="nl-NL" sz="2800" dirty="0">
                          <a:effectLst/>
                          <a:sym typeface="Symbol" panose="05050102010706020507" pitchFamily="18" charset="2"/>
                        </a:rPr>
                        <a:t></a:t>
                      </a:r>
                      <a:r>
                        <a:rPr lang="nl-NL" sz="2800" dirty="0">
                          <a:effectLst/>
                        </a:rPr>
                        <a:t>  = 95</a:t>
                      </a:r>
                      <a:r>
                        <a:rPr lang="nl-NL" sz="2800" dirty="0">
                          <a:effectLst/>
                          <a:sym typeface="Symbol" panose="05050102010706020507" pitchFamily="18" charset="2"/>
                        </a:rPr>
                        <a:t></a:t>
                      </a:r>
                      <a:endParaRPr lang="en-US" sz="2800" dirty="0">
                        <a:effectLst/>
                      </a:endParaRPr>
                    </a:p>
                    <a:p>
                      <a:pPr marL="990600" marR="2584450" algn="just" hangingPunct="0">
                        <a:spcAft>
                          <a:spcPts val="0"/>
                        </a:spcAft>
                      </a:pPr>
                      <a:r>
                        <a:rPr lang="nl-NL" sz="2800" dirty="0">
                          <a:effectLst/>
                          <a:sym typeface="Symbol" panose="05050102010706020507" pitchFamily="18" charset="2"/>
                        </a:rPr>
                        <a:t></a:t>
                      </a:r>
                      <a:r>
                        <a:rPr lang="nl-NL" sz="2800" dirty="0">
                          <a:effectLst/>
                        </a:rPr>
                        <a:t>1 = 15</a:t>
                      </a:r>
                      <a:r>
                        <a:rPr lang="nl-NL" sz="2800" dirty="0">
                          <a:effectLst/>
                          <a:sym typeface="Symbol" panose="05050102010706020507" pitchFamily="18" charset="2"/>
                        </a:rPr>
                        <a:t></a:t>
                      </a:r>
                      <a:r>
                        <a:rPr lang="nl-NL" sz="2800" dirty="0">
                          <a:effectLst/>
                        </a:rPr>
                        <a:t> 	</a:t>
                      </a:r>
                      <a:endParaRPr lang="en-US" sz="2800" dirty="0">
                        <a:effectLst/>
                      </a:endParaRPr>
                    </a:p>
                    <a:p>
                      <a:pPr marL="990600" algn="l" hangingPunct="0">
                        <a:spcAft>
                          <a:spcPts val="0"/>
                        </a:spcAft>
                      </a:pPr>
                      <a:r>
                        <a:rPr lang="nl-NL" sz="2800" dirty="0">
                          <a:effectLst/>
                          <a:sym typeface="Symbol" panose="05050102010706020507" pitchFamily="18" charset="2"/>
                        </a:rPr>
                        <a:t></a:t>
                      </a:r>
                      <a:r>
                        <a:rPr lang="nl-NL" sz="2800" dirty="0">
                          <a:effectLst/>
                        </a:rPr>
                        <a:t>  = 12</a:t>
                      </a:r>
                      <a:r>
                        <a:rPr lang="nl-NL" sz="2800" dirty="0">
                          <a:effectLst/>
                          <a:sym typeface="Symbol" panose="05050102010706020507" pitchFamily="18" charset="2"/>
                        </a:rPr>
                        <a:t></a:t>
                      </a:r>
                      <a:r>
                        <a:rPr lang="nl-NL" sz="2800" dirty="0">
                          <a:effectLst/>
                        </a:rPr>
                        <a:t> ÷ 16</a:t>
                      </a:r>
                      <a:r>
                        <a:rPr lang="nl-NL" sz="2800" dirty="0">
                          <a:effectLst/>
                          <a:sym typeface="Symbol" panose="05050102010706020507" pitchFamily="18" charset="2"/>
                        </a:rPr>
                        <a:t></a:t>
                      </a:r>
                      <a:r>
                        <a:rPr lang="nl-NL" sz="2800" dirty="0">
                          <a:effectLst/>
                        </a:rPr>
                        <a:t>  	</a:t>
                      </a:r>
                      <a:endParaRPr lang="en-US" sz="2800" dirty="0">
                        <a:effectLst/>
                      </a:endParaRPr>
                    </a:p>
                    <a:p>
                      <a:pPr marL="990600" algn="l" hangingPunct="0">
                        <a:spcAft>
                          <a:spcPts val="0"/>
                        </a:spcAft>
                      </a:pPr>
                      <a:r>
                        <a:rPr lang="nl-NL" sz="2800" dirty="0">
                          <a:effectLst/>
                          <a:sym typeface="Symbol" panose="05050102010706020507" pitchFamily="18" charset="2"/>
                        </a:rPr>
                        <a:t></a:t>
                      </a:r>
                      <a:r>
                        <a:rPr lang="nl-NL" sz="2800" dirty="0">
                          <a:effectLst/>
                        </a:rPr>
                        <a:t>1  =  6</a:t>
                      </a:r>
                      <a:r>
                        <a:rPr lang="nl-NL" sz="2800" dirty="0">
                          <a:effectLst/>
                          <a:sym typeface="Symbol" panose="05050102010706020507" pitchFamily="18" charset="2"/>
                        </a:rPr>
                        <a:t></a:t>
                      </a:r>
                      <a:r>
                        <a:rPr lang="nl-NL" sz="2800" dirty="0">
                          <a:effectLst/>
                        </a:rPr>
                        <a:t> ÷ 8</a:t>
                      </a:r>
                      <a:r>
                        <a:rPr lang="nl-NL" sz="2800" dirty="0">
                          <a:effectLst/>
                          <a:sym typeface="Symbol" panose="05050102010706020507" pitchFamily="18" charset="2"/>
                        </a:rPr>
                        <a:t></a:t>
                      </a:r>
                      <a:r>
                        <a:rPr lang="nl-NL" sz="2800" dirty="0">
                          <a:effectLst/>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pic>
        <p:nvPicPr>
          <p:cNvPr id="3073" name="Picture 1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3581400"/>
            <a:ext cx="3861558" cy="3105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75616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16"/>
          <p:cNvSpPr>
            <a:spLocks noChangeArrowheads="1"/>
          </p:cNvSpPr>
          <p:nvPr/>
        </p:nvSpPr>
        <p:spPr bwMode="auto">
          <a:xfrm>
            <a:off x="0" y="381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nl-NL" altLang="en-US"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r>
              <a:rPr kumimoji="0" lang="en-US" altLang="en-US" sz="700" b="0" i="0" u="none" strike="noStrike" cap="none" normalizeH="0" baseline="0" smtClean="0">
                <a:ln>
                  <a:noFill/>
                </a:ln>
                <a:solidFill>
                  <a:schemeClr val="tx1"/>
                </a:solidFill>
                <a:effectLst/>
                <a:latin typeface="Arial" panose="020B0604020202020204" pitchFamily="34" charset="0"/>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603312772"/>
              </p:ext>
            </p:extLst>
          </p:nvPr>
        </p:nvGraphicFramePr>
        <p:xfrm>
          <a:off x="609600" y="533400"/>
          <a:ext cx="8229600" cy="624840"/>
        </p:xfrm>
        <a:graphic>
          <a:graphicData uri="http://schemas.openxmlformats.org/drawingml/2006/table">
            <a:tbl>
              <a:tblPr>
                <a:tableStyleId>{5C22544A-7EE6-4342-B048-85BDC9FD1C3A}</a:tableStyleId>
              </a:tblPr>
              <a:tblGrid>
                <a:gridCol w="8229600"/>
              </a:tblGrid>
              <a:tr h="0">
                <a:tc>
                  <a:txBody>
                    <a:bodyPr/>
                    <a:lstStyle/>
                    <a:p>
                      <a:pPr marL="342900" lvl="0" indent="-342900" algn="just" hangingPunct="1">
                        <a:spcAft>
                          <a:spcPts val="0"/>
                        </a:spcAft>
                        <a:buFont typeface="Symbol" panose="05050102010706020507" pitchFamily="18" charset="2"/>
                        <a:buChar char=""/>
                        <a:tabLst>
                          <a:tab pos="571500" algn="l"/>
                        </a:tabLst>
                      </a:pPr>
                      <a:r>
                        <a:rPr lang="nl-NL" sz="2800" u="sng" dirty="0">
                          <a:effectLst/>
                        </a:rPr>
                        <a:t>Các thông số hình học của dao lỗ suốt:</a:t>
                      </a:r>
                      <a:endParaRPr lang="en-US" sz="2800" dirty="0">
                        <a:effectLst/>
                      </a:endParaRPr>
                    </a:p>
                    <a:p>
                      <a:pPr marL="571500" algn="just" hangingPunct="1">
                        <a:spcAft>
                          <a:spcPts val="0"/>
                        </a:spcAft>
                        <a:tabLst>
                          <a:tab pos="571500" algn="l"/>
                        </a:tabLst>
                      </a:pPr>
                      <a:r>
                        <a:rPr lang="nl-NL" sz="1300" u="none" strike="noStrike" dirty="0">
                          <a:effectLst/>
                        </a:rPr>
                        <a:t> </a:t>
                      </a:r>
                      <a:endParaRPr lang="en-US" sz="14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136325899"/>
              </p:ext>
            </p:extLst>
          </p:nvPr>
        </p:nvGraphicFramePr>
        <p:xfrm>
          <a:off x="196241" y="1447800"/>
          <a:ext cx="8915400" cy="1706880"/>
        </p:xfrm>
        <a:graphic>
          <a:graphicData uri="http://schemas.openxmlformats.org/drawingml/2006/table">
            <a:tbl>
              <a:tblPr>
                <a:tableStyleId>{5C22544A-7EE6-4342-B048-85BDC9FD1C3A}</a:tableStyleId>
              </a:tblPr>
              <a:tblGrid>
                <a:gridCol w="8915400"/>
              </a:tblGrid>
              <a:tr h="0">
                <a:tc>
                  <a:txBody>
                    <a:bodyPr/>
                    <a:lstStyle/>
                    <a:p>
                      <a:pPr marL="228600" marR="2584450" indent="228600" algn="l" hangingPunct="0">
                        <a:spcAft>
                          <a:spcPts val="0"/>
                        </a:spcAft>
                      </a:pPr>
                      <a:r>
                        <a:rPr lang="nl-NL" sz="2800" dirty="0">
                          <a:effectLst/>
                        </a:rPr>
                        <a:t>Các thông số hình học và phần cắt gọt của dao tiện lỗ cơ bản giống dao tiện ngoài, thông thường dao tiện lỗ suốt ta chọc các góc như </a:t>
                      </a:r>
                      <a:r>
                        <a:rPr lang="nl-NL" sz="2800" dirty="0" smtClean="0">
                          <a:effectLst/>
                        </a:rPr>
                        <a:t>sau.</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818109426"/>
              </p:ext>
            </p:extLst>
          </p:nvPr>
        </p:nvGraphicFramePr>
        <p:xfrm>
          <a:off x="250521" y="3352800"/>
          <a:ext cx="8915400" cy="3429000"/>
        </p:xfrm>
        <a:graphic>
          <a:graphicData uri="http://schemas.openxmlformats.org/drawingml/2006/table">
            <a:tbl>
              <a:tblPr>
                <a:tableStyleId>{5C22544A-7EE6-4342-B048-85BDC9FD1C3A}</a:tableStyleId>
              </a:tblPr>
              <a:tblGrid>
                <a:gridCol w="8915400"/>
              </a:tblGrid>
              <a:tr h="3429000">
                <a:tc>
                  <a:txBody>
                    <a:bodyPr/>
                    <a:lstStyle/>
                    <a:p>
                      <a:pPr marL="990600" marR="2584450" algn="l" hangingPunct="0">
                        <a:spcAft>
                          <a:spcPts val="0"/>
                        </a:spcAft>
                      </a:pPr>
                      <a:r>
                        <a:rPr lang="nl-NL" sz="2800" dirty="0">
                          <a:effectLst/>
                          <a:sym typeface="Symbol" panose="05050102010706020507" pitchFamily="18" charset="2"/>
                        </a:rPr>
                        <a:t></a:t>
                      </a:r>
                      <a:r>
                        <a:rPr lang="nl-NL" sz="2800" dirty="0">
                          <a:effectLst/>
                        </a:rPr>
                        <a:t>  = 60</a:t>
                      </a:r>
                      <a:r>
                        <a:rPr lang="nl-NL" sz="2800" dirty="0">
                          <a:effectLst/>
                          <a:sym typeface="Symbol" panose="05050102010706020507" pitchFamily="18" charset="2"/>
                        </a:rPr>
                        <a:t></a:t>
                      </a:r>
                      <a:endParaRPr lang="en-US" sz="2800" dirty="0">
                        <a:effectLst/>
                      </a:endParaRPr>
                    </a:p>
                    <a:p>
                      <a:pPr marL="990600" marR="2584450" algn="just" hangingPunct="0">
                        <a:spcAft>
                          <a:spcPts val="0"/>
                        </a:spcAft>
                      </a:pPr>
                      <a:r>
                        <a:rPr lang="nl-NL" sz="2800" dirty="0">
                          <a:effectLst/>
                          <a:sym typeface="Symbol" panose="05050102010706020507" pitchFamily="18" charset="2"/>
                        </a:rPr>
                        <a:t></a:t>
                      </a:r>
                      <a:r>
                        <a:rPr lang="nl-NL" sz="2800" dirty="0">
                          <a:effectLst/>
                        </a:rPr>
                        <a:t>1 = 30</a:t>
                      </a:r>
                      <a:r>
                        <a:rPr lang="nl-NL" sz="2800" dirty="0">
                          <a:effectLst/>
                          <a:sym typeface="Symbol" panose="05050102010706020507" pitchFamily="18" charset="2"/>
                        </a:rPr>
                        <a:t></a:t>
                      </a:r>
                      <a:r>
                        <a:rPr lang="nl-NL" sz="2800" dirty="0">
                          <a:effectLst/>
                        </a:rPr>
                        <a:t> 	</a:t>
                      </a:r>
                      <a:endParaRPr lang="en-US" sz="2800" dirty="0">
                        <a:effectLst/>
                      </a:endParaRPr>
                    </a:p>
                    <a:p>
                      <a:pPr marL="990600" algn="l" hangingPunct="0">
                        <a:spcAft>
                          <a:spcPts val="0"/>
                        </a:spcAft>
                      </a:pPr>
                      <a:r>
                        <a:rPr lang="nl-NL" sz="2800" dirty="0">
                          <a:effectLst/>
                          <a:sym typeface="Symbol" panose="05050102010706020507" pitchFamily="18" charset="2"/>
                        </a:rPr>
                        <a:t></a:t>
                      </a:r>
                      <a:r>
                        <a:rPr lang="nl-NL" sz="2800" dirty="0">
                          <a:effectLst/>
                        </a:rPr>
                        <a:t>  = 12</a:t>
                      </a:r>
                      <a:r>
                        <a:rPr lang="nl-NL" sz="2800" dirty="0">
                          <a:effectLst/>
                          <a:sym typeface="Symbol" panose="05050102010706020507" pitchFamily="18" charset="2"/>
                        </a:rPr>
                        <a:t></a:t>
                      </a:r>
                      <a:r>
                        <a:rPr lang="nl-NL" sz="2800" dirty="0">
                          <a:effectLst/>
                        </a:rPr>
                        <a:t> ÷ 16</a:t>
                      </a:r>
                      <a:r>
                        <a:rPr lang="nl-NL" sz="2800" dirty="0">
                          <a:effectLst/>
                          <a:sym typeface="Symbol" panose="05050102010706020507" pitchFamily="18" charset="2"/>
                        </a:rPr>
                        <a:t></a:t>
                      </a:r>
                      <a:r>
                        <a:rPr lang="nl-NL" sz="2800" dirty="0">
                          <a:effectLst/>
                        </a:rPr>
                        <a:t>  	</a:t>
                      </a:r>
                      <a:endParaRPr lang="en-US" sz="2800" dirty="0">
                        <a:effectLst/>
                      </a:endParaRPr>
                    </a:p>
                    <a:p>
                      <a:pPr marL="990600" algn="l" hangingPunct="0">
                        <a:spcAft>
                          <a:spcPts val="0"/>
                        </a:spcAft>
                      </a:pPr>
                      <a:r>
                        <a:rPr lang="nl-NL" sz="2800" dirty="0">
                          <a:effectLst/>
                          <a:sym typeface="Symbol" panose="05050102010706020507" pitchFamily="18" charset="2"/>
                        </a:rPr>
                        <a:t></a:t>
                      </a:r>
                      <a:r>
                        <a:rPr lang="nl-NL" sz="2800" dirty="0">
                          <a:effectLst/>
                        </a:rPr>
                        <a:t>1  =  6</a:t>
                      </a:r>
                      <a:r>
                        <a:rPr lang="nl-NL" sz="2800" dirty="0">
                          <a:effectLst/>
                          <a:sym typeface="Symbol" panose="05050102010706020507" pitchFamily="18" charset="2"/>
                        </a:rPr>
                        <a:t></a:t>
                      </a:r>
                      <a:r>
                        <a:rPr lang="nl-NL" sz="2800" dirty="0">
                          <a:effectLst/>
                        </a:rPr>
                        <a:t> ÷ 8</a:t>
                      </a:r>
                      <a:r>
                        <a:rPr lang="nl-NL" sz="2800" dirty="0">
                          <a:effectLst/>
                          <a:sym typeface="Symbol" panose="05050102010706020507" pitchFamily="18" charset="2"/>
                        </a:rPr>
                        <a:t></a:t>
                      </a:r>
                      <a:r>
                        <a:rPr lang="nl-NL" sz="2800" dirty="0">
                          <a:effectLst/>
                        </a:rPr>
                        <a:t>  </a:t>
                      </a:r>
                      <a:r>
                        <a:rPr lang="nl-NL" sz="2800" dirty="0" smtClean="0">
                          <a:effectLst/>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pic>
        <p:nvPicPr>
          <p:cNvPr id="14" name="Picture 13"/>
          <p:cNvPicPr>
            <a:picLocks noChangeAspect="1"/>
          </p:cNvPicPr>
          <p:nvPr/>
        </p:nvPicPr>
        <p:blipFill>
          <a:blip r:embed="rId2"/>
          <a:stretch>
            <a:fillRect/>
          </a:stretch>
        </p:blipFill>
        <p:spPr>
          <a:xfrm>
            <a:off x="3962400" y="3030993"/>
            <a:ext cx="5181600" cy="3827007"/>
          </a:xfrm>
          <a:prstGeom prst="rect">
            <a:avLst/>
          </a:prstGeom>
        </p:spPr>
      </p:pic>
    </p:spTree>
    <p:extLst>
      <p:ext uri="{BB962C8B-B14F-4D97-AF65-F5344CB8AC3E}">
        <p14:creationId xmlns:p14="http://schemas.microsoft.com/office/powerpoint/2010/main" val="59260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228600"/>
            <a:ext cx="5563895" cy="523220"/>
          </a:xfrm>
          <a:prstGeom prst="rect">
            <a:avLst/>
          </a:prstGeom>
        </p:spPr>
        <p:txBody>
          <a:bodyPr wrap="none">
            <a:spAutoFit/>
          </a:bodyPr>
          <a:lstStyle/>
          <a:p>
            <a:pPr>
              <a:spcBef>
                <a:spcPts val="600"/>
              </a:spcBef>
              <a:spcAft>
                <a:spcPts val="600"/>
              </a:spcAft>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IV.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VNI-Times" pitchFamily="2" charset="0"/>
              <a:ea typeface="Times New Roman" panose="02020603050405020304" pitchFamily="18" charset="0"/>
              <a:cs typeface="Times New Roman" panose="02020603050405020304" pitchFamily="18" charset="0"/>
            </a:endParaRPr>
          </a:p>
        </p:txBody>
      </p:sp>
      <p:sp>
        <p:nvSpPr>
          <p:cNvPr id="6" name="Rectangle 5"/>
          <p:cNvSpPr/>
          <p:nvPr/>
        </p:nvSpPr>
        <p:spPr>
          <a:xfrm>
            <a:off x="414403" y="926313"/>
            <a:ext cx="3147080" cy="461665"/>
          </a:xfrm>
          <a:prstGeom prst="rect">
            <a:avLst/>
          </a:prstGeom>
        </p:spPr>
        <p:txBody>
          <a:bodyPr wrap="none">
            <a:spAutoFit/>
          </a:bodyPr>
          <a:lstStyle/>
          <a:p>
            <a:pPr marL="342900" lvl="0" indent="-342900">
              <a:spcBef>
                <a:spcPts val="600"/>
              </a:spcBef>
              <a:spcAft>
                <a:spcPts val="600"/>
              </a:spcAft>
              <a:buFont typeface="+mj-lt"/>
              <a:buAutoNum type="alphaUcPeriod"/>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VẼ</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CHI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TIẾT</a:t>
            </a:r>
            <a:endParaRPr lang="en-US" sz="2400" dirty="0">
              <a:effectLst/>
              <a:latin typeface="VNI-Times" pitchFamily="2" charset="0"/>
              <a:ea typeface="Times New Roman" panose="02020603050405020304" pitchFamily="18" charset="0"/>
              <a:cs typeface="Times New Roman" panose="02020603050405020304" pitchFamily="18" charset="0"/>
            </a:endParaRPr>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52600"/>
            <a:ext cx="4038600" cy="3352800"/>
          </a:xfrm>
          <a:prstGeom prst="rect">
            <a:avLst/>
          </a:prstGeom>
          <a:noFill/>
          <a:ln>
            <a:noFill/>
          </a:ln>
        </p:spPr>
      </p:pic>
      <p:sp>
        <p:nvSpPr>
          <p:cNvPr id="2" name="Rectangle 1"/>
          <p:cNvSpPr/>
          <p:nvPr/>
        </p:nvSpPr>
        <p:spPr>
          <a:xfrm>
            <a:off x="4495800" y="1752600"/>
            <a:ext cx="4648200" cy="3231654"/>
          </a:xfrm>
          <a:prstGeom prst="rect">
            <a:avLst/>
          </a:prstGeom>
        </p:spPr>
        <p:txBody>
          <a:bodyPr wrap="square">
            <a:spAutoFit/>
          </a:bodyPr>
          <a:lstStyle/>
          <a:p>
            <a:pPr algn="ctr" hangingPunct="0">
              <a:spcAft>
                <a:spcPts val="0"/>
              </a:spcAft>
            </a:pPr>
            <a:r>
              <a:rPr lang="en-US" sz="28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Yêu</a:t>
            </a:r>
            <a:r>
              <a:rPr lang="en-US" sz="28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8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8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Thuật</a:t>
            </a:r>
            <a:endParaRPr lang="en-US" sz="2800" dirty="0">
              <a:latin typeface="VNI-Times" pitchFamily="2" charset="0"/>
              <a:ea typeface="Times New Roman" panose="02020603050405020304" pitchFamily="18" charset="0"/>
              <a:cs typeface="Times New Roman" panose="02020603050405020304" pitchFamily="18" charset="0"/>
            </a:endParaRPr>
          </a:p>
          <a:p>
            <a:pPr hangingPunct="0">
              <a:spcAft>
                <a:spcPts val="0"/>
              </a:spcAft>
            </a:pP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VNI-Times" pitchFamily="2" charset="0"/>
              <a:ea typeface="Times New Roman" panose="02020603050405020304" pitchFamily="18" charset="0"/>
              <a:cs typeface="Times New Roman" panose="02020603050405020304" pitchFamily="18" charset="0"/>
            </a:endParaRPr>
          </a:p>
          <a:p>
            <a:pPr marL="90170" indent="-90170" hangingPunct="0">
              <a:spcAft>
                <a:spcPts val="0"/>
              </a:spcAft>
            </a:pPr>
            <a:r>
              <a:rPr lang="en-US" sz="2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đồng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tâm</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Ø30</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Ø36</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Ø48</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0.1</a:t>
            </a:r>
            <a:endParaRPr lang="en-US" sz="2400" dirty="0">
              <a:latin typeface="VNI-Times" pitchFamily="2" charset="0"/>
              <a:ea typeface="Times New Roman" panose="02020603050405020304" pitchFamily="18" charset="0"/>
              <a:cs typeface="Times New Roman" panose="02020603050405020304" pitchFamily="18" charset="0"/>
            </a:endParaRPr>
          </a:p>
          <a:p>
            <a:pPr hangingPunct="0">
              <a:spcAft>
                <a:spcPts val="0"/>
              </a:spcAft>
            </a:pP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 không vuông góc của thành bậc 0.1</a:t>
            </a:r>
            <a:endParaRPr lang="en-US" sz="2400" dirty="0">
              <a:latin typeface="VNI-Times" pitchFamily="2" charset="0"/>
              <a:ea typeface="Times New Roman" panose="02020603050405020304" pitchFamily="18" charset="0"/>
              <a:cs typeface="Times New Roman" panose="02020603050405020304" pitchFamily="18" charset="0"/>
            </a:endParaRPr>
          </a:p>
          <a:p>
            <a:pPr hangingPunct="0">
              <a:spcAft>
                <a:spcPts val="0"/>
              </a:spcAft>
            </a:pP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bóng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Rz40</a:t>
            </a:r>
            <a:endParaRPr lang="en-US" sz="2400" dirty="0">
              <a:latin typeface="VNI-Times" pitchFamily="2" charset="0"/>
              <a:ea typeface="Times New Roman" panose="02020603050405020304" pitchFamily="18" charset="0"/>
              <a:cs typeface="Times New Roman" panose="02020603050405020304" pitchFamily="18" charset="0"/>
            </a:endParaRPr>
          </a:p>
          <a:p>
            <a:pPr hangingPunct="0">
              <a:spcAft>
                <a:spcPts val="0"/>
              </a:spcAft>
            </a:pP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 cạnh còn lại vát 1x45</a:t>
            </a:r>
            <a:r>
              <a:rPr lang="nl-NL" sz="2400" baseline="300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o</a:t>
            </a:r>
            <a:endParaRPr lang="en-US" sz="2400" dirty="0">
              <a:effectLst/>
              <a:latin typeface="VNI-Times" pitchFamily="2"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9216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6400" y="457200"/>
            <a:ext cx="6400800" cy="523220"/>
          </a:xfrm>
          <a:prstGeom prst="rect">
            <a:avLst/>
          </a:prstGeom>
        </p:spPr>
        <p:txBody>
          <a:bodyPr wrap="square">
            <a:spAutoFit/>
          </a:bodyPr>
          <a:lstStyle/>
          <a:p>
            <a:r>
              <a:rPr lang="en-US" sz="2800" b="1" dirty="0" smtClean="0"/>
              <a:t>B. </a:t>
            </a:r>
            <a:r>
              <a:rPr lang="en-US" sz="2800" b="1" dirty="0" err="1" smtClean="0"/>
              <a:t>TRÌNH</a:t>
            </a:r>
            <a:r>
              <a:rPr lang="en-US" sz="2800" b="1" dirty="0" smtClean="0"/>
              <a:t> </a:t>
            </a:r>
            <a:r>
              <a:rPr lang="en-US" sz="2800" b="1" dirty="0" err="1"/>
              <a:t>TỰ</a:t>
            </a:r>
            <a:r>
              <a:rPr lang="en-US" sz="2800" b="1" dirty="0"/>
              <a:t> </a:t>
            </a:r>
            <a:r>
              <a:rPr lang="en-US" sz="2800" b="1" dirty="0" err="1"/>
              <a:t>THỰC</a:t>
            </a:r>
            <a:r>
              <a:rPr lang="en-US" sz="2800" b="1" dirty="0"/>
              <a:t> </a:t>
            </a:r>
            <a:r>
              <a:rPr lang="en-US" sz="2800" b="1" dirty="0" err="1"/>
              <a:t>HIỆN</a:t>
            </a:r>
            <a:endParaRPr lang="en-US" sz="2800" dirty="0"/>
          </a:p>
        </p:txBody>
      </p:sp>
      <p:sp>
        <p:nvSpPr>
          <p:cNvPr id="3" name="Rectangle 2"/>
          <p:cNvSpPr/>
          <p:nvPr/>
        </p:nvSpPr>
        <p:spPr>
          <a:xfrm>
            <a:off x="597510" y="1518775"/>
            <a:ext cx="8013090" cy="2246769"/>
          </a:xfrm>
          <a:prstGeom prst="rect">
            <a:avLst/>
          </a:prstGeom>
        </p:spPr>
        <p:txBody>
          <a:bodyPr wrap="square">
            <a:spAutoFit/>
          </a:bodyPr>
          <a:lstStyle/>
          <a:p>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1. </a:t>
            </a:r>
            <a:r>
              <a:rPr lang="en-US" sz="2800" dirty="0" err="1" smtClean="0">
                <a:latin typeface="Times New Roman" panose="02020603050405020304" pitchFamily="18" charset="0"/>
                <a:ea typeface="Times New Roman" panose="02020603050405020304" pitchFamily="18" charset="0"/>
              </a:rPr>
              <a:t>Đọc</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nghiên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cứu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bản</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vẽ</a:t>
            </a:r>
            <a:endParaRPr lang="en-US" sz="2800" dirty="0">
              <a:latin typeface="Times New Roman" panose="02020603050405020304" pitchFamily="18" charset="0"/>
              <a:ea typeface="Times New Roman" panose="02020603050405020304" pitchFamily="18" charset="0"/>
            </a:endParaRPr>
          </a:p>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2.</a:t>
            </a:r>
            <a:r>
              <a:rPr lang="en-US" sz="2800" dirty="0"/>
              <a:t> </a:t>
            </a:r>
            <a:r>
              <a:rPr lang="en-US" sz="2800" dirty="0" err="1"/>
              <a:t>Chọn</a:t>
            </a:r>
            <a:r>
              <a:rPr lang="en-US" sz="2800" dirty="0"/>
              <a:t>: </a:t>
            </a:r>
            <a:r>
              <a:rPr lang="en-US" sz="2800" dirty="0" err="1"/>
              <a:t>Máy</a:t>
            </a:r>
            <a:r>
              <a:rPr lang="en-US" sz="2800" dirty="0"/>
              <a:t>, </a:t>
            </a:r>
            <a:r>
              <a:rPr lang="en-US" sz="2800" dirty="0" err="1"/>
              <a:t>gá</a:t>
            </a:r>
            <a:r>
              <a:rPr lang="en-US" sz="2800" dirty="0"/>
              <a:t>, </a:t>
            </a:r>
            <a:r>
              <a:rPr lang="en-US" sz="2800" dirty="0" err="1"/>
              <a:t>dao</a:t>
            </a:r>
            <a:r>
              <a:rPr lang="en-US" sz="2800" dirty="0"/>
              <a:t>, </a:t>
            </a:r>
            <a:r>
              <a:rPr lang="en-US" sz="2800" dirty="0" err="1"/>
              <a:t>phôi</a:t>
            </a:r>
            <a:r>
              <a:rPr lang="en-US" sz="2800" dirty="0"/>
              <a:t>, </a:t>
            </a:r>
            <a:r>
              <a:rPr lang="en-US" sz="2800" dirty="0" err="1"/>
              <a:t>dụng</a:t>
            </a:r>
            <a:r>
              <a:rPr lang="en-US" sz="2800" dirty="0"/>
              <a:t> </a:t>
            </a:r>
            <a:r>
              <a:rPr lang="en-US" sz="2800" dirty="0" err="1"/>
              <a:t>cụ</a:t>
            </a:r>
            <a:r>
              <a:rPr lang="en-US" sz="2800" dirty="0"/>
              <a:t> </a:t>
            </a:r>
            <a:r>
              <a:rPr lang="en-US" sz="2800" dirty="0" err="1"/>
              <a:t>đo</a:t>
            </a:r>
            <a:r>
              <a:rPr lang="en-US" sz="2800" dirty="0"/>
              <a:t>.</a:t>
            </a:r>
            <a:r>
              <a:rPr lang="nl-NL" sz="2800" dirty="0" smtClean="0"/>
              <a:t>.</a:t>
            </a:r>
          </a:p>
          <a:p>
            <a:pPr hangingPunct="0"/>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3. </a:t>
            </a:r>
            <a:r>
              <a:rPr lang="nl-NL" sz="2800" dirty="0"/>
              <a:t>Gá chi tiết lên mâm </a:t>
            </a:r>
            <a:r>
              <a:rPr lang="nl-NL" sz="2800" dirty="0" smtClean="0"/>
              <a:t>cặp.</a:t>
            </a:r>
          </a:p>
          <a:p>
            <a:pPr hangingPunct="0"/>
            <a:endParaRPr lang="nl-NL" sz="2800" dirty="0" smtClean="0"/>
          </a:p>
          <a:p>
            <a:pPr hangingPunct="0"/>
            <a:endParaRPr lang="nl-NL" sz="2800" dirty="0" smtClean="0"/>
          </a:p>
        </p:txBody>
      </p:sp>
      <p:graphicFrame>
        <p:nvGraphicFramePr>
          <p:cNvPr id="2" name="Table 1"/>
          <p:cNvGraphicFramePr>
            <a:graphicFrameLocks noGrp="1"/>
          </p:cNvGraphicFramePr>
          <p:nvPr>
            <p:extLst>
              <p:ext uri="{D42A27DB-BD31-4B8C-83A1-F6EECF244321}">
                <p14:modId xmlns:p14="http://schemas.microsoft.com/office/powerpoint/2010/main" val="1699523071"/>
              </p:ext>
            </p:extLst>
          </p:nvPr>
        </p:nvGraphicFramePr>
        <p:xfrm>
          <a:off x="1447800" y="4298680"/>
          <a:ext cx="7848600" cy="853440"/>
        </p:xfrm>
        <a:graphic>
          <a:graphicData uri="http://schemas.openxmlformats.org/drawingml/2006/table">
            <a:tbl>
              <a:tblPr>
                <a:tableStyleId>{5C22544A-7EE6-4342-B048-85BDC9FD1C3A}</a:tableStyleId>
              </a:tblPr>
              <a:tblGrid>
                <a:gridCol w="7848600"/>
              </a:tblGrid>
              <a:tr h="853440">
                <a:tc>
                  <a:txBody>
                    <a:bodyPr/>
                    <a:lstStyle/>
                    <a:p>
                      <a:pPr marL="86995" algn="l" hangingPunct="0">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Tiện </a:t>
                      </a:r>
                      <a:r>
                        <a:rPr lang="nl-NL"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Tinh</a:t>
                      </a:r>
                      <a:r>
                        <a:rPr lang="en-US" sz="2800" baseline="0" dirty="0" smtClean="0">
                          <a:effectLst/>
                          <a:latin typeface="VNI-Times" pitchFamily="2" charset="0"/>
                          <a:ea typeface="Times New Roman" panose="02020603050405020304" pitchFamily="18" charset="0"/>
                          <a:cs typeface="Times New Roman" panose="02020603050405020304" pitchFamily="18" charset="0"/>
                        </a:rPr>
                        <a:t> </a:t>
                      </a:r>
                      <a:r>
                        <a:rPr lang="nl-NL"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Ø29.5 </a:t>
                      </a: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a:t>
                      </a: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Ø30±0.1;  </a:t>
                      </a:r>
                      <a:r>
                        <a:rPr lang="nl-NL"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L=50</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809912402"/>
              </p:ext>
            </p:extLst>
          </p:nvPr>
        </p:nvGraphicFramePr>
        <p:xfrm>
          <a:off x="112734" y="3342991"/>
          <a:ext cx="7924800" cy="853440"/>
        </p:xfrm>
        <a:graphic>
          <a:graphicData uri="http://schemas.openxmlformats.org/drawingml/2006/table">
            <a:tbl>
              <a:tblPr>
                <a:tableStyleId>{5C22544A-7EE6-4342-B048-85BDC9FD1C3A}</a:tableStyleId>
              </a:tblPr>
              <a:tblGrid>
                <a:gridCol w="7924800"/>
              </a:tblGrid>
              <a:tr h="0">
                <a:tc>
                  <a:txBody>
                    <a:bodyPr/>
                    <a:lstStyle/>
                    <a:p>
                      <a:pPr marL="457200" lvl="1" indent="0" algn="l" hangingPunct="0">
                        <a:spcAft>
                          <a:spcPts val="0"/>
                        </a:spcAft>
                        <a:buFont typeface="Times New Roman" panose="02020603050405020304" pitchFamily="18" charset="0"/>
                        <a:buNone/>
                        <a:tabLst>
                          <a:tab pos="914400" algn="l"/>
                        </a:tabLst>
                      </a:pPr>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rPr>
                        <a:t>4. </a:t>
                      </a:r>
                      <a:r>
                        <a:rPr lang="nl-NL" sz="2800" dirty="0" smtClean="0">
                          <a:effectLst/>
                        </a:rPr>
                        <a:t>Tiện trụ</a:t>
                      </a:r>
                    </a:p>
                    <a:p>
                      <a:pPr marL="742950" lvl="1" indent="-285750" algn="l" hangingPunct="0">
                        <a:spcAft>
                          <a:spcPts val="0"/>
                        </a:spcAft>
                        <a:buFont typeface="Times New Roman" panose="02020603050405020304" pitchFamily="18" charset="0"/>
                        <a:buChar char="-"/>
                        <a:tabLst>
                          <a:tab pos="914400" algn="l"/>
                        </a:tabLst>
                      </a:pP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89750927"/>
              </p:ext>
            </p:extLst>
          </p:nvPr>
        </p:nvGraphicFramePr>
        <p:xfrm>
          <a:off x="1066800" y="3765544"/>
          <a:ext cx="8229600" cy="426720"/>
        </p:xfrm>
        <a:graphic>
          <a:graphicData uri="http://schemas.openxmlformats.org/drawingml/2006/table">
            <a:tbl>
              <a:tblPr>
                <a:tableStyleId>{5C22544A-7EE6-4342-B048-85BDC9FD1C3A}</a:tableStyleId>
              </a:tblPr>
              <a:tblGrid>
                <a:gridCol w="8229600"/>
              </a:tblGrid>
              <a:tr h="377036">
                <a:tc>
                  <a:txBody>
                    <a:bodyPr/>
                    <a:lstStyle/>
                    <a:p>
                      <a:pPr marL="86995" algn="l" hangingPunct="0">
                        <a:spcAft>
                          <a:spcPts val="0"/>
                        </a:spcAft>
                      </a:pPr>
                      <a:r>
                        <a:rPr lang="nl-NL"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    + </a:t>
                      </a: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Tiện </a:t>
                      </a:r>
                      <a:r>
                        <a:rPr lang="nl-NL"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thô </a:t>
                      </a: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Ø28 </a:t>
                      </a: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a:t>
                      </a: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Ø29.5;  </a:t>
                      </a:r>
                      <a:r>
                        <a:rPr lang="nl-NL"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L=50</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1062202585"/>
              </p:ext>
            </p:extLst>
          </p:nvPr>
        </p:nvGraphicFramePr>
        <p:xfrm>
          <a:off x="228600" y="4876800"/>
          <a:ext cx="9525000" cy="426720"/>
        </p:xfrm>
        <a:graphic>
          <a:graphicData uri="http://schemas.openxmlformats.org/drawingml/2006/table">
            <a:tbl>
              <a:tblPr>
                <a:tableStyleId>{5C22544A-7EE6-4342-B048-85BDC9FD1C3A}</a:tableStyleId>
              </a:tblPr>
              <a:tblGrid>
                <a:gridCol w="9525000"/>
              </a:tblGrid>
              <a:tr h="426720">
                <a:tc>
                  <a:txBody>
                    <a:bodyPr/>
                    <a:lstStyle/>
                    <a:p>
                      <a:pPr marL="267335" indent="-180340" algn="l" hangingPunct="0">
                        <a:spcAft>
                          <a:spcPts val="0"/>
                        </a:spcAft>
                      </a:pP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spTree>
    <p:extLst>
      <p:ext uri="{BB962C8B-B14F-4D97-AF65-F5344CB8AC3E}">
        <p14:creationId xmlns:p14="http://schemas.microsoft.com/office/powerpoint/2010/main" val="41254009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6400" y="457200"/>
            <a:ext cx="6400800" cy="523220"/>
          </a:xfrm>
          <a:prstGeom prst="rect">
            <a:avLst/>
          </a:prstGeom>
        </p:spPr>
        <p:txBody>
          <a:bodyPr wrap="square">
            <a:spAutoFit/>
          </a:bodyPr>
          <a:lstStyle/>
          <a:p>
            <a:r>
              <a:rPr lang="en-US" sz="2800" b="1" dirty="0" smtClean="0"/>
              <a:t>B. </a:t>
            </a:r>
            <a:r>
              <a:rPr lang="en-US" sz="2800" b="1" dirty="0" err="1" smtClean="0"/>
              <a:t>TRÌNH</a:t>
            </a:r>
            <a:r>
              <a:rPr lang="en-US" sz="2800" b="1" dirty="0" smtClean="0"/>
              <a:t> </a:t>
            </a:r>
            <a:r>
              <a:rPr lang="en-US" sz="2800" b="1" dirty="0" err="1"/>
              <a:t>TỰ</a:t>
            </a:r>
            <a:r>
              <a:rPr lang="en-US" sz="2800" b="1" dirty="0"/>
              <a:t> </a:t>
            </a:r>
            <a:r>
              <a:rPr lang="en-US" sz="2800" b="1" dirty="0" err="1"/>
              <a:t>THỰC</a:t>
            </a:r>
            <a:r>
              <a:rPr lang="en-US" sz="2800" b="1" dirty="0"/>
              <a:t> </a:t>
            </a:r>
            <a:r>
              <a:rPr lang="en-US" sz="2800" b="1" dirty="0" err="1"/>
              <a:t>HIỆN</a:t>
            </a:r>
            <a:endParaRPr lang="en-US" sz="2800" dirty="0"/>
          </a:p>
        </p:txBody>
      </p:sp>
      <p:graphicFrame>
        <p:nvGraphicFramePr>
          <p:cNvPr id="4" name="Table 3"/>
          <p:cNvGraphicFramePr>
            <a:graphicFrameLocks noGrp="1"/>
          </p:cNvGraphicFramePr>
          <p:nvPr>
            <p:extLst>
              <p:ext uri="{D42A27DB-BD31-4B8C-83A1-F6EECF244321}">
                <p14:modId xmlns:p14="http://schemas.microsoft.com/office/powerpoint/2010/main" val="3358667708"/>
              </p:ext>
            </p:extLst>
          </p:nvPr>
        </p:nvGraphicFramePr>
        <p:xfrm>
          <a:off x="228600" y="2057400"/>
          <a:ext cx="9525000" cy="426720"/>
        </p:xfrm>
        <a:graphic>
          <a:graphicData uri="http://schemas.openxmlformats.org/drawingml/2006/table">
            <a:tbl>
              <a:tblPr>
                <a:tableStyleId>{5C22544A-7EE6-4342-B048-85BDC9FD1C3A}</a:tableStyleId>
              </a:tblPr>
              <a:tblGrid>
                <a:gridCol w="9525000"/>
              </a:tblGrid>
              <a:tr h="426720">
                <a:tc>
                  <a:txBody>
                    <a:bodyPr/>
                    <a:lstStyle/>
                    <a:p>
                      <a:pPr marL="267335" indent="-180340" algn="l" hangingPunct="0">
                        <a:spcAft>
                          <a:spcPts val="0"/>
                        </a:spcAft>
                      </a:pP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5.</a:t>
                      </a:r>
                      <a:r>
                        <a:rPr lang="nl-NL" sz="2800" dirty="0" smtClean="0">
                          <a:effectLst/>
                        </a:rPr>
                        <a:t> Tiện </a:t>
                      </a:r>
                      <a:r>
                        <a:rPr lang="nl-NL" sz="2800" dirty="0">
                          <a:effectLst/>
                        </a:rPr>
                        <a:t>thô  </a:t>
                      </a:r>
                      <a:r>
                        <a:rPr lang="en-US" sz="2800" baseline="0" dirty="0" smtClean="0">
                          <a:effectLst/>
                        </a:rPr>
                        <a:t> </a:t>
                      </a:r>
                      <a:r>
                        <a:rPr lang="nl-NL" sz="2800" dirty="0" smtClean="0">
                          <a:effectLst/>
                        </a:rPr>
                        <a:t>Ø30 </a:t>
                      </a:r>
                      <a:r>
                        <a:rPr lang="nl-NL" sz="2800" dirty="0">
                          <a:effectLst/>
                          <a:sym typeface="Wingdings" panose="05000000000000000000" pitchFamily="2" charset="2"/>
                        </a:rPr>
                        <a:t></a:t>
                      </a:r>
                      <a:r>
                        <a:rPr lang="nl-NL" sz="2800" dirty="0">
                          <a:effectLst/>
                        </a:rPr>
                        <a:t> Ø35.5;  L = 20</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780961115"/>
              </p:ext>
            </p:extLst>
          </p:nvPr>
        </p:nvGraphicFramePr>
        <p:xfrm>
          <a:off x="304800" y="2819400"/>
          <a:ext cx="9443581" cy="426720"/>
        </p:xfrm>
        <a:graphic>
          <a:graphicData uri="http://schemas.openxmlformats.org/drawingml/2006/table">
            <a:tbl>
              <a:tblPr>
                <a:tableStyleId>{5C22544A-7EE6-4342-B048-85BDC9FD1C3A}</a:tableStyleId>
              </a:tblPr>
              <a:tblGrid>
                <a:gridCol w="9443581"/>
              </a:tblGrid>
              <a:tr h="0">
                <a:tc>
                  <a:txBody>
                    <a:bodyPr/>
                    <a:lstStyle/>
                    <a:p>
                      <a:pPr marL="86995" algn="l" hangingPunct="0">
                        <a:spcAft>
                          <a:spcPts val="0"/>
                        </a:spcAft>
                      </a:pP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Bước</a:t>
                      </a:r>
                      <a:r>
                        <a:rPr lang="en-US" sz="2800" dirty="0" smtClean="0">
                          <a:latin typeface="Times New Roman" panose="02020603050405020304" pitchFamily="18" charset="0"/>
                          <a:ea typeface="Times New Roman" panose="02020603050405020304" pitchFamily="18" charset="0"/>
                        </a:rPr>
                        <a:t> 6.</a:t>
                      </a:r>
                      <a:r>
                        <a:rPr lang="nl-NL" sz="2800" dirty="0" smtClean="0">
                          <a:effectLst/>
                        </a:rPr>
                        <a:t>Tiện TinhØ35.5 </a:t>
                      </a:r>
                      <a:r>
                        <a:rPr lang="nl-NL" sz="2800" dirty="0">
                          <a:effectLst/>
                          <a:sym typeface="Wingdings" panose="05000000000000000000" pitchFamily="2" charset="2"/>
                        </a:rPr>
                        <a:t></a:t>
                      </a:r>
                      <a:r>
                        <a:rPr lang="nl-NL" sz="2800" dirty="0">
                          <a:effectLst/>
                        </a:rPr>
                        <a:t>  Ø36±0.1;  </a:t>
                      </a:r>
                      <a:r>
                        <a:rPr lang="nl-NL" sz="2800" dirty="0" smtClean="0">
                          <a:effectLst/>
                        </a:rPr>
                        <a:t>L=20±0.1</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114300" marR="114300" marT="0" marB="0"/>
                </a:tc>
              </a:tr>
            </a:tbl>
          </a:graphicData>
        </a:graphic>
      </p:graphicFrame>
      <p:sp>
        <p:nvSpPr>
          <p:cNvPr id="9" name="Rectangle 8"/>
          <p:cNvSpPr/>
          <p:nvPr/>
        </p:nvSpPr>
        <p:spPr>
          <a:xfrm>
            <a:off x="304800" y="3352800"/>
            <a:ext cx="7772400" cy="1241365"/>
          </a:xfrm>
          <a:prstGeom prst="rect">
            <a:avLst/>
          </a:prstGeom>
        </p:spPr>
        <p:txBody>
          <a:bodyPr wrap="square">
            <a:spAutoFit/>
          </a:bodyPr>
          <a:lstStyle/>
          <a:p>
            <a:r>
              <a:rPr lang="nl-NL" sz="2800" dirty="0" smtClean="0">
                <a:latin typeface="Times New Roman" panose="02020603050405020304" pitchFamily="18" charset="0"/>
                <a:ea typeface="Times New Roman" panose="02020603050405020304" pitchFamily="18" charset="0"/>
              </a:rPr>
              <a:t>   Bước 7.Vát </a:t>
            </a:r>
            <a:r>
              <a:rPr lang="nl-NL" sz="2800" dirty="0">
                <a:latin typeface="Times New Roman" panose="02020603050405020304" pitchFamily="18" charset="0"/>
                <a:ea typeface="Times New Roman" panose="02020603050405020304" pitchFamily="18" charset="0"/>
              </a:rPr>
              <a:t>cạnh </a:t>
            </a:r>
            <a:r>
              <a:rPr lang="nl-NL" sz="2800" dirty="0" smtClean="0">
                <a:latin typeface="Times New Roman" panose="02020603050405020304" pitchFamily="18" charset="0"/>
                <a:ea typeface="Times New Roman" panose="02020603050405020304" pitchFamily="18" charset="0"/>
              </a:rPr>
              <a:t>2x45</a:t>
            </a:r>
            <a:r>
              <a:rPr lang="nl-NL" sz="2800" baseline="30000" dirty="0" smtClean="0">
                <a:latin typeface="Times New Roman" panose="02020603050405020304" pitchFamily="18" charset="0"/>
                <a:ea typeface="Times New Roman" panose="02020603050405020304" pitchFamily="18" charset="0"/>
              </a:rPr>
              <a:t>o</a:t>
            </a:r>
          </a:p>
          <a:p>
            <a:r>
              <a:rPr lang="nl-NL" sz="2800" baseline="30000" dirty="0">
                <a:latin typeface="Times New Roman" panose="02020603050405020304" pitchFamily="18" charset="0"/>
              </a:rPr>
              <a:t> </a:t>
            </a:r>
            <a:r>
              <a:rPr lang="nl-NL" sz="2800" baseline="30000" dirty="0" smtClean="0">
                <a:latin typeface="Times New Roman" panose="02020603050405020304" pitchFamily="18" charset="0"/>
              </a:rPr>
              <a:t>  </a:t>
            </a:r>
          </a:p>
          <a:p>
            <a:r>
              <a:rPr lang="nl-NL" sz="2800" dirty="0" smtClean="0">
                <a:latin typeface="Times New Roman" panose="02020603050405020304" pitchFamily="18" charset="0"/>
                <a:ea typeface="Times New Roman" panose="02020603050405020304" pitchFamily="18" charset="0"/>
              </a:rPr>
              <a:t>    Bước 8.Kiểm tra kích thước và tháo chi tiết</a:t>
            </a:r>
            <a:endParaRPr lang="en-US" sz="2800" dirty="0"/>
          </a:p>
        </p:txBody>
      </p:sp>
    </p:spTree>
    <p:extLst>
      <p:ext uri="{BB962C8B-B14F-4D97-AF65-F5344CB8AC3E}">
        <p14:creationId xmlns:p14="http://schemas.microsoft.com/office/powerpoint/2010/main" val="33248735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242045745"/>
              </p:ext>
            </p:extLst>
          </p:nvPr>
        </p:nvGraphicFramePr>
        <p:xfrm>
          <a:off x="304800" y="1600200"/>
          <a:ext cx="8710808" cy="4909114"/>
        </p:xfrm>
        <a:graphic>
          <a:graphicData uri="http://schemas.openxmlformats.org/drawingml/2006/table">
            <a:tbl>
              <a:tblPr>
                <a:tableStyleId>{5C22544A-7EE6-4342-B048-85BDC9FD1C3A}</a:tableStyleId>
              </a:tblPr>
              <a:tblGrid>
                <a:gridCol w="4094541"/>
                <a:gridCol w="4616267"/>
              </a:tblGrid>
              <a:tr h="844458">
                <a:tc>
                  <a:txBody>
                    <a:bodyPr/>
                    <a:lstStyle/>
                    <a:p>
                      <a:pPr algn="ctr" hangingPunct="0">
                        <a:lnSpc>
                          <a:spcPct val="107000"/>
                        </a:lnSpc>
                        <a:spcBef>
                          <a:spcPts val="300"/>
                        </a:spcBef>
                        <a:spcAft>
                          <a:spcPts val="300"/>
                        </a:spcAft>
                      </a:pPr>
                      <a:r>
                        <a:rPr lang="nl-NL" sz="2800" b="1" dirty="0">
                          <a:solidFill>
                            <a:srgbClr val="0000FF"/>
                          </a:solidFill>
                          <a:effectLst/>
                        </a:rPr>
                        <a:t>NGUYÊN NHÂN</a:t>
                      </a:r>
                      <a:endParaRPr lang="en-US" sz="2800" b="1"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b="1"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900832">
                <a:tc gridSpan="2">
                  <a:txBody>
                    <a:bodyPr/>
                    <a:lstStyle/>
                    <a:p>
                      <a:pPr algn="ctr" hangingPunct="0">
                        <a:lnSpc>
                          <a:spcPct val="100000"/>
                        </a:lnSpc>
                        <a:spcBef>
                          <a:spcPts val="0"/>
                        </a:spcBef>
                        <a:spcAft>
                          <a:spcPts val="0"/>
                        </a:spcAft>
                      </a:pPr>
                      <a:r>
                        <a:rPr lang="nl-NL" sz="2800" b="1" kern="1200" dirty="0" smtClean="0">
                          <a:solidFill>
                            <a:schemeClr val="dk1"/>
                          </a:solidFill>
                          <a:effectLst/>
                          <a:latin typeface="+mn-lt"/>
                          <a:ea typeface="+mn-ea"/>
                          <a:cs typeface="+mn-cs"/>
                        </a:rPr>
                        <a:t>A. Sai kích thước lỗ (đường kính lỗ, đáy lỗ và chiều sâu)</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c hMerge="1">
                  <a:txBody>
                    <a:bodyPr/>
                    <a:lstStyle/>
                    <a:p>
                      <a:endParaRPr lang="en-US"/>
                    </a:p>
                  </a:txBody>
                  <a:tcPr/>
                </a:tc>
              </a:tr>
              <a:tr h="2674310">
                <a:tc>
                  <a:txBody>
                    <a:bodyPr/>
                    <a:lstStyle/>
                    <a:p>
                      <a:pPr algn="just" hangingPunct="0">
                        <a:lnSpc>
                          <a:spcPct val="107000"/>
                        </a:lnSpc>
                        <a:spcAft>
                          <a:spcPts val="0"/>
                        </a:spcAft>
                      </a:pP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Thao tác đo sai</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Điều chỉnh du xích sai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Lấy dấu sai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thao tác đo</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thao tác điều chỉnh du xích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sau khi lấy dấu xong</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8798421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1429218468"/>
              </p:ext>
            </p:extLst>
          </p:nvPr>
        </p:nvGraphicFramePr>
        <p:xfrm>
          <a:off x="76200" y="1417638"/>
          <a:ext cx="9067800" cy="4329509"/>
        </p:xfrm>
        <a:graphic>
          <a:graphicData uri="http://schemas.openxmlformats.org/drawingml/2006/table">
            <a:tbl>
              <a:tblPr>
                <a:tableStyleId>{5C22544A-7EE6-4342-B048-85BDC9FD1C3A}</a:tableStyleId>
              </a:tblPr>
              <a:tblGrid>
                <a:gridCol w="4262346"/>
                <a:gridCol w="4805454"/>
              </a:tblGrid>
              <a:tr h="811125">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811125">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B. Lỗ bị côn</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2568750">
                <a:tc>
                  <a:txBody>
                    <a:bodyPr/>
                    <a:lstStyle/>
                    <a:p>
                      <a:pPr algn="just" hangingPunct="0">
                        <a:lnSpc>
                          <a:spcPct val="107000"/>
                        </a:lnSpc>
                        <a:spcAft>
                          <a:spcPts val="0"/>
                        </a:spcAft>
                      </a:pPr>
                      <a:r>
                        <a:rPr lang="nl-NL" sz="28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a:effectLst/>
                          <a:latin typeface="Times New Roman" panose="02020603050405020304" pitchFamily="18" charset="0"/>
                          <a:ea typeface="Times New Roman" panose="02020603050405020304" pitchFamily="18" charset="0"/>
                          <a:cs typeface="Times New Roman" panose="02020603050405020304" pitchFamily="18" charset="0"/>
                        </a:rPr>
                        <a:t>- Cán dao quá nhỏ </a:t>
                      </a:r>
                      <a:endParaRPr lang="en-US" sz="280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a:effectLst/>
                          <a:latin typeface="Times New Roman" panose="02020603050405020304" pitchFamily="18" charset="0"/>
                          <a:ea typeface="Times New Roman" panose="02020603050405020304" pitchFamily="18" charset="0"/>
                          <a:cs typeface="Times New Roman" panose="02020603050405020304" pitchFamily="18" charset="0"/>
                        </a:rPr>
                        <a:t>- Dao mòn</a:t>
                      </a:r>
                      <a:endParaRPr lang="en-US" sz="280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a:effectLst/>
                          <a:latin typeface="Times New Roman" panose="02020603050405020304" pitchFamily="18" charset="0"/>
                          <a:ea typeface="Times New Roman" panose="02020603050405020304" pitchFamily="18" charset="0"/>
                          <a:cs typeface="Times New Roman" panose="02020603050405020304" pitchFamily="18" charset="0"/>
                        </a:rPr>
                        <a:t>- Dao kẹp không chặt</a:t>
                      </a:r>
                      <a:endParaRPr lang="en-US" sz="280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a:effectLst/>
                          <a:latin typeface="Times New Roman" panose="02020603050405020304" pitchFamily="18" charset="0"/>
                          <a:ea typeface="Times New Roman" panose="02020603050405020304" pitchFamily="18" charset="0"/>
                          <a:cs typeface="Times New Roman" panose="02020603050405020304" pitchFamily="18" charset="0"/>
                        </a:rPr>
                        <a:t>- Tâm trục chính và băng máy không đạt độ song song</a:t>
                      </a:r>
                      <a:endParaRPr lang="en-US" sz="280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Chọn và thay dao cho phù hợp</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Mài lại dao</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lực siết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và điều chỉnh lại</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6694904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2656936413"/>
              </p:ext>
            </p:extLst>
          </p:nvPr>
        </p:nvGraphicFramePr>
        <p:xfrm>
          <a:off x="228600" y="1524000"/>
          <a:ext cx="8839200" cy="6273751"/>
        </p:xfrm>
        <a:graphic>
          <a:graphicData uri="http://schemas.openxmlformats.org/drawingml/2006/table">
            <a:tbl>
              <a:tblPr>
                <a:tableStyleId>{5C22544A-7EE6-4342-B048-85BDC9FD1C3A}</a:tableStyleId>
              </a:tblPr>
              <a:tblGrid>
                <a:gridCol w="4154892"/>
                <a:gridCol w="4684308"/>
              </a:tblGrid>
              <a:tr h="870116">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870116">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C. Lỗ không đạt độ nhẵn</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2755568">
                <a:tc>
                  <a:txBody>
                    <a:bodyPr/>
                    <a:lstStyle/>
                    <a:p>
                      <a:pPr algn="just" hangingPunct="0">
                        <a:lnSpc>
                          <a:spcPct val="107000"/>
                        </a:lnSpc>
                        <a:spcAft>
                          <a:spcPts val="0"/>
                        </a:spcAft>
                      </a:pP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Cán dao quá nhỏ</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Dao mòn, mài dao không tốt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Tốc độ cắt không hợp lý</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Dung dịch tưới nguội không đúng</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Máy bị rung động</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Thay dao khác cho phù hợp</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Mài lại dao đạt yêu cầu kỹ thuật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Điều chỉnh lại tốc độ cắt</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Chọn lại dung dịch theo sổ tay thợ tiện</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độ rung động của máy</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1133254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2323054882"/>
              </p:ext>
            </p:extLst>
          </p:nvPr>
        </p:nvGraphicFramePr>
        <p:xfrm>
          <a:off x="228600" y="1524000"/>
          <a:ext cx="8839200" cy="4495800"/>
        </p:xfrm>
        <a:graphic>
          <a:graphicData uri="http://schemas.openxmlformats.org/drawingml/2006/table">
            <a:tbl>
              <a:tblPr>
                <a:tableStyleId>{5C22544A-7EE6-4342-B048-85BDC9FD1C3A}</a:tableStyleId>
              </a:tblPr>
              <a:tblGrid>
                <a:gridCol w="4154892"/>
                <a:gridCol w="4684308"/>
              </a:tblGrid>
              <a:tr h="870116">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870116">
                <a:tc gridSpan="2">
                  <a:txBody>
                    <a:bodyPr/>
                    <a:lstStyle/>
                    <a:p>
                      <a:pPr algn="ctr" hangingPunct="0">
                        <a:lnSpc>
                          <a:spcPct val="107000"/>
                        </a:lnSpc>
                        <a:spcBef>
                          <a:spcPts val="300"/>
                        </a:spcBef>
                        <a:spcAft>
                          <a:spcPts val="300"/>
                        </a:spcAft>
                      </a:pPr>
                      <a:r>
                        <a:rPr lang="nl-NL" sz="2800" b="1" kern="1200" dirty="0" smtClean="0">
                          <a:solidFill>
                            <a:schemeClr val="dk1"/>
                          </a:solidFill>
                          <a:effectLst/>
                          <a:latin typeface="+mn-lt"/>
                          <a:ea typeface="+mn-ea"/>
                          <a:cs typeface="+mn-cs"/>
                        </a:rPr>
                        <a:t>D. Lỗ bị méo (ô van)</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2755568">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Lực siết mâm quá lớn</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just"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Kiểm tra lại lực siết</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40424936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3600" b="1" dirty="0" err="1" smtClean="0">
                <a:solidFill>
                  <a:schemeClr val="tx1"/>
                </a:solidFill>
                <a:latin typeface="+mn-lt"/>
              </a:rPr>
              <a:t>IV.Các</a:t>
            </a:r>
            <a:r>
              <a:rPr lang="en-US" sz="3600" b="1" dirty="0" smtClean="0">
                <a:solidFill>
                  <a:schemeClr val="tx1"/>
                </a:solidFill>
                <a:latin typeface="+mn-lt"/>
              </a:rPr>
              <a:t> </a:t>
            </a:r>
            <a:r>
              <a:rPr lang="en-US" sz="3600" b="1" dirty="0" err="1" smtClean="0">
                <a:solidFill>
                  <a:schemeClr val="tx1"/>
                </a:solidFill>
                <a:latin typeface="+mn-lt"/>
              </a:rPr>
              <a:t>dạng</a:t>
            </a:r>
            <a:r>
              <a:rPr lang="en-US" sz="3600" b="1" dirty="0" smtClean="0">
                <a:solidFill>
                  <a:schemeClr val="tx1"/>
                </a:solidFill>
                <a:latin typeface="+mn-lt"/>
              </a:rPr>
              <a:t> </a:t>
            </a:r>
            <a:r>
              <a:rPr lang="en-US" sz="3600" b="1" dirty="0" err="1" smtClean="0">
                <a:solidFill>
                  <a:schemeClr val="tx1"/>
                </a:solidFill>
                <a:latin typeface="+mn-lt"/>
              </a:rPr>
              <a:t>sai</a:t>
            </a:r>
            <a:r>
              <a:rPr lang="en-US" sz="3600" b="1" dirty="0" smtClean="0">
                <a:solidFill>
                  <a:schemeClr val="tx1"/>
                </a:solidFill>
                <a:latin typeface="+mn-lt"/>
              </a:rPr>
              <a:t> </a:t>
            </a:r>
            <a:r>
              <a:rPr lang="en-US" sz="3600" b="1" dirty="0" err="1" smtClean="0">
                <a:solidFill>
                  <a:schemeClr val="tx1"/>
                </a:solidFill>
                <a:latin typeface="+mn-lt"/>
              </a:rPr>
              <a:t>hỏng</a:t>
            </a:r>
            <a:r>
              <a:rPr lang="en-US" sz="3600" b="1" dirty="0" smtClean="0">
                <a:solidFill>
                  <a:schemeClr val="tx1"/>
                </a:solidFill>
                <a:latin typeface="+mn-lt"/>
              </a:rPr>
              <a:t> – </a:t>
            </a:r>
            <a:r>
              <a:rPr lang="en-US" sz="3600" b="1" dirty="0" err="1" smtClean="0">
                <a:solidFill>
                  <a:schemeClr val="tx1"/>
                </a:solidFill>
                <a:latin typeface="+mn-lt"/>
              </a:rPr>
              <a:t>Nguyên</a:t>
            </a:r>
            <a:r>
              <a:rPr lang="en-US" sz="3600" b="1" dirty="0" smtClean="0">
                <a:solidFill>
                  <a:schemeClr val="tx1"/>
                </a:solidFill>
                <a:latin typeface="+mn-lt"/>
              </a:rPr>
              <a:t> </a:t>
            </a:r>
            <a:r>
              <a:rPr lang="en-US" sz="3600" b="1" dirty="0" err="1" smtClean="0">
                <a:solidFill>
                  <a:schemeClr val="tx1"/>
                </a:solidFill>
                <a:latin typeface="+mn-lt"/>
              </a:rPr>
              <a:t>nhân</a:t>
            </a:r>
            <a:r>
              <a:rPr lang="en-US" sz="3600" b="1" dirty="0" smtClean="0">
                <a:solidFill>
                  <a:schemeClr val="tx1"/>
                </a:solidFill>
                <a:latin typeface="+mn-lt"/>
              </a:rPr>
              <a:t> - </a:t>
            </a:r>
            <a:r>
              <a:rPr lang="en-US" sz="3600" b="1" dirty="0" err="1" smtClean="0">
                <a:solidFill>
                  <a:schemeClr val="tx1"/>
                </a:solidFill>
                <a:latin typeface="+mn-lt"/>
              </a:rPr>
              <a:t>Biện</a:t>
            </a:r>
            <a:r>
              <a:rPr lang="en-US" sz="3600" b="1" dirty="0" smtClean="0">
                <a:solidFill>
                  <a:schemeClr val="tx1"/>
                </a:solidFill>
                <a:latin typeface="+mn-lt"/>
              </a:rPr>
              <a:t> </a:t>
            </a:r>
            <a:r>
              <a:rPr lang="en-US" sz="3600" b="1" dirty="0" err="1" smtClean="0">
                <a:solidFill>
                  <a:schemeClr val="tx1"/>
                </a:solidFill>
                <a:latin typeface="+mn-lt"/>
              </a:rPr>
              <a:t>pháp</a:t>
            </a:r>
            <a:r>
              <a:rPr lang="en-US" sz="3600" b="1" dirty="0" smtClean="0">
                <a:solidFill>
                  <a:schemeClr val="tx1"/>
                </a:solidFill>
                <a:latin typeface="+mn-lt"/>
              </a:rPr>
              <a:t> </a:t>
            </a:r>
            <a:r>
              <a:rPr lang="en-US" sz="3600" b="1" dirty="0" err="1" smtClean="0">
                <a:solidFill>
                  <a:schemeClr val="tx1"/>
                </a:solidFill>
                <a:latin typeface="+mn-lt"/>
              </a:rPr>
              <a:t>khắc</a:t>
            </a:r>
            <a:r>
              <a:rPr lang="en-US" sz="3600" b="1" dirty="0" smtClean="0">
                <a:solidFill>
                  <a:schemeClr val="tx1"/>
                </a:solidFill>
                <a:latin typeface="+mn-lt"/>
              </a:rPr>
              <a:t> </a:t>
            </a:r>
            <a:r>
              <a:rPr lang="en-US" sz="3600" b="1" dirty="0" err="1" smtClean="0">
                <a:solidFill>
                  <a:schemeClr val="tx1"/>
                </a:solidFill>
                <a:latin typeface="+mn-lt"/>
              </a:rPr>
              <a:t>phục</a:t>
            </a:r>
            <a:endParaRPr lang="en-US" sz="3600" b="1" dirty="0">
              <a:solidFill>
                <a:schemeClr val="tx1"/>
              </a:solidFill>
              <a:latin typeface="+mn-lt"/>
            </a:endParaRPr>
          </a:p>
        </p:txBody>
      </p:sp>
      <p:graphicFrame>
        <p:nvGraphicFramePr>
          <p:cNvPr id="5" name="Table 4"/>
          <p:cNvGraphicFramePr>
            <a:graphicFrameLocks noGrp="1"/>
          </p:cNvGraphicFramePr>
          <p:nvPr>
            <p:extLst>
              <p:ext uri="{D42A27DB-BD31-4B8C-83A1-F6EECF244321}">
                <p14:modId xmlns:p14="http://schemas.microsoft.com/office/powerpoint/2010/main" val="3030795687"/>
              </p:ext>
            </p:extLst>
          </p:nvPr>
        </p:nvGraphicFramePr>
        <p:xfrm>
          <a:off x="228600" y="1524000"/>
          <a:ext cx="8839200" cy="4495800"/>
        </p:xfrm>
        <a:graphic>
          <a:graphicData uri="http://schemas.openxmlformats.org/drawingml/2006/table">
            <a:tbl>
              <a:tblPr>
                <a:tableStyleId>{5C22544A-7EE6-4342-B048-85BDC9FD1C3A}</a:tableStyleId>
              </a:tblPr>
              <a:tblGrid>
                <a:gridCol w="4154892"/>
                <a:gridCol w="4684308"/>
              </a:tblGrid>
              <a:tr h="870116">
                <a:tc>
                  <a:txBody>
                    <a:bodyPr/>
                    <a:lstStyle/>
                    <a:p>
                      <a:pPr algn="ctr" hangingPunct="0">
                        <a:lnSpc>
                          <a:spcPct val="107000"/>
                        </a:lnSpc>
                        <a:spcBef>
                          <a:spcPts val="300"/>
                        </a:spcBef>
                        <a:spcAft>
                          <a:spcPts val="300"/>
                        </a:spcAft>
                      </a:pPr>
                      <a:r>
                        <a:rPr lang="nl-NL" sz="2800" dirty="0">
                          <a:solidFill>
                            <a:srgbClr val="0000FF"/>
                          </a:solidFill>
                          <a:effectLst/>
                        </a:rPr>
                        <a:t>NGUYÊN NHÂN</a:t>
                      </a:r>
                      <a:endParaRPr lang="en-US" sz="2800" dirty="0">
                        <a:solidFill>
                          <a:srgbClr val="0000FF"/>
                        </a:solidFill>
                        <a:effectLst/>
                        <a:latin typeface="VNI-Times" pitchFamily="2" charset="0"/>
                        <a:ea typeface="Times New Roman" panose="02020603050405020304" pitchFamily="18" charset="0"/>
                        <a:cs typeface="Times New Roman" panose="02020603050405020304" pitchFamily="18" charset="0"/>
                      </a:endParaRPr>
                    </a:p>
                  </a:txBody>
                  <a:tcPr marL="62702" marR="62702" marT="0" marB="0"/>
                </a:tc>
                <a:tc>
                  <a:txBody>
                    <a:bodyPr/>
                    <a:lstStyle/>
                    <a:p>
                      <a:pPr algn="ctr" hangingPunct="0">
                        <a:lnSpc>
                          <a:spcPct val="107000"/>
                        </a:lnSpc>
                        <a:spcBef>
                          <a:spcPts val="300"/>
                        </a:spcBef>
                        <a:spcAft>
                          <a:spcPts val="300"/>
                        </a:spcAft>
                      </a:pPr>
                      <a:r>
                        <a:rPr lang="nl-NL" sz="2800" kern="0" dirty="0">
                          <a:solidFill>
                            <a:srgbClr val="0000FF"/>
                          </a:solidFill>
                          <a:effectLst/>
                        </a:rPr>
                        <a:t>BIỆN PHÁP KHẮC PHỤC</a:t>
                      </a:r>
                      <a:endParaRPr lang="en-US" sz="2800" b="1" kern="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2702" marR="62702" marT="0" marB="0"/>
                </a:tc>
              </a:tr>
              <a:tr h="870116">
                <a:tc gridSpan="2">
                  <a:txBody>
                    <a:bodyPr/>
                    <a:lstStyle/>
                    <a:p>
                      <a:pPr algn="ctr" hangingPunct="0">
                        <a:lnSpc>
                          <a:spcPct val="107000"/>
                        </a:lnSpc>
                        <a:spcBef>
                          <a:spcPts val="300"/>
                        </a:spcBef>
                        <a:spcAft>
                          <a:spcPts val="300"/>
                        </a:spcAft>
                      </a:pPr>
                      <a:r>
                        <a:rPr lang="nl-NL" sz="2800" b="1" i="1" kern="1200" dirty="0" smtClean="0">
                          <a:solidFill>
                            <a:schemeClr val="dk1"/>
                          </a:solidFill>
                          <a:effectLst/>
                          <a:latin typeface="+mn-lt"/>
                          <a:ea typeface="+mn-ea"/>
                          <a:cs typeface="+mn-cs"/>
                        </a:rPr>
                        <a:t>D. Mặt bậc không vuông góc</a:t>
                      </a:r>
                      <a:endParaRPr lang="en-US" sz="2800" b="1" i="1" dirty="0">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US"/>
                    </a:p>
                  </a:txBody>
                  <a:tcPr/>
                </a:tc>
              </a:tr>
              <a:tr h="2755568">
                <a:tc>
                  <a:txBody>
                    <a:bodyPr/>
                    <a:lstStyle/>
                    <a:p>
                      <a:pPr algn="ctr" hangingPunct="0">
                        <a:lnSpc>
                          <a:spcPct val="107000"/>
                        </a:lnSpc>
                        <a:spcBef>
                          <a:spcPts val="600"/>
                        </a:spcBef>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Do gá dao không đúng</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ctr" hangingPunct="0">
                        <a:lnSpc>
                          <a:spcPct val="107000"/>
                        </a:lnSpc>
                        <a:spcAft>
                          <a:spcPts val="0"/>
                        </a:spcAft>
                      </a:pPr>
                      <a:r>
                        <a:rPr lang="nl-NL"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Do mài góc φ không đúng </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c>
                  <a:txBody>
                    <a:bodyPr/>
                    <a:lstStyle/>
                    <a:p>
                      <a:pPr algn="ctr" hangingPunct="0">
                        <a:lnSpc>
                          <a:spcPct val="107000"/>
                        </a:lnSpc>
                        <a:spcBef>
                          <a:spcPts val="600"/>
                        </a:spcBef>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Gá lại dao</a:t>
                      </a:r>
                      <a:endParaRPr lang="en-US" sz="2800" dirty="0">
                        <a:effectLst/>
                        <a:latin typeface="VNI-Times" pitchFamily="2" charset="0"/>
                        <a:ea typeface="Times New Roman" panose="02020603050405020304" pitchFamily="18" charset="0"/>
                        <a:cs typeface="Times New Roman" panose="02020603050405020304" pitchFamily="18" charset="0"/>
                      </a:endParaRPr>
                    </a:p>
                    <a:p>
                      <a:pPr algn="ctr" hangingPunct="0">
                        <a:lnSpc>
                          <a:spcPct val="107000"/>
                        </a:lnSpc>
                        <a:spcAft>
                          <a:spcPts val="0"/>
                        </a:spcAft>
                      </a:pPr>
                      <a:r>
                        <a:rPr lang="nl-NL" sz="2800" dirty="0">
                          <a:effectLst/>
                          <a:latin typeface="Times New Roman" panose="02020603050405020304" pitchFamily="18" charset="0"/>
                          <a:ea typeface="Times New Roman" panose="02020603050405020304" pitchFamily="18" charset="0"/>
                          <a:cs typeface="Times New Roman" panose="02020603050405020304" pitchFamily="18" charset="0"/>
                        </a:rPr>
                        <a:t>- Mài lại dao</a:t>
                      </a:r>
                      <a:endParaRPr lang="en-US" sz="2800" dirty="0">
                        <a:effectLst/>
                        <a:latin typeface="VNI-Times" pitchFamily="2"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40099340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sp>
        <p:nvSpPr>
          <p:cNvPr id="2" name="Subtitle 2"/>
          <p:cNvSpPr txBox="1">
            <a:spLocks/>
          </p:cNvSpPr>
          <p:nvPr/>
        </p:nvSpPr>
        <p:spPr>
          <a:xfrm>
            <a:off x="141515" y="2819400"/>
            <a:ext cx="9002486" cy="2819400"/>
          </a:xfrm>
          <a:prstGeom prst="rect">
            <a:avLst/>
          </a:prstGeom>
        </p:spPr>
        <p:txBody>
          <a:bodyPr/>
          <a:lstStyle>
            <a:lvl1pPr marL="452438" indent="-452438" algn="l" rtl="0" eaLnBrk="1" fontAlgn="base" hangingPunct="1">
              <a:spcBef>
                <a:spcPct val="20000"/>
              </a:spcBef>
              <a:spcAft>
                <a:spcPct val="0"/>
              </a:spcAft>
              <a:buClr>
                <a:schemeClr val="bg2"/>
              </a:buClr>
              <a:buFont typeface="Wingdings" pitchFamily="2" charset="2"/>
              <a:buBlip>
                <a:blip r:embed="rId3"/>
              </a:buBlip>
              <a:defRPr sz="2800">
                <a:solidFill>
                  <a:schemeClr val="tx1"/>
                </a:solidFill>
                <a:latin typeface="+mn-lt"/>
                <a:ea typeface="+mn-ea"/>
                <a:cs typeface="+mn-cs"/>
              </a:defRPr>
            </a:lvl1pPr>
            <a:lvl2pPr marL="852488" indent="-285750" algn="l" rtl="0" eaLnBrk="1" fontAlgn="base" hangingPunct="1">
              <a:spcBef>
                <a:spcPct val="20000"/>
              </a:spcBef>
              <a:spcAft>
                <a:spcPct val="0"/>
              </a:spcAft>
              <a:buClr>
                <a:schemeClr val="tx2"/>
              </a:buClr>
              <a:buSzPct val="85000"/>
              <a:buFont typeface="Wingdings" pitchFamily="2" charset="2"/>
              <a:buChar char="¯"/>
              <a:defRPr sz="2400" i="1">
                <a:solidFill>
                  <a:schemeClr val="tx1"/>
                </a:solidFill>
                <a:latin typeface="+mn-lt"/>
                <a:cs typeface="+mn-cs"/>
              </a:defRPr>
            </a:lvl2pPr>
            <a:lvl3pPr marL="1195388" indent="-228600" algn="l" rtl="0" eaLnBrk="1" fontAlgn="base" hangingPunct="1">
              <a:spcBef>
                <a:spcPct val="20000"/>
              </a:spcBef>
              <a:spcAft>
                <a:spcPct val="0"/>
              </a:spcAft>
              <a:buClr>
                <a:schemeClr val="accent1"/>
              </a:buClr>
              <a:buSzPct val="65000"/>
              <a:buFont typeface="Wingdings" pitchFamily="2" charset="2"/>
              <a:buChar char="p"/>
              <a:defRPr sz="2000">
                <a:solidFill>
                  <a:schemeClr val="tx1"/>
                </a:solidFill>
                <a:latin typeface="+mn-lt"/>
                <a:cs typeface="+mn-cs"/>
              </a:defRPr>
            </a:lvl3pPr>
            <a:lvl4pPr marL="1600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cs typeface="+mn-cs"/>
              </a:defRPr>
            </a:lvl4pPr>
            <a:lvl5pPr marL="2057400" indent="-228600" algn="l" rtl="0" eaLnBrk="1" fontAlgn="base" hangingPunct="1">
              <a:spcBef>
                <a:spcPct val="20000"/>
              </a:spcBef>
              <a:spcAft>
                <a:spcPct val="0"/>
              </a:spcAft>
              <a:buClr>
                <a:schemeClr val="tx2"/>
              </a:buClr>
              <a:buSzPct val="80000"/>
              <a:buFont typeface="Wingdings" pitchFamily="2" charset="2"/>
              <a:buChar char="§"/>
              <a:defRPr sz="2000">
                <a:solidFill>
                  <a:schemeClr val="tx1"/>
                </a:solidFill>
                <a:latin typeface="+mn-lt"/>
                <a:cs typeface="+mn-cs"/>
              </a:defRPr>
            </a:lvl5pPr>
            <a:lvl6pPr marL="25146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6pPr>
            <a:lvl7pPr marL="29718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7pPr>
            <a:lvl8pPr marL="34290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8pPr>
            <a:lvl9pPr marL="3886200" indent="-228600" algn="l" rtl="0" eaLnBrk="1" fontAlgn="base" hangingPunct="1">
              <a:spcBef>
                <a:spcPct val="20000"/>
              </a:spcBef>
              <a:spcAft>
                <a:spcPct val="0"/>
              </a:spcAft>
              <a:buClr>
                <a:schemeClr val="tx2"/>
              </a:buClr>
              <a:buSzPct val="80000"/>
              <a:buFont typeface="Wingdings" pitchFamily="2" charset="2"/>
              <a:buChar char="§"/>
              <a:defRPr>
                <a:solidFill>
                  <a:schemeClr val="tx1"/>
                </a:solidFill>
                <a:latin typeface="+mn-lt"/>
                <a:cs typeface="+mn-cs"/>
              </a:defRPr>
            </a:lvl9pPr>
          </a:lstStyle>
          <a:p>
            <a:pPr marL="0" indent="0">
              <a:lnSpc>
                <a:spcPct val="150000"/>
              </a:lnSpc>
              <a:buClr>
                <a:srgbClr val="E7E6E6"/>
              </a:buClr>
              <a:buFont typeface="Wingdings" pitchFamily="2" charset="2"/>
              <a:buNone/>
            </a:pPr>
            <a:endParaRPr lang="en-US" sz="4800" b="1">
              <a:solidFill>
                <a:srgbClr val="FF0000"/>
              </a:solidFill>
              <a:latin typeface="Calibri Light" panose="020F0302020204030204"/>
            </a:endParaRPr>
          </a:p>
        </p:txBody>
      </p:sp>
      <p:sp>
        <p:nvSpPr>
          <p:cNvPr id="6" name="TextBox 5"/>
          <p:cNvSpPr txBox="1"/>
          <p:nvPr/>
        </p:nvSpPr>
        <p:spPr>
          <a:xfrm>
            <a:off x="304800" y="2971800"/>
            <a:ext cx="8458200" cy="677108"/>
          </a:xfrm>
          <a:prstGeom prst="rect">
            <a:avLst/>
          </a:prstGeom>
          <a:noFill/>
        </p:spPr>
        <p:txBody>
          <a:bodyPr wrap="square" rtlCol="0">
            <a:spAutoFit/>
          </a:bodyPr>
          <a:lstStyle/>
          <a:p>
            <a:pPr algn="ctr"/>
            <a:r>
              <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THANK FOR  YOUR </a:t>
            </a:r>
            <a:r>
              <a:rPr lang="en-US" sz="3800" b="1" smtClean="0">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ATTENTION !</a:t>
            </a:r>
            <a:endParaRPr lang="en-US" sz="3800" b="1">
              <a:solidFill>
                <a:srgbClr val="FF0000"/>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1992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
      <a:clrScheme name="Level 9">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10">
        <a:dk1>
          <a:srgbClr val="000000"/>
        </a:dk1>
        <a:lt1>
          <a:srgbClr val="FFFFFF"/>
        </a:lt1>
        <a:dk2>
          <a:srgbClr val="339966"/>
        </a:dk2>
        <a:lt2>
          <a:srgbClr val="663300"/>
        </a:lt2>
        <a:accent1>
          <a:srgbClr val="FFF300"/>
        </a:accent1>
        <a:accent2>
          <a:srgbClr val="CC6600"/>
        </a:accent2>
        <a:accent3>
          <a:srgbClr val="FFFFFF"/>
        </a:accent3>
        <a:accent4>
          <a:srgbClr val="000000"/>
        </a:accent4>
        <a:accent5>
          <a:srgbClr val="FFF8AA"/>
        </a:accent5>
        <a:accent6>
          <a:srgbClr val="B95C00"/>
        </a:accent6>
        <a:hlink>
          <a:srgbClr val="CC9900"/>
        </a:hlink>
        <a:folHlink>
          <a:srgbClr val="CC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100" b="0" i="0" u="none" strike="noStrike" cap="none" normalizeH="0" baseline="0" smtClean="0">
            <a:ln>
              <a:noFill/>
            </a:ln>
            <a:solidFill>
              <a:schemeClr val="bg2"/>
            </a:solidFill>
            <a:effectLst>
              <a:outerShdw blurRad="38100" dist="38100" dir="2700000" algn="tl">
                <a:srgbClr val="000000">
                  <a:alpha val="43137"/>
                </a:srgbClr>
              </a:outerShdw>
            </a:effectLst>
            <a:latin typeface="Arial" charset="0"/>
          </a:defRPr>
        </a:defPPr>
      </a:lstStyle>
    </a:lnDef>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7025</TotalTime>
  <Words>638</Words>
  <Application>Microsoft Office PowerPoint</Application>
  <PresentationFormat>On-screen Show (4:3)</PresentationFormat>
  <Paragraphs>134</Paragraphs>
  <Slides>16</Slides>
  <Notes>3</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16</vt:i4>
      </vt:variant>
    </vt:vector>
  </HeadingPairs>
  <TitlesOfParts>
    <vt:vector size="30" baseType="lpstr">
      <vt:lpstr>Arial</vt:lpstr>
      <vt:lpstr>Calibri</vt:lpstr>
      <vt:lpstr>Calibri Light</vt:lpstr>
      <vt:lpstr>Garamond</vt:lpstr>
      <vt:lpstr>Symbol</vt:lpstr>
      <vt:lpstr>Tahoma</vt:lpstr>
      <vt:lpstr>Times New Roman</vt:lpstr>
      <vt:lpstr>VNI-Avo</vt:lpstr>
      <vt:lpstr>VNI-Times</vt:lpstr>
      <vt:lpstr>Wingdings</vt:lpstr>
      <vt:lpstr>Wingdings 2</vt:lpstr>
      <vt:lpstr>Theme1</vt:lpstr>
      <vt:lpstr>2_Default Design</vt:lpstr>
      <vt:lpstr>Office Theme</vt:lpstr>
      <vt:lpstr>PowerPoint Presentation</vt:lpstr>
      <vt:lpstr>BÀI 10: TIỆN LỖ BẬC VUÔNG GÓC</vt:lpstr>
      <vt:lpstr>BÀI 10: TIỆN LỖ BẬC VUÔNG GÓC</vt:lpstr>
      <vt:lpstr>BÀI 10: TIỆN LỖ BẬC VUÔNG GÓC</vt:lpstr>
      <vt:lpstr>BÀI 10: TIỆN LỖ BẬC VUÔNG GÓC</vt:lpstr>
      <vt:lpstr>PowerPoint Presentation</vt:lpstr>
      <vt:lpstr>PowerPoint Presentation</vt:lpstr>
      <vt:lpstr>PowerPoint Presentation</vt:lpstr>
      <vt:lpstr>PowerPoint Presentation</vt:lpstr>
      <vt:lpstr>PowerPoint Presentation</vt:lpstr>
      <vt:lpstr>IV.Các dạng sai hỏng – Nguyên nhân - Biện pháp khắc phục</vt:lpstr>
      <vt:lpstr>IV.Các dạng sai hỏng – Nguyên nhân - Biện pháp khắc phục</vt:lpstr>
      <vt:lpstr>IV.Các dạng sai hỏng – Nguyên nhân - Biện pháp khắc phục</vt:lpstr>
      <vt:lpstr>IV.Các dạng sai hỏng – Nguyên nhân - Biện pháp khắc phục</vt:lpstr>
      <vt:lpstr>IV.Các dạng sai hỏng – Nguyên nhân - Biện pháp khắc phục</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dc:title>
  <dc:creator>NN</dc:creator>
  <cp:lastModifiedBy>THANH GIANG</cp:lastModifiedBy>
  <cp:revision>715</cp:revision>
  <dcterms:created xsi:type="dcterms:W3CDTF">2006-08-16T00:00:00Z</dcterms:created>
  <dcterms:modified xsi:type="dcterms:W3CDTF">2021-07-22T04:34:46Z</dcterms:modified>
</cp:coreProperties>
</file>