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60" r:id="rId1"/>
    <p:sldMasterId id="2147483672" r:id="rId2"/>
    <p:sldMasterId id="2147483684" r:id="rId3"/>
  </p:sldMasterIdLst>
  <p:notesMasterIdLst>
    <p:notesMasterId r:id="rId19"/>
  </p:notesMasterIdLst>
  <p:sldIdLst>
    <p:sldId id="366" r:id="rId4"/>
    <p:sldId id="342" r:id="rId5"/>
    <p:sldId id="367" r:id="rId6"/>
    <p:sldId id="368" r:id="rId7"/>
    <p:sldId id="378" r:id="rId8"/>
    <p:sldId id="369" r:id="rId9"/>
    <p:sldId id="370" r:id="rId10"/>
    <p:sldId id="371" r:id="rId11"/>
    <p:sldId id="372" r:id="rId12"/>
    <p:sldId id="373" r:id="rId13"/>
    <p:sldId id="374" r:id="rId14"/>
    <p:sldId id="375" r:id="rId15"/>
    <p:sldId id="376" r:id="rId16"/>
    <p:sldId id="377" r:id="rId17"/>
    <p:sldId id="338" r:id="rId18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83309" autoAdjust="0"/>
  </p:normalViewPr>
  <p:slideViewPr>
    <p:cSldViewPr>
      <p:cViewPr varScale="1">
        <p:scale>
          <a:sx n="77" d="100"/>
          <a:sy n="77" d="100"/>
        </p:scale>
        <p:origin x="176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637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17DE3702-7C44-400C-AEE3-21F1E2FA697B}" type="datetimeFigureOut">
              <a:rPr lang="en-US" smtClean="0"/>
              <a:t>7/21/2021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0E870C4F-5C99-4964-B61E-6713F17CF2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167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228600" y="2084388"/>
            <a:ext cx="2870200" cy="20161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3098800" y="2084388"/>
            <a:ext cx="2870200" cy="201612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5969000" y="2084388"/>
            <a:ext cx="2870200" cy="2016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8" name="Line 11"/>
          <p:cNvSpPr>
            <a:spLocks noChangeShapeType="1"/>
          </p:cNvSpPr>
          <p:nvPr/>
        </p:nvSpPr>
        <p:spPr bwMode="auto">
          <a:xfrm>
            <a:off x="0" y="6324600"/>
            <a:ext cx="9144000" cy="0"/>
          </a:xfrm>
          <a:prstGeom prst="line">
            <a:avLst/>
          </a:prstGeom>
          <a:noFill/>
          <a:ln w="12700">
            <a:solidFill>
              <a:srgbClr val="339966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381000"/>
            <a:ext cx="7772400" cy="1441450"/>
          </a:xfrm>
        </p:spPr>
        <p:txBody>
          <a:bodyPr/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9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385763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10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934200" y="6232525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1</a:t>
            </a:r>
            <a:endParaRPr lang="en-US"/>
          </a:p>
        </p:txBody>
      </p:sp>
      <p:sp>
        <p:nvSpPr>
          <p:cNvPr id="12" name="Text Box 10"/>
          <p:cNvSpPr txBox="1">
            <a:spLocks noChangeArrowheads="1"/>
          </p:cNvSpPr>
          <p:nvPr userDrawn="1"/>
        </p:nvSpPr>
        <p:spPr bwMode="auto">
          <a:xfrm>
            <a:off x="0" y="6400800"/>
            <a:ext cx="9144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eaLnBrk="1" hangingPunct="1">
              <a:spcBef>
                <a:spcPct val="50000"/>
              </a:spcBef>
              <a:defRPr/>
            </a:pPr>
            <a:r>
              <a:rPr lang="it-IT" altLang="en-US" sz="1800" b="1" i="1" smtClean="0">
                <a:solidFill>
                  <a:srgbClr val="0000FF"/>
                </a:solidFill>
                <a:latin typeface="+mj-lt"/>
              </a:rPr>
              <a:t>Bm. CNKL</a:t>
            </a:r>
            <a:r>
              <a:rPr lang="it-IT" altLang="en-US" sz="1800" b="1" i="1" baseline="0" smtClean="0">
                <a:solidFill>
                  <a:srgbClr val="0000FF"/>
                </a:solidFill>
                <a:latin typeface="+mj-lt"/>
              </a:rPr>
              <a:t> – </a:t>
            </a:r>
            <a:r>
              <a:rPr lang="it-IT" altLang="en-US" sz="1800" b="1" i="1" smtClean="0">
                <a:solidFill>
                  <a:srgbClr val="0000FF"/>
                </a:solidFill>
                <a:latin typeface="+mj-lt"/>
              </a:rPr>
              <a:t>Khoa</a:t>
            </a:r>
            <a:r>
              <a:rPr lang="it-IT" altLang="en-US" sz="1800" b="1" i="1" baseline="0" smtClean="0">
                <a:solidFill>
                  <a:srgbClr val="0000FF"/>
                </a:solidFill>
                <a:latin typeface="+mj-lt"/>
              </a:rPr>
              <a:t> KTCS                                                                             Lê Văn Nhân</a:t>
            </a:r>
            <a:endParaRPr lang="en-US" sz="1800" b="1" i="1" smtClean="0">
              <a:solidFill>
                <a:schemeClr val="tx1"/>
              </a:solidFill>
              <a:effectLst/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2706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6028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287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3766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82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260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177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489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360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316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9158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101F08-4820-4FFF-8F46-D5BF5847EFAC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D28A16B-3CAE-4FB7-BF9D-B4F07313B3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7931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6B602-02EF-4D19-8D6F-5614E202AD9F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421B8F44-57F7-4E49-8DB8-19CB3AD253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4115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F9A0C4-FB94-4D1D-9051-A297349DD04D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9C0C2E9F-05F7-4BEE-AA07-84D9A46285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3857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22363"/>
            <a:ext cx="4038600" cy="500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22363"/>
            <a:ext cx="4038600" cy="500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BDD0FA-3E87-49CC-9A9D-7FB6F0841E85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ED70C91-320F-4760-A22C-4D74564C63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5045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B57474-7E0C-427E-A465-8C106321264B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31E73983-27CE-4DB1-852B-FE1460816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7270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99946B-58D6-4594-AE65-2400EBB813A0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06205B06-3D7C-42BC-8215-756589329F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8450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D1F62-AFF5-466F-8641-F9A229BB3633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D13626BD-7DBF-40CC-B500-4B39911A76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5126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ADED09-FA6F-4A38-B674-1B08245BD29A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0EC0433-764F-451A-8318-7B73388FE0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9902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8171E1-23DF-4909-9ED2-CE726BA64DFD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E6106EB5-C062-4A4E-9782-9B68B896E6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3362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D95E3C-5574-478C-A995-8546E9491BD1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4DD0017E-AE53-43CA-99AC-891B8CB7B8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9258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31775"/>
            <a:ext cx="2057400" cy="58943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31775"/>
            <a:ext cx="6019800" cy="58943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C8AD5C-1C3C-430F-BCB0-EC6C3590236D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ACAA98E8-8825-44FC-A2DA-7E778C1B36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25252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0425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3459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7161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5205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05517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1953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1266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6837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34438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8480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025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331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4331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3160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1032" name="Rectangle 9"/>
          <p:cNvSpPr>
            <a:spLocks noChangeArrowheads="1"/>
          </p:cNvSpPr>
          <p:nvPr/>
        </p:nvSpPr>
        <p:spPr bwMode="auto">
          <a:xfrm>
            <a:off x="0" y="2311400"/>
            <a:ext cx="228600" cy="22860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33" name="Rectangle 10"/>
          <p:cNvSpPr>
            <a:spLocks noChangeArrowheads="1"/>
          </p:cNvSpPr>
          <p:nvPr/>
        </p:nvSpPr>
        <p:spPr bwMode="auto">
          <a:xfrm>
            <a:off x="0" y="4597400"/>
            <a:ext cx="228600" cy="22860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3163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32525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latin typeface="+mn-lt"/>
                <a:cs typeface="+mn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452438" indent="-452438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Blip>
          <a:blip r:embed="rId13"/>
        </a:buBlip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852488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5000"/>
        <a:buFont typeface="Wingdings" pitchFamily="2" charset="2"/>
        <a:buChar char="¯"/>
        <a:defRPr sz="2400" i="1">
          <a:solidFill>
            <a:schemeClr val="tx1"/>
          </a:solidFill>
          <a:latin typeface="+mn-lt"/>
          <a:cs typeface="+mn-cs"/>
        </a:defRPr>
      </a:lvl2pPr>
      <a:lvl3pPr marL="1195388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31775"/>
            <a:ext cx="8229600" cy="59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22363"/>
            <a:ext cx="8229600" cy="500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396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fld id="{27C04E18-983D-4413-A4D1-BA0CD79F1C58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8396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396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r>
              <a:rPr lang="en-US"/>
              <a:t>1/</a:t>
            </a:r>
            <a:fld id="{55C42D96-0786-4D5F-857E-F92CD3E140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7824788" y="6343650"/>
            <a:ext cx="11255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  <a:defRPr/>
            </a:pPr>
            <a:fld id="{5FC98910-0210-46F3-89CE-851E92D8BE61}" type="slidenum">
              <a:rPr lang="en-US" sz="1200" smtClean="0">
                <a:solidFill>
                  <a:schemeClr val="tx1"/>
                </a:solidFill>
                <a:effectLst/>
              </a:rPr>
              <a:pPr algn="r">
                <a:spcBef>
                  <a:spcPct val="50000"/>
                </a:spcBef>
                <a:defRPr/>
              </a:pPr>
              <a:t>‹#›</a:t>
            </a:fld>
            <a:endParaRPr lang="en-US" sz="1200" smtClean="0">
              <a:solidFill>
                <a:schemeClr val="tx1"/>
              </a:solidFill>
              <a:effectLst/>
            </a:endParaRPr>
          </a:p>
        </p:txBody>
      </p:sp>
      <p:sp>
        <p:nvSpPr>
          <p:cNvPr id="839688" name="Rectangle 8"/>
          <p:cNvSpPr>
            <a:spLocks noChangeArrowheads="1"/>
          </p:cNvSpPr>
          <p:nvPr/>
        </p:nvSpPr>
        <p:spPr bwMode="auto">
          <a:xfrm>
            <a:off x="404813" y="857250"/>
            <a:ext cx="8226425" cy="63500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rgbClr val="CC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2311400"/>
            <a:ext cx="228600" cy="2286000"/>
          </a:xfrm>
          <a:prstGeom prst="rect">
            <a:avLst/>
          </a:prstGeom>
          <a:solidFill>
            <a:srgbClr val="3399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0" y="4597400"/>
            <a:ext cx="228600" cy="2286000"/>
          </a:xfrm>
          <a:prstGeom prst="rect">
            <a:avLst/>
          </a:prstGeom>
          <a:solidFill>
            <a:srgbClr val="FFF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80000"/>
        <a:buBlip>
          <a:blip r:embed="rId13"/>
        </a:buBlip>
        <a:defRPr sz="24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4"/>
        </a:buBlip>
        <a:defRPr sz="2400" b="1">
          <a:solidFill>
            <a:srgbClr val="000099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352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0"/>
            <a:ext cx="89154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altLang="vi-VN" sz="2800" dirty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</a:t>
            </a:r>
            <a:r>
              <a:rPr lang="en-US" altLang="vi-VN" sz="2800" dirty="0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  <a:endParaRPr lang="en-US" altLang="vi-VN" sz="2800" dirty="0">
              <a:solidFill>
                <a:srgbClr val="3333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endParaRPr lang="en-US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algn="ctr">
              <a:lnSpc>
                <a:spcPct val="150000"/>
              </a:lnSpc>
              <a:defRPr/>
            </a:pPr>
            <a:r>
              <a:rPr lang="en-US" altLang="vi-V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BAI </a:t>
            </a:r>
            <a:r>
              <a:rPr lang="en-US" alt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alt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algn="ctr">
              <a:lnSpc>
                <a:spcPct val="150000"/>
              </a:lnSpc>
              <a:defRPr/>
            </a:pP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sz="320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3200" dirty="0" err="1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320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Nguyễn</a:t>
            </a:r>
            <a:r>
              <a:rPr lang="en-US" sz="320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320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Giang</a:t>
            </a:r>
            <a:endParaRPr lang="en-US" sz="3200" dirty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3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Khoa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892903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9277" y="167481"/>
            <a:ext cx="8446477" cy="1051719"/>
          </a:xfrm>
        </p:spPr>
        <p:txBody>
          <a:bodyPr/>
          <a:lstStyle/>
          <a:p>
            <a:pPr algn="ctr"/>
            <a:r>
              <a:rPr lang="de-DE" sz="2800" b="1" dirty="0">
                <a:solidFill>
                  <a:srgbClr val="FF0000"/>
                </a:solidFill>
                <a:latin typeface="+mn-lt"/>
              </a:rPr>
              <a:t>BÀI </a:t>
            </a:r>
            <a:r>
              <a:rPr lang="de-DE" sz="2800" b="1" dirty="0" smtClean="0">
                <a:solidFill>
                  <a:srgbClr val="FF0000"/>
                </a:solidFill>
                <a:latin typeface="+mn-lt"/>
              </a:rPr>
              <a:t>4. TIỆN TRỤ TRƠN DÀI CHỐNG  TÂM MỘT ĐẦU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3253" y="1524000"/>
            <a:ext cx="869852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I. </a:t>
            </a:r>
            <a:r>
              <a:rPr lang="en-US" sz="2800" b="1" dirty="0" err="1"/>
              <a:t>MỤC</a:t>
            </a:r>
            <a:r>
              <a:rPr lang="en-US" sz="2800" b="1" dirty="0"/>
              <a:t> </a:t>
            </a:r>
            <a:r>
              <a:rPr lang="en-US" sz="2800" b="1" dirty="0" err="1"/>
              <a:t>TIÊU</a:t>
            </a:r>
            <a:endParaRPr lang="en-US" sz="2800" dirty="0"/>
          </a:p>
          <a:p>
            <a:pPr hangingPunct="0"/>
            <a:r>
              <a:rPr lang="de-DE" sz="2800" i="1" dirty="0" smtClean="0"/>
              <a:t>- </a:t>
            </a:r>
            <a:r>
              <a:rPr lang="de-DE" sz="2800" i="1" dirty="0"/>
              <a:t>Tiện được trụ trơn dài chống tâm một đầu đúng YCKT</a:t>
            </a:r>
            <a:endParaRPr lang="en-US" sz="2800" dirty="0"/>
          </a:p>
          <a:p>
            <a:pPr hangingPunct="0"/>
            <a:r>
              <a:rPr lang="de-DE" sz="2800" i="1" dirty="0"/>
              <a:t>- Trình bày được quy trình công nghệ tiện trụ trơn dài chống tâm một đầu.</a:t>
            </a:r>
            <a:endParaRPr lang="en-US" sz="2800" dirty="0"/>
          </a:p>
          <a:p>
            <a:pPr hangingPunct="0"/>
            <a:r>
              <a:rPr lang="de-DE" sz="2800" i="1" dirty="0" smtClean="0"/>
              <a:t>- </a:t>
            </a:r>
            <a:r>
              <a:rPr lang="de-DE" sz="2800" i="1" dirty="0"/>
              <a:t>Tính toán và lựa chọn được chế độ cắt hơp lý.</a:t>
            </a:r>
            <a:endParaRPr lang="en-US" sz="2800" dirty="0"/>
          </a:p>
          <a:p>
            <a:pPr hangingPunct="0"/>
            <a:r>
              <a:rPr lang="de-DE" sz="2800" i="1" dirty="0"/>
              <a:t>- Trình bày được các dạng sai hỏng và điều chỉnh được ụ sau máy tiện.</a:t>
            </a:r>
            <a:endParaRPr lang="en-US" sz="2800" dirty="0"/>
          </a:p>
          <a:p>
            <a:pPr hangingPunct="0"/>
            <a:r>
              <a:rPr lang="de-DE" sz="2800" i="1" dirty="0"/>
              <a:t>- Sắp xếp nơi làm việc gọn gàng, sạch sẽ và hợp lý.</a:t>
            </a:r>
            <a:endParaRPr lang="en-US" sz="2800" dirty="0"/>
          </a:p>
          <a:p>
            <a:pPr hangingPunct="0"/>
            <a:r>
              <a:rPr lang="de-DE" sz="2800" i="1" dirty="0"/>
              <a:t>- Đảm bảo ATLĐ cho người và thiết bị.</a:t>
            </a:r>
            <a:endParaRPr lang="en-US" sz="2800" dirty="0"/>
          </a:p>
          <a:p>
            <a:pPr hangingPunct="0"/>
            <a:endParaRPr lang="en-US" sz="2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02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9277" y="167481"/>
            <a:ext cx="8446477" cy="1051719"/>
          </a:xfrm>
        </p:spPr>
        <p:txBody>
          <a:bodyPr/>
          <a:lstStyle/>
          <a:p>
            <a:pPr algn="ctr"/>
            <a:r>
              <a:rPr lang="de-DE" sz="2800" b="1" dirty="0">
                <a:solidFill>
                  <a:srgbClr val="FF0000"/>
                </a:solidFill>
                <a:latin typeface="+mn-lt"/>
              </a:rPr>
              <a:t>BÀI </a:t>
            </a:r>
            <a:r>
              <a:rPr lang="de-DE" sz="2800" b="1" dirty="0" smtClean="0">
                <a:solidFill>
                  <a:srgbClr val="FF0000"/>
                </a:solidFill>
                <a:latin typeface="+mn-lt"/>
              </a:rPr>
              <a:t>4. TIỆN TRỤ TRƠN DÀI CHỐNG TÂM MỘT ĐẦU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600200"/>
            <a:ext cx="8534400" cy="3685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28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CHO </a:t>
            </a:r>
            <a:r>
              <a:rPr lang="en-US" sz="28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endParaRPr lang="en-US" sz="28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1.Thiết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mài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đá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xưởng</a:t>
            </a:r>
            <a:endParaRPr lang="en-US" sz="28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ts val="300"/>
              </a:spcBef>
              <a:spcAft>
                <a:spcPts val="300"/>
              </a:spcAft>
              <a:buSzPts val="1200"/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2.Vật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phôi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thép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C45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Ø35mm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; L=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250mm</a:t>
            </a:r>
            <a:endParaRPr lang="en-US" sz="28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ts val="300"/>
              </a:spcBef>
              <a:spcAft>
                <a:spcPts val="300"/>
              </a:spcAft>
              <a:buSzPts val="1200"/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3.Dụng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742950" lvl="1" indent="-285750">
              <a:spcBef>
                <a:spcPts val="300"/>
              </a:spcBef>
              <a:spcAft>
                <a:spcPts val="300"/>
              </a:spcAft>
              <a:buFont typeface="Times New Roman" panose="02020603050405020304" pitchFamily="18" charset="0"/>
              <a:buChar char="-"/>
              <a:tabLst>
                <a:tab pos="914400" algn="l"/>
              </a:tabLst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Đo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Thước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cặp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150; 1/20</a:t>
            </a:r>
          </a:p>
          <a:p>
            <a:pPr marL="742950" lvl="1" indent="-285750">
              <a:spcBef>
                <a:spcPts val="300"/>
              </a:spcBef>
              <a:spcAft>
                <a:spcPts val="300"/>
              </a:spcAft>
              <a:buFont typeface="Times New Roman" panose="02020603050405020304" pitchFamily="18" charset="0"/>
              <a:buChar char="-"/>
              <a:tabLst>
                <a:tab pos="914400" algn="l"/>
              </a:tabLst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Dao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45</a:t>
            </a:r>
            <a:r>
              <a:rPr lang="en-US" sz="2800" baseline="300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;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mũi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khoan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</a:p>
          <a:p>
            <a:pPr lvl="0">
              <a:spcBef>
                <a:spcPts val="300"/>
              </a:spcBef>
              <a:spcAft>
                <a:spcPts val="300"/>
              </a:spcAft>
              <a:buSzPts val="1200"/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1SV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1chi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/ca</a:t>
            </a:r>
            <a:endParaRPr lang="en-US" sz="28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85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9277" y="167481"/>
            <a:ext cx="8446477" cy="1051719"/>
          </a:xfrm>
        </p:spPr>
        <p:txBody>
          <a:bodyPr/>
          <a:lstStyle/>
          <a:p>
            <a:pPr algn="ctr"/>
            <a:r>
              <a:rPr lang="de-DE" sz="2800" b="1" dirty="0">
                <a:solidFill>
                  <a:srgbClr val="FF0000"/>
                </a:solidFill>
                <a:latin typeface="+mn-lt"/>
              </a:rPr>
              <a:t>BÀI 4. TIỆN TRỤ TRƠN DÀI CHỐNG TÂM MỘT ĐẦU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600200"/>
            <a:ext cx="8534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III. </a:t>
            </a:r>
            <a:r>
              <a:rPr lang="en-US" sz="2800" b="1" dirty="0" err="1"/>
              <a:t>KIẾN</a:t>
            </a:r>
            <a:r>
              <a:rPr lang="en-US" sz="2800" b="1" dirty="0"/>
              <a:t> </a:t>
            </a:r>
            <a:r>
              <a:rPr lang="en-US" sz="2800" b="1" dirty="0" err="1"/>
              <a:t>THỨC</a:t>
            </a:r>
            <a:r>
              <a:rPr lang="en-US" sz="2800" b="1" dirty="0"/>
              <a:t> </a:t>
            </a:r>
            <a:r>
              <a:rPr lang="en-US" sz="2800" b="1" dirty="0" err="1"/>
              <a:t>LIÊN</a:t>
            </a:r>
            <a:r>
              <a:rPr lang="en-US" sz="2800" b="1" dirty="0"/>
              <a:t> </a:t>
            </a:r>
            <a:r>
              <a:rPr lang="en-US" sz="2800" b="1" dirty="0" err="1"/>
              <a:t>QUAN</a:t>
            </a:r>
            <a:r>
              <a:rPr lang="en-US" sz="2800" b="1" dirty="0" smtClean="0"/>
              <a:t>:</a:t>
            </a:r>
            <a:endParaRPr lang="en-US" sz="2800" dirty="0"/>
          </a:p>
        </p:txBody>
      </p:sp>
      <p:sp>
        <p:nvSpPr>
          <p:cNvPr id="18" name="Rectangle 17"/>
          <p:cNvSpPr/>
          <p:nvPr/>
        </p:nvSpPr>
        <p:spPr>
          <a:xfrm>
            <a:off x="609600" y="2242810"/>
            <a:ext cx="1905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Tốc độ cắt</a:t>
            </a:r>
            <a:endParaRPr lang="en-US" sz="2800" dirty="0"/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0" y="381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alt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kumimoji="0" lang="en-US" altLang="en-US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6600" y="2190484"/>
            <a:ext cx="2705100" cy="85926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9400" y="3403419"/>
            <a:ext cx="3477955" cy="802605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247215" y="4157416"/>
            <a:ext cx="862232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Tốc độ cắt trung bình của dao thép gió khi tiện thép có độ cứng trung bình:</a:t>
            </a:r>
            <a:endParaRPr lang="en-US" sz="2800" dirty="0"/>
          </a:p>
        </p:txBody>
      </p:sp>
      <p:sp>
        <p:nvSpPr>
          <p:cNvPr id="25" name="Rectangle 24"/>
          <p:cNvSpPr/>
          <p:nvPr/>
        </p:nvSpPr>
        <p:spPr>
          <a:xfrm>
            <a:off x="1219200" y="5111523"/>
            <a:ext cx="58208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143000" indent="228600" algn="just" hangingPunct="0">
              <a:spcAft>
                <a:spcPts val="0"/>
              </a:spcAft>
            </a:pPr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Tiện phá  V = 25 </a:t>
            </a:r>
            <a:r>
              <a:rPr lang="nl-NL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÷  </a:t>
            </a:r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35  m/ph</a:t>
            </a:r>
            <a:endParaRPr lang="en-US" sz="28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905000" y="5811226"/>
            <a:ext cx="51684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85800"/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Tiện tinh  V = 40  </a:t>
            </a:r>
            <a:r>
              <a:rPr lang="nl-NL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÷</a:t>
            </a:r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60  m/ph</a:t>
            </a:r>
            <a:endParaRPr lang="en-US" sz="28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403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9277" y="167481"/>
            <a:ext cx="8446477" cy="1051719"/>
          </a:xfrm>
        </p:spPr>
        <p:txBody>
          <a:bodyPr/>
          <a:lstStyle/>
          <a:p>
            <a:pPr algn="ctr"/>
            <a:r>
              <a:rPr lang="de-DE" sz="2800" b="1" dirty="0">
                <a:solidFill>
                  <a:srgbClr val="FF0000"/>
                </a:solidFill>
                <a:latin typeface="+mn-lt"/>
              </a:rPr>
              <a:t>BÀI 4. TIỆN TRỤ TRƠN DÀI CHỐNG TÂM MỘT ĐẦU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600200"/>
            <a:ext cx="8534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III. </a:t>
            </a:r>
            <a:r>
              <a:rPr lang="en-US" sz="2800" b="1" dirty="0" err="1"/>
              <a:t>KIẾN</a:t>
            </a:r>
            <a:r>
              <a:rPr lang="en-US" sz="2800" b="1" dirty="0"/>
              <a:t> </a:t>
            </a:r>
            <a:r>
              <a:rPr lang="en-US" sz="2800" b="1" dirty="0" err="1"/>
              <a:t>THỨC</a:t>
            </a:r>
            <a:r>
              <a:rPr lang="en-US" sz="2800" b="1" dirty="0"/>
              <a:t> </a:t>
            </a:r>
            <a:r>
              <a:rPr lang="en-US" sz="2800" b="1" dirty="0" err="1"/>
              <a:t>LIÊN</a:t>
            </a:r>
            <a:r>
              <a:rPr lang="en-US" sz="2800" b="1" dirty="0"/>
              <a:t> </a:t>
            </a:r>
            <a:r>
              <a:rPr lang="en-US" sz="2800" b="1" dirty="0" err="1"/>
              <a:t>QUAN</a:t>
            </a:r>
            <a:r>
              <a:rPr lang="en-US" sz="2800" b="1" dirty="0" smtClean="0"/>
              <a:t>:</a:t>
            </a:r>
            <a:endParaRPr lang="en-US" sz="2800" dirty="0"/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0" y="381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alt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kumimoji="0" lang="en-US" altLang="en-US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5800" y="2123420"/>
            <a:ext cx="6819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Khoảng dịch tâm ụ động khi chỉnh côn</a:t>
            </a:r>
            <a:endParaRPr lang="en-US" sz="32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2734022"/>
            <a:ext cx="2466975" cy="86677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38200" y="3585139"/>
            <a:ext cx="36054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Tốc độ cắt khi khoan: </a:t>
            </a:r>
            <a:endParaRPr lang="en-US" sz="2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8637" y="3529152"/>
            <a:ext cx="2352675" cy="79057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084380" y="4317975"/>
            <a:ext cx="65085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143000" algn="just" hangingPunct="0">
              <a:spcAft>
                <a:spcPts val="0"/>
              </a:spcAft>
            </a:pPr>
            <a:r>
              <a:rPr lang="nl-NL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 D là </a:t>
            </a:r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nl-NL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kính mũi khoan</a:t>
            </a:r>
            <a:endParaRPr lang="en-US" sz="32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2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228600"/>
            <a:ext cx="55638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IV.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14403" y="926313"/>
            <a:ext cx="31470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endParaRPr lang="en-US" sz="24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29759" y="4343400"/>
            <a:ext cx="584168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en-US" sz="2800" b="1" dirty="0" err="1"/>
              <a:t>YÊU</a:t>
            </a:r>
            <a:r>
              <a:rPr lang="en-US" sz="2800" b="1" dirty="0"/>
              <a:t> </a:t>
            </a:r>
            <a:r>
              <a:rPr lang="en-US" sz="2800" b="1" dirty="0" err="1"/>
              <a:t>CẦU</a:t>
            </a:r>
            <a:r>
              <a:rPr lang="en-US" sz="2800" b="1" dirty="0"/>
              <a:t> </a:t>
            </a:r>
            <a:r>
              <a:rPr lang="en-US" sz="2800" b="1" dirty="0" err="1"/>
              <a:t>KỸ</a:t>
            </a:r>
            <a:r>
              <a:rPr lang="en-US" sz="2800" b="1" dirty="0"/>
              <a:t> </a:t>
            </a:r>
            <a:r>
              <a:rPr lang="en-US" sz="2800" b="1" dirty="0" err="1"/>
              <a:t>THUẬT</a:t>
            </a:r>
            <a:endParaRPr lang="en-US" sz="2800" dirty="0"/>
          </a:p>
          <a:p>
            <a:pPr hangingPunct="0"/>
            <a:r>
              <a:rPr lang="en-US" sz="2400" b="1" dirty="0"/>
              <a:t> </a:t>
            </a:r>
            <a:endParaRPr lang="en-US" sz="2400" dirty="0"/>
          </a:p>
          <a:p>
            <a:pPr hangingPunct="0"/>
            <a:r>
              <a:rPr lang="en-US" sz="2800" dirty="0"/>
              <a:t>-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trụ</a:t>
            </a:r>
            <a:r>
              <a:rPr lang="en-US" sz="2800" dirty="0"/>
              <a:t> ≤0.1/100</a:t>
            </a:r>
          </a:p>
          <a:p>
            <a:pPr hangingPunct="0"/>
            <a:r>
              <a:rPr lang="en-US" sz="2800" dirty="0"/>
              <a:t>-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bóng</a:t>
            </a:r>
            <a:r>
              <a:rPr lang="en-US" sz="2800" dirty="0"/>
              <a:t> </a:t>
            </a:r>
            <a:r>
              <a:rPr lang="en-US" sz="2800" dirty="0" err="1"/>
              <a:t>Rz40</a:t>
            </a:r>
            <a:endParaRPr lang="en-US" sz="2800" dirty="0"/>
          </a:p>
          <a:p>
            <a:pPr hangingPunct="0">
              <a:spcAft>
                <a:spcPts val="0"/>
              </a:spcAft>
            </a:pPr>
            <a:endParaRPr lang="en-US" sz="24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03" y="1580216"/>
            <a:ext cx="8272397" cy="21681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49216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76400" y="457200"/>
            <a:ext cx="64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B. </a:t>
            </a:r>
            <a:r>
              <a:rPr lang="en-US" sz="2800" b="1" dirty="0" err="1" smtClean="0"/>
              <a:t>TRÌNH</a:t>
            </a:r>
            <a:r>
              <a:rPr lang="en-US" sz="2800" b="1" dirty="0" smtClean="0"/>
              <a:t> </a:t>
            </a:r>
            <a:r>
              <a:rPr lang="en-US" sz="2800" b="1" dirty="0" err="1"/>
              <a:t>TỰ</a:t>
            </a:r>
            <a:r>
              <a:rPr lang="en-US" sz="2800" b="1" dirty="0"/>
              <a:t> </a:t>
            </a:r>
            <a:r>
              <a:rPr lang="en-US" sz="2800" b="1" dirty="0" err="1"/>
              <a:t>THỰC</a:t>
            </a:r>
            <a:r>
              <a:rPr lang="en-US" sz="2800" b="1" dirty="0"/>
              <a:t> </a:t>
            </a:r>
            <a:r>
              <a:rPr lang="en-US" sz="2800" b="1" dirty="0" err="1"/>
              <a:t>HIỆN</a:t>
            </a:r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597510" y="1518775"/>
            <a:ext cx="51635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1.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Đọc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nghiên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cứu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bản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vẽ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831099" y="2159127"/>
            <a:ext cx="56500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Chọn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Máy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gá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dao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phôi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cụ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đo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855107" y="2913068"/>
            <a:ext cx="23663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Gá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phôi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dao</a:t>
            </a:r>
            <a:endParaRPr lang="en-US" sz="2800" dirty="0"/>
          </a:p>
        </p:txBody>
      </p:sp>
      <p:sp>
        <p:nvSpPr>
          <p:cNvPr id="11" name="Rectangle 10"/>
          <p:cNvSpPr/>
          <p:nvPr/>
        </p:nvSpPr>
        <p:spPr>
          <a:xfrm>
            <a:off x="1981200" y="3577058"/>
            <a:ext cx="19367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Vạt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mặt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đầu</a:t>
            </a:r>
            <a:endParaRPr lang="en-US" sz="2800" dirty="0"/>
          </a:p>
        </p:txBody>
      </p:sp>
      <p:sp>
        <p:nvSpPr>
          <p:cNvPr id="12" name="Rectangle 11"/>
          <p:cNvSpPr/>
          <p:nvPr/>
        </p:nvSpPr>
        <p:spPr>
          <a:xfrm>
            <a:off x="1981200" y="4201878"/>
            <a:ext cx="21371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Khoan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lỗ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tâm</a:t>
            </a:r>
            <a:endParaRPr lang="en-US" sz="2800" dirty="0"/>
          </a:p>
        </p:txBody>
      </p:sp>
      <p:sp>
        <p:nvSpPr>
          <p:cNvPr id="13" name="Rectangle 12"/>
          <p:cNvSpPr/>
          <p:nvPr/>
        </p:nvSpPr>
        <p:spPr>
          <a:xfrm>
            <a:off x="1829010" y="4890531"/>
            <a:ext cx="465063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hangingPunct="0"/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/>
              <a:t>- </a:t>
            </a:r>
            <a:r>
              <a:rPr lang="en-US" sz="2800" dirty="0" err="1"/>
              <a:t>Gá</a:t>
            </a:r>
            <a:r>
              <a:rPr lang="en-US" sz="2800" dirty="0"/>
              <a:t> </a:t>
            </a:r>
            <a:r>
              <a:rPr lang="en-US" sz="2800" dirty="0" err="1"/>
              <a:t>phôi</a:t>
            </a:r>
            <a:r>
              <a:rPr lang="en-US" sz="2800" dirty="0"/>
              <a:t> </a:t>
            </a:r>
            <a:r>
              <a:rPr lang="en-US" sz="2800" dirty="0" err="1"/>
              <a:t>chống</a:t>
            </a:r>
            <a:r>
              <a:rPr lang="en-US" sz="2800" dirty="0"/>
              <a:t> </a:t>
            </a:r>
            <a:r>
              <a:rPr lang="en-US" sz="2800" dirty="0" err="1"/>
              <a:t>tâm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.</a:t>
            </a:r>
          </a:p>
          <a:p>
            <a:r>
              <a:rPr lang="en-US" sz="2800" dirty="0"/>
              <a:t>- </a:t>
            </a:r>
            <a:r>
              <a:rPr lang="en-US" sz="2800" dirty="0" err="1"/>
              <a:t>Lấy</a:t>
            </a:r>
            <a:r>
              <a:rPr lang="en-US" sz="2800" dirty="0"/>
              <a:t> </a:t>
            </a:r>
            <a:r>
              <a:rPr lang="en-US" sz="2800" dirty="0" err="1"/>
              <a:t>dấu</a:t>
            </a:r>
            <a:r>
              <a:rPr lang="en-US" sz="2800" dirty="0"/>
              <a:t> </a:t>
            </a:r>
            <a:r>
              <a:rPr lang="en-US" sz="2800" dirty="0" err="1"/>
              <a:t>chiều</a:t>
            </a:r>
            <a:r>
              <a:rPr lang="en-US" sz="2800" dirty="0"/>
              <a:t> </a:t>
            </a:r>
            <a:r>
              <a:rPr lang="en-US" sz="2800" dirty="0" err="1"/>
              <a:t>dài</a:t>
            </a:r>
            <a:r>
              <a:rPr lang="en-US" sz="2800" dirty="0"/>
              <a:t> L=100 mm</a:t>
            </a:r>
            <a:endParaRPr lang="en-US" sz="2800" dirty="0"/>
          </a:p>
        </p:txBody>
      </p:sp>
      <p:sp>
        <p:nvSpPr>
          <p:cNvPr id="15" name="Rectangle 14"/>
          <p:cNvSpPr/>
          <p:nvPr/>
        </p:nvSpPr>
        <p:spPr>
          <a:xfrm>
            <a:off x="596466" y="2138862"/>
            <a:ext cx="12346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en-US" sz="2800" dirty="0"/>
          </a:p>
        </p:txBody>
      </p:sp>
      <p:sp>
        <p:nvSpPr>
          <p:cNvPr id="16" name="Rectangle 15"/>
          <p:cNvSpPr/>
          <p:nvPr/>
        </p:nvSpPr>
        <p:spPr>
          <a:xfrm>
            <a:off x="610573" y="2876428"/>
            <a:ext cx="12346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en-US" sz="2800" dirty="0"/>
          </a:p>
        </p:txBody>
      </p:sp>
      <p:sp>
        <p:nvSpPr>
          <p:cNvPr id="17" name="Rectangle 16"/>
          <p:cNvSpPr/>
          <p:nvPr/>
        </p:nvSpPr>
        <p:spPr>
          <a:xfrm>
            <a:off x="649195" y="3590061"/>
            <a:ext cx="12346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en-US" sz="2800" dirty="0"/>
          </a:p>
        </p:txBody>
      </p:sp>
      <p:sp>
        <p:nvSpPr>
          <p:cNvPr id="18" name="Rectangle 17"/>
          <p:cNvSpPr/>
          <p:nvPr/>
        </p:nvSpPr>
        <p:spPr>
          <a:xfrm>
            <a:off x="659827" y="4194673"/>
            <a:ext cx="12346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en-US" sz="2800" dirty="0"/>
          </a:p>
        </p:txBody>
      </p:sp>
      <p:sp>
        <p:nvSpPr>
          <p:cNvPr id="19" name="Rectangle 18"/>
          <p:cNvSpPr/>
          <p:nvPr/>
        </p:nvSpPr>
        <p:spPr>
          <a:xfrm>
            <a:off x="594377" y="4891694"/>
            <a:ext cx="12346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376256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76400" y="457200"/>
            <a:ext cx="64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B. </a:t>
            </a:r>
            <a:r>
              <a:rPr lang="en-US" sz="2800" b="1" dirty="0" err="1" smtClean="0"/>
              <a:t>TRÌNH</a:t>
            </a:r>
            <a:r>
              <a:rPr lang="en-US" sz="2800" b="1" dirty="0" smtClean="0"/>
              <a:t> </a:t>
            </a:r>
            <a:r>
              <a:rPr lang="en-US" sz="2800" b="1" dirty="0" err="1"/>
              <a:t>TỰ</a:t>
            </a:r>
            <a:r>
              <a:rPr lang="en-US" sz="2800" b="1" dirty="0"/>
              <a:t> </a:t>
            </a:r>
            <a:r>
              <a:rPr lang="en-US" sz="2800" b="1" dirty="0" err="1"/>
              <a:t>THỰC</a:t>
            </a:r>
            <a:r>
              <a:rPr lang="en-US" sz="2800" b="1" dirty="0"/>
              <a:t> </a:t>
            </a:r>
            <a:r>
              <a:rPr lang="en-US" sz="2800" b="1" dirty="0" err="1"/>
              <a:t>HIỆN</a:t>
            </a:r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152400" y="1518775"/>
            <a:ext cx="89916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7. </a:t>
            </a:r>
            <a:r>
              <a:rPr lang="nl-NL" sz="2800" b="1" u="sng" dirty="0"/>
              <a:t>Các phương pháp chỉnh </a:t>
            </a:r>
            <a:r>
              <a:rPr lang="nl-NL" sz="2800" b="1" u="sng" dirty="0" smtClean="0"/>
              <a:t>côn</a:t>
            </a:r>
          </a:p>
          <a:p>
            <a:r>
              <a:rPr lang="nl-NL" sz="2800" b="1" dirty="0" smtClean="0"/>
              <a:t>         </a:t>
            </a:r>
            <a:r>
              <a:rPr lang="nl-NL" sz="2800" dirty="0" smtClean="0"/>
              <a:t>a</a:t>
            </a:r>
            <a:r>
              <a:rPr lang="nl-NL" sz="2800" dirty="0"/>
              <a:t>/ Phương pháp cắt thử 2 đầu </a:t>
            </a:r>
            <a:r>
              <a:rPr lang="nl-NL" sz="2800" b="1" dirty="0" smtClean="0"/>
              <a:t> </a:t>
            </a:r>
          </a:p>
          <a:p>
            <a:r>
              <a:rPr lang="nl-NL" sz="2800" b="1" dirty="0"/>
              <a:t> </a:t>
            </a:r>
            <a:r>
              <a:rPr lang="nl-NL" sz="2800" b="1" dirty="0" smtClean="0"/>
              <a:t>        </a:t>
            </a:r>
            <a:r>
              <a:rPr lang="nl-NL" sz="2800" dirty="0" smtClean="0"/>
              <a:t>b</a:t>
            </a:r>
            <a:r>
              <a:rPr lang="nl-NL" sz="2800" dirty="0"/>
              <a:t>/ Phương pháp chỉnh côn bằng đồng hồ so </a:t>
            </a:r>
            <a:r>
              <a:rPr lang="nl-NL" sz="2800" dirty="0" smtClean="0"/>
              <a:t> sau </a:t>
            </a:r>
            <a:r>
              <a:rPr lang="nl-NL" sz="2800" dirty="0"/>
              <a:t>khi tiện thử lát cắt đầu </a:t>
            </a:r>
            <a:r>
              <a:rPr lang="nl-NL" sz="2800" dirty="0" smtClean="0"/>
              <a:t>tiên.</a:t>
            </a:r>
          </a:p>
          <a:p>
            <a:r>
              <a:rPr lang="nl-NL" sz="2800" dirty="0" smtClean="0"/>
              <a:t>         c</a:t>
            </a:r>
            <a:r>
              <a:rPr lang="nl-NL" sz="2800" dirty="0"/>
              <a:t>/ Điều chỉnh ụ </a:t>
            </a:r>
            <a:r>
              <a:rPr lang="nl-NL" sz="2800" dirty="0" smtClean="0"/>
              <a:t>động</a:t>
            </a:r>
          </a:p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8.</a:t>
            </a:r>
            <a:r>
              <a:rPr lang="en-US" sz="2800" dirty="0" smtClean="0"/>
              <a:t> </a:t>
            </a:r>
            <a:r>
              <a:rPr lang="en-US" sz="2800" dirty="0" err="1"/>
              <a:t>Tiện</a:t>
            </a:r>
            <a:r>
              <a:rPr lang="en-US" sz="2800" dirty="0"/>
              <a:t> </a:t>
            </a:r>
            <a:r>
              <a:rPr lang="en-US" sz="2800" dirty="0" err="1"/>
              <a:t>thô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Ø35</a:t>
            </a:r>
            <a:r>
              <a:rPr lang="en-US" sz="2800" dirty="0"/>
              <a:t> </a:t>
            </a:r>
            <a:r>
              <a:rPr lang="en-US" sz="2800" dirty="0">
                <a:sym typeface="Wingdings" panose="05000000000000000000" pitchFamily="2" charset="2"/>
              </a:rPr>
              <a:t></a:t>
            </a:r>
            <a:r>
              <a:rPr lang="en-US" sz="2800" dirty="0"/>
              <a:t> </a:t>
            </a:r>
            <a:r>
              <a:rPr lang="en-US" sz="2800" dirty="0" err="1"/>
              <a:t>Ø30,5</a:t>
            </a:r>
            <a:r>
              <a:rPr lang="en-US" sz="2800" dirty="0"/>
              <a:t>; </a:t>
            </a:r>
            <a:r>
              <a:rPr lang="en-US" sz="2800" dirty="0" smtClean="0"/>
              <a:t>L=99,5</a:t>
            </a:r>
          </a:p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9.</a:t>
            </a:r>
            <a:r>
              <a:rPr lang="en-US" sz="2800" dirty="0" smtClean="0"/>
              <a:t> </a:t>
            </a:r>
            <a:r>
              <a:rPr lang="en-US" sz="2800" dirty="0" err="1" smtClean="0"/>
              <a:t>Tiện</a:t>
            </a:r>
            <a:r>
              <a:rPr lang="en-US" sz="2800" dirty="0" smtClean="0"/>
              <a:t> </a:t>
            </a:r>
            <a:r>
              <a:rPr lang="en-US" sz="2800" dirty="0" err="1"/>
              <a:t>tinh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Ø30,5</a:t>
            </a:r>
            <a:r>
              <a:rPr lang="en-US" sz="2800" dirty="0"/>
              <a:t> </a:t>
            </a:r>
            <a:r>
              <a:rPr lang="en-US" sz="2800" dirty="0">
                <a:sym typeface="Wingdings" panose="05000000000000000000" pitchFamily="2" charset="2"/>
              </a:rPr>
              <a:t></a:t>
            </a:r>
            <a:r>
              <a:rPr lang="en-US" sz="2800" dirty="0"/>
              <a:t> </a:t>
            </a:r>
            <a:r>
              <a:rPr lang="en-US" sz="2800" dirty="0" err="1"/>
              <a:t>Ø30±0.2</a:t>
            </a:r>
            <a:r>
              <a:rPr lang="en-US" sz="2800" dirty="0"/>
              <a:t>; L=100±0.1</a:t>
            </a:r>
            <a:endParaRPr lang="nl-NL" sz="2800" dirty="0" smtClean="0"/>
          </a:p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10. </a:t>
            </a:r>
            <a:r>
              <a:rPr lang="en-US" sz="2800" dirty="0" err="1" smtClean="0"/>
              <a:t>Vát</a:t>
            </a:r>
            <a:r>
              <a:rPr lang="en-US" sz="2800" dirty="0" smtClean="0"/>
              <a:t> </a:t>
            </a:r>
            <a:r>
              <a:rPr lang="en-US" sz="2800" dirty="0" err="1"/>
              <a:t>cạnh</a:t>
            </a:r>
            <a:r>
              <a:rPr lang="en-US" sz="2800" dirty="0"/>
              <a:t> </a:t>
            </a:r>
            <a:r>
              <a:rPr lang="en-US" sz="2800" dirty="0" err="1" smtClean="0"/>
              <a:t>1,5x45</a:t>
            </a:r>
            <a:r>
              <a:rPr lang="en-US" sz="2800" baseline="30000" dirty="0" err="1" smtClean="0"/>
              <a:t>o</a:t>
            </a:r>
            <a:endParaRPr lang="en-US" sz="2800" dirty="0"/>
          </a:p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11.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tháo</a:t>
            </a:r>
            <a:r>
              <a:rPr lang="en-US" sz="2800" dirty="0"/>
              <a:t> </a:t>
            </a:r>
            <a:r>
              <a:rPr lang="en-US" sz="2800" dirty="0" err="1"/>
              <a:t>phôi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494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5154615"/>
              </p:ext>
            </p:extLst>
          </p:nvPr>
        </p:nvGraphicFramePr>
        <p:xfrm>
          <a:off x="0" y="1524000"/>
          <a:ext cx="9067800" cy="5334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62346"/>
                <a:gridCol w="4805454"/>
              </a:tblGrid>
              <a:tr h="1032341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b="1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1032341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A.Chi tiết bị côn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9318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Do ụ động không trùng tâm máy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Dao bị mòn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và chỉnh côn chính xác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Mài lại dao khi tiện tinh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984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3455224"/>
              </p:ext>
            </p:extLst>
          </p:nvPr>
        </p:nvGraphicFramePr>
        <p:xfrm>
          <a:off x="0" y="1524000"/>
          <a:ext cx="9067800" cy="5334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62346"/>
                <a:gridCol w="4805454"/>
              </a:tblGrid>
              <a:tr h="1032341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1032341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B.Chi tiết có kích thước lớn giữa nhỏ hai đầu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9318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Do độ cứng vững của chi tiết kém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Đoạn giữa có kích thước lớn hơn 2 đầu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Giảm tốc độ vòng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Tăng góc lệch  </a:t>
                      </a: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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949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7761436"/>
              </p:ext>
            </p:extLst>
          </p:nvPr>
        </p:nvGraphicFramePr>
        <p:xfrm>
          <a:off x="0" y="1524000"/>
          <a:ext cx="9067800" cy="5334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62346"/>
                <a:gridCol w="4805454"/>
              </a:tblGrid>
              <a:tr h="1032341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1032341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C. Độ nhẵn không đạt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9318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Do có hiện tượng rung động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Mũi nhọn và lỗ tâm không khít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Dao bị mòn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Giảm tốc độ vòng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- </a:t>
                      </a: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Thường xuyên kiểm tra </a:t>
                      </a:r>
                      <a:r>
                        <a:rPr lang="nl-NL" sz="28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và </a:t>
                      </a: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điều chỉnh mũi nhọn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Mài lại dao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3325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4857900"/>
              </p:ext>
            </p:extLst>
          </p:nvPr>
        </p:nvGraphicFramePr>
        <p:xfrm>
          <a:off x="0" y="1524000"/>
          <a:ext cx="9067800" cy="5334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62346"/>
                <a:gridCol w="4805454"/>
              </a:tblGrid>
              <a:tr h="1032341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1032341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D. Đường sinh không thẳng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9318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Băng máy bị mòn nên đoạn giữa có kích thước nhỏ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- </a:t>
                      </a: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Kiểm tra lại băng máy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6072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6209744"/>
              </p:ext>
            </p:extLst>
          </p:nvPr>
        </p:nvGraphicFramePr>
        <p:xfrm>
          <a:off x="0" y="1524000"/>
          <a:ext cx="9067800" cy="5334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62346"/>
                <a:gridCol w="4805454"/>
              </a:tblGrid>
              <a:tr h="1032341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</a:rPr>
                        <a:t>NGUYÊN NHÂN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kern="0" dirty="0">
                          <a:effectLst/>
                        </a:rPr>
                        <a:t>BIỆN PHÁP KHẮC PHỤC</a:t>
                      </a:r>
                      <a:endParaRPr lang="en-US" sz="2800" b="1" kern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1032341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E. Mặt trụ bị Ô van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9318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Trục chính máy bị đảo do vòng bi mòn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Kẹp phôi không chặt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lại độ rơ của trục chính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lực siết của mâm cặp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5854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4874469"/>
              </p:ext>
            </p:extLst>
          </p:nvPr>
        </p:nvGraphicFramePr>
        <p:xfrm>
          <a:off x="0" y="1524000"/>
          <a:ext cx="9067800" cy="5334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62346"/>
                <a:gridCol w="4805454"/>
              </a:tblGrid>
              <a:tr h="1032341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</a:rPr>
                        <a:t>NGUYÊN NHÂN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kern="0">
                          <a:effectLst/>
                        </a:rPr>
                        <a:t>BIỆN PHÁP KHẮC PHỤC</a:t>
                      </a:r>
                      <a:endParaRPr lang="en-US" sz="2800" b="1" ker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1032341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F. Độ nhẵn không đạt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9318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Dao mài không tốt, dao mòn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Dao gá thấp hoặc cao tâm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Chế độ cắt không hợp lý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Máy bị rung động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Mài sắc lại dao đạt yêu cầu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Gá dao đúng tâm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Chọn chế độ cắt theo sổ tay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độ rung động, giảm số vòng quay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766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141515" y="2819400"/>
            <a:ext cx="9002486" cy="2819400"/>
          </a:xfrm>
          <a:prstGeom prst="rect">
            <a:avLst/>
          </a:prstGeom>
        </p:spPr>
        <p:txBody>
          <a:bodyPr/>
          <a:lstStyle>
            <a:lvl1pPr marL="452438" indent="-45243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Blip>
                <a:blip r:embed="rId3"/>
              </a:buBlip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2488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5000"/>
              <a:buFont typeface="Wingdings" pitchFamily="2" charset="2"/>
              <a:buChar char="¯"/>
              <a:defRPr sz="2400" i="1">
                <a:solidFill>
                  <a:schemeClr val="tx1"/>
                </a:solidFill>
                <a:latin typeface="+mn-lt"/>
                <a:cs typeface="+mn-cs"/>
              </a:defRPr>
            </a:lvl2pPr>
            <a:lvl3pPr marL="1195388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Clr>
                <a:srgbClr val="E7E6E6"/>
              </a:buClr>
              <a:buFont typeface="Wingdings" pitchFamily="2" charset="2"/>
              <a:buNone/>
            </a:pPr>
            <a:endParaRPr lang="en-US" sz="4800" b="1">
              <a:solidFill>
                <a:srgbClr val="FF0000"/>
              </a:solidFill>
              <a:latin typeface="Calibri Light" panose="020F030202020403020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4800" y="2971800"/>
            <a:ext cx="84582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FOR  YOUR </a:t>
            </a:r>
            <a:r>
              <a:rPr lang="en-US" sz="3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ATTENTION !</a:t>
            </a:r>
            <a:endParaRPr lang="en-US" sz="3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992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Level 10">
      <a:dk1>
        <a:srgbClr val="000000"/>
      </a:dk1>
      <a:lt1>
        <a:srgbClr val="FFFFFF"/>
      </a:lt1>
      <a:dk2>
        <a:srgbClr val="339966"/>
      </a:dk2>
      <a:lt2>
        <a:srgbClr val="663300"/>
      </a:lt2>
      <a:accent1>
        <a:srgbClr val="FFF300"/>
      </a:accent1>
      <a:accent2>
        <a:srgbClr val="CC6600"/>
      </a:accent2>
      <a:accent3>
        <a:srgbClr val="FFFFFF"/>
      </a:accent3>
      <a:accent4>
        <a:srgbClr val="000000"/>
      </a:accent4>
      <a:accent5>
        <a:srgbClr val="FFF8AA"/>
      </a:accent5>
      <a:accent6>
        <a:srgbClr val="B95C00"/>
      </a:accent6>
      <a:hlink>
        <a:srgbClr val="CC9900"/>
      </a:hlink>
      <a:folHlink>
        <a:srgbClr val="CC330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9">
        <a:dk1>
          <a:srgbClr val="000000"/>
        </a:dk1>
        <a:lt1>
          <a:srgbClr val="FFFFFF"/>
        </a:lt1>
        <a:dk2>
          <a:srgbClr val="339966"/>
        </a:dk2>
        <a:lt2>
          <a:srgbClr val="663300"/>
        </a:lt2>
        <a:accent1>
          <a:srgbClr val="FFF3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F8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10">
        <a:dk1>
          <a:srgbClr val="000000"/>
        </a:dk1>
        <a:lt1>
          <a:srgbClr val="FFFFFF"/>
        </a:lt1>
        <a:dk2>
          <a:srgbClr val="339966"/>
        </a:dk2>
        <a:lt2>
          <a:srgbClr val="663300"/>
        </a:lt2>
        <a:accent1>
          <a:srgbClr val="FFF3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F8AA"/>
        </a:accent5>
        <a:accent6>
          <a:srgbClr val="B95C00"/>
        </a:accent6>
        <a:hlink>
          <a:srgbClr val="CC9900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Default Design">
  <a:themeElements>
    <a:clrScheme name="2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2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6801</TotalTime>
  <Words>821</Words>
  <Application>Microsoft Office PowerPoint</Application>
  <PresentationFormat>On-screen Show (4:3)</PresentationFormat>
  <Paragraphs>117</Paragraphs>
  <Slides>15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30" baseType="lpstr">
      <vt:lpstr>Arial</vt:lpstr>
      <vt:lpstr>Calibri</vt:lpstr>
      <vt:lpstr>Calibri Light</vt:lpstr>
      <vt:lpstr>Garamond</vt:lpstr>
      <vt:lpstr>Symbol</vt:lpstr>
      <vt:lpstr>Tahoma</vt:lpstr>
      <vt:lpstr>Times New Roman</vt:lpstr>
      <vt:lpstr>VNI-Avo</vt:lpstr>
      <vt:lpstr>VNI-Times</vt:lpstr>
      <vt:lpstr>Wingdings</vt:lpstr>
      <vt:lpstr>Wingdings 2</vt:lpstr>
      <vt:lpstr>Theme1</vt:lpstr>
      <vt:lpstr>2_Default Design</vt:lpstr>
      <vt:lpstr>Office Theme</vt:lpstr>
      <vt:lpstr>Microsoft Equation 3.0</vt:lpstr>
      <vt:lpstr>PowerPoint Presentation</vt:lpstr>
      <vt:lpstr>BÀI 4. TIỆN TRỤ TRƠN DÀI CHỐNG  TÂM MỘT ĐẦU</vt:lpstr>
      <vt:lpstr>BÀI 4. TIỆN TRỤ TRƠN DÀI CHỐNG TÂM MỘT ĐẦU</vt:lpstr>
      <vt:lpstr>BÀI 4. TIỆN TRỤ TRƠN DÀI CHỐNG TÂM MỘT ĐẦU</vt:lpstr>
      <vt:lpstr>BÀI 4. TIỆN TRỤ TRƠN DÀI CHỐNG TÂM MỘT ĐẦU</vt:lpstr>
      <vt:lpstr>PowerPoint Presentation</vt:lpstr>
      <vt:lpstr>PowerPoint Presentation</vt:lpstr>
      <vt:lpstr>PowerPoint Presentation</vt:lpstr>
      <vt:lpstr>IV.Các dạng sai hỏng – Nguyên nhân - Biện pháp khắc phục</vt:lpstr>
      <vt:lpstr>IV.Các dạng sai hỏng – Nguyên nhân - Biện pháp khắc phục</vt:lpstr>
      <vt:lpstr>IV.Các dạng sai hỏng – Nguyên nhân - Biện pháp khắc phục</vt:lpstr>
      <vt:lpstr>IV.Các dạng sai hỏng – Nguyên nhân - Biện pháp khắc phục</vt:lpstr>
      <vt:lpstr>IV.Các dạng sai hỏng – Nguyên nhân - Biện pháp khắc phục</vt:lpstr>
      <vt:lpstr>IV.Các dạng sai hỏng – Nguyên nhân - Biện pháp khắc phục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1</dc:title>
  <dc:creator>NN</dc:creator>
  <cp:lastModifiedBy>THANH GIANG</cp:lastModifiedBy>
  <cp:revision>657</cp:revision>
  <dcterms:created xsi:type="dcterms:W3CDTF">2006-08-16T00:00:00Z</dcterms:created>
  <dcterms:modified xsi:type="dcterms:W3CDTF">2021-07-21T10:18:59Z</dcterms:modified>
</cp:coreProperties>
</file>