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7"/>
  </p:notesMasterIdLst>
  <p:sldIdLst>
    <p:sldId id="366" r:id="rId4"/>
    <p:sldId id="342" r:id="rId5"/>
    <p:sldId id="367" r:id="rId6"/>
    <p:sldId id="368" r:id="rId7"/>
    <p:sldId id="383" r:id="rId8"/>
    <p:sldId id="381" r:id="rId9"/>
    <p:sldId id="369" r:id="rId10"/>
    <p:sldId id="379" r:id="rId11"/>
    <p:sldId id="385" r:id="rId12"/>
    <p:sldId id="372" r:id="rId13"/>
    <p:sldId id="373" r:id="rId14"/>
    <p:sldId id="374" r:id="rId15"/>
    <p:sldId id="338" r:id="rId1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83164" autoAdjust="0"/>
  </p:normalViewPr>
  <p:slideViewPr>
    <p:cSldViewPr>
      <p:cViewPr varScale="1">
        <p:scale>
          <a:sx n="77" d="100"/>
          <a:sy n="77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155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946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269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422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618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99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CAO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4: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LẮP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GHÉP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MẶT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) THEO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MẪU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I. </a:t>
            </a:r>
            <a:r>
              <a:rPr lang="en-US" sz="2800" b="1" dirty="0" err="1"/>
              <a:t>MỤC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endParaRPr lang="en-US" sz="2800" dirty="0"/>
          </a:p>
          <a:p>
            <a:pPr hangingPunct="0"/>
            <a:endParaRPr lang="en-US" sz="2800" dirty="0"/>
          </a:p>
          <a:p>
            <a:pPr hangingPunct="0"/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991894"/>
              </p:ext>
            </p:extLst>
          </p:nvPr>
        </p:nvGraphicFramePr>
        <p:xfrm>
          <a:off x="259954" y="2209799"/>
          <a:ext cx="8807846" cy="3916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07846"/>
              </a:tblGrid>
              <a:tr h="3596640">
                <a:tc>
                  <a:txBody>
                    <a:bodyPr/>
                    <a:lstStyle/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x-non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Tiện</a:t>
                      </a:r>
                      <a:r>
                        <a:rPr lang="en-US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x-non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côn </a:t>
                      </a:r>
                      <a:r>
                        <a:rPr lang="en-US" sz="2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lắp</a:t>
                      </a:r>
                      <a:r>
                        <a:rPr lang="en-US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ghép</a:t>
                      </a:r>
                      <a:r>
                        <a:rPr lang="en-US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</a:t>
                      </a:r>
                      <a:r>
                        <a:rPr lang="en-US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mẫu</a:t>
                      </a:r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đúng YCKT.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Trình bày được quy trình công nghệ </a:t>
                      </a:r>
                      <a:r>
                        <a:rPr lang="x-non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tiện côn</a:t>
                      </a:r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lắp ghép.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Tính toán và lựa chọn được chế độ cắt hơp lý.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Rà được theo trục côn mẫu chính xác.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Trình bày được các dạng sai hỏng.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Sắp xếp nơi làm việc gọn gàng, sạch sẽ và hợp lý.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1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Đảm bảo ATLĐ cho người và thiết bị.</a:t>
                      </a:r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1"/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40385" indent="90170" algn="l" hangingPunct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de-DE" sz="28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4: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LẮP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GHÉP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MẶT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) THEO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MẪU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600200"/>
            <a:ext cx="8991600" cy="3608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/>
              <a:t>phôi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cũ</a:t>
            </a:r>
            <a:r>
              <a:rPr lang="en-US" sz="2800" dirty="0"/>
              <a:t> </a:t>
            </a:r>
            <a:endParaRPr lang="en-US" sz="2800" dirty="0" smtClean="0"/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1/20,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dưỡng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góc</a:t>
            </a:r>
            <a:r>
              <a:rPr lang="en-US" sz="2800" dirty="0"/>
              <a:t> </a:t>
            </a:r>
            <a:r>
              <a:rPr lang="en-US" sz="2800" dirty="0" err="1" smtClean="0"/>
              <a:t>45</a:t>
            </a:r>
            <a:r>
              <a:rPr lang="en-US" sz="2800" baseline="30000" dirty="0" err="1" smtClean="0"/>
              <a:t>o</a:t>
            </a:r>
            <a:r>
              <a:rPr lang="en-US" sz="2800" baseline="30000" dirty="0"/>
              <a:t> </a:t>
            </a:r>
            <a:r>
              <a:rPr lang="en-US" sz="2800" dirty="0" smtClean="0"/>
              <a:t>,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smtClean="0"/>
              <a:t>so.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/>
              <a:t>Cắt</a:t>
            </a:r>
            <a:r>
              <a:rPr lang="en-US" sz="2800" dirty="0"/>
              <a:t>: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45</a:t>
            </a:r>
            <a:r>
              <a:rPr lang="en-US" sz="2800" baseline="30000" dirty="0" err="1"/>
              <a:t>o</a:t>
            </a:r>
            <a:r>
              <a:rPr lang="en-US" sz="2800" dirty="0"/>
              <a:t>;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suốt</a:t>
            </a:r>
            <a:r>
              <a:rPr lang="en-US" sz="2800" dirty="0"/>
              <a:t>.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524170"/>
              </p:ext>
            </p:extLst>
          </p:nvPr>
        </p:nvGraphicFramePr>
        <p:xfrm>
          <a:off x="117953" y="5233932"/>
          <a:ext cx="8229600" cy="502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502920">
                <a:tc>
                  <a:txBody>
                    <a:bodyPr/>
                    <a:lstStyle/>
                    <a:p>
                      <a:pPr marL="194310" algn="l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effectLst/>
                        </a:rPr>
                        <a:t>4. </a:t>
                      </a:r>
                      <a:r>
                        <a:rPr lang="en-US" sz="2800" dirty="0" err="1">
                          <a:effectLst/>
                        </a:rPr>
                        <a:t>Thời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gian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và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số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lượng</a:t>
                      </a:r>
                      <a:r>
                        <a:rPr lang="en-US" sz="2800" dirty="0">
                          <a:effectLst/>
                        </a:rPr>
                        <a:t>: </a:t>
                      </a:r>
                      <a:r>
                        <a:rPr lang="en-US" sz="2800" dirty="0" err="1">
                          <a:effectLst/>
                        </a:rPr>
                        <a:t>1SV</a:t>
                      </a:r>
                      <a:r>
                        <a:rPr lang="en-US" sz="2800" dirty="0">
                          <a:effectLst/>
                        </a:rPr>
                        <a:t>/</a:t>
                      </a:r>
                      <a:r>
                        <a:rPr lang="en-US" sz="2800" dirty="0" err="1">
                          <a:effectLst/>
                        </a:rPr>
                        <a:t>1chi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tiết</a:t>
                      </a:r>
                      <a:r>
                        <a:rPr lang="en-US" sz="2800" dirty="0">
                          <a:effectLst/>
                        </a:rPr>
                        <a:t>/ca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4: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LẮP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GHÉP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MẶT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) THEO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MẪU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500259"/>
              </p:ext>
            </p:extLst>
          </p:nvPr>
        </p:nvGraphicFramePr>
        <p:xfrm>
          <a:off x="152400" y="4419600"/>
          <a:ext cx="8229600" cy="1066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1066800">
                <a:tc>
                  <a:txBody>
                    <a:bodyPr/>
                    <a:lstStyle/>
                    <a:p>
                      <a:pPr marL="114300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- Tốc độ cắt trung bình của dao thép gió khi tiện thép có độ cứng trung bình</a:t>
                      </a:r>
                      <a:r>
                        <a:rPr lang="nl-NL" sz="1300" dirty="0">
                          <a:effectLst/>
                        </a:rPr>
                        <a:t>:</a:t>
                      </a:r>
                      <a:endParaRPr lang="en-US" sz="14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4: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LẮP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GHÉP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MẶT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) THEO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MẪU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9" y="2219324"/>
            <a:ext cx="4965433" cy="5238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923257"/>
            <a:ext cx="5029200" cy="5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4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2286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76755"/>
              </p:ext>
            </p:extLst>
          </p:nvPr>
        </p:nvGraphicFramePr>
        <p:xfrm>
          <a:off x="457200" y="764604"/>
          <a:ext cx="8229600" cy="6831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683196">
                <a:tc>
                  <a:txBody>
                    <a:bodyPr/>
                    <a:lstStyle/>
                    <a:p>
                      <a:pPr lvl="0" hangingPunct="1"/>
                      <a:r>
                        <a:rPr lang="nl-NL" sz="28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 thông số cơ bản của mặt côn:</a:t>
                      </a:r>
                      <a:endParaRPr lang="en-US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282700"/>
              </p:ext>
            </p:extLst>
          </p:nvPr>
        </p:nvGraphicFramePr>
        <p:xfrm>
          <a:off x="228600" y="1676400"/>
          <a:ext cx="8229600" cy="2286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2286000">
                <a:tc>
                  <a:txBody>
                    <a:bodyPr/>
                    <a:lstStyle/>
                    <a:p>
                      <a:pPr marL="228600" marR="2584450" indent="22860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Góc dốc: </a:t>
                      </a: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=&gt;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pic>
        <p:nvPicPr>
          <p:cNvPr id="11" name="Picture 10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28" t="38349" r="1901" b="17750"/>
          <a:stretch/>
        </p:blipFill>
        <p:spPr bwMode="auto">
          <a:xfrm>
            <a:off x="4209348" y="2319287"/>
            <a:ext cx="4648200" cy="2438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6604" y="1430641"/>
            <a:ext cx="2478391" cy="9572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" y="2209801"/>
            <a:ext cx="2971800" cy="91641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77195" y="4646496"/>
            <a:ext cx="5257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Trong đó: </a:t>
            </a:r>
            <a:endParaRPr lang="nl-NL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Đường kính lớn của chi tiết côn </a:t>
            </a:r>
            <a:endParaRPr lang="en-U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en-U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Đường kính nhỏ của chi tiết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côn </a:t>
            </a:r>
            <a:endParaRPr lang="en-U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en-U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Chiều dài của phần côn</a:t>
            </a:r>
            <a:endParaRPr lang="en-US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56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62471"/>
            <a:ext cx="8439411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Rectangle 18"/>
          <p:cNvSpPr/>
          <p:nvPr/>
        </p:nvSpPr>
        <p:spPr>
          <a:xfrm>
            <a:off x="307847" y="3924671"/>
            <a:ext cx="4572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áo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2/3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bóng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Rz40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vát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0.5x45</a:t>
            </a:r>
            <a:r>
              <a:rPr lang="en-US" sz="2800" baseline="30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2.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: </a:t>
            </a:r>
            <a:r>
              <a:rPr lang="en-US" sz="2800" dirty="0" err="1"/>
              <a:t>Máy</a:t>
            </a:r>
            <a:r>
              <a:rPr lang="en-US" sz="2800" dirty="0"/>
              <a:t>, </a:t>
            </a:r>
            <a:r>
              <a:rPr lang="en-US" sz="2800" dirty="0" err="1"/>
              <a:t>gá</a:t>
            </a:r>
            <a:r>
              <a:rPr lang="en-US" sz="2800" dirty="0"/>
              <a:t>, </a:t>
            </a:r>
            <a:r>
              <a:rPr lang="en-US" sz="2800" dirty="0" err="1"/>
              <a:t>dao</a:t>
            </a:r>
            <a:r>
              <a:rPr lang="en-US" sz="2800" dirty="0"/>
              <a:t>, </a:t>
            </a:r>
            <a:r>
              <a:rPr lang="en-US" sz="2800" dirty="0" err="1"/>
              <a:t>phôi</a:t>
            </a:r>
            <a:r>
              <a:rPr lang="en-US" sz="2800" dirty="0"/>
              <a:t>,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 smtClean="0"/>
              <a:t>.</a:t>
            </a:r>
            <a:endParaRPr lang="nl-NL" sz="2800" dirty="0"/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3. </a:t>
            </a:r>
            <a:r>
              <a:rPr lang="nl-NL" sz="2800" dirty="0" smtClean="0"/>
              <a:t>Rà </a:t>
            </a:r>
            <a:r>
              <a:rPr lang="nl-NL" sz="2800" dirty="0"/>
              <a:t>theo trục côn mẫu số </a:t>
            </a:r>
            <a:r>
              <a:rPr lang="nl-NL" sz="2800" dirty="0" smtClean="0"/>
              <a:t>4</a:t>
            </a:r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nl-NL" sz="2800" dirty="0" smtClean="0"/>
              <a:t>Gá </a:t>
            </a:r>
            <a:r>
              <a:rPr lang="nl-NL" sz="2800" dirty="0"/>
              <a:t>chi tiết lên mâm cặp.</a:t>
            </a:r>
            <a:endParaRPr lang="en-US" sz="2800" dirty="0"/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nl-NL" sz="2800" dirty="0" smtClean="0"/>
              <a:t>Tiện </a:t>
            </a:r>
            <a:r>
              <a:rPr lang="nl-NL" sz="2800" dirty="0"/>
              <a:t>trụ</a:t>
            </a:r>
            <a:endParaRPr lang="en-US" sz="2800" dirty="0"/>
          </a:p>
          <a:p>
            <a:pPr hangingPunct="0"/>
            <a:r>
              <a:rPr lang="nl-NL" sz="2800" dirty="0"/>
              <a:t>+ Ø32 </a:t>
            </a:r>
            <a:r>
              <a:rPr lang="nl-NL" sz="2800" dirty="0">
                <a:sym typeface="Wingdings" panose="05000000000000000000" pitchFamily="2" charset="2"/>
              </a:rPr>
              <a:t></a:t>
            </a:r>
            <a:r>
              <a:rPr lang="nl-NL" sz="2800" dirty="0"/>
              <a:t> Ø31.5±0.1; L=120 ±0.1</a:t>
            </a:r>
            <a:endParaRPr lang="en-US" sz="2800" dirty="0"/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trụ</a:t>
            </a:r>
            <a:endParaRPr lang="en-US" sz="2800" dirty="0"/>
          </a:p>
          <a:p>
            <a:r>
              <a:rPr lang="nl-NL" sz="2800" dirty="0" smtClean="0"/>
              <a:t>+ Ø27 </a:t>
            </a:r>
            <a:r>
              <a:rPr lang="nl-NL" sz="2800" dirty="0">
                <a:sym typeface="Wingdings" panose="05000000000000000000" pitchFamily="2" charset="2"/>
              </a:rPr>
              <a:t></a:t>
            </a:r>
            <a:r>
              <a:rPr lang="nl-NL" sz="2800" dirty="0"/>
              <a:t> Ø25±0.1; L=10 ±</a:t>
            </a:r>
            <a:r>
              <a:rPr lang="nl-NL" sz="2800" dirty="0" smtClean="0"/>
              <a:t>0.1</a:t>
            </a:r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côn</a:t>
            </a:r>
            <a:endParaRPr lang="en-US" sz="2800" dirty="0"/>
          </a:p>
          <a:p>
            <a:r>
              <a:rPr lang="nl-NL" sz="2800" dirty="0" smtClean="0"/>
              <a:t>+ Ø28 </a:t>
            </a:r>
            <a:r>
              <a:rPr lang="nl-NL" sz="2800" dirty="0">
                <a:sym typeface="Wingdings" panose="05000000000000000000" pitchFamily="2" charset="2"/>
              </a:rPr>
              <a:t></a:t>
            </a:r>
            <a:r>
              <a:rPr lang="nl-NL" sz="2800" dirty="0"/>
              <a:t> Ø27±0.2; L=102</a:t>
            </a:r>
            <a:endParaRPr lang="nl-NL" sz="2800" dirty="0" smtClean="0"/>
          </a:p>
          <a:p>
            <a:pPr hangingPunct="0"/>
            <a:endParaRPr lang="nl-NL" sz="2800" dirty="0"/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</p:txBody>
      </p:sp>
    </p:spTree>
    <p:extLst>
      <p:ext uri="{BB962C8B-B14F-4D97-AF65-F5344CB8AC3E}">
        <p14:creationId xmlns:p14="http://schemas.microsoft.com/office/powerpoint/2010/main" val="412540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3826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endParaRPr lang="en-US" sz="2800" baseline="30000" dirty="0" smtClean="0"/>
          </a:p>
          <a:p>
            <a:pPr hangingPunct="0"/>
            <a:r>
              <a:rPr lang="nl-NL" sz="2800" dirty="0" smtClean="0"/>
              <a:t>Bước 8. 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0.5x45</a:t>
            </a:r>
            <a:r>
              <a:rPr lang="en-US" sz="2800" baseline="30000" dirty="0" err="1"/>
              <a:t>o</a:t>
            </a:r>
            <a:endParaRPr lang="nl-NL" sz="2800" dirty="0" smtClean="0"/>
          </a:p>
          <a:p>
            <a:pPr hangingPunct="0"/>
            <a:r>
              <a:rPr lang="nl-NL" sz="2800" dirty="0" smtClean="0"/>
              <a:t>Bước </a:t>
            </a:r>
            <a:r>
              <a:rPr lang="en-US" sz="2800" dirty="0" smtClean="0"/>
              <a:t>9.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tháo</a:t>
            </a:r>
            <a:r>
              <a:rPr lang="en-US" sz="2800" dirty="0" smtClean="0"/>
              <a:t> </a:t>
            </a:r>
            <a:r>
              <a:rPr lang="en-US" sz="2800" dirty="0" err="1" smtClean="0"/>
              <a:t>phôi</a:t>
            </a:r>
            <a:r>
              <a:rPr lang="en-US" sz="2800" dirty="0" smtClean="0"/>
              <a:t>.</a:t>
            </a:r>
          </a:p>
          <a:p>
            <a:pPr hangingPunct="0"/>
            <a:endParaRPr lang="nl-NL" sz="2800" dirty="0"/>
          </a:p>
          <a:p>
            <a:pPr hangingPunct="0"/>
            <a:endParaRPr lang="nl-NL" sz="2800" dirty="0"/>
          </a:p>
          <a:p>
            <a:pPr hangingPunct="0"/>
            <a:endParaRPr lang="nl-NL" sz="2800" dirty="0"/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</p:txBody>
      </p:sp>
    </p:spTree>
    <p:extLst>
      <p:ext uri="{BB962C8B-B14F-4D97-AF65-F5344CB8AC3E}">
        <p14:creationId xmlns:p14="http://schemas.microsoft.com/office/powerpoint/2010/main" val="375919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61224"/>
              </p:ext>
            </p:extLst>
          </p:nvPr>
        </p:nvGraphicFramePr>
        <p:xfrm>
          <a:off x="304800" y="1600200"/>
          <a:ext cx="8710808" cy="4419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4541"/>
                <a:gridCol w="4616267"/>
              </a:tblGrid>
              <a:tr h="84445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90083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 Kích thước đường kính và chiều dài sai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74310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Thao tác đo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Thao tác lấy du xích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thao tác đo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thao tác lấy du xích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03345"/>
              </p:ext>
            </p:extLst>
          </p:nvPr>
        </p:nvGraphicFramePr>
        <p:xfrm>
          <a:off x="609600" y="1598278"/>
          <a:ext cx="8305800" cy="4602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04166"/>
                <a:gridCol w="4401634"/>
              </a:tblGrid>
              <a:tr h="460582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46058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Góc côn sai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80996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độ côn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có độ rơ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bị bị dịch chuyển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mòn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độ côn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bàn trượt trên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lực hãm đai ốc bàn trượt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856755"/>
              </p:ext>
            </p:extLst>
          </p:nvPr>
        </p:nvGraphicFramePr>
        <p:xfrm>
          <a:off x="228600" y="1524000"/>
          <a:ext cx="8915400" cy="53406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90710"/>
                <a:gridCol w="4724690"/>
              </a:tblGrid>
              <a:tr h="165447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775047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31506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mòn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Tiến cắt không đều tay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Chế độ cắt không hợp lý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có độ rơ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Máy rung động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Rèn luyện lại tiến cắt bằng tay cho đều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Chọn lại chế độ cắt theo sổ tay thợ tiện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bàn trượt trên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độ rung động của máy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7336</TotalTime>
  <Words>629</Words>
  <Application>Microsoft Office PowerPoint</Application>
  <PresentationFormat>On-screen Show (4:3)</PresentationFormat>
  <Paragraphs>120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7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PowerPoint Presentation</vt:lpstr>
      <vt:lpstr>BÀI 4: TIỆN CÔN NGOÀI LẮP GHÉP (MẶT CÔN NGOÀI, TRONG) THEO CÔN MẪU</vt:lpstr>
      <vt:lpstr>BÀI 4: TIỆN CÔN NGOÀI LẮP GHÉP (MẶT CÔN NGOÀI, TRONG) THEO CÔN MẪU</vt:lpstr>
      <vt:lpstr>BÀI 4: TIỆN CÔN NGOÀI LẮP GHÉP (MẶT CÔN NGOÀI, TRONG) THEO CÔN MẪU</vt:lpstr>
      <vt:lpstr>BÀI 4: TIỆN CÔN NGOÀI LẮP GHÉP (MẶT CÔN NGOÀI, TRONG) THEO CÔN MẪU</vt:lpstr>
      <vt:lpstr>PowerPoint Presentation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755</cp:revision>
  <dcterms:created xsi:type="dcterms:W3CDTF">2006-08-16T00:00:00Z</dcterms:created>
  <dcterms:modified xsi:type="dcterms:W3CDTF">2021-07-27T13:12:02Z</dcterms:modified>
</cp:coreProperties>
</file>