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  <p:sldMasterId id="2147483672" r:id="rId2"/>
    <p:sldMasterId id="2147483684" r:id="rId3"/>
  </p:sldMasterIdLst>
  <p:notesMasterIdLst>
    <p:notesMasterId r:id="rId16"/>
  </p:notesMasterIdLst>
  <p:sldIdLst>
    <p:sldId id="366" r:id="rId4"/>
    <p:sldId id="342" r:id="rId5"/>
    <p:sldId id="367" r:id="rId6"/>
    <p:sldId id="368" r:id="rId7"/>
    <p:sldId id="383" r:id="rId8"/>
    <p:sldId id="381" r:id="rId9"/>
    <p:sldId id="369" r:id="rId10"/>
    <p:sldId id="379" r:id="rId11"/>
    <p:sldId id="372" r:id="rId12"/>
    <p:sldId id="373" r:id="rId13"/>
    <p:sldId id="374" r:id="rId14"/>
    <p:sldId id="338" r:id="rId1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83164" autoAdjust="0"/>
  </p:normalViewPr>
  <p:slideViewPr>
    <p:cSldViewPr>
      <p:cViewPr varScale="1">
        <p:scale>
          <a:sx n="77" d="100"/>
          <a:sy n="77" d="100"/>
        </p:scale>
        <p:origin x="176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637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17DE3702-7C44-400C-AEE3-21F1E2FA697B}" type="datetimeFigureOut">
              <a:rPr lang="en-US" smtClean="0"/>
              <a:t>7/27/2021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0E870C4F-5C99-4964-B61E-6713F17CF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16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155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9468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2694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4229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99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28600" y="2084388"/>
            <a:ext cx="2870200" cy="2016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098800" y="2084388"/>
            <a:ext cx="2870200" cy="201612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5969000" y="2084388"/>
            <a:ext cx="2870200" cy="2016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0" y="6324600"/>
            <a:ext cx="9144000" cy="0"/>
          </a:xfrm>
          <a:prstGeom prst="line">
            <a:avLst/>
          </a:prstGeom>
          <a:noFill/>
          <a:ln w="12700">
            <a:solidFill>
              <a:srgbClr val="339966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81000"/>
            <a:ext cx="7772400" cy="1441450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85763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34200" y="6232525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1</a:t>
            </a:r>
            <a:endParaRPr lang="en-US"/>
          </a:p>
        </p:txBody>
      </p:sp>
      <p:sp>
        <p:nvSpPr>
          <p:cNvPr id="12" name="Text Box 10"/>
          <p:cNvSpPr txBox="1">
            <a:spLocks noChangeArrowheads="1"/>
          </p:cNvSpPr>
          <p:nvPr userDrawn="1"/>
        </p:nvSpPr>
        <p:spPr bwMode="auto">
          <a:xfrm>
            <a:off x="0" y="6400800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>
              <a:spcBef>
                <a:spcPct val="50000"/>
              </a:spcBef>
              <a:defRPr/>
            </a:pP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Bm. CNKL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– </a:t>
            </a: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Khoa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KTCS                                                                             Lê Văn Nhân</a:t>
            </a:r>
            <a:endParaRPr lang="en-US" sz="1800" b="1" i="1" smtClean="0">
              <a:solidFill>
                <a:schemeClr val="tx1"/>
              </a:solidFill>
              <a:effectLst/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270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602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287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376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8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60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177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489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360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16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915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01F08-4820-4FFF-8F46-D5BF5847EFAC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D28A16B-3CAE-4FB7-BF9D-B4F07313B3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793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6B602-02EF-4D19-8D6F-5614E202AD9F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21B8F44-57F7-4E49-8DB8-19CB3AD253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411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9A0C4-FB94-4D1D-9051-A297349DD04D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9C0C2E9F-05F7-4BEE-AA07-84D9A46285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385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DD0FA-3E87-49CC-9A9D-7FB6F0841E85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ED70C91-320F-4760-A22C-4D74564C63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04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57474-7E0C-427E-A465-8C106321264B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31E73983-27CE-4DB1-852B-FE1460816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7270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9946B-58D6-4594-AE65-2400EBB813A0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06205B06-3D7C-42BC-8215-756589329F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8450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D1F62-AFF5-466F-8641-F9A229BB3633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D13626BD-7DBF-40CC-B500-4B39911A76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5126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DED09-FA6F-4A38-B674-1B08245BD29A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0EC0433-764F-451A-8318-7B73388FE0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9902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8171E1-23DF-4909-9ED2-CE726BA64DFD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E6106EB5-C062-4A4E-9782-9B68B896E6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3362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95E3C-5574-478C-A995-8546E9491BD1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DD0017E-AE53-43CA-99AC-891B8CB7B8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9258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31775"/>
            <a:ext cx="2057400" cy="5894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6019800" cy="5894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8AD5C-1C3C-430F-BCB0-EC6C3590236D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ACAA98E8-8825-44FC-A2DA-7E778C1B36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2525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0425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3459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161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5205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0551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195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126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6837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3443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8480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025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33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433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1032" name="Rectangle 9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33" name="Rectangle 10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32525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+mn-lt"/>
                <a:cs typeface="+mn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452438" indent="-4524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Blip>
          <a:blip r:embed="rId13"/>
        </a:buBlip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52488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¯"/>
        <a:defRPr sz="2400" i="1">
          <a:solidFill>
            <a:schemeClr val="tx1"/>
          </a:solidFill>
          <a:latin typeface="+mn-lt"/>
          <a:cs typeface="+mn-cs"/>
        </a:defRPr>
      </a:lvl2pPr>
      <a:lvl3pPr marL="11953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31775"/>
            <a:ext cx="8229600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22363"/>
            <a:ext cx="8229600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39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fld id="{27C04E18-983D-4413-A4D1-BA0CD79F1C58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839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r>
              <a:rPr lang="en-US"/>
              <a:t>1/</a:t>
            </a:r>
            <a:fld id="{55C42D96-0786-4D5F-857E-F92CD3E14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824788" y="6343650"/>
            <a:ext cx="11255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5FC98910-0210-46F3-89CE-851E92D8BE61}" type="slidenum">
              <a:rPr lang="en-US" sz="1200" smtClean="0">
                <a:solidFill>
                  <a:schemeClr val="tx1"/>
                </a:solidFill>
                <a:effectLst/>
              </a:rPr>
              <a:pPr algn="r">
                <a:spcBef>
                  <a:spcPct val="50000"/>
                </a:spcBef>
                <a:defRPr/>
              </a:pPr>
              <a:t>‹#›</a:t>
            </a:fld>
            <a:endParaRPr lang="en-US" sz="1200" smtClean="0">
              <a:solidFill>
                <a:schemeClr val="tx1"/>
              </a:solidFill>
              <a:effectLst/>
            </a:endParaRPr>
          </a:p>
        </p:txBody>
      </p:sp>
      <p:sp>
        <p:nvSpPr>
          <p:cNvPr id="839688" name="Rectangle 8"/>
          <p:cNvSpPr>
            <a:spLocks noChangeArrowheads="1"/>
          </p:cNvSpPr>
          <p:nvPr/>
        </p:nvSpPr>
        <p:spPr bwMode="auto">
          <a:xfrm>
            <a:off x="404813" y="857250"/>
            <a:ext cx="8226425" cy="635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rgbClr val="CC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rgbClr val="33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rgbClr val="FFF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13"/>
        </a:buBlip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4"/>
        </a:buBlip>
        <a:defRPr sz="2400" b="1">
          <a:solidFill>
            <a:srgbClr val="000099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352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9154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altLang="vi-VN" sz="28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</a:t>
            </a:r>
            <a:r>
              <a:rPr lang="en-US" altLang="vi-VN" sz="2800" dirty="0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altLang="vi-VN" sz="2800" dirty="0">
              <a:solidFill>
                <a:srgbClr val="3333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algn="ctr">
              <a:lnSpc>
                <a:spcPct val="150000"/>
              </a:lnSpc>
              <a:defRPr/>
            </a:pPr>
            <a:r>
              <a:rPr lang="en-US" alt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BAI </a:t>
            </a:r>
            <a:r>
              <a:rPr lang="en-US" alt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alt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algn="ctr">
              <a:lnSpc>
                <a:spcPct val="150000"/>
              </a:lnSpc>
              <a:defRPr/>
            </a:pP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NÂNG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CAO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Giang</a:t>
            </a:r>
            <a:endParaRPr lang="en-US" sz="3200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Khoa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9290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BÀI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5: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TIỆN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CÔN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TRONG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LẮP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GHÉP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3253" y="1524000"/>
            <a:ext cx="86985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I. </a:t>
            </a:r>
            <a:r>
              <a:rPr lang="en-US" sz="2800" b="1" dirty="0" err="1"/>
              <a:t>MỤC</a:t>
            </a:r>
            <a:r>
              <a:rPr lang="en-US" sz="2800" b="1" dirty="0"/>
              <a:t> </a:t>
            </a:r>
            <a:r>
              <a:rPr lang="en-US" sz="2800" b="1" dirty="0" err="1"/>
              <a:t>TIÊU</a:t>
            </a:r>
            <a:endParaRPr lang="en-US" sz="2800" dirty="0"/>
          </a:p>
          <a:p>
            <a:pPr hangingPunct="0"/>
            <a:endParaRPr lang="en-US" sz="2800" dirty="0"/>
          </a:p>
          <a:p>
            <a:pPr hangingPunct="0"/>
            <a:endParaRPr lang="en-US" sz="2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6080456"/>
              </p:ext>
            </p:extLst>
          </p:nvPr>
        </p:nvGraphicFramePr>
        <p:xfrm>
          <a:off x="259954" y="2209799"/>
          <a:ext cx="8807846" cy="3596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07846"/>
              </a:tblGrid>
              <a:tr h="3596640">
                <a:tc>
                  <a:txBody>
                    <a:bodyPr/>
                    <a:lstStyle/>
                    <a:p>
                      <a:pPr lvl="0" hangingPunct="0"/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vi-VN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Kiến thức: </a:t>
                      </a:r>
                      <a:r>
                        <a:rPr lang="nl-NL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Tính được góc côn, kiểm tra được bằng trục côn mẫu, tính toán và điều chỉnh chế độ cắt hợp lý.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hangingPunct="0"/>
                      <a:r>
                        <a:rPr lang="vi-VN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Kỹ năng: 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Tiện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lắp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ghép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bằng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phương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pháp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xoay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xiên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bàn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trượt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dọc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phụ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đúng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yêu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cầu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kỹ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thuật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vl="0" hangingPunct="1"/>
                      <a:r>
                        <a:rPr lang="vi-VN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Thái độ: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Nghiêm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túc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việc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học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thực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hành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xưởng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ý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thức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bảo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vệ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tài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chung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hangingPunct="1"/>
                      <a:r>
                        <a:rPr lang="en-US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540385" indent="90170" algn="l" hangingPunct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de-DE" sz="2800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102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" y="152400"/>
            <a:ext cx="8446477" cy="1051719"/>
          </a:xfrm>
        </p:spPr>
        <p:txBody>
          <a:bodyPr/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</a:rPr>
              <a:t>BÀI</a:t>
            </a:r>
            <a:r>
              <a:rPr lang="en-US" sz="2800" b="1" dirty="0">
                <a:solidFill>
                  <a:srgbClr val="FF0000"/>
                </a:solidFill>
              </a:rPr>
              <a:t> 5: </a:t>
            </a:r>
            <a:r>
              <a:rPr lang="en-US" sz="2800" b="1" dirty="0" err="1">
                <a:solidFill>
                  <a:srgbClr val="FF0000"/>
                </a:solidFill>
              </a:rPr>
              <a:t>TIỆN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CÔN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TRONG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LẮP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GHÉP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600200"/>
            <a:ext cx="8991600" cy="36086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CHO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1.Thiết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mài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đá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xưởng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2.Vật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/>
              <a:t>phôi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cũ</a:t>
            </a:r>
            <a:r>
              <a:rPr lang="en-US" sz="2800" dirty="0"/>
              <a:t> </a:t>
            </a:r>
            <a:endParaRPr lang="en-US" sz="2800" dirty="0" smtClean="0"/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3.Dụng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-"/>
              <a:tabLst>
                <a:tab pos="914400" algn="l"/>
              </a:tabLs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cặp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150; 1/20,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, </a:t>
            </a:r>
            <a:r>
              <a:rPr lang="en-US" sz="2800" dirty="0" err="1"/>
              <a:t>dưỡng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góc</a:t>
            </a:r>
            <a:r>
              <a:rPr lang="en-US" sz="2800" dirty="0"/>
              <a:t> </a:t>
            </a:r>
            <a:r>
              <a:rPr lang="en-US" sz="2800" dirty="0" err="1" smtClean="0"/>
              <a:t>45</a:t>
            </a:r>
            <a:r>
              <a:rPr lang="en-US" sz="2800" baseline="30000" dirty="0" err="1" smtClean="0"/>
              <a:t>o</a:t>
            </a:r>
            <a:r>
              <a:rPr lang="en-US" sz="2800" baseline="30000" dirty="0"/>
              <a:t> </a:t>
            </a:r>
            <a:r>
              <a:rPr lang="en-US" sz="2800" dirty="0" smtClean="0"/>
              <a:t>,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/>
              <a:t>hồ</a:t>
            </a:r>
            <a:r>
              <a:rPr lang="en-US" sz="2800" dirty="0"/>
              <a:t> </a:t>
            </a:r>
            <a:r>
              <a:rPr lang="en-US" sz="2800" dirty="0" smtClean="0"/>
              <a:t>so.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-"/>
              <a:tabLst>
                <a:tab pos="914400" algn="l"/>
              </a:tabLst>
            </a:pPr>
            <a:r>
              <a:rPr lang="en-US" sz="2800" dirty="0" err="1" smtClean="0"/>
              <a:t>Cắt</a:t>
            </a:r>
            <a:r>
              <a:rPr lang="en-US" sz="2800" dirty="0"/>
              <a:t>: Dao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45</a:t>
            </a:r>
            <a:r>
              <a:rPr lang="en-US" sz="2800" baseline="30000" dirty="0" err="1"/>
              <a:t>o</a:t>
            </a:r>
            <a:r>
              <a:rPr lang="en-US" sz="2800" dirty="0"/>
              <a:t>; Dao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lỗ</a:t>
            </a:r>
            <a:r>
              <a:rPr lang="en-US" sz="2800" dirty="0"/>
              <a:t> </a:t>
            </a:r>
            <a:r>
              <a:rPr lang="en-US" sz="2800" dirty="0" err="1"/>
              <a:t>suốt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3524170"/>
              </p:ext>
            </p:extLst>
          </p:nvPr>
        </p:nvGraphicFramePr>
        <p:xfrm>
          <a:off x="117953" y="5233932"/>
          <a:ext cx="8229600" cy="5029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502920">
                <a:tc>
                  <a:txBody>
                    <a:bodyPr/>
                    <a:lstStyle/>
                    <a:p>
                      <a:pPr marL="194310" algn="l" hangingPunct="1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effectLst/>
                        </a:rPr>
                        <a:t>4. </a:t>
                      </a:r>
                      <a:r>
                        <a:rPr lang="en-US" sz="2800" dirty="0" err="1">
                          <a:effectLst/>
                        </a:rPr>
                        <a:t>Thời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gian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và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số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lượng</a:t>
                      </a:r>
                      <a:r>
                        <a:rPr lang="en-US" sz="2800" dirty="0">
                          <a:effectLst/>
                        </a:rPr>
                        <a:t>: </a:t>
                      </a:r>
                      <a:r>
                        <a:rPr lang="en-US" sz="2800" dirty="0" err="1">
                          <a:effectLst/>
                        </a:rPr>
                        <a:t>1SV</a:t>
                      </a:r>
                      <a:r>
                        <a:rPr lang="en-US" sz="2800" dirty="0">
                          <a:effectLst/>
                        </a:rPr>
                        <a:t>/</a:t>
                      </a:r>
                      <a:r>
                        <a:rPr lang="en-US" sz="2800" dirty="0" err="1">
                          <a:effectLst/>
                        </a:rPr>
                        <a:t>1chi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tiết</a:t>
                      </a:r>
                      <a:r>
                        <a:rPr lang="en-US" sz="2800" dirty="0">
                          <a:effectLst/>
                        </a:rPr>
                        <a:t>/ca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885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</a:rPr>
              <a:t>BÀI</a:t>
            </a:r>
            <a:r>
              <a:rPr lang="en-US" sz="2800" b="1" dirty="0">
                <a:solidFill>
                  <a:srgbClr val="FF0000"/>
                </a:solidFill>
              </a:rPr>
              <a:t> 5: </a:t>
            </a:r>
            <a:r>
              <a:rPr lang="en-US" sz="2800" b="1" dirty="0" err="1">
                <a:solidFill>
                  <a:srgbClr val="FF0000"/>
                </a:solidFill>
              </a:rPr>
              <a:t>TIỆN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CÔN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TRONG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LẮP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GHÉP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18" name="Rectangle 17"/>
          <p:cNvSpPr/>
          <p:nvPr/>
        </p:nvSpPr>
        <p:spPr>
          <a:xfrm>
            <a:off x="609600" y="2242810"/>
            <a:ext cx="1905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Tốc độ cắt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2190484"/>
            <a:ext cx="2705100" cy="8592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3403419"/>
            <a:ext cx="3477955" cy="802605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500259"/>
              </p:ext>
            </p:extLst>
          </p:nvPr>
        </p:nvGraphicFramePr>
        <p:xfrm>
          <a:off x="152400" y="4419600"/>
          <a:ext cx="8229600" cy="1066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1066800">
                <a:tc>
                  <a:txBody>
                    <a:bodyPr/>
                    <a:lstStyle/>
                    <a:p>
                      <a:pPr marL="1143000" algn="l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</a:rPr>
                        <a:t>- Tốc độ cắt trung bình của dao thép gió khi tiện thép có độ cứng trung bình</a:t>
                      </a:r>
                      <a:r>
                        <a:rPr lang="nl-NL" sz="1300" dirty="0">
                          <a:effectLst/>
                        </a:rPr>
                        <a:t>:</a:t>
                      </a:r>
                      <a:endParaRPr lang="en-US" sz="14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40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</a:rPr>
              <a:t>BÀI</a:t>
            </a:r>
            <a:r>
              <a:rPr lang="en-US" sz="2800" b="1" dirty="0">
                <a:solidFill>
                  <a:srgbClr val="FF0000"/>
                </a:solidFill>
              </a:rPr>
              <a:t> 5: </a:t>
            </a:r>
            <a:r>
              <a:rPr lang="en-US" sz="2800" b="1" dirty="0" err="1">
                <a:solidFill>
                  <a:srgbClr val="FF0000"/>
                </a:solidFill>
              </a:rPr>
              <a:t>TIỆN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CÔN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TRONG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LẮP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GHÉP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999" y="2219324"/>
            <a:ext cx="4965433" cy="5238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2923257"/>
            <a:ext cx="5029200" cy="510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64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2286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976755"/>
              </p:ext>
            </p:extLst>
          </p:nvPr>
        </p:nvGraphicFramePr>
        <p:xfrm>
          <a:off x="457200" y="764604"/>
          <a:ext cx="8229600" cy="6831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683196">
                <a:tc>
                  <a:txBody>
                    <a:bodyPr/>
                    <a:lstStyle/>
                    <a:p>
                      <a:pPr lvl="0" hangingPunct="1"/>
                      <a:r>
                        <a:rPr lang="nl-NL" sz="2800" b="1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 thông số cơ bản của mặt côn:</a:t>
                      </a:r>
                      <a:endParaRPr lang="en-US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9282700"/>
              </p:ext>
            </p:extLst>
          </p:nvPr>
        </p:nvGraphicFramePr>
        <p:xfrm>
          <a:off x="228600" y="1676400"/>
          <a:ext cx="8229600" cy="2286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2286000">
                <a:tc>
                  <a:txBody>
                    <a:bodyPr/>
                    <a:lstStyle/>
                    <a:p>
                      <a:pPr marL="228600" marR="2584450" indent="22860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Góc dốc: </a:t>
                      </a:r>
                      <a:r>
                        <a:rPr lang="nl-NL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Symbol" panose="05050102010706020507" pitchFamily="18" charset="2"/>
                        </a:rPr>
                        <a:t></a:t>
                      </a:r>
                      <a:r>
                        <a:rPr lang="nl-NL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=&gt;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pic>
        <p:nvPicPr>
          <p:cNvPr id="11" name="Picture 10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28" t="38349" r="1901" b="17750"/>
          <a:stretch/>
        </p:blipFill>
        <p:spPr bwMode="auto">
          <a:xfrm>
            <a:off x="4209348" y="2319287"/>
            <a:ext cx="4648200" cy="2438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6604" y="1430641"/>
            <a:ext cx="2478391" cy="9572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1" y="2209801"/>
            <a:ext cx="2971800" cy="91641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77195" y="4646496"/>
            <a:ext cx="5257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hangingPunct="0">
              <a:spcAft>
                <a:spcPts val="0"/>
              </a:spcAft>
              <a:tabLst>
                <a:tab pos="2084705" algn="l"/>
              </a:tabLst>
            </a:pPr>
            <a:r>
              <a:rPr lang="nl-NL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Trong đó: </a:t>
            </a:r>
            <a:endParaRPr lang="nl-NL" sz="24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hangingPunct="0">
              <a:spcAft>
                <a:spcPts val="0"/>
              </a:spcAft>
              <a:tabLst>
                <a:tab pos="2084705" algn="l"/>
              </a:tabLst>
            </a:pPr>
            <a:r>
              <a:rPr lang="nl-NL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nl-NL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nl-NL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: Đường kính lớn của chi tiết côn </a:t>
            </a:r>
            <a:endParaRPr lang="en-US" sz="24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hangingPunct="0">
              <a:spcAft>
                <a:spcPts val="0"/>
              </a:spcAft>
              <a:tabLst>
                <a:tab pos="2084705" algn="l"/>
              </a:tabLst>
            </a:pPr>
            <a:r>
              <a:rPr lang="en-US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nl-NL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nl-NL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: Đường kính nhỏ của chi tiết </a:t>
            </a:r>
            <a:r>
              <a:rPr lang="nl-NL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 côn </a:t>
            </a:r>
            <a:endParaRPr lang="en-US" sz="24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hangingPunct="0">
              <a:spcAft>
                <a:spcPts val="0"/>
              </a:spcAft>
              <a:tabLst>
                <a:tab pos="2084705" algn="l"/>
              </a:tabLst>
            </a:pPr>
            <a:r>
              <a:rPr lang="en-US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nl-NL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nl-NL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: Chiều dài của phần côn</a:t>
            </a:r>
            <a:endParaRPr lang="en-US" sz="2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56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228600"/>
            <a:ext cx="5563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IV.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4403" y="926313"/>
            <a:ext cx="31470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endParaRPr lang="en-US" sz="24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Picture 1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62471"/>
            <a:ext cx="4191000" cy="3085729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Rectangle 20"/>
          <p:cNvSpPr/>
          <p:nvPr/>
        </p:nvSpPr>
        <p:spPr>
          <a:xfrm>
            <a:off x="4593921" y="1981200"/>
            <a:ext cx="4572000" cy="28315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endParaRPr lang="en-US" sz="28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170" indent="-90170"/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2/3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</a:t>
            </a:r>
            <a:endParaRPr lang="en-US" sz="28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8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bóng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Rz40</a:t>
            </a:r>
            <a:endParaRPr lang="en-US" sz="28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vát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0.5x45</a:t>
            </a:r>
            <a:r>
              <a:rPr lang="en-US" sz="2800" baseline="30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21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76400" y="45720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B. </a:t>
            </a:r>
            <a:r>
              <a:rPr lang="en-US" sz="2800" b="1" dirty="0" err="1" smtClean="0"/>
              <a:t>TRÌNH</a:t>
            </a:r>
            <a:r>
              <a:rPr lang="en-US" sz="2800" b="1" dirty="0" smtClean="0"/>
              <a:t> </a:t>
            </a:r>
            <a:r>
              <a:rPr lang="en-US" sz="2800" b="1" dirty="0" err="1"/>
              <a:t>TỰ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HIỆN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597510" y="1518775"/>
            <a:ext cx="801309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1.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Đọc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nghiên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cứu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vẽ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hangingPunct="0"/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2.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: </a:t>
            </a:r>
            <a:r>
              <a:rPr lang="en-US" sz="2800" dirty="0" err="1"/>
              <a:t>Máy</a:t>
            </a:r>
            <a:r>
              <a:rPr lang="en-US" sz="2800" dirty="0"/>
              <a:t>, </a:t>
            </a:r>
            <a:r>
              <a:rPr lang="en-US" sz="2800" dirty="0" err="1"/>
              <a:t>gá</a:t>
            </a:r>
            <a:r>
              <a:rPr lang="en-US" sz="2800" dirty="0"/>
              <a:t>, </a:t>
            </a:r>
            <a:r>
              <a:rPr lang="en-US" sz="2800" dirty="0" err="1"/>
              <a:t>dao</a:t>
            </a:r>
            <a:r>
              <a:rPr lang="en-US" sz="2800" dirty="0"/>
              <a:t>, </a:t>
            </a:r>
            <a:r>
              <a:rPr lang="en-US" sz="2800" dirty="0" err="1"/>
              <a:t>phôi</a:t>
            </a:r>
            <a:r>
              <a:rPr lang="en-US" sz="2800" dirty="0"/>
              <a:t>,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 smtClean="0"/>
              <a:t>.</a:t>
            </a:r>
            <a:endParaRPr lang="nl-NL" sz="2800" dirty="0"/>
          </a:p>
          <a:p>
            <a:pPr hangingPunct="0"/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3. </a:t>
            </a:r>
            <a:r>
              <a:rPr lang="nl-NL" sz="2800" dirty="0" smtClean="0"/>
              <a:t>Rà </a:t>
            </a:r>
            <a:r>
              <a:rPr lang="nl-NL" sz="2800" dirty="0"/>
              <a:t>theo trục côn mẫu số </a:t>
            </a:r>
            <a:r>
              <a:rPr lang="nl-NL" sz="2800" dirty="0" smtClean="0"/>
              <a:t>4</a:t>
            </a:r>
          </a:p>
          <a:p>
            <a:pPr hangingPunct="0"/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nl-NL" sz="2800" dirty="0" smtClean="0"/>
              <a:t>Gá </a:t>
            </a:r>
            <a:r>
              <a:rPr lang="nl-NL" sz="2800" dirty="0"/>
              <a:t>chi tiết lên mâm cặp.</a:t>
            </a:r>
            <a:endParaRPr lang="en-US" sz="2800" dirty="0"/>
          </a:p>
          <a:p>
            <a:pPr hangingPunct="0"/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5.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côn</a:t>
            </a:r>
            <a:endParaRPr lang="en-US" sz="2800" dirty="0"/>
          </a:p>
          <a:p>
            <a:r>
              <a:rPr lang="nl-NL" sz="2800" dirty="0" smtClean="0"/>
              <a:t>+ Ø28 </a:t>
            </a:r>
            <a:r>
              <a:rPr lang="nl-NL" sz="2800" dirty="0">
                <a:sym typeface="Wingdings" panose="05000000000000000000" pitchFamily="2" charset="2"/>
              </a:rPr>
              <a:t></a:t>
            </a:r>
            <a:r>
              <a:rPr lang="nl-NL" sz="2800" dirty="0"/>
              <a:t> Ø27±0.2; L=102</a:t>
            </a:r>
            <a:endParaRPr lang="nl-NL" sz="2800" dirty="0" smtClean="0"/>
          </a:p>
          <a:p>
            <a:pPr hangingPunct="0"/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en-US" sz="2800" dirty="0" err="1" smtClean="0"/>
              <a:t>Vát</a:t>
            </a:r>
            <a:r>
              <a:rPr lang="en-US" sz="2800" dirty="0" smtClean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/>
              <a:t>0.5x45</a:t>
            </a:r>
            <a:r>
              <a:rPr lang="en-US" sz="2800" baseline="30000" dirty="0" err="1"/>
              <a:t>o</a:t>
            </a:r>
            <a:endParaRPr lang="nl-NL" sz="2800" dirty="0"/>
          </a:p>
          <a:p>
            <a:pPr hangingPunct="0"/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7.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tháo</a:t>
            </a:r>
            <a:r>
              <a:rPr lang="en-US" sz="2800" dirty="0"/>
              <a:t> </a:t>
            </a:r>
            <a:r>
              <a:rPr lang="en-US" sz="2800" dirty="0" err="1"/>
              <a:t>phôi</a:t>
            </a:r>
            <a:endParaRPr lang="nl-NL" sz="2800" dirty="0" smtClean="0"/>
          </a:p>
          <a:p>
            <a:pPr hangingPunct="0"/>
            <a:endParaRPr lang="nl-NL" sz="2800" dirty="0" smtClean="0"/>
          </a:p>
          <a:p>
            <a:pPr hangingPunct="0"/>
            <a:endParaRPr lang="nl-NL" sz="2800" dirty="0" smtClean="0"/>
          </a:p>
        </p:txBody>
      </p:sp>
    </p:spTree>
    <p:extLst>
      <p:ext uri="{BB962C8B-B14F-4D97-AF65-F5344CB8AC3E}">
        <p14:creationId xmlns:p14="http://schemas.microsoft.com/office/powerpoint/2010/main" val="412540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261224"/>
              </p:ext>
            </p:extLst>
          </p:nvPr>
        </p:nvGraphicFramePr>
        <p:xfrm>
          <a:off x="304800" y="1600200"/>
          <a:ext cx="8710808" cy="4419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94541"/>
                <a:gridCol w="4616267"/>
              </a:tblGrid>
              <a:tr h="844458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b="1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900832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A. Kích thước đường kính và chiều dài sai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74310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Thao tác đo sai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Thao tác lấy du xích sai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34620" indent="-134620"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34620" indent="-134620"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thao tác đo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34620" indent="-134620"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thao tác lấy du xích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984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03345"/>
              </p:ext>
            </p:extLst>
          </p:nvPr>
        </p:nvGraphicFramePr>
        <p:xfrm>
          <a:off x="609600" y="1598278"/>
          <a:ext cx="8305800" cy="4602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04166"/>
                <a:gridCol w="4401634"/>
              </a:tblGrid>
              <a:tr h="460582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460582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B. Góc côn sai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80996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Điều chỉnh độ côn sai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Bàn trượt trên có độ rơ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Bàn trượt trên bị bị dịch chuyển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mòn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Điều chỉnh lại độ côn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Điều chỉnh lại bàn trượt trên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lực hãm đai ốc bàn trượt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Mài lại dao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949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856755"/>
              </p:ext>
            </p:extLst>
          </p:nvPr>
        </p:nvGraphicFramePr>
        <p:xfrm>
          <a:off x="228600" y="1524000"/>
          <a:ext cx="8915400" cy="53406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90710"/>
                <a:gridCol w="4724690"/>
              </a:tblGrid>
              <a:tr h="165447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775047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C.Độ nhẵn không đạt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31506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mòn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Tiến cắt không đều tay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Chế độ cắt không hợp lý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Bàn trượt trên có độ rơ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Máy rung động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Mài lại dao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Rèn luyện lại tiến cắt bằng tay cho đều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Chọn lại chế độ cắt theo sổ tay thợ tiện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Điều chỉnh lại bàn trượt trên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độ rung động của máy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332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41515" y="2819400"/>
            <a:ext cx="9002486" cy="2819400"/>
          </a:xfrm>
          <a:prstGeom prst="rect">
            <a:avLst/>
          </a:prstGeom>
        </p:spPr>
        <p:txBody>
          <a:bodyPr/>
          <a:lstStyle>
            <a:lvl1pPr marL="452438" indent="-4524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Blip>
                <a:blip r:embed="rId3"/>
              </a:buBlip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2488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itchFamily="2" charset="2"/>
              <a:buChar char="¯"/>
              <a:defRPr sz="2400" i="1">
                <a:solidFill>
                  <a:schemeClr val="tx1"/>
                </a:solidFill>
                <a:latin typeface="+mn-lt"/>
                <a:cs typeface="+mn-cs"/>
              </a:defRPr>
            </a:lvl2pPr>
            <a:lvl3pPr marL="1195388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Clr>
                <a:srgbClr val="E7E6E6"/>
              </a:buClr>
              <a:buFont typeface="Wingdings" pitchFamily="2" charset="2"/>
              <a:buNone/>
            </a:pPr>
            <a:endParaRPr lang="en-US" sz="4800" b="1">
              <a:solidFill>
                <a:srgbClr val="FF0000"/>
              </a:solidFill>
              <a:latin typeface="Calibri Light" panose="020F030202020403020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0" y="2971800"/>
            <a:ext cx="8458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FOR  YOUR </a:t>
            </a:r>
            <a:r>
              <a:rPr lang="en-US" sz="3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ATTENTION !</a:t>
            </a:r>
            <a:endParaRPr lang="en-US" sz="3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99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Level 10">
      <a:dk1>
        <a:srgbClr val="000000"/>
      </a:dk1>
      <a:lt1>
        <a:srgbClr val="FFFFFF"/>
      </a:lt1>
      <a:dk2>
        <a:srgbClr val="339966"/>
      </a:dk2>
      <a:lt2>
        <a:srgbClr val="663300"/>
      </a:lt2>
      <a:accent1>
        <a:srgbClr val="FFF300"/>
      </a:accent1>
      <a:accent2>
        <a:srgbClr val="CC6600"/>
      </a:accent2>
      <a:accent3>
        <a:srgbClr val="FFFFFF"/>
      </a:accent3>
      <a:accent4>
        <a:srgbClr val="000000"/>
      </a:accent4>
      <a:accent5>
        <a:srgbClr val="FFF8AA"/>
      </a:accent5>
      <a:accent6>
        <a:srgbClr val="B95C00"/>
      </a:accent6>
      <a:hlink>
        <a:srgbClr val="CC9900"/>
      </a:hlink>
      <a:folHlink>
        <a:srgbClr val="CC330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9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10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7345</TotalTime>
  <Words>547</Words>
  <Application>Microsoft Office PowerPoint</Application>
  <PresentationFormat>On-screen Show (4:3)</PresentationFormat>
  <Paragraphs>103</Paragraphs>
  <Slides>12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26" baseType="lpstr">
      <vt:lpstr>Arial</vt:lpstr>
      <vt:lpstr>Calibri</vt:lpstr>
      <vt:lpstr>Calibri Light</vt:lpstr>
      <vt:lpstr>Garamond</vt:lpstr>
      <vt:lpstr>Symbol</vt:lpstr>
      <vt:lpstr>Tahoma</vt:lpstr>
      <vt:lpstr>Times New Roman</vt:lpstr>
      <vt:lpstr>VNI-Avo</vt:lpstr>
      <vt:lpstr>VNI-Times</vt:lpstr>
      <vt:lpstr>Wingdings</vt:lpstr>
      <vt:lpstr>Wingdings 2</vt:lpstr>
      <vt:lpstr>Theme1</vt:lpstr>
      <vt:lpstr>2_Default Design</vt:lpstr>
      <vt:lpstr>Office Theme</vt:lpstr>
      <vt:lpstr>PowerPoint Presentation</vt:lpstr>
      <vt:lpstr>BÀI 5: TIỆN CÔN TRONG LẮP GHÉP</vt:lpstr>
      <vt:lpstr>BÀI 5: TIỆN CÔN TRONG LẮP GHÉP</vt:lpstr>
      <vt:lpstr>BÀI 5: TIỆN CÔN TRONG LẮP GHÉP</vt:lpstr>
      <vt:lpstr>BÀI 5: TIỆN CÔN TRONG LẮP GHÉP</vt:lpstr>
      <vt:lpstr>PowerPoint Presentation</vt:lpstr>
      <vt:lpstr>PowerPoint Presentation</vt:lpstr>
      <vt:lpstr>PowerPoint Presentation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1</dc:title>
  <dc:creator>NN</dc:creator>
  <cp:lastModifiedBy>THANH GIANG</cp:lastModifiedBy>
  <cp:revision>759</cp:revision>
  <dcterms:created xsi:type="dcterms:W3CDTF">2006-08-16T00:00:00Z</dcterms:created>
  <dcterms:modified xsi:type="dcterms:W3CDTF">2021-07-27T13:11:41Z</dcterms:modified>
</cp:coreProperties>
</file>