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60" r:id="rId1"/>
    <p:sldMasterId id="2147483672" r:id="rId2"/>
    <p:sldMasterId id="2147483684" r:id="rId3"/>
  </p:sldMasterIdLst>
  <p:notesMasterIdLst>
    <p:notesMasterId r:id="rId18"/>
  </p:notesMasterIdLst>
  <p:sldIdLst>
    <p:sldId id="366" r:id="rId4"/>
    <p:sldId id="342" r:id="rId5"/>
    <p:sldId id="367" r:id="rId6"/>
    <p:sldId id="368" r:id="rId7"/>
    <p:sldId id="381" r:id="rId8"/>
    <p:sldId id="378" r:id="rId9"/>
    <p:sldId id="369" r:id="rId10"/>
    <p:sldId id="379" r:id="rId11"/>
    <p:sldId id="380" r:id="rId12"/>
    <p:sldId id="382" r:id="rId13"/>
    <p:sldId id="372" r:id="rId14"/>
    <p:sldId id="373" r:id="rId15"/>
    <p:sldId id="374" r:id="rId16"/>
    <p:sldId id="338" r:id="rId17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83164" autoAdjust="0"/>
  </p:normalViewPr>
  <p:slideViewPr>
    <p:cSldViewPr>
      <p:cViewPr varScale="1">
        <p:scale>
          <a:sx n="77" d="100"/>
          <a:sy n="77" d="100"/>
        </p:scale>
        <p:origin x="176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637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17DE3702-7C44-400C-AEE3-21F1E2FA697B}" type="datetimeFigureOut">
              <a:rPr lang="en-US" smtClean="0"/>
              <a:t>7/21/2021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0E870C4F-5C99-4964-B61E-6713F17CF2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167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2694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870C4F-5C99-4964-B61E-6713F17CF2D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599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228600" y="2084388"/>
            <a:ext cx="2870200" cy="201612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098800" y="2084388"/>
            <a:ext cx="2870200" cy="201612"/>
          </a:xfrm>
          <a:prstGeom prst="rect">
            <a:avLst/>
          </a:prstGeom>
          <a:solidFill>
            <a:srgbClr val="3399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5969000" y="2084388"/>
            <a:ext cx="2870200" cy="2016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8" name="Line 11"/>
          <p:cNvSpPr>
            <a:spLocks noChangeShapeType="1"/>
          </p:cNvSpPr>
          <p:nvPr/>
        </p:nvSpPr>
        <p:spPr bwMode="auto">
          <a:xfrm>
            <a:off x="0" y="6324600"/>
            <a:ext cx="9144000" cy="0"/>
          </a:xfrm>
          <a:prstGeom prst="line">
            <a:avLst/>
          </a:prstGeom>
          <a:noFill/>
          <a:ln w="12700">
            <a:solidFill>
              <a:srgbClr val="339966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4341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381000"/>
            <a:ext cx="7772400" cy="1441450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341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9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85763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10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934200" y="6232525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1</a:t>
            </a:r>
            <a:endParaRPr lang="en-US"/>
          </a:p>
        </p:txBody>
      </p:sp>
      <p:sp>
        <p:nvSpPr>
          <p:cNvPr id="12" name="Text Box 10"/>
          <p:cNvSpPr txBox="1">
            <a:spLocks noChangeArrowheads="1"/>
          </p:cNvSpPr>
          <p:nvPr userDrawn="1"/>
        </p:nvSpPr>
        <p:spPr bwMode="auto">
          <a:xfrm>
            <a:off x="0" y="6400800"/>
            <a:ext cx="9144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eaLnBrk="1" hangingPunct="1">
              <a:spcBef>
                <a:spcPct val="50000"/>
              </a:spcBef>
              <a:defRPr/>
            </a:pP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Bm. CNKL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– </a:t>
            </a:r>
            <a:r>
              <a:rPr lang="it-IT" altLang="en-US" sz="1800" b="1" i="1" smtClean="0">
                <a:solidFill>
                  <a:srgbClr val="0000FF"/>
                </a:solidFill>
                <a:latin typeface="+mj-lt"/>
              </a:rPr>
              <a:t>Khoa</a:t>
            </a:r>
            <a:r>
              <a:rPr lang="it-IT" altLang="en-US" sz="1800" b="1" i="1" baseline="0" smtClean="0">
                <a:solidFill>
                  <a:srgbClr val="0000FF"/>
                </a:solidFill>
                <a:latin typeface="+mj-lt"/>
              </a:rPr>
              <a:t> KTCS                                                                             Lê Văn Nhân</a:t>
            </a:r>
            <a:endParaRPr lang="en-US" sz="1800" b="1" i="1" smtClean="0">
              <a:solidFill>
                <a:schemeClr val="tx1"/>
              </a:solidFill>
              <a:effectLst/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2706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6028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287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376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82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260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177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489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3602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3166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915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101F08-4820-4FFF-8F46-D5BF5847EFAC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D28A16B-3CAE-4FB7-BF9D-B4F07313B3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7931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76B602-02EF-4D19-8D6F-5614E202AD9F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21B8F44-57F7-4E49-8DB8-19CB3AD253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24115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F9A0C4-FB94-4D1D-9051-A297349DD04D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9C0C2E9F-05F7-4BEE-AA07-84D9A46285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385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22363"/>
            <a:ext cx="4038600" cy="5003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BDD0FA-3E87-49CC-9A9D-7FB6F0841E85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ED70C91-320F-4760-A22C-4D74564C63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5045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B57474-7E0C-427E-A465-8C106321264B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31E73983-27CE-4DB1-852B-FE1460816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7270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99946B-58D6-4594-AE65-2400EBB813A0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06205B06-3D7C-42BC-8215-756589329F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8450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D1F62-AFF5-466F-8641-F9A229BB3633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D13626BD-7DBF-40CC-B500-4B39911A76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5126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ADED09-FA6F-4A38-B674-1B08245BD29A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70EC0433-764F-451A-8318-7B73388FE0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9902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vi-VN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8171E1-23DF-4909-9ED2-CE726BA64DFD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E6106EB5-C062-4A4E-9782-9B68B896E6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3362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95E3C-5574-478C-A995-8546E9491BD1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4DD0017E-AE53-43CA-99AC-891B8CB7B8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9258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31775"/>
            <a:ext cx="2057400" cy="58943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31775"/>
            <a:ext cx="6019800" cy="58943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8AD5C-1C3C-430F-BCB0-EC6C3590236D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1/</a:t>
            </a:r>
            <a:fld id="{ACAA98E8-8825-44FC-A2DA-7E778C1B36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2525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>
                <a:solidFill>
                  <a:prstClr val="black">
                    <a:tint val="75000"/>
                  </a:prstClr>
                </a:solidFill>
              </a:rPr>
              <a:t>1</a:t>
            </a: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804259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3459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161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5205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05517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8195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126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6837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34438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84807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025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331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fld id="{1D8BD707-D9CF-40AE-B4C6-C98DA3205C09}" type="datetimeFigureOut">
              <a:rPr lang="en-US" smtClean="0"/>
              <a:pPr/>
              <a:t>7/21/2021</a:t>
            </a:fld>
            <a:endParaRPr lang="en-US"/>
          </a:p>
        </p:txBody>
      </p:sp>
      <p:sp>
        <p:nvSpPr>
          <p:cNvPr id="4331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1030" name="Rectangle 7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0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1032" name="Rectangle 9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chemeClr val="tx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33" name="Rectangle 10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3316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32525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ffectLst/>
                <a:latin typeface="+mn-lt"/>
                <a:cs typeface="+mn-cs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452438" indent="-45243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Blip>
          <a:blip r:embed="rId13"/>
        </a:buBlip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52488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itchFamily="2" charset="2"/>
        <a:buChar char="¯"/>
        <a:defRPr sz="2400" i="1">
          <a:solidFill>
            <a:schemeClr val="tx1"/>
          </a:solidFill>
          <a:latin typeface="+mn-lt"/>
          <a:cs typeface="+mn-cs"/>
        </a:defRPr>
      </a:lvl2pPr>
      <a:lvl3pPr marL="11953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31775"/>
            <a:ext cx="8229600" cy="59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22363"/>
            <a:ext cx="8229600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396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fld id="{27C04E18-983D-4413-A4D1-BA0CD79F1C58}" type="datetime1">
              <a:rPr lang="en-US"/>
              <a:pPr>
                <a:defRPr/>
              </a:pPr>
              <a:t>7/21/2021</a:t>
            </a:fld>
            <a:endParaRPr lang="en-US"/>
          </a:p>
        </p:txBody>
      </p:sp>
      <p:sp>
        <p:nvSpPr>
          <p:cNvPr id="8396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396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effectLst/>
                <a:cs typeface="+mn-cs"/>
              </a:defRPr>
            </a:lvl1pPr>
          </a:lstStyle>
          <a:p>
            <a:pPr>
              <a:defRPr/>
            </a:pPr>
            <a:r>
              <a:rPr lang="en-US"/>
              <a:t>1/</a:t>
            </a:r>
            <a:fld id="{55C42D96-0786-4D5F-857E-F92CD3E140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7824788" y="6343650"/>
            <a:ext cx="1125537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bg2"/>
                </a:solidFill>
                <a:latin typeface="Arial" charset="0"/>
                <a:cs typeface="Arial" charset="0"/>
              </a:defRPr>
            </a:lvl9pPr>
          </a:lstStyle>
          <a:p>
            <a:pPr algn="r">
              <a:spcBef>
                <a:spcPct val="50000"/>
              </a:spcBef>
              <a:defRPr/>
            </a:pPr>
            <a:fld id="{5FC98910-0210-46F3-89CE-851E92D8BE61}" type="slidenum">
              <a:rPr lang="en-US" sz="1200" smtClean="0">
                <a:solidFill>
                  <a:schemeClr val="tx1"/>
                </a:solidFill>
                <a:effectLst/>
              </a:rPr>
              <a:pPr algn="r">
                <a:spcBef>
                  <a:spcPct val="50000"/>
                </a:spcBef>
                <a:defRPr/>
              </a:pPr>
              <a:t>‹#›</a:t>
            </a:fld>
            <a:endParaRPr lang="en-US" sz="1200" smtClean="0">
              <a:solidFill>
                <a:schemeClr val="tx1"/>
              </a:solidFill>
              <a:effectLst/>
            </a:endParaRPr>
          </a:p>
        </p:txBody>
      </p:sp>
      <p:sp>
        <p:nvSpPr>
          <p:cNvPr id="839688" name="Rectangle 8"/>
          <p:cNvSpPr>
            <a:spLocks noChangeArrowheads="1"/>
          </p:cNvSpPr>
          <p:nvPr/>
        </p:nvSpPr>
        <p:spPr bwMode="auto">
          <a:xfrm>
            <a:off x="404813" y="857250"/>
            <a:ext cx="8226425" cy="63500"/>
          </a:xfrm>
          <a:prstGeom prst="rect">
            <a:avLst/>
          </a:prstGeom>
          <a:solidFill>
            <a:srgbClr val="CC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vi-VN">
              <a:cs typeface="+mn-cs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0"/>
            <a:ext cx="228600" cy="2311400"/>
          </a:xfrm>
          <a:prstGeom prst="rect">
            <a:avLst/>
          </a:prstGeom>
          <a:solidFill>
            <a:srgbClr val="CC3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2311400"/>
            <a:ext cx="228600" cy="2286000"/>
          </a:xfrm>
          <a:prstGeom prst="rect">
            <a:avLst/>
          </a:prstGeom>
          <a:solidFill>
            <a:srgbClr val="3399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4597400"/>
            <a:ext cx="228600" cy="2286000"/>
          </a:xfrm>
          <a:prstGeom prst="rect">
            <a:avLst/>
          </a:prstGeom>
          <a:solidFill>
            <a:srgbClr val="FFF3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 sz="240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CC0000"/>
          </a:solidFill>
          <a:effectLst>
            <a:outerShdw blurRad="38100" dist="38100" dir="2700000" algn="tl">
              <a:srgbClr val="C0C0C0"/>
            </a:outerShdw>
          </a:effectLst>
          <a:latin typeface="VNI-Avo" pitchFamily="2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SzPct val="80000"/>
        <a:buBlip>
          <a:blip r:embed="rId13"/>
        </a:buBlip>
        <a:defRPr sz="2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4"/>
        </a:buBlip>
        <a:defRPr sz="2400" b="1">
          <a:solidFill>
            <a:srgbClr val="000099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SzPct val="70000"/>
        <a:buBlip>
          <a:blip r:embed="rId15"/>
        </a:buBlip>
        <a:defRPr sz="2000" b="1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7/21/2021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352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0"/>
            <a:ext cx="89154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altLang="vi-VN" sz="2800" dirty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</a:t>
            </a:r>
            <a:r>
              <a:rPr lang="en-US" altLang="vi-VN" sz="2800" dirty="0" smtClean="0">
                <a:solidFill>
                  <a:srgbClr val="3333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  <a:endParaRPr lang="en-US" altLang="vi-VN" sz="2800" dirty="0">
              <a:solidFill>
                <a:srgbClr val="3333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 algn="ctr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endParaRPr lang="en-US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algn="ctr">
              <a:lnSpc>
                <a:spcPct val="150000"/>
              </a:lnSpc>
              <a:defRPr/>
            </a:pPr>
            <a:r>
              <a:rPr lang="en-US" altLang="vi-VN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BAI </a:t>
            </a:r>
            <a:r>
              <a:rPr lang="en-US" altLang="vi-VN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altLang="vi-V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algn="ctr">
              <a:lnSpc>
                <a:spcPct val="150000"/>
              </a:lnSpc>
              <a:defRPr/>
            </a:pP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MÔN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endParaRPr 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3200" dirty="0" err="1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Nguyễn</a:t>
            </a:r>
            <a:r>
              <a:rPr lang="en-US" sz="3200" dirty="0" smtClean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3200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Giang</a:t>
            </a:r>
            <a:endParaRPr lang="en-US" sz="3200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2550" indent="0">
              <a:lnSpc>
                <a:spcPct val="150000"/>
              </a:lnSpc>
              <a:spcBef>
                <a:spcPts val="0"/>
              </a:spcBef>
              <a:buFont typeface="Wingdings 2" panose="05020102010507070707" pitchFamily="18" charset="2"/>
              <a:buNone/>
              <a:defRPr/>
            </a:pPr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Khoa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32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92903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de-DE" sz="2800" b="1" dirty="0">
                <a:solidFill>
                  <a:srgbClr val="FF0000"/>
                </a:solidFill>
                <a:latin typeface="+mn-lt"/>
              </a:rPr>
              <a:t>BÀI </a:t>
            </a:r>
            <a:r>
              <a:rPr lang="de-DE" sz="2800" b="1" dirty="0">
                <a:solidFill>
                  <a:srgbClr val="FF0000"/>
                </a:solidFill>
                <a:latin typeface="+mn-lt"/>
              </a:rPr>
              <a:t>9</a:t>
            </a:r>
            <a:r>
              <a:rPr lang="de-DE" sz="2800" b="1" dirty="0" smtClean="0">
                <a:solidFill>
                  <a:srgbClr val="FF0000"/>
                </a:solidFill>
                <a:latin typeface="+mn-lt"/>
              </a:rPr>
              <a:t>.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KHOAN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LỖ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SUỐT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–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LỖ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BẬC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–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TIỆN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LỖ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SUỐT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3253" y="1524000"/>
            <a:ext cx="869852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I. </a:t>
            </a:r>
            <a:r>
              <a:rPr lang="en-US" sz="2800" b="1" dirty="0" err="1"/>
              <a:t>MỤC</a:t>
            </a:r>
            <a:r>
              <a:rPr lang="en-US" sz="2800" b="1" dirty="0"/>
              <a:t> </a:t>
            </a:r>
            <a:r>
              <a:rPr lang="en-US" sz="2800" b="1" dirty="0" err="1"/>
              <a:t>TIÊU</a:t>
            </a:r>
            <a:endParaRPr lang="en-US" sz="2800" dirty="0"/>
          </a:p>
          <a:p>
            <a:pPr hangingPunct="0"/>
            <a:endParaRPr lang="en-US" sz="2800" dirty="0"/>
          </a:p>
          <a:p>
            <a:pPr hangingPunct="0"/>
            <a:endParaRPr lang="en-US" sz="2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2731644"/>
              </p:ext>
            </p:extLst>
          </p:nvPr>
        </p:nvGraphicFramePr>
        <p:xfrm>
          <a:off x="259954" y="2057400"/>
          <a:ext cx="8807846" cy="34137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807846"/>
              </a:tblGrid>
              <a:tr h="1943100">
                <a:tc>
                  <a:txBody>
                    <a:bodyPr/>
                    <a:lstStyle/>
                    <a:p>
                      <a:pPr marL="173355" indent="457200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2800" dirty="0">
                          <a:effectLst/>
                        </a:rPr>
                        <a:t>- Khoan được </a:t>
                      </a:r>
                      <a:r>
                        <a:rPr lang="vi-VN" sz="2800" dirty="0">
                          <a:effectLst/>
                        </a:rPr>
                        <a:t>lỗ suốt, lỗ bậc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và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tiện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lỗ</a:t>
                      </a:r>
                      <a:r>
                        <a:rPr lang="en-US" sz="2800" dirty="0">
                          <a:effectLst/>
                        </a:rPr>
                        <a:t> </a:t>
                      </a:r>
                      <a:r>
                        <a:rPr lang="en-US" sz="2800" dirty="0" err="1">
                          <a:effectLst/>
                        </a:rPr>
                        <a:t>suốt</a:t>
                      </a:r>
                      <a:r>
                        <a:rPr lang="de-DE" sz="2800" dirty="0">
                          <a:effectLst/>
                        </a:rPr>
                        <a:t> đúng </a:t>
                      </a:r>
                      <a:r>
                        <a:rPr lang="de-DE" sz="2800" dirty="0" smtClean="0">
                          <a:effectLst/>
                        </a:rPr>
                        <a:t>YCKT.</a:t>
                      </a:r>
                      <a:endParaRPr lang="en-US" sz="2800" dirty="0">
                        <a:effectLst/>
                      </a:endParaRPr>
                    </a:p>
                    <a:p>
                      <a:pPr marL="533400" indent="97155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2800" dirty="0">
                          <a:effectLst/>
                        </a:rPr>
                        <a:t>- Trình bày được quy trình công nghệ </a:t>
                      </a:r>
                      <a:r>
                        <a:rPr lang="vi-VN" sz="2800" dirty="0">
                          <a:effectLst/>
                        </a:rPr>
                        <a:t>Khoan lỗ suốt, lỗ bậc</a:t>
                      </a:r>
                      <a:r>
                        <a:rPr lang="de-DE" sz="2800" dirty="0">
                          <a:effectLst/>
                        </a:rPr>
                        <a:t> và Tiện lỗ suốt.</a:t>
                      </a:r>
                      <a:endParaRPr lang="en-US" sz="2800" dirty="0">
                        <a:effectLst/>
                      </a:endParaRPr>
                    </a:p>
                    <a:p>
                      <a:pPr marL="630555" indent="-180340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2800" dirty="0">
                          <a:effectLst/>
                        </a:rPr>
                        <a:t>	- Tính toán và lựa chọn được chế độ cắt hơp lý.</a:t>
                      </a:r>
                      <a:endParaRPr lang="en-US" sz="2800" dirty="0">
                        <a:effectLst/>
                      </a:endParaRPr>
                    </a:p>
                    <a:p>
                      <a:pPr marL="173355" indent="457200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2800" dirty="0">
                          <a:effectLst/>
                        </a:rPr>
                        <a:t>- Trình bày được cấu tạo mũi khoan và mài được mũi khoan.</a:t>
                      </a:r>
                      <a:endParaRPr lang="en-US" sz="2800" dirty="0">
                        <a:effectLst/>
                      </a:endParaRPr>
                    </a:p>
                    <a:p>
                      <a:pPr marL="540385" indent="90170" algn="l" hangingPunct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de-DE" sz="2800" dirty="0">
                          <a:effectLst/>
                        </a:rPr>
                        <a:t>- Sắp xếp nơi làm việc gọn gàng, sạch sẽ và hợp lý.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102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de-DE" sz="2800" b="1" dirty="0">
                <a:solidFill>
                  <a:srgbClr val="FF0000"/>
                </a:solidFill>
                <a:latin typeface="+mn-lt"/>
              </a:rPr>
              <a:t>BÀI 9.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KHOAN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LỖ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SUỐT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–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LỖ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BẬC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–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TIỆN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LỖ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SUỐT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00200"/>
            <a:ext cx="8534400" cy="4039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II.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b="1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CHO </a:t>
            </a:r>
            <a:r>
              <a:rPr lang="en-US" sz="2800" b="1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1.Thiết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tiện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mài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đá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xưởng</a:t>
            </a:r>
            <a:endParaRPr lang="en-US" sz="2800" dirty="0" smtClean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2.Vật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/>
              <a:t>phôi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cũ</a:t>
            </a:r>
            <a:r>
              <a:rPr lang="en-US" sz="2800" dirty="0"/>
              <a:t> </a:t>
            </a:r>
            <a:endParaRPr lang="en-US" sz="2800" dirty="0" smtClean="0"/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3.Dụng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cụ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742950" lvl="1" indent="-285750">
              <a:spcBef>
                <a:spcPts val="300"/>
              </a:spcBef>
              <a:spcAft>
                <a:spcPts val="300"/>
              </a:spcAft>
              <a:buFont typeface="Times New Roman" panose="02020603050405020304" pitchFamily="18" charset="0"/>
              <a:buChar char="-"/>
              <a:tabLst>
                <a:tab pos="914400" algn="l"/>
              </a:tabLst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Đo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Thước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cặp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150; 1/20</a:t>
            </a:r>
          </a:p>
          <a:p>
            <a:pPr lvl="1"/>
            <a:r>
              <a:rPr lang="en-US" sz="2800" dirty="0" smtClean="0"/>
              <a:t>- </a:t>
            </a:r>
            <a:r>
              <a:rPr lang="en-US" sz="2800" dirty="0" err="1" smtClean="0"/>
              <a:t>Cắt</a:t>
            </a:r>
            <a:r>
              <a:rPr lang="en-US" sz="2800" dirty="0"/>
              <a:t>: Dao </a:t>
            </a:r>
            <a:r>
              <a:rPr lang="en-US" sz="2800" dirty="0" err="1"/>
              <a:t>tiện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45</a:t>
            </a:r>
            <a:r>
              <a:rPr lang="en-US" sz="2800" baseline="30000" dirty="0" err="1"/>
              <a:t>o</a:t>
            </a:r>
            <a:r>
              <a:rPr lang="en-US" sz="2800" dirty="0"/>
              <a:t> </a:t>
            </a:r>
            <a:r>
              <a:rPr lang="en-US" sz="2800" dirty="0" smtClean="0"/>
              <a:t>, </a:t>
            </a:r>
            <a:r>
              <a:rPr lang="en-US" sz="2800" dirty="0" err="1"/>
              <a:t>dao</a:t>
            </a:r>
            <a:r>
              <a:rPr lang="en-US" sz="2800" dirty="0"/>
              <a:t> </a:t>
            </a:r>
            <a:r>
              <a:rPr lang="en-US" sz="2800" dirty="0" err="1"/>
              <a:t>vai</a:t>
            </a:r>
            <a:r>
              <a:rPr lang="en-US" sz="2800" dirty="0"/>
              <a:t> </a:t>
            </a:r>
            <a:r>
              <a:rPr lang="en-US" sz="2800" dirty="0" err="1"/>
              <a:t>90</a:t>
            </a:r>
            <a:r>
              <a:rPr lang="en-US" sz="2800" baseline="30000" dirty="0" err="1"/>
              <a:t>o</a:t>
            </a:r>
            <a:r>
              <a:rPr lang="en-US" sz="2800" dirty="0"/>
              <a:t>, </a:t>
            </a:r>
            <a:r>
              <a:rPr lang="en-US" sz="2800" dirty="0" err="1"/>
              <a:t>mũi</a:t>
            </a:r>
            <a:r>
              <a:rPr lang="en-US" sz="2800" dirty="0"/>
              <a:t> </a:t>
            </a:r>
            <a:r>
              <a:rPr lang="en-US" sz="2800" dirty="0" err="1"/>
              <a:t>khoan</a:t>
            </a:r>
            <a:r>
              <a:rPr lang="en-US" sz="2800" dirty="0"/>
              <a:t> </a:t>
            </a:r>
            <a:r>
              <a:rPr lang="en-US" sz="2800" dirty="0" err="1"/>
              <a:t>lỗ</a:t>
            </a:r>
            <a:r>
              <a:rPr lang="en-US" sz="2800" dirty="0"/>
              <a:t> </a:t>
            </a:r>
            <a:r>
              <a:rPr lang="en-US" sz="2800" dirty="0" err="1"/>
              <a:t>tâm</a:t>
            </a:r>
            <a:r>
              <a:rPr lang="en-US" sz="2800" dirty="0"/>
              <a:t>, </a:t>
            </a:r>
            <a:r>
              <a:rPr lang="en-US" sz="2800" dirty="0" err="1"/>
              <a:t>mũi</a:t>
            </a:r>
            <a:r>
              <a:rPr lang="en-US" sz="2800" dirty="0"/>
              <a:t> </a:t>
            </a:r>
            <a:r>
              <a:rPr lang="en-US" sz="2800" dirty="0" err="1"/>
              <a:t>khoan</a:t>
            </a:r>
            <a:r>
              <a:rPr lang="en-US" sz="2800" dirty="0"/>
              <a:t> </a:t>
            </a:r>
            <a:r>
              <a:rPr lang="en-US" sz="2800" dirty="0" err="1"/>
              <a:t>ruột</a:t>
            </a:r>
            <a:r>
              <a:rPr lang="en-US" sz="2800" dirty="0"/>
              <a:t> </a:t>
            </a:r>
            <a:r>
              <a:rPr lang="en-US" sz="2800" dirty="0" err="1"/>
              <a:t>gà</a:t>
            </a:r>
            <a:r>
              <a:rPr lang="en-US" sz="2800" dirty="0"/>
              <a:t> </a:t>
            </a:r>
            <a:r>
              <a:rPr lang="en-US" sz="2800" dirty="0" err="1"/>
              <a:t>Ø16</a:t>
            </a:r>
            <a:r>
              <a:rPr lang="en-US" sz="2800" dirty="0"/>
              <a:t>, </a:t>
            </a:r>
            <a:r>
              <a:rPr lang="en-US" sz="2800" dirty="0" err="1"/>
              <a:t>Ø24</a:t>
            </a:r>
            <a:r>
              <a:rPr lang="en-US" sz="2800" dirty="0" smtClean="0"/>
              <a:t>.</a:t>
            </a:r>
            <a:endParaRPr lang="en-US" sz="2800" dirty="0"/>
          </a:p>
          <a:p>
            <a:pPr lvl="0">
              <a:spcBef>
                <a:spcPts val="300"/>
              </a:spcBef>
              <a:spcAft>
                <a:spcPts val="300"/>
              </a:spcAft>
              <a:buSzPts val="1200"/>
            </a:pP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4.Thời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lượng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1SV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1chi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2800" dirty="0" smtClean="0">
                <a:ea typeface="Times New Roman" panose="02020603050405020304" pitchFamily="18" charset="0"/>
                <a:cs typeface="Times New Roman" panose="02020603050405020304" pitchFamily="18" charset="0"/>
              </a:rPr>
              <a:t>/ca</a:t>
            </a:r>
            <a:endParaRPr lang="en-US" sz="28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885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9277" y="167481"/>
            <a:ext cx="8446477" cy="1051719"/>
          </a:xfrm>
        </p:spPr>
        <p:txBody>
          <a:bodyPr/>
          <a:lstStyle/>
          <a:p>
            <a:pPr algn="ctr"/>
            <a:r>
              <a:rPr lang="de-DE" sz="2800" b="1" dirty="0">
                <a:solidFill>
                  <a:srgbClr val="FF0000"/>
                </a:solidFill>
                <a:latin typeface="+mn-lt"/>
              </a:rPr>
              <a:t>BÀI 9.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KHOAN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LỖ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SUỐT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–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LỖ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BẬC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–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TIỆN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LỖ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SUỐT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1600200"/>
            <a:ext cx="8534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III. </a:t>
            </a:r>
            <a:r>
              <a:rPr lang="en-US" sz="2800" b="1" dirty="0" err="1"/>
              <a:t>KIẾN</a:t>
            </a:r>
            <a:r>
              <a:rPr lang="en-US" sz="2800" b="1" dirty="0"/>
              <a:t> </a:t>
            </a:r>
            <a:r>
              <a:rPr lang="en-US" sz="2800" b="1" dirty="0" err="1"/>
              <a:t>THỨC</a:t>
            </a:r>
            <a:r>
              <a:rPr lang="en-US" sz="2800" b="1" dirty="0"/>
              <a:t> </a:t>
            </a:r>
            <a:r>
              <a:rPr lang="en-US" sz="2800" b="1" dirty="0" err="1"/>
              <a:t>LIÊN</a:t>
            </a:r>
            <a:r>
              <a:rPr lang="en-US" sz="2800" b="1" dirty="0"/>
              <a:t> </a:t>
            </a:r>
            <a:r>
              <a:rPr lang="en-US" sz="2800" b="1" dirty="0" err="1"/>
              <a:t>QUAN</a:t>
            </a:r>
            <a:r>
              <a:rPr lang="en-US" sz="2800" b="1" dirty="0" smtClean="0"/>
              <a:t>:</a:t>
            </a:r>
            <a:endParaRPr lang="en-US" sz="2800" dirty="0"/>
          </a:p>
        </p:txBody>
      </p:sp>
      <p:sp>
        <p:nvSpPr>
          <p:cNvPr id="18" name="Rectangle 17"/>
          <p:cNvSpPr/>
          <p:nvPr/>
        </p:nvSpPr>
        <p:spPr>
          <a:xfrm>
            <a:off x="609600" y="2242810"/>
            <a:ext cx="1905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Tốc độ cắt</a:t>
            </a:r>
            <a:endParaRPr lang="en-US" sz="2800" dirty="0"/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en-US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6600" y="2190484"/>
            <a:ext cx="2705100" cy="8592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3403419"/>
            <a:ext cx="3477955" cy="802605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1450005"/>
              </p:ext>
            </p:extLst>
          </p:nvPr>
        </p:nvGraphicFramePr>
        <p:xfrm>
          <a:off x="457200" y="4230032"/>
          <a:ext cx="8229600" cy="17068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0">
                <a:tc>
                  <a:txBody>
                    <a:bodyPr/>
                    <a:lstStyle/>
                    <a:p>
                      <a:pPr marL="1143000" algn="just" hangingPunct="0"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</a:rPr>
                        <a:t>D: đường kính mũi khoan </a:t>
                      </a:r>
                      <a:endParaRPr lang="en-US" sz="2800" dirty="0">
                        <a:effectLst/>
                      </a:endParaRPr>
                    </a:p>
                    <a:p>
                      <a:pPr marL="1143000" algn="just" hangingPunct="0"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</a:rPr>
                        <a:t>- Nếu chiều dài lỗ khoan l</a:t>
                      </a:r>
                      <a:r>
                        <a:rPr lang="nl-NL" sz="2800" dirty="0">
                          <a:effectLst/>
                          <a:sym typeface="Symbol" panose="05050102010706020507" pitchFamily="18" charset="2"/>
                        </a:rPr>
                        <a:t></a:t>
                      </a:r>
                      <a:r>
                        <a:rPr lang="nl-NL" sz="2800" dirty="0">
                          <a:effectLst/>
                        </a:rPr>
                        <a:t>3D thì phải nhân V với hệ số điều chỉnh   </a:t>
                      </a:r>
                      <a:endParaRPr lang="en-US" sz="2800" dirty="0">
                        <a:effectLst/>
                      </a:endParaRPr>
                    </a:p>
                    <a:p>
                      <a:pPr marL="685800" algn="just" hangingPunct="0"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</a:rPr>
                        <a:t>     </a:t>
                      </a:r>
                      <a:r>
                        <a:rPr lang="nl-NL" sz="2800" dirty="0" smtClean="0">
                          <a:effectLst/>
                        </a:rPr>
                        <a:t>Kv </a:t>
                      </a:r>
                      <a:r>
                        <a:rPr lang="nl-NL" sz="2800" dirty="0">
                          <a:effectLst/>
                        </a:rPr>
                        <a:t>= (0,5 ÷ 0,8) lần tuỳ theo độ sâu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403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228600"/>
            <a:ext cx="8534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III. </a:t>
            </a:r>
            <a:r>
              <a:rPr lang="en-US" sz="2800" b="1" dirty="0" err="1"/>
              <a:t>KIẾN</a:t>
            </a:r>
            <a:r>
              <a:rPr lang="en-US" sz="2800" b="1" dirty="0"/>
              <a:t> </a:t>
            </a:r>
            <a:r>
              <a:rPr lang="en-US" sz="2800" b="1" dirty="0" err="1"/>
              <a:t>THỨC</a:t>
            </a:r>
            <a:r>
              <a:rPr lang="en-US" sz="2800" b="1" dirty="0"/>
              <a:t> </a:t>
            </a:r>
            <a:r>
              <a:rPr lang="en-US" sz="2800" b="1" dirty="0" err="1"/>
              <a:t>LIÊN</a:t>
            </a:r>
            <a:r>
              <a:rPr lang="en-US" sz="2800" b="1" dirty="0"/>
              <a:t> </a:t>
            </a:r>
            <a:r>
              <a:rPr lang="en-US" sz="2800" b="1" dirty="0" err="1"/>
              <a:t>QUAN</a:t>
            </a:r>
            <a:r>
              <a:rPr lang="en-US" sz="2800" b="1" dirty="0" smtClean="0"/>
              <a:t>:</a:t>
            </a:r>
            <a:endParaRPr lang="en-US" sz="2800" dirty="0"/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en-US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1236422"/>
              </p:ext>
            </p:extLst>
          </p:nvPr>
        </p:nvGraphicFramePr>
        <p:xfrm>
          <a:off x="457200" y="777916"/>
          <a:ext cx="8229600" cy="624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0">
                <a:tc>
                  <a:txBody>
                    <a:bodyPr/>
                    <a:lstStyle/>
                    <a:p>
                      <a:pPr marL="342900" lvl="0" indent="-342900" algn="l" hangingPunct="1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1143000" algn="l"/>
                        </a:tabLst>
                      </a:pPr>
                      <a:r>
                        <a:rPr lang="nl-NL" sz="2800" u="sng" dirty="0">
                          <a:effectLst/>
                        </a:rPr>
                        <a:t>Các thông số cơ bản của mũi khoan</a:t>
                      </a:r>
                      <a:endParaRPr lang="en-US" sz="2800" dirty="0">
                        <a:effectLst/>
                      </a:endParaRPr>
                    </a:p>
                    <a:p>
                      <a:pPr marL="914400" algn="l" hangingPunct="0">
                        <a:spcAft>
                          <a:spcPts val="0"/>
                        </a:spcAft>
                      </a:pPr>
                      <a:r>
                        <a:rPr lang="nl-NL" sz="1300" u="none" strike="noStrike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  <p:pic>
        <p:nvPicPr>
          <p:cNvPr id="15" name="Picture 1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00200"/>
            <a:ext cx="8534400" cy="228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37561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0" y="381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l-NL" alt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en-US" altLang="en-US" sz="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3312772"/>
              </p:ext>
            </p:extLst>
          </p:nvPr>
        </p:nvGraphicFramePr>
        <p:xfrm>
          <a:off x="609600" y="533400"/>
          <a:ext cx="8229600" cy="624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0">
                <a:tc>
                  <a:txBody>
                    <a:bodyPr/>
                    <a:lstStyle/>
                    <a:p>
                      <a:pPr marL="342900" lvl="0" indent="-342900" algn="just" hangingPunct="1"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  <a:tabLst>
                          <a:tab pos="571500" algn="l"/>
                        </a:tabLst>
                      </a:pPr>
                      <a:r>
                        <a:rPr lang="nl-NL" sz="2800" u="sng" dirty="0">
                          <a:effectLst/>
                        </a:rPr>
                        <a:t>Các thông số hình học của dao lỗ suốt:</a:t>
                      </a:r>
                      <a:endParaRPr lang="en-US" sz="2800" dirty="0">
                        <a:effectLst/>
                      </a:endParaRPr>
                    </a:p>
                    <a:p>
                      <a:pPr marL="571500" algn="just" hangingPunct="1">
                        <a:spcAft>
                          <a:spcPts val="0"/>
                        </a:spcAft>
                        <a:tabLst>
                          <a:tab pos="571500" algn="l"/>
                        </a:tabLst>
                      </a:pPr>
                      <a:r>
                        <a:rPr lang="nl-NL" sz="1300" u="none" strike="noStrike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6325899"/>
              </p:ext>
            </p:extLst>
          </p:nvPr>
        </p:nvGraphicFramePr>
        <p:xfrm>
          <a:off x="196241" y="1447800"/>
          <a:ext cx="8915400" cy="17068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915400"/>
              </a:tblGrid>
              <a:tr h="0">
                <a:tc>
                  <a:txBody>
                    <a:bodyPr/>
                    <a:lstStyle/>
                    <a:p>
                      <a:pPr marL="228600" marR="2584450" indent="228600" algn="l" hangingPunct="0"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</a:rPr>
                        <a:t>Các thông số hình học và phần cắt gọt của dao tiện lỗ cơ bản giống dao tiện ngoài, thông thường dao tiện lỗ suốt ta chọc các góc như </a:t>
                      </a:r>
                      <a:r>
                        <a:rPr lang="nl-NL" sz="2800" dirty="0" smtClean="0">
                          <a:effectLst/>
                        </a:rPr>
                        <a:t>sau.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8109426"/>
              </p:ext>
            </p:extLst>
          </p:nvPr>
        </p:nvGraphicFramePr>
        <p:xfrm>
          <a:off x="250521" y="3352800"/>
          <a:ext cx="8915400" cy="3429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915400"/>
              </a:tblGrid>
              <a:tr h="3429000">
                <a:tc>
                  <a:txBody>
                    <a:bodyPr/>
                    <a:lstStyle/>
                    <a:p>
                      <a:pPr marL="990600" marR="2584450" algn="l" hangingPunct="0"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sym typeface="Symbol" panose="05050102010706020507" pitchFamily="18" charset="2"/>
                        </a:rPr>
                        <a:t></a:t>
                      </a:r>
                      <a:r>
                        <a:rPr lang="nl-NL" sz="2800" dirty="0">
                          <a:effectLst/>
                        </a:rPr>
                        <a:t>  = 60</a:t>
                      </a:r>
                      <a:r>
                        <a:rPr lang="nl-NL" sz="2800" dirty="0">
                          <a:effectLst/>
                          <a:sym typeface="Symbol" panose="05050102010706020507" pitchFamily="18" charset="2"/>
                        </a:rPr>
                        <a:t></a:t>
                      </a:r>
                      <a:endParaRPr lang="en-US" sz="2800" dirty="0">
                        <a:effectLst/>
                      </a:endParaRPr>
                    </a:p>
                    <a:p>
                      <a:pPr marL="990600" marR="2584450" algn="just" hangingPunct="0"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sym typeface="Symbol" panose="05050102010706020507" pitchFamily="18" charset="2"/>
                        </a:rPr>
                        <a:t></a:t>
                      </a:r>
                      <a:r>
                        <a:rPr lang="nl-NL" sz="2800" dirty="0">
                          <a:effectLst/>
                        </a:rPr>
                        <a:t>1 = 30</a:t>
                      </a:r>
                      <a:r>
                        <a:rPr lang="nl-NL" sz="2800" dirty="0">
                          <a:effectLst/>
                          <a:sym typeface="Symbol" panose="05050102010706020507" pitchFamily="18" charset="2"/>
                        </a:rPr>
                        <a:t></a:t>
                      </a:r>
                      <a:r>
                        <a:rPr lang="nl-NL" sz="2800" dirty="0">
                          <a:effectLst/>
                        </a:rPr>
                        <a:t> 	</a:t>
                      </a:r>
                      <a:endParaRPr lang="en-US" sz="2800" dirty="0">
                        <a:effectLst/>
                      </a:endParaRPr>
                    </a:p>
                    <a:p>
                      <a:pPr marL="990600" algn="l" hangingPunct="0"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sym typeface="Symbol" panose="05050102010706020507" pitchFamily="18" charset="2"/>
                        </a:rPr>
                        <a:t></a:t>
                      </a:r>
                      <a:r>
                        <a:rPr lang="nl-NL" sz="2800" dirty="0">
                          <a:effectLst/>
                        </a:rPr>
                        <a:t>  = 12</a:t>
                      </a:r>
                      <a:r>
                        <a:rPr lang="nl-NL" sz="2800" dirty="0">
                          <a:effectLst/>
                          <a:sym typeface="Symbol" panose="05050102010706020507" pitchFamily="18" charset="2"/>
                        </a:rPr>
                        <a:t></a:t>
                      </a:r>
                      <a:r>
                        <a:rPr lang="nl-NL" sz="2800" dirty="0">
                          <a:effectLst/>
                        </a:rPr>
                        <a:t> ÷ 16</a:t>
                      </a:r>
                      <a:r>
                        <a:rPr lang="nl-NL" sz="2800" dirty="0">
                          <a:effectLst/>
                          <a:sym typeface="Symbol" panose="05050102010706020507" pitchFamily="18" charset="2"/>
                        </a:rPr>
                        <a:t></a:t>
                      </a:r>
                      <a:r>
                        <a:rPr lang="nl-NL" sz="2800" dirty="0">
                          <a:effectLst/>
                        </a:rPr>
                        <a:t>  	</a:t>
                      </a:r>
                      <a:endParaRPr lang="en-US" sz="2800" dirty="0">
                        <a:effectLst/>
                      </a:endParaRPr>
                    </a:p>
                    <a:p>
                      <a:pPr marL="990600" algn="l" hangingPunct="0"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sym typeface="Symbol" panose="05050102010706020507" pitchFamily="18" charset="2"/>
                        </a:rPr>
                        <a:t></a:t>
                      </a:r>
                      <a:r>
                        <a:rPr lang="nl-NL" sz="2800" dirty="0">
                          <a:effectLst/>
                        </a:rPr>
                        <a:t>1  =  6</a:t>
                      </a:r>
                      <a:r>
                        <a:rPr lang="nl-NL" sz="2800" dirty="0">
                          <a:effectLst/>
                          <a:sym typeface="Symbol" panose="05050102010706020507" pitchFamily="18" charset="2"/>
                        </a:rPr>
                        <a:t></a:t>
                      </a:r>
                      <a:r>
                        <a:rPr lang="nl-NL" sz="2800" dirty="0">
                          <a:effectLst/>
                        </a:rPr>
                        <a:t> ÷ 8</a:t>
                      </a:r>
                      <a:r>
                        <a:rPr lang="nl-NL" sz="2800" dirty="0">
                          <a:effectLst/>
                          <a:sym typeface="Symbol" panose="05050102010706020507" pitchFamily="18" charset="2"/>
                        </a:rPr>
                        <a:t></a:t>
                      </a:r>
                      <a:r>
                        <a:rPr lang="nl-NL" sz="2800" dirty="0">
                          <a:effectLst/>
                        </a:rPr>
                        <a:t>  </a:t>
                      </a:r>
                      <a:r>
                        <a:rPr lang="nl-NL" sz="2800" dirty="0" smtClean="0">
                          <a:effectLst/>
                        </a:rPr>
                        <a:t>         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400" y="3030993"/>
            <a:ext cx="5181600" cy="3827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81000" y="228600"/>
            <a:ext cx="5563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IV.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HÀNH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4403" y="926313"/>
            <a:ext cx="31470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ts val="600"/>
              </a:spcBef>
              <a:spcAft>
                <a:spcPts val="600"/>
              </a:spcAft>
              <a:buFont typeface="+mj-lt"/>
              <a:buAutoNum type="alphaUcPeriod"/>
            </a:pP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VẼ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endParaRPr lang="en-US" sz="24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03" y="1458512"/>
            <a:ext cx="3895594" cy="3171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372320"/>
            <a:ext cx="3505200" cy="317182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76200" y="4700871"/>
            <a:ext cx="47244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>
              <a:spcAft>
                <a:spcPts val="0"/>
              </a:spcAft>
            </a:pPr>
            <a:r>
              <a:rPr lang="en-US" sz="20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0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0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0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endParaRPr lang="en-US" sz="2000" dirty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>
              <a:spcAft>
                <a:spcPts val="0"/>
              </a:spcAft>
            </a:pP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0170" indent="-90170" hangingPunct="0">
              <a:spcAft>
                <a:spcPts val="0"/>
              </a:spcAft>
            </a:pP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Ø16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Ø24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Ø48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±0.1</a:t>
            </a:r>
            <a:endParaRPr lang="en-US" sz="2000" dirty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>
              <a:spcAft>
                <a:spcPts val="0"/>
              </a:spcAft>
            </a:pP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nl-NL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 không song song giữa 2 mặt đầu là 0.1</a:t>
            </a:r>
            <a:endParaRPr lang="en-US" sz="2000" dirty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>
              <a:spcAft>
                <a:spcPts val="0"/>
              </a:spcAft>
            </a:pP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bóng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Rz40</a:t>
            </a:r>
            <a:endParaRPr lang="en-US" sz="2000" dirty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>
              <a:spcAft>
                <a:spcPts val="0"/>
              </a:spcAft>
            </a:pP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nl-NL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 cạnh còn lại vát 0.5x45</a:t>
            </a:r>
            <a:r>
              <a:rPr lang="nl-NL" sz="20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en-US" sz="20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953000" y="4888229"/>
            <a:ext cx="4343400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>
              <a:spcAft>
                <a:spcPts val="0"/>
              </a:spcAft>
            </a:pPr>
            <a:r>
              <a:rPr lang="en-US" sz="20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0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Cầu</a:t>
            </a:r>
            <a:r>
              <a:rPr lang="en-US" sz="20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Kỹ</a:t>
            </a:r>
            <a:r>
              <a:rPr lang="en-US" sz="2000" b="1" u="sng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u="sng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endParaRPr lang="en-US" sz="2000" dirty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>
              <a:spcAft>
                <a:spcPts val="0"/>
              </a:spcAft>
            </a:pP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0170" indent="-90170" hangingPunct="0">
              <a:spcAft>
                <a:spcPts val="0"/>
              </a:spcAft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Ø28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Ø48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0.1</a:t>
            </a:r>
            <a:endParaRPr lang="en-US" sz="2000" dirty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>
              <a:spcAft>
                <a:spcPts val="0"/>
              </a:spcAft>
            </a:pP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bóng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Rz40</a:t>
            </a:r>
            <a:endParaRPr lang="en-US" sz="2000" dirty="0"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hangingPunct="0">
              <a:spcAft>
                <a:spcPts val="0"/>
              </a:spcAft>
            </a:pP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nl-NL" sz="2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 cạnh còn lại vát 1x45</a:t>
            </a:r>
            <a:r>
              <a:rPr lang="nl-NL" sz="20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en-US" sz="2000" dirty="0">
              <a:effectLst/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216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76400" y="457200"/>
            <a:ext cx="64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B. </a:t>
            </a:r>
            <a:r>
              <a:rPr lang="en-US" sz="2800" b="1" dirty="0" err="1" smtClean="0"/>
              <a:t>TRÌNH</a:t>
            </a:r>
            <a:r>
              <a:rPr lang="en-US" sz="2800" b="1" dirty="0" smtClean="0"/>
              <a:t> </a:t>
            </a:r>
            <a:r>
              <a:rPr lang="en-US" sz="2800" b="1" dirty="0" err="1"/>
              <a:t>TỰ</a:t>
            </a:r>
            <a:r>
              <a:rPr lang="en-US" sz="2800" b="1" dirty="0"/>
              <a:t> </a:t>
            </a:r>
            <a:r>
              <a:rPr lang="en-US" sz="2800" b="1" dirty="0" err="1"/>
              <a:t>THỰC</a:t>
            </a:r>
            <a:r>
              <a:rPr lang="en-US" sz="2800" b="1" dirty="0"/>
              <a:t> </a:t>
            </a:r>
            <a:r>
              <a:rPr lang="en-US" sz="2800" b="1" dirty="0" err="1"/>
              <a:t>HIỆN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597510" y="1518775"/>
            <a:ext cx="801309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1.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Đọc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nghiên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cứu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bản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vẽ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hangingPunct="0"/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2.</a:t>
            </a:r>
            <a:r>
              <a:rPr lang="en-US" sz="2800" dirty="0"/>
              <a:t> </a:t>
            </a:r>
            <a:r>
              <a:rPr lang="en-US" sz="2800" dirty="0" err="1"/>
              <a:t>Chọn</a:t>
            </a:r>
            <a:r>
              <a:rPr lang="en-US" sz="2800" dirty="0"/>
              <a:t>: </a:t>
            </a:r>
            <a:r>
              <a:rPr lang="en-US" sz="2800" dirty="0" err="1"/>
              <a:t>Máy</a:t>
            </a:r>
            <a:r>
              <a:rPr lang="en-US" sz="2800" dirty="0"/>
              <a:t>, </a:t>
            </a:r>
            <a:r>
              <a:rPr lang="en-US" sz="2800" dirty="0" err="1"/>
              <a:t>gá</a:t>
            </a:r>
            <a:r>
              <a:rPr lang="en-US" sz="2800" dirty="0"/>
              <a:t>, </a:t>
            </a:r>
            <a:r>
              <a:rPr lang="en-US" sz="2800" dirty="0" err="1"/>
              <a:t>dao</a:t>
            </a:r>
            <a:r>
              <a:rPr lang="en-US" sz="2800" dirty="0"/>
              <a:t>, </a:t>
            </a:r>
            <a:r>
              <a:rPr lang="en-US" sz="2800" dirty="0" err="1"/>
              <a:t>phôi</a:t>
            </a:r>
            <a:r>
              <a:rPr lang="en-US" sz="2800" dirty="0"/>
              <a:t>,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đo</a:t>
            </a:r>
            <a:r>
              <a:rPr lang="en-US" sz="2800" dirty="0"/>
              <a:t>.</a:t>
            </a:r>
            <a:r>
              <a:rPr lang="nl-NL" sz="2800" dirty="0" smtClean="0"/>
              <a:t>.</a:t>
            </a:r>
          </a:p>
          <a:p>
            <a:pPr hangingPunct="0"/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3. </a:t>
            </a:r>
            <a:r>
              <a:rPr lang="nl-NL" sz="2800" dirty="0"/>
              <a:t>Gá chi tiết lên mâm </a:t>
            </a:r>
            <a:r>
              <a:rPr lang="nl-NL" sz="2800" dirty="0" smtClean="0"/>
              <a:t>cặp.</a:t>
            </a:r>
          </a:p>
          <a:p>
            <a:pPr hangingPunct="0"/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4.</a:t>
            </a:r>
            <a:r>
              <a:rPr lang="nl-NL" sz="2800" dirty="0" smtClean="0"/>
              <a:t> Vạt </a:t>
            </a:r>
            <a:r>
              <a:rPr lang="nl-NL" sz="2800" dirty="0"/>
              <a:t>mặt </a:t>
            </a:r>
            <a:r>
              <a:rPr lang="nl-NL" sz="2800" dirty="0" smtClean="0"/>
              <a:t>đầu</a:t>
            </a:r>
          </a:p>
          <a:p>
            <a:pPr hangingPunct="0"/>
            <a:endParaRPr lang="nl-NL" sz="2800" dirty="0" smtClean="0"/>
          </a:p>
          <a:p>
            <a:pPr hangingPunct="0"/>
            <a:endParaRPr lang="nl-NL" sz="2800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639872"/>
              </p:ext>
            </p:extLst>
          </p:nvPr>
        </p:nvGraphicFramePr>
        <p:xfrm>
          <a:off x="1295400" y="4219395"/>
          <a:ext cx="7848600" cy="8534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848600"/>
              </a:tblGrid>
              <a:tr h="853440">
                <a:tc>
                  <a:txBody>
                    <a:bodyPr/>
                    <a:lstStyle/>
                    <a:p>
                      <a:pPr marL="267335" indent="-180340" algn="l" hangingPunct="0"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+ Tiện tinh  Ø48,5 </a:t>
                      </a: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Ø48±0.1; 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9148465"/>
              </p:ext>
            </p:extLst>
          </p:nvPr>
        </p:nvGraphicFramePr>
        <p:xfrm>
          <a:off x="112734" y="3342991"/>
          <a:ext cx="7924800" cy="8534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924800"/>
              </a:tblGrid>
              <a:tr h="0">
                <a:tc>
                  <a:txBody>
                    <a:bodyPr/>
                    <a:lstStyle/>
                    <a:p>
                      <a:pPr marL="457200" lvl="1" indent="0" algn="l" hangingPunct="0">
                        <a:spcAft>
                          <a:spcPts val="0"/>
                        </a:spcAft>
                        <a:buFont typeface="Times New Roman" panose="02020603050405020304" pitchFamily="18" charset="0"/>
                        <a:buNone/>
                        <a:tabLst>
                          <a:tab pos="914400" algn="l"/>
                        </a:tabLst>
                      </a:pPr>
                      <a:r>
                        <a:rPr lang="en-US" sz="2800" dirty="0" err="1" smtClean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Bước</a:t>
                      </a:r>
                      <a:r>
                        <a:rPr lang="en-US" sz="2800" dirty="0" smtClean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5. </a:t>
                      </a:r>
                      <a:r>
                        <a:rPr lang="nl-NL" sz="2800" dirty="0" smtClean="0">
                          <a:effectLst/>
                        </a:rPr>
                        <a:t>Tiện trụ</a:t>
                      </a:r>
                    </a:p>
                    <a:p>
                      <a:pPr marL="742950" lvl="1" indent="-285750" algn="l" hangingPunct="0">
                        <a:spcAft>
                          <a:spcPts val="0"/>
                        </a:spcAft>
                        <a:buFont typeface="Times New Roman" panose="02020603050405020304" pitchFamily="18" charset="0"/>
                        <a:buChar char="-"/>
                        <a:tabLst>
                          <a:tab pos="914400" algn="l"/>
                        </a:tabLst>
                      </a:pP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8438373"/>
              </p:ext>
            </p:extLst>
          </p:nvPr>
        </p:nvGraphicFramePr>
        <p:xfrm>
          <a:off x="1295400" y="3760316"/>
          <a:ext cx="7848600" cy="4267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848600"/>
              </a:tblGrid>
              <a:tr h="0">
                <a:tc>
                  <a:txBody>
                    <a:bodyPr/>
                    <a:lstStyle/>
                    <a:p>
                      <a:pPr marL="86995" algn="l" hangingPunct="0"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</a:rPr>
                        <a:t>+ Tiện </a:t>
                      </a:r>
                      <a:r>
                        <a:rPr lang="nl-NL" sz="2800" dirty="0" smtClean="0">
                          <a:effectLst/>
                        </a:rPr>
                        <a:t>thô </a:t>
                      </a:r>
                      <a:r>
                        <a:rPr lang="nl-NL" sz="2800" dirty="0">
                          <a:effectLst/>
                        </a:rPr>
                        <a:t>Ø50 </a:t>
                      </a:r>
                      <a:r>
                        <a:rPr lang="nl-NL" sz="2800" dirty="0"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nl-NL" sz="2800" dirty="0">
                          <a:effectLst/>
                        </a:rPr>
                        <a:t>  Ø48,5;  </a:t>
                      </a:r>
                      <a:r>
                        <a:rPr lang="nl-NL" sz="2800" dirty="0" smtClean="0">
                          <a:effectLst/>
                        </a:rPr>
                        <a:t>L=25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572458" y="4734786"/>
            <a:ext cx="36922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6. </a:t>
            </a:r>
            <a:r>
              <a:rPr lang="nl-NL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Vát </a:t>
            </a: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cạnh 2x45</a:t>
            </a:r>
            <a:r>
              <a:rPr lang="nl-NL" sz="28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2540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76400" y="457200"/>
            <a:ext cx="64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B. </a:t>
            </a:r>
            <a:r>
              <a:rPr lang="en-US" sz="2800" b="1" dirty="0" err="1" smtClean="0"/>
              <a:t>TRÌNH</a:t>
            </a:r>
            <a:r>
              <a:rPr lang="en-US" sz="2800" b="1" dirty="0" smtClean="0"/>
              <a:t> </a:t>
            </a:r>
            <a:r>
              <a:rPr lang="en-US" sz="2800" b="1" dirty="0" err="1"/>
              <a:t>TỰ</a:t>
            </a:r>
            <a:r>
              <a:rPr lang="en-US" sz="2800" b="1" dirty="0"/>
              <a:t> </a:t>
            </a:r>
            <a:r>
              <a:rPr lang="en-US" sz="2800" b="1" dirty="0" err="1"/>
              <a:t>THỰC</a:t>
            </a:r>
            <a:r>
              <a:rPr lang="en-US" sz="2800" b="1" dirty="0"/>
              <a:t> </a:t>
            </a:r>
            <a:r>
              <a:rPr lang="en-US" sz="2800" b="1" dirty="0" err="1"/>
              <a:t>HIỆN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228600" y="1518775"/>
            <a:ext cx="8382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8. </a:t>
            </a:r>
            <a:r>
              <a:rPr lang="en-US" sz="2800" dirty="0" err="1"/>
              <a:t>Cặp</a:t>
            </a:r>
            <a:r>
              <a:rPr lang="en-US" sz="2800" dirty="0"/>
              <a:t> </a:t>
            </a:r>
            <a:r>
              <a:rPr lang="en-US" sz="2800" dirty="0" err="1"/>
              <a:t>trở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endParaRPr lang="en-US" sz="2800" dirty="0" smtClean="0"/>
          </a:p>
          <a:p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9. </a:t>
            </a:r>
            <a:r>
              <a:rPr lang="nl-NL" sz="2800" dirty="0"/>
              <a:t>Vạt mặt đầu </a:t>
            </a:r>
            <a:endParaRPr lang="nl-NL" sz="2800" dirty="0" smtClean="0"/>
          </a:p>
          <a:p>
            <a:r>
              <a:rPr lang="nl-NL" sz="2800" dirty="0" smtClean="0"/>
              <a:t>             L=50±0.1,</a:t>
            </a:r>
          </a:p>
          <a:p>
            <a:r>
              <a:rPr lang="nl-NL" sz="2800" dirty="0" smtClean="0"/>
              <a:t>           </a:t>
            </a:r>
          </a:p>
          <a:p>
            <a:endParaRPr lang="nl-NL" sz="2800" dirty="0"/>
          </a:p>
          <a:p>
            <a:endParaRPr lang="nl-NL" sz="2800" dirty="0" smtClean="0"/>
          </a:p>
          <a:p>
            <a:endParaRPr lang="nl-NL" sz="2800" dirty="0"/>
          </a:p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11. </a:t>
            </a:r>
            <a:r>
              <a:rPr lang="en-US" sz="2800" dirty="0" err="1"/>
              <a:t>Khoan</a:t>
            </a:r>
            <a:r>
              <a:rPr lang="en-US" sz="2800" dirty="0"/>
              <a:t> </a:t>
            </a:r>
            <a:r>
              <a:rPr lang="en-US" sz="2800" dirty="0" err="1"/>
              <a:t>lỗ</a:t>
            </a:r>
            <a:r>
              <a:rPr lang="en-US" sz="2800" dirty="0"/>
              <a:t> </a:t>
            </a:r>
            <a:r>
              <a:rPr lang="en-US" sz="2800" dirty="0" err="1"/>
              <a:t>tâm</a:t>
            </a:r>
            <a:r>
              <a:rPr lang="en-US" sz="2800" dirty="0"/>
              <a:t> </a:t>
            </a:r>
            <a:endParaRPr lang="en-US" sz="2800" dirty="0" smtClean="0"/>
          </a:p>
          <a:p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12. </a:t>
            </a:r>
            <a:r>
              <a:rPr lang="en-US" sz="2800" dirty="0" err="1"/>
              <a:t>Khoan</a:t>
            </a:r>
            <a:r>
              <a:rPr lang="en-US" sz="2800" dirty="0"/>
              <a:t> </a:t>
            </a:r>
            <a:r>
              <a:rPr lang="en-US" sz="2800" dirty="0" err="1"/>
              <a:t>lỗ</a:t>
            </a:r>
            <a:r>
              <a:rPr lang="en-US" sz="2800" dirty="0"/>
              <a:t> </a:t>
            </a:r>
            <a:r>
              <a:rPr lang="en-US" sz="2800" dirty="0" err="1" smtClean="0"/>
              <a:t>Ø16</a:t>
            </a:r>
            <a:endParaRPr lang="en-US" sz="2800" dirty="0"/>
          </a:p>
          <a:p>
            <a:endParaRPr lang="en-US" sz="28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2194077"/>
              </p:ext>
            </p:extLst>
          </p:nvPr>
        </p:nvGraphicFramePr>
        <p:xfrm>
          <a:off x="228600" y="2971800"/>
          <a:ext cx="8534400" cy="9434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534400"/>
              </a:tblGrid>
              <a:tr h="943405">
                <a:tc>
                  <a:txBody>
                    <a:bodyPr/>
                    <a:lstStyle/>
                    <a:p>
                      <a:pPr marL="457200" lvl="1" indent="0" algn="l" hangingPunct="0">
                        <a:spcAft>
                          <a:spcPts val="0"/>
                        </a:spcAft>
                        <a:buFont typeface="Times New Roman" panose="02020603050405020304" pitchFamily="18" charset="0"/>
                        <a:buNone/>
                        <a:tabLst>
                          <a:tab pos="914400" algn="l"/>
                        </a:tabLst>
                      </a:pPr>
                      <a:endParaRPr lang="en-US" sz="2800" dirty="0">
                        <a:effectLst/>
                      </a:endParaRPr>
                    </a:p>
                    <a:p>
                      <a:pPr marL="86995" algn="l" hangingPunct="0">
                        <a:spcAft>
                          <a:spcPts val="0"/>
                        </a:spcAft>
                      </a:pPr>
                      <a:r>
                        <a:rPr lang="nl-NL" sz="2800" dirty="0" smtClean="0">
                          <a:effectLst/>
                        </a:rPr>
                        <a:t>  + </a:t>
                      </a:r>
                      <a:r>
                        <a:rPr lang="nl-NL" sz="2800" dirty="0">
                          <a:effectLst/>
                        </a:rPr>
                        <a:t>Tiện </a:t>
                      </a:r>
                      <a:r>
                        <a:rPr lang="nl-NL" sz="2800" dirty="0" smtClean="0">
                          <a:effectLst/>
                        </a:rPr>
                        <a:t>thô</a:t>
                      </a:r>
                      <a:r>
                        <a:rPr lang="en-US" sz="2800" baseline="0" dirty="0" smtClean="0">
                          <a:effectLst/>
                        </a:rPr>
                        <a:t> </a:t>
                      </a:r>
                      <a:r>
                        <a:rPr lang="nl-NL" sz="2800" dirty="0" smtClean="0">
                          <a:effectLst/>
                        </a:rPr>
                        <a:t>Ø50 </a:t>
                      </a:r>
                      <a:r>
                        <a:rPr lang="nl-NL" sz="2800" dirty="0"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nl-NL" sz="2800" dirty="0">
                          <a:effectLst/>
                        </a:rPr>
                        <a:t>  Ø48,5;  </a:t>
                      </a:r>
                      <a:r>
                        <a:rPr lang="nl-NL" sz="2800" dirty="0" smtClean="0">
                          <a:effectLst/>
                        </a:rPr>
                        <a:t>L=50 </a:t>
                      </a:r>
                      <a:r>
                        <a:rPr lang="nl-NL" sz="2800" dirty="0">
                          <a:effectLst/>
                        </a:rPr>
                        <a:t>mm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7617733"/>
              </p:ext>
            </p:extLst>
          </p:nvPr>
        </p:nvGraphicFramePr>
        <p:xfrm>
          <a:off x="389351" y="3962400"/>
          <a:ext cx="8229600" cy="4267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0">
                <a:tc>
                  <a:txBody>
                    <a:bodyPr/>
                    <a:lstStyle/>
                    <a:p>
                      <a:pPr marL="267335" indent="-180340" algn="l" hangingPunct="0"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</a:rPr>
                        <a:t>+ Tiện tinh  Ø48,5 </a:t>
                      </a:r>
                      <a:r>
                        <a:rPr lang="nl-NL" sz="2800" dirty="0"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nl-NL" sz="2800" dirty="0">
                          <a:effectLst/>
                        </a:rPr>
                        <a:t> Ø48±0.1; 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2400" y="2819400"/>
            <a:ext cx="350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/>
              <a:t>Bước</a:t>
            </a:r>
            <a:r>
              <a:rPr lang="en-US" sz="2800" dirty="0" smtClean="0"/>
              <a:t> </a:t>
            </a:r>
            <a:r>
              <a:rPr lang="en-US" sz="2800" dirty="0" err="1" smtClean="0"/>
              <a:t>10.Tiện</a:t>
            </a:r>
            <a:r>
              <a:rPr lang="en-US" sz="2800" dirty="0" smtClean="0"/>
              <a:t> </a:t>
            </a:r>
            <a:r>
              <a:rPr lang="en-US" sz="2800" dirty="0" err="1" smtClean="0"/>
              <a:t>trụ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573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676400" y="457200"/>
            <a:ext cx="64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B. </a:t>
            </a:r>
            <a:r>
              <a:rPr lang="en-US" sz="2800" b="1" dirty="0" err="1" smtClean="0"/>
              <a:t>TRÌNH</a:t>
            </a:r>
            <a:r>
              <a:rPr lang="en-US" sz="2800" b="1" dirty="0" smtClean="0"/>
              <a:t> </a:t>
            </a:r>
            <a:r>
              <a:rPr lang="en-US" sz="2800" b="1" dirty="0" err="1"/>
              <a:t>TỰ</a:t>
            </a:r>
            <a:r>
              <a:rPr lang="en-US" sz="2800" b="1" dirty="0"/>
              <a:t> </a:t>
            </a:r>
            <a:r>
              <a:rPr lang="en-US" sz="2800" b="1" dirty="0" err="1"/>
              <a:t>THỰC</a:t>
            </a:r>
            <a:r>
              <a:rPr lang="en-US" sz="2800" b="1" dirty="0"/>
              <a:t> </a:t>
            </a:r>
            <a:r>
              <a:rPr lang="en-US" sz="2800" b="1" dirty="0" err="1"/>
              <a:t>HIỆN</a:t>
            </a:r>
            <a:endParaRPr lang="en-US" sz="2800" dirty="0"/>
          </a:p>
        </p:txBody>
      </p:sp>
      <p:sp>
        <p:nvSpPr>
          <p:cNvPr id="3" name="Rectangle 2"/>
          <p:cNvSpPr/>
          <p:nvPr/>
        </p:nvSpPr>
        <p:spPr>
          <a:xfrm>
            <a:off x="228600" y="1518775"/>
            <a:ext cx="838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13. </a:t>
            </a:r>
            <a:r>
              <a:rPr lang="en-US" sz="2800" dirty="0" err="1" smtClean="0"/>
              <a:t>Khoan</a:t>
            </a:r>
            <a:r>
              <a:rPr lang="en-US" sz="2800" dirty="0" smtClean="0"/>
              <a:t> </a:t>
            </a:r>
            <a:r>
              <a:rPr lang="en-US" sz="2800" dirty="0" err="1" smtClean="0"/>
              <a:t>lỗ</a:t>
            </a:r>
            <a:r>
              <a:rPr lang="en-US" sz="2800" dirty="0" smtClean="0"/>
              <a:t> </a:t>
            </a:r>
            <a:r>
              <a:rPr lang="en-US" sz="2800" dirty="0" err="1" smtClean="0"/>
              <a:t>Ø24</a:t>
            </a:r>
            <a:r>
              <a:rPr lang="en-US" sz="2800" dirty="0" smtClean="0"/>
              <a:t>, L = 20 ±0.2</a:t>
            </a:r>
            <a:endParaRPr lang="en-US" sz="2800" dirty="0"/>
          </a:p>
          <a:p>
            <a:r>
              <a:rPr lang="en-US" sz="2800" dirty="0" smtClean="0"/>
              <a:t>               </a:t>
            </a:r>
            <a:r>
              <a:rPr lang="en-US" sz="2800" dirty="0" err="1" smtClean="0"/>
              <a:t>Vát</a:t>
            </a:r>
            <a:r>
              <a:rPr lang="en-US" sz="2800" dirty="0" smtClean="0"/>
              <a:t> </a:t>
            </a:r>
            <a:r>
              <a:rPr lang="en-US" sz="2800" dirty="0" err="1"/>
              <a:t>cạnh</a:t>
            </a:r>
            <a:r>
              <a:rPr lang="en-US" sz="2800" dirty="0"/>
              <a:t> </a:t>
            </a:r>
            <a:r>
              <a:rPr lang="en-US" sz="2800" dirty="0" err="1"/>
              <a:t>0.5x</a:t>
            </a:r>
            <a:r>
              <a:rPr lang="en-US" sz="2800" dirty="0"/>
              <a:t> </a:t>
            </a:r>
            <a:r>
              <a:rPr lang="en-US" sz="2800" dirty="0" err="1" smtClean="0"/>
              <a:t>45</a:t>
            </a:r>
            <a:r>
              <a:rPr lang="en-US" sz="2800" baseline="30000" dirty="0" err="1" smtClean="0"/>
              <a:t>o</a:t>
            </a:r>
            <a:endParaRPr lang="en-US" sz="2800" baseline="30000" dirty="0" smtClean="0"/>
          </a:p>
          <a:p>
            <a:endParaRPr lang="en-US" sz="28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2514254"/>
              </p:ext>
            </p:extLst>
          </p:nvPr>
        </p:nvGraphicFramePr>
        <p:xfrm>
          <a:off x="228600" y="2590800"/>
          <a:ext cx="8229600" cy="8534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0">
                <a:tc>
                  <a:txBody>
                    <a:bodyPr/>
                    <a:lstStyle/>
                    <a:p>
                      <a:pPr marL="86995" algn="l" hangingPunct="0"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Bước</a:t>
                      </a:r>
                      <a:r>
                        <a:rPr lang="en-US" sz="2800" dirty="0" smtClean="0"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14. </a:t>
                      </a:r>
                      <a:r>
                        <a:rPr lang="nl-NL" sz="2800" dirty="0" smtClean="0">
                          <a:effectLst/>
                        </a:rPr>
                        <a:t>Tiện </a:t>
                      </a:r>
                      <a:r>
                        <a:rPr lang="nl-NL" sz="2800" dirty="0">
                          <a:effectLst/>
                        </a:rPr>
                        <a:t>trụ</a:t>
                      </a:r>
                      <a:endParaRPr lang="en-US" sz="2800" dirty="0">
                        <a:effectLst/>
                      </a:endParaRPr>
                    </a:p>
                    <a:p>
                      <a:pPr marL="86995" algn="l" hangingPunct="0"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</a:rPr>
                        <a:t>+ Tiện </a:t>
                      </a:r>
                      <a:r>
                        <a:rPr lang="nl-NL" sz="2800" dirty="0" smtClean="0">
                          <a:effectLst/>
                        </a:rPr>
                        <a:t>thô</a:t>
                      </a:r>
                      <a:r>
                        <a:rPr lang="en-US" sz="2800" baseline="0" dirty="0" smtClean="0">
                          <a:effectLst/>
                        </a:rPr>
                        <a:t> </a:t>
                      </a:r>
                      <a:r>
                        <a:rPr lang="nl-NL" sz="2800" dirty="0" smtClean="0">
                          <a:effectLst/>
                        </a:rPr>
                        <a:t>Ø16 </a:t>
                      </a:r>
                      <a:r>
                        <a:rPr lang="nl-NL" sz="2800" dirty="0"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nl-NL" sz="2800" dirty="0">
                          <a:effectLst/>
                        </a:rPr>
                        <a:t>  Ø24;  </a:t>
                      </a:r>
                      <a:r>
                        <a:rPr lang="nl-NL" sz="2800" dirty="0" smtClean="0">
                          <a:effectLst/>
                        </a:rPr>
                        <a:t>L=50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8514394"/>
              </p:ext>
            </p:extLst>
          </p:nvPr>
        </p:nvGraphicFramePr>
        <p:xfrm>
          <a:off x="228600" y="3581400"/>
          <a:ext cx="8229600" cy="4267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0">
                <a:tc>
                  <a:txBody>
                    <a:bodyPr/>
                    <a:lstStyle/>
                    <a:p>
                      <a:pPr marL="86995" algn="l" hangingPunct="0"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</a:rPr>
                        <a:t>+ Tiện </a:t>
                      </a:r>
                      <a:r>
                        <a:rPr lang="nl-NL" sz="2800" dirty="0" smtClean="0">
                          <a:effectLst/>
                        </a:rPr>
                        <a:t>thô</a:t>
                      </a:r>
                      <a:r>
                        <a:rPr lang="en-US" sz="2800" baseline="0" dirty="0" smtClean="0">
                          <a:effectLst/>
                        </a:rPr>
                        <a:t> </a:t>
                      </a:r>
                      <a:r>
                        <a:rPr lang="nl-NL" sz="2800" dirty="0" smtClean="0">
                          <a:effectLst/>
                        </a:rPr>
                        <a:t>Ø24 </a:t>
                      </a:r>
                      <a:r>
                        <a:rPr lang="nl-NL" sz="2800" dirty="0"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nl-NL" sz="2800" dirty="0">
                          <a:effectLst/>
                        </a:rPr>
                        <a:t>  Ø27,5;  </a:t>
                      </a:r>
                      <a:r>
                        <a:rPr lang="nl-NL" sz="2800" dirty="0" smtClean="0">
                          <a:effectLst/>
                        </a:rPr>
                        <a:t>L=50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2748701"/>
              </p:ext>
            </p:extLst>
          </p:nvPr>
        </p:nvGraphicFramePr>
        <p:xfrm>
          <a:off x="253652" y="4114800"/>
          <a:ext cx="8229600" cy="4267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29600"/>
              </a:tblGrid>
              <a:tr h="76200">
                <a:tc>
                  <a:txBody>
                    <a:bodyPr/>
                    <a:lstStyle/>
                    <a:p>
                      <a:pPr marL="267335" indent="-180340" algn="l" hangingPunct="0">
                        <a:spcAft>
                          <a:spcPts val="0"/>
                        </a:spcAft>
                      </a:pPr>
                      <a:r>
                        <a:rPr lang="nl-NL" sz="2800" dirty="0">
                          <a:effectLst/>
                        </a:rPr>
                        <a:t>+ Tiện tinh  Ø27,5 </a:t>
                      </a:r>
                      <a:r>
                        <a:rPr lang="nl-NL" sz="2800" dirty="0"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nl-NL" sz="2800" dirty="0">
                          <a:effectLst/>
                        </a:rPr>
                        <a:t> Ø28±0.1; 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228600" y="4648200"/>
            <a:ext cx="457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15.</a:t>
            </a:r>
            <a:r>
              <a:rPr lang="nl-NL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Vát </a:t>
            </a:r>
            <a:r>
              <a:rPr lang="nl-NL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cạnh 2x45</a:t>
            </a:r>
            <a:r>
              <a:rPr lang="nl-NL" sz="28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7564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207499"/>
              </p:ext>
            </p:extLst>
          </p:nvPr>
        </p:nvGraphicFramePr>
        <p:xfrm>
          <a:off x="304800" y="1600200"/>
          <a:ext cx="8710808" cy="4419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94541"/>
                <a:gridCol w="4616267"/>
              </a:tblGrid>
              <a:tr h="844458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b="1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900832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A. Kích thước lỗ khoan lớn hơn mũi khoan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74310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Do 2 lưỡi cắt không cân và dài bằng nhau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7620" indent="-7620"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Mài lại 2 lưỡi cắt mũi khoan bằng nhau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9842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9163300"/>
              </p:ext>
            </p:extLst>
          </p:nvPr>
        </p:nvGraphicFramePr>
        <p:xfrm>
          <a:off x="76200" y="1417638"/>
          <a:ext cx="9067800" cy="4191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346"/>
                <a:gridCol w="4805454"/>
              </a:tblGrid>
              <a:tr h="811125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811125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B. Lỗ khoan không đồng tâm với chi tiết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68750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Khi khoan mũi khoan bị đảo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7620"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Nên dùng thêm thanh tì để định tâm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9490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IV.Các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dạng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sai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hỏng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–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Nguyên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nhân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-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Biện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pháp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khắc</a:t>
            </a:r>
            <a:r>
              <a:rPr lang="en-US" sz="3600" b="1" dirty="0" smtClean="0">
                <a:solidFill>
                  <a:schemeClr val="tx1"/>
                </a:solidFill>
                <a:latin typeface="+mn-lt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+mn-lt"/>
              </a:rPr>
              <a:t>phục</a:t>
            </a:r>
            <a:endParaRPr lang="en-US" sz="3600" b="1" dirty="0">
              <a:solidFill>
                <a:schemeClr val="tx1"/>
              </a:solidFill>
              <a:latin typeface="+mn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6778662"/>
              </p:ext>
            </p:extLst>
          </p:nvPr>
        </p:nvGraphicFramePr>
        <p:xfrm>
          <a:off x="228600" y="1524000"/>
          <a:ext cx="8839200" cy="4495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54892"/>
                <a:gridCol w="4684308"/>
              </a:tblGrid>
              <a:tr h="870116"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solidFill>
                            <a:srgbClr val="0000FF"/>
                          </a:solidFill>
                          <a:effectLst/>
                        </a:rPr>
                        <a:t>NGUYÊN NHÂN</a:t>
                      </a:r>
                      <a:endParaRPr lang="en-US" sz="2800" dirty="0">
                        <a:solidFill>
                          <a:srgbClr val="0000FF"/>
                        </a:solidFill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  <a:tc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kern="0" dirty="0">
                          <a:solidFill>
                            <a:srgbClr val="0000FF"/>
                          </a:solidFill>
                          <a:effectLst/>
                        </a:rPr>
                        <a:t>BIỆN PHÁP KHẮC PHỤC</a:t>
                      </a:r>
                      <a:endParaRPr lang="en-US" sz="2800" b="1" kern="0" dirty="0">
                        <a:solidFill>
                          <a:srgbClr val="0000FF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2702" marR="62702" marT="0" marB="0"/>
                </a:tc>
              </a:tr>
              <a:tr h="870116">
                <a:tc gridSpan="2">
                  <a:txBody>
                    <a:bodyPr/>
                    <a:lstStyle/>
                    <a:p>
                      <a:pPr algn="ctr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C. Đường kính ở 2 đầu lớn hơn ở giữa</a:t>
                      </a:r>
                      <a:endParaRPr lang="en-US" sz="2800" b="1" i="1" dirty="0">
                        <a:solidFill>
                          <a:srgbClr val="2F5496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55568">
                <a:tc>
                  <a:txBody>
                    <a:bodyPr/>
                    <a:lstStyle/>
                    <a:p>
                      <a:pPr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Do mũi khoan không đúng tâm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7620" algn="just" hangingPunct="0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nl-NL" sz="2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Điều chỉnh lại tâm mũi khoan </a:t>
                      </a:r>
                      <a:endParaRPr lang="en-US" sz="2800" dirty="0">
                        <a:effectLst/>
                        <a:latin typeface="VNI-Times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3325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141515" y="2819400"/>
            <a:ext cx="9002486" cy="2819400"/>
          </a:xfrm>
          <a:prstGeom prst="rect">
            <a:avLst/>
          </a:prstGeom>
        </p:spPr>
        <p:txBody>
          <a:bodyPr/>
          <a:lstStyle>
            <a:lvl1pPr marL="452438" indent="-45243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Blip>
                <a:blip r:embed="rId3"/>
              </a:buBlip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2488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5000"/>
              <a:buFont typeface="Wingdings" pitchFamily="2" charset="2"/>
              <a:buChar char="¯"/>
              <a:defRPr sz="2400" i="1">
                <a:solidFill>
                  <a:schemeClr val="tx1"/>
                </a:solidFill>
                <a:latin typeface="+mn-lt"/>
                <a:cs typeface="+mn-cs"/>
              </a:defRPr>
            </a:lvl2pPr>
            <a:lvl3pPr marL="1195388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p"/>
              <a:defRPr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Wingdings" pitchFamily="2" charset="2"/>
              <a:buChar char="§"/>
              <a:defRPr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Clr>
                <a:srgbClr val="E7E6E6"/>
              </a:buClr>
              <a:buFont typeface="Wingdings" pitchFamily="2" charset="2"/>
              <a:buNone/>
            </a:pPr>
            <a:endParaRPr lang="en-US" sz="4800" b="1">
              <a:solidFill>
                <a:srgbClr val="FF0000"/>
              </a:solidFill>
              <a:latin typeface="Calibri Light" panose="020F030202020403020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800" y="2971800"/>
            <a:ext cx="8458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THANK FOR  YOUR </a:t>
            </a:r>
            <a:r>
              <a:rPr lang="en-US" sz="3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ATTENTION !</a:t>
            </a:r>
            <a:endParaRPr lang="en-US" sz="3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99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Level 10">
      <a:dk1>
        <a:srgbClr val="000000"/>
      </a:dk1>
      <a:lt1>
        <a:srgbClr val="FFFFFF"/>
      </a:lt1>
      <a:dk2>
        <a:srgbClr val="339966"/>
      </a:dk2>
      <a:lt2>
        <a:srgbClr val="663300"/>
      </a:lt2>
      <a:accent1>
        <a:srgbClr val="FFF300"/>
      </a:accent1>
      <a:accent2>
        <a:srgbClr val="CC6600"/>
      </a:accent2>
      <a:accent3>
        <a:srgbClr val="FFFFFF"/>
      </a:accent3>
      <a:accent4>
        <a:srgbClr val="000000"/>
      </a:accent4>
      <a:accent5>
        <a:srgbClr val="FFF8AA"/>
      </a:accent5>
      <a:accent6>
        <a:srgbClr val="B95C00"/>
      </a:accent6>
      <a:hlink>
        <a:srgbClr val="CC9900"/>
      </a:hlink>
      <a:folHlink>
        <a:srgbClr val="CC330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Level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vel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9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vel 10">
        <a:dk1>
          <a:srgbClr val="000000"/>
        </a:dk1>
        <a:lt1>
          <a:srgbClr val="FFFFFF"/>
        </a:lt1>
        <a:dk2>
          <a:srgbClr val="339966"/>
        </a:dk2>
        <a:lt2>
          <a:srgbClr val="663300"/>
        </a:lt2>
        <a:accent1>
          <a:srgbClr val="FFF3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F8AA"/>
        </a:accent5>
        <a:accent6>
          <a:srgbClr val="B95C00"/>
        </a:accent6>
        <a:hlink>
          <a:srgbClr val="CC9900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Default Design">
  <a:themeElements>
    <a:clrScheme name="2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100" b="0" i="0" u="none" strike="noStrike" cap="none" normalizeH="0" baseline="0" smtClean="0">
            <a:ln>
              <a:noFill/>
            </a:ln>
            <a:solidFill>
              <a:schemeClr val="bg2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6990</TotalTime>
  <Words>637</Words>
  <Application>Microsoft Office PowerPoint</Application>
  <PresentationFormat>On-screen Show (4:3)</PresentationFormat>
  <Paragraphs>106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28" baseType="lpstr">
      <vt:lpstr>Arial</vt:lpstr>
      <vt:lpstr>Calibri</vt:lpstr>
      <vt:lpstr>Calibri Light</vt:lpstr>
      <vt:lpstr>Garamond</vt:lpstr>
      <vt:lpstr>Symbol</vt:lpstr>
      <vt:lpstr>Tahoma</vt:lpstr>
      <vt:lpstr>Times New Roman</vt:lpstr>
      <vt:lpstr>VNI-Avo</vt:lpstr>
      <vt:lpstr>VNI-Times</vt:lpstr>
      <vt:lpstr>Wingdings</vt:lpstr>
      <vt:lpstr>Wingdings 2</vt:lpstr>
      <vt:lpstr>Theme1</vt:lpstr>
      <vt:lpstr>2_Default Design</vt:lpstr>
      <vt:lpstr>Office Theme</vt:lpstr>
      <vt:lpstr>PowerPoint Presentation</vt:lpstr>
      <vt:lpstr>BÀI 9. KHOAN LỖ SUỐT – LỖ BẬC – TIỆN LỖ SUỐT </vt:lpstr>
      <vt:lpstr>BÀI 9. KHOAN LỖ SUỐT – LỖ BẬC – TIỆN LỖ SUỐT </vt:lpstr>
      <vt:lpstr>BÀI 9. KHOAN LỖ SUỐT – LỖ BẬC – TIỆN LỖ SUỐT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IV.Các dạng sai hỏng – Nguyên nhân - Biện pháp khắc phục</vt:lpstr>
      <vt:lpstr>IV.Các dạng sai hỏng – Nguyên nhân - Biện pháp khắc phục</vt:lpstr>
      <vt:lpstr>IV.Các dạng sai hỏng – Nguyên nhân - Biện pháp khắc phục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1</dc:title>
  <dc:creator>NN</dc:creator>
  <cp:lastModifiedBy>THANH GIANG</cp:lastModifiedBy>
  <cp:revision>700</cp:revision>
  <dcterms:created xsi:type="dcterms:W3CDTF">2006-08-16T00:00:00Z</dcterms:created>
  <dcterms:modified xsi:type="dcterms:W3CDTF">2021-07-21T14:44:22Z</dcterms:modified>
</cp:coreProperties>
</file>