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 id="2147483672" r:id="rId2"/>
    <p:sldMasterId id="2147483684" r:id="rId3"/>
  </p:sldMasterIdLst>
  <p:notesMasterIdLst>
    <p:notesMasterId r:id="rId22"/>
  </p:notesMasterIdLst>
  <p:sldIdLst>
    <p:sldId id="366" r:id="rId4"/>
    <p:sldId id="386" r:id="rId5"/>
    <p:sldId id="367" r:id="rId6"/>
    <p:sldId id="368" r:id="rId7"/>
    <p:sldId id="383" r:id="rId8"/>
    <p:sldId id="369" r:id="rId9"/>
    <p:sldId id="395" r:id="rId10"/>
    <p:sldId id="396" r:id="rId11"/>
    <p:sldId id="397" r:id="rId12"/>
    <p:sldId id="394" r:id="rId13"/>
    <p:sldId id="379" r:id="rId14"/>
    <p:sldId id="398" r:id="rId15"/>
    <p:sldId id="372" r:id="rId16"/>
    <p:sldId id="373" r:id="rId17"/>
    <p:sldId id="374" r:id="rId18"/>
    <p:sldId id="385" r:id="rId19"/>
    <p:sldId id="399" r:id="rId20"/>
    <p:sldId id="338" r:id="rId21"/>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72279" autoAdjust="0"/>
  </p:normalViewPr>
  <p:slideViewPr>
    <p:cSldViewPr>
      <p:cViewPr varScale="1">
        <p:scale>
          <a:sx n="66" d="100"/>
          <a:sy n="66" d="100"/>
        </p:scale>
        <p:origin x="2064"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3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17DE3702-7C44-400C-AEE3-21F1E2FA697B}" type="datetimeFigureOut">
              <a:rPr lang="en-US" smtClean="0"/>
              <a:t>7/27/2021</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0E870C4F-5C99-4964-B61E-6713F17CF2DF}" type="slidenum">
              <a:rPr lang="en-US" smtClean="0"/>
              <a:t>‹#›</a:t>
            </a:fld>
            <a:endParaRPr lang="en-US"/>
          </a:p>
        </p:txBody>
      </p:sp>
    </p:spTree>
    <p:extLst>
      <p:ext uri="{BB962C8B-B14F-4D97-AF65-F5344CB8AC3E}">
        <p14:creationId xmlns:p14="http://schemas.microsoft.com/office/powerpoint/2010/main" val="308816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a:t>
            </a:fld>
            <a:endParaRPr lang="en-US"/>
          </a:p>
        </p:txBody>
      </p:sp>
    </p:spTree>
    <p:extLst>
      <p:ext uri="{BB962C8B-B14F-4D97-AF65-F5344CB8AC3E}">
        <p14:creationId xmlns:p14="http://schemas.microsoft.com/office/powerpoint/2010/main" val="2794279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a:t>
            </a:fld>
            <a:endParaRPr lang="en-US"/>
          </a:p>
        </p:txBody>
      </p:sp>
    </p:spTree>
    <p:extLst>
      <p:ext uri="{BB962C8B-B14F-4D97-AF65-F5344CB8AC3E}">
        <p14:creationId xmlns:p14="http://schemas.microsoft.com/office/powerpoint/2010/main" val="4266946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11</a:t>
            </a:fld>
            <a:endParaRPr lang="en-US"/>
          </a:p>
        </p:txBody>
      </p:sp>
    </p:spTree>
    <p:extLst>
      <p:ext uri="{BB962C8B-B14F-4D97-AF65-F5344CB8AC3E}">
        <p14:creationId xmlns:p14="http://schemas.microsoft.com/office/powerpoint/2010/main" val="11314229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12</a:t>
            </a:fld>
            <a:endParaRPr lang="en-US"/>
          </a:p>
        </p:txBody>
      </p:sp>
    </p:spTree>
    <p:extLst>
      <p:ext uri="{BB962C8B-B14F-4D97-AF65-F5344CB8AC3E}">
        <p14:creationId xmlns:p14="http://schemas.microsoft.com/office/powerpoint/2010/main" val="2702434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13</a:t>
            </a:fld>
            <a:endParaRPr lang="en-US"/>
          </a:p>
        </p:txBody>
      </p:sp>
    </p:spTree>
    <p:extLst>
      <p:ext uri="{BB962C8B-B14F-4D97-AF65-F5344CB8AC3E}">
        <p14:creationId xmlns:p14="http://schemas.microsoft.com/office/powerpoint/2010/main" val="583599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14</a:t>
            </a:fld>
            <a:endParaRPr lang="en-US"/>
          </a:p>
        </p:txBody>
      </p:sp>
    </p:spTree>
    <p:extLst>
      <p:ext uri="{BB962C8B-B14F-4D97-AF65-F5344CB8AC3E}">
        <p14:creationId xmlns:p14="http://schemas.microsoft.com/office/powerpoint/2010/main" val="75437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15</a:t>
            </a:fld>
            <a:endParaRPr lang="en-US"/>
          </a:p>
        </p:txBody>
      </p:sp>
    </p:spTree>
    <p:extLst>
      <p:ext uri="{BB962C8B-B14F-4D97-AF65-F5344CB8AC3E}">
        <p14:creationId xmlns:p14="http://schemas.microsoft.com/office/powerpoint/2010/main" val="38686181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16</a:t>
            </a:fld>
            <a:endParaRPr lang="en-US"/>
          </a:p>
        </p:txBody>
      </p:sp>
    </p:spTree>
    <p:extLst>
      <p:ext uri="{BB962C8B-B14F-4D97-AF65-F5344CB8AC3E}">
        <p14:creationId xmlns:p14="http://schemas.microsoft.com/office/powerpoint/2010/main" val="2014980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17</a:t>
            </a:fld>
            <a:endParaRPr lang="en-US"/>
          </a:p>
        </p:txBody>
      </p:sp>
    </p:spTree>
    <p:extLst>
      <p:ext uri="{BB962C8B-B14F-4D97-AF65-F5344CB8AC3E}">
        <p14:creationId xmlns:p14="http://schemas.microsoft.com/office/powerpoint/2010/main" val="2826428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8" name="Line 11"/>
          <p:cNvSpPr>
            <a:spLocks noChangeShapeType="1"/>
          </p:cNvSpPr>
          <p:nvPr/>
        </p:nvSpPr>
        <p:spPr bwMode="auto">
          <a:xfrm>
            <a:off x="0" y="63246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1D8BD707-D9CF-40AE-B4C6-C98DA3205C09}" type="datetimeFigureOut">
              <a:rPr lang="en-US" smtClean="0"/>
              <a:pPr/>
              <a:t>7/27/2021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r>
              <a:rPr lang="en-US" smtClean="0"/>
              <a:t>1</a:t>
            </a:r>
            <a:endParaRPr lang="en-US"/>
          </a:p>
        </p:txBody>
      </p:sp>
      <p:sp>
        <p:nvSpPr>
          <p:cNvPr id="12" name="Text Box 10"/>
          <p:cNvSpPr txBox="1">
            <a:spLocks noChangeArrowheads="1"/>
          </p:cNvSpPr>
          <p:nvPr userDrawn="1"/>
        </p:nvSpPr>
        <p:spPr bwMode="auto">
          <a:xfrm>
            <a:off x="0" y="64008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eaLnBrk="1" hangingPunct="1">
              <a:spcBef>
                <a:spcPct val="50000"/>
              </a:spcBef>
              <a:defRPr/>
            </a:pPr>
            <a:r>
              <a:rPr lang="it-IT" altLang="en-US" sz="1800" b="1" i="1" smtClean="0">
                <a:solidFill>
                  <a:srgbClr val="0000FF"/>
                </a:solidFill>
                <a:latin typeface="+mj-lt"/>
              </a:rPr>
              <a:t>Bm. CNKL</a:t>
            </a:r>
            <a:r>
              <a:rPr lang="it-IT" altLang="en-US" sz="1800" b="1" i="1" baseline="0" smtClean="0">
                <a:solidFill>
                  <a:srgbClr val="0000FF"/>
                </a:solidFill>
                <a:latin typeface="+mj-lt"/>
              </a:rPr>
              <a:t> – </a:t>
            </a:r>
            <a:r>
              <a:rPr lang="it-IT" altLang="en-US" sz="1800" b="1" i="1" smtClean="0">
                <a:solidFill>
                  <a:srgbClr val="0000FF"/>
                </a:solidFill>
                <a:latin typeface="+mj-lt"/>
              </a:rPr>
              <a:t>Khoa</a:t>
            </a:r>
            <a:r>
              <a:rPr lang="it-IT" altLang="en-US" sz="1800" b="1" i="1" baseline="0" smtClean="0">
                <a:solidFill>
                  <a:srgbClr val="0000FF"/>
                </a:solidFill>
                <a:latin typeface="+mj-lt"/>
              </a:rPr>
              <a:t> KTCS                                                                             Lê Văn Nhân</a:t>
            </a:r>
            <a:endParaRPr lang="en-US" sz="1800" b="1" i="1" smtClean="0">
              <a:solidFill>
                <a:schemeClr val="tx1"/>
              </a:solidFill>
              <a:effectLst/>
              <a:latin typeface="+mj-lt"/>
              <a:cs typeface="Times New Roman" pitchFamily="18" charset="0"/>
            </a:endParaRPr>
          </a:p>
        </p:txBody>
      </p:sp>
    </p:spTree>
    <p:extLst>
      <p:ext uri="{BB962C8B-B14F-4D97-AF65-F5344CB8AC3E}">
        <p14:creationId xmlns:p14="http://schemas.microsoft.com/office/powerpoint/2010/main" val="5652706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18602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99928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723766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048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8026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217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24489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873602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4931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49915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BF101F08-4820-4FFF-8F46-D5BF5847EFAC}"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1804793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6B602-02EF-4D19-8D6F-5614E202AD9F}"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248241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CF9A0C4-FB94-4D1D-9051-A297349DD04D}"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3410385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B9BDD0FA-3E87-49CC-9A9D-7FB6F0841E85}" type="datetime1">
              <a:rPr lang="en-US"/>
              <a:pPr>
                <a:defRPr/>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2271504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BEB57474-7E0C-427E-A465-8C106321264B}" type="datetime1">
              <a:rPr lang="en-US"/>
              <a:pPr>
                <a:defRPr/>
              </a:pPr>
              <a:t>7/27/2021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183072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2899946B-58D6-4594-AE65-2400EBB813A0}" type="datetime1">
              <a:rPr lang="en-US"/>
              <a:pPr>
                <a:defRPr/>
              </a:pPr>
              <a:t>7/27/2021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573845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0D1F62-AFF5-466F-8641-F9A229BB3633}" type="datetime1">
              <a:rPr lang="en-US"/>
              <a:pPr>
                <a:defRPr/>
              </a:pPr>
              <a:t>7/27/2021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090512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ADED09-FA6F-4A38-B674-1B08245BD29A}" type="datetime1">
              <a:rPr lang="en-US"/>
              <a:pPr>
                <a:defRPr/>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2228990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78171E1-23DF-4909-9ED2-CE726BA64DFD}" type="datetime1">
              <a:rPr lang="en-US"/>
              <a:pPr>
                <a:defRPr/>
              </a:pPr>
              <a:t>7/27/2021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2813336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D9D95E3C-5574-478C-A995-8546E9491BD1}"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215792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A0C8AD5C-1C3C-430F-BCB0-EC6C3590236D}" type="datetime1">
              <a:rPr lang="en-US"/>
              <a:pPr>
                <a:defRPr/>
              </a:pPr>
              <a:t>7/27/2021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4252252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1</a:t>
            </a:r>
            <a:endParaRPr lang="en-US">
              <a:solidFill>
                <a:prstClr val="black">
                  <a:tint val="75000"/>
                </a:prstClr>
              </a:solidFill>
            </a:endParaRPr>
          </a:p>
        </p:txBody>
      </p:sp>
    </p:spTree>
    <p:extLst>
      <p:ext uri="{BB962C8B-B14F-4D97-AF65-F5344CB8AC3E}">
        <p14:creationId xmlns:p14="http://schemas.microsoft.com/office/powerpoint/2010/main" val="708042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5345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716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852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20551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8195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3126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96837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1344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78480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502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1D8BD707-D9CF-40AE-B4C6-C98DA3205C09}" type="datetimeFigureOut">
              <a:rPr lang="en-US" smtClean="0"/>
              <a:pPr/>
              <a:t>7/27/2021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27C04E18-983D-4413-A4D1-BA0CD79F1C58}" type="datetime1">
              <a:rPr lang="en-US"/>
              <a:pPr>
                <a:defRPr/>
              </a:pPr>
              <a:t>7/27/2021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8BD707-D9CF-40AE-B4C6-C98DA3205C09}" type="datetimeFigureOut">
              <a:rPr lang="en-US" smtClean="0">
                <a:solidFill>
                  <a:prstClr val="black">
                    <a:tint val="75000"/>
                  </a:prstClr>
                </a:solidFill>
              </a:rPr>
              <a:pPr/>
              <a:t>7/27/2021</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3521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0"/>
            <a:ext cx="8915400" cy="5909310"/>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2800" dirty="0">
                <a:solidFill>
                  <a:srgbClr val="3333FF"/>
                </a:solidFill>
                <a:latin typeface="Times New Roman" panose="02020603050405020304" pitchFamily="18" charset="0"/>
                <a:cs typeface="Times New Roman" panose="02020603050405020304" pitchFamily="18" charset="0"/>
              </a:rPr>
              <a:t>TRƯỜNG CAO ĐẲNG LÝ TỰ TRỌNG </a:t>
            </a:r>
            <a:r>
              <a:rPr lang="en-US" altLang="vi-VN" sz="2800" dirty="0" smtClean="0">
                <a:solidFill>
                  <a:srgbClr val="3333FF"/>
                </a:solidFill>
                <a:latin typeface="Times New Roman" panose="02020603050405020304" pitchFamily="18" charset="0"/>
                <a:cs typeface="Times New Roman" panose="02020603050405020304" pitchFamily="18" charset="0"/>
              </a:rPr>
              <a:t>TP.HCM</a:t>
            </a:r>
            <a:endParaRPr lang="en-US" altLang="vi-VN" sz="2800" dirty="0">
              <a:solidFill>
                <a:srgbClr val="3333FF"/>
              </a:solidFill>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altLang="vi-VN" sz="3200" dirty="0" smtClean="0">
                <a:latin typeface="Times New Roman" panose="02020603050405020304" pitchFamily="18" charset="0"/>
                <a:cs typeface="Times New Roman" panose="02020603050405020304" pitchFamily="18" charset="0"/>
              </a:rPr>
              <a:t>BAI </a:t>
            </a:r>
            <a:r>
              <a:rPr lang="en-US" altLang="vi-VN" sz="3200" dirty="0" err="1">
                <a:latin typeface="Times New Roman" panose="02020603050405020304" pitchFamily="18" charset="0"/>
                <a:cs typeface="Times New Roman" panose="02020603050405020304" pitchFamily="18" charset="0"/>
              </a:rPr>
              <a:t>GIẢNG</a:t>
            </a:r>
            <a:r>
              <a:rPr lang="en-US" altLang="vi-VN" sz="3200" dirty="0">
                <a:latin typeface="Times New Roman" panose="02020603050405020304" pitchFamily="18" charset="0"/>
                <a:cs typeface="Times New Roman" panose="02020603050405020304" pitchFamily="18" charset="0"/>
              </a:rPr>
              <a:t> </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MÔN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THỰC</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HÀNH</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TIỆN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NÂNG</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CAO</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Giảng</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viên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Nguyễn</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Thanh</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Giang</a:t>
            </a:r>
            <a:endPar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Khoa</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khí</a:t>
            </a:r>
            <a: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28929031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24682" y="-45629"/>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9: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TRONG</a:t>
            </a:r>
            <a:r>
              <a:rPr lang="en-US" sz="2800" b="1" dirty="0">
                <a:solidFill>
                  <a:srgbClr val="FF0000"/>
                </a:solidFill>
                <a:latin typeface="+mn-lt"/>
              </a:rPr>
              <a:t> </a:t>
            </a:r>
            <a:r>
              <a:rPr lang="en-US" sz="2800" b="1" dirty="0" err="1">
                <a:solidFill>
                  <a:srgbClr val="FF0000"/>
                </a:solidFill>
                <a:latin typeface="+mn-lt"/>
              </a:rPr>
              <a:t>HỆ</a:t>
            </a:r>
            <a:r>
              <a:rPr lang="en-US" sz="2800" b="1" dirty="0">
                <a:solidFill>
                  <a:srgbClr val="FF0000"/>
                </a:solidFill>
                <a:latin typeface="+mn-lt"/>
              </a:rPr>
              <a:t> </a:t>
            </a:r>
            <a:r>
              <a:rPr lang="en-US" sz="2800" b="1" dirty="0" err="1">
                <a:solidFill>
                  <a:srgbClr val="FF0000"/>
                </a:solidFill>
                <a:latin typeface="+mn-lt"/>
              </a:rPr>
              <a:t>MÉT</a:t>
            </a:r>
            <a:endParaRPr lang="en-US" sz="2800" b="1" dirty="0">
              <a:solidFill>
                <a:srgbClr val="FF0000"/>
              </a:solidFill>
              <a:latin typeface="+mn-lt"/>
            </a:endParaRPr>
          </a:p>
        </p:txBody>
      </p:sp>
      <p:sp>
        <p:nvSpPr>
          <p:cNvPr id="6" name="Rectangle 5"/>
          <p:cNvSpPr/>
          <p:nvPr/>
        </p:nvSpPr>
        <p:spPr>
          <a:xfrm>
            <a:off x="243253" y="1341453"/>
            <a:ext cx="8698523" cy="1384995"/>
          </a:xfrm>
          <a:prstGeom prst="rect">
            <a:avLst/>
          </a:prstGeom>
        </p:spPr>
        <p:txBody>
          <a:bodyPr wrap="square">
            <a:spAutoFit/>
          </a:bodyPr>
          <a:lstStyle/>
          <a:p>
            <a:r>
              <a:rPr lang="en-US" sz="2800" b="1" dirty="0"/>
              <a:t>I. </a:t>
            </a:r>
            <a:r>
              <a:rPr lang="en-US" sz="2800" b="1" dirty="0" err="1"/>
              <a:t>MỤC</a:t>
            </a:r>
            <a:r>
              <a:rPr lang="en-US" sz="2800" b="1" dirty="0"/>
              <a:t> </a:t>
            </a:r>
            <a:r>
              <a:rPr lang="en-US" sz="2800" b="1" dirty="0" err="1"/>
              <a:t>TIÊU</a:t>
            </a:r>
            <a:endParaRPr lang="en-US" sz="2800" dirty="0"/>
          </a:p>
          <a:p>
            <a:pPr hangingPunct="0"/>
            <a:endParaRPr lang="en-US" sz="2800" dirty="0"/>
          </a:p>
          <a:p>
            <a:pPr hangingPunct="0"/>
            <a:endParaRPr lang="en-US" sz="2800" dirty="0">
              <a:ea typeface="Times New Roman" panose="02020603050405020304" pitchFamily="18" charset="0"/>
              <a:cs typeface="Times New Roman" panose="02020603050405020304" pitchFamily="18" charset="0"/>
            </a:endParaRPr>
          </a:p>
        </p:txBody>
      </p:sp>
      <p:sp>
        <p:nvSpPr>
          <p:cNvPr id="2" name="Rectangle 1"/>
          <p:cNvSpPr/>
          <p:nvPr/>
        </p:nvSpPr>
        <p:spPr>
          <a:xfrm>
            <a:off x="500743" y="2012179"/>
            <a:ext cx="8610600" cy="3539430"/>
          </a:xfrm>
          <a:prstGeom prst="rect">
            <a:avLst/>
          </a:prstGeom>
        </p:spPr>
        <p:txBody>
          <a:bodyPr wrap="square">
            <a:spAutoFit/>
          </a:bodyPr>
          <a:lstStyle/>
          <a:p>
            <a:pPr hangingPunct="0"/>
            <a:r>
              <a:rPr lang="de-DE" sz="2800" i="1" dirty="0" smtClean="0">
                <a:ea typeface="Times New Roman" panose="02020603050405020304" pitchFamily="18" charset="0"/>
                <a:cs typeface="Times New Roman" panose="02020603050405020304" pitchFamily="18" charset="0"/>
              </a:rPr>
              <a:t> </a:t>
            </a:r>
            <a:r>
              <a:rPr lang="de-DE" sz="2800" i="1" dirty="0"/>
              <a:t>- </a:t>
            </a:r>
            <a:r>
              <a:rPr lang="x-none" sz="2800" i="1" dirty="0"/>
              <a:t>Tiện</a:t>
            </a:r>
            <a:r>
              <a:rPr lang="en-US" sz="2800" i="1" dirty="0"/>
              <a:t> </a:t>
            </a:r>
            <a:r>
              <a:rPr lang="en-US" sz="2800" i="1" dirty="0" err="1"/>
              <a:t>được</a:t>
            </a:r>
            <a:r>
              <a:rPr lang="x-none" sz="2800" i="1" dirty="0"/>
              <a:t> ren tam giác </a:t>
            </a:r>
            <a:r>
              <a:rPr lang="en-US" sz="2800" i="1" dirty="0" err="1"/>
              <a:t>trong</a:t>
            </a:r>
            <a:r>
              <a:rPr lang="en-US" sz="2800" i="1" dirty="0"/>
              <a:t> </a:t>
            </a:r>
            <a:r>
              <a:rPr lang="en-US" sz="2800" i="1" dirty="0" err="1"/>
              <a:t>hệ</a:t>
            </a:r>
            <a:r>
              <a:rPr lang="en-US" sz="2800" i="1" dirty="0"/>
              <a:t> </a:t>
            </a:r>
            <a:r>
              <a:rPr lang="en-US" sz="2800" i="1" dirty="0" err="1"/>
              <a:t>mét</a:t>
            </a:r>
            <a:r>
              <a:rPr lang="en-US" sz="2800" b="1" dirty="0"/>
              <a:t> </a:t>
            </a:r>
            <a:r>
              <a:rPr lang="de-DE" sz="2800" i="1" dirty="0"/>
              <a:t>đúng YCKT.</a:t>
            </a:r>
            <a:endParaRPr lang="en-US" sz="2800" dirty="0"/>
          </a:p>
          <a:p>
            <a:pPr hangingPunct="0"/>
            <a:r>
              <a:rPr lang="de-DE" sz="2800" i="1" dirty="0"/>
              <a:t>- Trình bày được quy trình công nghệ </a:t>
            </a:r>
            <a:r>
              <a:rPr lang="x-none" sz="2800" i="1" dirty="0"/>
              <a:t>tiện ren tam giác </a:t>
            </a:r>
            <a:r>
              <a:rPr lang="en-US" sz="2800" i="1" dirty="0" err="1"/>
              <a:t>trong</a:t>
            </a:r>
            <a:r>
              <a:rPr lang="en-US" sz="2800" i="1" dirty="0"/>
              <a:t> </a:t>
            </a:r>
            <a:r>
              <a:rPr lang="en-US" sz="2800" i="1" dirty="0" err="1"/>
              <a:t>hệ</a:t>
            </a:r>
            <a:r>
              <a:rPr lang="en-US" sz="2800" i="1" dirty="0"/>
              <a:t> </a:t>
            </a:r>
            <a:r>
              <a:rPr lang="en-US" sz="2800" i="1" dirty="0" err="1"/>
              <a:t>mét</a:t>
            </a:r>
            <a:r>
              <a:rPr lang="de-DE" sz="2800" i="1" dirty="0"/>
              <a:t>.</a:t>
            </a:r>
            <a:endParaRPr lang="en-US" sz="2800" dirty="0"/>
          </a:p>
          <a:p>
            <a:pPr hangingPunct="0"/>
            <a:r>
              <a:rPr lang="de-DE" sz="2800" i="1" dirty="0"/>
              <a:t>- Lựa chọn được chế độ cắt hơp lý.</a:t>
            </a:r>
            <a:endParaRPr lang="en-US" sz="2800" dirty="0"/>
          </a:p>
          <a:p>
            <a:pPr hangingPunct="0"/>
            <a:r>
              <a:rPr lang="de-DE" sz="2800" i="1" dirty="0"/>
              <a:t>- Mài và gá được dao tiện ren tam giác ngoài đúng YCKT.</a:t>
            </a:r>
            <a:endParaRPr lang="en-US" sz="2800" dirty="0"/>
          </a:p>
          <a:p>
            <a:pPr hangingPunct="0"/>
            <a:r>
              <a:rPr lang="de-DE" sz="2800" i="1" dirty="0"/>
              <a:t>- Trình bày được các dạng sai hỏng.</a:t>
            </a:r>
            <a:endParaRPr lang="en-US" sz="2800" dirty="0"/>
          </a:p>
          <a:p>
            <a:pPr hangingPunct="0"/>
            <a:r>
              <a:rPr lang="de-DE" sz="2800" i="1" dirty="0"/>
              <a:t>- Sắp xếp nơi làm việc gọn gàng, sạch sẽ và hợp lý.</a:t>
            </a:r>
            <a:endParaRPr lang="en-US" sz="2800" dirty="0"/>
          </a:p>
          <a:p>
            <a:r>
              <a:rPr lang="de-DE" sz="2800" i="1" dirty="0"/>
              <a:t>- Đảm bảo ATLĐ cho người và thiết bị.</a:t>
            </a:r>
            <a:r>
              <a:rPr lang="en-US" sz="2800" dirty="0"/>
              <a:t>.</a:t>
            </a:r>
          </a:p>
        </p:txBody>
      </p:sp>
    </p:spTree>
    <p:extLst>
      <p:ext uri="{BB962C8B-B14F-4D97-AF65-F5344CB8AC3E}">
        <p14:creationId xmlns:p14="http://schemas.microsoft.com/office/powerpoint/2010/main" val="2113368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6861" y="7257"/>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9: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TRONG</a:t>
            </a:r>
            <a:r>
              <a:rPr lang="en-US" sz="2800" b="1" dirty="0">
                <a:solidFill>
                  <a:srgbClr val="FF0000"/>
                </a:solidFill>
                <a:latin typeface="+mn-lt"/>
              </a:rPr>
              <a:t> </a:t>
            </a:r>
            <a:r>
              <a:rPr lang="en-US" sz="2800" b="1" dirty="0" err="1">
                <a:solidFill>
                  <a:srgbClr val="FF0000"/>
                </a:solidFill>
                <a:latin typeface="+mn-lt"/>
              </a:rPr>
              <a:t>HỆ</a:t>
            </a:r>
            <a:r>
              <a:rPr lang="en-US" sz="2800" b="1" dirty="0">
                <a:solidFill>
                  <a:srgbClr val="FF0000"/>
                </a:solidFill>
                <a:latin typeface="+mn-lt"/>
              </a:rPr>
              <a:t> </a:t>
            </a:r>
            <a:r>
              <a:rPr lang="en-US" sz="2800" b="1" dirty="0" err="1">
                <a:solidFill>
                  <a:srgbClr val="FF0000"/>
                </a:solidFill>
                <a:latin typeface="+mn-lt"/>
              </a:rPr>
              <a:t>MÉT</a:t>
            </a:r>
            <a:endParaRPr lang="en-US" sz="2800" b="1" dirty="0">
              <a:solidFill>
                <a:srgbClr val="FF0000"/>
              </a:solidFill>
              <a:latin typeface="+mn-lt"/>
            </a:endParaRPr>
          </a:p>
        </p:txBody>
      </p:sp>
      <p:sp>
        <p:nvSpPr>
          <p:cNvPr id="2" name="Rectangle 1"/>
          <p:cNvSpPr/>
          <p:nvPr/>
        </p:nvSpPr>
        <p:spPr>
          <a:xfrm>
            <a:off x="76200" y="1600200"/>
            <a:ext cx="9067800" cy="3570208"/>
          </a:xfrm>
          <a:prstGeom prst="rect">
            <a:avLst/>
          </a:prstGeom>
        </p:spPr>
        <p:txBody>
          <a:bodyPr wrap="square">
            <a:spAutoFit/>
          </a:bodyPr>
          <a:lstStyle/>
          <a:p>
            <a:pPr>
              <a:spcBef>
                <a:spcPts val="600"/>
              </a:spcBef>
              <a:spcAft>
                <a:spcPts val="600"/>
              </a:spcAft>
            </a:pPr>
            <a:r>
              <a:rPr lang="en-US" sz="2800" b="1" dirty="0" smtClean="0">
                <a:ea typeface="Times New Roman" panose="02020603050405020304" pitchFamily="18" charset="0"/>
                <a:cs typeface="Times New Roman" panose="02020603050405020304" pitchFamily="18" charset="0"/>
              </a:rPr>
              <a:t>II. </a:t>
            </a:r>
            <a:r>
              <a:rPr lang="en-US" sz="2800" b="1" dirty="0" err="1" smtClean="0">
                <a:ea typeface="Times New Roman" panose="02020603050405020304" pitchFamily="18" charset="0"/>
                <a:cs typeface="Times New Roman" panose="02020603050405020304" pitchFamily="18" charset="0"/>
              </a:rPr>
              <a:t>ĐIỀU</a:t>
            </a:r>
            <a:r>
              <a:rPr lang="en-US" sz="2800" b="1" dirty="0" smtClean="0">
                <a:ea typeface="Times New Roman" panose="02020603050405020304" pitchFamily="18" charset="0"/>
                <a:cs typeface="Times New Roman" panose="02020603050405020304" pitchFamily="18" charset="0"/>
              </a:rPr>
              <a:t> </a:t>
            </a:r>
            <a:r>
              <a:rPr lang="en-US" sz="2800" b="1" dirty="0" err="1" smtClean="0">
                <a:ea typeface="Times New Roman" panose="02020603050405020304" pitchFamily="18" charset="0"/>
                <a:cs typeface="Times New Roman" panose="02020603050405020304" pitchFamily="18" charset="0"/>
              </a:rPr>
              <a:t>KIỆN</a:t>
            </a:r>
            <a:r>
              <a:rPr lang="en-US" sz="2800" b="1" dirty="0" smtClean="0">
                <a:ea typeface="Times New Roman" panose="02020603050405020304" pitchFamily="18" charset="0"/>
                <a:cs typeface="Times New Roman" panose="02020603050405020304" pitchFamily="18" charset="0"/>
              </a:rPr>
              <a:t> CHO </a:t>
            </a:r>
            <a:r>
              <a:rPr lang="en-US" sz="2800" b="1" dirty="0" err="1" smtClean="0">
                <a:ea typeface="Times New Roman" panose="02020603050405020304" pitchFamily="18" charset="0"/>
                <a:cs typeface="Times New Roman" panose="02020603050405020304" pitchFamily="18" charset="0"/>
              </a:rPr>
              <a:t>TRƯỚC</a:t>
            </a:r>
            <a:endParaRPr lang="en-US" sz="2800" dirty="0" smtClean="0">
              <a:ea typeface="Times New Roman" panose="02020603050405020304" pitchFamily="18" charset="0"/>
              <a:cs typeface="Times New Roman" panose="02020603050405020304" pitchFamily="18" charset="0"/>
            </a:endParaRPr>
          </a:p>
          <a:p>
            <a:pPr>
              <a:spcBef>
                <a:spcPts val="600"/>
              </a:spcBef>
              <a:spcAft>
                <a:spcPts val="600"/>
              </a:spcAft>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1.Thiết</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bị</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Máy</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tiện</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máy</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mài</a:t>
            </a:r>
            <a:r>
              <a:rPr lang="en-US" sz="2800" dirty="0" smtClean="0">
                <a:ea typeface="Times New Roman" panose="02020603050405020304" pitchFamily="18" charset="0"/>
                <a:cs typeface="Times New Roman" panose="02020603050405020304" pitchFamily="18" charset="0"/>
              </a:rPr>
              <a:t> 2 </a:t>
            </a:r>
            <a:r>
              <a:rPr lang="en-US" sz="2800" dirty="0" err="1" smtClean="0">
                <a:ea typeface="Times New Roman" panose="02020603050405020304" pitchFamily="18" charset="0"/>
                <a:cs typeface="Times New Roman" panose="02020603050405020304" pitchFamily="18" charset="0"/>
              </a:rPr>
              <a:t>đá</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trong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xưởng</a:t>
            </a:r>
            <a:endParaRPr lang="en-US" sz="2800" dirty="0" smtClean="0">
              <a:ea typeface="Times New Roman" panose="02020603050405020304" pitchFamily="18" charset="0"/>
              <a:cs typeface="Times New Roman" panose="02020603050405020304" pitchFamily="18" charset="0"/>
            </a:endParaRPr>
          </a:p>
          <a:p>
            <a:pPr lvl="0">
              <a:spcBef>
                <a:spcPts val="300"/>
              </a:spcBef>
              <a:spcAft>
                <a:spcPts val="300"/>
              </a:spcAft>
              <a:buSzPts val="1200"/>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2.Vật</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liệu</a:t>
            </a:r>
            <a:r>
              <a:rPr lang="en-US" sz="2800" dirty="0" smtClean="0">
                <a:ea typeface="Times New Roman" panose="02020603050405020304" pitchFamily="18" charset="0"/>
                <a:cs typeface="Times New Roman" panose="02020603050405020304" pitchFamily="18" charset="0"/>
              </a:rPr>
              <a:t>: </a:t>
            </a:r>
            <a:r>
              <a:rPr lang="en-US" sz="2800" dirty="0" err="1"/>
              <a:t>phôi</a:t>
            </a:r>
            <a:r>
              <a:rPr lang="en-US" sz="2800" dirty="0"/>
              <a:t> </a:t>
            </a:r>
            <a:r>
              <a:rPr lang="en-US" sz="2800" dirty="0" err="1"/>
              <a:t>bài</a:t>
            </a:r>
            <a:r>
              <a:rPr lang="en-US" sz="2800" dirty="0"/>
              <a:t> </a:t>
            </a:r>
            <a:r>
              <a:rPr lang="en-US" sz="2800" dirty="0" err="1"/>
              <a:t>tập</a:t>
            </a:r>
            <a:r>
              <a:rPr lang="en-US" sz="2800" dirty="0"/>
              <a:t> </a:t>
            </a:r>
            <a:r>
              <a:rPr lang="en-US" sz="2800" dirty="0" err="1"/>
              <a:t>cũ</a:t>
            </a:r>
            <a:r>
              <a:rPr lang="en-US" sz="2800" dirty="0"/>
              <a:t> </a:t>
            </a:r>
            <a:endParaRPr lang="en-US" sz="2800" dirty="0" smtClean="0"/>
          </a:p>
          <a:p>
            <a:pPr lvl="0">
              <a:spcBef>
                <a:spcPts val="300"/>
              </a:spcBef>
              <a:spcAft>
                <a:spcPts val="300"/>
              </a:spcAft>
              <a:buSzPts val="1200"/>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3.Dụng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cụ</a:t>
            </a:r>
            <a:r>
              <a:rPr lang="en-US" sz="2800" dirty="0" smtClean="0">
                <a:ea typeface="Times New Roman" panose="02020603050405020304" pitchFamily="18" charset="0"/>
                <a:cs typeface="Times New Roman" panose="02020603050405020304" pitchFamily="18" charset="0"/>
              </a:rPr>
              <a:t>: </a:t>
            </a:r>
          </a:p>
          <a:p>
            <a:pPr marL="742950" lvl="1" indent="-285750">
              <a:spcBef>
                <a:spcPts val="300"/>
              </a:spcBef>
              <a:spcAft>
                <a:spcPts val="300"/>
              </a:spcAft>
              <a:buFont typeface="Times New Roman" panose="02020603050405020304" pitchFamily="18" charset="0"/>
              <a:buChar char="-"/>
              <a:tabLst>
                <a:tab pos="914400" algn="l"/>
              </a:tabLst>
            </a:pPr>
            <a:r>
              <a:rPr lang="en-US" sz="2800" dirty="0" err="1" smtClean="0">
                <a:ea typeface="Times New Roman" panose="02020603050405020304" pitchFamily="18" charset="0"/>
                <a:cs typeface="Times New Roman" panose="02020603050405020304" pitchFamily="18" charset="0"/>
              </a:rPr>
              <a:t>Đo</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Thước</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cặp</a:t>
            </a:r>
            <a:r>
              <a:rPr lang="en-US" sz="2800" dirty="0" smtClean="0">
                <a:ea typeface="Times New Roman" panose="02020603050405020304" pitchFamily="18" charset="0"/>
                <a:cs typeface="Times New Roman" panose="02020603050405020304" pitchFamily="18" charset="0"/>
              </a:rPr>
              <a:t> 150; 1/20,</a:t>
            </a:r>
            <a:r>
              <a:rPr lang="en-US" sz="2800" dirty="0"/>
              <a:t> </a:t>
            </a:r>
            <a:r>
              <a:rPr lang="en-US" sz="2800" dirty="0" err="1"/>
              <a:t>Dưỡng</a:t>
            </a:r>
            <a:r>
              <a:rPr lang="en-US" sz="2800" dirty="0"/>
              <a:t> </a:t>
            </a:r>
            <a:r>
              <a:rPr lang="en-US" sz="2800" dirty="0" err="1"/>
              <a:t>kiểm</a:t>
            </a:r>
            <a:r>
              <a:rPr lang="en-US" sz="2800" dirty="0"/>
              <a:t> </a:t>
            </a:r>
            <a:r>
              <a:rPr lang="en-US" sz="2800" dirty="0" err="1"/>
              <a:t>tra</a:t>
            </a:r>
            <a:r>
              <a:rPr lang="en-US" sz="2800" dirty="0"/>
              <a:t> </a:t>
            </a:r>
            <a:r>
              <a:rPr lang="en-US" sz="2800" dirty="0" err="1"/>
              <a:t>ren</a:t>
            </a:r>
            <a:r>
              <a:rPr lang="en-US" sz="2800" dirty="0"/>
              <a:t>, </a:t>
            </a:r>
            <a:r>
              <a:rPr lang="en-US" sz="2800" dirty="0" err="1"/>
              <a:t>dưỡng</a:t>
            </a:r>
            <a:r>
              <a:rPr lang="en-US" sz="2800" dirty="0"/>
              <a:t> </a:t>
            </a:r>
            <a:r>
              <a:rPr lang="en-US" sz="2800" dirty="0" err="1"/>
              <a:t>mài</a:t>
            </a:r>
            <a:r>
              <a:rPr lang="en-US" sz="2800" dirty="0"/>
              <a:t> </a:t>
            </a:r>
            <a:r>
              <a:rPr lang="en-US" sz="2800" dirty="0" err="1" smtClean="0"/>
              <a:t>dao</a:t>
            </a:r>
            <a:r>
              <a:rPr lang="en-US" sz="2800" dirty="0" smtClean="0"/>
              <a:t>.</a:t>
            </a:r>
          </a:p>
          <a:p>
            <a:pPr lvl="1"/>
            <a:r>
              <a:rPr lang="en-US" sz="2800" dirty="0" err="1" smtClean="0"/>
              <a:t>Cắt</a:t>
            </a:r>
            <a:r>
              <a:rPr lang="en-US" sz="2800" dirty="0"/>
              <a:t>: Dao </a:t>
            </a:r>
            <a:r>
              <a:rPr lang="en-US" sz="2800" dirty="0" err="1"/>
              <a:t>tiện</a:t>
            </a:r>
            <a:r>
              <a:rPr lang="en-US" sz="2800" dirty="0"/>
              <a:t> </a:t>
            </a:r>
            <a:r>
              <a:rPr lang="en-US" sz="2800" dirty="0" err="1"/>
              <a:t>ngoài</a:t>
            </a:r>
            <a:r>
              <a:rPr lang="en-US" sz="2800" dirty="0"/>
              <a:t> </a:t>
            </a:r>
            <a:r>
              <a:rPr lang="en-US" sz="2800" dirty="0" err="1"/>
              <a:t>45</a:t>
            </a:r>
            <a:r>
              <a:rPr lang="en-US" sz="2800" baseline="30000" dirty="0" err="1"/>
              <a:t>o</a:t>
            </a:r>
            <a:r>
              <a:rPr lang="en-US" sz="2800" dirty="0"/>
              <a:t>, Dao </a:t>
            </a:r>
            <a:r>
              <a:rPr lang="en-US" sz="2800" dirty="0" err="1"/>
              <a:t>tiện</a:t>
            </a:r>
            <a:r>
              <a:rPr lang="en-US" sz="2800" dirty="0"/>
              <a:t> </a:t>
            </a:r>
            <a:r>
              <a:rPr lang="en-US" sz="2800" dirty="0" err="1"/>
              <a:t>ren</a:t>
            </a:r>
            <a:r>
              <a:rPr lang="en-US" sz="2800" dirty="0"/>
              <a:t> tam </a:t>
            </a:r>
            <a:r>
              <a:rPr lang="en-US" sz="2800" dirty="0" err="1"/>
              <a:t>giác</a:t>
            </a:r>
            <a:r>
              <a:rPr lang="en-US" sz="2800" dirty="0"/>
              <a:t> </a:t>
            </a:r>
            <a:r>
              <a:rPr lang="en-US" sz="2800" dirty="0" err="1"/>
              <a:t>trong</a:t>
            </a:r>
            <a:r>
              <a:rPr lang="en-US" sz="2800" dirty="0"/>
              <a:t> </a:t>
            </a:r>
            <a:r>
              <a:rPr lang="en-US" sz="2800" dirty="0" err="1" smtClean="0"/>
              <a:t>lỗ</a:t>
            </a:r>
            <a:r>
              <a:rPr lang="en-US" sz="2800" dirty="0" smtClean="0"/>
              <a:t>.</a:t>
            </a:r>
            <a:endParaRPr lang="en-US" sz="2800" dirty="0"/>
          </a:p>
        </p:txBody>
      </p:sp>
      <p:graphicFrame>
        <p:nvGraphicFramePr>
          <p:cNvPr id="3" name="Table 2"/>
          <p:cNvGraphicFramePr>
            <a:graphicFrameLocks noGrp="1"/>
          </p:cNvGraphicFramePr>
          <p:nvPr>
            <p:extLst>
              <p:ext uri="{D42A27DB-BD31-4B8C-83A1-F6EECF244321}">
                <p14:modId xmlns:p14="http://schemas.microsoft.com/office/powerpoint/2010/main" val="99885504"/>
              </p:ext>
            </p:extLst>
          </p:nvPr>
        </p:nvGraphicFramePr>
        <p:xfrm>
          <a:off x="228600" y="5334000"/>
          <a:ext cx="8229600" cy="731520"/>
        </p:xfrm>
        <a:graphic>
          <a:graphicData uri="http://schemas.openxmlformats.org/drawingml/2006/table">
            <a:tbl>
              <a:tblPr>
                <a:tableStyleId>{5C22544A-7EE6-4342-B048-85BDC9FD1C3A}</a:tableStyleId>
              </a:tblPr>
              <a:tblGrid>
                <a:gridCol w="8229600"/>
              </a:tblGrid>
              <a:tr h="731520">
                <a:tc>
                  <a:txBody>
                    <a:bodyPr/>
                    <a:lstStyle/>
                    <a:p>
                      <a:pPr marL="194310" algn="l" hangingPunct="1">
                        <a:spcBef>
                          <a:spcPts val="300"/>
                        </a:spcBef>
                        <a:spcAft>
                          <a:spcPts val="300"/>
                        </a:spcAft>
                      </a:pPr>
                      <a:r>
                        <a:rPr lang="en-US" sz="2800" dirty="0">
                          <a:effectLst/>
                        </a:rPr>
                        <a:t>4. </a:t>
                      </a:r>
                      <a:r>
                        <a:rPr lang="en-US" sz="2800" dirty="0" err="1">
                          <a:effectLst/>
                        </a:rPr>
                        <a:t>Thời</a:t>
                      </a:r>
                      <a:r>
                        <a:rPr lang="en-US" sz="2800" dirty="0">
                          <a:effectLst/>
                        </a:rPr>
                        <a:t> </a:t>
                      </a:r>
                      <a:r>
                        <a:rPr lang="en-US" sz="2800" dirty="0" err="1">
                          <a:effectLst/>
                        </a:rPr>
                        <a:t>gian</a:t>
                      </a:r>
                      <a:r>
                        <a:rPr lang="en-US" sz="2800" dirty="0">
                          <a:effectLst/>
                        </a:rPr>
                        <a:t> </a:t>
                      </a:r>
                      <a:r>
                        <a:rPr lang="en-US" sz="2800" dirty="0" err="1">
                          <a:effectLst/>
                        </a:rPr>
                        <a:t>và</a:t>
                      </a:r>
                      <a:r>
                        <a:rPr lang="en-US" sz="2800" dirty="0">
                          <a:effectLst/>
                        </a:rPr>
                        <a:t> </a:t>
                      </a:r>
                      <a:r>
                        <a:rPr lang="en-US" sz="2800" dirty="0" err="1">
                          <a:effectLst/>
                        </a:rPr>
                        <a:t>số</a:t>
                      </a:r>
                      <a:r>
                        <a:rPr lang="en-US" sz="2800" dirty="0">
                          <a:effectLst/>
                        </a:rPr>
                        <a:t> </a:t>
                      </a:r>
                      <a:r>
                        <a:rPr lang="en-US" sz="2800" dirty="0" err="1">
                          <a:effectLst/>
                        </a:rPr>
                        <a:t>lượng</a:t>
                      </a:r>
                      <a:r>
                        <a:rPr lang="en-US" sz="2800" dirty="0">
                          <a:effectLst/>
                        </a:rPr>
                        <a:t>: </a:t>
                      </a:r>
                      <a:r>
                        <a:rPr lang="en-US" sz="2800" dirty="0" err="1">
                          <a:effectLst/>
                        </a:rPr>
                        <a:t>1SV</a:t>
                      </a:r>
                      <a:r>
                        <a:rPr lang="en-US" sz="2800" dirty="0">
                          <a:effectLst/>
                        </a:rPr>
                        <a:t>/</a:t>
                      </a:r>
                      <a:r>
                        <a:rPr lang="en-US" sz="2800" dirty="0" err="1">
                          <a:effectLst/>
                        </a:rPr>
                        <a:t>1chi</a:t>
                      </a:r>
                      <a:r>
                        <a:rPr lang="en-US" sz="2800" dirty="0">
                          <a:effectLst/>
                        </a:rPr>
                        <a:t> </a:t>
                      </a:r>
                      <a:r>
                        <a:rPr lang="en-US" sz="2800" dirty="0" err="1">
                          <a:effectLst/>
                        </a:rPr>
                        <a:t>tiết</a:t>
                      </a:r>
                      <a:r>
                        <a:rPr lang="en-US" sz="2800" dirty="0">
                          <a:effectLst/>
                        </a:rPr>
                        <a:t>/ca</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Tree>
    <p:extLst>
      <p:ext uri="{BB962C8B-B14F-4D97-AF65-F5344CB8AC3E}">
        <p14:creationId xmlns:p14="http://schemas.microsoft.com/office/powerpoint/2010/main" val="7388526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0247" y="-61119"/>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9: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TRONG</a:t>
            </a:r>
            <a:r>
              <a:rPr lang="en-US" sz="2800" b="1" dirty="0">
                <a:solidFill>
                  <a:srgbClr val="FF0000"/>
                </a:solidFill>
                <a:latin typeface="+mn-lt"/>
              </a:rPr>
              <a:t> </a:t>
            </a:r>
            <a:r>
              <a:rPr lang="en-US" sz="2800" b="1" dirty="0" err="1">
                <a:solidFill>
                  <a:srgbClr val="FF0000"/>
                </a:solidFill>
                <a:latin typeface="+mn-lt"/>
              </a:rPr>
              <a:t>HỆ</a:t>
            </a:r>
            <a:r>
              <a:rPr lang="en-US" sz="2800" b="1" dirty="0">
                <a:solidFill>
                  <a:srgbClr val="FF0000"/>
                </a:solidFill>
                <a:latin typeface="+mn-lt"/>
              </a:rPr>
              <a:t> </a:t>
            </a:r>
            <a:r>
              <a:rPr lang="en-US" sz="2800" b="1" dirty="0" err="1">
                <a:solidFill>
                  <a:srgbClr val="FF0000"/>
                </a:solidFill>
                <a:latin typeface="+mn-lt"/>
              </a:rPr>
              <a:t>MÉT</a:t>
            </a:r>
            <a:endParaRPr lang="en-US" sz="2800" b="1" dirty="0">
              <a:solidFill>
                <a:srgbClr val="FF0000"/>
              </a:solidFill>
              <a:latin typeface="+mn-lt"/>
            </a:endParaRPr>
          </a:p>
        </p:txBody>
      </p:sp>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 name="Rectangle 1"/>
          <p:cNvSpPr/>
          <p:nvPr/>
        </p:nvSpPr>
        <p:spPr>
          <a:xfrm>
            <a:off x="369276" y="1600200"/>
            <a:ext cx="8622323" cy="1692771"/>
          </a:xfrm>
          <a:prstGeom prst="rect">
            <a:avLst/>
          </a:prstGeom>
        </p:spPr>
        <p:txBody>
          <a:bodyPr wrap="square">
            <a:spAutoFit/>
          </a:bodyPr>
          <a:lstStyle/>
          <a:p>
            <a:pPr lvl="1">
              <a:spcBef>
                <a:spcPts val="600"/>
              </a:spcBef>
              <a:spcAft>
                <a:spcPts val="600"/>
              </a:spcAft>
              <a:tabLst>
                <a:tab pos="914400" algn="l"/>
              </a:tabLst>
            </a:pPr>
            <a:r>
              <a:rPr lang="en-US" sz="2800" b="1" dirty="0" err="1">
                <a:ea typeface="Times New Roman" panose="02020603050405020304" pitchFamily="18" charset="0"/>
                <a:cs typeface="Times New Roman" panose="02020603050405020304" pitchFamily="18" charset="0"/>
              </a:rPr>
              <a:t>Cách</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xác</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định</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ren</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chẵn</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và</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ren</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lẻ</a:t>
            </a:r>
            <a:r>
              <a:rPr lang="en-US" sz="2800" b="1" dirty="0">
                <a:ea typeface="Times New Roman" panose="02020603050405020304" pitchFamily="18" charset="0"/>
                <a:cs typeface="Times New Roman" panose="02020603050405020304" pitchFamily="18" charset="0"/>
              </a:rPr>
              <a:t>: Ta </a:t>
            </a:r>
            <a:r>
              <a:rPr lang="en-US" sz="2800" b="1" dirty="0" err="1" smtClean="0">
                <a:ea typeface="Times New Roman" panose="02020603050405020304" pitchFamily="18" charset="0"/>
                <a:cs typeface="Times New Roman" panose="02020603050405020304" pitchFamily="18" charset="0"/>
              </a:rPr>
              <a:t>lấy</a:t>
            </a:r>
            <a:endParaRPr lang="en-US" sz="2800" b="1" dirty="0" smtClean="0">
              <a:ea typeface="Times New Roman" panose="02020603050405020304" pitchFamily="18" charset="0"/>
              <a:cs typeface="Times New Roman" panose="02020603050405020304" pitchFamily="18" charset="0"/>
            </a:endParaRPr>
          </a:p>
          <a:p>
            <a:pPr lvl="1">
              <a:spcBef>
                <a:spcPts val="600"/>
              </a:spcBef>
              <a:spcAft>
                <a:spcPts val="600"/>
              </a:spcAft>
              <a:tabLst>
                <a:tab pos="914400" algn="l"/>
              </a:tabLst>
            </a:pPr>
            <a:r>
              <a:rPr lang="en-US" sz="2800" b="1" dirty="0" smtClean="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t>
            </a:r>
            <a:r>
              <a:rPr lang="en-US" sz="2800" baseline="-25000" dirty="0" err="1">
                <a:ea typeface="Times New Roman" panose="02020603050405020304" pitchFamily="18" charset="0"/>
                <a:cs typeface="Times New Roman" panose="02020603050405020304" pitchFamily="18" charset="0"/>
              </a:rPr>
              <a:t>vít</a:t>
            </a:r>
            <a:r>
              <a:rPr lang="en-US" sz="2800" baseline="-25000" dirty="0">
                <a:ea typeface="Times New Roman" panose="02020603050405020304" pitchFamily="18" charset="0"/>
                <a:cs typeface="Times New Roman" panose="02020603050405020304" pitchFamily="18" charset="0"/>
              </a:rPr>
              <a:t> me</a:t>
            </a:r>
            <a:r>
              <a:rPr lang="en-US" sz="2800" dirty="0">
                <a:ea typeface="Times New Roman" panose="02020603050405020304" pitchFamily="18" charset="0"/>
                <a:cs typeface="Times New Roman" panose="02020603050405020304" pitchFamily="18" charset="0"/>
              </a:rPr>
              <a:t>/P </a:t>
            </a:r>
            <a:r>
              <a:rPr lang="en-US" sz="2800" baseline="-25000" dirty="0" err="1">
                <a:ea typeface="Times New Roman" panose="02020603050405020304" pitchFamily="18" charset="0"/>
                <a:cs typeface="Times New Roman" panose="02020603050405020304" pitchFamily="18" charset="0"/>
              </a:rPr>
              <a:t>vật</a:t>
            </a:r>
            <a:r>
              <a:rPr lang="en-US" sz="2800" baseline="-25000" dirty="0">
                <a:ea typeface="Times New Roman" panose="02020603050405020304" pitchFamily="18" charset="0"/>
                <a:cs typeface="Times New Roman" panose="02020603050405020304" pitchFamily="18" charset="0"/>
              </a:rPr>
              <a:t> </a:t>
            </a:r>
            <a:r>
              <a:rPr lang="en-US" sz="2800" baseline="-25000" dirty="0" err="1">
                <a:ea typeface="Times New Roman" panose="02020603050405020304" pitchFamily="18" charset="0"/>
                <a:cs typeface="Times New Roman" panose="02020603050405020304" pitchFamily="18" charset="0"/>
              </a:rPr>
              <a:t>làm</a:t>
            </a:r>
            <a:r>
              <a:rPr lang="en-US" sz="2800" dirty="0">
                <a:ea typeface="Times New Roman" panose="02020603050405020304" pitchFamily="18" charset="0"/>
                <a:cs typeface="Times New Roman" panose="02020603050405020304" pitchFamily="18" charset="0"/>
              </a:rPr>
              <a:t> = </a:t>
            </a:r>
            <a:r>
              <a:rPr lang="en-US" sz="2800" b="1" dirty="0" err="1">
                <a:ea typeface="Times New Roman" panose="02020603050405020304" pitchFamily="18" charset="0"/>
                <a:cs typeface="Times New Roman" panose="02020603050405020304" pitchFamily="18" charset="0"/>
              </a:rPr>
              <a:t>Số</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nguyên</a:t>
            </a:r>
            <a:r>
              <a:rPr lang="en-US"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Wingdings" panose="05000000000000000000" pitchFamily="2" charset="2"/>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ren</a:t>
            </a:r>
            <a:r>
              <a:rPr lang="en-US" sz="2800" dirty="0">
                <a:ea typeface="Times New Roman" panose="02020603050405020304" pitchFamily="18" charset="0"/>
                <a:cs typeface="Times New Roman" panose="02020603050405020304" pitchFamily="18" charset="0"/>
              </a:rPr>
              <a:t> </a:t>
            </a:r>
            <a:r>
              <a:rPr lang="en-US" sz="2800" b="1" dirty="0" err="1" smtClean="0">
                <a:ea typeface="Times New Roman" panose="02020603050405020304" pitchFamily="18" charset="0"/>
                <a:cs typeface="Times New Roman" panose="02020603050405020304" pitchFamily="18" charset="0"/>
              </a:rPr>
              <a:t>chẵn</a:t>
            </a:r>
            <a:endParaRPr lang="en-US" sz="2800" b="1" dirty="0" smtClean="0">
              <a:ea typeface="Times New Roman" panose="02020603050405020304" pitchFamily="18" charset="0"/>
              <a:cs typeface="Times New Roman" panose="02020603050405020304" pitchFamily="18" charset="0"/>
            </a:endParaRPr>
          </a:p>
          <a:p>
            <a:pPr lvl="1">
              <a:spcBef>
                <a:spcPts val="600"/>
              </a:spcBef>
              <a:spcAft>
                <a:spcPts val="600"/>
              </a:spcAft>
              <a:tabLst>
                <a:tab pos="914400" algn="l"/>
              </a:tabLst>
            </a:pPr>
            <a:r>
              <a:rPr lang="en-US" sz="2800" b="1" dirty="0">
                <a:ea typeface="Times New Roman" panose="02020603050405020304" pitchFamily="18" charset="0"/>
                <a:cs typeface="Times New Roman" panose="02020603050405020304" pitchFamily="18" charset="0"/>
              </a:rPr>
              <a:t> </a:t>
            </a:r>
            <a:r>
              <a:rPr lang="en-US" sz="2800" b="1"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t>
            </a:r>
            <a:r>
              <a:rPr lang="en-US" sz="2800" baseline="-25000" dirty="0" err="1">
                <a:ea typeface="Times New Roman" panose="02020603050405020304" pitchFamily="18" charset="0"/>
                <a:cs typeface="Times New Roman" panose="02020603050405020304" pitchFamily="18" charset="0"/>
              </a:rPr>
              <a:t>vít</a:t>
            </a:r>
            <a:r>
              <a:rPr lang="en-US" sz="2800" baseline="-25000" dirty="0">
                <a:ea typeface="Times New Roman" panose="02020603050405020304" pitchFamily="18" charset="0"/>
                <a:cs typeface="Times New Roman" panose="02020603050405020304" pitchFamily="18" charset="0"/>
              </a:rPr>
              <a:t> me</a:t>
            </a:r>
            <a:r>
              <a:rPr lang="en-US" sz="2800" dirty="0">
                <a:ea typeface="Times New Roman" panose="02020603050405020304" pitchFamily="18" charset="0"/>
                <a:cs typeface="Times New Roman" panose="02020603050405020304" pitchFamily="18" charset="0"/>
              </a:rPr>
              <a:t>/P </a:t>
            </a:r>
            <a:r>
              <a:rPr lang="en-US" sz="2800" baseline="-25000" dirty="0" err="1">
                <a:ea typeface="Times New Roman" panose="02020603050405020304" pitchFamily="18" charset="0"/>
                <a:cs typeface="Times New Roman" panose="02020603050405020304" pitchFamily="18" charset="0"/>
              </a:rPr>
              <a:t>vật</a:t>
            </a:r>
            <a:r>
              <a:rPr lang="en-US" sz="2800" baseline="-25000" dirty="0">
                <a:ea typeface="Times New Roman" panose="02020603050405020304" pitchFamily="18" charset="0"/>
                <a:cs typeface="Times New Roman" panose="02020603050405020304" pitchFamily="18" charset="0"/>
              </a:rPr>
              <a:t> </a:t>
            </a:r>
            <a:r>
              <a:rPr lang="en-US" sz="2800" baseline="-25000" dirty="0" err="1">
                <a:ea typeface="Times New Roman" panose="02020603050405020304" pitchFamily="18" charset="0"/>
                <a:cs typeface="Times New Roman" panose="02020603050405020304" pitchFamily="18" charset="0"/>
              </a:rPr>
              <a:t>làm</a:t>
            </a:r>
            <a:r>
              <a:rPr lang="en-US" sz="2800" dirty="0">
                <a:ea typeface="Times New Roman" panose="02020603050405020304" pitchFamily="18" charset="0"/>
                <a:cs typeface="Times New Roman" panose="02020603050405020304" pitchFamily="18" charset="0"/>
              </a:rPr>
              <a:t> = </a:t>
            </a:r>
            <a:r>
              <a:rPr lang="en-US" sz="2800" b="1" dirty="0" err="1">
                <a:ea typeface="Times New Roman" panose="02020603050405020304" pitchFamily="18" charset="0"/>
                <a:cs typeface="Times New Roman" panose="02020603050405020304" pitchFamily="18" charset="0"/>
              </a:rPr>
              <a:t>Số</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Thập</a:t>
            </a:r>
            <a:r>
              <a:rPr lang="en-US" sz="2800" b="1"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phân</a:t>
            </a:r>
            <a:r>
              <a:rPr lang="en-US"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Wingdings" panose="05000000000000000000" pitchFamily="2" charset="2"/>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ren</a:t>
            </a:r>
            <a:r>
              <a:rPr lang="en-US" sz="2800" dirty="0">
                <a:ea typeface="Times New Roman" panose="02020603050405020304" pitchFamily="18" charset="0"/>
                <a:cs typeface="Times New Roman" panose="02020603050405020304" pitchFamily="18" charset="0"/>
              </a:rPr>
              <a:t> </a:t>
            </a:r>
            <a:r>
              <a:rPr lang="en-US" sz="2800" b="1" dirty="0" err="1">
                <a:ea typeface="Times New Roman" panose="02020603050405020304" pitchFamily="18" charset="0"/>
                <a:cs typeface="Times New Roman" panose="02020603050405020304" pitchFamily="18" charset="0"/>
              </a:rPr>
              <a:t>lẻ</a:t>
            </a:r>
            <a:r>
              <a:rPr lang="en-US" sz="2800" b="1"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endParaRPr lang="en-US"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403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7225" y="-68821"/>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9: </a:t>
            </a:r>
            <a:r>
              <a:rPr lang="en-US" sz="2800" b="1" dirty="0" err="1">
                <a:solidFill>
                  <a:srgbClr val="FF0000"/>
                </a:solidFill>
                <a:latin typeface="+mn-lt"/>
              </a:rPr>
              <a:t>TIỆN</a:t>
            </a:r>
            <a:r>
              <a:rPr lang="en-US" sz="2800" b="1" dirty="0">
                <a:solidFill>
                  <a:srgbClr val="FF0000"/>
                </a:solidFill>
                <a:latin typeface="+mn-lt"/>
              </a:rPr>
              <a:t> REN TAM </a:t>
            </a:r>
            <a:r>
              <a:rPr lang="en-US" sz="2800" b="1" dirty="0" err="1">
                <a:solidFill>
                  <a:srgbClr val="FF0000"/>
                </a:solidFill>
                <a:latin typeface="+mn-lt"/>
              </a:rPr>
              <a:t>GIÁC</a:t>
            </a:r>
            <a:r>
              <a:rPr lang="en-US" sz="2800" b="1" dirty="0">
                <a:solidFill>
                  <a:srgbClr val="FF0000"/>
                </a:solidFill>
                <a:latin typeface="+mn-lt"/>
              </a:rPr>
              <a:t> </a:t>
            </a:r>
            <a:r>
              <a:rPr lang="en-US" sz="2800" b="1" dirty="0" err="1">
                <a:solidFill>
                  <a:srgbClr val="FF0000"/>
                </a:solidFill>
                <a:latin typeface="+mn-lt"/>
              </a:rPr>
              <a:t>TRONG</a:t>
            </a:r>
            <a:r>
              <a:rPr lang="en-US" sz="2800" b="1" dirty="0">
                <a:solidFill>
                  <a:srgbClr val="FF0000"/>
                </a:solidFill>
                <a:latin typeface="+mn-lt"/>
              </a:rPr>
              <a:t> </a:t>
            </a:r>
            <a:r>
              <a:rPr lang="en-US" sz="2800" b="1" dirty="0" err="1">
                <a:solidFill>
                  <a:srgbClr val="FF0000"/>
                </a:solidFill>
                <a:latin typeface="+mn-lt"/>
              </a:rPr>
              <a:t>HỆ</a:t>
            </a:r>
            <a:r>
              <a:rPr lang="en-US" sz="2800" b="1" dirty="0">
                <a:solidFill>
                  <a:srgbClr val="FF0000"/>
                </a:solidFill>
                <a:latin typeface="+mn-lt"/>
              </a:rPr>
              <a:t> </a:t>
            </a:r>
            <a:r>
              <a:rPr lang="en-US" sz="2800" b="1" dirty="0" err="1">
                <a:solidFill>
                  <a:srgbClr val="FF0000"/>
                </a:solidFill>
                <a:latin typeface="+mn-lt"/>
              </a:rPr>
              <a:t>MÉT</a:t>
            </a:r>
            <a:endParaRPr lang="en-US" sz="2800" b="1" dirty="0">
              <a:solidFill>
                <a:srgbClr val="FF0000"/>
              </a:solidFill>
              <a:latin typeface="+mn-lt"/>
            </a:endParaRPr>
          </a:p>
        </p:txBody>
      </p:sp>
      <p:sp>
        <p:nvSpPr>
          <p:cNvPr id="2" name="Rectangle 1"/>
          <p:cNvSpPr/>
          <p:nvPr/>
        </p:nvSpPr>
        <p:spPr>
          <a:xfrm>
            <a:off x="325315" y="1450147"/>
            <a:ext cx="8534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smtClean="0"/>
              <a:t>:</a:t>
            </a:r>
            <a:endParaRPr lang="en-US" sz="2800" dirty="0"/>
          </a:p>
        </p:txBody>
      </p:sp>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3" name="Rectangle 12"/>
          <p:cNvSpPr/>
          <p:nvPr/>
        </p:nvSpPr>
        <p:spPr>
          <a:xfrm>
            <a:off x="609600" y="2080459"/>
            <a:ext cx="6781800" cy="523220"/>
          </a:xfrm>
          <a:prstGeom prst="rect">
            <a:avLst/>
          </a:prstGeom>
        </p:spPr>
        <p:txBody>
          <a:bodyPr wrap="square">
            <a:spAutoFit/>
          </a:bodyPr>
          <a:lstStyle/>
          <a:p>
            <a:pPr marL="342900" lvl="0" indent="-342900" algn="just">
              <a:spcBef>
                <a:spcPts val="600"/>
              </a:spcBef>
              <a:spcAft>
                <a:spcPts val="600"/>
              </a:spcAft>
              <a:buFont typeface="Symbol" panose="05050102010706020507" pitchFamily="18" charset="2"/>
              <a:buChar char=""/>
              <a:tabLst>
                <a:tab pos="11430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Công thức lý thuyết</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703884807"/>
              </p:ext>
            </p:extLst>
          </p:nvPr>
        </p:nvGraphicFramePr>
        <p:xfrm>
          <a:off x="838200" y="3185399"/>
          <a:ext cx="104775" cy="219075"/>
        </p:xfrm>
        <a:graphic>
          <a:graphicData uri="http://schemas.openxmlformats.org/presentationml/2006/ole">
            <mc:AlternateContent xmlns:mc="http://schemas.openxmlformats.org/markup-compatibility/2006">
              <mc:Choice xmlns:v="urn:schemas-microsoft-com:vml" Requires="v">
                <p:oleObj spid="_x0000_s1121" name="Equation" r:id="rId3" imgW="114151" imgH="215619" progId="Equation.3">
                  <p:embed/>
                </p:oleObj>
              </mc:Choice>
              <mc:Fallback>
                <p:oleObj name="Equation" r:id="rId3" imgW="114151" imgH="215619"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3185399"/>
                        <a:ext cx="104775"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Rectangle 12"/>
          <p:cNvSpPr>
            <a:spLocks noChangeArrowheads="1"/>
          </p:cNvSpPr>
          <p:nvPr/>
        </p:nvSpPr>
        <p:spPr bwMode="auto">
          <a:xfrm>
            <a:off x="1524000" y="348067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4" name="Rectangle 23"/>
          <p:cNvSpPr/>
          <p:nvPr/>
        </p:nvSpPr>
        <p:spPr>
          <a:xfrm>
            <a:off x="838200" y="2809318"/>
            <a:ext cx="2286000" cy="523220"/>
          </a:xfrm>
          <a:prstGeom prst="rect">
            <a:avLst/>
          </a:prstGeom>
        </p:spPr>
        <p:txBody>
          <a:bodyPr wrap="square">
            <a:spAutoFit/>
          </a:bodyPr>
          <a:lstStyle/>
          <a:p>
            <a:r>
              <a:rPr lang="nl-NL" sz="2800" dirty="0">
                <a:latin typeface="Times New Roman" panose="02020603050405020304" pitchFamily="18" charset="0"/>
                <a:ea typeface="Times New Roman" panose="02020603050405020304" pitchFamily="18" charset="0"/>
              </a:rPr>
              <a:t>Tốc độ </a:t>
            </a:r>
            <a:r>
              <a:rPr lang="nl-NL" sz="2800" dirty="0" smtClean="0">
                <a:latin typeface="Times New Roman" panose="02020603050405020304" pitchFamily="18" charset="0"/>
                <a:ea typeface="Times New Roman" panose="02020603050405020304" pitchFamily="18" charset="0"/>
              </a:rPr>
              <a:t>cắt :</a:t>
            </a:r>
            <a:endParaRPr lang="en-US" sz="2800" dirty="0"/>
          </a:p>
        </p:txBody>
      </p:sp>
      <p:pic>
        <p:nvPicPr>
          <p:cNvPr id="25" name="Picture 24"/>
          <p:cNvPicPr>
            <a:picLocks noChangeAspect="1"/>
          </p:cNvPicPr>
          <p:nvPr/>
        </p:nvPicPr>
        <p:blipFill>
          <a:blip r:embed="rId5"/>
          <a:stretch>
            <a:fillRect/>
          </a:stretch>
        </p:blipFill>
        <p:spPr>
          <a:xfrm>
            <a:off x="3087914" y="2699097"/>
            <a:ext cx="2705100" cy="859267"/>
          </a:xfrm>
          <a:prstGeom prst="rect">
            <a:avLst/>
          </a:prstGeom>
        </p:spPr>
      </p:pic>
      <p:pic>
        <p:nvPicPr>
          <p:cNvPr id="26" name="Picture 25"/>
          <p:cNvPicPr>
            <a:picLocks noChangeAspect="1"/>
          </p:cNvPicPr>
          <p:nvPr/>
        </p:nvPicPr>
        <p:blipFill>
          <a:blip r:embed="rId6"/>
          <a:stretch>
            <a:fillRect/>
          </a:stretch>
        </p:blipFill>
        <p:spPr>
          <a:xfrm>
            <a:off x="2513568" y="3636835"/>
            <a:ext cx="3477955" cy="802605"/>
          </a:xfrm>
          <a:prstGeom prst="rect">
            <a:avLst/>
          </a:prstGeom>
        </p:spPr>
      </p:pic>
      <p:sp>
        <p:nvSpPr>
          <p:cNvPr id="27" name="Rectangle 26"/>
          <p:cNvSpPr/>
          <p:nvPr/>
        </p:nvSpPr>
        <p:spPr>
          <a:xfrm>
            <a:off x="-553357" y="4638583"/>
            <a:ext cx="9413072" cy="1384995"/>
          </a:xfrm>
          <a:prstGeom prst="rect">
            <a:avLst/>
          </a:prstGeom>
        </p:spPr>
        <p:txBody>
          <a:bodyPr wrap="square">
            <a:spAutoFit/>
          </a:bodyPr>
          <a:lstStyle/>
          <a:p>
            <a:pPr marL="1141095"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Khi tiện ren tam giác ngoài ta có thể thực hiện với tốc độ cắt V = 20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35 m/ph (Hướng dẫn thực hành ĐHSP KT TPHCM và Sổ tay thợ tiện</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6402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381000"/>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sp>
        <p:nvSpPr>
          <p:cNvPr id="11" name="Rectangle 10"/>
          <p:cNvSpPr/>
          <p:nvPr/>
        </p:nvSpPr>
        <p:spPr>
          <a:xfrm>
            <a:off x="-609600" y="1524000"/>
            <a:ext cx="9677400" cy="1969770"/>
          </a:xfrm>
          <a:prstGeom prst="rect">
            <a:avLst/>
          </a:prstGeom>
        </p:spPr>
        <p:txBody>
          <a:bodyPr wrap="square">
            <a:spAutoFit/>
          </a:bodyPr>
          <a:lstStyle/>
          <a:p>
            <a:pPr marL="1141095" algn="just" hangingPunct="0">
              <a:spcBef>
                <a:spcPts val="600"/>
              </a:spcBef>
              <a:spcAft>
                <a:spcPts val="600"/>
              </a:spcAft>
            </a:pPr>
            <a:r>
              <a:rPr lang="nl-NL"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Khi tiện tinh ta giảm tốc độ cắt từ 1,5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2 lần so với tiện phá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thô.    </a:t>
            </a:r>
            <a:endParaRPr lang="en-US" sz="2800" dirty="0">
              <a:latin typeface="VNI-Times" pitchFamily="2" charset="0"/>
              <a:ea typeface="Times New Roman" panose="02020603050405020304" pitchFamily="18" charset="0"/>
              <a:cs typeface="Times New Roman" panose="02020603050405020304" pitchFamily="18" charset="0"/>
            </a:endParaRPr>
          </a:p>
          <a:p>
            <a:pPr marL="1141095"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Tốc độ cắt khi tiện ren tam giác trong ta giảm đi 1/3 so với tiện ren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ngoài.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9216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88257" y="32657"/>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sp>
        <p:nvSpPr>
          <p:cNvPr id="2" name="Rectangle 1"/>
          <p:cNvSpPr/>
          <p:nvPr/>
        </p:nvSpPr>
        <p:spPr>
          <a:xfrm>
            <a:off x="515257" y="726129"/>
            <a:ext cx="6582123" cy="523220"/>
          </a:xfrm>
          <a:prstGeom prst="rect">
            <a:avLst/>
          </a:prstGeom>
        </p:spPr>
        <p:txBody>
          <a:bodyPr wrap="none">
            <a:spAutoFit/>
          </a:bodyPr>
          <a:lstStyle/>
          <a:p>
            <a:pPr marL="342900" lvl="0" indent="-342900" algn="just">
              <a:spcBef>
                <a:spcPts val="600"/>
              </a:spcBef>
              <a:spcAft>
                <a:spcPts val="600"/>
              </a:spcAft>
              <a:buFont typeface="Symbol" panose="05050102010706020507" pitchFamily="18" charset="2"/>
              <a:buChar char=""/>
              <a:tabLst>
                <a:tab pos="11430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Kết cấu của dao tiện ren tam giác trong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533400" y="1524000"/>
            <a:ext cx="8153400" cy="2246769"/>
          </a:xfrm>
          <a:prstGeom prst="rect">
            <a:avLst/>
          </a:prstGeom>
        </p:spPr>
        <p:txBody>
          <a:bodyPr wrap="square">
            <a:spAutoFit/>
          </a:bodyPr>
          <a:lstStyle/>
          <a:p>
            <a:r>
              <a:rPr lang="nl-NL" sz="2800" dirty="0">
                <a:latin typeface="Times New Roman" panose="02020603050405020304" pitchFamily="18" charset="0"/>
                <a:ea typeface="Times New Roman" panose="02020603050405020304" pitchFamily="18" charset="0"/>
              </a:rPr>
              <a:t>Đối với dao tiện ren tam giác trong, thông thường ta mài các góc độ giống như dao ren ngoài, nhưng đối với </a:t>
            </a:r>
            <a:r>
              <a:rPr lang="nl-NL" sz="2800" b="1" dirty="0">
                <a:latin typeface="Times New Roman" panose="02020603050405020304" pitchFamily="18" charset="0"/>
                <a:ea typeface="Times New Roman" panose="02020603050405020304" pitchFamily="18" charset="0"/>
              </a:rPr>
              <a:t>Góc sau </a:t>
            </a:r>
            <a:r>
              <a:rPr lang="nl-NL" sz="2800" b="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ta phải mài lớn hơn dao ngoài, và thường ta chọn trong khoảng 12</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18</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(Hướng dẫn thực hành tiện ĐHSP KT TPHCM</a:t>
            </a:r>
            <a:r>
              <a:rPr lang="nl-NL" sz="2800" dirty="0" smtClean="0">
                <a:latin typeface="Times New Roman" panose="02020603050405020304" pitchFamily="18" charset="0"/>
                <a:ea typeface="Times New Roman" panose="02020603050405020304" pitchFamily="18" charset="0"/>
              </a:rPr>
              <a:t>).</a:t>
            </a:r>
            <a:endParaRPr lang="en-US" sz="2800" dirty="0"/>
          </a:p>
        </p:txBody>
      </p:sp>
      <p:sp>
        <p:nvSpPr>
          <p:cNvPr id="4" name="Rectangle 3"/>
          <p:cNvSpPr/>
          <p:nvPr/>
        </p:nvSpPr>
        <p:spPr>
          <a:xfrm>
            <a:off x="-707571" y="3796852"/>
            <a:ext cx="9829800" cy="1969770"/>
          </a:xfrm>
          <a:prstGeom prst="rect">
            <a:avLst/>
          </a:prstGeom>
        </p:spPr>
        <p:txBody>
          <a:bodyPr wrap="square">
            <a:spAutoFit/>
          </a:bodyPr>
          <a:lstStyle/>
          <a:p>
            <a:pPr marL="1141095"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Đối với </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góc phụ sau: </a:t>
            </a:r>
            <a:r>
              <a:rPr lang="nl-NL" sz="2800" b="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 và </a:t>
            </a:r>
            <a:r>
              <a:rPr lang="nl-NL" sz="2800" b="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ren bước nhỏ thông thường ta mài </a:t>
            </a:r>
            <a:endParaRPr lang="en-US" sz="2800" dirty="0">
              <a:latin typeface="VNI-Times" pitchFamily="2" charset="0"/>
              <a:ea typeface="Times New Roman" panose="02020603050405020304" pitchFamily="18" charset="0"/>
              <a:cs typeface="Times New Roman" panose="02020603050405020304" pitchFamily="18" charset="0"/>
            </a:endParaRPr>
          </a:p>
          <a:p>
            <a:pPr marL="1141095"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nhưng đối với ren có bước lớn ta nên mài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&gt;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2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ren trong ta không thể xoay góc nâng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tg</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P//</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d</a:t>
            </a:r>
            <a:r>
              <a:rPr lang="nl-NL"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tb.</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6633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88257" y="32657"/>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sp>
        <p:nvSpPr>
          <p:cNvPr id="2" name="Rectangle 1"/>
          <p:cNvSpPr/>
          <p:nvPr/>
        </p:nvSpPr>
        <p:spPr>
          <a:xfrm>
            <a:off x="515257" y="726129"/>
            <a:ext cx="6582123" cy="523220"/>
          </a:xfrm>
          <a:prstGeom prst="rect">
            <a:avLst/>
          </a:prstGeom>
        </p:spPr>
        <p:txBody>
          <a:bodyPr wrap="none">
            <a:spAutoFit/>
          </a:bodyPr>
          <a:lstStyle/>
          <a:p>
            <a:pPr marL="342900" lvl="0" indent="-342900" algn="just">
              <a:spcBef>
                <a:spcPts val="600"/>
              </a:spcBef>
              <a:spcAft>
                <a:spcPts val="600"/>
              </a:spcAft>
              <a:buFont typeface="Symbol" panose="05050102010706020507" pitchFamily="18" charset="2"/>
              <a:buChar char=""/>
              <a:tabLst>
                <a:tab pos="11430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Kết cấu của dao tiện ren tam giác trong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3496930" y="1600200"/>
            <a:ext cx="4580270" cy="2286000"/>
          </a:xfrm>
          <a:prstGeom prst="rect">
            <a:avLst/>
          </a:prstGeom>
          <a:noFill/>
          <a:ln>
            <a:noFill/>
          </a:ln>
        </p:spPr>
      </p:pic>
      <p:sp>
        <p:nvSpPr>
          <p:cNvPr id="5" name="Rectangle 4"/>
          <p:cNvSpPr/>
          <p:nvPr/>
        </p:nvSpPr>
        <p:spPr>
          <a:xfrm>
            <a:off x="76200" y="4038600"/>
            <a:ext cx="8915400" cy="1384995"/>
          </a:xfrm>
          <a:prstGeom prst="rect">
            <a:avLst/>
          </a:prstGeom>
        </p:spPr>
        <p:txBody>
          <a:bodyPr wrap="square">
            <a:spAutoFit/>
          </a:bodyPr>
          <a:lstStyle/>
          <a:p>
            <a:pPr marL="342900" lvl="0" indent="-342900" algn="just">
              <a:buFont typeface="Symbol" panose="05050102010706020507" pitchFamily="18" charset="2"/>
              <a:buChar char=""/>
              <a:tabLst>
                <a:tab pos="11430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 thông số cơ bản của ren tam giác trong</a:t>
            </a:r>
            <a:endParaRPr lang="en-US" sz="2800" dirty="0">
              <a:latin typeface="VNI-Times" pitchFamily="2" charset="0"/>
              <a:ea typeface="Times New Roman" panose="02020603050405020304" pitchFamily="18" charset="0"/>
              <a:cs typeface="Times New Roman" panose="02020603050405020304" pitchFamily="18" charset="0"/>
            </a:endParaRPr>
          </a:p>
          <a:p>
            <a:r>
              <a:rPr lang="nl-NL" sz="2800" dirty="0" smtClean="0">
                <a:latin typeface="Times New Roman" panose="02020603050405020304" pitchFamily="18" charset="0"/>
                <a:ea typeface="Times New Roman" panose="02020603050405020304" pitchFamily="18" charset="0"/>
              </a:rPr>
              <a:t>Đường </a:t>
            </a:r>
            <a:r>
              <a:rPr lang="nl-NL" sz="2800" dirty="0">
                <a:latin typeface="Times New Roman" panose="02020603050405020304" pitchFamily="18" charset="0"/>
                <a:ea typeface="Times New Roman" panose="02020603050405020304" pitchFamily="18" charset="0"/>
              </a:rPr>
              <a:t>kính đỉnh ren trong được chọn phụ thuộc vào bước ren và có thể tính gần đúng theo biểu thức sau: </a:t>
            </a:r>
            <a:endParaRPr lang="en-US" sz="2800" dirty="0"/>
          </a:p>
        </p:txBody>
      </p:sp>
      <p:sp>
        <p:nvSpPr>
          <p:cNvPr id="7" name="Rectangle 6"/>
          <p:cNvSpPr/>
          <p:nvPr/>
        </p:nvSpPr>
        <p:spPr>
          <a:xfrm>
            <a:off x="76200" y="5601394"/>
            <a:ext cx="4114800" cy="523220"/>
          </a:xfrm>
          <a:prstGeom prst="rect">
            <a:avLst/>
          </a:prstGeom>
        </p:spPr>
        <p:txBody>
          <a:bodyPr wrap="square">
            <a:spAutoFit/>
          </a:bodyPr>
          <a:lstStyle/>
          <a:p>
            <a:pPr marL="1829435" indent="1651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d = D – 0.94 P</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7874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88257" y="32657"/>
            <a:ext cx="5867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a:t>:</a:t>
            </a:r>
            <a:endParaRPr lang="en-US" sz="2800" dirty="0"/>
          </a:p>
        </p:txBody>
      </p:sp>
      <p:sp>
        <p:nvSpPr>
          <p:cNvPr id="5" name="Rectangle 4"/>
          <p:cNvSpPr/>
          <p:nvPr/>
        </p:nvSpPr>
        <p:spPr>
          <a:xfrm>
            <a:off x="533400" y="838200"/>
            <a:ext cx="8915400" cy="1815882"/>
          </a:xfrm>
          <a:prstGeom prst="rect">
            <a:avLst/>
          </a:prstGeom>
        </p:spPr>
        <p:txBody>
          <a:bodyPr wrap="square">
            <a:spAutoFit/>
          </a:bodyPr>
          <a:lstStyle/>
          <a:p>
            <a:pPr marL="342900" lvl="0" indent="-342900" algn="just">
              <a:buFont typeface="Symbol" panose="05050102010706020507" pitchFamily="18" charset="2"/>
              <a:buChar char=""/>
              <a:tabLst>
                <a:tab pos="11430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 thông số cơ bản của ren tam giác </a:t>
            </a:r>
            <a:r>
              <a:rPr lang="nl-NL" sz="2800" b="1" u="sng" dirty="0" smtClean="0">
                <a:latin typeface="Times New Roman" panose="02020603050405020304" pitchFamily="18" charset="0"/>
                <a:ea typeface="Times New Roman" panose="02020603050405020304" pitchFamily="18" charset="0"/>
                <a:cs typeface="Times New Roman" panose="02020603050405020304" pitchFamily="18" charset="0"/>
              </a:rPr>
              <a:t>trong</a:t>
            </a:r>
          </a:p>
          <a:p>
            <a:pPr marL="342900" lvl="0" indent="-342900" algn="just">
              <a:buFont typeface="Symbol" panose="05050102010706020507" pitchFamily="18" charset="2"/>
              <a:buChar char=""/>
              <a:tabLst>
                <a:tab pos="1143000" algn="l"/>
              </a:tabLst>
            </a:pPr>
            <a:endParaRPr lang="en-US" sz="2800" dirty="0">
              <a:latin typeface="VNI-Times" pitchFamily="2" charset="0"/>
              <a:ea typeface="Times New Roman" panose="02020603050405020304" pitchFamily="18" charset="0"/>
              <a:cs typeface="Times New Roman" panose="02020603050405020304" pitchFamily="18" charset="0"/>
            </a:endParaRPr>
          </a:p>
          <a:p>
            <a:r>
              <a:rPr lang="nl-NL" sz="2800" dirty="0" smtClean="0">
                <a:latin typeface="Times New Roman" panose="02020603050405020304" pitchFamily="18" charset="0"/>
                <a:ea typeface="Times New Roman" panose="02020603050405020304" pitchFamily="18" charset="0"/>
              </a:rPr>
              <a:t>Đường </a:t>
            </a:r>
            <a:r>
              <a:rPr lang="nl-NL" sz="2800" dirty="0">
                <a:latin typeface="Times New Roman" panose="02020603050405020304" pitchFamily="18" charset="0"/>
                <a:ea typeface="Times New Roman" panose="02020603050405020304" pitchFamily="18" charset="0"/>
              </a:rPr>
              <a:t>kính đỉnh ren trong được chọn phụ thuộc vào bước ren và có thể tính gần đúng theo biểu thức sau: </a:t>
            </a:r>
            <a:endParaRPr lang="en-US" sz="2800" dirty="0"/>
          </a:p>
        </p:txBody>
      </p:sp>
      <p:sp>
        <p:nvSpPr>
          <p:cNvPr id="7" name="Rectangle 6"/>
          <p:cNvSpPr/>
          <p:nvPr/>
        </p:nvSpPr>
        <p:spPr>
          <a:xfrm>
            <a:off x="-152400" y="2674795"/>
            <a:ext cx="4114800" cy="523220"/>
          </a:xfrm>
          <a:prstGeom prst="rect">
            <a:avLst/>
          </a:prstGeom>
        </p:spPr>
        <p:txBody>
          <a:bodyPr wrap="square">
            <a:spAutoFit/>
          </a:bodyPr>
          <a:lstStyle/>
          <a:p>
            <a:pPr marL="1829435" indent="1651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d = D – 0.94 P</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381000" y="3218728"/>
            <a:ext cx="9144000" cy="1815882"/>
          </a:xfrm>
          <a:prstGeom prst="rect">
            <a:avLst/>
          </a:prstGeom>
        </p:spPr>
        <p:txBody>
          <a:bodyPr wrap="square">
            <a:spAutoFit/>
          </a:bodyPr>
          <a:lstStyle/>
          <a:p>
            <a:pPr marL="1829435" indent="16510" algn="just" hangingPunct="0">
              <a:spcAft>
                <a:spcPts val="0"/>
              </a:spcAft>
            </a:pPr>
            <a:r>
              <a:rPr lang="nl-NL" sz="2800" u="sng" dirty="0">
                <a:latin typeface="Times New Roman" panose="02020603050405020304" pitchFamily="18" charset="0"/>
                <a:ea typeface="Times New Roman" panose="02020603050405020304" pitchFamily="18" charset="0"/>
                <a:cs typeface="Times New Roman" panose="02020603050405020304" pitchFamily="18" charset="0"/>
              </a:rPr>
              <a:t>Trong đó</a:t>
            </a:r>
            <a:endParaRPr lang="en-US" sz="2800" dirty="0">
              <a:latin typeface="VNI-Times" pitchFamily="2" charset="0"/>
              <a:ea typeface="Times New Roman" panose="02020603050405020304" pitchFamily="18" charset="0"/>
              <a:cs typeface="Times New Roman" panose="02020603050405020304" pitchFamily="18" charset="0"/>
            </a:endParaRPr>
          </a:p>
          <a:p>
            <a:pPr marL="1829435" indent="1651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D: Đường kính danh nghĩa</a:t>
            </a:r>
            <a:endParaRPr lang="en-US" sz="2800" dirty="0">
              <a:latin typeface="VNI-Times" pitchFamily="2" charset="0"/>
              <a:ea typeface="Times New Roman" panose="02020603050405020304" pitchFamily="18" charset="0"/>
              <a:cs typeface="Times New Roman" panose="02020603050405020304" pitchFamily="18" charset="0"/>
            </a:endParaRPr>
          </a:p>
          <a:p>
            <a:pPr marL="1829435" indent="1651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d: Đường kính đỉnh ren lỗ</a:t>
            </a:r>
            <a:endParaRPr lang="en-US" sz="2800" dirty="0">
              <a:latin typeface="VNI-Times" pitchFamily="2" charset="0"/>
              <a:ea typeface="Times New Roman" panose="02020603050405020304" pitchFamily="18" charset="0"/>
              <a:cs typeface="Times New Roman" panose="02020603050405020304" pitchFamily="18" charset="0"/>
            </a:endParaRPr>
          </a:p>
          <a:p>
            <a:pPr marL="1829435" indent="1651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P: Bước ren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32972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5563895" cy="523220"/>
          </a:xfrm>
          <a:prstGeom prst="rect">
            <a:avLst/>
          </a:prstGeom>
        </p:spPr>
        <p:txBody>
          <a:bodyPr wrap="none">
            <a:spAutoFit/>
          </a:bodyPr>
          <a:lstStyle/>
          <a:p>
            <a:pPr>
              <a:spcBef>
                <a:spcPts val="600"/>
              </a:spcBef>
              <a:spcAft>
                <a:spcPts val="600"/>
              </a:spcAf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IV.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6" name="Rectangle 5"/>
          <p:cNvSpPr/>
          <p:nvPr/>
        </p:nvSpPr>
        <p:spPr>
          <a:xfrm>
            <a:off x="414403" y="926313"/>
            <a:ext cx="3147080" cy="461665"/>
          </a:xfrm>
          <a:prstGeom prst="rect">
            <a:avLst/>
          </a:prstGeom>
        </p:spPr>
        <p:txBody>
          <a:bodyPr wrap="none">
            <a:spAutoFit/>
          </a:bodyPr>
          <a:lstStyle/>
          <a:p>
            <a:pPr marL="342900" lvl="0" indent="-342900">
              <a:spcBef>
                <a:spcPts val="600"/>
              </a:spcBef>
              <a:spcAft>
                <a:spcPts val="600"/>
              </a:spcAft>
              <a:buFont typeface="+mj-lt"/>
              <a:buAutoNum type="alphaUcPeriod"/>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VẼ</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CHI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TIẾT</a:t>
            </a:r>
            <a:endParaRPr lang="en-US" sz="2400" dirty="0">
              <a:effectLst/>
              <a:latin typeface="VNI-Times" pitchFamily="2" charset="0"/>
              <a:ea typeface="Times New Roman" panose="02020603050405020304" pitchFamily="18" charset="0"/>
              <a:cs typeface="Times New Roman" panose="02020603050405020304" pitchFamily="18" charset="0"/>
            </a:endParaRPr>
          </a:p>
        </p:txBody>
      </p:sp>
      <p:pic>
        <p:nvPicPr>
          <p:cNvPr id="16" name="Picture 15"/>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524000"/>
            <a:ext cx="4767580" cy="3161929"/>
          </a:xfrm>
          <a:prstGeom prst="rect">
            <a:avLst/>
          </a:prstGeom>
          <a:noFill/>
          <a:ln>
            <a:noFill/>
          </a:ln>
        </p:spPr>
      </p:pic>
      <p:sp>
        <p:nvSpPr>
          <p:cNvPr id="7" name="Rectangle 6"/>
          <p:cNvSpPr/>
          <p:nvPr/>
        </p:nvSpPr>
        <p:spPr>
          <a:xfrm>
            <a:off x="381000" y="2741738"/>
            <a:ext cx="4572000" cy="3200876"/>
          </a:xfrm>
          <a:prstGeom prst="rect">
            <a:avLst/>
          </a:prstGeom>
        </p:spPr>
        <p:txBody>
          <a:bodyPr>
            <a:spAutoFit/>
          </a:bodyPr>
          <a:lstStyle/>
          <a:p>
            <a:pPr algn="ctr">
              <a:spcBef>
                <a:spcPts val="600"/>
              </a:spcBef>
              <a:spcAft>
                <a:spcPts val="1200"/>
              </a:spcAft>
            </a:pP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Thuật</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Ren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đúng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trắc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diện</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đổ</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mẻ</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bóng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Rz40</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sai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kích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thước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còn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±0.1</a:t>
            </a:r>
            <a:endParaRPr lang="en-US" sz="2400" dirty="0">
              <a:latin typeface="VNI-Times" pitchFamily="2" charset="0"/>
              <a:ea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còn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vát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0.5x45</a:t>
            </a:r>
            <a:r>
              <a:rPr lang="en-US" sz="2400" baseline="30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a:t>
            </a:r>
            <a:endParaRPr lang="en-US" sz="2400" dirty="0">
              <a:latin typeface="VNI-Times" pitchFamily="2" charset="0"/>
              <a:ea typeface="Times New Roman" panose="02020603050405020304" pitchFamily="18" charset="0"/>
              <a:cs typeface="Times New Roman" panose="02020603050405020304" pitchFamily="18" charset="0"/>
            </a:endParaRPr>
          </a:p>
          <a:p>
            <a:pPr hangingPunct="0">
              <a:spcAft>
                <a:spcPts val="0"/>
              </a:spcAft>
            </a:pPr>
            <a:r>
              <a:rPr lang="en-US" sz="2400" dirty="0">
                <a:latin typeface="VNI-Times" pitchFamily="2" charset="0"/>
                <a:ea typeface="Times New Roman" panose="02020603050405020304" pitchFamily="18" charset="0"/>
                <a:cs typeface="Times New Roman" panose="02020603050405020304" pitchFamily="18" charset="0"/>
              </a:rPr>
              <a:t> </a:t>
            </a:r>
            <a:endParaRPr lang="en-US" sz="24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73119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6400" y="457200"/>
            <a:ext cx="6400800" cy="523220"/>
          </a:xfrm>
          <a:prstGeom prst="rect">
            <a:avLst/>
          </a:prstGeom>
        </p:spPr>
        <p:txBody>
          <a:bodyPr wrap="square">
            <a:spAutoFit/>
          </a:bodyPr>
          <a:lstStyle/>
          <a:p>
            <a:r>
              <a:rPr lang="en-US" sz="2800" b="1" dirty="0" smtClean="0"/>
              <a:t>B. </a:t>
            </a:r>
            <a:r>
              <a:rPr lang="en-US" sz="2800" b="1" dirty="0" err="1" smtClean="0"/>
              <a:t>TRÌNH</a:t>
            </a:r>
            <a:r>
              <a:rPr lang="en-US" sz="2800" b="1" dirty="0" smtClean="0"/>
              <a:t> </a:t>
            </a:r>
            <a:r>
              <a:rPr lang="en-US" sz="2800" b="1" dirty="0" err="1"/>
              <a:t>TỰ</a:t>
            </a:r>
            <a:r>
              <a:rPr lang="en-US" sz="2800" b="1" dirty="0"/>
              <a:t> </a:t>
            </a:r>
            <a:r>
              <a:rPr lang="en-US" sz="2800" b="1" dirty="0" err="1"/>
              <a:t>THỰC</a:t>
            </a:r>
            <a:r>
              <a:rPr lang="en-US" sz="2800" b="1" dirty="0"/>
              <a:t> </a:t>
            </a:r>
            <a:r>
              <a:rPr lang="en-US" sz="2800" b="1" dirty="0" err="1"/>
              <a:t>HIỆN</a:t>
            </a:r>
            <a:endParaRPr lang="en-US" sz="2800" dirty="0"/>
          </a:p>
        </p:txBody>
      </p:sp>
      <p:sp>
        <p:nvSpPr>
          <p:cNvPr id="3" name="Rectangle 2"/>
          <p:cNvSpPr/>
          <p:nvPr/>
        </p:nvSpPr>
        <p:spPr>
          <a:xfrm>
            <a:off x="381000" y="1524000"/>
            <a:ext cx="8534400" cy="4401205"/>
          </a:xfrm>
          <a:prstGeom prst="rect">
            <a:avLst/>
          </a:prstGeom>
        </p:spPr>
        <p:txBody>
          <a:bodyPr wrap="square">
            <a:spAutoFit/>
          </a:bodyPr>
          <a:lstStyle/>
          <a:p>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1. </a:t>
            </a:r>
            <a:r>
              <a:rPr lang="en-US" sz="2800" dirty="0" err="1" smtClean="0">
                <a:latin typeface="Times New Roman" panose="02020603050405020304" pitchFamily="18" charset="0"/>
                <a:ea typeface="Times New Roman" panose="02020603050405020304" pitchFamily="18" charset="0"/>
              </a:rPr>
              <a:t>Đọc</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nghiên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cứu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bản</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vẽ</a:t>
            </a:r>
            <a:endParaRPr lang="en-US" sz="2800" dirty="0">
              <a:latin typeface="Times New Roman" panose="02020603050405020304" pitchFamily="18" charset="0"/>
              <a:ea typeface="Times New Roman" panose="02020603050405020304" pitchFamily="18" charset="0"/>
            </a:endParaRPr>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2.</a:t>
            </a:r>
            <a:r>
              <a:rPr lang="en-US" sz="2800" dirty="0"/>
              <a:t> </a:t>
            </a:r>
            <a:r>
              <a:rPr lang="en-US" sz="2800" dirty="0" err="1"/>
              <a:t>Chọn</a:t>
            </a:r>
            <a:r>
              <a:rPr lang="en-US" sz="2800" dirty="0"/>
              <a:t>: </a:t>
            </a:r>
            <a:r>
              <a:rPr lang="en-US" sz="2800" dirty="0" err="1"/>
              <a:t>Máy</a:t>
            </a:r>
            <a:r>
              <a:rPr lang="en-US" sz="2800" dirty="0"/>
              <a:t>, </a:t>
            </a:r>
            <a:r>
              <a:rPr lang="en-US" sz="2800" dirty="0" err="1"/>
              <a:t>gá</a:t>
            </a:r>
            <a:r>
              <a:rPr lang="en-US" sz="2800" dirty="0"/>
              <a:t>, </a:t>
            </a:r>
            <a:r>
              <a:rPr lang="en-US" sz="2800" dirty="0" err="1"/>
              <a:t>dao</a:t>
            </a:r>
            <a:r>
              <a:rPr lang="en-US" sz="2800" dirty="0"/>
              <a:t>, </a:t>
            </a:r>
            <a:r>
              <a:rPr lang="en-US" sz="2800" dirty="0" err="1"/>
              <a:t>phôi</a:t>
            </a:r>
            <a:r>
              <a:rPr lang="en-US" sz="2800" dirty="0"/>
              <a:t>, </a:t>
            </a:r>
            <a:r>
              <a:rPr lang="en-US" sz="2800" dirty="0" err="1"/>
              <a:t>dụng</a:t>
            </a:r>
            <a:r>
              <a:rPr lang="en-US" sz="2800" dirty="0"/>
              <a:t> </a:t>
            </a:r>
            <a:r>
              <a:rPr lang="en-US" sz="2800" dirty="0" err="1"/>
              <a:t>cụ</a:t>
            </a:r>
            <a:r>
              <a:rPr lang="en-US" sz="2800" dirty="0"/>
              <a:t> </a:t>
            </a:r>
            <a:r>
              <a:rPr lang="en-US" sz="2800" dirty="0" err="1"/>
              <a:t>đo</a:t>
            </a:r>
            <a:r>
              <a:rPr lang="en-US" sz="2800" dirty="0" smtClean="0"/>
              <a:t>.</a:t>
            </a:r>
            <a:endParaRPr lang="nl-NL" sz="2800" dirty="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3. </a:t>
            </a:r>
            <a:r>
              <a:rPr lang="en-US" sz="2800" dirty="0" err="1"/>
              <a:t>Gá</a:t>
            </a:r>
            <a:r>
              <a:rPr lang="en-US" sz="2800" dirty="0"/>
              <a:t> </a:t>
            </a:r>
            <a:r>
              <a:rPr lang="en-US" sz="2800" dirty="0" err="1"/>
              <a:t>phôi</a:t>
            </a:r>
            <a:endParaRPr lang="en-US" sz="2800" dirty="0"/>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4. </a:t>
            </a:r>
            <a:r>
              <a:rPr lang="en-US" sz="2800" dirty="0" err="1"/>
              <a:t>Lấy</a:t>
            </a:r>
            <a:r>
              <a:rPr lang="en-US" sz="2800" dirty="0"/>
              <a:t> </a:t>
            </a:r>
            <a:r>
              <a:rPr lang="en-US" sz="2800" dirty="0" err="1"/>
              <a:t>dấu</a:t>
            </a:r>
            <a:r>
              <a:rPr lang="en-US" sz="2800" dirty="0"/>
              <a:t> </a:t>
            </a:r>
            <a:r>
              <a:rPr lang="en-US" sz="2800" dirty="0" err="1"/>
              <a:t>chiều</a:t>
            </a:r>
            <a:r>
              <a:rPr lang="en-US" sz="2800" dirty="0"/>
              <a:t> </a:t>
            </a:r>
            <a:r>
              <a:rPr lang="en-US" sz="2800" dirty="0" err="1"/>
              <a:t>dài</a:t>
            </a:r>
            <a:r>
              <a:rPr lang="en-US" sz="2800" dirty="0"/>
              <a:t> L=26 mm</a:t>
            </a:r>
          </a:p>
          <a:p>
            <a:r>
              <a:rPr lang="en-US" sz="2800" dirty="0"/>
              <a:t> </a:t>
            </a:r>
            <a:r>
              <a:rPr lang="en-US" sz="2800" dirty="0" smtClean="0"/>
              <a:t>            </a:t>
            </a:r>
            <a:r>
              <a:rPr lang="en-US" sz="2800" dirty="0" err="1"/>
              <a:t>Dùng</a:t>
            </a:r>
            <a:r>
              <a:rPr lang="en-US" sz="2800" dirty="0"/>
              <a:t> </a:t>
            </a:r>
            <a:r>
              <a:rPr lang="en-US" sz="2800" dirty="0" err="1"/>
              <a:t>dao</a:t>
            </a:r>
            <a:r>
              <a:rPr lang="en-US" sz="2800" dirty="0"/>
              <a:t> </a:t>
            </a:r>
            <a:r>
              <a:rPr lang="en-US" sz="2800" dirty="0" err="1"/>
              <a:t>cắt</a:t>
            </a:r>
            <a:r>
              <a:rPr lang="en-US" sz="2800" dirty="0"/>
              <a:t> </a:t>
            </a:r>
            <a:r>
              <a:rPr lang="en-US" sz="2800" dirty="0" err="1"/>
              <a:t>đứt</a:t>
            </a:r>
            <a:r>
              <a:rPr lang="nl-NL" sz="2800" dirty="0" smtClean="0"/>
              <a:t>.</a:t>
            </a:r>
            <a:endParaRPr lang="en-US" sz="2800" dirty="0"/>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5. </a:t>
            </a:r>
            <a:r>
              <a:rPr lang="en-US" sz="2800" dirty="0" err="1"/>
              <a:t>Vạt</a:t>
            </a:r>
            <a:r>
              <a:rPr lang="en-US" sz="2800" dirty="0"/>
              <a:t> </a:t>
            </a:r>
            <a:r>
              <a:rPr lang="en-US" sz="2800" dirty="0" err="1"/>
              <a:t>cho</a:t>
            </a:r>
            <a:r>
              <a:rPr lang="en-US" sz="2800" dirty="0"/>
              <a:t> </a:t>
            </a:r>
            <a:r>
              <a:rPr lang="en-US" sz="2800" dirty="0" err="1"/>
              <a:t>đủ</a:t>
            </a:r>
            <a:r>
              <a:rPr lang="en-US" sz="2800" dirty="0"/>
              <a:t> </a:t>
            </a:r>
            <a:r>
              <a:rPr lang="en-US" sz="2800" dirty="0" err="1"/>
              <a:t>chiều</a:t>
            </a:r>
            <a:r>
              <a:rPr lang="en-US" sz="2800" dirty="0"/>
              <a:t> </a:t>
            </a:r>
            <a:r>
              <a:rPr lang="en-US" sz="2800" dirty="0" err="1"/>
              <a:t>dài</a:t>
            </a:r>
            <a:r>
              <a:rPr lang="en-US" sz="2800" dirty="0"/>
              <a:t> L=</a:t>
            </a:r>
            <a:r>
              <a:rPr lang="en-US" sz="2800" dirty="0" err="1"/>
              <a:t>25mm</a:t>
            </a:r>
            <a:endParaRPr lang="en-US" sz="2800" dirty="0"/>
          </a:p>
          <a:p>
            <a:r>
              <a:rPr lang="en-US" sz="2800" dirty="0" smtClean="0"/>
              <a:t>             </a:t>
            </a:r>
            <a:r>
              <a:rPr lang="en-US" sz="2800" dirty="0" err="1" smtClean="0"/>
              <a:t>Vát</a:t>
            </a:r>
            <a:r>
              <a:rPr lang="en-US" sz="2800" dirty="0" smtClean="0"/>
              <a:t> </a:t>
            </a:r>
            <a:r>
              <a:rPr lang="en-US" sz="2800" dirty="0" err="1"/>
              <a:t>cạnh</a:t>
            </a:r>
            <a:r>
              <a:rPr lang="en-US" sz="2800" dirty="0"/>
              <a:t> </a:t>
            </a:r>
            <a:r>
              <a:rPr lang="vi-VN" sz="2800" dirty="0"/>
              <a:t>2</a:t>
            </a:r>
            <a:r>
              <a:rPr lang="nl-NL" sz="2800" dirty="0"/>
              <a:t>x45</a:t>
            </a:r>
            <a:r>
              <a:rPr lang="vi-VN" sz="2800" baseline="30000" dirty="0" smtClean="0"/>
              <a:t>o</a:t>
            </a:r>
            <a:endParaRPr lang="en-US" sz="2800" baseline="30000" dirty="0" smtClean="0"/>
          </a:p>
          <a:p>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6. </a:t>
            </a:r>
            <a:r>
              <a:rPr lang="nl-NL" sz="2800" dirty="0"/>
              <a:t>Tiện lỗ suốt từ Ø27</a:t>
            </a:r>
            <a:r>
              <a:rPr lang="nl-NL" sz="2800" dirty="0">
                <a:sym typeface="Wingdings" panose="05000000000000000000" pitchFamily="2" charset="2"/>
              </a:rPr>
              <a:t></a:t>
            </a:r>
            <a:r>
              <a:rPr lang="nl-NL" sz="2800" dirty="0"/>
              <a:t> </a:t>
            </a:r>
            <a:r>
              <a:rPr lang="nl-NL" sz="2800" dirty="0" smtClean="0"/>
              <a:t>Ø31±0.1</a:t>
            </a:r>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7. </a:t>
            </a:r>
            <a:r>
              <a:rPr lang="nl-NL" sz="2800" dirty="0"/>
              <a:t>Tiện lỗ bậc từ Ø31</a:t>
            </a:r>
            <a:r>
              <a:rPr lang="nl-NL" sz="2800" dirty="0">
                <a:sym typeface="Wingdings" panose="05000000000000000000" pitchFamily="2" charset="2"/>
              </a:rPr>
              <a:t></a:t>
            </a:r>
            <a:r>
              <a:rPr lang="nl-NL" sz="2800" dirty="0"/>
              <a:t> </a:t>
            </a:r>
            <a:r>
              <a:rPr lang="nl-NL" sz="2800" dirty="0" smtClean="0"/>
              <a:t>Ø35±0.1</a:t>
            </a:r>
            <a:r>
              <a:rPr lang="en-US" sz="2800" dirty="0"/>
              <a:t> </a:t>
            </a:r>
            <a:r>
              <a:rPr lang="nl-NL" sz="2800" dirty="0" smtClean="0"/>
              <a:t>L=2mm.</a:t>
            </a:r>
          </a:p>
          <a:p>
            <a:endParaRPr lang="nl-NL" sz="2800" dirty="0" smtClean="0"/>
          </a:p>
        </p:txBody>
      </p:sp>
    </p:spTree>
    <p:extLst>
      <p:ext uri="{BB962C8B-B14F-4D97-AF65-F5344CB8AC3E}">
        <p14:creationId xmlns:p14="http://schemas.microsoft.com/office/powerpoint/2010/main" val="41254009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6400" y="457200"/>
            <a:ext cx="6400800" cy="523220"/>
          </a:xfrm>
          <a:prstGeom prst="rect">
            <a:avLst/>
          </a:prstGeom>
        </p:spPr>
        <p:txBody>
          <a:bodyPr wrap="square">
            <a:spAutoFit/>
          </a:bodyPr>
          <a:lstStyle/>
          <a:p>
            <a:r>
              <a:rPr lang="en-US" sz="2800" b="1" dirty="0" smtClean="0"/>
              <a:t>B. </a:t>
            </a:r>
            <a:r>
              <a:rPr lang="en-US" sz="2800" b="1" dirty="0" err="1" smtClean="0"/>
              <a:t>TRÌNH</a:t>
            </a:r>
            <a:r>
              <a:rPr lang="en-US" sz="2800" b="1" dirty="0" smtClean="0"/>
              <a:t> </a:t>
            </a:r>
            <a:r>
              <a:rPr lang="en-US" sz="2800" b="1" dirty="0" err="1"/>
              <a:t>TỰ</a:t>
            </a:r>
            <a:r>
              <a:rPr lang="en-US" sz="2800" b="1" dirty="0"/>
              <a:t> </a:t>
            </a:r>
            <a:r>
              <a:rPr lang="en-US" sz="2800" b="1" dirty="0" err="1"/>
              <a:t>THỰC</a:t>
            </a:r>
            <a:r>
              <a:rPr lang="en-US" sz="2800" b="1" dirty="0"/>
              <a:t> </a:t>
            </a:r>
            <a:r>
              <a:rPr lang="en-US" sz="2800" b="1" dirty="0" err="1"/>
              <a:t>HIỆN</a:t>
            </a:r>
            <a:endParaRPr lang="en-US" sz="2800" dirty="0"/>
          </a:p>
        </p:txBody>
      </p:sp>
      <p:sp>
        <p:nvSpPr>
          <p:cNvPr id="3" name="Rectangle 2"/>
          <p:cNvSpPr/>
          <p:nvPr/>
        </p:nvSpPr>
        <p:spPr>
          <a:xfrm>
            <a:off x="381000" y="1524000"/>
            <a:ext cx="8763000" cy="1815882"/>
          </a:xfrm>
          <a:prstGeom prst="rect">
            <a:avLst/>
          </a:prstGeom>
        </p:spPr>
        <p:txBody>
          <a:bodyPr wrap="square">
            <a:spAutoFit/>
          </a:bodyPr>
          <a:lstStyle/>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8. </a:t>
            </a:r>
            <a:r>
              <a:rPr lang="vi-VN" sz="2800" dirty="0"/>
              <a:t>Gá dao tiện </a:t>
            </a:r>
            <a:r>
              <a:rPr lang="vi-VN" sz="2800" dirty="0" smtClean="0"/>
              <a:t>ren</a:t>
            </a:r>
            <a:endParaRPr lang="en-US" sz="2800" dirty="0" smtClean="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9. </a:t>
            </a:r>
            <a:r>
              <a:rPr lang="vi-VN" sz="2800" dirty="0" smtClean="0"/>
              <a:t>Tiện</a:t>
            </a:r>
            <a:r>
              <a:rPr lang="en-US" sz="2800" dirty="0" smtClean="0"/>
              <a:t> </a:t>
            </a:r>
            <a:r>
              <a:rPr lang="en-US" sz="2800" dirty="0" err="1"/>
              <a:t>thô</a:t>
            </a:r>
            <a:r>
              <a:rPr lang="vi-VN" sz="2800" dirty="0"/>
              <a:t> ren</a:t>
            </a:r>
            <a:r>
              <a:rPr lang="en-US" sz="2800" dirty="0"/>
              <a:t> </a:t>
            </a:r>
            <a:r>
              <a:rPr lang="en-US" sz="2800" dirty="0" err="1" smtClean="0"/>
              <a:t>M35x3</a:t>
            </a:r>
            <a:endParaRPr lang="en-US" sz="2800" dirty="0" smtClean="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10 </a:t>
            </a:r>
            <a:r>
              <a:rPr lang="vi-VN" sz="2800" dirty="0" smtClean="0"/>
              <a:t>Tiện</a:t>
            </a:r>
            <a:r>
              <a:rPr lang="en-US" sz="2800" dirty="0" smtClean="0"/>
              <a:t> </a:t>
            </a:r>
            <a:r>
              <a:rPr lang="en-US" sz="2800" dirty="0" err="1"/>
              <a:t>tinh</a:t>
            </a:r>
            <a:r>
              <a:rPr lang="vi-VN" sz="2800" dirty="0"/>
              <a:t> ren</a:t>
            </a:r>
            <a:r>
              <a:rPr lang="en-US" sz="2800" dirty="0"/>
              <a:t> </a:t>
            </a:r>
            <a:r>
              <a:rPr lang="en-US" sz="2800" dirty="0" err="1" smtClean="0"/>
              <a:t>M35x3</a:t>
            </a:r>
            <a:endParaRPr lang="en-US" sz="2800" dirty="0" smtClean="0"/>
          </a:p>
          <a:p>
            <a:pPr hangingPunct="0"/>
            <a:r>
              <a:rPr lang="en-US" sz="2800" dirty="0" err="1">
                <a:latin typeface="Times New Roman" panose="02020603050405020304" pitchFamily="18" charset="0"/>
                <a:ea typeface="Times New Roman" panose="02020603050405020304" pitchFamily="18" charset="0"/>
              </a:rPr>
              <a:t>Bước</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11. </a:t>
            </a:r>
            <a:r>
              <a:rPr lang="en-US" sz="2800" dirty="0" err="1" smtClean="0"/>
              <a:t>Kiểm</a:t>
            </a:r>
            <a:r>
              <a:rPr lang="en-US" sz="2800" dirty="0" smtClean="0"/>
              <a:t> </a:t>
            </a:r>
            <a:r>
              <a:rPr lang="en-US" sz="2800" dirty="0" err="1"/>
              <a:t>tra</a:t>
            </a:r>
            <a:r>
              <a:rPr lang="en-US" sz="2800" dirty="0"/>
              <a:t> </a:t>
            </a:r>
            <a:r>
              <a:rPr lang="en-US" sz="2800" dirty="0" err="1"/>
              <a:t>lại</a:t>
            </a:r>
            <a:r>
              <a:rPr lang="en-US" sz="2800" dirty="0"/>
              <a:t> </a:t>
            </a:r>
            <a:r>
              <a:rPr lang="en-US" sz="2800" dirty="0" err="1"/>
              <a:t>các</a:t>
            </a:r>
            <a:r>
              <a:rPr lang="en-US" sz="2800" dirty="0"/>
              <a:t> </a:t>
            </a:r>
            <a:r>
              <a:rPr lang="en-US" sz="2800" dirty="0" err="1"/>
              <a:t>kích</a:t>
            </a:r>
            <a:r>
              <a:rPr lang="en-US" sz="2800" dirty="0"/>
              <a:t> </a:t>
            </a:r>
            <a:r>
              <a:rPr lang="en-US" sz="2800" dirty="0" err="1"/>
              <a:t>thước</a:t>
            </a:r>
            <a:r>
              <a:rPr lang="en-US" sz="2800" dirty="0"/>
              <a:t> </a:t>
            </a:r>
            <a:r>
              <a:rPr lang="en-US" sz="2800" dirty="0" err="1"/>
              <a:t>trước</a:t>
            </a:r>
            <a:r>
              <a:rPr lang="en-US" sz="2800" dirty="0"/>
              <a:t> </a:t>
            </a:r>
            <a:r>
              <a:rPr lang="en-US" sz="2800" dirty="0" err="1"/>
              <a:t>khi</a:t>
            </a:r>
            <a:r>
              <a:rPr lang="en-US" sz="2800" dirty="0"/>
              <a:t> </a:t>
            </a:r>
            <a:r>
              <a:rPr lang="en-US" sz="2800" dirty="0" err="1"/>
              <a:t>tháo</a:t>
            </a:r>
            <a:r>
              <a:rPr lang="en-US" sz="2800" dirty="0"/>
              <a:t> chi </a:t>
            </a:r>
            <a:r>
              <a:rPr lang="en-US" sz="2800" dirty="0" err="1"/>
              <a:t>tiết</a:t>
            </a:r>
            <a:endParaRPr lang="nl-NL" sz="2800" dirty="0" smtClean="0"/>
          </a:p>
        </p:txBody>
      </p:sp>
    </p:spTree>
    <p:extLst>
      <p:ext uri="{BB962C8B-B14F-4D97-AF65-F5344CB8AC3E}">
        <p14:creationId xmlns:p14="http://schemas.microsoft.com/office/powerpoint/2010/main" val="1531466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867369747"/>
              </p:ext>
            </p:extLst>
          </p:nvPr>
        </p:nvGraphicFramePr>
        <p:xfrm>
          <a:off x="228600" y="1600200"/>
          <a:ext cx="8787008" cy="4419600"/>
        </p:xfrm>
        <a:graphic>
          <a:graphicData uri="http://schemas.openxmlformats.org/drawingml/2006/table">
            <a:tbl>
              <a:tblPr>
                <a:tableStyleId>{5C22544A-7EE6-4342-B048-85BDC9FD1C3A}</a:tableStyleId>
              </a:tblPr>
              <a:tblGrid>
                <a:gridCol w="4130359"/>
                <a:gridCol w="4656649"/>
              </a:tblGrid>
              <a:tr h="844458">
                <a:tc>
                  <a:txBody>
                    <a:bodyPr/>
                    <a:lstStyle/>
                    <a:p>
                      <a:pPr algn="ctr" hangingPunct="0">
                        <a:lnSpc>
                          <a:spcPct val="107000"/>
                        </a:lnSpc>
                        <a:spcBef>
                          <a:spcPts val="300"/>
                        </a:spcBef>
                        <a:spcAft>
                          <a:spcPts val="300"/>
                        </a:spcAft>
                      </a:pPr>
                      <a:r>
                        <a:rPr lang="nl-NL" sz="2800" b="1" dirty="0">
                          <a:solidFill>
                            <a:srgbClr val="0000FF"/>
                          </a:solidFill>
                          <a:effectLst/>
                        </a:rPr>
                        <a:t>NGUYÊN NHÂN</a:t>
                      </a:r>
                      <a:endParaRPr lang="en-US" sz="2800" b="1"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b="1"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900832">
                <a:tc gridSpan="2">
                  <a:txBody>
                    <a:bodyPr/>
                    <a:lstStyle/>
                    <a:p>
                      <a:pPr algn="ctr" hangingPunct="0">
                        <a:lnSpc>
                          <a:spcPct val="100000"/>
                        </a:lnSpc>
                        <a:spcBef>
                          <a:spcPts val="0"/>
                        </a:spcBef>
                        <a:spcAft>
                          <a:spcPts val="0"/>
                        </a:spcAft>
                      </a:pPr>
                      <a:r>
                        <a:rPr lang="nl-NL" sz="2800" b="1" kern="1200" dirty="0" smtClean="0">
                          <a:solidFill>
                            <a:schemeClr val="dk1"/>
                          </a:solidFill>
                          <a:effectLst/>
                          <a:latin typeface="+mn-lt"/>
                          <a:ea typeface="+mn-ea"/>
                          <a:cs typeface="+mn-cs"/>
                        </a:rPr>
                        <a:t>A. Ren không đủ chiều cao</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c hMerge="1">
                  <a:txBody>
                    <a:bodyPr/>
                    <a:lstStyle/>
                    <a:p>
                      <a:endParaRPr lang="en-US"/>
                    </a:p>
                  </a:txBody>
                  <a:tcPr/>
                </a:tc>
              </a:tr>
              <a:tr h="2674310">
                <a:tc>
                  <a:txBody>
                    <a:bodyPr/>
                    <a:lstStyle/>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Chuẩn bị phôi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Đường kính ngoài nhỏ</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Đường kính lỗ lớn</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kích thước của trục và lỗ cẩn thận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Xác định lại theo sổ tay thợ tiện cẩn thận</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8798421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410255322"/>
              </p:ext>
            </p:extLst>
          </p:nvPr>
        </p:nvGraphicFramePr>
        <p:xfrm>
          <a:off x="740229" y="1635084"/>
          <a:ext cx="7924800" cy="5165119"/>
        </p:xfrm>
        <a:graphic>
          <a:graphicData uri="http://schemas.openxmlformats.org/drawingml/2006/table">
            <a:tbl>
              <a:tblPr>
                <a:tableStyleId>{5C22544A-7EE6-4342-B048-85BDC9FD1C3A}</a:tableStyleId>
              </a:tblPr>
              <a:tblGrid>
                <a:gridCol w="3725076"/>
                <a:gridCol w="4199724"/>
              </a:tblGrid>
              <a:tr h="931533">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a:t>
                      </a:r>
                      <a:r>
                        <a:rPr lang="nl-NL" sz="2800" kern="0" dirty="0" smtClean="0">
                          <a:solidFill>
                            <a:srgbClr val="0000FF"/>
                          </a:solidFill>
                          <a:effectLst/>
                        </a:rPr>
                        <a:t>PHỤC</a:t>
                      </a:r>
                    </a:p>
                    <a:p>
                      <a:pPr algn="ctr" hangingPunct="0">
                        <a:lnSpc>
                          <a:spcPct val="107000"/>
                        </a:lnSpc>
                        <a:spcBef>
                          <a:spcPts val="300"/>
                        </a:spcBef>
                        <a:spcAft>
                          <a:spcPts val="300"/>
                        </a:spcAft>
                      </a:pP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931533">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B. Chiều cao ren không đều trên suốt chiều dài lỗ</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244256">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dao không đạt (cọ góc hướng dao)</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mòn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kẹp không chặt</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lại dao (xem lại sổ tay thợ tiện)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lại dao</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lực siết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6694904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596551822"/>
              </p:ext>
            </p:extLst>
          </p:nvPr>
        </p:nvGraphicFramePr>
        <p:xfrm>
          <a:off x="228600" y="1524000"/>
          <a:ext cx="8915400" cy="5334000"/>
        </p:xfrm>
        <a:graphic>
          <a:graphicData uri="http://schemas.openxmlformats.org/drawingml/2006/table">
            <a:tbl>
              <a:tblPr>
                <a:tableStyleId>{5C22544A-7EE6-4342-B048-85BDC9FD1C3A}</a:tableStyleId>
              </a:tblPr>
              <a:tblGrid>
                <a:gridCol w="4190710"/>
                <a:gridCol w="4724690"/>
              </a:tblGrid>
              <a:tr h="500773">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50093">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C. Ren không đạt độ nhẵn</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983134">
                <a:tc>
                  <a:txBody>
                    <a:bodyPr/>
                    <a:lstStyle/>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Bàn ren và tarô quá mòn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Tốc độ cắt quá lớn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Dung dịch tưới nguội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Thay dụng cụ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Điều chỉnh lại tốc độ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Chọn lại dung dịch tưới nguội =&gt; sổ tay thợ tiện</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1133254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4189501487"/>
              </p:ext>
            </p:extLst>
          </p:nvPr>
        </p:nvGraphicFramePr>
        <p:xfrm>
          <a:off x="228600" y="1524000"/>
          <a:ext cx="8915400" cy="5029199"/>
        </p:xfrm>
        <a:graphic>
          <a:graphicData uri="http://schemas.openxmlformats.org/drawingml/2006/table">
            <a:tbl>
              <a:tblPr>
                <a:tableStyleId>{5C22544A-7EE6-4342-B048-85BDC9FD1C3A}</a:tableStyleId>
              </a:tblPr>
              <a:tblGrid>
                <a:gridCol w="4190710"/>
                <a:gridCol w="4724690"/>
              </a:tblGrid>
              <a:tr h="472157">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01516">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D. Ren bị phá huỷ</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3755526">
                <a:tc>
                  <a:txBody>
                    <a:bodyPr/>
                    <a:lstStyle/>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Đường kính đỉnh quá lớn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Dụng cụ gá bị đứng lại trong quá trình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Tarô và bàn ren quá mòn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Dụng cụ cắt bị lệch</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trước khi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Bôi trơn phần di động của trục gá</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Thay mới</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Bef>
                          <a:spcPts val="600"/>
                        </a:spcBef>
                        <a:spcAft>
                          <a:spcPts val="60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tarô và bàn ren bị lệch lúc gá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8770558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613299704"/>
              </p:ext>
            </p:extLst>
          </p:nvPr>
        </p:nvGraphicFramePr>
        <p:xfrm>
          <a:off x="228600" y="1057666"/>
          <a:ext cx="8534400" cy="5495533"/>
        </p:xfrm>
        <a:graphic>
          <a:graphicData uri="http://schemas.openxmlformats.org/drawingml/2006/table">
            <a:tbl>
              <a:tblPr>
                <a:tableStyleId>{5C22544A-7EE6-4342-B048-85BDC9FD1C3A}</a:tableStyleId>
              </a:tblPr>
              <a:tblGrid>
                <a:gridCol w="4011620"/>
                <a:gridCol w="4522780"/>
              </a:tblGrid>
              <a:tr h="483459">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685355">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E. Prôfin ren sai</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4326719">
                <a:tc>
                  <a:txBody>
                    <a:bodyPr/>
                    <a:lstStyle/>
                    <a:p>
                      <a:pPr algn="just" hangingPunct="0">
                        <a:lnSpc>
                          <a:spcPct val="107000"/>
                        </a:lnSpc>
                        <a:spcAft>
                          <a:spcPts val="0"/>
                        </a:spcAft>
                      </a:pPr>
                      <a:r>
                        <a:rPr lang="nl-NL"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Góc đỉnh ren sai: Do góc mũi dao sai</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Ren bị nghiêng: Do dao gá không cân hoặc gá dao không chắc nên khi cắt bị xoay dao</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Mài và kiểm tra góc mũi dao theo dưỡng </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a:effectLst/>
                          <a:latin typeface="Times New Roman" panose="02020603050405020304" pitchFamily="18" charset="0"/>
                          <a:ea typeface="Times New Roman" panose="02020603050405020304" pitchFamily="18" charset="0"/>
                          <a:cs typeface="Times New Roman" panose="02020603050405020304" pitchFamily="18" charset="0"/>
                        </a:rPr>
                        <a:t>- Sau khi gá dao phải dùng dưỡng kiểm tra lại dao và gá dao thật chắc chắn đề phòng khi cắt dao bị xoay</a:t>
                      </a:r>
                      <a:endParaRPr lang="en-US" sz="24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nl-NL" sz="2400" kern="1200" dirty="0" smtClean="0">
                          <a:solidFill>
                            <a:schemeClr val="dk1"/>
                          </a:solidFill>
                          <a:effectLst/>
                          <a:latin typeface="+mn-lt"/>
                          <a:ea typeface="+mn-ea"/>
                          <a:cs typeface="+mn-cs"/>
                        </a:rPr>
                        <a:t>Trong quá trình cắt nếu để dao va quệt vào vai bậc chi tiết hoặc mũi tâm thì phải ngừng tiện, tiến hành kiểm tra lại dao xem có sai lệch gì không</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304800" y="4495800"/>
            <a:ext cx="3733800" cy="1371600"/>
          </a:xfrm>
          <a:prstGeom prst="rect">
            <a:avLst/>
          </a:prstGeom>
          <a:noFill/>
          <a:ln>
            <a:noFill/>
          </a:ln>
        </p:spPr>
      </p:pic>
    </p:spTree>
    <p:extLst>
      <p:ext uri="{BB962C8B-B14F-4D97-AF65-F5344CB8AC3E}">
        <p14:creationId xmlns:p14="http://schemas.microsoft.com/office/powerpoint/2010/main" val="33828617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Subtitle 2"/>
          <p:cNvSpPr txBox="1">
            <a:spLocks/>
          </p:cNvSpPr>
          <p:nvPr/>
        </p:nvSpPr>
        <p:spPr>
          <a:xfrm>
            <a:off x="141515" y="2819400"/>
            <a:ext cx="9002486" cy="2819400"/>
          </a:xfrm>
          <a:prstGeom prst="rect">
            <a:avLst/>
          </a:prstGeom>
        </p:spPr>
        <p:txBody>
          <a:bodyPr/>
          <a:lstStyle>
            <a:lvl1pPr marL="452438" indent="-452438" algn="l" rtl="0" eaLnBrk="1" fontAlgn="base" hangingPunct="1">
              <a:spcBef>
                <a:spcPct val="20000"/>
              </a:spcBef>
              <a:spcAft>
                <a:spcPct val="0"/>
              </a:spcAft>
              <a:buClr>
                <a:schemeClr val="bg2"/>
              </a:buClr>
              <a:buFont typeface="Wingdings" pitchFamily="2" charset="2"/>
              <a:buBlip>
                <a:blip r:embed="rId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a:lstStyle>
          <a:p>
            <a:pPr marL="0" indent="0">
              <a:lnSpc>
                <a:spcPct val="150000"/>
              </a:lnSpc>
              <a:buClr>
                <a:srgbClr val="E7E6E6"/>
              </a:buClr>
              <a:buFont typeface="Wingdings" pitchFamily="2" charset="2"/>
              <a:buNone/>
            </a:pPr>
            <a:endParaRPr lang="en-US" sz="4800" b="1">
              <a:solidFill>
                <a:srgbClr val="FF0000"/>
              </a:solidFill>
              <a:latin typeface="Calibri Light" panose="020F0302020204030204"/>
            </a:endParaRPr>
          </a:p>
        </p:txBody>
      </p:sp>
      <p:sp>
        <p:nvSpPr>
          <p:cNvPr id="6" name="TextBox 5"/>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1992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7494</TotalTime>
  <Words>1115</Words>
  <Application>Microsoft Office PowerPoint</Application>
  <PresentationFormat>On-screen Show (4:3)</PresentationFormat>
  <Paragraphs>145</Paragraphs>
  <Slides>18</Slides>
  <Notes>9</Notes>
  <HiddenSlides>0</HiddenSlides>
  <MMClips>0</MMClips>
  <ScaleCrop>false</ScaleCrop>
  <HeadingPairs>
    <vt:vector size="8" baseType="variant">
      <vt:variant>
        <vt:lpstr>Fonts Used</vt:lpstr>
      </vt:variant>
      <vt:variant>
        <vt:i4>11</vt:i4>
      </vt:variant>
      <vt:variant>
        <vt:lpstr>Theme</vt:lpstr>
      </vt:variant>
      <vt:variant>
        <vt:i4>3</vt:i4>
      </vt:variant>
      <vt:variant>
        <vt:lpstr>Embedded OLE Servers</vt:lpstr>
      </vt:variant>
      <vt:variant>
        <vt:i4>1</vt:i4>
      </vt:variant>
      <vt:variant>
        <vt:lpstr>Slide Titles</vt:lpstr>
      </vt:variant>
      <vt:variant>
        <vt:i4>18</vt:i4>
      </vt:variant>
    </vt:vector>
  </HeadingPairs>
  <TitlesOfParts>
    <vt:vector size="33" baseType="lpstr">
      <vt:lpstr>Arial</vt:lpstr>
      <vt:lpstr>Calibri</vt:lpstr>
      <vt:lpstr>Calibri Light</vt:lpstr>
      <vt:lpstr>Garamond</vt:lpstr>
      <vt:lpstr>Symbol</vt:lpstr>
      <vt:lpstr>Tahoma</vt:lpstr>
      <vt:lpstr>Times New Roman</vt:lpstr>
      <vt:lpstr>VNI-Avo</vt:lpstr>
      <vt:lpstr>VNI-Times</vt:lpstr>
      <vt:lpstr>Wingdings</vt:lpstr>
      <vt:lpstr>Wingdings 2</vt:lpstr>
      <vt:lpstr>Theme1</vt:lpstr>
      <vt:lpstr>2_Default Design</vt:lpstr>
      <vt:lpstr>Office Theme</vt:lpstr>
      <vt:lpstr>Equation</vt:lpstr>
      <vt:lpstr>PowerPoint Presentation</vt:lpstr>
      <vt:lpstr>BÀI 9: TIỆN REN TAM GIÁC TRONG HỆ MÉT</vt:lpstr>
      <vt:lpstr>BÀI 9: TIỆN REN TAM GIÁC TRONG HỆ MÉT</vt:lpstr>
      <vt:lpstr>BÀI 9: TIỆN REN TAM GIÁC TRONG HỆ MÉT</vt:lpstr>
      <vt:lpstr>BÀI 9: TIỆN REN TAM GIÁC TRONG HỆ MÉT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NN</dc:creator>
  <cp:lastModifiedBy>THANH GIANG</cp:lastModifiedBy>
  <cp:revision>805</cp:revision>
  <dcterms:created xsi:type="dcterms:W3CDTF">2006-08-16T00:00:00Z</dcterms:created>
  <dcterms:modified xsi:type="dcterms:W3CDTF">2021-07-27T12:35:59Z</dcterms:modified>
</cp:coreProperties>
</file>