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2" r:id="rId1"/>
    <p:sldMasterId id="2147485005" r:id="rId2"/>
  </p:sldMasterIdLst>
  <p:notesMasterIdLst>
    <p:notesMasterId r:id="rId111"/>
  </p:notesMasterIdLst>
  <p:handoutMasterIdLst>
    <p:handoutMasterId r:id="rId112"/>
  </p:handoutMasterIdLst>
  <p:sldIdLst>
    <p:sldId id="448" r:id="rId3"/>
    <p:sldId id="445" r:id="rId4"/>
    <p:sldId id="505" r:id="rId5"/>
    <p:sldId id="451" r:id="rId6"/>
    <p:sldId id="281" r:id="rId7"/>
    <p:sldId id="453" r:id="rId8"/>
    <p:sldId id="456" r:id="rId9"/>
    <p:sldId id="457" r:id="rId10"/>
    <p:sldId id="458" r:id="rId11"/>
    <p:sldId id="459" r:id="rId12"/>
    <p:sldId id="460" r:id="rId13"/>
    <p:sldId id="461" r:id="rId14"/>
    <p:sldId id="462" r:id="rId15"/>
    <p:sldId id="465" r:id="rId16"/>
    <p:sldId id="464" r:id="rId17"/>
    <p:sldId id="466" r:id="rId18"/>
    <p:sldId id="467" r:id="rId19"/>
    <p:sldId id="469" r:id="rId20"/>
    <p:sldId id="492" r:id="rId21"/>
    <p:sldId id="470" r:id="rId22"/>
    <p:sldId id="471" r:id="rId23"/>
    <p:sldId id="491" r:id="rId24"/>
    <p:sldId id="490" r:id="rId25"/>
    <p:sldId id="472" r:id="rId26"/>
    <p:sldId id="493" r:id="rId27"/>
    <p:sldId id="494" r:id="rId28"/>
    <p:sldId id="495" r:id="rId29"/>
    <p:sldId id="499" r:id="rId30"/>
    <p:sldId id="497" r:id="rId31"/>
    <p:sldId id="498" r:id="rId32"/>
    <p:sldId id="503" r:id="rId33"/>
    <p:sldId id="500" r:id="rId34"/>
    <p:sldId id="501" r:id="rId35"/>
    <p:sldId id="502" r:id="rId36"/>
    <p:sldId id="496" r:id="rId37"/>
    <p:sldId id="473" r:id="rId38"/>
    <p:sldId id="474" r:id="rId39"/>
    <p:sldId id="475" r:id="rId40"/>
    <p:sldId id="476" r:id="rId41"/>
    <p:sldId id="477" r:id="rId42"/>
    <p:sldId id="570" r:id="rId43"/>
    <p:sldId id="571" r:id="rId44"/>
    <p:sldId id="478" r:id="rId45"/>
    <p:sldId id="479" r:id="rId46"/>
    <p:sldId id="572" r:id="rId47"/>
    <p:sldId id="573" r:id="rId48"/>
    <p:sldId id="574" r:id="rId49"/>
    <p:sldId id="575" r:id="rId50"/>
    <p:sldId id="576" r:id="rId51"/>
    <p:sldId id="577" r:id="rId52"/>
    <p:sldId id="578" r:id="rId53"/>
    <p:sldId id="579" r:id="rId54"/>
    <p:sldId id="580" r:id="rId55"/>
    <p:sldId id="480" r:id="rId56"/>
    <p:sldId id="481" r:id="rId57"/>
    <p:sldId id="482" r:id="rId58"/>
    <p:sldId id="483" r:id="rId59"/>
    <p:sldId id="484" r:id="rId60"/>
    <p:sldId id="485" r:id="rId61"/>
    <p:sldId id="486" r:id="rId62"/>
    <p:sldId id="518" r:id="rId63"/>
    <p:sldId id="519" r:id="rId64"/>
    <p:sldId id="520" r:id="rId65"/>
    <p:sldId id="521" r:id="rId66"/>
    <p:sldId id="522" r:id="rId67"/>
    <p:sldId id="523" r:id="rId68"/>
    <p:sldId id="525" r:id="rId69"/>
    <p:sldId id="548" r:id="rId70"/>
    <p:sldId id="526" r:id="rId71"/>
    <p:sldId id="527" r:id="rId72"/>
    <p:sldId id="528" r:id="rId73"/>
    <p:sldId id="529" r:id="rId74"/>
    <p:sldId id="530" r:id="rId75"/>
    <p:sldId id="531" r:id="rId76"/>
    <p:sldId id="532" r:id="rId77"/>
    <p:sldId id="533" r:id="rId78"/>
    <p:sldId id="534" r:id="rId79"/>
    <p:sldId id="535" r:id="rId80"/>
    <p:sldId id="536" r:id="rId81"/>
    <p:sldId id="537" r:id="rId82"/>
    <p:sldId id="538" r:id="rId83"/>
    <p:sldId id="539" r:id="rId84"/>
    <p:sldId id="540" r:id="rId85"/>
    <p:sldId id="541" r:id="rId86"/>
    <p:sldId id="543" r:id="rId87"/>
    <p:sldId id="544" r:id="rId88"/>
    <p:sldId id="545" r:id="rId89"/>
    <p:sldId id="546" r:id="rId90"/>
    <p:sldId id="547" r:id="rId91"/>
    <p:sldId id="550" r:id="rId92"/>
    <p:sldId id="551" r:id="rId93"/>
    <p:sldId id="552" r:id="rId94"/>
    <p:sldId id="553" r:id="rId95"/>
    <p:sldId id="555" r:id="rId96"/>
    <p:sldId id="556" r:id="rId97"/>
    <p:sldId id="557" r:id="rId98"/>
    <p:sldId id="558" r:id="rId99"/>
    <p:sldId id="559" r:id="rId100"/>
    <p:sldId id="560" r:id="rId101"/>
    <p:sldId id="562" r:id="rId102"/>
    <p:sldId id="563" r:id="rId103"/>
    <p:sldId id="561" r:id="rId104"/>
    <p:sldId id="564" r:id="rId105"/>
    <p:sldId id="565" r:id="rId106"/>
    <p:sldId id="566" r:id="rId107"/>
    <p:sldId id="567" r:id="rId108"/>
    <p:sldId id="568" r:id="rId109"/>
    <p:sldId id="569" r:id="rId110"/>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CC"/>
    <a:srgbClr val="4BAE00"/>
    <a:srgbClr val="00FFCC"/>
    <a:srgbClr val="23476B"/>
    <a:srgbClr val="FFFFFF"/>
    <a:srgbClr val="000000"/>
    <a:srgbClr val="70A3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76" autoAdjust="0"/>
    <p:restoredTop sz="98644" autoAdjust="0"/>
  </p:normalViewPr>
  <p:slideViewPr>
    <p:cSldViewPr>
      <p:cViewPr varScale="1">
        <p:scale>
          <a:sx n="87" d="100"/>
          <a:sy n="87" d="100"/>
        </p:scale>
        <p:origin x="-1430" y="-86"/>
      </p:cViewPr>
      <p:guideLst>
        <p:guide orient="horz" pos="2160"/>
        <p:guide pos="2880"/>
      </p:guideLst>
    </p:cSldViewPr>
  </p:slideViewPr>
  <p:notesTextViewPr>
    <p:cViewPr>
      <p:scale>
        <a:sx n="100" d="100"/>
        <a:sy n="100" d="100"/>
      </p:scale>
      <p:origin x="0" y="0"/>
    </p:cViewPr>
  </p:notesTextViewPr>
  <p:notesViewPr>
    <p:cSldViewPr>
      <p:cViewPr varScale="1">
        <p:scale>
          <a:sx n="39" d="100"/>
          <a:sy n="39" d="100"/>
        </p:scale>
        <p:origin x="-1566"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handoutMaster" Target="handoutMasters/handoutMaster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presProps" Target="presProps.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theme" Target="theme/theme1.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4.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6.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6.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6.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8.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9.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939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5939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939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D79A8704-F95D-4124-B32F-E3AC4D8AE4F6}" type="slidenum">
              <a:rPr lang="en-US"/>
              <a:pPr/>
              <a:t>‹#›</a:t>
            </a:fld>
            <a:endParaRPr lang="en-US"/>
          </a:p>
        </p:txBody>
      </p:sp>
    </p:spTree>
    <p:extLst>
      <p:ext uri="{BB962C8B-B14F-4D97-AF65-F5344CB8AC3E}">
        <p14:creationId xmlns:p14="http://schemas.microsoft.com/office/powerpoint/2010/main" val="29585257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83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1229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83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83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4F7A6EC1-D274-4236-9557-D35C4E05725A}" type="slidenum">
              <a:rPr lang="en-US"/>
              <a:pPr/>
              <a:t>‹#›</a:t>
            </a:fld>
            <a:endParaRPr lang="en-US"/>
          </a:p>
        </p:txBody>
      </p:sp>
    </p:spTree>
    <p:extLst>
      <p:ext uri="{BB962C8B-B14F-4D97-AF65-F5344CB8AC3E}">
        <p14:creationId xmlns:p14="http://schemas.microsoft.com/office/powerpoint/2010/main" val="2136914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2E09A134-5A71-45A0-BBF5-13A81EB571EF}" type="slidenum">
              <a:rPr lang="en-US"/>
              <a:pPr/>
              <a:t>1</a:t>
            </a:fld>
            <a:endParaRPr lang="en-US"/>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2E09A134-5A71-45A0-BBF5-13A81EB571EF}" type="slidenum">
              <a:rPr lang="en-US"/>
              <a:pPr/>
              <a:t>2</a:t>
            </a:fld>
            <a:endParaRPr lang="en-US"/>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Date Placeholder 3"/>
          <p:cNvSpPr>
            <a:spLocks noGrp="1"/>
          </p:cNvSpPr>
          <p:nvPr>
            <p:ph type="dt" sz="quarter" idx="1"/>
          </p:nvPr>
        </p:nvSpPr>
        <p:spPr/>
        <p:txBody>
          <a:bodyPr/>
          <a:lstStyle/>
          <a:p>
            <a:pPr>
              <a:defRPr/>
            </a:pPr>
            <a:r>
              <a:rPr lang="en-US" smtClean="0"/>
              <a:t>12/6/2011</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cs typeface="+mn-cs"/>
              </a:endParaRPr>
            </a:p>
          </p:txBody>
        </p:sp>
        <p:sp>
          <p:nvSpPr>
            <p:cNvPr id="7" name="Freeform 18"/>
            <p:cNvSpPr>
              <a:spLocks/>
            </p:cNvSpPr>
            <p:nvPr/>
          </p:nvSpPr>
          <p:spPr bwMode="auto">
            <a:xfrm>
              <a:off x="35926" y="5135025"/>
              <a:ext cx="9108074" cy="838869"/>
            </a:xfrm>
            <a:custGeom>
              <a:avLst/>
              <a:gdLst>
                <a:gd name="T0" fmla="*/ 0 w 5760"/>
                <a:gd name="T1" fmla="*/ 0 h 528"/>
                <a:gd name="T2" fmla="*/ 9108074 w 5760"/>
                <a:gd name="T3" fmla="*/ 0 h 528"/>
                <a:gd name="T4" fmla="*/ 9108074 w 5760"/>
                <a:gd name="T5" fmla="*/ 838869 h 528"/>
                <a:gd name="T6" fmla="*/ 75901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C512E59E-3852-4AB9-800B-7053731199B3}" type="datetime8">
              <a:rPr lang="vi-VN"/>
              <a:pPr>
                <a:defRPr/>
              </a:pPr>
              <a:t>30/08/2021 10:07 CH</a:t>
            </a:fld>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lstStyle>
          <a:p>
            <a:fld id="{F44B4405-335E-4B3D-9D73-553E8F942395}" type="slidenum">
              <a:rPr lang="en-US"/>
              <a:pPr/>
              <a:t>‹#›</a:t>
            </a:fld>
            <a:endParaRPr lang="en-US"/>
          </a:p>
        </p:txBody>
      </p:sp>
    </p:spTree>
    <p:extLst>
      <p:ext uri="{BB962C8B-B14F-4D97-AF65-F5344CB8AC3E}">
        <p14:creationId xmlns:p14="http://schemas.microsoft.com/office/powerpoint/2010/main" val="3205047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fld id="{A7905DA3-B58C-4375-AED2-CA07F0289B4C}" type="datetime8">
              <a:rPr lang="vi-VN"/>
              <a:pPr>
                <a:defRPr/>
              </a:pPr>
              <a:t>30/08/2021 10:07 CH</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4FA5C72D-914B-46FE-9A79-25517468A3D1}" type="slidenum">
              <a:rPr lang="en-US"/>
              <a:pPr/>
              <a:t>‹#›</a:t>
            </a:fld>
            <a:endParaRPr lang="en-US"/>
          </a:p>
        </p:txBody>
      </p:sp>
    </p:spTree>
    <p:extLst>
      <p:ext uri="{BB962C8B-B14F-4D97-AF65-F5344CB8AC3E}">
        <p14:creationId xmlns:p14="http://schemas.microsoft.com/office/powerpoint/2010/main" val="3528002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hangingPunct="1">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hangingPunct="1">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F71C5B2B-9E3F-45D0-8C94-CC4E56B8CF18}" type="datetime8">
              <a:rPr lang="vi-VN"/>
              <a:pPr>
                <a:defRPr/>
              </a:pPr>
              <a:t>30/08/2021 10:07 CH</a:t>
            </a:fld>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2F5E5B32-1672-46B2-A6D9-20DDD2ECEF09}" type="slidenum">
              <a:rPr lang="en-US"/>
              <a:pPr/>
              <a:t>‹#›</a:t>
            </a:fld>
            <a:endParaRPr lang="en-US"/>
          </a:p>
        </p:txBody>
      </p:sp>
    </p:spTree>
    <p:extLst>
      <p:ext uri="{BB962C8B-B14F-4D97-AF65-F5344CB8AC3E}">
        <p14:creationId xmlns:p14="http://schemas.microsoft.com/office/powerpoint/2010/main" val="25726511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fld id="{6FCA7949-D0E3-47BF-BC0F-4DCD584F2451}" type="datetime8">
              <a:rPr lang="vi-VN"/>
              <a:pPr>
                <a:defRPr/>
              </a:pPr>
              <a:t>30/08/2021 10:07 CH</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125C9540-2D04-4A7E-ADA0-E6588C787CA8}" type="slidenum">
              <a:rPr lang="en-US"/>
              <a:pPr/>
              <a:t>‹#›</a:t>
            </a:fld>
            <a:endParaRPr lang="en-US"/>
          </a:p>
        </p:txBody>
      </p:sp>
    </p:spTree>
    <p:extLst>
      <p:ext uri="{BB962C8B-B14F-4D97-AF65-F5344CB8AC3E}">
        <p14:creationId xmlns:p14="http://schemas.microsoft.com/office/powerpoint/2010/main" val="1855848651"/>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fld id="{C830A9CF-252F-4AB8-A993-E5EFAE10B6E6}" type="datetime8">
              <a:rPr lang="vi-VN"/>
              <a:pPr>
                <a:defRPr/>
              </a:pPr>
              <a:t>30/08/2021 10:07 CH</a:t>
            </a:fld>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lstStyle>
          <a:p>
            <a:fld id="{A8A3F8EB-04A9-4E20-B672-2FD458010791}" type="slidenum">
              <a:rPr lang="en-US"/>
              <a:pPr/>
              <a:t>‹#›</a:t>
            </a:fld>
            <a:endParaRPr lang="en-US"/>
          </a:p>
        </p:txBody>
      </p:sp>
    </p:spTree>
    <p:extLst>
      <p:ext uri="{BB962C8B-B14F-4D97-AF65-F5344CB8AC3E}">
        <p14:creationId xmlns:p14="http://schemas.microsoft.com/office/powerpoint/2010/main" val="1444930534"/>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fld id="{655B55B8-9A3A-4A8B-ADF0-94A1854C4672}" type="datetime8">
              <a:rPr lang="vi-VN"/>
              <a:pPr>
                <a:defRPr/>
              </a:pPr>
              <a:t>30/08/2021 10:07 CH</a:t>
            </a:fld>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lstStyle>
          <a:p>
            <a:fld id="{58A5551B-0591-4DE3-8DA8-6E98B0044C88}" type="slidenum">
              <a:rPr lang="en-US"/>
              <a:pPr/>
              <a:t>‹#›</a:t>
            </a:fld>
            <a:endParaRPr lang="en-US"/>
          </a:p>
        </p:txBody>
      </p:sp>
    </p:spTree>
    <p:extLst>
      <p:ext uri="{BB962C8B-B14F-4D97-AF65-F5344CB8AC3E}">
        <p14:creationId xmlns:p14="http://schemas.microsoft.com/office/powerpoint/2010/main" val="3732085929"/>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6B4DB7FD-FE09-4D69-929A-EB4AEB4DCA36}" type="datetime8">
              <a:rPr lang="vi-VN"/>
              <a:pPr>
                <a:defRPr/>
              </a:pPr>
              <a:t>30/08/2021 10:07 CH</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fld id="{91844975-355A-4C0F-9B0D-9E5189691B67}" type="slidenum">
              <a:rPr lang="en-US"/>
              <a:pPr/>
              <a:t>‹#›</a:t>
            </a:fld>
            <a:endParaRPr lang="en-US"/>
          </a:p>
        </p:txBody>
      </p:sp>
    </p:spTree>
    <p:extLst>
      <p:ext uri="{BB962C8B-B14F-4D97-AF65-F5344CB8AC3E}">
        <p14:creationId xmlns:p14="http://schemas.microsoft.com/office/powerpoint/2010/main" val="453338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fld id="{E3624ECF-DD93-4037-9653-6E31109AF426}" type="datetime8">
              <a:rPr lang="vi-VN"/>
              <a:pPr>
                <a:defRPr/>
              </a:pPr>
              <a:t>30/08/2021 10:07 CH</a:t>
            </a:fld>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B9366DDB-8E24-434B-B32F-961CCBFC665D}" type="slidenum">
              <a:rPr lang="en-US"/>
              <a:pPr/>
              <a:t>‹#›</a:t>
            </a:fld>
            <a:endParaRPr lang="en-US"/>
          </a:p>
        </p:txBody>
      </p:sp>
    </p:spTree>
    <p:extLst>
      <p:ext uri="{BB962C8B-B14F-4D97-AF65-F5344CB8AC3E}">
        <p14:creationId xmlns:p14="http://schemas.microsoft.com/office/powerpoint/2010/main" val="3759909685"/>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cs typeface="+mn-cs"/>
            </a:endParaRPr>
          </a:p>
        </p:txBody>
      </p:sp>
      <p:sp>
        <p:nvSpPr>
          <p:cNvPr id="6" name="Freeform 15"/>
          <p:cNvSpPr>
            <a:spLocks/>
          </p:cNvSpPr>
          <p:nvPr/>
        </p:nvSpPr>
        <p:spPr bwMode="auto">
          <a:xfrm>
            <a:off x="-53975" y="5784850"/>
            <a:ext cx="3802063" cy="838200"/>
          </a:xfrm>
          <a:custGeom>
            <a:avLst/>
            <a:gdLst>
              <a:gd name="T0" fmla="*/ 0 w 5760"/>
              <a:gd name="T1" fmla="*/ 0 h 528"/>
              <a:gd name="T2" fmla="*/ 3802063 w 5760"/>
              <a:gd name="T3" fmla="*/ 0 h 528"/>
              <a:gd name="T4" fmla="*/ 3802063 w 5760"/>
              <a:gd name="T5" fmla="*/ 838200 h 528"/>
              <a:gd name="T6" fmla="*/ 31684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hangingPunct="1">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eaLnBrk="1" hangingPunct="1">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B257DCE6-9858-4CC7-91DB-85317E99E990}" type="datetime8">
              <a:rPr lang="vi-VN"/>
              <a:pPr>
                <a:defRPr/>
              </a:pPr>
              <a:t>30/08/2021 10:07 CH</a:t>
            </a:fld>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lvl1pPr>
          </a:lstStyle>
          <a:p>
            <a:fld id="{34D52868-4B6B-4337-8E43-9676DE32150C}" type="slidenum">
              <a:rPr lang="en-US"/>
              <a:pPr/>
              <a:t>‹#›</a:t>
            </a:fld>
            <a:endParaRPr lang="en-US"/>
          </a:p>
        </p:txBody>
      </p:sp>
    </p:spTree>
    <p:extLst>
      <p:ext uri="{BB962C8B-B14F-4D97-AF65-F5344CB8AC3E}">
        <p14:creationId xmlns:p14="http://schemas.microsoft.com/office/powerpoint/2010/main" val="296997420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C4BD735E-1F0A-4196-B18D-37482D182822}" type="datetime8">
              <a:rPr lang="vi-VN"/>
              <a:pPr>
                <a:defRPr/>
              </a:pPr>
              <a:t>30/08/2021 10:07 CH</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BBC39C4B-7485-4D53-AD58-BBB2A724B990}" type="slidenum">
              <a:rPr lang="en-US"/>
              <a:pPr/>
              <a:t>‹#›</a:t>
            </a:fld>
            <a:endParaRPr lang="en-US"/>
          </a:p>
        </p:txBody>
      </p:sp>
    </p:spTree>
    <p:extLst>
      <p:ext uri="{BB962C8B-B14F-4D97-AF65-F5344CB8AC3E}">
        <p14:creationId xmlns:p14="http://schemas.microsoft.com/office/powerpoint/2010/main" val="225079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8CB10E59-8399-41B2-89D9-C20B14816679}" type="datetime8">
              <a:rPr lang="vi-VN"/>
              <a:pPr>
                <a:defRPr/>
              </a:pPr>
              <a:t>30/08/2021 10:07 CH</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fld id="{FCD63F5E-3369-44AA-BD26-3FDC813D29E8}" type="slidenum">
              <a:rPr lang="en-US"/>
              <a:pPr/>
              <a:t>‹#›</a:t>
            </a:fld>
            <a:endParaRPr lang="en-US"/>
          </a:p>
        </p:txBody>
      </p:sp>
    </p:spTree>
    <p:extLst>
      <p:ext uri="{BB962C8B-B14F-4D97-AF65-F5344CB8AC3E}">
        <p14:creationId xmlns:p14="http://schemas.microsoft.com/office/powerpoint/2010/main" val="20753704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dt" sz="half" idx="10"/>
          </p:nvPr>
        </p:nvSpPr>
        <p:spPr>
          <a:ln/>
        </p:spPr>
        <p:txBody>
          <a:bodyPr/>
          <a:lstStyle>
            <a:lvl1pPr>
              <a:defRPr/>
            </a:lvl1pPr>
          </a:lstStyle>
          <a:p>
            <a:pPr>
              <a:defRPr/>
            </a:pPr>
            <a:fld id="{0146018C-D117-45D0-8BDF-C7E19C6796EE}" type="datetime1">
              <a:rPr lang="en-US"/>
              <a:pPr>
                <a:defRPr/>
              </a:pPr>
              <a:t>31/8/2021</a:t>
            </a:fld>
            <a:endParaRPr lang="en-US"/>
          </a:p>
        </p:txBody>
      </p:sp>
      <p:sp>
        <p:nvSpPr>
          <p:cNvPr id="5" name="Rectangle 12"/>
          <p:cNvSpPr>
            <a:spLocks noGrp="1" noChangeArrowheads="1"/>
          </p:cNvSpPr>
          <p:nvPr>
            <p:ph type="ftr" sz="quarter" idx="11"/>
          </p:nvPr>
        </p:nvSpPr>
        <p:spPr>
          <a:ln/>
        </p:spPr>
        <p:txBody>
          <a:bodyPr/>
          <a:lstStyle>
            <a:lvl1pPr>
              <a:defRPr/>
            </a:lvl1pPr>
          </a:lstStyle>
          <a:p>
            <a:pPr>
              <a:defRPr/>
            </a:pPr>
            <a:r>
              <a:rPr lang="vi-VN"/>
              <a:t>Người soạn: Cao Nguyên Hiển </a:t>
            </a: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0B73E72B-15CE-4EA9-B1D1-F45182F81ED3}" type="slidenum">
              <a:rPr lang="en-US"/>
              <a:pPr>
                <a:defRPr/>
              </a:pPr>
              <a:t>‹#›</a:t>
            </a:fld>
            <a:endParaRPr lang="en-US"/>
          </a:p>
        </p:txBody>
      </p:sp>
    </p:spTree>
    <p:extLst>
      <p:ext uri="{BB962C8B-B14F-4D97-AF65-F5344CB8AC3E}">
        <p14:creationId xmlns:p14="http://schemas.microsoft.com/office/powerpoint/2010/main" val="24980619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890A6C82-F5DF-44EB-98DB-B208826613A3}" type="datetime8">
              <a:rPr lang="vi-VN"/>
              <a:pPr>
                <a:defRPr/>
              </a:pPr>
              <a:t>30/08/2021 10:07 CH</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4F426EE-788E-4AD1-B682-A32AC6DE1DCD}" type="slidenum">
              <a:rPr lang="en-US"/>
              <a:pPr/>
              <a:t>‹#›</a:t>
            </a:fld>
            <a:endParaRPr lang="en-US"/>
          </a:p>
        </p:txBody>
      </p:sp>
    </p:spTree>
    <p:extLst>
      <p:ext uri="{BB962C8B-B14F-4D97-AF65-F5344CB8AC3E}">
        <p14:creationId xmlns:p14="http://schemas.microsoft.com/office/powerpoint/2010/main" val="1270717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50F79CD-C5A2-45E6-BA6F-C248D3888594}" type="datetime8">
              <a:rPr lang="vi-VN"/>
              <a:pPr>
                <a:defRPr/>
              </a:pPr>
              <a:t>30/08/2021 10:07 CH</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14671A0-CAA0-42B2-81E6-11DB602E300B}" type="slidenum">
              <a:rPr lang="en-US"/>
              <a:pPr/>
              <a:t>‹#›</a:t>
            </a:fld>
            <a:endParaRPr lang="en-US"/>
          </a:p>
        </p:txBody>
      </p:sp>
    </p:spTree>
    <p:extLst>
      <p:ext uri="{BB962C8B-B14F-4D97-AF65-F5344CB8AC3E}">
        <p14:creationId xmlns:p14="http://schemas.microsoft.com/office/powerpoint/2010/main" val="13047381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F96815C-2B92-43C9-B4F0-4A2809F5D93C}" type="datetime8">
              <a:rPr lang="vi-VN"/>
              <a:pPr>
                <a:defRPr/>
              </a:pPr>
              <a:t>30/08/2021 10:07 CH</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11DCC2B-B3AF-4A17-BE4F-BD35012CE8AA}" type="slidenum">
              <a:rPr lang="en-US"/>
              <a:pPr/>
              <a:t>‹#›</a:t>
            </a:fld>
            <a:endParaRPr lang="en-US"/>
          </a:p>
        </p:txBody>
      </p:sp>
    </p:spTree>
    <p:extLst>
      <p:ext uri="{BB962C8B-B14F-4D97-AF65-F5344CB8AC3E}">
        <p14:creationId xmlns:p14="http://schemas.microsoft.com/office/powerpoint/2010/main" val="2824045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A399C314-B9C3-4B1E-904C-A742C1B2E7FA}" type="datetime8">
              <a:rPr lang="vi-VN"/>
              <a:pPr>
                <a:defRPr/>
              </a:pPr>
              <a:t>30/08/2021 10:07 CH</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88EA755-1018-4FDA-ACF6-0901C8F92888}" type="slidenum">
              <a:rPr lang="en-US"/>
              <a:pPr/>
              <a:t>‹#›</a:t>
            </a:fld>
            <a:endParaRPr lang="en-US"/>
          </a:p>
        </p:txBody>
      </p:sp>
    </p:spTree>
    <p:extLst>
      <p:ext uri="{BB962C8B-B14F-4D97-AF65-F5344CB8AC3E}">
        <p14:creationId xmlns:p14="http://schemas.microsoft.com/office/powerpoint/2010/main" val="24630712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53507686-4764-42F7-8A3A-9C7D9C9BECC1}" type="datetime8">
              <a:rPr lang="vi-VN"/>
              <a:pPr>
                <a:defRPr/>
              </a:pPr>
              <a:t>30/08/2021 10:07 CH</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BFD71544-ABD9-4DB3-A9FB-56AD6B6497AD}" type="slidenum">
              <a:rPr lang="en-US"/>
              <a:pPr/>
              <a:t>‹#›</a:t>
            </a:fld>
            <a:endParaRPr lang="en-US"/>
          </a:p>
        </p:txBody>
      </p:sp>
    </p:spTree>
    <p:extLst>
      <p:ext uri="{BB962C8B-B14F-4D97-AF65-F5344CB8AC3E}">
        <p14:creationId xmlns:p14="http://schemas.microsoft.com/office/powerpoint/2010/main" val="19012509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71094E81-BBBD-4D5F-8752-9C47A0195E32}" type="datetime8">
              <a:rPr lang="vi-VN"/>
              <a:pPr>
                <a:defRPr/>
              </a:pPr>
              <a:t>30/08/2021 10:07 CH</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57616AC-5528-402B-A7B4-7F9D649C7D07}" type="slidenum">
              <a:rPr lang="en-US"/>
              <a:pPr/>
              <a:t>‹#›</a:t>
            </a:fld>
            <a:endParaRPr lang="en-US"/>
          </a:p>
        </p:txBody>
      </p:sp>
    </p:spTree>
    <p:extLst>
      <p:ext uri="{BB962C8B-B14F-4D97-AF65-F5344CB8AC3E}">
        <p14:creationId xmlns:p14="http://schemas.microsoft.com/office/powerpoint/2010/main" val="8579016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0746857-B7EB-4AB2-ACB9-089EA49894A3}" type="datetime8">
              <a:rPr lang="vi-VN"/>
              <a:pPr>
                <a:defRPr/>
              </a:pPr>
              <a:t>30/08/2021 10:07 CH</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6B1E646-23AC-4B5F-A786-57915CC99DF5}" type="slidenum">
              <a:rPr lang="en-US"/>
              <a:pPr/>
              <a:t>‹#›</a:t>
            </a:fld>
            <a:endParaRPr lang="en-US"/>
          </a:p>
        </p:txBody>
      </p:sp>
    </p:spTree>
    <p:extLst>
      <p:ext uri="{BB962C8B-B14F-4D97-AF65-F5344CB8AC3E}">
        <p14:creationId xmlns:p14="http://schemas.microsoft.com/office/powerpoint/2010/main" val="8167038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1F6DCB4-4E05-4DFF-B977-6207F2AF4133}" type="datetime8">
              <a:rPr lang="vi-VN"/>
              <a:pPr>
                <a:defRPr/>
              </a:pPr>
              <a:t>30/08/2021 10:07 CH</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8E23212-309A-41B6-B58B-06D7DB64D3B4}" type="slidenum">
              <a:rPr lang="en-US"/>
              <a:pPr/>
              <a:t>‹#›</a:t>
            </a:fld>
            <a:endParaRPr lang="en-US"/>
          </a:p>
        </p:txBody>
      </p:sp>
    </p:spTree>
    <p:extLst>
      <p:ext uri="{BB962C8B-B14F-4D97-AF65-F5344CB8AC3E}">
        <p14:creationId xmlns:p14="http://schemas.microsoft.com/office/powerpoint/2010/main" val="39849308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A4DC76E-27DB-46E6-88E9-8A8620A106DD}" type="datetime8">
              <a:rPr lang="vi-VN"/>
              <a:pPr>
                <a:defRPr/>
              </a:pPr>
              <a:t>30/08/2021 10:07 CH</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AE6BB36A-E7EC-4D4C-B053-125CE9D59982}" type="slidenum">
              <a:rPr lang="en-US"/>
              <a:pPr/>
              <a:t>‹#›</a:t>
            </a:fld>
            <a:endParaRPr lang="en-US"/>
          </a:p>
        </p:txBody>
      </p:sp>
    </p:spTree>
    <p:extLst>
      <p:ext uri="{BB962C8B-B14F-4D97-AF65-F5344CB8AC3E}">
        <p14:creationId xmlns:p14="http://schemas.microsoft.com/office/powerpoint/2010/main" val="2086902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82724B6-5508-482D-B22B-4956793AF6F1}" type="datetime8">
              <a:rPr lang="vi-VN"/>
              <a:pPr>
                <a:defRPr/>
              </a:pPr>
              <a:t>30/08/2021 10:07 CH</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9D1F8AB-D790-4F07-A504-B5A2F3828D65}" type="slidenum">
              <a:rPr lang="en-US"/>
              <a:pPr/>
              <a:t>‹#›</a:t>
            </a:fld>
            <a:endParaRPr lang="en-US"/>
          </a:p>
        </p:txBody>
      </p:sp>
    </p:spTree>
    <p:extLst>
      <p:ext uri="{BB962C8B-B14F-4D97-AF65-F5344CB8AC3E}">
        <p14:creationId xmlns:p14="http://schemas.microsoft.com/office/powerpoint/2010/main" val="29430688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584C643-6C8B-44D7-8140-C29C1B109092}" type="datetime8">
              <a:rPr lang="vi-VN"/>
              <a:pPr>
                <a:defRPr/>
              </a:pPr>
              <a:t>30/08/2021 10:07 CH</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26C161D-5C9E-4D93-9A66-8307C50405D7}" type="slidenum">
              <a:rPr lang="en-US"/>
              <a:pPr/>
              <a:t>‹#›</a:t>
            </a:fld>
            <a:endParaRPr lang="en-US"/>
          </a:p>
        </p:txBody>
      </p:sp>
    </p:spTree>
    <p:extLst>
      <p:ext uri="{BB962C8B-B14F-4D97-AF65-F5344CB8AC3E}">
        <p14:creationId xmlns:p14="http://schemas.microsoft.com/office/powerpoint/2010/main" val="1085726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cs typeface="+mn-cs"/>
            </a:endParaRPr>
          </a:p>
        </p:txBody>
      </p:sp>
      <p:sp>
        <p:nvSpPr>
          <p:cNvPr id="2051" name="Freeform 11"/>
          <p:cNvSpPr>
            <a:spLocks/>
          </p:cNvSpPr>
          <p:nvPr/>
        </p:nvSpPr>
        <p:spPr bwMode="auto">
          <a:xfrm>
            <a:off x="-53975" y="5784850"/>
            <a:ext cx="3802063" cy="838200"/>
          </a:xfrm>
          <a:custGeom>
            <a:avLst/>
            <a:gdLst>
              <a:gd name="T0" fmla="*/ 0 w 5760"/>
              <a:gd name="T1" fmla="*/ 0 h 528"/>
              <a:gd name="T2" fmla="*/ 3802063 w 5760"/>
              <a:gd name="T3" fmla="*/ 0 h 528"/>
              <a:gd name="T4" fmla="*/ 3802063 w 5760"/>
              <a:gd name="T5" fmla="*/ 838200 h 528"/>
              <a:gd name="T6" fmla="*/ 31684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14" name="Right Tri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a:p>
        </p:txBody>
      </p:sp>
      <p:sp>
        <p:nvSpPr>
          <p:cNvPr id="2057"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cs typeface="+mn-cs"/>
              </a:defRPr>
            </a:lvl1pPr>
            <a:extLst/>
          </a:lstStyle>
          <a:p>
            <a:pPr>
              <a:defRPr/>
            </a:pPr>
            <a:fld id="{941BBCCF-3C06-4D63-A84B-A7D1643B0827}" type="datetime8">
              <a:rPr lang="vi-VN"/>
              <a:pPr>
                <a:defRPr/>
              </a:pPr>
              <a:t>30/08/2021 10:07 CH</a:t>
            </a:fld>
            <a:endParaRPr lang="en-US"/>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cs typeface="+mn-cs"/>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fld id="{1EE5B893-4F92-4E24-9BD6-19AD410DC99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5220" r:id="rId1"/>
    <p:sldLayoutId id="2147485204" r:id="rId2"/>
    <p:sldLayoutId id="2147485221" r:id="rId3"/>
    <p:sldLayoutId id="2147485222" r:id="rId4"/>
    <p:sldLayoutId id="2147485223" r:id="rId5"/>
    <p:sldLayoutId id="2147485224" r:id="rId6"/>
    <p:sldLayoutId id="2147485205" r:id="rId7"/>
    <p:sldLayoutId id="2147485225" r:id="rId8"/>
    <p:sldLayoutId id="2147485226" r:id="rId9"/>
    <p:sldLayoutId id="2147485206" r:id="rId10"/>
    <p:sldLayoutId id="2147485207" r:id="rId11"/>
    <p:sldLayoutId id="2147485230" r:id="rId12"/>
  </p:sldLayoutIdLst>
  <p:hf sldNum="0" hdr="0" ftr="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a:defRPr/>
            </a:pPr>
            <a:fld id="{F7A45434-72AD-4414-AF60-8039261ED66E}" type="datetime8">
              <a:rPr lang="vi-VN"/>
              <a:pPr>
                <a:defRPr/>
              </a:pPr>
              <a:t>30/08/2021 10:07 CH</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4711834-1369-4BB5-971B-0EB6E9DB169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5208" r:id="rId1"/>
    <p:sldLayoutId id="2147485209" r:id="rId2"/>
    <p:sldLayoutId id="2147485210" r:id="rId3"/>
    <p:sldLayoutId id="2147485211" r:id="rId4"/>
    <p:sldLayoutId id="2147485212" r:id="rId5"/>
    <p:sldLayoutId id="2147485213" r:id="rId6"/>
    <p:sldLayoutId id="2147485214" r:id="rId7"/>
    <p:sldLayoutId id="2147485215" r:id="rId8"/>
    <p:sldLayoutId id="2147485216" r:id="rId9"/>
    <p:sldLayoutId id="2147485217" r:id="rId10"/>
    <p:sldLayoutId id="2147485218"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50.png"/></Relationships>
</file>

<file path=ppt/slides/_rels/slide4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4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54.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54.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54.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56.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56.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56.png"/></Relationships>
</file>

<file path=ppt/slides/_rels/slide8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58.png"/></Relationships>
</file>

<file path=ppt/slides/_rels/slide8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59.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62.png"/><Relationship Id="rId4" Type="http://schemas.openxmlformats.org/officeDocument/2006/relationships/oleObject" Target="../embeddings/oleObject9.bin"/></Relationships>
</file>

<file path=ppt/slides/_rels/slide9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12.xml"/><Relationship Id="rId4" Type="http://schemas.openxmlformats.org/officeDocument/2006/relationships/image" Target="../media/image66.jpe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Date Placeholder 2"/>
          <p:cNvSpPr>
            <a:spLocks noGrp="1"/>
          </p:cNvSpPr>
          <p:nvPr>
            <p:ph type="dt" sz="quarter" idx="10"/>
          </p:nvPr>
        </p:nvSpPr>
        <p:spPr bwMode="auto">
          <a:xfrm>
            <a:off x="7620000" y="6553200"/>
            <a:ext cx="2590800" cy="384175"/>
          </a:xfrm>
          <a:ln>
            <a:miter lim="800000"/>
            <a:headEnd/>
            <a:tailEnd/>
          </a:ln>
        </p:spPr>
        <p:txBody>
          <a:bodyPr wrap="square" numCol="1" compatLnSpc="1">
            <a:prstTxWarp prst="textNoShape">
              <a:avLst/>
            </a:prstTxWarp>
          </a:bodyPr>
          <a:lstStyle/>
          <a:p>
            <a:pPr>
              <a:defRPr/>
            </a:pPr>
            <a:fld id="{9924CC89-181B-4991-8CD6-08ED3D6A962B}" type="datetime8">
              <a:rPr lang="vi-VN"/>
              <a:pPr>
                <a:defRPr/>
              </a:pPr>
              <a:t>30/08/2021 10:08 CH</a:t>
            </a:fld>
            <a:endParaRPr lang="en-US"/>
          </a:p>
        </p:txBody>
      </p:sp>
      <p:sp>
        <p:nvSpPr>
          <p:cNvPr id="4" name="Action Button: Home 3">
            <a:hlinkClick r:id="" action="ppaction://hlinkshowjump?jump=lastslideviewed" highlightClick="1"/>
          </p:cNvPr>
          <p:cNvSpPr/>
          <p:nvPr/>
        </p:nvSpPr>
        <p:spPr>
          <a:xfrm>
            <a:off x="4267200" y="6629400"/>
            <a:ext cx="609600" cy="228600"/>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sp>
        <p:nvSpPr>
          <p:cNvPr id="5" name="Action Button: End 4">
            <a:hlinkClick r:id="" action="ppaction://hlinkshowjump?jump=nextslide" highlightClick="1"/>
          </p:cNvPr>
          <p:cNvSpPr/>
          <p:nvPr/>
        </p:nvSpPr>
        <p:spPr>
          <a:xfrm>
            <a:off x="7315200" y="6629400"/>
            <a:ext cx="381000" cy="204788"/>
          </a:xfrm>
          <a:prstGeom prst="actionButtonEnd">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 name="Action Button: Beginning 5">
            <a:hlinkClick r:id="" action="ppaction://hlinkshowjump?jump=firstslide" highlightClick="1"/>
          </p:cNvPr>
          <p:cNvSpPr/>
          <p:nvPr/>
        </p:nvSpPr>
        <p:spPr>
          <a:xfrm>
            <a:off x="1219200" y="6629400"/>
            <a:ext cx="381000" cy="228600"/>
          </a:xfrm>
          <a:prstGeom prst="actionButtonBeginning">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pic>
        <p:nvPicPr>
          <p:cNvPr id="1026" name="Picture 2" descr="Predictive Maintenance Based on A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30403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ảo trì (Maintenance) là gì? Thực chất của bảo trì trong doanh nghiệ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040381"/>
            <a:ext cx="9144000" cy="3793807"/>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a:spLocks noGrp="1"/>
          </p:cNvSpPr>
          <p:nvPr>
            <p:ph type="ctrTitle"/>
          </p:nvPr>
        </p:nvSpPr>
        <p:spPr>
          <a:xfrm>
            <a:off x="-381000" y="990600"/>
            <a:ext cx="9906000" cy="1828800"/>
          </a:xfrm>
        </p:spPr>
        <p:txBody>
          <a:bodyPr/>
          <a:lstStyle/>
          <a:p>
            <a:pPr algn="ctr" eaLnBrk="1" hangingPunct="1">
              <a:defRPr/>
            </a:pPr>
            <a:r>
              <a:rPr lang="en-US" sz="5600" b="1" smtClean="0">
                <a:solidFill>
                  <a:srgbClr val="FFFF00"/>
                </a:solidFill>
                <a:latin typeface="Calibri" pitchFamily="34" charset="0"/>
              </a:rPr>
              <a:t>CHƯƠNG I </a:t>
            </a:r>
            <a:r>
              <a:rPr lang="en-US" sz="5600" b="1" smtClean="0">
                <a:solidFill>
                  <a:schemeClr val="tx2">
                    <a:lumMod val="75000"/>
                  </a:schemeClr>
                </a:solidFill>
                <a:latin typeface="Calibri" pitchFamily="34" charset="0"/>
              </a:rPr>
              <a:t/>
            </a:r>
            <a:br>
              <a:rPr lang="en-US" sz="5600" b="1" smtClean="0">
                <a:solidFill>
                  <a:schemeClr val="tx2">
                    <a:lumMod val="75000"/>
                  </a:schemeClr>
                </a:solidFill>
                <a:latin typeface="Calibri" pitchFamily="34" charset="0"/>
              </a:rPr>
            </a:br>
            <a:r>
              <a:rPr lang="en-US" sz="5600" b="1" smtClean="0">
                <a:solidFill>
                  <a:srgbClr val="FF0000"/>
                </a:solidFill>
                <a:latin typeface="Calibri" pitchFamily="34" charset="0"/>
              </a:rPr>
              <a:t>KỸ THUẬT ĐIỆN</a:t>
            </a:r>
            <a:endParaRPr lang="vi-VN" sz="5600" b="1" dirty="0" smtClean="0">
              <a:solidFill>
                <a:srgbClr val="FF0000"/>
              </a:solidFill>
              <a:latin typeface="Calibri" pitchFamily="34" charset="0"/>
            </a:endParaRPr>
          </a:p>
        </p:txBody>
      </p:sp>
    </p:spTree>
    <p:extLst>
      <p:ext uri="{BB962C8B-B14F-4D97-AF65-F5344CB8AC3E}">
        <p14:creationId xmlns:p14="http://schemas.microsoft.com/office/powerpoint/2010/main" val="1894455807"/>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419100" y="304800"/>
            <a:ext cx="8267700" cy="3831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ctr">
              <a:lnSpc>
                <a:spcPct val="135000"/>
              </a:lnSpc>
            </a:pPr>
            <a:r>
              <a:rPr lang="en-US" sz="4000" b="1" smtClean="0">
                <a:solidFill>
                  <a:srgbClr val="FF0000"/>
                </a:solidFill>
                <a:latin typeface="Arial" charset="0"/>
              </a:rPr>
              <a:t>MỤC TIÊU BÀI HỌC</a:t>
            </a:r>
            <a:endParaRPr lang="en-US" sz="4000" b="1">
              <a:solidFill>
                <a:srgbClr val="FF0000"/>
              </a:solidFill>
              <a:latin typeface="Arial" charset="0"/>
            </a:endParaRPr>
          </a:p>
          <a:p>
            <a:pPr marL="457200" indent="-457200" algn="just">
              <a:lnSpc>
                <a:spcPct val="135000"/>
              </a:lnSpc>
              <a:buFontTx/>
              <a:buChar char="-"/>
            </a:pPr>
            <a:r>
              <a:rPr lang="vi-VN" sz="2800" smtClean="0">
                <a:latin typeface="Arial" charset="0"/>
              </a:rPr>
              <a:t>Trình </a:t>
            </a:r>
            <a:r>
              <a:rPr lang="vi-VN" sz="2800">
                <a:latin typeface="Arial" charset="0"/>
              </a:rPr>
              <a:t>bày được những khái niệm cơ bản về mạch </a:t>
            </a:r>
            <a:r>
              <a:rPr lang="vi-VN" sz="2800" smtClean="0">
                <a:latin typeface="Arial" charset="0"/>
              </a:rPr>
              <a:t>điện</a:t>
            </a:r>
            <a:r>
              <a:rPr lang="en-US" sz="2800" smtClean="0">
                <a:latin typeface="Arial" charset="0"/>
              </a:rPr>
              <a:t>, các thành phần cơ bản trong mạch điện</a:t>
            </a:r>
          </a:p>
          <a:p>
            <a:pPr marL="457200" indent="-457200" algn="just">
              <a:lnSpc>
                <a:spcPct val="135000"/>
              </a:lnSpc>
              <a:buFontTx/>
              <a:buChar char="-"/>
            </a:pPr>
            <a:r>
              <a:rPr lang="en-US" sz="2800" smtClean="0">
                <a:latin typeface="Arial" charset="0"/>
              </a:rPr>
              <a:t>Tác phong n</a:t>
            </a:r>
            <a:r>
              <a:rPr lang="vi-VN" sz="2800" smtClean="0">
                <a:latin typeface="Arial" charset="0"/>
              </a:rPr>
              <a:t>ghiêm túc, trách nhiệm, chủ động, tích cực, chăm chỉ</a:t>
            </a:r>
            <a:r>
              <a:rPr lang="en-US" sz="2800" smtClean="0">
                <a:latin typeface="Arial" charset="0"/>
              </a:rPr>
              <a:t> trong học tập</a:t>
            </a:r>
            <a:r>
              <a:rPr lang="vi-VN" sz="2800" smtClean="0">
                <a:latin typeface="Arial" charset="0"/>
              </a:rPr>
              <a:t>.</a:t>
            </a:r>
            <a:endParaRPr lang="en-US" sz="2800">
              <a:latin typeface="Arial" charset="0"/>
            </a:endParaRPr>
          </a:p>
        </p:txBody>
      </p:sp>
      <p:sp>
        <p:nvSpPr>
          <p:cNvPr id="19459" name="Date Placeholder 2"/>
          <p:cNvSpPr>
            <a:spLocks noGrp="1"/>
          </p:cNvSpPr>
          <p:nvPr>
            <p:ph type="dt" sz="quarter" idx="10"/>
          </p:nvPr>
        </p:nvSpPr>
        <p:spPr bwMode="auto">
          <a:xfrm>
            <a:off x="7620000" y="6553200"/>
            <a:ext cx="2590800" cy="384175"/>
          </a:xfrm>
          <a:ln>
            <a:miter lim="800000"/>
            <a:headEnd/>
            <a:tailEnd/>
          </a:ln>
        </p:spPr>
        <p:txBody>
          <a:bodyPr wrap="square" numCol="1" compatLnSpc="1">
            <a:prstTxWarp prst="textNoShape">
              <a:avLst/>
            </a:prstTxWarp>
          </a:bodyPr>
          <a:lstStyle/>
          <a:p>
            <a:pPr>
              <a:defRPr/>
            </a:pPr>
            <a:fld id="{9924CC89-181B-4991-8CD6-08ED3D6A962B}" type="datetime8">
              <a:rPr lang="vi-VN"/>
              <a:pPr>
                <a:defRPr/>
              </a:pPr>
              <a:t>30/08/2021 10:08 CH</a:t>
            </a:fld>
            <a:endParaRPr lang="en-US"/>
          </a:p>
        </p:txBody>
      </p:sp>
      <p:sp>
        <p:nvSpPr>
          <p:cNvPr id="4" name="Action Button: Home 3">
            <a:hlinkClick r:id="" action="ppaction://hlinkshowjump?jump=lastslideviewed" highlightClick="1"/>
          </p:cNvPr>
          <p:cNvSpPr/>
          <p:nvPr/>
        </p:nvSpPr>
        <p:spPr>
          <a:xfrm>
            <a:off x="4267200" y="6629400"/>
            <a:ext cx="609600" cy="228600"/>
          </a:xfrm>
          <a:prstGeom prst="actionButtonHome">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sp>
        <p:nvSpPr>
          <p:cNvPr id="5" name="Action Button: End 4">
            <a:hlinkClick r:id="" action="ppaction://hlinkshowjump?jump=nextslide" highlightClick="1"/>
          </p:cNvPr>
          <p:cNvSpPr/>
          <p:nvPr/>
        </p:nvSpPr>
        <p:spPr>
          <a:xfrm>
            <a:off x="7315200" y="6629400"/>
            <a:ext cx="381000" cy="204788"/>
          </a:xfrm>
          <a:prstGeom prst="actionButtonEnd">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 name="Action Button: Beginning 5">
            <a:hlinkClick r:id="" action="ppaction://hlinkshowjump?jump=firstslide" highlightClick="1"/>
          </p:cNvPr>
          <p:cNvSpPr/>
          <p:nvPr/>
        </p:nvSpPr>
        <p:spPr>
          <a:xfrm>
            <a:off x="1219200" y="6629400"/>
            <a:ext cx="381000" cy="228600"/>
          </a:xfrm>
          <a:prstGeom prst="actionButtonBeginning">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1354595273"/>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8915400" cy="715962"/>
          </a:xfrm>
        </p:spPr>
        <p:txBody>
          <a:bodyPr/>
          <a:lstStyle/>
          <a:p>
            <a:pPr algn="l"/>
            <a:r>
              <a:rPr lang="en-US" b="1" smtClean="0">
                <a:solidFill>
                  <a:srgbClr val="FF0000"/>
                </a:solidFill>
              </a:rPr>
              <a:t>1. Mạch điện 1 chiều</a:t>
            </a:r>
            <a:br>
              <a:rPr lang="en-US" b="1" smtClean="0">
                <a:solidFill>
                  <a:srgbClr val="FF0000"/>
                </a:solidFill>
              </a:rPr>
            </a:br>
            <a:r>
              <a:rPr lang="vi-VN" b="1" smtClean="0">
                <a:solidFill>
                  <a:srgbClr val="FF0000"/>
                </a:solidFill>
              </a:rPr>
              <a:t>1.1</a:t>
            </a:r>
            <a:r>
              <a:rPr lang="vi-VN" b="1">
                <a:solidFill>
                  <a:srgbClr val="FF0000"/>
                </a:solidFill>
              </a:rPr>
              <a:t>	Khái niệm cơ bản về mạch điện</a:t>
            </a:r>
            <a:endParaRPr lang="en-US" b="1">
              <a:solidFill>
                <a:srgbClr val="FF0000"/>
              </a:solidFill>
            </a:endParaRPr>
          </a:p>
        </p:txBody>
      </p:sp>
      <p:sp>
        <p:nvSpPr>
          <p:cNvPr id="4" name="Date Placeholder 3"/>
          <p:cNvSpPr>
            <a:spLocks noGrp="1"/>
          </p:cNvSpPr>
          <p:nvPr>
            <p:ph type="dt" sz="half" idx="10"/>
          </p:nvPr>
        </p:nvSpPr>
        <p:spPr/>
        <p:txBody>
          <a:bodyPr/>
          <a:lstStyle/>
          <a:p>
            <a:pPr>
              <a:defRPr/>
            </a:pPr>
            <a:fld id="{650F79CD-C5A2-45E6-BA6F-C248D3888594}" type="datetime8">
              <a:rPr lang="vi-VN" smtClean="0"/>
              <a:pPr>
                <a:defRPr/>
              </a:pPr>
              <a:t>30/08/2021 10:08 CH</a:t>
            </a:fld>
            <a:endParaRPr lang="en-US"/>
          </a:p>
        </p:txBody>
      </p:sp>
      <p:pic>
        <p:nvPicPr>
          <p:cNvPr id="7" name="Picture 6"/>
          <p:cNvPicPr/>
          <p:nvPr/>
        </p:nvPicPr>
        <p:blipFill rotWithShape="1">
          <a:blip r:embed="rId2">
            <a:extLst/>
          </a:blip>
          <a:srcRect r="10116" b="2739"/>
          <a:stretch/>
        </p:blipFill>
        <p:spPr bwMode="auto">
          <a:xfrm>
            <a:off x="1981200" y="1981200"/>
            <a:ext cx="3979214" cy="37338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212375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8915400" cy="715962"/>
          </a:xfrm>
        </p:spPr>
        <p:txBody>
          <a:bodyPr/>
          <a:lstStyle/>
          <a:p>
            <a:pPr algn="l"/>
            <a:r>
              <a:rPr lang="en-US" b="1" smtClean="0">
                <a:solidFill>
                  <a:srgbClr val="FF0000"/>
                </a:solidFill>
              </a:rPr>
              <a:t>1. Mạch điện 1 chiều</a:t>
            </a:r>
            <a:br>
              <a:rPr lang="en-US" b="1" smtClean="0">
                <a:solidFill>
                  <a:srgbClr val="FF0000"/>
                </a:solidFill>
              </a:rPr>
            </a:br>
            <a:r>
              <a:rPr lang="vi-VN" b="1" smtClean="0">
                <a:solidFill>
                  <a:srgbClr val="FF0000"/>
                </a:solidFill>
              </a:rPr>
              <a:t>1.1</a:t>
            </a:r>
            <a:r>
              <a:rPr lang="vi-VN" b="1">
                <a:solidFill>
                  <a:srgbClr val="FF0000"/>
                </a:solidFill>
              </a:rPr>
              <a:t>	Khái niệm cơ bản về mạch điện</a:t>
            </a:r>
            <a:endParaRPr lang="en-US" b="1">
              <a:solidFill>
                <a:srgbClr val="FF0000"/>
              </a:solidFill>
            </a:endParaRPr>
          </a:p>
        </p:txBody>
      </p:sp>
      <p:sp>
        <p:nvSpPr>
          <p:cNvPr id="4" name="Date Placeholder 3"/>
          <p:cNvSpPr>
            <a:spLocks noGrp="1"/>
          </p:cNvSpPr>
          <p:nvPr>
            <p:ph type="dt" sz="half" idx="10"/>
          </p:nvPr>
        </p:nvSpPr>
        <p:spPr/>
        <p:txBody>
          <a:bodyPr/>
          <a:lstStyle/>
          <a:p>
            <a:pPr>
              <a:defRPr/>
            </a:pPr>
            <a:fld id="{650F79CD-C5A2-45E6-BA6F-C248D3888594}" type="datetime8">
              <a:rPr lang="vi-VN" smtClean="0"/>
              <a:pPr>
                <a:defRPr/>
              </a:pPr>
              <a:t>30/08/2021 10:08 CH</a:t>
            </a:fld>
            <a:endParaRPr lang="en-US"/>
          </a:p>
        </p:txBody>
      </p:sp>
      <p:sp>
        <p:nvSpPr>
          <p:cNvPr id="5" name="Text Box 5"/>
          <p:cNvSpPr txBox="1">
            <a:spLocks noChangeArrowheads="1"/>
          </p:cNvSpPr>
          <p:nvPr/>
        </p:nvSpPr>
        <p:spPr bwMode="auto">
          <a:xfrm>
            <a:off x="419100" y="1219200"/>
            <a:ext cx="8267700" cy="2840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smtClean="0">
                <a:latin typeface="Arial" charset="0"/>
              </a:rPr>
              <a:t>-	</a:t>
            </a:r>
            <a:r>
              <a:rPr lang="en-US" sz="3400" smtClean="0">
                <a:latin typeface="Arial" charset="0"/>
              </a:rPr>
              <a:t>   Tập hợp các </a:t>
            </a:r>
            <a:r>
              <a:rPr lang="en-US" sz="3400" b="1" smtClean="0">
                <a:solidFill>
                  <a:srgbClr val="0000CC"/>
                </a:solidFill>
                <a:latin typeface="Arial" charset="0"/>
              </a:rPr>
              <a:t>thiết bị điện</a:t>
            </a:r>
            <a:endParaRPr lang="vi-VN" sz="3400" b="1" smtClean="0">
              <a:solidFill>
                <a:srgbClr val="0000CC"/>
              </a:solidFill>
              <a:latin typeface="Arial" charset="0"/>
            </a:endParaRPr>
          </a:p>
          <a:p>
            <a:pPr marL="457200" indent="-457200" algn="just">
              <a:lnSpc>
                <a:spcPct val="135000"/>
              </a:lnSpc>
              <a:buFontTx/>
              <a:buChar char="-"/>
            </a:pPr>
            <a:r>
              <a:rPr lang="en-US" sz="3400" smtClean="0">
                <a:latin typeface="Arial" charset="0"/>
              </a:rPr>
              <a:t>Nối với nhau bằng các dây dẫn tạo thành những </a:t>
            </a:r>
            <a:r>
              <a:rPr lang="en-US" sz="3400" b="1" smtClean="0">
                <a:solidFill>
                  <a:srgbClr val="0000CC"/>
                </a:solidFill>
                <a:latin typeface="Arial" charset="0"/>
              </a:rPr>
              <a:t>vòng kín</a:t>
            </a:r>
          </a:p>
          <a:p>
            <a:pPr marL="457200" indent="-457200" algn="just">
              <a:lnSpc>
                <a:spcPct val="135000"/>
              </a:lnSpc>
              <a:buFontTx/>
              <a:buChar char="-"/>
            </a:pPr>
            <a:r>
              <a:rPr lang="en-US" sz="3400" smtClean="0">
                <a:latin typeface="Arial" charset="0"/>
              </a:rPr>
              <a:t>Trong đó </a:t>
            </a:r>
            <a:r>
              <a:rPr lang="en-US" sz="3400" b="1" smtClean="0">
                <a:solidFill>
                  <a:srgbClr val="0000CC"/>
                </a:solidFill>
                <a:latin typeface="Arial" charset="0"/>
              </a:rPr>
              <a:t>dòng điện có thể chạy qua</a:t>
            </a:r>
            <a:endParaRPr lang="en-US" sz="3400" b="1">
              <a:solidFill>
                <a:srgbClr val="0000CC"/>
              </a:solidFill>
              <a:latin typeface="Arial" charset="0"/>
            </a:endParaRPr>
          </a:p>
        </p:txBody>
      </p:sp>
      <p:sp>
        <p:nvSpPr>
          <p:cNvPr id="6" name="Text Box 5"/>
          <p:cNvSpPr txBox="1">
            <a:spLocks noChangeArrowheads="1"/>
          </p:cNvSpPr>
          <p:nvPr/>
        </p:nvSpPr>
        <p:spPr bwMode="auto">
          <a:xfrm>
            <a:off x="433614" y="4406029"/>
            <a:ext cx="8267700" cy="150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a:latin typeface="Arial" charset="0"/>
              </a:rPr>
              <a:t>Mạch điện thường gồm các phần tử sau: </a:t>
            </a:r>
            <a:r>
              <a:rPr lang="vi-VN" sz="3400" b="1">
                <a:latin typeface="Arial" charset="0"/>
              </a:rPr>
              <a:t>nguồn điện, </a:t>
            </a:r>
            <a:r>
              <a:rPr lang="vi-VN" sz="3400" b="1" smtClean="0">
                <a:latin typeface="Arial" charset="0"/>
              </a:rPr>
              <a:t>tải </a:t>
            </a:r>
            <a:r>
              <a:rPr lang="vi-VN" sz="3400" b="1">
                <a:latin typeface="Arial" charset="0"/>
              </a:rPr>
              <a:t>và dây </a:t>
            </a:r>
            <a:r>
              <a:rPr lang="vi-VN" sz="3400" b="1" smtClean="0">
                <a:latin typeface="Arial" charset="0"/>
              </a:rPr>
              <a:t>dẫn</a:t>
            </a:r>
            <a:r>
              <a:rPr lang="en-US" sz="3400" b="1" smtClean="0">
                <a:latin typeface="Arial" charset="0"/>
              </a:rPr>
              <a:t>.</a:t>
            </a:r>
            <a:endParaRPr lang="en-US" sz="3400" b="1">
              <a:latin typeface="Arial" charset="0"/>
            </a:endParaRPr>
          </a:p>
        </p:txBody>
      </p:sp>
    </p:spTree>
    <p:extLst>
      <p:ext uri="{BB962C8B-B14F-4D97-AF65-F5344CB8AC3E}">
        <p14:creationId xmlns:p14="http://schemas.microsoft.com/office/powerpoint/2010/main" val="37341852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26" name="Picture 2" descr="Relationship voltage current resistance and Ohms Law | ElecCircuit.com"/>
          <p:cNvPicPr>
            <a:picLocks noChangeAspect="1" noChangeArrowheads="1"/>
          </p:cNvPicPr>
          <p:nvPr/>
        </p:nvPicPr>
        <p:blipFill rotWithShape="1">
          <a:blip r:embed="rId3">
            <a:extLst>
              <a:ext uri="{28A0092B-C50C-407E-A947-70E740481C1C}">
                <a14:useLocalDpi xmlns:a14="http://schemas.microsoft.com/office/drawing/2010/main" val="0"/>
              </a:ext>
            </a:extLst>
          </a:blip>
          <a:srcRect l="3221" t="17358" r="2042" b="3072"/>
          <a:stretch/>
        </p:blipFill>
        <p:spPr bwMode="auto">
          <a:xfrm>
            <a:off x="485639" y="1524000"/>
            <a:ext cx="8121331" cy="375920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505519" y="801860"/>
            <a:ext cx="8216546" cy="461665"/>
          </a:xfrm>
          <a:prstGeom prst="rect">
            <a:avLst/>
          </a:prstGeom>
        </p:spPr>
        <p:txBody>
          <a:bodyPr wrap="square">
            <a:spAutoFit/>
          </a:bodyPr>
          <a:lstStyle/>
          <a:p>
            <a:r>
              <a:rPr lang="en-US" sz="2400" b="1" i="1" smtClean="0"/>
              <a:t>1.2.1 Điện </a:t>
            </a:r>
            <a:r>
              <a:rPr lang="en-US" sz="2400" b="1" i="1" smtClean="0"/>
              <a:t>áp</a:t>
            </a:r>
            <a:endParaRPr lang="en-US"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52412" y="58738"/>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555626"/>
            <a:ext cx="8216546" cy="461665"/>
          </a:xfrm>
          <a:prstGeom prst="rect">
            <a:avLst/>
          </a:prstGeom>
        </p:spPr>
        <p:txBody>
          <a:bodyPr wrap="square">
            <a:spAutoFit/>
          </a:bodyPr>
          <a:lstStyle/>
          <a:p>
            <a:r>
              <a:rPr lang="en-US" sz="2400" b="1" i="1" smtClean="0"/>
              <a:t>1.2.1. Điện </a:t>
            </a:r>
            <a:r>
              <a:rPr lang="en-US" sz="2400" b="1" i="1" smtClean="0"/>
              <a:t>áp</a:t>
            </a:r>
            <a:endParaRPr lang="en-US" sz="2400"/>
          </a:p>
        </p:txBody>
      </p:sp>
      <p:pic>
        <p:nvPicPr>
          <p:cNvPr id="14" name="Picture 13"/>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8059" y="959115"/>
            <a:ext cx="7329142" cy="1479285"/>
          </a:xfrm>
          <a:prstGeom prst="rect">
            <a:avLst/>
          </a:prstGeom>
          <a:noFill/>
        </p:spPr>
      </p:pic>
      <p:sp>
        <p:nvSpPr>
          <p:cNvPr id="15" name="Text Box 5"/>
          <p:cNvSpPr txBox="1">
            <a:spLocks noChangeArrowheads="1"/>
          </p:cNvSpPr>
          <p:nvPr/>
        </p:nvSpPr>
        <p:spPr bwMode="auto">
          <a:xfrm>
            <a:off x="459446" y="2438400"/>
            <a:ext cx="8267700" cy="362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a:latin typeface="Arial" charset="0"/>
              </a:rPr>
              <a:t>-	Là đại lượng đặc trưng cho khả năng tích lũy năng lượng của dòng điện. Trong mạch điện, tại các điểm đều có một điện thế V nhất định, hiệu điện thế giữa 2 điểm gọi là điện áp U. </a:t>
            </a:r>
            <a:endParaRPr lang="en-US" sz="3400" b="1">
              <a:solidFill>
                <a:srgbClr val="0000CC"/>
              </a:solidFill>
              <a:latin typeface="Arial" charset="0"/>
            </a:endParaRPr>
          </a:p>
        </p:txBody>
      </p:sp>
    </p:spTree>
    <p:extLst>
      <p:ext uri="{BB962C8B-B14F-4D97-AF65-F5344CB8AC3E}">
        <p14:creationId xmlns:p14="http://schemas.microsoft.com/office/powerpoint/2010/main" val="30260976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265906" y="690211"/>
            <a:ext cx="8878094" cy="6117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mtClean="0">
                <a:latin typeface="Arial" charset="0"/>
              </a:rPr>
              <a:t>U</a:t>
            </a:r>
            <a:r>
              <a:rPr lang="vi-VN" baseline="-25000" smtClean="0">
                <a:latin typeface="Arial" charset="0"/>
              </a:rPr>
              <a:t>AB</a:t>
            </a:r>
            <a:r>
              <a:rPr lang="vi-VN" smtClean="0">
                <a:latin typeface="Arial" charset="0"/>
              </a:rPr>
              <a:t> </a:t>
            </a:r>
            <a:r>
              <a:rPr lang="vi-VN">
                <a:latin typeface="Arial" charset="0"/>
              </a:rPr>
              <a:t>= V</a:t>
            </a:r>
            <a:r>
              <a:rPr lang="vi-VN" baseline="-25000">
                <a:latin typeface="Arial" charset="0"/>
              </a:rPr>
              <a:t>A</a:t>
            </a:r>
            <a:r>
              <a:rPr lang="vi-VN">
                <a:latin typeface="Arial" charset="0"/>
              </a:rPr>
              <a:t> –V</a:t>
            </a:r>
            <a:r>
              <a:rPr lang="vi-VN" baseline="-25000">
                <a:latin typeface="Arial" charset="0"/>
              </a:rPr>
              <a:t>B</a:t>
            </a:r>
            <a:r>
              <a:rPr lang="vi-VN">
                <a:latin typeface="Arial" charset="0"/>
              </a:rPr>
              <a:t>. Trong đó, V</a:t>
            </a:r>
            <a:r>
              <a:rPr lang="vi-VN" baseline="-25000">
                <a:latin typeface="Arial" charset="0"/>
              </a:rPr>
              <a:t>A</a:t>
            </a:r>
            <a:r>
              <a:rPr lang="vi-VN">
                <a:latin typeface="Arial" charset="0"/>
              </a:rPr>
              <a:t>,V</a:t>
            </a:r>
            <a:r>
              <a:rPr lang="vi-VN" baseline="-25000">
                <a:latin typeface="Arial" charset="0"/>
              </a:rPr>
              <a:t>B</a:t>
            </a:r>
            <a:r>
              <a:rPr lang="vi-VN">
                <a:latin typeface="Arial" charset="0"/>
              </a:rPr>
              <a:t> là điện thế điểm A, B. U</a:t>
            </a:r>
            <a:r>
              <a:rPr lang="vi-VN" baseline="-25000">
                <a:latin typeface="Arial" charset="0"/>
              </a:rPr>
              <a:t>AB</a:t>
            </a:r>
            <a:r>
              <a:rPr lang="vi-VN">
                <a:latin typeface="Arial" charset="0"/>
              </a:rPr>
              <a:t> là hiệu điện thế giữa A và B.</a:t>
            </a:r>
          </a:p>
          <a:p>
            <a:pPr algn="just">
              <a:lnSpc>
                <a:spcPct val="135000"/>
              </a:lnSpc>
            </a:pPr>
            <a:r>
              <a:rPr lang="vi-VN">
                <a:latin typeface="Arial" charset="0"/>
              </a:rPr>
              <a:t>-	Chiều điện áp là chiều từ điểm có điện thế cao đến điểm có điện thế thấp. Đơn vị điện áp là volt (V). Ký hiệu U, u(t).</a:t>
            </a:r>
          </a:p>
          <a:p>
            <a:pPr algn="just">
              <a:lnSpc>
                <a:spcPct val="135000"/>
              </a:lnSpc>
            </a:pPr>
            <a:r>
              <a:rPr lang="vi-VN">
                <a:latin typeface="Arial" charset="0"/>
              </a:rPr>
              <a:t>	Kilo Volt ( KV) = 1000 Volt</a:t>
            </a:r>
          </a:p>
          <a:p>
            <a:pPr algn="just">
              <a:lnSpc>
                <a:spcPct val="135000"/>
              </a:lnSpc>
            </a:pPr>
            <a:r>
              <a:rPr lang="vi-VN">
                <a:latin typeface="Arial" charset="0"/>
              </a:rPr>
              <a:t>	Mili Volt (mV) = 1/1000 Volt</a:t>
            </a:r>
          </a:p>
          <a:p>
            <a:pPr algn="just">
              <a:lnSpc>
                <a:spcPct val="135000"/>
              </a:lnSpc>
            </a:pPr>
            <a:r>
              <a:rPr lang="vi-VN">
                <a:latin typeface="Arial" charset="0"/>
              </a:rPr>
              <a:t>	Micro Volt = 1/1000.000 Volt</a:t>
            </a:r>
          </a:p>
          <a:p>
            <a:pPr algn="just">
              <a:lnSpc>
                <a:spcPct val="135000"/>
              </a:lnSpc>
            </a:pPr>
            <a:r>
              <a:rPr lang="vi-VN" sz="3400" smtClean="0">
                <a:latin typeface="Arial" charset="0"/>
              </a:rPr>
              <a:t> </a:t>
            </a:r>
            <a:endParaRPr lang="en-US" sz="3400" b="1">
              <a:solidFill>
                <a:srgbClr val="0000CC"/>
              </a:solidFill>
              <a:latin typeface="Arial" charset="0"/>
            </a:endParaRPr>
          </a:p>
        </p:txBody>
      </p:sp>
    </p:spTree>
    <p:extLst>
      <p:ext uri="{BB962C8B-B14F-4D97-AF65-F5344CB8AC3E}">
        <p14:creationId xmlns:p14="http://schemas.microsoft.com/office/powerpoint/2010/main" val="13777005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801860"/>
            <a:ext cx="8216546" cy="461665"/>
          </a:xfrm>
          <a:prstGeom prst="rect">
            <a:avLst/>
          </a:prstGeom>
        </p:spPr>
        <p:txBody>
          <a:bodyPr wrap="square">
            <a:spAutoFit/>
          </a:bodyPr>
          <a:lstStyle/>
          <a:p>
            <a:r>
              <a:rPr lang="en-US" sz="2400" b="1" i="1" smtClean="0"/>
              <a:t>1.2.2. Dòng </a:t>
            </a:r>
            <a:r>
              <a:rPr lang="en-US" sz="2400" b="1" i="1" smtClean="0"/>
              <a:t>điện</a:t>
            </a:r>
            <a:endParaRPr lang="en-US" sz="2400"/>
          </a:p>
        </p:txBody>
      </p:sp>
      <p:pic>
        <p:nvPicPr>
          <p:cNvPr id="2050" name="Picture 2" descr="How to Generate Electricity | How is Electricity Generat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392329"/>
            <a:ext cx="6399213" cy="3599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6340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801860"/>
            <a:ext cx="8216546" cy="461665"/>
          </a:xfrm>
          <a:prstGeom prst="rect">
            <a:avLst/>
          </a:prstGeom>
        </p:spPr>
        <p:txBody>
          <a:bodyPr wrap="square">
            <a:spAutoFit/>
          </a:bodyPr>
          <a:lstStyle/>
          <a:p>
            <a:r>
              <a:rPr lang="en-US" sz="2400" b="1" i="1" smtClean="0"/>
              <a:t>Dòng điện</a:t>
            </a:r>
            <a:endParaRPr lang="en-US" sz="2400"/>
          </a:p>
        </p:txBody>
      </p:sp>
      <p:sp>
        <p:nvSpPr>
          <p:cNvPr id="15" name="Text Box 5"/>
          <p:cNvSpPr txBox="1">
            <a:spLocks noChangeArrowheads="1"/>
          </p:cNvSpPr>
          <p:nvPr/>
        </p:nvSpPr>
        <p:spPr bwMode="auto">
          <a:xfrm>
            <a:off x="632244" y="1263525"/>
            <a:ext cx="8267700" cy="22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smtClean="0">
                <a:latin typeface="Arial" charset="0"/>
              </a:rPr>
              <a:t>-</a:t>
            </a:r>
            <a:r>
              <a:rPr lang="vi-VN" sz="3400">
                <a:latin typeface="Arial" charset="0"/>
              </a:rPr>
              <a:t>	Dòng điện là dòng chuyển dời có hướng của các hạt mang điện tích dưới tác dụng của điện trường</a:t>
            </a:r>
            <a:r>
              <a:rPr lang="vi-VN" sz="3400" smtClean="0">
                <a:latin typeface="Arial" charset="0"/>
              </a:rPr>
              <a:t>.</a:t>
            </a:r>
            <a:endParaRPr lang="en-US" sz="3400" b="1">
              <a:solidFill>
                <a:srgbClr val="0000CC"/>
              </a:solidFill>
              <a:latin typeface="Arial" charset="0"/>
            </a:endParaRPr>
          </a:p>
        </p:txBody>
      </p:sp>
      <p:pic>
        <p:nvPicPr>
          <p:cNvPr id="6146" name="Picture 2" descr="What is Electric Current? – Definition, Unit &amp; Types | Electricity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175" y="3462562"/>
            <a:ext cx="4311249" cy="2985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06574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801860"/>
            <a:ext cx="8216546" cy="461665"/>
          </a:xfrm>
          <a:prstGeom prst="rect">
            <a:avLst/>
          </a:prstGeom>
        </p:spPr>
        <p:txBody>
          <a:bodyPr wrap="square">
            <a:spAutoFit/>
          </a:bodyPr>
          <a:lstStyle/>
          <a:p>
            <a:r>
              <a:rPr lang="en-US" sz="2400" b="1" i="1" smtClean="0">
                <a:solidFill>
                  <a:srgbClr val="FF0000"/>
                </a:solidFill>
              </a:rPr>
              <a:t>1.2.2. Dòng </a:t>
            </a:r>
            <a:r>
              <a:rPr lang="en-US" sz="2400" b="1" i="1" smtClean="0">
                <a:solidFill>
                  <a:srgbClr val="FF0000"/>
                </a:solidFill>
              </a:rPr>
              <a:t>điện</a:t>
            </a:r>
            <a:endParaRPr lang="en-US" sz="2400">
              <a:solidFill>
                <a:srgbClr val="FF0000"/>
              </a:solidFill>
            </a:endParaRPr>
          </a:p>
        </p:txBody>
      </p:sp>
      <p:sp>
        <p:nvSpPr>
          <p:cNvPr id="15" name="Text Box 5"/>
          <p:cNvSpPr txBox="1">
            <a:spLocks noChangeArrowheads="1"/>
          </p:cNvSpPr>
          <p:nvPr/>
        </p:nvSpPr>
        <p:spPr bwMode="auto">
          <a:xfrm>
            <a:off x="632244" y="1263525"/>
            <a:ext cx="8267700" cy="4371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marL="457200" indent="-457200" algn="just">
              <a:lnSpc>
                <a:spcPct val="135000"/>
              </a:lnSpc>
              <a:buFontTx/>
              <a:buChar char="-"/>
            </a:pPr>
            <a:r>
              <a:rPr lang="vi-VN" sz="3400" smtClean="0">
                <a:latin typeface="Arial" charset="0"/>
              </a:rPr>
              <a:t>Cường </a:t>
            </a:r>
            <a:r>
              <a:rPr lang="vi-VN" sz="3400">
                <a:latin typeface="Arial" charset="0"/>
              </a:rPr>
              <a:t>độ dòng điện I là đại lượng đặc trưng cho độ lớn của dòng điện. Cường độ dòng điện được tính bằng lượng điện tích chạy qua tiết diện thẳng của vật dẫn trong một đơn vị thời gian</a:t>
            </a:r>
            <a:r>
              <a:rPr lang="vi-VN" sz="3400" smtClean="0">
                <a:latin typeface="Arial" charset="0"/>
              </a:rPr>
              <a:t>.</a:t>
            </a:r>
            <a:endParaRPr lang="en-US" sz="3400" smtClean="0">
              <a:latin typeface="Arial" charset="0"/>
            </a:endParaRPr>
          </a:p>
          <a:p>
            <a:pPr algn="just">
              <a:lnSpc>
                <a:spcPct val="135000"/>
              </a:lnSpc>
            </a:pPr>
            <a:r>
              <a:rPr lang="en-US" sz="3600" smtClean="0"/>
              <a:t>																	</a:t>
            </a:r>
            <a:r>
              <a:rPr lang="en-US" sz="3600" b="1" smtClean="0"/>
              <a:t>I </a:t>
            </a:r>
            <a:r>
              <a:rPr lang="en-US" sz="3600" b="1"/>
              <a:t>= dq/dt</a:t>
            </a:r>
            <a:endParaRPr lang="en-US" sz="3400" b="1">
              <a:solidFill>
                <a:srgbClr val="0000CC"/>
              </a:solidFill>
              <a:latin typeface="Arial" charset="0"/>
            </a:endParaRPr>
          </a:p>
        </p:txBody>
      </p:sp>
    </p:spTree>
    <p:extLst>
      <p:ext uri="{BB962C8B-B14F-4D97-AF65-F5344CB8AC3E}">
        <p14:creationId xmlns:p14="http://schemas.microsoft.com/office/powerpoint/2010/main" val="27119249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801860"/>
            <a:ext cx="8216546" cy="461665"/>
          </a:xfrm>
          <a:prstGeom prst="rect">
            <a:avLst/>
          </a:prstGeom>
        </p:spPr>
        <p:txBody>
          <a:bodyPr wrap="square">
            <a:spAutoFit/>
          </a:bodyPr>
          <a:lstStyle/>
          <a:p>
            <a:r>
              <a:rPr lang="en-US" sz="2400" b="1" i="1" smtClean="0"/>
              <a:t>1.2.2. Dòng </a:t>
            </a:r>
            <a:r>
              <a:rPr lang="en-US" sz="2400" b="1" i="1" smtClean="0"/>
              <a:t>điện</a:t>
            </a:r>
            <a:endParaRPr lang="en-US" sz="2400"/>
          </a:p>
        </p:txBody>
      </p:sp>
      <p:sp>
        <p:nvSpPr>
          <p:cNvPr id="15" name="Text Box 5"/>
          <p:cNvSpPr txBox="1">
            <a:spLocks noChangeArrowheads="1"/>
          </p:cNvSpPr>
          <p:nvPr/>
        </p:nvSpPr>
        <p:spPr bwMode="auto">
          <a:xfrm>
            <a:off x="632244" y="1263525"/>
            <a:ext cx="8267700" cy="4673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b="1">
                <a:solidFill>
                  <a:srgbClr val="0000CC"/>
                </a:solidFill>
                <a:latin typeface="Arial" charset="0"/>
              </a:rPr>
              <a:t>-	Trong kim loại, lớp ngoài cùng của nguyên tử kim loại có rất ít electron, chúng liên kết rất yếu với các hạt nhân và dễ bật ra thành các electron tự do. Dưới tác dụng </a:t>
            </a:r>
            <a:r>
              <a:rPr lang="vi-VN" b="1" smtClean="0">
                <a:solidFill>
                  <a:srgbClr val="0000CC"/>
                </a:solidFill>
                <a:latin typeface="Arial" charset="0"/>
              </a:rPr>
              <a:t>của</a:t>
            </a:r>
            <a:r>
              <a:rPr lang="en-US" b="1" smtClean="0">
                <a:solidFill>
                  <a:srgbClr val="0000CC"/>
                </a:solidFill>
                <a:latin typeface="Arial" charset="0"/>
              </a:rPr>
              <a:t> </a:t>
            </a:r>
            <a:r>
              <a:rPr lang="vi-VN" b="1" smtClean="0">
                <a:solidFill>
                  <a:srgbClr val="0000CC"/>
                </a:solidFill>
                <a:latin typeface="Arial" charset="0"/>
              </a:rPr>
              <a:t>điện </a:t>
            </a:r>
            <a:r>
              <a:rPr lang="vi-VN" b="1">
                <a:solidFill>
                  <a:srgbClr val="0000CC"/>
                </a:solidFill>
                <a:latin typeface="Arial" charset="0"/>
              </a:rPr>
              <a:t>trường các electron tự do này sẽ chuyển động có hướng tạo thành dòng điện</a:t>
            </a:r>
            <a:r>
              <a:rPr lang="vi-VN" b="1" smtClean="0">
                <a:solidFill>
                  <a:srgbClr val="0000CC"/>
                </a:solidFill>
                <a:latin typeface="Arial" charset="0"/>
              </a:rPr>
              <a:t>.</a:t>
            </a:r>
            <a:endParaRPr lang="vi-VN" b="1">
              <a:solidFill>
                <a:srgbClr val="0000CC"/>
              </a:solidFill>
              <a:latin typeface="Arial" charset="0"/>
            </a:endParaRPr>
          </a:p>
        </p:txBody>
      </p:sp>
    </p:spTree>
    <p:extLst>
      <p:ext uri="{BB962C8B-B14F-4D97-AF65-F5344CB8AC3E}">
        <p14:creationId xmlns:p14="http://schemas.microsoft.com/office/powerpoint/2010/main" val="236041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801860"/>
            <a:ext cx="8216546" cy="461665"/>
          </a:xfrm>
          <a:prstGeom prst="rect">
            <a:avLst/>
          </a:prstGeom>
        </p:spPr>
        <p:txBody>
          <a:bodyPr wrap="square">
            <a:spAutoFit/>
          </a:bodyPr>
          <a:lstStyle/>
          <a:p>
            <a:r>
              <a:rPr lang="en-US" sz="2400" b="1" i="1" smtClean="0"/>
              <a:t>1.2.2. Dòng </a:t>
            </a:r>
            <a:r>
              <a:rPr lang="en-US" sz="2400" b="1" i="1" smtClean="0"/>
              <a:t>điện</a:t>
            </a:r>
            <a:endParaRPr lang="en-US" sz="2400"/>
          </a:p>
        </p:txBody>
      </p:sp>
      <p:sp>
        <p:nvSpPr>
          <p:cNvPr id="15" name="Text Box 5"/>
          <p:cNvSpPr txBox="1">
            <a:spLocks noChangeArrowheads="1"/>
          </p:cNvSpPr>
          <p:nvPr/>
        </p:nvSpPr>
        <p:spPr bwMode="auto">
          <a:xfrm>
            <a:off x="632244" y="1263525"/>
            <a:ext cx="8267700" cy="495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smtClean="0">
                <a:solidFill>
                  <a:srgbClr val="0000CC"/>
                </a:solidFill>
                <a:latin typeface="Arial" charset="0"/>
              </a:rPr>
              <a:t>-</a:t>
            </a:r>
            <a:r>
              <a:rPr lang="vi-VN" sz="3400" b="1">
                <a:solidFill>
                  <a:srgbClr val="0000CC"/>
                </a:solidFill>
                <a:latin typeface="Arial" charset="0"/>
              </a:rPr>
              <a:t>	Trong dung dịch, các chất hòa tan trong nước sẽ phân ly thành các ion dương tự do và các ion âm tự do. Dưới tác dụng của điện trường các ion tự do này sẽ chuyển động có hướng tạo nên dòng điện.</a:t>
            </a:r>
          </a:p>
          <a:p>
            <a:pPr algn="just">
              <a:lnSpc>
                <a:spcPct val="135000"/>
              </a:lnSpc>
            </a:pPr>
            <a:endParaRPr lang="en-US" sz="3400" b="1">
              <a:solidFill>
                <a:srgbClr val="0000CC"/>
              </a:solidFill>
              <a:latin typeface="Arial" charset="0"/>
            </a:endParaRPr>
          </a:p>
        </p:txBody>
      </p:sp>
    </p:spTree>
    <p:extLst>
      <p:ext uri="{BB962C8B-B14F-4D97-AF65-F5344CB8AC3E}">
        <p14:creationId xmlns:p14="http://schemas.microsoft.com/office/powerpoint/2010/main" val="38619460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801860"/>
            <a:ext cx="8216546" cy="461665"/>
          </a:xfrm>
          <a:prstGeom prst="rect">
            <a:avLst/>
          </a:prstGeom>
        </p:spPr>
        <p:txBody>
          <a:bodyPr wrap="square">
            <a:spAutoFit/>
          </a:bodyPr>
          <a:lstStyle/>
          <a:p>
            <a:r>
              <a:rPr lang="en-US" sz="2400" b="1" i="1" smtClean="0">
                <a:solidFill>
                  <a:srgbClr val="FF0000"/>
                </a:solidFill>
              </a:rPr>
              <a:t>1.2.3. Điện </a:t>
            </a:r>
            <a:r>
              <a:rPr lang="en-US" sz="2400" b="1" i="1" smtClean="0">
                <a:solidFill>
                  <a:srgbClr val="FF0000"/>
                </a:solidFill>
              </a:rPr>
              <a:t>trở</a:t>
            </a:r>
            <a:endParaRPr lang="en-US" sz="2400">
              <a:solidFill>
                <a:srgbClr val="FF0000"/>
              </a:solidFill>
            </a:endParaRPr>
          </a:p>
        </p:txBody>
      </p:sp>
      <p:sp>
        <p:nvSpPr>
          <p:cNvPr id="15" name="Text Box 5"/>
          <p:cNvSpPr txBox="1">
            <a:spLocks noChangeArrowheads="1"/>
          </p:cNvSpPr>
          <p:nvPr/>
        </p:nvSpPr>
        <p:spPr bwMode="auto">
          <a:xfrm>
            <a:off x="632244" y="1263525"/>
            <a:ext cx="8267700" cy="291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marL="457200" indent="-457200" algn="just">
              <a:lnSpc>
                <a:spcPct val="135000"/>
              </a:lnSpc>
              <a:buFontTx/>
              <a:buChar char="-"/>
            </a:pPr>
            <a:r>
              <a:rPr lang="vi-VN" sz="3400" b="1">
                <a:solidFill>
                  <a:srgbClr val="0000CC"/>
                </a:solidFill>
                <a:latin typeface="Arial" charset="0"/>
              </a:rPr>
              <a:t>	Đặc trưng cho hiện tượng tiêu tán năng lượng</a:t>
            </a:r>
          </a:p>
          <a:p>
            <a:pPr marL="457200" indent="-457200" algn="just">
              <a:lnSpc>
                <a:spcPct val="135000"/>
              </a:lnSpc>
              <a:buFontTx/>
              <a:buChar char="-"/>
            </a:pPr>
            <a:r>
              <a:rPr lang="vi-VN" sz="3400" b="1" smtClean="0">
                <a:solidFill>
                  <a:srgbClr val="0000CC"/>
                </a:solidFill>
                <a:latin typeface="Arial" charset="0"/>
              </a:rPr>
              <a:t>Ký </a:t>
            </a:r>
            <a:r>
              <a:rPr lang="vi-VN" sz="3400" b="1">
                <a:solidFill>
                  <a:srgbClr val="0000CC"/>
                </a:solidFill>
                <a:latin typeface="Arial" charset="0"/>
              </a:rPr>
              <a:t>hiệu: R</a:t>
            </a:r>
          </a:p>
          <a:p>
            <a:pPr marL="457200" indent="-457200" algn="just">
              <a:lnSpc>
                <a:spcPct val="135000"/>
              </a:lnSpc>
              <a:buFontTx/>
              <a:buChar char="-"/>
            </a:pPr>
            <a:r>
              <a:rPr lang="vi-VN" sz="3400" b="1" smtClean="0">
                <a:solidFill>
                  <a:srgbClr val="0000CC"/>
                </a:solidFill>
                <a:latin typeface="Arial" charset="0"/>
              </a:rPr>
              <a:t>Đơn </a:t>
            </a:r>
            <a:r>
              <a:rPr lang="vi-VN" sz="3400" b="1">
                <a:solidFill>
                  <a:srgbClr val="0000CC"/>
                </a:solidFill>
                <a:latin typeface="Arial" charset="0"/>
              </a:rPr>
              <a:t>vị điện trở là ohm (</a:t>
            </a:r>
            <a:r>
              <a:rPr lang="el-GR" sz="3400" b="1">
                <a:solidFill>
                  <a:srgbClr val="0000CC"/>
                </a:solidFill>
                <a:latin typeface="Arial" charset="0"/>
              </a:rPr>
              <a:t>Ω</a:t>
            </a:r>
            <a:r>
              <a:rPr lang="el-GR" sz="3400" b="1" smtClean="0">
                <a:solidFill>
                  <a:srgbClr val="0000CC"/>
                </a:solidFill>
                <a:latin typeface="Arial" charset="0"/>
              </a:rPr>
              <a:t>).</a:t>
            </a:r>
            <a:endParaRPr lang="el-GR" sz="3400" b="1">
              <a:solidFill>
                <a:srgbClr val="0000CC"/>
              </a:solidFill>
              <a:latin typeface="Arial" charset="0"/>
            </a:endParaRPr>
          </a:p>
        </p:txBody>
      </p:sp>
    </p:spTree>
    <p:extLst>
      <p:ext uri="{BB962C8B-B14F-4D97-AF65-F5344CB8AC3E}">
        <p14:creationId xmlns:p14="http://schemas.microsoft.com/office/powerpoint/2010/main" val="28628355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22826" y="660400"/>
            <a:ext cx="8216546" cy="461665"/>
          </a:xfrm>
          <a:prstGeom prst="rect">
            <a:avLst/>
          </a:prstGeom>
        </p:spPr>
        <p:txBody>
          <a:bodyPr wrap="square">
            <a:spAutoFit/>
          </a:bodyPr>
          <a:lstStyle/>
          <a:p>
            <a:r>
              <a:rPr lang="en-US" sz="2400" b="1" i="1" smtClean="0">
                <a:solidFill>
                  <a:srgbClr val="FF0000"/>
                </a:solidFill>
              </a:rPr>
              <a:t>1.2.4. Công </a:t>
            </a:r>
            <a:r>
              <a:rPr lang="en-US" sz="2400" b="1" i="1" smtClean="0">
                <a:solidFill>
                  <a:srgbClr val="FF0000"/>
                </a:solidFill>
              </a:rPr>
              <a:t>suất</a:t>
            </a:r>
            <a:endParaRPr lang="en-US" sz="2400">
              <a:solidFill>
                <a:srgbClr val="FF0000"/>
              </a:solidFill>
            </a:endParaRPr>
          </a:p>
        </p:txBody>
      </p:sp>
      <p:sp>
        <p:nvSpPr>
          <p:cNvPr id="15" name="Text Box 5"/>
          <p:cNvSpPr txBox="1">
            <a:spLocks noChangeArrowheads="1"/>
          </p:cNvSpPr>
          <p:nvPr/>
        </p:nvSpPr>
        <p:spPr bwMode="auto">
          <a:xfrm>
            <a:off x="614101" y="1033474"/>
            <a:ext cx="8267700" cy="516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3000" b="1" smtClean="0">
                <a:solidFill>
                  <a:srgbClr val="0000CC"/>
                </a:solidFill>
                <a:latin typeface="Arial" charset="0"/>
              </a:rPr>
              <a:t>- </a:t>
            </a:r>
            <a:r>
              <a:rPr lang="vi-VN" sz="3000" b="1" smtClean="0">
                <a:solidFill>
                  <a:srgbClr val="0000CC"/>
                </a:solidFill>
                <a:latin typeface="Arial" charset="0"/>
              </a:rPr>
              <a:t>Công </a:t>
            </a:r>
            <a:r>
              <a:rPr lang="vi-VN" sz="3000" b="1">
                <a:solidFill>
                  <a:srgbClr val="0000CC"/>
                </a:solidFill>
                <a:latin typeface="Arial" charset="0"/>
              </a:rPr>
              <a:t>suất là đại lượng đặc trưng cho khả năng thu và phát năng lượng điện trường của dòng điện. Công suất được định nghĩa là tích số của dòng điện và điện áp:</a:t>
            </a:r>
          </a:p>
          <a:p>
            <a:pPr algn="just">
              <a:lnSpc>
                <a:spcPct val="135000"/>
              </a:lnSpc>
            </a:pPr>
            <a:r>
              <a:rPr lang="vi-VN" sz="3000" b="1">
                <a:solidFill>
                  <a:srgbClr val="0000CC"/>
                </a:solidFill>
                <a:latin typeface="Arial" charset="0"/>
              </a:rPr>
              <a:t>-	Nếu dòng điện và điện áp cùng chiều thì dòng điện sinh công dương P &gt; 0 (phần tử hấp thụ năng lượng)</a:t>
            </a:r>
          </a:p>
          <a:p>
            <a:pPr algn="just">
              <a:lnSpc>
                <a:spcPct val="135000"/>
              </a:lnSpc>
            </a:pPr>
            <a:endParaRPr lang="el-GR" sz="3400" b="1">
              <a:solidFill>
                <a:srgbClr val="0000CC"/>
              </a:solidFill>
              <a:latin typeface="Arial" charset="0"/>
            </a:endParaRPr>
          </a:p>
        </p:txBody>
      </p:sp>
    </p:spTree>
    <p:extLst>
      <p:ext uri="{BB962C8B-B14F-4D97-AF65-F5344CB8AC3E}">
        <p14:creationId xmlns:p14="http://schemas.microsoft.com/office/powerpoint/2010/main" val="8942402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801860"/>
            <a:ext cx="8216546" cy="461665"/>
          </a:xfrm>
          <a:prstGeom prst="rect">
            <a:avLst/>
          </a:prstGeom>
        </p:spPr>
        <p:txBody>
          <a:bodyPr wrap="square">
            <a:spAutoFit/>
          </a:bodyPr>
          <a:lstStyle/>
          <a:p>
            <a:r>
              <a:rPr lang="en-US" sz="2400" b="1" i="1" smtClean="0">
                <a:solidFill>
                  <a:srgbClr val="FF0000"/>
                </a:solidFill>
              </a:rPr>
              <a:t>1.2.4. Công </a:t>
            </a:r>
            <a:r>
              <a:rPr lang="en-US" sz="2400" b="1" i="1" smtClean="0">
                <a:solidFill>
                  <a:srgbClr val="FF0000"/>
                </a:solidFill>
              </a:rPr>
              <a:t>suất</a:t>
            </a:r>
            <a:endParaRPr lang="en-US" sz="2400">
              <a:solidFill>
                <a:srgbClr val="FF0000"/>
              </a:solidFill>
            </a:endParaRPr>
          </a:p>
        </p:txBody>
      </p:sp>
      <p:sp>
        <p:nvSpPr>
          <p:cNvPr id="15" name="Text Box 5"/>
          <p:cNvSpPr txBox="1">
            <a:spLocks noChangeArrowheads="1"/>
          </p:cNvSpPr>
          <p:nvPr/>
        </p:nvSpPr>
        <p:spPr bwMode="auto">
          <a:xfrm>
            <a:off x="632244" y="1263525"/>
            <a:ext cx="8267700" cy="574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smtClean="0">
                <a:solidFill>
                  <a:srgbClr val="0000CC"/>
                </a:solidFill>
                <a:latin typeface="Arial" charset="0"/>
              </a:rPr>
              <a:t>-</a:t>
            </a:r>
            <a:r>
              <a:rPr lang="vi-VN" sz="3400" b="1">
                <a:solidFill>
                  <a:srgbClr val="0000CC"/>
                </a:solidFill>
                <a:latin typeface="Arial" charset="0"/>
              </a:rPr>
              <a:t>	Nếu dòng điện và điện áp ngược chiều thì dòng điện sinh công âm P &lt; 0 (phần tử phát năng lượng)</a:t>
            </a:r>
          </a:p>
          <a:p>
            <a:pPr algn="just">
              <a:lnSpc>
                <a:spcPct val="135000"/>
              </a:lnSpc>
            </a:pPr>
            <a:r>
              <a:rPr lang="vi-VN" sz="3400" b="1">
                <a:solidFill>
                  <a:srgbClr val="0000CC"/>
                </a:solidFill>
                <a:latin typeface="Arial" charset="0"/>
              </a:rPr>
              <a:t>-	Đơn vị công suất là watt (W). Đối với mạch xoay chiều, công thức tín công suất tác dụng như sau:</a:t>
            </a:r>
          </a:p>
          <a:p>
            <a:pPr algn="ctr">
              <a:lnSpc>
                <a:spcPct val="135000"/>
              </a:lnSpc>
            </a:pPr>
            <a:r>
              <a:rPr lang="vi-VN" sz="3400" b="1" smtClean="0">
                <a:solidFill>
                  <a:srgbClr val="FF0000"/>
                </a:solidFill>
                <a:latin typeface="Arial" charset="0"/>
              </a:rPr>
              <a:t>P</a:t>
            </a:r>
            <a:r>
              <a:rPr lang="vi-VN" sz="3400" b="1">
                <a:solidFill>
                  <a:srgbClr val="FF0000"/>
                </a:solidFill>
                <a:latin typeface="Arial" charset="0"/>
              </a:rPr>
              <a:t>	= U.I.cos</a:t>
            </a:r>
            <a:r>
              <a:rPr lang="el-GR" sz="3400" b="1">
                <a:solidFill>
                  <a:srgbClr val="FF0000"/>
                </a:solidFill>
                <a:latin typeface="Arial" charset="0"/>
              </a:rPr>
              <a:t>φ</a:t>
            </a:r>
          </a:p>
          <a:p>
            <a:pPr algn="just">
              <a:lnSpc>
                <a:spcPct val="135000"/>
              </a:lnSpc>
            </a:pPr>
            <a:endParaRPr lang="el-GR" sz="3400" b="1">
              <a:solidFill>
                <a:srgbClr val="0000CC"/>
              </a:solidFill>
              <a:latin typeface="Arial" charset="0"/>
            </a:endParaRPr>
          </a:p>
        </p:txBody>
      </p:sp>
    </p:spTree>
    <p:extLst>
      <p:ext uri="{BB962C8B-B14F-4D97-AF65-F5344CB8AC3E}">
        <p14:creationId xmlns:p14="http://schemas.microsoft.com/office/powerpoint/2010/main" val="14864572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7:12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1.2. Các </a:t>
                </a:r>
                <a:r>
                  <a:rPr lang="en-US" sz="2600" b="1" smtClean="0">
                    <a:latin typeface="Arial" panose="020B0604020202020204" pitchFamily="34" charset="0"/>
                    <a:cs typeface="Arial" panose="020B0604020202020204" pitchFamily="34" charset="0"/>
                  </a:rPr>
                  <a:t>thành phần cơ bản của mạch điện:</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ectangle 15"/>
          <p:cNvSpPr/>
          <p:nvPr/>
        </p:nvSpPr>
        <p:spPr>
          <a:xfrm>
            <a:off x="505519" y="801860"/>
            <a:ext cx="8216546" cy="461665"/>
          </a:xfrm>
          <a:prstGeom prst="rect">
            <a:avLst/>
          </a:prstGeom>
        </p:spPr>
        <p:txBody>
          <a:bodyPr wrap="square">
            <a:spAutoFit/>
          </a:bodyPr>
          <a:lstStyle/>
          <a:p>
            <a:r>
              <a:rPr lang="en-US" sz="2400" b="1" i="1">
                <a:solidFill>
                  <a:srgbClr val="FF0000"/>
                </a:solidFill>
              </a:rPr>
              <a:t>1.2.4. Công </a:t>
            </a:r>
            <a:r>
              <a:rPr lang="en-US" sz="2400" b="1" i="1" smtClean="0">
                <a:solidFill>
                  <a:srgbClr val="FF0000"/>
                </a:solidFill>
              </a:rPr>
              <a:t>suất</a:t>
            </a:r>
            <a:endParaRPr lang="en-US" sz="2400">
              <a:solidFill>
                <a:srgbClr val="FF0000"/>
              </a:solidFill>
            </a:endParaRPr>
          </a:p>
        </p:txBody>
      </p:sp>
      <p:sp>
        <p:nvSpPr>
          <p:cNvPr id="15" name="Text Box 5"/>
          <p:cNvSpPr txBox="1">
            <a:spLocks noChangeArrowheads="1"/>
          </p:cNvSpPr>
          <p:nvPr/>
        </p:nvSpPr>
        <p:spPr bwMode="auto">
          <a:xfrm>
            <a:off x="643967" y="2743200"/>
            <a:ext cx="82677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000" b="1">
                <a:solidFill>
                  <a:srgbClr val="0000CC"/>
                </a:solidFill>
                <a:latin typeface="Arial" charset="0"/>
              </a:rPr>
              <a:t>-	</a:t>
            </a:r>
            <a:r>
              <a:rPr lang="vi-VN" sz="3000" b="1" u="sng">
                <a:solidFill>
                  <a:srgbClr val="00B050"/>
                </a:solidFill>
                <a:latin typeface="Arial" charset="0"/>
              </a:rPr>
              <a:t>Trong </a:t>
            </a:r>
            <a:r>
              <a:rPr lang="vi-VN" sz="3000" b="1" u="sng" smtClean="0">
                <a:solidFill>
                  <a:srgbClr val="00B050"/>
                </a:solidFill>
                <a:latin typeface="Arial" charset="0"/>
              </a:rPr>
              <a:t>đó</a:t>
            </a:r>
            <a:r>
              <a:rPr lang="en-US" sz="3000" b="1" u="sng" smtClean="0">
                <a:solidFill>
                  <a:srgbClr val="00B050"/>
                </a:solidFill>
                <a:latin typeface="Arial" charset="0"/>
              </a:rPr>
              <a:t>:</a:t>
            </a:r>
          </a:p>
          <a:p>
            <a:pPr marL="457200" indent="-457200" algn="just">
              <a:lnSpc>
                <a:spcPct val="135000"/>
              </a:lnSpc>
              <a:buFont typeface="Wingdings" panose="05000000000000000000" pitchFamily="2" charset="2"/>
              <a:buChar char="Ø"/>
            </a:pPr>
            <a:r>
              <a:rPr lang="vi-VN" sz="3000" b="1" smtClean="0">
                <a:solidFill>
                  <a:srgbClr val="0000CC"/>
                </a:solidFill>
                <a:latin typeface="Arial" charset="0"/>
              </a:rPr>
              <a:t>U </a:t>
            </a:r>
            <a:r>
              <a:rPr lang="vi-VN" sz="3000" b="1">
                <a:solidFill>
                  <a:srgbClr val="0000CC"/>
                </a:solidFill>
                <a:latin typeface="Arial" charset="0"/>
              </a:rPr>
              <a:t>là điện áp hiệu </a:t>
            </a:r>
            <a:r>
              <a:rPr lang="vi-VN" sz="3000" b="1" smtClean="0">
                <a:solidFill>
                  <a:srgbClr val="0000CC"/>
                </a:solidFill>
                <a:latin typeface="Arial" charset="0"/>
              </a:rPr>
              <a:t>dụng</a:t>
            </a:r>
            <a:r>
              <a:rPr lang="en-US" sz="3000" b="1">
                <a:solidFill>
                  <a:srgbClr val="0000CC"/>
                </a:solidFill>
                <a:latin typeface="Arial" charset="0"/>
              </a:rPr>
              <a:t>.</a:t>
            </a:r>
            <a:endParaRPr lang="en-US" sz="3000" b="1" smtClean="0">
              <a:solidFill>
                <a:srgbClr val="0000CC"/>
              </a:solidFill>
              <a:latin typeface="Arial" charset="0"/>
            </a:endParaRPr>
          </a:p>
          <a:p>
            <a:pPr marL="457200" indent="-457200" algn="just">
              <a:lnSpc>
                <a:spcPct val="135000"/>
              </a:lnSpc>
              <a:buFont typeface="Wingdings" panose="05000000000000000000" pitchFamily="2" charset="2"/>
              <a:buChar char="Ø"/>
            </a:pPr>
            <a:r>
              <a:rPr lang="vi-VN" sz="3000" b="1" smtClean="0">
                <a:solidFill>
                  <a:srgbClr val="0000CC"/>
                </a:solidFill>
                <a:latin typeface="Arial" charset="0"/>
              </a:rPr>
              <a:t>I </a:t>
            </a:r>
            <a:r>
              <a:rPr lang="vi-VN" sz="3000" b="1">
                <a:solidFill>
                  <a:srgbClr val="0000CC"/>
                </a:solidFill>
                <a:latin typeface="Arial" charset="0"/>
              </a:rPr>
              <a:t>là dòng điện hiệu dụng, cos</a:t>
            </a:r>
            <a:r>
              <a:rPr lang="el-GR" sz="3000" b="1">
                <a:solidFill>
                  <a:srgbClr val="0000CC"/>
                </a:solidFill>
                <a:latin typeface="Arial" charset="0"/>
              </a:rPr>
              <a:t>φ </a:t>
            </a:r>
            <a:r>
              <a:rPr lang="vi-VN" sz="3000" b="1">
                <a:solidFill>
                  <a:srgbClr val="0000CC"/>
                </a:solidFill>
                <a:latin typeface="Arial" charset="0"/>
              </a:rPr>
              <a:t>là hệ số công suất.</a:t>
            </a:r>
            <a:endParaRPr lang="el-GR" sz="3000" b="1">
              <a:solidFill>
                <a:srgbClr val="0000CC"/>
              </a:solidFill>
              <a:latin typeface="Arial" charset="0"/>
            </a:endParaRPr>
          </a:p>
        </p:txBody>
      </p:sp>
      <p:sp>
        <p:nvSpPr>
          <p:cNvPr id="3" name="Rectangle 2"/>
          <p:cNvSpPr/>
          <p:nvPr/>
        </p:nvSpPr>
        <p:spPr>
          <a:xfrm>
            <a:off x="3326544" y="1676400"/>
            <a:ext cx="2540856" cy="610360"/>
          </a:xfrm>
          <a:prstGeom prst="rect">
            <a:avLst/>
          </a:prstGeom>
        </p:spPr>
        <p:txBody>
          <a:bodyPr wrap="square">
            <a:spAutoFit/>
          </a:bodyPr>
          <a:lstStyle/>
          <a:p>
            <a:pPr algn="ctr">
              <a:lnSpc>
                <a:spcPct val="135000"/>
              </a:lnSpc>
            </a:pPr>
            <a:r>
              <a:rPr lang="vi-VN" sz="2800" b="1" smtClean="0">
                <a:solidFill>
                  <a:srgbClr val="FF0000"/>
                </a:solidFill>
              </a:rPr>
              <a:t>P</a:t>
            </a:r>
            <a:r>
              <a:rPr lang="en-US" sz="2800" b="1" smtClean="0">
                <a:solidFill>
                  <a:srgbClr val="FF0000"/>
                </a:solidFill>
              </a:rPr>
              <a:t> </a:t>
            </a:r>
            <a:r>
              <a:rPr lang="vi-VN" sz="2800" b="1" smtClean="0">
                <a:solidFill>
                  <a:srgbClr val="FF0000"/>
                </a:solidFill>
              </a:rPr>
              <a:t>= </a:t>
            </a:r>
            <a:r>
              <a:rPr lang="vi-VN" sz="2800" b="1">
                <a:solidFill>
                  <a:srgbClr val="FF0000"/>
                </a:solidFill>
              </a:rPr>
              <a:t>U.I.cos</a:t>
            </a:r>
            <a:r>
              <a:rPr lang="el-GR" sz="2800" b="1">
                <a:solidFill>
                  <a:srgbClr val="FF0000"/>
                </a:solidFill>
              </a:rPr>
              <a:t>φ</a:t>
            </a:r>
            <a:endParaRPr lang="el-GR" sz="2800" b="1">
              <a:solidFill>
                <a:srgbClr val="FF0000"/>
              </a:solidFill>
            </a:endParaRPr>
          </a:p>
        </p:txBody>
      </p:sp>
    </p:spTree>
    <p:extLst>
      <p:ext uri="{BB962C8B-B14F-4D97-AF65-F5344CB8AC3E}">
        <p14:creationId xmlns:p14="http://schemas.microsoft.com/office/powerpoint/2010/main" val="7531849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7:14 SA</a:t>
            </a:fld>
            <a:endParaRPr lang="en-US" smtClean="0"/>
          </a:p>
        </p:txBody>
      </p:sp>
      <p:grpSp>
        <p:nvGrpSpPr>
          <p:cNvPr id="2" name="Group 61"/>
          <p:cNvGrpSpPr>
            <a:grpSpLocks/>
          </p:cNvGrpSpPr>
          <p:nvPr/>
        </p:nvGrpSpPr>
        <p:grpSpPr bwMode="auto">
          <a:xfrm>
            <a:off x="265906" y="152401"/>
            <a:ext cx="8459788" cy="881063"/>
            <a:chOff x="891" y="1175"/>
            <a:chExt cx="5005" cy="555"/>
          </a:xfrm>
        </p:grpSpPr>
        <p:grpSp>
          <p:nvGrpSpPr>
            <p:cNvPr id="18443" name="Group 62"/>
            <p:cNvGrpSpPr>
              <a:grpSpLocks/>
            </p:cNvGrpSpPr>
            <p:nvPr/>
          </p:nvGrpSpPr>
          <p:grpSpPr bwMode="auto">
            <a:xfrm>
              <a:off x="891" y="1175"/>
              <a:ext cx="5005" cy="555"/>
              <a:chOff x="1258" y="1081"/>
              <a:chExt cx="5005" cy="555"/>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555"/>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vi-VN" sz="2600" b="1">
                    <a:latin typeface="Arial" panose="020B0604020202020204" pitchFamily="34" charset="0"/>
                    <a:cs typeface="Arial" panose="020B0604020202020204" pitchFamily="34" charset="0"/>
                  </a:rPr>
                  <a:t>1.3. Mối quan hệ giữa các thành phần cơ </a:t>
                </a:r>
                <a:r>
                  <a:rPr lang="vi-VN" sz="2600" b="1">
                    <a:latin typeface="Arial" panose="020B0604020202020204" pitchFamily="34" charset="0"/>
                    <a:cs typeface="Arial" panose="020B0604020202020204" pitchFamily="34" charset="0"/>
                  </a:rPr>
                  <a:t>bản </a:t>
                </a:r>
                <a:endParaRPr lang="en-US" sz="2600" b="1" smtClean="0">
                  <a:latin typeface="Arial" panose="020B0604020202020204" pitchFamily="34" charset="0"/>
                  <a:cs typeface="Arial" panose="020B0604020202020204" pitchFamily="34" charset="0"/>
                </a:endParaRPr>
              </a:p>
              <a:p>
                <a:pPr>
                  <a:defRPr/>
                </a:pPr>
                <a:r>
                  <a:rPr lang="vi-VN" sz="2600" b="1" smtClean="0">
                    <a:latin typeface="Arial" panose="020B0604020202020204" pitchFamily="34" charset="0"/>
                    <a:cs typeface="Arial" panose="020B0604020202020204" pitchFamily="34" charset="0"/>
                  </a:rPr>
                  <a:t>của </a:t>
                </a:r>
                <a:r>
                  <a:rPr lang="vi-VN" sz="2600" b="1">
                    <a:latin typeface="Arial" panose="020B0604020202020204" pitchFamily="34" charset="0"/>
                    <a:cs typeface="Arial" panose="020B0604020202020204" pitchFamily="34" charset="0"/>
                  </a:rPr>
                  <a:t>mạch điện</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656109" y="1648153"/>
            <a:ext cx="8267700" cy="487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800" b="1">
                <a:solidFill>
                  <a:srgbClr val="0000CC"/>
                </a:solidFill>
                <a:latin typeface="Arial" charset="0"/>
              </a:rPr>
              <a:t>-	Trong một mạch điện, lượng công cần thiết được cấp cho các thiết bị khác nhau bằng cách thay đổi giá trị của điện trở hoặc điện áp.</a:t>
            </a:r>
          </a:p>
          <a:p>
            <a:pPr algn="just">
              <a:lnSpc>
                <a:spcPct val="135000"/>
              </a:lnSpc>
            </a:pPr>
            <a:r>
              <a:rPr lang="vi-VN" sz="2800" b="1">
                <a:solidFill>
                  <a:srgbClr val="0000CC"/>
                </a:solidFill>
                <a:latin typeface="Arial" charset="0"/>
              </a:rPr>
              <a:t>-	Khi cho dòng điện đi qua điện trở R, U là điện áp đặt giữa 2 đầu điện trở R, theo</a:t>
            </a:r>
          </a:p>
          <a:p>
            <a:pPr algn="just">
              <a:lnSpc>
                <a:spcPct val="135000"/>
              </a:lnSpc>
            </a:pPr>
            <a:r>
              <a:rPr lang="vi-VN" sz="2800" b="1">
                <a:solidFill>
                  <a:srgbClr val="0000CC"/>
                </a:solidFill>
                <a:latin typeface="Arial" charset="0"/>
              </a:rPr>
              <a:t>định luật Ohm ta có:</a:t>
            </a:r>
          </a:p>
          <a:p>
            <a:pPr algn="just">
              <a:lnSpc>
                <a:spcPct val="135000"/>
              </a:lnSpc>
            </a:pPr>
            <a:r>
              <a:rPr lang="en-US" sz="2800" b="1" smtClean="0">
                <a:solidFill>
                  <a:srgbClr val="0000CC"/>
                </a:solidFill>
                <a:latin typeface="Arial" charset="0"/>
              </a:rPr>
              <a:t>																				</a:t>
            </a:r>
            <a:r>
              <a:rPr lang="vi-VN" sz="2800" b="1" smtClean="0">
                <a:solidFill>
                  <a:srgbClr val="FF0000"/>
                </a:solidFill>
                <a:latin typeface="Arial" charset="0"/>
              </a:rPr>
              <a:t>U</a:t>
            </a:r>
            <a:r>
              <a:rPr lang="en-US" sz="2800" b="1" smtClean="0">
                <a:solidFill>
                  <a:srgbClr val="FF0000"/>
                </a:solidFill>
                <a:latin typeface="Arial" charset="0"/>
              </a:rPr>
              <a:t> </a:t>
            </a:r>
            <a:r>
              <a:rPr lang="vi-VN" sz="2800" b="1" smtClean="0">
                <a:solidFill>
                  <a:srgbClr val="FF0000"/>
                </a:solidFill>
                <a:latin typeface="Arial" charset="0"/>
              </a:rPr>
              <a:t>=</a:t>
            </a:r>
            <a:r>
              <a:rPr lang="en-US" sz="2800" b="1" smtClean="0">
                <a:solidFill>
                  <a:srgbClr val="FF0000"/>
                </a:solidFill>
                <a:latin typeface="Arial" charset="0"/>
              </a:rPr>
              <a:t> </a:t>
            </a:r>
            <a:r>
              <a:rPr lang="vi-VN" sz="2800" b="1" smtClean="0">
                <a:solidFill>
                  <a:srgbClr val="FF0000"/>
                </a:solidFill>
                <a:latin typeface="Arial" charset="0"/>
              </a:rPr>
              <a:t>I.R</a:t>
            </a:r>
            <a:endParaRPr lang="vi-VN" sz="2800" b="1">
              <a:solidFill>
                <a:srgbClr val="FF0000"/>
              </a:solidFill>
              <a:latin typeface="Arial" charset="0"/>
            </a:endParaRPr>
          </a:p>
          <a:p>
            <a:pPr algn="just">
              <a:lnSpc>
                <a:spcPct val="135000"/>
              </a:lnSpc>
            </a:pPr>
            <a:endParaRPr lang="el-GR" sz="3400" b="1">
              <a:solidFill>
                <a:srgbClr val="0000CC"/>
              </a:solidFill>
              <a:latin typeface="Arial" charset="0"/>
            </a:endParaRPr>
          </a:p>
        </p:txBody>
      </p:sp>
    </p:spTree>
    <p:extLst>
      <p:ext uri="{BB962C8B-B14F-4D97-AF65-F5344CB8AC3E}">
        <p14:creationId xmlns:p14="http://schemas.microsoft.com/office/powerpoint/2010/main" val="28580904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7:15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Rectangle 13"/>
          <p:cNvSpPr/>
          <p:nvPr/>
        </p:nvSpPr>
        <p:spPr>
          <a:xfrm>
            <a:off x="997127" y="1056139"/>
            <a:ext cx="8216546" cy="461665"/>
          </a:xfrm>
          <a:prstGeom prst="rect">
            <a:avLst/>
          </a:prstGeom>
        </p:spPr>
        <p:txBody>
          <a:bodyPr wrap="square">
            <a:spAutoFit/>
          </a:bodyPr>
          <a:lstStyle/>
          <a:p>
            <a:r>
              <a:rPr lang="en-US" sz="2400" b="1" i="1" smtClean="0">
                <a:solidFill>
                  <a:srgbClr val="0000CC"/>
                </a:solidFill>
              </a:rPr>
              <a:t>1.4.1. </a:t>
            </a:r>
            <a:r>
              <a:rPr lang="vi-VN" sz="2400" b="1" i="1" smtClean="0">
                <a:solidFill>
                  <a:srgbClr val="0000CC"/>
                </a:solidFill>
              </a:rPr>
              <a:t>Mạch </a:t>
            </a:r>
            <a:r>
              <a:rPr lang="vi-VN" sz="2400" b="1" i="1">
                <a:solidFill>
                  <a:srgbClr val="0000CC"/>
                </a:solidFill>
              </a:rPr>
              <a:t>điện đấu nối tiếp</a:t>
            </a:r>
            <a:endParaRPr lang="en-US" sz="2400">
              <a:solidFill>
                <a:srgbClr val="0000CC"/>
              </a:solidFill>
            </a:endParaRPr>
          </a:p>
        </p:txBody>
      </p:sp>
      <p:pic>
        <p:nvPicPr>
          <p:cNvPr id="15" name="Picture 2" descr="Types &amp; Components of Electric Circuits - Video &amp; Lesson ..."/>
          <p:cNvPicPr>
            <a:picLocks noChangeAspect="1" noChangeArrowheads="1"/>
          </p:cNvPicPr>
          <p:nvPr/>
        </p:nvPicPr>
        <p:blipFill rotWithShape="1">
          <a:blip r:embed="rId3">
            <a:extLst>
              <a:ext uri="{28A0092B-C50C-407E-A947-70E740481C1C}">
                <a14:useLocalDpi xmlns:a14="http://schemas.microsoft.com/office/drawing/2010/main" val="0"/>
              </a:ext>
            </a:extLst>
          </a:blip>
          <a:srcRect t="14262" r="56243" b="8837"/>
          <a:stretch/>
        </p:blipFill>
        <p:spPr bwMode="auto">
          <a:xfrm>
            <a:off x="528742" y="2108200"/>
            <a:ext cx="3547355" cy="35052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eries circuit dictionary definition | series circuit defined"/>
          <p:cNvPicPr>
            <a:picLocks noChangeAspect="1" noChangeArrowheads="1"/>
          </p:cNvPicPr>
          <p:nvPr/>
        </p:nvPicPr>
        <p:blipFill rotWithShape="1">
          <a:blip r:embed="rId4">
            <a:extLst>
              <a:ext uri="{28A0092B-C50C-407E-A947-70E740481C1C}">
                <a14:useLocalDpi xmlns:a14="http://schemas.microsoft.com/office/drawing/2010/main" val="0"/>
              </a:ext>
            </a:extLst>
          </a:blip>
          <a:srcRect b="3461"/>
          <a:stretch/>
        </p:blipFill>
        <p:spPr bwMode="auto">
          <a:xfrm>
            <a:off x="5105400" y="1263525"/>
            <a:ext cx="3886200" cy="4880429"/>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Group 61"/>
          <p:cNvGrpSpPr>
            <a:grpSpLocks/>
          </p:cNvGrpSpPr>
          <p:nvPr/>
        </p:nvGrpSpPr>
        <p:grpSpPr bwMode="auto">
          <a:xfrm>
            <a:off x="265906" y="152401"/>
            <a:ext cx="8459788" cy="761999"/>
            <a:chOff x="891" y="1175"/>
            <a:chExt cx="5005" cy="555"/>
          </a:xfrm>
        </p:grpSpPr>
        <p:grpSp>
          <p:nvGrpSpPr>
            <p:cNvPr id="19" name="Group 62"/>
            <p:cNvGrpSpPr>
              <a:grpSpLocks/>
            </p:cNvGrpSpPr>
            <p:nvPr/>
          </p:nvGrpSpPr>
          <p:grpSpPr bwMode="auto">
            <a:xfrm>
              <a:off x="891" y="1175"/>
              <a:ext cx="5005" cy="555"/>
              <a:chOff x="1258" y="1081"/>
              <a:chExt cx="5005" cy="555"/>
            </a:xfrm>
          </p:grpSpPr>
          <p:sp>
            <p:nvSpPr>
              <p:cNvPr id="22"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3" name="AutoShape 64"/>
              <p:cNvSpPr>
                <a:spLocks noChangeArrowheads="1"/>
              </p:cNvSpPr>
              <p:nvPr/>
            </p:nvSpPr>
            <p:spPr bwMode="gray">
              <a:xfrm>
                <a:off x="1491" y="1081"/>
                <a:ext cx="4772" cy="555"/>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1.4. </a:t>
                </a:r>
                <a:r>
                  <a:rPr lang="vi-VN" sz="2600" b="1" smtClean="0">
                    <a:latin typeface="Arial" panose="020B0604020202020204" pitchFamily="34" charset="0"/>
                    <a:cs typeface="Arial" panose="020B0604020202020204" pitchFamily="34" charset="0"/>
                  </a:rPr>
                  <a:t>Cách </a:t>
                </a:r>
                <a:r>
                  <a:rPr lang="vi-VN" sz="2600" b="1">
                    <a:latin typeface="Arial" panose="020B0604020202020204" pitchFamily="34" charset="0"/>
                    <a:cs typeface="Arial" panose="020B0604020202020204" pitchFamily="34" charset="0"/>
                  </a:rPr>
                  <a:t>đấu mạch điện cơ bản </a:t>
                </a:r>
                <a:endParaRPr lang="en-US" sz="2600" b="1" smtClean="0">
                  <a:latin typeface="Arial" panose="020B0604020202020204" pitchFamily="34" charset="0"/>
                  <a:cs typeface="Arial" panose="020B0604020202020204" pitchFamily="34" charset="0"/>
                </a:endParaRPr>
              </a:p>
            </p:txBody>
          </p:sp>
        </p:grpSp>
        <p:sp>
          <p:nvSpPr>
            <p:cNvPr id="20"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21"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Tree>
    <p:extLst>
      <p:ext uri="{BB962C8B-B14F-4D97-AF65-F5344CB8AC3E}">
        <p14:creationId xmlns:p14="http://schemas.microsoft.com/office/powerpoint/2010/main" val="2304682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trips(downRight)">
                                      <p:cBhvr>
                                        <p:cTn id="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7:16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7" name="Picture 16"/>
          <p:cNvPicPr/>
          <p:nvPr/>
        </p:nvPicPr>
        <p:blipFill>
          <a:blip r:embed="rId3">
            <a:extLst>
              <a:ext uri="{28A0092B-C50C-407E-A947-70E740481C1C}">
                <a14:useLocalDpi xmlns:a14="http://schemas.microsoft.com/office/drawing/2010/main" val="0"/>
              </a:ext>
            </a:extLst>
          </a:blip>
          <a:srcRect/>
          <a:stretch>
            <a:fillRect/>
          </a:stretch>
        </p:blipFill>
        <p:spPr bwMode="auto">
          <a:xfrm>
            <a:off x="624987" y="1755782"/>
            <a:ext cx="7952178" cy="4340218"/>
          </a:xfrm>
          <a:prstGeom prst="rect">
            <a:avLst/>
          </a:prstGeom>
          <a:noFill/>
        </p:spPr>
      </p:pic>
      <p:sp>
        <p:nvSpPr>
          <p:cNvPr id="15" name="Rectangle 14"/>
          <p:cNvSpPr/>
          <p:nvPr/>
        </p:nvSpPr>
        <p:spPr>
          <a:xfrm>
            <a:off x="997127" y="1056139"/>
            <a:ext cx="8216546" cy="461665"/>
          </a:xfrm>
          <a:prstGeom prst="rect">
            <a:avLst/>
          </a:prstGeom>
        </p:spPr>
        <p:txBody>
          <a:bodyPr wrap="square">
            <a:spAutoFit/>
          </a:bodyPr>
          <a:lstStyle/>
          <a:p>
            <a:r>
              <a:rPr lang="en-US" sz="2400" b="1" i="1" smtClean="0">
                <a:solidFill>
                  <a:srgbClr val="0000CC"/>
                </a:solidFill>
              </a:rPr>
              <a:t>1.4.1. </a:t>
            </a:r>
            <a:r>
              <a:rPr lang="vi-VN" sz="2400" b="1" i="1" smtClean="0">
                <a:solidFill>
                  <a:srgbClr val="0000CC"/>
                </a:solidFill>
              </a:rPr>
              <a:t>Mạch </a:t>
            </a:r>
            <a:r>
              <a:rPr lang="vi-VN" sz="2400" b="1" i="1">
                <a:solidFill>
                  <a:srgbClr val="0000CC"/>
                </a:solidFill>
              </a:rPr>
              <a:t>điện đấu nối tiếp</a:t>
            </a:r>
            <a:endParaRPr lang="en-US" sz="2400">
              <a:solidFill>
                <a:srgbClr val="0000CC"/>
              </a:solidFill>
            </a:endParaRPr>
          </a:p>
        </p:txBody>
      </p:sp>
      <p:grpSp>
        <p:nvGrpSpPr>
          <p:cNvPr id="18" name="Group 61"/>
          <p:cNvGrpSpPr>
            <a:grpSpLocks/>
          </p:cNvGrpSpPr>
          <p:nvPr/>
        </p:nvGrpSpPr>
        <p:grpSpPr bwMode="auto">
          <a:xfrm>
            <a:off x="265906" y="152401"/>
            <a:ext cx="8459788" cy="761999"/>
            <a:chOff x="891" y="1175"/>
            <a:chExt cx="5005" cy="555"/>
          </a:xfrm>
        </p:grpSpPr>
        <p:grpSp>
          <p:nvGrpSpPr>
            <p:cNvPr id="19" name="Group 62"/>
            <p:cNvGrpSpPr>
              <a:grpSpLocks/>
            </p:cNvGrpSpPr>
            <p:nvPr/>
          </p:nvGrpSpPr>
          <p:grpSpPr bwMode="auto">
            <a:xfrm>
              <a:off x="891" y="1175"/>
              <a:ext cx="5005" cy="555"/>
              <a:chOff x="1258" y="1081"/>
              <a:chExt cx="5005" cy="555"/>
            </a:xfrm>
          </p:grpSpPr>
          <p:sp>
            <p:nvSpPr>
              <p:cNvPr id="22"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3" name="AutoShape 64"/>
              <p:cNvSpPr>
                <a:spLocks noChangeArrowheads="1"/>
              </p:cNvSpPr>
              <p:nvPr/>
            </p:nvSpPr>
            <p:spPr bwMode="gray">
              <a:xfrm>
                <a:off x="1491" y="1081"/>
                <a:ext cx="4772" cy="555"/>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1.4. </a:t>
                </a:r>
                <a:r>
                  <a:rPr lang="vi-VN" sz="2600" b="1" smtClean="0">
                    <a:latin typeface="Arial" panose="020B0604020202020204" pitchFamily="34" charset="0"/>
                    <a:cs typeface="Arial" panose="020B0604020202020204" pitchFamily="34" charset="0"/>
                  </a:rPr>
                  <a:t>Cách </a:t>
                </a:r>
                <a:r>
                  <a:rPr lang="vi-VN" sz="2600" b="1">
                    <a:latin typeface="Arial" panose="020B0604020202020204" pitchFamily="34" charset="0"/>
                    <a:cs typeface="Arial" panose="020B0604020202020204" pitchFamily="34" charset="0"/>
                  </a:rPr>
                  <a:t>đấu mạch điện cơ bản </a:t>
                </a:r>
                <a:endParaRPr lang="en-US" sz="2600" b="1" smtClean="0">
                  <a:latin typeface="Arial" panose="020B0604020202020204" pitchFamily="34" charset="0"/>
                  <a:cs typeface="Arial" panose="020B0604020202020204" pitchFamily="34" charset="0"/>
                </a:endParaRPr>
              </a:p>
            </p:txBody>
          </p:sp>
        </p:grpSp>
        <p:sp>
          <p:nvSpPr>
            <p:cNvPr id="20"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21"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Tree>
    <p:extLst>
      <p:ext uri="{BB962C8B-B14F-4D97-AF65-F5344CB8AC3E}">
        <p14:creationId xmlns:p14="http://schemas.microsoft.com/office/powerpoint/2010/main" val="422290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trips(downRight)">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7:16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707065" y="1861230"/>
            <a:ext cx="8267700" cy="3125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pl-PL" sz="2800" b="1">
                <a:solidFill>
                  <a:srgbClr val="7030A0"/>
                </a:solidFill>
                <a:latin typeface="Arial" charset="0"/>
              </a:rPr>
              <a:t>-	Cường độ dòng điện</a:t>
            </a:r>
          </a:p>
          <a:p>
            <a:pPr algn="just">
              <a:lnSpc>
                <a:spcPct val="135000"/>
              </a:lnSpc>
            </a:pPr>
            <a:r>
              <a:rPr lang="en-US" sz="2800" b="1" smtClean="0">
                <a:solidFill>
                  <a:srgbClr val="4BAE00"/>
                </a:solidFill>
                <a:latin typeface="Arial" charset="0"/>
              </a:rPr>
              <a:t>								</a:t>
            </a:r>
            <a:r>
              <a:rPr lang="pl-PL" sz="2800" b="1" smtClean="0">
                <a:solidFill>
                  <a:srgbClr val="4BAE00"/>
                </a:solidFill>
                <a:latin typeface="Arial" charset="0"/>
              </a:rPr>
              <a:t>I </a:t>
            </a:r>
            <a:r>
              <a:rPr lang="pl-PL" sz="2800" b="1">
                <a:solidFill>
                  <a:srgbClr val="4BAE00"/>
                </a:solidFill>
                <a:latin typeface="Arial" charset="0"/>
              </a:rPr>
              <a:t>= I</a:t>
            </a:r>
            <a:r>
              <a:rPr lang="pl-PL" sz="2800" b="1" baseline="-25000">
                <a:solidFill>
                  <a:srgbClr val="4BAE00"/>
                </a:solidFill>
                <a:latin typeface="Arial" charset="0"/>
              </a:rPr>
              <a:t>1</a:t>
            </a:r>
            <a:r>
              <a:rPr lang="pl-PL" sz="2800" b="1">
                <a:solidFill>
                  <a:srgbClr val="4BAE00"/>
                </a:solidFill>
                <a:latin typeface="Arial" charset="0"/>
              </a:rPr>
              <a:t> = I</a:t>
            </a:r>
            <a:r>
              <a:rPr lang="pl-PL" sz="2800" b="1" baseline="-25000">
                <a:solidFill>
                  <a:srgbClr val="4BAE00"/>
                </a:solidFill>
                <a:latin typeface="Arial" charset="0"/>
              </a:rPr>
              <a:t>2</a:t>
            </a:r>
            <a:r>
              <a:rPr lang="pl-PL" sz="2800" b="1">
                <a:solidFill>
                  <a:srgbClr val="4BAE00"/>
                </a:solidFill>
                <a:latin typeface="Arial" charset="0"/>
              </a:rPr>
              <a:t> = ... = I</a:t>
            </a:r>
            <a:r>
              <a:rPr lang="pl-PL" sz="2800" b="1" baseline="-25000">
                <a:solidFill>
                  <a:srgbClr val="4BAE00"/>
                </a:solidFill>
                <a:latin typeface="Arial" charset="0"/>
              </a:rPr>
              <a:t>n</a:t>
            </a:r>
          </a:p>
          <a:p>
            <a:pPr algn="just">
              <a:lnSpc>
                <a:spcPct val="135000"/>
              </a:lnSpc>
            </a:pPr>
            <a:r>
              <a:rPr lang="pl-PL" sz="2800" b="1">
                <a:solidFill>
                  <a:srgbClr val="7030A0"/>
                </a:solidFill>
                <a:latin typeface="Arial" charset="0"/>
              </a:rPr>
              <a:t>-	Điện áp</a:t>
            </a:r>
          </a:p>
          <a:p>
            <a:pPr algn="just">
              <a:lnSpc>
                <a:spcPct val="135000"/>
              </a:lnSpc>
            </a:pPr>
            <a:r>
              <a:rPr lang="en-US" sz="2800" b="1" smtClean="0">
                <a:solidFill>
                  <a:srgbClr val="4BAE00"/>
                </a:solidFill>
                <a:latin typeface="Arial" charset="0"/>
              </a:rPr>
              <a:t>						</a:t>
            </a:r>
            <a:r>
              <a:rPr lang="pl-PL" sz="2800" b="1" smtClean="0">
                <a:solidFill>
                  <a:srgbClr val="4BAE00"/>
                </a:solidFill>
                <a:latin typeface="Arial" charset="0"/>
              </a:rPr>
              <a:t>U </a:t>
            </a:r>
            <a:r>
              <a:rPr lang="pl-PL" sz="2800" b="1">
                <a:solidFill>
                  <a:srgbClr val="4BAE00"/>
                </a:solidFill>
                <a:latin typeface="Arial" charset="0"/>
              </a:rPr>
              <a:t>= U</a:t>
            </a:r>
            <a:r>
              <a:rPr lang="pl-PL" sz="2800" b="1" baseline="-25000">
                <a:solidFill>
                  <a:srgbClr val="4BAE00"/>
                </a:solidFill>
                <a:latin typeface="Arial" charset="0"/>
              </a:rPr>
              <a:t>1</a:t>
            </a:r>
            <a:r>
              <a:rPr lang="pl-PL" sz="2800" b="1">
                <a:solidFill>
                  <a:srgbClr val="4BAE00"/>
                </a:solidFill>
                <a:latin typeface="Arial" charset="0"/>
              </a:rPr>
              <a:t> + U</a:t>
            </a:r>
            <a:r>
              <a:rPr lang="pl-PL" sz="2800" b="1" baseline="-25000">
                <a:solidFill>
                  <a:srgbClr val="4BAE00"/>
                </a:solidFill>
                <a:latin typeface="Arial" charset="0"/>
              </a:rPr>
              <a:t>2</a:t>
            </a:r>
            <a:r>
              <a:rPr lang="pl-PL" sz="2800" b="1">
                <a:solidFill>
                  <a:srgbClr val="4BAE00"/>
                </a:solidFill>
                <a:latin typeface="Arial" charset="0"/>
              </a:rPr>
              <a:t> + ... + U</a:t>
            </a:r>
            <a:r>
              <a:rPr lang="pl-PL" sz="2800" b="1" baseline="-25000">
                <a:solidFill>
                  <a:srgbClr val="4BAE00"/>
                </a:solidFill>
                <a:latin typeface="Arial" charset="0"/>
              </a:rPr>
              <a:t>n</a:t>
            </a:r>
          </a:p>
          <a:p>
            <a:pPr algn="just">
              <a:lnSpc>
                <a:spcPct val="135000"/>
              </a:lnSpc>
            </a:pPr>
            <a:endParaRPr lang="el-GR" sz="3400" b="1">
              <a:solidFill>
                <a:srgbClr val="0000CC"/>
              </a:solidFill>
              <a:latin typeface="Arial" charset="0"/>
            </a:endParaRPr>
          </a:p>
        </p:txBody>
      </p:sp>
      <p:sp>
        <p:nvSpPr>
          <p:cNvPr id="17" name="Rectangle 16"/>
          <p:cNvSpPr/>
          <p:nvPr/>
        </p:nvSpPr>
        <p:spPr>
          <a:xfrm>
            <a:off x="997127" y="1056139"/>
            <a:ext cx="8216546" cy="461665"/>
          </a:xfrm>
          <a:prstGeom prst="rect">
            <a:avLst/>
          </a:prstGeom>
        </p:spPr>
        <p:txBody>
          <a:bodyPr wrap="square">
            <a:spAutoFit/>
          </a:bodyPr>
          <a:lstStyle/>
          <a:p>
            <a:r>
              <a:rPr lang="en-US" sz="2400" b="1" i="1" smtClean="0">
                <a:solidFill>
                  <a:srgbClr val="0000CC"/>
                </a:solidFill>
              </a:rPr>
              <a:t>1.4.1. </a:t>
            </a:r>
            <a:r>
              <a:rPr lang="vi-VN" sz="2400" b="1" i="1" smtClean="0">
                <a:solidFill>
                  <a:srgbClr val="0000CC"/>
                </a:solidFill>
              </a:rPr>
              <a:t>Mạch </a:t>
            </a:r>
            <a:r>
              <a:rPr lang="vi-VN" sz="2400" b="1" i="1">
                <a:solidFill>
                  <a:srgbClr val="0000CC"/>
                </a:solidFill>
              </a:rPr>
              <a:t>điện đấu nối tiếp</a:t>
            </a:r>
            <a:endParaRPr lang="en-US" sz="2400">
              <a:solidFill>
                <a:srgbClr val="0000CC"/>
              </a:solidFill>
            </a:endParaRPr>
          </a:p>
        </p:txBody>
      </p:sp>
      <p:grpSp>
        <p:nvGrpSpPr>
          <p:cNvPr id="18" name="Group 61"/>
          <p:cNvGrpSpPr>
            <a:grpSpLocks/>
          </p:cNvGrpSpPr>
          <p:nvPr/>
        </p:nvGrpSpPr>
        <p:grpSpPr bwMode="auto">
          <a:xfrm>
            <a:off x="265906" y="152401"/>
            <a:ext cx="8459788" cy="761999"/>
            <a:chOff x="891" y="1175"/>
            <a:chExt cx="5005" cy="555"/>
          </a:xfrm>
        </p:grpSpPr>
        <p:grpSp>
          <p:nvGrpSpPr>
            <p:cNvPr id="19" name="Group 62"/>
            <p:cNvGrpSpPr>
              <a:grpSpLocks/>
            </p:cNvGrpSpPr>
            <p:nvPr/>
          </p:nvGrpSpPr>
          <p:grpSpPr bwMode="auto">
            <a:xfrm>
              <a:off x="891" y="1175"/>
              <a:ext cx="5005" cy="555"/>
              <a:chOff x="1258" y="1081"/>
              <a:chExt cx="5005" cy="555"/>
            </a:xfrm>
          </p:grpSpPr>
          <p:sp>
            <p:nvSpPr>
              <p:cNvPr id="22"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3" name="AutoShape 64"/>
              <p:cNvSpPr>
                <a:spLocks noChangeArrowheads="1"/>
              </p:cNvSpPr>
              <p:nvPr/>
            </p:nvSpPr>
            <p:spPr bwMode="gray">
              <a:xfrm>
                <a:off x="1491" y="1081"/>
                <a:ext cx="4772" cy="555"/>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1.4. </a:t>
                </a:r>
                <a:r>
                  <a:rPr lang="vi-VN" sz="2600" b="1" smtClean="0">
                    <a:latin typeface="Arial" panose="020B0604020202020204" pitchFamily="34" charset="0"/>
                    <a:cs typeface="Arial" panose="020B0604020202020204" pitchFamily="34" charset="0"/>
                  </a:rPr>
                  <a:t>Cách </a:t>
                </a:r>
                <a:r>
                  <a:rPr lang="vi-VN" sz="2600" b="1">
                    <a:latin typeface="Arial" panose="020B0604020202020204" pitchFamily="34" charset="0"/>
                    <a:cs typeface="Arial" panose="020B0604020202020204" pitchFamily="34" charset="0"/>
                  </a:rPr>
                  <a:t>đấu mạch điện cơ bản </a:t>
                </a:r>
                <a:endParaRPr lang="en-US" sz="2600" b="1" smtClean="0">
                  <a:latin typeface="Arial" panose="020B0604020202020204" pitchFamily="34" charset="0"/>
                  <a:cs typeface="Arial" panose="020B0604020202020204" pitchFamily="34" charset="0"/>
                </a:endParaRPr>
              </a:p>
            </p:txBody>
          </p:sp>
        </p:grpSp>
        <p:sp>
          <p:nvSpPr>
            <p:cNvPr id="20"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21"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Tree>
    <p:extLst>
      <p:ext uri="{BB962C8B-B14F-4D97-AF65-F5344CB8AC3E}">
        <p14:creationId xmlns:p14="http://schemas.microsoft.com/office/powerpoint/2010/main" val="189938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trips(downRight)">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7:17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7" name="Picture 2" descr="Types &amp; Components of Electric Circuits - Video &amp; Lesson ..."/>
          <p:cNvPicPr>
            <a:picLocks noChangeAspect="1" noChangeArrowheads="1"/>
          </p:cNvPicPr>
          <p:nvPr/>
        </p:nvPicPr>
        <p:blipFill rotWithShape="1">
          <a:blip r:embed="rId3">
            <a:extLst>
              <a:ext uri="{28A0092B-C50C-407E-A947-70E740481C1C}">
                <a14:useLocalDpi xmlns:a14="http://schemas.microsoft.com/office/drawing/2010/main" val="0"/>
              </a:ext>
            </a:extLst>
          </a:blip>
          <a:srcRect l="43757" t="14925" r="4295" b="8837"/>
          <a:stretch/>
        </p:blipFill>
        <p:spPr bwMode="auto">
          <a:xfrm>
            <a:off x="2020772" y="1917700"/>
            <a:ext cx="4340456" cy="3581400"/>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997127" y="1056139"/>
            <a:ext cx="8216546" cy="461665"/>
          </a:xfrm>
          <a:prstGeom prst="rect">
            <a:avLst/>
          </a:prstGeom>
        </p:spPr>
        <p:txBody>
          <a:bodyPr wrap="square">
            <a:spAutoFit/>
          </a:bodyPr>
          <a:lstStyle/>
          <a:p>
            <a:r>
              <a:rPr lang="en-US" sz="2400" b="1" i="1" smtClean="0">
                <a:solidFill>
                  <a:srgbClr val="0000CC"/>
                </a:solidFill>
              </a:rPr>
              <a:t>1.4.2. </a:t>
            </a:r>
            <a:r>
              <a:rPr lang="vi-VN" sz="2400" b="1" i="1" smtClean="0">
                <a:solidFill>
                  <a:srgbClr val="0000CC"/>
                </a:solidFill>
              </a:rPr>
              <a:t>Mạch </a:t>
            </a:r>
            <a:r>
              <a:rPr lang="vi-VN" sz="2400" b="1" i="1">
                <a:solidFill>
                  <a:srgbClr val="0000CC"/>
                </a:solidFill>
              </a:rPr>
              <a:t>điện đấu </a:t>
            </a:r>
            <a:r>
              <a:rPr lang="en-US" sz="2400" b="1" i="1" smtClean="0">
                <a:solidFill>
                  <a:srgbClr val="0000CC"/>
                </a:solidFill>
              </a:rPr>
              <a:t>song song</a:t>
            </a:r>
            <a:endParaRPr lang="en-US" sz="2400">
              <a:solidFill>
                <a:srgbClr val="0000CC"/>
              </a:solidFill>
            </a:endParaRPr>
          </a:p>
        </p:txBody>
      </p:sp>
      <p:grpSp>
        <p:nvGrpSpPr>
          <p:cNvPr id="18" name="Group 61"/>
          <p:cNvGrpSpPr>
            <a:grpSpLocks/>
          </p:cNvGrpSpPr>
          <p:nvPr/>
        </p:nvGrpSpPr>
        <p:grpSpPr bwMode="auto">
          <a:xfrm>
            <a:off x="265906" y="152401"/>
            <a:ext cx="8459788" cy="761999"/>
            <a:chOff x="891" y="1175"/>
            <a:chExt cx="5005" cy="555"/>
          </a:xfrm>
        </p:grpSpPr>
        <p:grpSp>
          <p:nvGrpSpPr>
            <p:cNvPr id="19" name="Group 62"/>
            <p:cNvGrpSpPr>
              <a:grpSpLocks/>
            </p:cNvGrpSpPr>
            <p:nvPr/>
          </p:nvGrpSpPr>
          <p:grpSpPr bwMode="auto">
            <a:xfrm>
              <a:off x="891" y="1175"/>
              <a:ext cx="5005" cy="555"/>
              <a:chOff x="1258" y="1081"/>
              <a:chExt cx="5005" cy="555"/>
            </a:xfrm>
          </p:grpSpPr>
          <p:sp>
            <p:nvSpPr>
              <p:cNvPr id="22"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3" name="AutoShape 64"/>
              <p:cNvSpPr>
                <a:spLocks noChangeArrowheads="1"/>
              </p:cNvSpPr>
              <p:nvPr/>
            </p:nvSpPr>
            <p:spPr bwMode="gray">
              <a:xfrm>
                <a:off x="1491" y="1081"/>
                <a:ext cx="4772" cy="555"/>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1.4. </a:t>
                </a:r>
                <a:r>
                  <a:rPr lang="vi-VN" sz="2600" b="1" smtClean="0">
                    <a:latin typeface="Arial" panose="020B0604020202020204" pitchFamily="34" charset="0"/>
                    <a:cs typeface="Arial" panose="020B0604020202020204" pitchFamily="34" charset="0"/>
                  </a:rPr>
                  <a:t>Cách </a:t>
                </a:r>
                <a:r>
                  <a:rPr lang="vi-VN" sz="2600" b="1">
                    <a:latin typeface="Arial" panose="020B0604020202020204" pitchFamily="34" charset="0"/>
                    <a:cs typeface="Arial" panose="020B0604020202020204" pitchFamily="34" charset="0"/>
                  </a:rPr>
                  <a:t>đấu mạch điện cơ bản </a:t>
                </a:r>
                <a:endParaRPr lang="en-US" sz="2600" b="1" smtClean="0">
                  <a:latin typeface="Arial" panose="020B0604020202020204" pitchFamily="34" charset="0"/>
                  <a:cs typeface="Arial" panose="020B0604020202020204" pitchFamily="34" charset="0"/>
                </a:endParaRPr>
              </a:p>
            </p:txBody>
          </p:sp>
        </p:grpSp>
        <p:sp>
          <p:nvSpPr>
            <p:cNvPr id="20"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21"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Tree>
    <p:extLst>
      <p:ext uri="{BB962C8B-B14F-4D97-AF65-F5344CB8AC3E}">
        <p14:creationId xmlns:p14="http://schemas.microsoft.com/office/powerpoint/2010/main" val="422645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trips(downRight)">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7:17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p:nvPr/>
        </p:nvPicPr>
        <p:blipFill>
          <a:blip r:embed="rId3">
            <a:extLst>
              <a:ext uri="{28A0092B-C50C-407E-A947-70E740481C1C}">
                <a14:useLocalDpi xmlns:a14="http://schemas.microsoft.com/office/drawing/2010/main" val="0"/>
              </a:ext>
            </a:extLst>
          </a:blip>
          <a:srcRect/>
          <a:stretch>
            <a:fillRect/>
          </a:stretch>
        </p:blipFill>
        <p:spPr bwMode="auto">
          <a:xfrm>
            <a:off x="472940" y="1755782"/>
            <a:ext cx="8040862" cy="4492618"/>
          </a:xfrm>
          <a:prstGeom prst="rect">
            <a:avLst/>
          </a:prstGeom>
          <a:noFill/>
        </p:spPr>
      </p:pic>
      <p:sp>
        <p:nvSpPr>
          <p:cNvPr id="17" name="Rectangle 16"/>
          <p:cNvSpPr/>
          <p:nvPr/>
        </p:nvSpPr>
        <p:spPr>
          <a:xfrm>
            <a:off x="997127" y="1056139"/>
            <a:ext cx="8216546" cy="461665"/>
          </a:xfrm>
          <a:prstGeom prst="rect">
            <a:avLst/>
          </a:prstGeom>
        </p:spPr>
        <p:txBody>
          <a:bodyPr wrap="square">
            <a:spAutoFit/>
          </a:bodyPr>
          <a:lstStyle/>
          <a:p>
            <a:r>
              <a:rPr lang="en-US" sz="2400" b="1" i="1" smtClean="0">
                <a:solidFill>
                  <a:srgbClr val="0000CC"/>
                </a:solidFill>
              </a:rPr>
              <a:t>1.4.2. </a:t>
            </a:r>
            <a:r>
              <a:rPr lang="vi-VN" sz="2400" b="1" i="1" smtClean="0">
                <a:solidFill>
                  <a:srgbClr val="0000CC"/>
                </a:solidFill>
              </a:rPr>
              <a:t>Mạch </a:t>
            </a:r>
            <a:r>
              <a:rPr lang="vi-VN" sz="2400" b="1" i="1">
                <a:solidFill>
                  <a:srgbClr val="0000CC"/>
                </a:solidFill>
              </a:rPr>
              <a:t>điện đấu </a:t>
            </a:r>
            <a:r>
              <a:rPr lang="en-US" sz="2400" b="1" i="1" smtClean="0">
                <a:solidFill>
                  <a:srgbClr val="0000CC"/>
                </a:solidFill>
              </a:rPr>
              <a:t>song song</a:t>
            </a:r>
            <a:endParaRPr lang="en-US" sz="2400">
              <a:solidFill>
                <a:srgbClr val="0000CC"/>
              </a:solidFill>
            </a:endParaRPr>
          </a:p>
        </p:txBody>
      </p:sp>
      <p:grpSp>
        <p:nvGrpSpPr>
          <p:cNvPr id="18" name="Group 61"/>
          <p:cNvGrpSpPr>
            <a:grpSpLocks/>
          </p:cNvGrpSpPr>
          <p:nvPr/>
        </p:nvGrpSpPr>
        <p:grpSpPr bwMode="auto">
          <a:xfrm>
            <a:off x="265906" y="152401"/>
            <a:ext cx="8459788" cy="761999"/>
            <a:chOff x="891" y="1175"/>
            <a:chExt cx="5005" cy="555"/>
          </a:xfrm>
        </p:grpSpPr>
        <p:grpSp>
          <p:nvGrpSpPr>
            <p:cNvPr id="19" name="Group 62"/>
            <p:cNvGrpSpPr>
              <a:grpSpLocks/>
            </p:cNvGrpSpPr>
            <p:nvPr/>
          </p:nvGrpSpPr>
          <p:grpSpPr bwMode="auto">
            <a:xfrm>
              <a:off x="891" y="1175"/>
              <a:ext cx="5005" cy="555"/>
              <a:chOff x="1258" y="1081"/>
              <a:chExt cx="5005" cy="555"/>
            </a:xfrm>
          </p:grpSpPr>
          <p:sp>
            <p:nvSpPr>
              <p:cNvPr id="22"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3" name="AutoShape 64"/>
              <p:cNvSpPr>
                <a:spLocks noChangeArrowheads="1"/>
              </p:cNvSpPr>
              <p:nvPr/>
            </p:nvSpPr>
            <p:spPr bwMode="gray">
              <a:xfrm>
                <a:off x="1491" y="1081"/>
                <a:ext cx="4772" cy="555"/>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1.4. </a:t>
                </a:r>
                <a:r>
                  <a:rPr lang="vi-VN" sz="2600" b="1" smtClean="0">
                    <a:latin typeface="Arial" panose="020B0604020202020204" pitchFamily="34" charset="0"/>
                    <a:cs typeface="Arial" panose="020B0604020202020204" pitchFamily="34" charset="0"/>
                  </a:rPr>
                  <a:t>Cách </a:t>
                </a:r>
                <a:r>
                  <a:rPr lang="vi-VN" sz="2600" b="1">
                    <a:latin typeface="Arial" panose="020B0604020202020204" pitchFamily="34" charset="0"/>
                    <a:cs typeface="Arial" panose="020B0604020202020204" pitchFamily="34" charset="0"/>
                  </a:rPr>
                  <a:t>đấu mạch điện cơ bản </a:t>
                </a:r>
                <a:endParaRPr lang="en-US" sz="2600" b="1" smtClean="0">
                  <a:latin typeface="Arial" panose="020B0604020202020204" pitchFamily="34" charset="0"/>
                  <a:cs typeface="Arial" panose="020B0604020202020204" pitchFamily="34" charset="0"/>
                </a:endParaRPr>
              </a:p>
            </p:txBody>
          </p:sp>
        </p:grpSp>
        <p:sp>
          <p:nvSpPr>
            <p:cNvPr id="20"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21"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Tree>
    <p:extLst>
      <p:ext uri="{BB962C8B-B14F-4D97-AF65-F5344CB8AC3E}">
        <p14:creationId xmlns:p14="http://schemas.microsoft.com/office/powerpoint/2010/main" val="475101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trips(downRight)">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7:17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p:nvPr/>
        </p:nvPicPr>
        <p:blipFill>
          <a:blip r:embed="rId3">
            <a:extLst>
              <a:ext uri="{28A0092B-C50C-407E-A947-70E740481C1C}">
                <a14:useLocalDpi xmlns:a14="http://schemas.microsoft.com/office/drawing/2010/main" val="0"/>
              </a:ext>
            </a:extLst>
          </a:blip>
          <a:srcRect/>
          <a:stretch>
            <a:fillRect/>
          </a:stretch>
        </p:blipFill>
        <p:spPr bwMode="auto">
          <a:xfrm>
            <a:off x="472940" y="1755782"/>
            <a:ext cx="8040862" cy="4492618"/>
          </a:xfrm>
          <a:prstGeom prst="rect">
            <a:avLst/>
          </a:prstGeom>
          <a:noFill/>
        </p:spPr>
      </p:pic>
      <p:sp>
        <p:nvSpPr>
          <p:cNvPr id="17" name="Rectangle 16"/>
          <p:cNvSpPr/>
          <p:nvPr/>
        </p:nvSpPr>
        <p:spPr>
          <a:xfrm>
            <a:off x="997127" y="1056139"/>
            <a:ext cx="8216546" cy="461665"/>
          </a:xfrm>
          <a:prstGeom prst="rect">
            <a:avLst/>
          </a:prstGeom>
        </p:spPr>
        <p:txBody>
          <a:bodyPr wrap="square">
            <a:spAutoFit/>
          </a:bodyPr>
          <a:lstStyle/>
          <a:p>
            <a:r>
              <a:rPr lang="en-US" sz="2400" b="1" i="1" smtClean="0">
                <a:solidFill>
                  <a:srgbClr val="0000CC"/>
                </a:solidFill>
              </a:rPr>
              <a:t>1.4.2. </a:t>
            </a:r>
            <a:r>
              <a:rPr lang="vi-VN" sz="2400" b="1" i="1" smtClean="0">
                <a:solidFill>
                  <a:srgbClr val="0000CC"/>
                </a:solidFill>
              </a:rPr>
              <a:t>Mạch </a:t>
            </a:r>
            <a:r>
              <a:rPr lang="vi-VN" sz="2400" b="1" i="1">
                <a:solidFill>
                  <a:srgbClr val="0000CC"/>
                </a:solidFill>
              </a:rPr>
              <a:t>điện đấu </a:t>
            </a:r>
            <a:r>
              <a:rPr lang="en-US" sz="2400" b="1" i="1" smtClean="0">
                <a:solidFill>
                  <a:srgbClr val="0000CC"/>
                </a:solidFill>
              </a:rPr>
              <a:t>song song</a:t>
            </a:r>
            <a:endParaRPr lang="en-US" sz="2400">
              <a:solidFill>
                <a:srgbClr val="0000CC"/>
              </a:solidFill>
            </a:endParaRPr>
          </a:p>
        </p:txBody>
      </p:sp>
      <p:grpSp>
        <p:nvGrpSpPr>
          <p:cNvPr id="18" name="Group 61"/>
          <p:cNvGrpSpPr>
            <a:grpSpLocks/>
          </p:cNvGrpSpPr>
          <p:nvPr/>
        </p:nvGrpSpPr>
        <p:grpSpPr bwMode="auto">
          <a:xfrm>
            <a:off x="265906" y="152401"/>
            <a:ext cx="8459788" cy="761999"/>
            <a:chOff x="891" y="1175"/>
            <a:chExt cx="5005" cy="555"/>
          </a:xfrm>
        </p:grpSpPr>
        <p:grpSp>
          <p:nvGrpSpPr>
            <p:cNvPr id="19" name="Group 62"/>
            <p:cNvGrpSpPr>
              <a:grpSpLocks/>
            </p:cNvGrpSpPr>
            <p:nvPr/>
          </p:nvGrpSpPr>
          <p:grpSpPr bwMode="auto">
            <a:xfrm>
              <a:off x="891" y="1175"/>
              <a:ext cx="5005" cy="555"/>
              <a:chOff x="1258" y="1081"/>
              <a:chExt cx="5005" cy="555"/>
            </a:xfrm>
          </p:grpSpPr>
          <p:sp>
            <p:nvSpPr>
              <p:cNvPr id="22"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3" name="AutoShape 64"/>
              <p:cNvSpPr>
                <a:spLocks noChangeArrowheads="1"/>
              </p:cNvSpPr>
              <p:nvPr/>
            </p:nvSpPr>
            <p:spPr bwMode="gray">
              <a:xfrm>
                <a:off x="1491" y="1081"/>
                <a:ext cx="4772" cy="555"/>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1.4. </a:t>
                </a:r>
                <a:r>
                  <a:rPr lang="vi-VN" sz="2600" b="1" smtClean="0">
                    <a:latin typeface="Arial" panose="020B0604020202020204" pitchFamily="34" charset="0"/>
                    <a:cs typeface="Arial" panose="020B0604020202020204" pitchFamily="34" charset="0"/>
                  </a:rPr>
                  <a:t>Cách </a:t>
                </a:r>
                <a:r>
                  <a:rPr lang="vi-VN" sz="2600" b="1">
                    <a:latin typeface="Arial" panose="020B0604020202020204" pitchFamily="34" charset="0"/>
                    <a:cs typeface="Arial" panose="020B0604020202020204" pitchFamily="34" charset="0"/>
                  </a:rPr>
                  <a:t>đấu mạch điện cơ bản </a:t>
                </a:r>
                <a:endParaRPr lang="en-US" sz="2600" b="1" smtClean="0">
                  <a:latin typeface="Arial" panose="020B0604020202020204" pitchFamily="34" charset="0"/>
                  <a:cs typeface="Arial" panose="020B0604020202020204" pitchFamily="34" charset="0"/>
                </a:endParaRPr>
              </a:p>
            </p:txBody>
          </p:sp>
        </p:grpSp>
        <p:sp>
          <p:nvSpPr>
            <p:cNvPr id="20"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21"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Tree>
    <p:extLst>
      <p:ext uri="{BB962C8B-B14F-4D97-AF65-F5344CB8AC3E}">
        <p14:creationId xmlns:p14="http://schemas.microsoft.com/office/powerpoint/2010/main" val="151397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trips(downRight)">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7:17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707065" y="1861230"/>
            <a:ext cx="8267700" cy="2419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pl-PL" sz="2800" b="1">
                <a:solidFill>
                  <a:srgbClr val="4BAE00"/>
                </a:solidFill>
                <a:latin typeface="Arial" charset="0"/>
              </a:rPr>
              <a:t>-	Cường độ dòng điện</a:t>
            </a:r>
          </a:p>
          <a:p>
            <a:pPr algn="just">
              <a:lnSpc>
                <a:spcPct val="135000"/>
              </a:lnSpc>
            </a:pPr>
            <a:r>
              <a:rPr lang="en-US" sz="2800" b="1" smtClean="0">
                <a:solidFill>
                  <a:srgbClr val="4BAE00"/>
                </a:solidFill>
                <a:latin typeface="Arial" charset="0"/>
              </a:rPr>
              <a:t>								</a:t>
            </a:r>
            <a:r>
              <a:rPr lang="pl-PL" sz="2800" b="1">
                <a:solidFill>
                  <a:srgbClr val="FF0000"/>
                </a:solidFill>
                <a:latin typeface="Arial" charset="0"/>
              </a:rPr>
              <a:t>I = I</a:t>
            </a:r>
            <a:r>
              <a:rPr lang="pl-PL" sz="2800" b="1" baseline="-25000">
                <a:solidFill>
                  <a:srgbClr val="FF0000"/>
                </a:solidFill>
                <a:latin typeface="Arial" charset="0"/>
              </a:rPr>
              <a:t>1</a:t>
            </a:r>
            <a:r>
              <a:rPr lang="pl-PL" sz="2800" b="1">
                <a:solidFill>
                  <a:srgbClr val="FF0000"/>
                </a:solidFill>
                <a:latin typeface="Arial" charset="0"/>
              </a:rPr>
              <a:t> + I</a:t>
            </a:r>
            <a:r>
              <a:rPr lang="pl-PL" sz="2800" b="1" baseline="-25000">
                <a:solidFill>
                  <a:srgbClr val="FF0000"/>
                </a:solidFill>
                <a:latin typeface="Arial" charset="0"/>
              </a:rPr>
              <a:t>2</a:t>
            </a:r>
            <a:r>
              <a:rPr lang="pl-PL" sz="2800" b="1">
                <a:solidFill>
                  <a:srgbClr val="FF0000"/>
                </a:solidFill>
                <a:latin typeface="Arial" charset="0"/>
              </a:rPr>
              <a:t> + ... + </a:t>
            </a:r>
            <a:r>
              <a:rPr lang="pl-PL" sz="2800" b="1" smtClean="0">
                <a:solidFill>
                  <a:srgbClr val="FF0000"/>
                </a:solidFill>
                <a:latin typeface="Arial" charset="0"/>
              </a:rPr>
              <a:t>I</a:t>
            </a:r>
            <a:r>
              <a:rPr lang="pl-PL" sz="2800" b="1" baseline="-25000" smtClean="0">
                <a:solidFill>
                  <a:srgbClr val="FF0000"/>
                </a:solidFill>
                <a:latin typeface="Arial" charset="0"/>
              </a:rPr>
              <a:t>n</a:t>
            </a:r>
            <a:endParaRPr lang="en-US" sz="2800" b="1" baseline="-25000" smtClean="0">
              <a:solidFill>
                <a:srgbClr val="FF0000"/>
              </a:solidFill>
              <a:latin typeface="Arial" charset="0"/>
            </a:endParaRPr>
          </a:p>
          <a:p>
            <a:pPr algn="just">
              <a:lnSpc>
                <a:spcPct val="135000"/>
              </a:lnSpc>
            </a:pPr>
            <a:r>
              <a:rPr lang="pl-PL" sz="2800" b="1" smtClean="0">
                <a:solidFill>
                  <a:srgbClr val="4BAE00"/>
                </a:solidFill>
                <a:latin typeface="Arial" charset="0"/>
              </a:rPr>
              <a:t>-</a:t>
            </a:r>
            <a:r>
              <a:rPr lang="pl-PL" sz="2800" b="1">
                <a:solidFill>
                  <a:srgbClr val="4BAE00"/>
                </a:solidFill>
                <a:latin typeface="Arial" charset="0"/>
              </a:rPr>
              <a:t>	Điện áp</a:t>
            </a:r>
          </a:p>
          <a:p>
            <a:pPr algn="just">
              <a:lnSpc>
                <a:spcPct val="135000"/>
              </a:lnSpc>
            </a:pPr>
            <a:r>
              <a:rPr lang="en-US" sz="2800" b="1" smtClean="0">
                <a:solidFill>
                  <a:srgbClr val="4BAE00"/>
                </a:solidFill>
                <a:latin typeface="Arial" charset="0"/>
              </a:rPr>
              <a:t>						</a:t>
            </a:r>
            <a:r>
              <a:rPr lang="pl-PL" sz="2800" b="1">
                <a:solidFill>
                  <a:srgbClr val="FF0000"/>
                </a:solidFill>
                <a:latin typeface="Arial" charset="0"/>
              </a:rPr>
              <a:t>U = U</a:t>
            </a:r>
            <a:r>
              <a:rPr lang="pl-PL" sz="2800" b="1" baseline="-25000">
                <a:solidFill>
                  <a:srgbClr val="FF0000"/>
                </a:solidFill>
                <a:latin typeface="Arial" charset="0"/>
              </a:rPr>
              <a:t>1</a:t>
            </a:r>
            <a:r>
              <a:rPr lang="pl-PL" sz="2800" b="1">
                <a:solidFill>
                  <a:srgbClr val="FF0000"/>
                </a:solidFill>
                <a:latin typeface="Arial" charset="0"/>
              </a:rPr>
              <a:t> = U</a:t>
            </a:r>
            <a:r>
              <a:rPr lang="pl-PL" sz="2800" b="1" baseline="-25000">
                <a:solidFill>
                  <a:srgbClr val="FF0000"/>
                </a:solidFill>
                <a:latin typeface="Arial" charset="0"/>
              </a:rPr>
              <a:t>2</a:t>
            </a:r>
            <a:r>
              <a:rPr lang="pl-PL" sz="2800" b="1">
                <a:solidFill>
                  <a:srgbClr val="FF0000"/>
                </a:solidFill>
                <a:latin typeface="Arial" charset="0"/>
              </a:rPr>
              <a:t> = ... = U</a:t>
            </a:r>
            <a:r>
              <a:rPr lang="pl-PL" sz="2800" b="1" baseline="-25000">
                <a:solidFill>
                  <a:srgbClr val="FF0000"/>
                </a:solidFill>
                <a:latin typeface="Arial" charset="0"/>
              </a:rPr>
              <a:t>n</a:t>
            </a:r>
            <a:endParaRPr lang="el-GR" sz="3400" b="1" baseline="-25000">
              <a:solidFill>
                <a:srgbClr val="FF0000"/>
              </a:solidFill>
              <a:latin typeface="Arial" charset="0"/>
            </a:endParaRPr>
          </a:p>
        </p:txBody>
      </p:sp>
      <p:sp>
        <p:nvSpPr>
          <p:cNvPr id="17" name="Rectangle 16"/>
          <p:cNvSpPr/>
          <p:nvPr/>
        </p:nvSpPr>
        <p:spPr>
          <a:xfrm>
            <a:off x="997127" y="1056139"/>
            <a:ext cx="8216546" cy="461665"/>
          </a:xfrm>
          <a:prstGeom prst="rect">
            <a:avLst/>
          </a:prstGeom>
        </p:spPr>
        <p:txBody>
          <a:bodyPr wrap="square">
            <a:spAutoFit/>
          </a:bodyPr>
          <a:lstStyle/>
          <a:p>
            <a:r>
              <a:rPr lang="en-US" sz="2400" b="1" i="1" smtClean="0">
                <a:solidFill>
                  <a:srgbClr val="0000CC"/>
                </a:solidFill>
              </a:rPr>
              <a:t>1.4.2. </a:t>
            </a:r>
            <a:r>
              <a:rPr lang="vi-VN" sz="2400" b="1" i="1" smtClean="0">
                <a:solidFill>
                  <a:srgbClr val="0000CC"/>
                </a:solidFill>
              </a:rPr>
              <a:t>Mạch </a:t>
            </a:r>
            <a:r>
              <a:rPr lang="vi-VN" sz="2400" b="1" i="1">
                <a:solidFill>
                  <a:srgbClr val="0000CC"/>
                </a:solidFill>
              </a:rPr>
              <a:t>điện đấu </a:t>
            </a:r>
            <a:r>
              <a:rPr lang="en-US" sz="2400" b="1" i="1" smtClean="0">
                <a:solidFill>
                  <a:srgbClr val="0000CC"/>
                </a:solidFill>
              </a:rPr>
              <a:t>song song</a:t>
            </a:r>
            <a:endParaRPr lang="en-US" sz="2400">
              <a:solidFill>
                <a:srgbClr val="0000CC"/>
              </a:solidFill>
            </a:endParaRPr>
          </a:p>
        </p:txBody>
      </p:sp>
      <p:grpSp>
        <p:nvGrpSpPr>
          <p:cNvPr id="18" name="Group 61"/>
          <p:cNvGrpSpPr>
            <a:grpSpLocks/>
          </p:cNvGrpSpPr>
          <p:nvPr/>
        </p:nvGrpSpPr>
        <p:grpSpPr bwMode="auto">
          <a:xfrm>
            <a:off x="265906" y="152401"/>
            <a:ext cx="8459788" cy="761999"/>
            <a:chOff x="891" y="1175"/>
            <a:chExt cx="5005" cy="555"/>
          </a:xfrm>
        </p:grpSpPr>
        <p:grpSp>
          <p:nvGrpSpPr>
            <p:cNvPr id="19" name="Group 62"/>
            <p:cNvGrpSpPr>
              <a:grpSpLocks/>
            </p:cNvGrpSpPr>
            <p:nvPr/>
          </p:nvGrpSpPr>
          <p:grpSpPr bwMode="auto">
            <a:xfrm>
              <a:off x="891" y="1175"/>
              <a:ext cx="5005" cy="555"/>
              <a:chOff x="1258" y="1081"/>
              <a:chExt cx="5005" cy="555"/>
            </a:xfrm>
          </p:grpSpPr>
          <p:sp>
            <p:nvSpPr>
              <p:cNvPr id="22"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3" name="AutoShape 64"/>
              <p:cNvSpPr>
                <a:spLocks noChangeArrowheads="1"/>
              </p:cNvSpPr>
              <p:nvPr/>
            </p:nvSpPr>
            <p:spPr bwMode="gray">
              <a:xfrm>
                <a:off x="1491" y="1081"/>
                <a:ext cx="4772" cy="555"/>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1.4. </a:t>
                </a:r>
                <a:r>
                  <a:rPr lang="vi-VN" sz="2600" b="1" smtClean="0">
                    <a:latin typeface="Arial" panose="020B0604020202020204" pitchFamily="34" charset="0"/>
                    <a:cs typeface="Arial" panose="020B0604020202020204" pitchFamily="34" charset="0"/>
                  </a:rPr>
                  <a:t>Cách </a:t>
                </a:r>
                <a:r>
                  <a:rPr lang="vi-VN" sz="2600" b="1">
                    <a:latin typeface="Arial" panose="020B0604020202020204" pitchFamily="34" charset="0"/>
                    <a:cs typeface="Arial" panose="020B0604020202020204" pitchFamily="34" charset="0"/>
                  </a:rPr>
                  <a:t>đấu mạch điện cơ bản </a:t>
                </a:r>
                <a:endParaRPr lang="en-US" sz="2600" b="1" smtClean="0">
                  <a:latin typeface="Arial" panose="020B0604020202020204" pitchFamily="34" charset="0"/>
                  <a:cs typeface="Arial" panose="020B0604020202020204" pitchFamily="34" charset="0"/>
                </a:endParaRPr>
              </a:p>
            </p:txBody>
          </p:sp>
        </p:grpSp>
        <p:sp>
          <p:nvSpPr>
            <p:cNvPr id="20"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21"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Tree>
    <p:extLst>
      <p:ext uri="{BB962C8B-B14F-4D97-AF65-F5344CB8AC3E}">
        <p14:creationId xmlns:p14="http://schemas.microsoft.com/office/powerpoint/2010/main" val="2109813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trips(downRight)">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522826" y="762000"/>
            <a:ext cx="8267700" cy="300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u="sng" smtClean="0">
                <a:solidFill>
                  <a:srgbClr val="4BAE00"/>
                </a:solidFill>
                <a:latin typeface="Arial" charset="0"/>
              </a:rPr>
              <a:t>VD1: </a:t>
            </a:r>
            <a:r>
              <a:rPr lang="vi-VN" sz="2800" b="1" smtClean="0">
                <a:solidFill>
                  <a:srgbClr val="4BAE00"/>
                </a:solidFill>
                <a:latin typeface="Arial" charset="0"/>
              </a:rPr>
              <a:t>Hai </a:t>
            </a:r>
            <a:r>
              <a:rPr lang="vi-VN" sz="2800" b="1">
                <a:solidFill>
                  <a:srgbClr val="4BAE00"/>
                </a:solidFill>
                <a:latin typeface="Arial" charset="0"/>
              </a:rPr>
              <a:t>điện trở R1, R2 mắc vào hiệu điện thế U = 12V. Lần đầu R1, R2 mắc song song, dòng điện mạch chính Is = 10A. Lần sau R1, R2 mắc nối tiếp, dòng điện trong mạch In = 2,4A. Tìm R1, R2.</a:t>
            </a:r>
            <a:endParaRPr lang="el-GR" sz="3400" b="1" baseline="-25000">
              <a:solidFill>
                <a:srgbClr val="0000CC"/>
              </a:solidFill>
              <a:latin typeface="Arial" charset="0"/>
            </a:endParaRPr>
          </a:p>
        </p:txBody>
      </p:sp>
    </p:spTree>
    <p:extLst>
      <p:ext uri="{BB962C8B-B14F-4D97-AF65-F5344CB8AC3E}">
        <p14:creationId xmlns:p14="http://schemas.microsoft.com/office/powerpoint/2010/main" val="21654966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522826" y="660400"/>
            <a:ext cx="8267700"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Lời giải VD1:</a:t>
            </a:r>
            <a:endParaRPr lang="el-GR" sz="3400" b="1" baseline="-25000">
              <a:solidFill>
                <a:srgbClr val="0000CC"/>
              </a:solidFill>
              <a:latin typeface="Arial"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997" y="1219200"/>
            <a:ext cx="2466405" cy="697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065" y="2057400"/>
            <a:ext cx="8211812"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9737" y="3581400"/>
            <a:ext cx="2443163"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400" y="4495800"/>
            <a:ext cx="75184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89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522826" y="660400"/>
            <a:ext cx="8267700" cy="67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Lời giải VD1:</a:t>
            </a:r>
            <a:endParaRPr lang="el-GR" sz="3400" b="1" baseline="-25000">
              <a:solidFill>
                <a:srgbClr val="0000CC"/>
              </a:solidFill>
              <a:latin typeface="Arial"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401" y="1334430"/>
            <a:ext cx="7333386" cy="1561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101" y="2971800"/>
            <a:ext cx="8202478"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21649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152400" y="660400"/>
            <a:ext cx="8686800" cy="183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BT2: </a:t>
            </a:r>
            <a:r>
              <a:rPr lang="vi-VN" sz="2800" b="1">
                <a:solidFill>
                  <a:srgbClr val="4BAE00"/>
                </a:solidFill>
                <a:latin typeface="Arial" charset="0"/>
              </a:rPr>
              <a:t>Cho mạch điện như hình vẽ: R1 = 12</a:t>
            </a:r>
            <a:r>
              <a:rPr lang="el-GR" sz="2800" b="1">
                <a:solidFill>
                  <a:srgbClr val="4BAE00"/>
                </a:solidFill>
                <a:latin typeface="Arial" charset="0"/>
              </a:rPr>
              <a:t>Ω, </a:t>
            </a:r>
            <a:r>
              <a:rPr lang="vi-VN" sz="2800" b="1">
                <a:solidFill>
                  <a:srgbClr val="4BAE00"/>
                </a:solidFill>
                <a:latin typeface="Arial" charset="0"/>
              </a:rPr>
              <a:t>R2 = 15</a:t>
            </a:r>
            <a:r>
              <a:rPr lang="el-GR" sz="2800" b="1">
                <a:solidFill>
                  <a:srgbClr val="4BAE00"/>
                </a:solidFill>
                <a:latin typeface="Arial" charset="0"/>
              </a:rPr>
              <a:t>Ω, </a:t>
            </a:r>
            <a:r>
              <a:rPr lang="vi-VN" sz="2800" b="1">
                <a:solidFill>
                  <a:srgbClr val="4BAE00"/>
                </a:solidFill>
                <a:latin typeface="Arial" charset="0"/>
              </a:rPr>
              <a:t>R3 = 5</a:t>
            </a:r>
            <a:r>
              <a:rPr lang="el-GR" sz="2800" b="1">
                <a:solidFill>
                  <a:srgbClr val="4BAE00"/>
                </a:solidFill>
                <a:latin typeface="Arial" charset="0"/>
              </a:rPr>
              <a:t>Ω, </a:t>
            </a:r>
            <a:r>
              <a:rPr lang="vi-VN" sz="2800" b="1">
                <a:solidFill>
                  <a:srgbClr val="4BAE00"/>
                </a:solidFill>
                <a:latin typeface="Arial" charset="0"/>
              </a:rPr>
              <a:t>cường độ qua mạch chính I = 2A. Tìm cường độ dòng điện qua từng điện trở.</a:t>
            </a:r>
            <a:endParaRPr lang="el-GR" sz="3400" b="1" baseline="-25000">
              <a:solidFill>
                <a:srgbClr val="0000CC"/>
              </a:solidFill>
              <a:latin typeface="Arial"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46" y="2800350"/>
            <a:ext cx="6528955" cy="276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66720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152400" y="660400"/>
            <a:ext cx="8686800" cy="61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VD2:</a:t>
            </a:r>
            <a:endParaRPr lang="el-GR" sz="3400" b="1" baseline="-25000">
              <a:solidFill>
                <a:srgbClr val="0000CC"/>
              </a:solidFill>
              <a:latin typeface="Arial"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12" y="1422400"/>
            <a:ext cx="8258175"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848" y="2133600"/>
            <a:ext cx="6956961"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9747" y="3810000"/>
            <a:ext cx="7604166"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1711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152400" y="660400"/>
            <a:ext cx="8686800" cy="61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VD2:</a:t>
            </a:r>
            <a:endParaRPr lang="el-GR" sz="3400" b="1" baseline="-25000">
              <a:solidFill>
                <a:srgbClr val="0000CC"/>
              </a:solidFill>
              <a:latin typeface="Arial"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5" y="1612900"/>
            <a:ext cx="886835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38479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152400" y="660400"/>
            <a:ext cx="8686800"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VD3: </a:t>
            </a:r>
            <a:r>
              <a:rPr lang="vi-VN" sz="2800" b="1">
                <a:solidFill>
                  <a:srgbClr val="4BAE00"/>
                </a:solidFill>
                <a:latin typeface="Arial" charset="0"/>
              </a:rPr>
              <a:t>Cho mạch điện như hình vẽ. Biết UMN = 18V, cường độ dòng điện qua R2 là I2 = 2trở.</a:t>
            </a:r>
            <a:endParaRPr lang="el-GR" sz="3400" b="1" baseline="-25000">
              <a:solidFill>
                <a:srgbClr val="0000CC"/>
              </a:solidFill>
              <a:latin typeface="Arial" charset="0"/>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446" y="2047875"/>
            <a:ext cx="7725629"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146" y="4318000"/>
            <a:ext cx="4452654" cy="1504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1921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152400" y="660400"/>
            <a:ext cx="8686800" cy="61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VD3:</a:t>
            </a:r>
            <a:endParaRPr lang="el-GR" sz="3400" b="1" baseline="-25000">
              <a:solidFill>
                <a:srgbClr val="0000CC"/>
              </a:solidFill>
              <a:latin typeface="Arial" charset="0"/>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147" y="1476375"/>
            <a:ext cx="7818166" cy="347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65147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152400" y="660400"/>
            <a:ext cx="8686800" cy="61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VD3:</a:t>
            </a:r>
            <a:endParaRPr lang="el-GR" sz="3400" b="1" baseline="-25000">
              <a:solidFill>
                <a:srgbClr val="0000CC"/>
              </a:solidFill>
              <a:latin typeface="Arial"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701" y="1143000"/>
            <a:ext cx="7029302"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569366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152400" y="660400"/>
            <a:ext cx="8686800" cy="61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800" b="1" smtClean="0">
                <a:solidFill>
                  <a:srgbClr val="4BAE00"/>
                </a:solidFill>
                <a:latin typeface="Arial" charset="0"/>
              </a:rPr>
              <a:t>VD3:</a:t>
            </a:r>
            <a:endParaRPr lang="el-GR" sz="3400" b="1" baseline="-25000">
              <a:solidFill>
                <a:srgbClr val="0000CC"/>
              </a:solidFill>
              <a:latin typeface="Arial" charset="0"/>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101" y="1447800"/>
            <a:ext cx="7601857"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76498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7:19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149469" y="76200"/>
            <a:ext cx="8686800" cy="956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200" b="1" u="sng" smtClean="0">
                <a:latin typeface="Arial" charset="0"/>
              </a:rPr>
              <a:t>VD4: </a:t>
            </a:r>
            <a:r>
              <a:rPr lang="vi-VN" sz="2200" b="1">
                <a:latin typeface="Arial" charset="0"/>
              </a:rPr>
              <a:t>Cho đoạn mạch như hình vẽ: R1 = R3 = 3</a:t>
            </a:r>
            <a:r>
              <a:rPr lang="el-GR" sz="2200" b="1">
                <a:latin typeface="Arial" charset="0"/>
              </a:rPr>
              <a:t>Ω, </a:t>
            </a:r>
            <a:r>
              <a:rPr lang="vi-VN" sz="2200" b="1">
                <a:latin typeface="Arial" charset="0"/>
              </a:rPr>
              <a:t>R2 = 2</a:t>
            </a:r>
            <a:r>
              <a:rPr lang="el-GR" sz="2200" b="1">
                <a:latin typeface="Arial" charset="0"/>
              </a:rPr>
              <a:t>Ω, </a:t>
            </a:r>
            <a:r>
              <a:rPr lang="vi-VN" sz="2200" b="1">
                <a:latin typeface="Arial" charset="0"/>
              </a:rPr>
              <a:t>R4 = 1</a:t>
            </a:r>
            <a:r>
              <a:rPr lang="el-GR" sz="2200" b="1">
                <a:latin typeface="Arial" charset="0"/>
              </a:rPr>
              <a:t>Ω, </a:t>
            </a:r>
            <a:r>
              <a:rPr lang="vi-VN" sz="2200" b="1">
                <a:latin typeface="Arial" charset="0"/>
              </a:rPr>
              <a:t>R5 = 4</a:t>
            </a:r>
            <a:r>
              <a:rPr lang="el-GR" sz="2200" b="1">
                <a:latin typeface="Arial" charset="0"/>
              </a:rPr>
              <a:t>Ω, </a:t>
            </a:r>
            <a:r>
              <a:rPr lang="vi-VN" sz="2200" b="1">
                <a:latin typeface="Arial" charset="0"/>
              </a:rPr>
              <a:t>cường độ qua mạch chính I = 3A. Tìm:</a:t>
            </a:r>
            <a:endParaRPr lang="el-GR" sz="2200" b="1" baseline="-25000">
              <a:latin typeface="Arial" charset="0"/>
            </a:endParaRPr>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9470" y="3693428"/>
            <a:ext cx="6259078"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9470" y="914400"/>
            <a:ext cx="5452523" cy="27790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76477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7:21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2. MẠCH </a:t>
                </a:r>
                <a:r>
                  <a:rPr lang="en-US" sz="2600" b="1">
                    <a:latin typeface="Arial" panose="020B0604020202020204" pitchFamily="34" charset="0"/>
                    <a:cs typeface="Arial" panose="020B0604020202020204" pitchFamily="34" charset="0"/>
                  </a:rPr>
                  <a:t>ĐIỆN XOAY CHIỀU 1 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457994" y="1203919"/>
            <a:ext cx="8267700" cy="982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00CC"/>
                </a:solidFill>
                <a:latin typeface="Arial" charset="0"/>
              </a:rPr>
              <a:t>-	Dòng điện xoay chiều là dòng điện có chiều và trị số thay đổi theo thời gian.</a:t>
            </a:r>
            <a:endParaRPr lang="el-GR" sz="3400" b="1" baseline="-25000">
              <a:solidFill>
                <a:srgbClr val="0000CC"/>
              </a:solidFill>
              <a:latin typeface="Arial" charset="0"/>
            </a:endParaRPr>
          </a:p>
        </p:txBody>
      </p:sp>
      <p:sp>
        <p:nvSpPr>
          <p:cNvPr id="17" name="Text Box 5"/>
          <p:cNvSpPr txBox="1">
            <a:spLocks noChangeArrowheads="1"/>
          </p:cNvSpPr>
          <p:nvPr/>
        </p:nvSpPr>
        <p:spPr bwMode="auto">
          <a:xfrm>
            <a:off x="512017" y="2057400"/>
            <a:ext cx="8267700" cy="982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00CC"/>
                </a:solidFill>
                <a:latin typeface="Arial" charset="0"/>
              </a:rPr>
              <a:t>-	Dòng điện xoay chiều là dòng điện có chiều và trị số thay đổi theo thời gian.</a:t>
            </a:r>
            <a:endParaRPr lang="el-GR" sz="3400" b="1" baseline="-25000">
              <a:solidFill>
                <a:srgbClr val="0000CC"/>
              </a:solidFill>
              <a:latin typeface="Arial" charset="0"/>
            </a:endParaRPr>
          </a:p>
        </p:txBody>
      </p:sp>
      <p:sp>
        <p:nvSpPr>
          <p:cNvPr id="18" name="Text Box 5"/>
          <p:cNvSpPr txBox="1">
            <a:spLocks noChangeArrowheads="1"/>
          </p:cNvSpPr>
          <p:nvPr/>
        </p:nvSpPr>
        <p:spPr bwMode="auto">
          <a:xfrm>
            <a:off x="707065" y="2879554"/>
            <a:ext cx="8267700" cy="775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ctr">
              <a:lnSpc>
                <a:spcPct val="135000"/>
              </a:lnSpc>
            </a:pPr>
            <a:r>
              <a:rPr lang="en-US" sz="3600" b="1">
                <a:solidFill>
                  <a:srgbClr val="FF0000"/>
                </a:solidFill>
              </a:rPr>
              <a:t>i= I</a:t>
            </a:r>
            <a:r>
              <a:rPr lang="en-US" sz="3600" b="1" baseline="-25000">
                <a:solidFill>
                  <a:srgbClr val="FF0000"/>
                </a:solidFill>
              </a:rPr>
              <a:t>max</a:t>
            </a:r>
            <a:r>
              <a:rPr lang="en-US" sz="3600" b="1">
                <a:solidFill>
                  <a:srgbClr val="FF0000"/>
                </a:solidFill>
              </a:rPr>
              <a:t> sin (ωt + ψi)</a:t>
            </a:r>
            <a:endParaRPr lang="el-GR" sz="3400" b="1" baseline="-25000">
              <a:solidFill>
                <a:srgbClr val="FF0000"/>
              </a:solidFill>
              <a:latin typeface="Arial" charset="0"/>
            </a:endParaRPr>
          </a:p>
        </p:txBody>
      </p:sp>
      <p:sp>
        <p:nvSpPr>
          <p:cNvPr id="19" name="Text Box 5"/>
          <p:cNvSpPr txBox="1">
            <a:spLocks noChangeArrowheads="1"/>
          </p:cNvSpPr>
          <p:nvPr/>
        </p:nvSpPr>
        <p:spPr bwMode="auto">
          <a:xfrm>
            <a:off x="614101" y="3788159"/>
            <a:ext cx="8267700" cy="2917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smtClean="0">
                <a:solidFill>
                  <a:srgbClr val="0000CC"/>
                </a:solidFill>
                <a:latin typeface="Arial" charset="0"/>
              </a:rPr>
              <a:t>Trong </a:t>
            </a:r>
            <a:r>
              <a:rPr lang="vi-VN" sz="3400" b="1" baseline="-25000">
                <a:solidFill>
                  <a:srgbClr val="0000CC"/>
                </a:solidFill>
                <a:latin typeface="Arial" charset="0"/>
              </a:rPr>
              <a:t>đó :</a:t>
            </a:r>
            <a:r>
              <a:rPr lang="vi-VN" sz="3400" b="1" baseline="-25000">
                <a:solidFill>
                  <a:srgbClr val="00B050"/>
                </a:solidFill>
                <a:latin typeface="Arial" charset="0"/>
              </a:rPr>
              <a:t> </a:t>
            </a:r>
            <a:endParaRPr lang="en-US" sz="3400" b="1" baseline="-25000" smtClean="0">
              <a:solidFill>
                <a:srgbClr val="00B050"/>
              </a:solidFill>
              <a:latin typeface="Arial" charset="0"/>
            </a:endParaRPr>
          </a:p>
          <a:p>
            <a:pPr algn="just">
              <a:lnSpc>
                <a:spcPct val="135000"/>
              </a:lnSpc>
            </a:pPr>
            <a:r>
              <a:rPr lang="vi-VN" sz="3400" b="1" baseline="-25000" smtClean="0">
                <a:solidFill>
                  <a:srgbClr val="00B050"/>
                </a:solidFill>
                <a:latin typeface="Arial" charset="0"/>
              </a:rPr>
              <a:t>i</a:t>
            </a:r>
            <a:r>
              <a:rPr lang="vi-VN" sz="3400" b="1" baseline="-25000">
                <a:solidFill>
                  <a:srgbClr val="00B050"/>
                </a:solidFill>
                <a:latin typeface="Arial" charset="0"/>
              </a:rPr>
              <a:t>: Là trị số tức thời của dòng điện</a:t>
            </a:r>
            <a:r>
              <a:rPr lang="vi-VN" sz="3400" b="1" baseline="-25000" smtClean="0">
                <a:solidFill>
                  <a:srgbClr val="00B050"/>
                </a:solidFill>
                <a:latin typeface="Arial" charset="0"/>
              </a:rPr>
              <a:t>.</a:t>
            </a:r>
            <a:r>
              <a:rPr lang="en-US" sz="3400" b="1" baseline="-25000" smtClean="0">
                <a:solidFill>
                  <a:srgbClr val="00B050"/>
                </a:solidFill>
                <a:latin typeface="Arial" charset="0"/>
              </a:rPr>
              <a:t>				</a:t>
            </a:r>
            <a:endParaRPr lang="en-US" sz="3400" b="1" baseline="-25000" smtClean="0">
              <a:solidFill>
                <a:srgbClr val="00B050"/>
              </a:solidFill>
              <a:latin typeface="Arial" charset="0"/>
            </a:endParaRPr>
          </a:p>
          <a:p>
            <a:pPr algn="just">
              <a:lnSpc>
                <a:spcPct val="135000"/>
              </a:lnSpc>
            </a:pPr>
            <a:r>
              <a:rPr lang="vi-VN" sz="3400" b="1" baseline="-25000" smtClean="0">
                <a:solidFill>
                  <a:srgbClr val="00B050"/>
                </a:solidFill>
                <a:latin typeface="Arial" charset="0"/>
              </a:rPr>
              <a:t>Imax</a:t>
            </a:r>
            <a:r>
              <a:rPr lang="vi-VN" sz="3400" b="1" baseline="-25000">
                <a:solidFill>
                  <a:srgbClr val="00B050"/>
                </a:solidFill>
                <a:latin typeface="Arial" charset="0"/>
              </a:rPr>
              <a:t>: Là giá trị cực đại của dòng điện (hay là biên độ của dòng điện).</a:t>
            </a:r>
          </a:p>
          <a:p>
            <a:pPr algn="just">
              <a:lnSpc>
                <a:spcPct val="135000"/>
              </a:lnSpc>
            </a:pPr>
            <a:r>
              <a:rPr lang="vi-VN" sz="3400" b="1" baseline="-25000">
                <a:solidFill>
                  <a:srgbClr val="00B050"/>
                </a:solidFill>
                <a:latin typeface="Arial" charset="0"/>
              </a:rPr>
              <a:t>		         </a:t>
            </a:r>
            <a:r>
              <a:rPr lang="en-US" sz="3400" b="1" baseline="-25000" smtClean="0">
                <a:solidFill>
                  <a:srgbClr val="00B050"/>
                </a:solidFill>
                <a:latin typeface="Arial" charset="0"/>
              </a:rPr>
              <a:t> </a:t>
            </a:r>
            <a:r>
              <a:rPr lang="el-GR" sz="3400" b="1" baseline="-25000" smtClean="0">
                <a:solidFill>
                  <a:srgbClr val="00B050"/>
                </a:solidFill>
                <a:latin typeface="Arial" charset="0"/>
              </a:rPr>
              <a:t>ω</a:t>
            </a:r>
            <a:r>
              <a:rPr lang="el-GR" sz="3400" b="1" baseline="-25000">
                <a:solidFill>
                  <a:srgbClr val="00B050"/>
                </a:solidFill>
                <a:latin typeface="Arial" charset="0"/>
              </a:rPr>
              <a:t>: </a:t>
            </a:r>
            <a:r>
              <a:rPr lang="vi-VN" sz="3400" b="1" baseline="-25000">
                <a:solidFill>
                  <a:srgbClr val="00B050"/>
                </a:solidFill>
                <a:latin typeface="Arial" charset="0"/>
              </a:rPr>
              <a:t>Là tần số góc</a:t>
            </a:r>
          </a:p>
          <a:p>
            <a:pPr algn="just">
              <a:lnSpc>
                <a:spcPct val="135000"/>
              </a:lnSpc>
            </a:pPr>
            <a:r>
              <a:rPr lang="vi-VN" sz="3400" b="1" baseline="-25000">
                <a:solidFill>
                  <a:srgbClr val="00B050"/>
                </a:solidFill>
                <a:latin typeface="Arial" charset="0"/>
              </a:rPr>
              <a:t>		         </a:t>
            </a:r>
            <a:r>
              <a:rPr lang="en-US" sz="3400" b="1" baseline="-25000" smtClean="0">
                <a:solidFill>
                  <a:srgbClr val="00B050"/>
                </a:solidFill>
                <a:latin typeface="Arial" charset="0"/>
              </a:rPr>
              <a:t>     </a:t>
            </a:r>
            <a:r>
              <a:rPr lang="en-US" sz="3400" b="1" baseline="-25000" smtClean="0">
                <a:solidFill>
                  <a:srgbClr val="00B050"/>
                </a:solidFill>
                <a:latin typeface="Arial" charset="0"/>
              </a:rPr>
              <a:t>          </a:t>
            </a:r>
            <a:r>
              <a:rPr lang="el-GR" sz="3400" b="1" baseline="-25000" smtClean="0">
                <a:solidFill>
                  <a:srgbClr val="00B050"/>
                </a:solidFill>
                <a:latin typeface="Arial" charset="0"/>
              </a:rPr>
              <a:t>ψ</a:t>
            </a:r>
            <a:r>
              <a:rPr lang="el-GR" sz="3400" b="1" baseline="-25000">
                <a:solidFill>
                  <a:srgbClr val="00B050"/>
                </a:solidFill>
                <a:latin typeface="Arial" charset="0"/>
              </a:rPr>
              <a:t>: </a:t>
            </a:r>
            <a:r>
              <a:rPr lang="vi-VN" sz="3400" b="1" baseline="-25000">
                <a:solidFill>
                  <a:srgbClr val="00B050"/>
                </a:solidFill>
                <a:latin typeface="Arial" charset="0"/>
              </a:rPr>
              <a:t>Là góc pha ban đầu của dòng điện.</a:t>
            </a:r>
          </a:p>
        </p:txBody>
      </p:sp>
      <p:sp>
        <p:nvSpPr>
          <p:cNvPr id="16" name="Rectangle 15"/>
          <p:cNvSpPr/>
          <p:nvPr/>
        </p:nvSpPr>
        <p:spPr>
          <a:xfrm>
            <a:off x="350419" y="762000"/>
            <a:ext cx="8216546" cy="461665"/>
          </a:xfrm>
          <a:prstGeom prst="rect">
            <a:avLst/>
          </a:prstGeom>
        </p:spPr>
        <p:txBody>
          <a:bodyPr wrap="square">
            <a:spAutoFit/>
          </a:bodyPr>
          <a:lstStyle/>
          <a:p>
            <a:r>
              <a:rPr lang="en-US" sz="2400" b="1" i="1" smtClean="0">
                <a:solidFill>
                  <a:srgbClr val="7030A0"/>
                </a:solidFill>
              </a:rPr>
              <a:t>2</a:t>
            </a:r>
            <a:r>
              <a:rPr lang="en-US" sz="2400" b="1" i="1" smtClean="0">
                <a:solidFill>
                  <a:srgbClr val="7030A0"/>
                </a:solidFill>
              </a:rPr>
              <a:t>.1. </a:t>
            </a:r>
            <a:r>
              <a:rPr lang="vi-VN" sz="2400" b="1" i="1">
                <a:solidFill>
                  <a:srgbClr val="7030A0"/>
                </a:solidFill>
              </a:rPr>
              <a:t>Các khái niệm cơ bản</a:t>
            </a:r>
            <a:endParaRPr lang="en-US" sz="2400">
              <a:solidFill>
                <a:srgbClr val="7030A0"/>
              </a:solidFill>
            </a:endParaRPr>
          </a:p>
        </p:txBody>
      </p:sp>
    </p:spTree>
    <p:extLst>
      <p:ext uri="{BB962C8B-B14F-4D97-AF65-F5344CB8AC3E}">
        <p14:creationId xmlns:p14="http://schemas.microsoft.com/office/powerpoint/2010/main" val="14014027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7:22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361950" y="876300"/>
            <a:ext cx="8267700" cy="51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00CC"/>
                </a:solidFill>
                <a:latin typeface="Arial" charset="0"/>
              </a:rPr>
              <a:t>Biểu đồ hình sin của cường độ dòng điện theo thời gian</a:t>
            </a:r>
            <a:endParaRPr lang="el-GR" sz="3400" b="1" baseline="-25000">
              <a:solidFill>
                <a:srgbClr val="0000CC"/>
              </a:solidFill>
              <a:latin typeface="Arial" charset="0"/>
            </a:endParaRPr>
          </a:p>
        </p:txBody>
      </p:sp>
      <p:pic>
        <p:nvPicPr>
          <p:cNvPr id="16" name="Picture 15"/>
          <p:cNvPicPr/>
          <p:nvPr/>
        </p:nvPicPr>
        <p:blipFill rotWithShape="1">
          <a:blip r:embed="rId3">
            <a:extLst>
              <a:ext uri="{28A0092B-C50C-407E-A947-70E740481C1C}">
                <a14:useLocalDpi xmlns:a14="http://schemas.microsoft.com/office/drawing/2010/main" val="0"/>
              </a:ext>
            </a:extLst>
          </a:blip>
          <a:srcRect t="7232" b="5032"/>
          <a:stretch/>
        </p:blipFill>
        <p:spPr bwMode="auto">
          <a:xfrm>
            <a:off x="1295068" y="1600200"/>
            <a:ext cx="6782131" cy="4038600"/>
          </a:xfrm>
          <a:prstGeom prst="rect">
            <a:avLst/>
          </a:prstGeom>
          <a:noFill/>
        </p:spPr>
      </p:pic>
    </p:spTree>
    <p:extLst>
      <p:ext uri="{BB962C8B-B14F-4D97-AF65-F5344CB8AC3E}">
        <p14:creationId xmlns:p14="http://schemas.microsoft.com/office/powerpoint/2010/main" val="24734352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7:22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779747" y="711200"/>
            <a:ext cx="8267700" cy="51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3400" b="1" baseline="-25000" smtClean="0">
                <a:solidFill>
                  <a:srgbClr val="FF0000"/>
                </a:solidFill>
                <a:latin typeface="Arial" charset="0"/>
              </a:rPr>
              <a:t>Chu kỳ</a:t>
            </a:r>
            <a:endParaRPr lang="el-GR" sz="3400" b="1" baseline="-25000">
              <a:solidFill>
                <a:srgbClr val="FF0000"/>
              </a:solidFill>
              <a:latin typeface="Arial" charset="0"/>
            </a:endParaRPr>
          </a:p>
        </p:txBody>
      </p:sp>
      <p:pic>
        <p:nvPicPr>
          <p:cNvPr id="16" name="Picture 15"/>
          <p:cNvPicPr/>
          <p:nvPr/>
        </p:nvPicPr>
        <p:blipFill rotWithShape="1">
          <a:blip r:embed="rId3">
            <a:extLst>
              <a:ext uri="{28A0092B-C50C-407E-A947-70E740481C1C}">
                <a14:useLocalDpi xmlns:a14="http://schemas.microsoft.com/office/drawing/2010/main" val="0"/>
              </a:ext>
            </a:extLst>
          </a:blip>
          <a:srcRect l="7443" t="7232" r="9653" b="5032"/>
          <a:stretch/>
        </p:blipFill>
        <p:spPr bwMode="auto">
          <a:xfrm>
            <a:off x="168844" y="1371600"/>
            <a:ext cx="4706653" cy="3380659"/>
          </a:xfrm>
          <a:prstGeom prst="rect">
            <a:avLst/>
          </a:prstGeom>
          <a:noFill/>
        </p:spPr>
      </p:pic>
      <p:sp>
        <p:nvSpPr>
          <p:cNvPr id="14" name="Text Box 5"/>
          <p:cNvSpPr txBox="1">
            <a:spLocks noChangeArrowheads="1"/>
          </p:cNvSpPr>
          <p:nvPr/>
        </p:nvSpPr>
        <p:spPr bwMode="auto">
          <a:xfrm>
            <a:off x="4913597" y="1362579"/>
            <a:ext cx="4133851" cy="244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chemeClr val="accent4">
                    <a:lumMod val="50000"/>
                  </a:schemeClr>
                </a:solidFill>
                <a:latin typeface="Arial" charset="0"/>
              </a:rPr>
              <a:t>Là khoảng thời gian ngắn nhất để dòng điện lặp lại trị số và chiều biến thiên cũ. Chu kỳ có kí hiệu là T</a:t>
            </a:r>
            <a:r>
              <a:rPr lang="vi-VN" sz="3400" b="1" baseline="-25000" smtClean="0">
                <a:solidFill>
                  <a:schemeClr val="accent4">
                    <a:lumMod val="50000"/>
                  </a:schemeClr>
                </a:solidFill>
                <a:latin typeface="Arial" charset="0"/>
              </a:rPr>
              <a:t>,</a:t>
            </a:r>
            <a:r>
              <a:rPr lang="en-US" sz="3400" b="1" baseline="-25000" smtClean="0">
                <a:solidFill>
                  <a:schemeClr val="accent4">
                    <a:lumMod val="50000"/>
                  </a:schemeClr>
                </a:solidFill>
                <a:latin typeface="Arial" charset="0"/>
              </a:rPr>
              <a:t> </a:t>
            </a:r>
            <a:r>
              <a:rPr lang="vi-VN" sz="3400" b="1" baseline="-25000" smtClean="0">
                <a:solidFill>
                  <a:schemeClr val="accent4">
                    <a:lumMod val="50000"/>
                  </a:schemeClr>
                </a:solidFill>
                <a:latin typeface="Arial" charset="0"/>
              </a:rPr>
              <a:t>đơn </a:t>
            </a:r>
            <a:r>
              <a:rPr lang="vi-VN" sz="3400" b="1" baseline="-25000">
                <a:solidFill>
                  <a:schemeClr val="accent4">
                    <a:lumMod val="50000"/>
                  </a:schemeClr>
                </a:solidFill>
                <a:latin typeface="Arial" charset="0"/>
              </a:rPr>
              <a:t>vị : giây (s).</a:t>
            </a:r>
            <a:endParaRPr lang="el-GR" sz="3400" b="1" baseline="-25000">
              <a:solidFill>
                <a:schemeClr val="accent4">
                  <a:lumMod val="50000"/>
                </a:schemeClr>
              </a:solidFill>
              <a:latin typeface="Arial" charset="0"/>
            </a:endParaRPr>
          </a:p>
        </p:txBody>
      </p:sp>
    </p:spTree>
    <p:extLst>
      <p:ext uri="{BB962C8B-B14F-4D97-AF65-F5344CB8AC3E}">
        <p14:creationId xmlns:p14="http://schemas.microsoft.com/office/powerpoint/2010/main" val="31826851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7:22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779747" y="711200"/>
            <a:ext cx="8267700" cy="51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3400" b="1" baseline="-25000" smtClean="0">
                <a:solidFill>
                  <a:srgbClr val="FF0000"/>
                </a:solidFill>
                <a:latin typeface="Arial" charset="0"/>
              </a:rPr>
              <a:t>Tần </a:t>
            </a:r>
            <a:r>
              <a:rPr lang="en-US" sz="3400" b="1" baseline="-25000">
                <a:solidFill>
                  <a:srgbClr val="FF0000"/>
                </a:solidFill>
                <a:latin typeface="Arial" charset="0"/>
              </a:rPr>
              <a:t>số</a:t>
            </a:r>
            <a:endParaRPr lang="el-GR" sz="3400" b="1" baseline="-25000">
              <a:solidFill>
                <a:srgbClr val="FF0000"/>
              </a:solidFill>
              <a:latin typeface="Arial" charset="0"/>
            </a:endParaRPr>
          </a:p>
        </p:txBody>
      </p:sp>
      <p:pic>
        <p:nvPicPr>
          <p:cNvPr id="16" name="Picture 15"/>
          <p:cNvPicPr/>
          <p:nvPr/>
        </p:nvPicPr>
        <p:blipFill rotWithShape="1">
          <a:blip r:embed="rId3">
            <a:extLst>
              <a:ext uri="{28A0092B-C50C-407E-A947-70E740481C1C}">
                <a14:useLocalDpi xmlns:a14="http://schemas.microsoft.com/office/drawing/2010/main" val="0"/>
              </a:ext>
            </a:extLst>
          </a:blip>
          <a:srcRect l="7443" t="7232" r="9653" b="5032"/>
          <a:stretch/>
        </p:blipFill>
        <p:spPr bwMode="auto">
          <a:xfrm>
            <a:off x="168844" y="1371600"/>
            <a:ext cx="4706653" cy="3380659"/>
          </a:xfrm>
          <a:prstGeom prst="rect">
            <a:avLst/>
          </a:prstGeom>
          <a:noFill/>
        </p:spPr>
      </p:pic>
      <p:sp>
        <p:nvSpPr>
          <p:cNvPr id="14" name="Text Box 5"/>
          <p:cNvSpPr txBox="1">
            <a:spLocks noChangeArrowheads="1"/>
          </p:cNvSpPr>
          <p:nvPr/>
        </p:nvSpPr>
        <p:spPr bwMode="auto">
          <a:xfrm>
            <a:off x="4913597" y="1362579"/>
            <a:ext cx="4133851" cy="192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chemeClr val="accent4">
                    <a:lumMod val="50000"/>
                  </a:schemeClr>
                </a:solidFill>
                <a:latin typeface="Arial" charset="0"/>
              </a:rPr>
              <a:t>Là số chu kỳ mà dòng điện thực hiện được trong một đơn vị thời gian (trong một giây).tần số có kí hiệu là f.</a:t>
            </a:r>
            <a:endParaRPr lang="el-GR" sz="3400" b="1" baseline="-25000">
              <a:solidFill>
                <a:schemeClr val="accent4">
                  <a:lumMod val="50000"/>
                </a:schemeClr>
              </a:solidFill>
              <a:latin typeface="Arial" charset="0"/>
            </a:endParaRPr>
          </a:p>
        </p:txBody>
      </p:sp>
      <mc:AlternateContent xmlns:mc="http://schemas.openxmlformats.org/markup-compatibility/2006" xmlns:a14="http://schemas.microsoft.com/office/drawing/2010/main">
        <mc:Choice Requires="a14">
          <p:sp>
            <p:nvSpPr>
              <p:cNvPr id="17" name="Text Box 5"/>
              <p:cNvSpPr txBox="1">
                <a:spLocks noChangeArrowheads="1"/>
              </p:cNvSpPr>
              <p:nvPr/>
            </p:nvSpPr>
            <p:spPr bwMode="auto">
              <a:xfrm>
                <a:off x="5257800" y="3657600"/>
                <a:ext cx="4133851" cy="1129476"/>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14:m>
                  <m:oMathPara xmlns:m="http://schemas.openxmlformats.org/officeDocument/2006/math">
                    <m:oMathParaPr>
                      <m:jc m:val="centerGroup"/>
                    </m:oMathParaPr>
                    <m:oMath xmlns:m="http://schemas.openxmlformats.org/officeDocument/2006/math">
                      <m:r>
                        <a:rPr lang="en-US" sz="3600" i="1">
                          <a:latin typeface="Cambria Math"/>
                        </a:rPr>
                        <m:t>𝑓</m:t>
                      </m:r>
                      <m:r>
                        <a:rPr lang="en-US" sz="3600" i="1">
                          <a:latin typeface="Cambria Math"/>
                        </a:rPr>
                        <m:t>=</m:t>
                      </m:r>
                      <m:f>
                        <m:fPr>
                          <m:ctrlPr>
                            <a:rPr lang="en-US" sz="3600" i="1">
                              <a:latin typeface="Cambria Math"/>
                            </a:rPr>
                          </m:ctrlPr>
                        </m:fPr>
                        <m:num>
                          <m:r>
                            <a:rPr lang="en-US" sz="3600" i="1">
                              <a:latin typeface="Cambria Math"/>
                            </a:rPr>
                            <m:t>1</m:t>
                          </m:r>
                        </m:num>
                        <m:den>
                          <m:r>
                            <a:rPr lang="en-US" sz="3600" i="1">
                              <a:latin typeface="Cambria Math"/>
                            </a:rPr>
                            <m:t>𝑇</m:t>
                          </m:r>
                        </m:den>
                      </m:f>
                      <m:r>
                        <a:rPr lang="en-US" sz="3600" i="1">
                          <a:latin typeface="Cambria Math"/>
                        </a:rPr>
                        <m:t>(</m:t>
                      </m:r>
                      <m:r>
                        <a:rPr lang="en-US" sz="3600" i="1">
                          <a:latin typeface="Cambria Math"/>
                        </a:rPr>
                        <m:t>𝐻𝑧</m:t>
                      </m:r>
                      <m:r>
                        <a:rPr lang="en-US" sz="3600" i="1">
                          <a:latin typeface="Cambria Math"/>
                        </a:rPr>
                        <m:t>)</m:t>
                      </m:r>
                    </m:oMath>
                  </m:oMathPara>
                </a14:m>
                <a:endParaRPr lang="en-US" sz="3600"/>
              </a:p>
            </p:txBody>
          </p:sp>
        </mc:Choice>
        <mc:Fallback xmlns="">
          <p:sp>
            <p:nvSpPr>
              <p:cNvPr id="17" name="Text Box 5"/>
              <p:cNvSpPr txBox="1">
                <a:spLocks noRot="1" noChangeAspect="1" noMove="1" noResize="1" noEditPoints="1" noAdjustHandles="1" noChangeArrowheads="1" noChangeShapeType="1" noTextEdit="1"/>
              </p:cNvSpPr>
              <p:nvPr/>
            </p:nvSpPr>
            <p:spPr bwMode="auto">
              <a:xfrm>
                <a:off x="5257800" y="3657600"/>
                <a:ext cx="4133851" cy="1129476"/>
              </a:xfrm>
              <a:prstGeom prst="rect">
                <a:avLst/>
              </a:prstGeom>
              <a:blipFill rotWithShape="1">
                <a:blip r:embed="rId4"/>
                <a:stretch>
                  <a:fillRect/>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214851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7:22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779747" y="711200"/>
            <a:ext cx="8267700" cy="51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3400" b="1" baseline="-25000" smtClean="0">
                <a:solidFill>
                  <a:srgbClr val="FF0000"/>
                </a:solidFill>
                <a:latin typeface="Arial" charset="0"/>
              </a:rPr>
              <a:t>Tần </a:t>
            </a:r>
            <a:r>
              <a:rPr lang="en-US" sz="3400" b="1" baseline="-25000">
                <a:solidFill>
                  <a:srgbClr val="FF0000"/>
                </a:solidFill>
                <a:latin typeface="Arial" charset="0"/>
              </a:rPr>
              <a:t>số góc</a:t>
            </a:r>
            <a:endParaRPr lang="el-GR" sz="3400" b="1" baseline="-25000">
              <a:solidFill>
                <a:srgbClr val="FF0000"/>
              </a:solidFill>
              <a:latin typeface="Arial" charset="0"/>
            </a:endParaRPr>
          </a:p>
        </p:txBody>
      </p:sp>
      <p:pic>
        <p:nvPicPr>
          <p:cNvPr id="16" name="Picture 15"/>
          <p:cNvPicPr/>
          <p:nvPr/>
        </p:nvPicPr>
        <p:blipFill rotWithShape="1">
          <a:blip r:embed="rId3">
            <a:extLst>
              <a:ext uri="{28A0092B-C50C-407E-A947-70E740481C1C}">
                <a14:useLocalDpi xmlns:a14="http://schemas.microsoft.com/office/drawing/2010/main" val="0"/>
              </a:ext>
            </a:extLst>
          </a:blip>
          <a:srcRect l="7443" t="7232" r="9653" b="5032"/>
          <a:stretch/>
        </p:blipFill>
        <p:spPr bwMode="auto">
          <a:xfrm>
            <a:off x="168844" y="1371600"/>
            <a:ext cx="4706653" cy="3380659"/>
          </a:xfrm>
          <a:prstGeom prst="rect">
            <a:avLst/>
          </a:prstGeom>
          <a:noFill/>
        </p:spPr>
      </p:pic>
      <p:sp>
        <p:nvSpPr>
          <p:cNvPr id="14" name="Text Box 5"/>
          <p:cNvSpPr txBox="1">
            <a:spLocks noChangeArrowheads="1"/>
          </p:cNvSpPr>
          <p:nvPr/>
        </p:nvSpPr>
        <p:spPr bwMode="auto">
          <a:xfrm>
            <a:off x="4913597" y="1362579"/>
            <a:ext cx="4133851" cy="1975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chemeClr val="accent4">
                    <a:lumMod val="50000"/>
                  </a:schemeClr>
                </a:solidFill>
                <a:latin typeface="Arial" charset="0"/>
              </a:rPr>
              <a:t>Là tốc độ biến thiên của dòng điện hình sin. Tần số góc có ký hiệu là</a:t>
            </a:r>
          </a:p>
          <a:p>
            <a:pPr algn="just">
              <a:lnSpc>
                <a:spcPct val="135000"/>
              </a:lnSpc>
            </a:pPr>
            <a:r>
              <a:rPr lang="vi-VN" sz="3400" b="1" baseline="-25000">
                <a:solidFill>
                  <a:schemeClr val="accent4">
                    <a:lumMod val="50000"/>
                  </a:schemeClr>
                </a:solidFill>
                <a:latin typeface="Arial" charset="0"/>
              </a:rPr>
              <a:t>ω, đơn vị là rad/s.</a:t>
            </a:r>
          </a:p>
        </p:txBody>
      </p:sp>
      <p:sp>
        <p:nvSpPr>
          <p:cNvPr id="18" name="Text Box 5"/>
          <p:cNvSpPr txBox="1">
            <a:spLocks noChangeArrowheads="1"/>
          </p:cNvSpPr>
          <p:nvPr/>
        </p:nvSpPr>
        <p:spPr bwMode="auto">
          <a:xfrm>
            <a:off x="5065996" y="3962400"/>
            <a:ext cx="4133851" cy="982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B050"/>
                </a:solidFill>
                <a:latin typeface="Arial" charset="0"/>
              </a:rPr>
              <a:t>-	Quan hệ giữa tần số góc và tần số: </a:t>
            </a:r>
            <a:r>
              <a:rPr lang="el-GR" sz="3400" b="1" baseline="-25000">
                <a:solidFill>
                  <a:srgbClr val="00B050"/>
                </a:solidFill>
                <a:latin typeface="Arial" charset="0"/>
              </a:rPr>
              <a:t>ω =2π</a:t>
            </a:r>
            <a:r>
              <a:rPr lang="vi-VN" sz="3400" b="1" baseline="-25000">
                <a:solidFill>
                  <a:srgbClr val="00B050"/>
                </a:solidFill>
                <a:latin typeface="Arial" charset="0"/>
              </a:rPr>
              <a:t>f</a:t>
            </a:r>
          </a:p>
        </p:txBody>
      </p:sp>
    </p:spTree>
    <p:extLst>
      <p:ext uri="{BB962C8B-B14F-4D97-AF65-F5344CB8AC3E}">
        <p14:creationId xmlns:p14="http://schemas.microsoft.com/office/powerpoint/2010/main" val="27676899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7:29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Text Box 5"/>
          <p:cNvSpPr txBox="1">
            <a:spLocks noChangeArrowheads="1"/>
          </p:cNvSpPr>
          <p:nvPr/>
        </p:nvSpPr>
        <p:spPr bwMode="auto">
          <a:xfrm>
            <a:off x="350419" y="797430"/>
            <a:ext cx="7341262" cy="563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chemeClr val="accent4">
                    <a:lumMod val="50000"/>
                  </a:schemeClr>
                </a:solidFill>
                <a:latin typeface="Arial" charset="0"/>
              </a:rPr>
              <a:t>- Quan hệ giữa tần số góc và tần số: </a:t>
            </a:r>
            <a:r>
              <a:rPr lang="el-GR" sz="3400" b="1" baseline="-25000">
                <a:solidFill>
                  <a:schemeClr val="accent4">
                    <a:lumMod val="50000"/>
                  </a:schemeClr>
                </a:solidFill>
                <a:latin typeface="Arial" charset="0"/>
              </a:rPr>
              <a:t>ω =2π</a:t>
            </a:r>
            <a:r>
              <a:rPr lang="vi-VN" sz="3400" b="1" baseline="-25000">
                <a:solidFill>
                  <a:schemeClr val="accent4">
                    <a:lumMod val="50000"/>
                  </a:schemeClr>
                </a:solidFill>
                <a:latin typeface="Arial" charset="0"/>
              </a:rPr>
              <a:t>f</a:t>
            </a:r>
            <a:endParaRPr lang="vi-VN" sz="3400" b="1" baseline="-25000">
              <a:solidFill>
                <a:schemeClr val="accent4">
                  <a:lumMod val="50000"/>
                </a:schemeClr>
              </a:solidFill>
              <a:latin typeface="Arial" charset="0"/>
            </a:endParaRPr>
          </a:p>
        </p:txBody>
      </p:sp>
      <p:sp>
        <p:nvSpPr>
          <p:cNvPr id="18" name="Text Box 5"/>
          <p:cNvSpPr txBox="1">
            <a:spLocks noChangeArrowheads="1"/>
          </p:cNvSpPr>
          <p:nvPr/>
        </p:nvSpPr>
        <p:spPr bwMode="auto">
          <a:xfrm>
            <a:off x="357180" y="1447800"/>
            <a:ext cx="7984283" cy="150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B050"/>
                </a:solidFill>
                <a:latin typeface="Arial" charset="0"/>
              </a:rPr>
              <a:t>- Trị số tức thời là trị số ứng với thời điểm t, ký hiệu là i. Trong biểu thức 1.1 </a:t>
            </a:r>
            <a:r>
              <a:rPr lang="vi-VN" sz="3400" b="1" baseline="-25000">
                <a:solidFill>
                  <a:srgbClr val="00B050"/>
                </a:solidFill>
                <a:latin typeface="Arial" charset="0"/>
              </a:rPr>
              <a:t>trị </a:t>
            </a:r>
            <a:r>
              <a:rPr lang="vi-VN" sz="3400" b="1" baseline="-25000" smtClean="0">
                <a:solidFill>
                  <a:srgbClr val="00B050"/>
                </a:solidFill>
                <a:latin typeface="Arial" charset="0"/>
              </a:rPr>
              <a:t>số</a:t>
            </a:r>
            <a:r>
              <a:rPr lang="en-US" sz="3400" b="1" baseline="-25000" smtClean="0">
                <a:solidFill>
                  <a:srgbClr val="00B050"/>
                </a:solidFill>
                <a:latin typeface="Arial" charset="0"/>
              </a:rPr>
              <a:t> </a:t>
            </a:r>
            <a:r>
              <a:rPr lang="vi-VN" sz="3400" b="1" baseline="-25000" smtClean="0">
                <a:solidFill>
                  <a:srgbClr val="00B050"/>
                </a:solidFill>
                <a:latin typeface="Arial" charset="0"/>
              </a:rPr>
              <a:t>tức </a:t>
            </a:r>
            <a:r>
              <a:rPr lang="vi-VN" sz="3400" b="1" baseline="-25000">
                <a:solidFill>
                  <a:srgbClr val="00B050"/>
                </a:solidFill>
                <a:latin typeface="Arial" charset="0"/>
              </a:rPr>
              <a:t>thời phụ thuộc vào biên độ Imax và góc pha (</a:t>
            </a:r>
            <a:r>
              <a:rPr lang="el-GR" sz="3400" b="1" baseline="-25000">
                <a:solidFill>
                  <a:srgbClr val="00B050"/>
                </a:solidFill>
                <a:latin typeface="Arial" charset="0"/>
              </a:rPr>
              <a:t>ω</a:t>
            </a:r>
            <a:r>
              <a:rPr lang="vi-VN" sz="3400" b="1" baseline="-25000">
                <a:solidFill>
                  <a:srgbClr val="00B050"/>
                </a:solidFill>
                <a:latin typeface="Arial" charset="0"/>
              </a:rPr>
              <a:t>t + </a:t>
            </a:r>
            <a:r>
              <a:rPr lang="el-GR" sz="3400" b="1" baseline="-25000">
                <a:solidFill>
                  <a:srgbClr val="00B050"/>
                </a:solidFill>
                <a:latin typeface="Arial" charset="0"/>
              </a:rPr>
              <a:t>ψ</a:t>
            </a:r>
            <a:r>
              <a:rPr lang="vi-VN" sz="3400" b="1" baseline="-25000">
                <a:solidFill>
                  <a:srgbClr val="00B050"/>
                </a:solidFill>
                <a:latin typeface="Arial" charset="0"/>
              </a:rPr>
              <a:t>i).</a:t>
            </a:r>
            <a:endParaRPr lang="vi-VN" sz="3400" b="1" baseline="-25000">
              <a:solidFill>
                <a:srgbClr val="00B050"/>
              </a:solidFill>
              <a:latin typeface="Arial" charset="0"/>
            </a:endParaRPr>
          </a:p>
        </p:txBody>
      </p:sp>
      <p:sp>
        <p:nvSpPr>
          <p:cNvPr id="17" name="Text Box 5"/>
          <p:cNvSpPr txBox="1">
            <a:spLocks noChangeArrowheads="1"/>
          </p:cNvSpPr>
          <p:nvPr/>
        </p:nvSpPr>
        <p:spPr bwMode="auto">
          <a:xfrm>
            <a:off x="350419" y="3124200"/>
            <a:ext cx="7341262" cy="982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chemeClr val="accent4">
                    <a:lumMod val="50000"/>
                  </a:schemeClr>
                </a:solidFill>
                <a:latin typeface="Arial" charset="0"/>
              </a:rPr>
              <a:t>- Biên độ Imax là trị số cực đại của dòng điện I, cho biết độ lớn của dòng điện.</a:t>
            </a:r>
            <a:endParaRPr lang="vi-VN" sz="3400" b="1" baseline="-25000">
              <a:solidFill>
                <a:schemeClr val="accent4">
                  <a:lumMod val="50000"/>
                </a:schemeClr>
              </a:solidFill>
              <a:latin typeface="Arial" charset="0"/>
            </a:endParaRPr>
          </a:p>
        </p:txBody>
      </p:sp>
    </p:spTree>
    <p:extLst>
      <p:ext uri="{BB962C8B-B14F-4D97-AF65-F5344CB8AC3E}">
        <p14:creationId xmlns:p14="http://schemas.microsoft.com/office/powerpoint/2010/main" val="34206276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7:31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Text Box 5"/>
          <p:cNvSpPr txBox="1">
            <a:spLocks noChangeArrowheads="1"/>
          </p:cNvSpPr>
          <p:nvPr/>
        </p:nvSpPr>
        <p:spPr bwMode="auto">
          <a:xfrm>
            <a:off x="0" y="797430"/>
            <a:ext cx="3535781" cy="461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200" b="1" smtClean="0">
                <a:solidFill>
                  <a:schemeClr val="accent4">
                    <a:lumMod val="50000"/>
                  </a:schemeClr>
                </a:solidFill>
                <a:latin typeface="Arial" charset="0"/>
              </a:rPr>
              <a:t>- </a:t>
            </a:r>
            <a:r>
              <a:rPr lang="vi-VN" sz="2200" b="1">
                <a:solidFill>
                  <a:schemeClr val="accent4">
                    <a:lumMod val="50000"/>
                  </a:schemeClr>
                </a:solidFill>
                <a:latin typeface="Arial" charset="0"/>
              </a:rPr>
              <a:t>Góc pha (</a:t>
            </a:r>
            <a:r>
              <a:rPr lang="el-GR" sz="2200" b="1">
                <a:solidFill>
                  <a:schemeClr val="accent4">
                    <a:lumMod val="50000"/>
                  </a:schemeClr>
                </a:solidFill>
                <a:latin typeface="Arial" charset="0"/>
              </a:rPr>
              <a:t>ω</a:t>
            </a:r>
            <a:r>
              <a:rPr lang="vi-VN" sz="2200" b="1">
                <a:solidFill>
                  <a:schemeClr val="accent4">
                    <a:lumMod val="50000"/>
                  </a:schemeClr>
                </a:solidFill>
                <a:latin typeface="Arial" charset="0"/>
              </a:rPr>
              <a:t>t + </a:t>
            </a:r>
            <a:r>
              <a:rPr lang="el-GR" sz="2200" b="1">
                <a:solidFill>
                  <a:schemeClr val="accent4">
                    <a:lumMod val="50000"/>
                  </a:schemeClr>
                </a:solidFill>
                <a:latin typeface="Arial" charset="0"/>
              </a:rPr>
              <a:t>ψ</a:t>
            </a:r>
            <a:r>
              <a:rPr lang="vi-VN" sz="2200" b="1" baseline="-25000">
                <a:solidFill>
                  <a:schemeClr val="accent4">
                    <a:lumMod val="50000"/>
                  </a:schemeClr>
                </a:solidFill>
                <a:latin typeface="Arial" charset="0"/>
              </a:rPr>
              <a:t>i</a:t>
            </a:r>
            <a:r>
              <a:rPr lang="vi-VN" sz="2200" b="1">
                <a:solidFill>
                  <a:schemeClr val="accent4">
                    <a:lumMod val="50000"/>
                  </a:schemeClr>
                </a:solidFill>
                <a:latin typeface="Arial" charset="0"/>
              </a:rPr>
              <a:t>) nói lên trạng thái của dòng điện ngay tại thời điểm t. Ở </a:t>
            </a:r>
            <a:r>
              <a:rPr lang="vi-VN" sz="2200" b="1">
                <a:solidFill>
                  <a:schemeClr val="accent4">
                    <a:lumMod val="50000"/>
                  </a:schemeClr>
                </a:solidFill>
                <a:latin typeface="Arial" charset="0"/>
              </a:rPr>
              <a:t>thời </a:t>
            </a:r>
            <a:r>
              <a:rPr lang="vi-VN" sz="2200" b="1" smtClean="0">
                <a:solidFill>
                  <a:schemeClr val="accent4">
                    <a:lumMod val="50000"/>
                  </a:schemeClr>
                </a:solidFill>
                <a:latin typeface="Arial" charset="0"/>
              </a:rPr>
              <a:t>điểm</a:t>
            </a:r>
            <a:r>
              <a:rPr lang="en-US" sz="2200" b="1" smtClean="0">
                <a:solidFill>
                  <a:schemeClr val="accent4">
                    <a:lumMod val="50000"/>
                  </a:schemeClr>
                </a:solidFill>
                <a:latin typeface="Arial" charset="0"/>
              </a:rPr>
              <a:t> </a:t>
            </a:r>
            <a:r>
              <a:rPr lang="vi-VN" sz="2200" b="1" smtClean="0">
                <a:solidFill>
                  <a:schemeClr val="accent4">
                    <a:lumMod val="50000"/>
                  </a:schemeClr>
                </a:solidFill>
                <a:latin typeface="Arial" charset="0"/>
              </a:rPr>
              <a:t>t </a:t>
            </a:r>
            <a:r>
              <a:rPr lang="vi-VN" sz="2200" b="1">
                <a:solidFill>
                  <a:schemeClr val="accent4">
                    <a:lumMod val="50000"/>
                  </a:schemeClr>
                </a:solidFill>
                <a:latin typeface="Arial" charset="0"/>
              </a:rPr>
              <a:t>= 0 thì góc pha của dòng điện là </a:t>
            </a:r>
            <a:r>
              <a:rPr lang="el-GR" sz="2200" b="1">
                <a:solidFill>
                  <a:schemeClr val="accent4">
                    <a:lumMod val="50000"/>
                  </a:schemeClr>
                </a:solidFill>
                <a:latin typeface="Arial" charset="0"/>
              </a:rPr>
              <a:t>ψ</a:t>
            </a:r>
            <a:r>
              <a:rPr lang="vi-VN" sz="2200" b="1" baseline="-25000">
                <a:solidFill>
                  <a:schemeClr val="accent4">
                    <a:lumMod val="50000"/>
                  </a:schemeClr>
                </a:solidFill>
                <a:latin typeface="Arial" charset="0"/>
              </a:rPr>
              <a:t>i</a:t>
            </a:r>
            <a:r>
              <a:rPr lang="vi-VN" sz="2200" b="1">
                <a:solidFill>
                  <a:schemeClr val="accent4">
                    <a:lumMod val="50000"/>
                  </a:schemeClr>
                </a:solidFill>
                <a:latin typeface="Arial" charset="0"/>
              </a:rPr>
              <a:t>, </a:t>
            </a:r>
            <a:r>
              <a:rPr lang="el-GR" sz="2200" b="1">
                <a:solidFill>
                  <a:schemeClr val="accent4">
                    <a:lumMod val="50000"/>
                  </a:schemeClr>
                </a:solidFill>
                <a:latin typeface="Arial" charset="0"/>
              </a:rPr>
              <a:t>ψ</a:t>
            </a:r>
            <a:r>
              <a:rPr lang="vi-VN" sz="2200" b="1" baseline="-25000">
                <a:solidFill>
                  <a:schemeClr val="accent4">
                    <a:lumMod val="50000"/>
                  </a:schemeClr>
                </a:solidFill>
                <a:latin typeface="Arial" charset="0"/>
              </a:rPr>
              <a:t>i</a:t>
            </a:r>
            <a:r>
              <a:rPr lang="vi-VN" sz="2200" b="1">
                <a:solidFill>
                  <a:schemeClr val="accent4">
                    <a:lumMod val="50000"/>
                  </a:schemeClr>
                </a:solidFill>
                <a:latin typeface="Arial" charset="0"/>
              </a:rPr>
              <a:t> gọi là góc pha ban đầu của dòng điện. Góc </a:t>
            </a:r>
            <a:r>
              <a:rPr lang="vi-VN" sz="2200" b="1">
                <a:solidFill>
                  <a:schemeClr val="accent4">
                    <a:lumMod val="50000"/>
                  </a:schemeClr>
                </a:solidFill>
                <a:latin typeface="Arial" charset="0"/>
              </a:rPr>
              <a:t>pha </a:t>
            </a:r>
            <a:r>
              <a:rPr lang="vi-VN" sz="2200" b="1" smtClean="0">
                <a:solidFill>
                  <a:schemeClr val="accent4">
                    <a:lumMod val="50000"/>
                  </a:schemeClr>
                </a:solidFill>
                <a:latin typeface="Arial" charset="0"/>
              </a:rPr>
              <a:t>ban</a:t>
            </a:r>
            <a:r>
              <a:rPr lang="en-US" sz="2200" b="1" smtClean="0">
                <a:solidFill>
                  <a:schemeClr val="accent4">
                    <a:lumMod val="50000"/>
                  </a:schemeClr>
                </a:solidFill>
                <a:latin typeface="Arial" charset="0"/>
              </a:rPr>
              <a:t> </a:t>
            </a:r>
            <a:r>
              <a:rPr lang="vi-VN" sz="2200" b="1" smtClean="0">
                <a:solidFill>
                  <a:schemeClr val="accent4">
                    <a:lumMod val="50000"/>
                  </a:schemeClr>
                </a:solidFill>
                <a:latin typeface="Arial" charset="0"/>
              </a:rPr>
              <a:t>đầu </a:t>
            </a:r>
            <a:r>
              <a:rPr lang="el-GR" sz="2200" b="1">
                <a:solidFill>
                  <a:schemeClr val="accent4">
                    <a:lumMod val="50000"/>
                  </a:schemeClr>
                </a:solidFill>
                <a:latin typeface="Arial" charset="0"/>
              </a:rPr>
              <a:t>ψ</a:t>
            </a:r>
            <a:r>
              <a:rPr lang="vi-VN" sz="2200" b="1" baseline="-25000">
                <a:solidFill>
                  <a:schemeClr val="accent4">
                    <a:lumMod val="50000"/>
                  </a:schemeClr>
                </a:solidFill>
                <a:latin typeface="Arial" charset="0"/>
              </a:rPr>
              <a:t>i</a:t>
            </a:r>
            <a:r>
              <a:rPr lang="vi-VN" sz="2200" b="1">
                <a:solidFill>
                  <a:schemeClr val="accent4">
                    <a:lumMod val="50000"/>
                  </a:schemeClr>
                </a:solidFill>
                <a:latin typeface="Arial" charset="0"/>
              </a:rPr>
              <a:t> phụ thuộc vào thời điểm chọn làm gốc thời gian.</a:t>
            </a:r>
            <a:endParaRPr lang="vi-VN" sz="2200" b="1">
              <a:solidFill>
                <a:schemeClr val="accent4">
                  <a:lumMod val="50000"/>
                </a:schemeClr>
              </a:solidFill>
              <a:latin typeface="Arial" charset="0"/>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8196" y="797430"/>
            <a:ext cx="5244804" cy="3374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419600" y="4572000"/>
            <a:ext cx="4572000" cy="646331"/>
          </a:xfrm>
          <a:prstGeom prst="rect">
            <a:avLst/>
          </a:prstGeom>
        </p:spPr>
        <p:txBody>
          <a:bodyPr>
            <a:spAutoFit/>
          </a:bodyPr>
          <a:lstStyle/>
          <a:p>
            <a:r>
              <a:rPr lang="vi-VN" b="1">
                <a:solidFill>
                  <a:srgbClr val="00B050"/>
                </a:solidFill>
              </a:rPr>
              <a:t>Góc lệch pha của điện áp</a:t>
            </a:r>
            <a:r>
              <a:rPr lang="vi-VN" b="1">
                <a:solidFill>
                  <a:srgbClr val="00B050"/>
                </a:solidFill>
              </a:rPr>
              <a:t> </a:t>
            </a:r>
            <a:r>
              <a:rPr lang="vi-VN"/>
              <a:t/>
            </a:r>
            <a:br>
              <a:rPr lang="vi-VN"/>
            </a:br>
            <a:endParaRPr lang="en-US"/>
          </a:p>
        </p:txBody>
      </p:sp>
    </p:spTree>
    <p:extLst>
      <p:ext uri="{BB962C8B-B14F-4D97-AF65-F5344CB8AC3E}">
        <p14:creationId xmlns:p14="http://schemas.microsoft.com/office/powerpoint/2010/main" val="2589452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MẠCH </a:t>
                </a:r>
                <a:r>
                  <a:rPr lang="en-US" sz="2600" b="1">
                    <a:latin typeface="Arial" panose="020B0604020202020204" pitchFamily="34" charset="0"/>
                    <a:cs typeface="Arial" panose="020B0604020202020204" pitchFamily="34" charset="0"/>
                  </a:rPr>
                  <a:t>ĐIỆN XOAY CHIỀU 1 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Text Box 5"/>
          <p:cNvSpPr txBox="1">
            <a:spLocks noChangeArrowheads="1"/>
          </p:cNvSpPr>
          <p:nvPr/>
        </p:nvSpPr>
        <p:spPr bwMode="auto">
          <a:xfrm>
            <a:off x="614100" y="784186"/>
            <a:ext cx="8111593" cy="150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chemeClr val="accent4">
                    <a:lumMod val="50000"/>
                  </a:schemeClr>
                </a:solidFill>
                <a:latin typeface="Arial" charset="0"/>
              </a:rPr>
              <a:t>-	Trị số tức thời là trị số ứng với thời điểm t, ký hiệu là i. Trong biểu thức 1.1 trị số tức thời phụ thuộc vào biên độ Imax và góc pha (</a:t>
            </a:r>
            <a:r>
              <a:rPr lang="el-GR" sz="3400" b="1" baseline="-25000">
                <a:solidFill>
                  <a:schemeClr val="accent4">
                    <a:lumMod val="50000"/>
                  </a:schemeClr>
                </a:solidFill>
                <a:latin typeface="Arial" charset="0"/>
              </a:rPr>
              <a:t>ω</a:t>
            </a:r>
            <a:r>
              <a:rPr lang="vi-VN" sz="3400" b="1" baseline="-25000">
                <a:solidFill>
                  <a:schemeClr val="accent4">
                    <a:lumMod val="50000"/>
                  </a:schemeClr>
                </a:solidFill>
                <a:latin typeface="Arial" charset="0"/>
              </a:rPr>
              <a:t>t + </a:t>
            </a:r>
            <a:r>
              <a:rPr lang="el-GR" sz="3400" b="1" baseline="-25000">
                <a:solidFill>
                  <a:schemeClr val="accent4">
                    <a:lumMod val="50000"/>
                  </a:schemeClr>
                </a:solidFill>
                <a:latin typeface="Arial" charset="0"/>
              </a:rPr>
              <a:t>ψ</a:t>
            </a:r>
            <a:r>
              <a:rPr lang="vi-VN" sz="3400" b="1" baseline="-25000">
                <a:solidFill>
                  <a:schemeClr val="accent4">
                    <a:lumMod val="50000"/>
                  </a:schemeClr>
                </a:solidFill>
                <a:latin typeface="Arial" charset="0"/>
              </a:rPr>
              <a:t>i).</a:t>
            </a:r>
          </a:p>
        </p:txBody>
      </p:sp>
      <p:sp>
        <p:nvSpPr>
          <p:cNvPr id="18" name="Text Box 5"/>
          <p:cNvSpPr txBox="1">
            <a:spLocks noChangeArrowheads="1"/>
          </p:cNvSpPr>
          <p:nvPr/>
        </p:nvSpPr>
        <p:spPr bwMode="auto">
          <a:xfrm>
            <a:off x="707065" y="2209800"/>
            <a:ext cx="7945947" cy="982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B050"/>
                </a:solidFill>
                <a:latin typeface="Arial" charset="0"/>
              </a:rPr>
              <a:t>-	Biên độ Imax là trị số cực đại của dòng điện I, cho biết độ lớn của dòng điện.</a:t>
            </a:r>
          </a:p>
        </p:txBody>
      </p:sp>
    </p:spTree>
    <p:extLst>
      <p:ext uri="{BB962C8B-B14F-4D97-AF65-F5344CB8AC3E}">
        <p14:creationId xmlns:p14="http://schemas.microsoft.com/office/powerpoint/2010/main" val="15859696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MẠCH </a:t>
                </a:r>
                <a:r>
                  <a:rPr lang="en-US" sz="2600" b="1">
                    <a:latin typeface="Arial" panose="020B0604020202020204" pitchFamily="34" charset="0"/>
                    <a:cs typeface="Arial" panose="020B0604020202020204" pitchFamily="34" charset="0"/>
                  </a:rPr>
                  <a:t>ĐIỆN XOAY CHIỀU 1 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5" name="Picture 14"/>
          <p:cNvPicPr/>
          <p:nvPr/>
        </p:nvPicPr>
        <p:blipFill rotWithShape="1">
          <a:blip r:embed="rId3">
            <a:extLst>
              <a:ext uri="{28A0092B-C50C-407E-A947-70E740481C1C}">
                <a14:useLocalDpi xmlns:a14="http://schemas.microsoft.com/office/drawing/2010/main" val="0"/>
              </a:ext>
            </a:extLst>
          </a:blip>
          <a:srcRect t="5646"/>
          <a:stretch/>
        </p:blipFill>
        <p:spPr bwMode="auto">
          <a:xfrm>
            <a:off x="614101" y="592138"/>
            <a:ext cx="6015300" cy="3654379"/>
          </a:xfrm>
          <a:prstGeom prst="rect">
            <a:avLst/>
          </a:prstGeom>
          <a:noFill/>
        </p:spPr>
      </p:pic>
      <p:sp>
        <p:nvSpPr>
          <p:cNvPr id="16" name="Text Box 5"/>
          <p:cNvSpPr txBox="1">
            <a:spLocks noChangeArrowheads="1"/>
          </p:cNvSpPr>
          <p:nvPr/>
        </p:nvSpPr>
        <p:spPr bwMode="auto">
          <a:xfrm>
            <a:off x="265905" y="4038600"/>
            <a:ext cx="8725695" cy="1975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chemeClr val="accent4">
                    <a:lumMod val="50000"/>
                  </a:schemeClr>
                </a:solidFill>
                <a:latin typeface="Arial" charset="0"/>
              </a:rPr>
              <a:t>-	Góc pha (</a:t>
            </a:r>
            <a:r>
              <a:rPr lang="el-GR" sz="3400" b="1" baseline="-25000">
                <a:solidFill>
                  <a:schemeClr val="accent4">
                    <a:lumMod val="50000"/>
                  </a:schemeClr>
                </a:solidFill>
                <a:latin typeface="Arial" charset="0"/>
              </a:rPr>
              <a:t>ω</a:t>
            </a:r>
            <a:r>
              <a:rPr lang="vi-VN" sz="3400" b="1" baseline="-25000">
                <a:solidFill>
                  <a:schemeClr val="accent4">
                    <a:lumMod val="50000"/>
                  </a:schemeClr>
                </a:solidFill>
                <a:latin typeface="Arial" charset="0"/>
              </a:rPr>
              <a:t>t + </a:t>
            </a:r>
            <a:r>
              <a:rPr lang="el-GR" sz="3400" b="1" baseline="-25000">
                <a:solidFill>
                  <a:schemeClr val="accent4">
                    <a:lumMod val="50000"/>
                  </a:schemeClr>
                </a:solidFill>
                <a:latin typeface="Arial" charset="0"/>
              </a:rPr>
              <a:t>ψ</a:t>
            </a:r>
            <a:r>
              <a:rPr lang="vi-VN" sz="3400" b="1" baseline="-25000">
                <a:solidFill>
                  <a:schemeClr val="accent4">
                    <a:lumMod val="50000"/>
                  </a:schemeClr>
                </a:solidFill>
                <a:latin typeface="Arial" charset="0"/>
              </a:rPr>
              <a:t>i) nói lên trạng thái của dòng điện ngay tại thời điểm t. Ở thời điểm t = 0 thì góc pha của dòng điện là </a:t>
            </a:r>
            <a:r>
              <a:rPr lang="el-GR" sz="3400" b="1" baseline="-25000">
                <a:solidFill>
                  <a:schemeClr val="accent4">
                    <a:lumMod val="50000"/>
                  </a:schemeClr>
                </a:solidFill>
                <a:latin typeface="Arial" charset="0"/>
              </a:rPr>
              <a:t>ψ</a:t>
            </a:r>
            <a:r>
              <a:rPr lang="vi-VN" sz="3400" b="1" baseline="-25000">
                <a:solidFill>
                  <a:schemeClr val="accent4">
                    <a:lumMod val="50000"/>
                  </a:schemeClr>
                </a:solidFill>
                <a:latin typeface="Arial" charset="0"/>
              </a:rPr>
              <a:t>i, </a:t>
            </a:r>
            <a:r>
              <a:rPr lang="el-GR" sz="3400" b="1" baseline="-25000">
                <a:solidFill>
                  <a:schemeClr val="accent4">
                    <a:lumMod val="50000"/>
                  </a:schemeClr>
                </a:solidFill>
                <a:latin typeface="Arial" charset="0"/>
              </a:rPr>
              <a:t>ψ</a:t>
            </a:r>
            <a:r>
              <a:rPr lang="vi-VN" sz="3400" b="1" baseline="-25000">
                <a:solidFill>
                  <a:schemeClr val="accent4">
                    <a:lumMod val="50000"/>
                  </a:schemeClr>
                </a:solidFill>
                <a:latin typeface="Arial" charset="0"/>
              </a:rPr>
              <a:t>i gọi là góc pha ban đầu của dòng điện. Góc pha ban đầu </a:t>
            </a:r>
            <a:r>
              <a:rPr lang="el-GR" sz="3400" b="1" baseline="-25000">
                <a:solidFill>
                  <a:schemeClr val="accent4">
                    <a:lumMod val="50000"/>
                  </a:schemeClr>
                </a:solidFill>
                <a:latin typeface="Arial" charset="0"/>
              </a:rPr>
              <a:t>ψ</a:t>
            </a:r>
            <a:r>
              <a:rPr lang="vi-VN" sz="3400" b="1" baseline="-25000">
                <a:solidFill>
                  <a:schemeClr val="accent4">
                    <a:lumMod val="50000"/>
                  </a:schemeClr>
                </a:solidFill>
                <a:latin typeface="Arial" charset="0"/>
              </a:rPr>
              <a:t>i phụ thuộc vào thời điểm chọn làm gốc thời gian.</a:t>
            </a:r>
          </a:p>
        </p:txBody>
      </p:sp>
      <p:sp>
        <p:nvSpPr>
          <p:cNvPr id="3" name="Rectangle 2"/>
          <p:cNvSpPr/>
          <p:nvPr/>
        </p:nvSpPr>
        <p:spPr>
          <a:xfrm>
            <a:off x="3803234" y="678934"/>
            <a:ext cx="2967479" cy="369332"/>
          </a:xfrm>
          <a:prstGeom prst="rect">
            <a:avLst/>
          </a:prstGeom>
        </p:spPr>
        <p:txBody>
          <a:bodyPr wrap="none">
            <a:spAutoFit/>
          </a:bodyPr>
          <a:lstStyle/>
          <a:p>
            <a:r>
              <a:rPr lang="en-US" b="1">
                <a:solidFill>
                  <a:srgbClr val="FF0000"/>
                </a:solidFill>
              </a:rPr>
              <a:t>Góc lệch pha của điện áp</a:t>
            </a:r>
          </a:p>
        </p:txBody>
      </p:sp>
    </p:spTree>
    <p:extLst>
      <p:ext uri="{BB962C8B-B14F-4D97-AF65-F5344CB8AC3E}">
        <p14:creationId xmlns:p14="http://schemas.microsoft.com/office/powerpoint/2010/main" val="26469976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7:37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Text Box 5"/>
          <p:cNvSpPr txBox="1">
            <a:spLocks noChangeArrowheads="1"/>
          </p:cNvSpPr>
          <p:nvPr/>
        </p:nvSpPr>
        <p:spPr bwMode="auto">
          <a:xfrm>
            <a:off x="625824" y="797430"/>
            <a:ext cx="6682154" cy="49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200" b="1">
                <a:solidFill>
                  <a:srgbClr val="FF0000"/>
                </a:solidFill>
                <a:latin typeface="Arial" charset="0"/>
              </a:rPr>
              <a:t>Góc lệch pha </a:t>
            </a:r>
            <a:r>
              <a:rPr lang="el-GR" sz="2200" b="1">
                <a:solidFill>
                  <a:srgbClr val="FF0000"/>
                </a:solidFill>
                <a:latin typeface="Arial" charset="0"/>
              </a:rPr>
              <a:t>φ </a:t>
            </a:r>
            <a:r>
              <a:rPr lang="vi-VN" sz="2200" b="1">
                <a:solidFill>
                  <a:srgbClr val="FF0000"/>
                </a:solidFill>
                <a:latin typeface="Arial" charset="0"/>
              </a:rPr>
              <a:t>giữa điện áp và dòng điện</a:t>
            </a:r>
            <a:endParaRPr lang="vi-VN" sz="2200" b="1">
              <a:solidFill>
                <a:srgbClr val="FF0000"/>
              </a:solidFill>
              <a:latin typeface="Arial" charset="0"/>
            </a:endParaRPr>
          </a:p>
        </p:txBody>
      </p:sp>
      <p:sp>
        <p:nvSpPr>
          <p:cNvPr id="4" name="Rectangle 3"/>
          <p:cNvSpPr/>
          <p:nvPr/>
        </p:nvSpPr>
        <p:spPr>
          <a:xfrm>
            <a:off x="1181100" y="1505634"/>
            <a:ext cx="6629400" cy="646331"/>
          </a:xfrm>
          <a:prstGeom prst="rect">
            <a:avLst/>
          </a:prstGeom>
        </p:spPr>
        <p:txBody>
          <a:bodyPr wrap="square">
            <a:spAutoFit/>
          </a:bodyPr>
          <a:lstStyle/>
          <a:p>
            <a:r>
              <a:rPr lang="vi-VN"/>
              <a:t>Góc lệch pha giữa điện áp và dòng điện ký hiệu là </a:t>
            </a:r>
            <a:r>
              <a:rPr lang="el-GR"/>
              <a:t>φ</a:t>
            </a:r>
            <a:r>
              <a:rPr lang="el-GR"/>
              <a:t> </a:t>
            </a:r>
            <a:br>
              <a:rPr lang="el-GR"/>
            </a:br>
            <a:endParaRPr lang="en-US"/>
          </a:p>
        </p:txBody>
      </p:sp>
      <p:sp>
        <p:nvSpPr>
          <p:cNvPr id="5" name="Rectangle 4"/>
          <p:cNvSpPr/>
          <p:nvPr/>
        </p:nvSpPr>
        <p:spPr>
          <a:xfrm>
            <a:off x="1752600" y="2057400"/>
            <a:ext cx="4572000" cy="369332"/>
          </a:xfrm>
          <a:prstGeom prst="rect">
            <a:avLst/>
          </a:prstGeom>
        </p:spPr>
        <p:txBody>
          <a:bodyPr>
            <a:spAutoFit/>
          </a:bodyPr>
          <a:lstStyle/>
          <a:p>
            <a:r>
              <a:rPr lang="el-GR" b="1">
                <a:solidFill>
                  <a:srgbClr val="FF0000"/>
                </a:solidFill>
              </a:rPr>
              <a:t>φ = (ω</a:t>
            </a:r>
            <a:r>
              <a:rPr lang="en-US" b="1">
                <a:solidFill>
                  <a:srgbClr val="FF0000"/>
                </a:solidFill>
              </a:rPr>
              <a:t>t + </a:t>
            </a:r>
            <a:r>
              <a:rPr lang="el-GR" b="1">
                <a:solidFill>
                  <a:srgbClr val="FF0000"/>
                </a:solidFill>
              </a:rPr>
              <a:t>ψ</a:t>
            </a:r>
            <a:r>
              <a:rPr lang="en-US" b="1" baseline="-25000">
                <a:solidFill>
                  <a:srgbClr val="FF0000"/>
                </a:solidFill>
              </a:rPr>
              <a:t>u</a:t>
            </a:r>
            <a:r>
              <a:rPr lang="en-US" b="1">
                <a:solidFill>
                  <a:srgbClr val="FF0000"/>
                </a:solidFill>
              </a:rPr>
              <a:t>) – (</a:t>
            </a:r>
            <a:r>
              <a:rPr lang="el-GR" b="1">
                <a:solidFill>
                  <a:srgbClr val="FF0000"/>
                </a:solidFill>
              </a:rPr>
              <a:t>ω</a:t>
            </a:r>
            <a:r>
              <a:rPr lang="en-US" b="1">
                <a:solidFill>
                  <a:srgbClr val="FF0000"/>
                </a:solidFill>
              </a:rPr>
              <a:t>t + </a:t>
            </a:r>
            <a:r>
              <a:rPr lang="el-GR" b="1">
                <a:solidFill>
                  <a:srgbClr val="FF0000"/>
                </a:solidFill>
              </a:rPr>
              <a:t>ψ</a:t>
            </a:r>
            <a:r>
              <a:rPr lang="en-US" b="1" baseline="-25000">
                <a:solidFill>
                  <a:srgbClr val="FF0000"/>
                </a:solidFill>
              </a:rPr>
              <a:t>i</a:t>
            </a:r>
            <a:r>
              <a:rPr lang="en-US" b="1">
                <a:solidFill>
                  <a:srgbClr val="FF0000"/>
                </a:solidFill>
              </a:rPr>
              <a:t>) = </a:t>
            </a:r>
            <a:r>
              <a:rPr lang="el-GR" b="1">
                <a:solidFill>
                  <a:srgbClr val="FF0000"/>
                </a:solidFill>
              </a:rPr>
              <a:t>ψ</a:t>
            </a:r>
            <a:r>
              <a:rPr lang="en-US" b="1" baseline="-25000">
                <a:solidFill>
                  <a:srgbClr val="FF0000"/>
                </a:solidFill>
              </a:rPr>
              <a:t>u</a:t>
            </a:r>
            <a:r>
              <a:rPr lang="en-US" b="1">
                <a:solidFill>
                  <a:srgbClr val="FF0000"/>
                </a:solidFill>
              </a:rPr>
              <a:t> – </a:t>
            </a:r>
            <a:r>
              <a:rPr lang="el-GR" b="1">
                <a:solidFill>
                  <a:srgbClr val="FF0000"/>
                </a:solidFill>
              </a:rPr>
              <a:t>ψ</a:t>
            </a:r>
            <a:r>
              <a:rPr lang="en-US" b="1" baseline="-25000">
                <a:solidFill>
                  <a:srgbClr val="FF0000"/>
                </a:solidFill>
              </a:rPr>
              <a:t>i</a:t>
            </a:r>
            <a:r>
              <a:rPr lang="en-US" b="1">
                <a:solidFill>
                  <a:srgbClr val="FF0000"/>
                </a:solidFill>
              </a:rPr>
              <a:t> </a:t>
            </a:r>
            <a:endParaRPr lang="en-US" b="1">
              <a:solidFill>
                <a:srgbClr val="FF0000"/>
              </a:solidFill>
            </a:endParaRPr>
          </a:p>
        </p:txBody>
      </p:sp>
      <p:sp>
        <p:nvSpPr>
          <p:cNvPr id="6" name="Rectangle 5"/>
          <p:cNvSpPr/>
          <p:nvPr/>
        </p:nvSpPr>
        <p:spPr>
          <a:xfrm>
            <a:off x="1181100" y="2743200"/>
            <a:ext cx="5448300" cy="1477328"/>
          </a:xfrm>
          <a:prstGeom prst="rect">
            <a:avLst/>
          </a:prstGeom>
        </p:spPr>
        <p:txBody>
          <a:bodyPr wrap="square">
            <a:spAutoFit/>
          </a:bodyPr>
          <a:lstStyle/>
          <a:p>
            <a:pPr marL="285750" indent="-285750">
              <a:buFont typeface="Wingdings" panose="05000000000000000000" pitchFamily="2" charset="2"/>
              <a:buChar char="§"/>
            </a:pPr>
            <a:r>
              <a:rPr lang="vi-VN"/>
              <a:t>Góc </a:t>
            </a:r>
            <a:r>
              <a:rPr lang="el-GR"/>
              <a:t>φ </a:t>
            </a:r>
            <a:r>
              <a:rPr lang="vi-VN"/>
              <a:t>phụ thuộc vào các thông số của mạch</a:t>
            </a:r>
            <a:br>
              <a:rPr lang="vi-VN"/>
            </a:br>
            <a:r>
              <a:rPr lang="vi-VN"/>
              <a:t>Khi </a:t>
            </a:r>
            <a:r>
              <a:rPr lang="el-GR"/>
              <a:t>φ&gt;0 : </a:t>
            </a:r>
            <a:r>
              <a:rPr lang="vi-VN"/>
              <a:t>Điện áp vượt trước dòng điện.</a:t>
            </a:r>
            <a:br>
              <a:rPr lang="vi-VN"/>
            </a:br>
            <a:r>
              <a:rPr lang="vi-VN"/>
              <a:t>Khi </a:t>
            </a:r>
            <a:r>
              <a:rPr lang="el-GR"/>
              <a:t>φ&lt;0 : </a:t>
            </a:r>
            <a:r>
              <a:rPr lang="vi-VN"/>
              <a:t>Điện áp chậm sau dòng điện.</a:t>
            </a:r>
            <a:br>
              <a:rPr lang="vi-VN"/>
            </a:br>
            <a:r>
              <a:rPr lang="vi-VN"/>
              <a:t>Khi </a:t>
            </a:r>
            <a:r>
              <a:rPr lang="el-GR"/>
              <a:t>φ =0: </a:t>
            </a:r>
            <a:r>
              <a:rPr lang="vi-VN"/>
              <a:t>Điện áp trùng pha dòng điện.</a:t>
            </a:r>
            <a:br>
              <a:rPr lang="vi-VN"/>
            </a:br>
            <a:r>
              <a:rPr lang="vi-VN"/>
              <a:t>Khi </a:t>
            </a:r>
            <a:r>
              <a:rPr lang="el-GR"/>
              <a:t>φ = ±π: </a:t>
            </a:r>
            <a:r>
              <a:rPr lang="vi-VN"/>
              <a:t>Điện áp ngược pha với dòng điện</a:t>
            </a:r>
            <a:r>
              <a:rPr lang="vi-VN"/>
              <a:t>.</a:t>
            </a:r>
            <a:r>
              <a:rPr lang="vi-VN"/>
              <a:t> </a:t>
            </a:r>
            <a:endParaRPr lang="en-US"/>
          </a:p>
        </p:txBody>
      </p:sp>
    </p:spTree>
    <p:extLst>
      <p:ext uri="{BB962C8B-B14F-4D97-AF65-F5344CB8AC3E}">
        <p14:creationId xmlns:p14="http://schemas.microsoft.com/office/powerpoint/2010/main" val="12843015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7:37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Text Box 5"/>
          <p:cNvSpPr txBox="1">
            <a:spLocks noChangeArrowheads="1"/>
          </p:cNvSpPr>
          <p:nvPr/>
        </p:nvSpPr>
        <p:spPr bwMode="auto">
          <a:xfrm>
            <a:off x="625824" y="797430"/>
            <a:ext cx="6682154" cy="49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200" b="1">
                <a:solidFill>
                  <a:srgbClr val="FF0000"/>
                </a:solidFill>
                <a:latin typeface="Arial" charset="0"/>
              </a:rPr>
              <a:t>Trị số hiệu dụng của dòng diện hình sin</a:t>
            </a:r>
            <a:endParaRPr lang="vi-VN" sz="2200" b="1">
              <a:solidFill>
                <a:srgbClr val="FF0000"/>
              </a:solidFill>
              <a:latin typeface="Arial" charset="0"/>
            </a:endParaRPr>
          </a:p>
        </p:txBody>
      </p:sp>
      <p:sp>
        <p:nvSpPr>
          <p:cNvPr id="16" name="Text Box 5"/>
          <p:cNvSpPr txBox="1">
            <a:spLocks noChangeArrowheads="1"/>
          </p:cNvSpPr>
          <p:nvPr/>
        </p:nvSpPr>
        <p:spPr bwMode="auto">
          <a:xfrm>
            <a:off x="625824" y="2887881"/>
            <a:ext cx="6682154" cy="49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en-US" sz="2200" b="1" smtClean="0">
                <a:solidFill>
                  <a:srgbClr val="FF0000"/>
                </a:solidFill>
                <a:latin typeface="Arial" charset="0"/>
              </a:rPr>
              <a:t>T</a:t>
            </a:r>
            <a:r>
              <a:rPr lang="vi-VN" sz="2200" b="1" smtClean="0">
                <a:solidFill>
                  <a:srgbClr val="FF0000"/>
                </a:solidFill>
                <a:latin typeface="Arial" charset="0"/>
              </a:rPr>
              <a:t>rị </a:t>
            </a:r>
            <a:r>
              <a:rPr lang="vi-VN" sz="2200" b="1">
                <a:solidFill>
                  <a:srgbClr val="FF0000"/>
                </a:solidFill>
                <a:latin typeface="Arial" charset="0"/>
              </a:rPr>
              <a:t>số hiệu dụng của điện áp</a:t>
            </a:r>
            <a:endParaRPr lang="vi-VN" sz="2200" b="1">
              <a:solidFill>
                <a:srgbClr val="FF0000"/>
              </a:solidFill>
              <a:latin typeface="Arial" charset="0"/>
            </a:endParaRPr>
          </a:p>
        </p:txBody>
      </p:sp>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600200"/>
            <a:ext cx="4050957" cy="106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1001" y="4038600"/>
            <a:ext cx="2971800" cy="714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47094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7:37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a:latin typeface="Arial" panose="020B0604020202020204" pitchFamily="34" charset="0"/>
                    <a:cs typeface="Arial" panose="020B0604020202020204" pitchFamily="34" charset="0"/>
                  </a:rPr>
                  <a:t>2. MẠCH ĐIỆN XOAY CHIỀU 1 PHA:</a:t>
                </a:r>
                <a:endParaRPr lang="en-US" sz="2600" b="1">
                  <a:latin typeface="Arial" panose="020B0604020202020204" pitchFamily="34" charset="0"/>
                  <a:cs typeface="Arial" panose="020B0604020202020204" pitchFamily="34" charset="0"/>
                </a:endParaRP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Text Box 5"/>
          <p:cNvSpPr txBox="1">
            <a:spLocks noChangeArrowheads="1"/>
          </p:cNvSpPr>
          <p:nvPr/>
        </p:nvSpPr>
        <p:spPr bwMode="auto">
          <a:xfrm>
            <a:off x="152400" y="914400"/>
            <a:ext cx="6682154" cy="1463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200" b="1">
                <a:solidFill>
                  <a:srgbClr val="002060"/>
                </a:solidFill>
                <a:latin typeface="Arial" charset="0"/>
              </a:rPr>
              <a:t>u, i:Trị số tức thời,ký hiệu chữ thường.</a:t>
            </a:r>
          </a:p>
          <a:p>
            <a:pPr algn="just">
              <a:lnSpc>
                <a:spcPct val="135000"/>
              </a:lnSpc>
            </a:pPr>
            <a:r>
              <a:rPr lang="vi-VN" sz="2200" b="1">
                <a:solidFill>
                  <a:srgbClr val="002060"/>
                </a:solidFill>
                <a:latin typeface="Arial" charset="0"/>
              </a:rPr>
              <a:t>U, I: Trị số hiệu ứng dụng, ký hiệu chữ hoa.</a:t>
            </a:r>
          </a:p>
          <a:p>
            <a:pPr algn="just">
              <a:lnSpc>
                <a:spcPct val="135000"/>
              </a:lnSpc>
            </a:pPr>
            <a:r>
              <a:rPr lang="vi-VN" sz="2200" b="1">
                <a:solidFill>
                  <a:srgbClr val="002060"/>
                </a:solidFill>
                <a:latin typeface="Arial" charset="0"/>
              </a:rPr>
              <a:t>U</a:t>
            </a:r>
            <a:r>
              <a:rPr lang="vi-VN" sz="2200" b="1" baseline="-25000">
                <a:solidFill>
                  <a:srgbClr val="002060"/>
                </a:solidFill>
                <a:latin typeface="Arial" charset="0"/>
              </a:rPr>
              <a:t>max</a:t>
            </a:r>
            <a:r>
              <a:rPr lang="vi-VN" sz="2200" b="1">
                <a:solidFill>
                  <a:srgbClr val="002060"/>
                </a:solidFill>
                <a:latin typeface="Arial" charset="0"/>
              </a:rPr>
              <a:t>, I</a:t>
            </a:r>
            <a:r>
              <a:rPr lang="vi-VN" sz="2200" b="1" baseline="-25000">
                <a:solidFill>
                  <a:srgbClr val="002060"/>
                </a:solidFill>
                <a:latin typeface="Arial" charset="0"/>
              </a:rPr>
              <a:t>max</a:t>
            </a:r>
            <a:r>
              <a:rPr lang="vi-VN" sz="2200" b="1">
                <a:solidFill>
                  <a:srgbClr val="002060"/>
                </a:solidFill>
                <a:latin typeface="Arial" charset="0"/>
              </a:rPr>
              <a:t>: Trị số cực đại (biên độ).</a:t>
            </a:r>
            <a:endParaRPr lang="vi-VN" sz="2200" b="1">
              <a:solidFill>
                <a:srgbClr val="002060"/>
              </a:solidFill>
              <a:latin typeface="Arial" charset="0"/>
            </a:endParaRPr>
          </a:p>
        </p:txBody>
      </p:sp>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5323" y="2514600"/>
            <a:ext cx="6794500" cy="281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52953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7:39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345457" y="457200"/>
            <a:ext cx="8267700" cy="51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00CC"/>
                </a:solidFill>
                <a:latin typeface="Arial" charset="0"/>
              </a:rPr>
              <a:t>2.2.1 Mạch xoay chiều thuần </a:t>
            </a:r>
            <a:r>
              <a:rPr lang="vi-VN" sz="3400" b="1" baseline="-25000">
                <a:solidFill>
                  <a:srgbClr val="0000CC"/>
                </a:solidFill>
                <a:latin typeface="Arial" charset="0"/>
              </a:rPr>
              <a:t>điện </a:t>
            </a:r>
            <a:r>
              <a:rPr lang="vi-VN" sz="3400" b="1" baseline="-25000" smtClean="0">
                <a:solidFill>
                  <a:srgbClr val="0000CC"/>
                </a:solidFill>
                <a:latin typeface="Arial" charset="0"/>
              </a:rPr>
              <a:t>trở</a:t>
            </a:r>
            <a:endParaRPr lang="el-GR" sz="3400" b="1" baseline="-25000">
              <a:solidFill>
                <a:srgbClr val="0000CC"/>
              </a:solidFill>
              <a:latin typeface="Arial" charset="0"/>
            </a:endParaRPr>
          </a:p>
        </p:txBody>
      </p:sp>
      <p:sp>
        <p:nvSpPr>
          <p:cNvPr id="17" name="Text Box 5"/>
          <p:cNvSpPr txBox="1">
            <a:spLocks noChangeArrowheads="1"/>
          </p:cNvSpPr>
          <p:nvPr/>
        </p:nvSpPr>
        <p:spPr bwMode="auto">
          <a:xfrm>
            <a:off x="689063" y="4191000"/>
            <a:ext cx="7613473" cy="1975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2060"/>
                </a:solidFill>
                <a:latin typeface="Arial" charset="0"/>
              </a:rPr>
              <a:t>- Mạch điện xoay chiều thuần điện trở là mạch điện xoay chiều có hệ số tự </a:t>
            </a:r>
            <a:r>
              <a:rPr lang="vi-VN" sz="3400" b="1" baseline="-25000">
                <a:solidFill>
                  <a:srgbClr val="002060"/>
                </a:solidFill>
                <a:latin typeface="Arial" charset="0"/>
              </a:rPr>
              <a:t>cảm </a:t>
            </a:r>
            <a:r>
              <a:rPr lang="vi-VN" sz="3400" b="1" baseline="-25000" smtClean="0">
                <a:solidFill>
                  <a:srgbClr val="002060"/>
                </a:solidFill>
                <a:latin typeface="Arial" charset="0"/>
              </a:rPr>
              <a:t>rất</a:t>
            </a:r>
            <a:r>
              <a:rPr lang="en-US" sz="3400" b="1" baseline="-25000" smtClean="0">
                <a:solidFill>
                  <a:srgbClr val="002060"/>
                </a:solidFill>
                <a:latin typeface="Arial" charset="0"/>
              </a:rPr>
              <a:t> </a:t>
            </a:r>
            <a:r>
              <a:rPr lang="vi-VN" sz="3400" b="1" baseline="-25000" smtClean="0">
                <a:solidFill>
                  <a:srgbClr val="002060"/>
                </a:solidFill>
                <a:latin typeface="Arial" charset="0"/>
              </a:rPr>
              <a:t>nhỏ </a:t>
            </a:r>
            <a:r>
              <a:rPr lang="vi-VN" sz="3400" b="1" baseline="-25000">
                <a:solidFill>
                  <a:srgbClr val="002060"/>
                </a:solidFill>
                <a:latin typeface="Arial" charset="0"/>
              </a:rPr>
              <a:t>có thể bỏ qua, không có thành phần điện dung, trong mạch chỉ cón một </a:t>
            </a:r>
            <a:r>
              <a:rPr lang="vi-VN" sz="3400" b="1" baseline="-25000">
                <a:solidFill>
                  <a:srgbClr val="002060"/>
                </a:solidFill>
                <a:latin typeface="Arial" charset="0"/>
              </a:rPr>
              <a:t>thành </a:t>
            </a:r>
            <a:r>
              <a:rPr lang="vi-VN" sz="3400" b="1" baseline="-25000" smtClean="0">
                <a:solidFill>
                  <a:srgbClr val="002060"/>
                </a:solidFill>
                <a:latin typeface="Arial" charset="0"/>
              </a:rPr>
              <a:t>phần</a:t>
            </a:r>
            <a:r>
              <a:rPr lang="en-US" sz="3400" b="1" baseline="-25000" smtClean="0">
                <a:solidFill>
                  <a:srgbClr val="002060"/>
                </a:solidFill>
                <a:latin typeface="Arial" charset="0"/>
              </a:rPr>
              <a:t> </a:t>
            </a:r>
            <a:r>
              <a:rPr lang="vi-VN" sz="3400" b="1" baseline="-25000" smtClean="0">
                <a:solidFill>
                  <a:srgbClr val="002060"/>
                </a:solidFill>
                <a:latin typeface="Arial" charset="0"/>
              </a:rPr>
              <a:t>điện </a:t>
            </a:r>
            <a:r>
              <a:rPr lang="vi-VN" sz="3400" b="1" baseline="-25000">
                <a:solidFill>
                  <a:srgbClr val="002060"/>
                </a:solidFill>
                <a:latin typeface="Arial" charset="0"/>
              </a:rPr>
              <a:t>trở như bóng đèn, bếp điện,…</a:t>
            </a:r>
            <a:endParaRPr lang="el-GR" sz="3400" b="1" baseline="-25000">
              <a:solidFill>
                <a:srgbClr val="002060"/>
              </a:solidFill>
              <a:latin typeface="Arial" charset="0"/>
            </a:endParaRPr>
          </a:p>
        </p:txBody>
      </p:sp>
      <p:sp>
        <p:nvSpPr>
          <p:cNvPr id="16" name="Rectangle 15"/>
          <p:cNvSpPr/>
          <p:nvPr/>
        </p:nvSpPr>
        <p:spPr>
          <a:xfrm>
            <a:off x="82727" y="71735"/>
            <a:ext cx="8216546" cy="461665"/>
          </a:xfrm>
          <a:prstGeom prst="rect">
            <a:avLst/>
          </a:prstGeom>
        </p:spPr>
        <p:txBody>
          <a:bodyPr wrap="square">
            <a:spAutoFit/>
          </a:bodyPr>
          <a:lstStyle/>
          <a:p>
            <a:r>
              <a:rPr lang="en-US" sz="2400" b="1" i="1" smtClean="0">
                <a:solidFill>
                  <a:srgbClr val="7030A0"/>
                </a:solidFill>
              </a:rPr>
              <a:t>2</a:t>
            </a:r>
            <a:r>
              <a:rPr lang="en-US" sz="2400" b="1" i="1" smtClean="0">
                <a:solidFill>
                  <a:srgbClr val="7030A0"/>
                </a:solidFill>
              </a:rPr>
              <a:t>.2. </a:t>
            </a:r>
            <a:r>
              <a:rPr lang="vi-VN" sz="2400" b="1" i="1">
                <a:solidFill>
                  <a:srgbClr val="7030A0"/>
                </a:solidFill>
              </a:rPr>
              <a:t>Các mạch điện xoay chiều cơ bản</a:t>
            </a:r>
            <a:endParaRPr lang="en-US" sz="2400">
              <a:solidFill>
                <a:srgbClr val="7030A0"/>
              </a:solidFill>
            </a:endParaRPr>
          </a:p>
        </p:txBody>
      </p:sp>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5045" y="1066800"/>
            <a:ext cx="6307756" cy="3008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272294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7:40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345457" y="457200"/>
            <a:ext cx="8267700" cy="511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00CC"/>
                </a:solidFill>
                <a:latin typeface="Arial" charset="0"/>
              </a:rPr>
              <a:t>2.2.1 Mạch xoay chiều thuần </a:t>
            </a:r>
            <a:r>
              <a:rPr lang="vi-VN" sz="3400" b="1" baseline="-25000">
                <a:solidFill>
                  <a:srgbClr val="0000CC"/>
                </a:solidFill>
                <a:latin typeface="Arial" charset="0"/>
              </a:rPr>
              <a:t>điện </a:t>
            </a:r>
            <a:r>
              <a:rPr lang="vi-VN" sz="3400" b="1" baseline="-25000" smtClean="0">
                <a:solidFill>
                  <a:srgbClr val="0000CC"/>
                </a:solidFill>
                <a:latin typeface="Arial" charset="0"/>
              </a:rPr>
              <a:t>trở</a:t>
            </a:r>
            <a:endParaRPr lang="el-GR" sz="3400" b="1" baseline="-25000">
              <a:solidFill>
                <a:srgbClr val="0000CC"/>
              </a:solidFill>
              <a:latin typeface="Arial" charset="0"/>
            </a:endParaRPr>
          </a:p>
        </p:txBody>
      </p:sp>
      <p:sp>
        <p:nvSpPr>
          <p:cNvPr id="16" name="Rectangle 15"/>
          <p:cNvSpPr/>
          <p:nvPr/>
        </p:nvSpPr>
        <p:spPr>
          <a:xfrm>
            <a:off x="82727" y="71735"/>
            <a:ext cx="8216546" cy="461665"/>
          </a:xfrm>
          <a:prstGeom prst="rect">
            <a:avLst/>
          </a:prstGeom>
        </p:spPr>
        <p:txBody>
          <a:bodyPr wrap="square">
            <a:spAutoFit/>
          </a:bodyPr>
          <a:lstStyle/>
          <a:p>
            <a:r>
              <a:rPr lang="en-US" sz="2400" b="1" i="1" smtClean="0">
                <a:solidFill>
                  <a:srgbClr val="7030A0"/>
                </a:solidFill>
              </a:rPr>
              <a:t>2</a:t>
            </a:r>
            <a:r>
              <a:rPr lang="en-US" sz="2400" b="1" i="1" smtClean="0">
                <a:solidFill>
                  <a:srgbClr val="7030A0"/>
                </a:solidFill>
              </a:rPr>
              <a:t>.2. </a:t>
            </a:r>
            <a:r>
              <a:rPr lang="vi-VN" sz="2400" b="1" i="1">
                <a:solidFill>
                  <a:srgbClr val="7030A0"/>
                </a:solidFill>
              </a:rPr>
              <a:t>Các mạch điện xoay chiều cơ bản</a:t>
            </a:r>
            <a:endParaRPr lang="en-US" sz="2400">
              <a:solidFill>
                <a:srgbClr val="7030A0"/>
              </a:solidFill>
            </a:endParaRPr>
          </a:p>
        </p:txBody>
      </p:sp>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199" y="1295400"/>
            <a:ext cx="8842513" cy="3886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716455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7:41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345457" y="457200"/>
            <a:ext cx="8267700" cy="563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smtClean="0">
                <a:solidFill>
                  <a:srgbClr val="0000CC"/>
                </a:solidFill>
                <a:latin typeface="Arial" charset="0"/>
              </a:rPr>
              <a:t>2.2.</a:t>
            </a:r>
            <a:r>
              <a:rPr lang="en-US" sz="3400" b="1" baseline="-25000" smtClean="0">
                <a:solidFill>
                  <a:srgbClr val="0000CC"/>
                </a:solidFill>
                <a:latin typeface="Arial" charset="0"/>
              </a:rPr>
              <a:t>2</a:t>
            </a:r>
            <a:r>
              <a:rPr lang="vi-VN" sz="3400" b="1" baseline="-25000" smtClean="0">
                <a:solidFill>
                  <a:srgbClr val="0000CC"/>
                </a:solidFill>
                <a:latin typeface="Arial" charset="0"/>
              </a:rPr>
              <a:t> </a:t>
            </a:r>
            <a:r>
              <a:rPr lang="vi-VN" sz="3400" b="1" baseline="-25000">
                <a:solidFill>
                  <a:srgbClr val="0000CC"/>
                </a:solidFill>
                <a:latin typeface="Arial" charset="0"/>
              </a:rPr>
              <a:t>Mạch xoay chiều thuần </a:t>
            </a:r>
            <a:r>
              <a:rPr lang="vi-VN" sz="3400" b="1" baseline="-25000">
                <a:solidFill>
                  <a:srgbClr val="0000CC"/>
                </a:solidFill>
                <a:latin typeface="Arial" charset="0"/>
              </a:rPr>
              <a:t>điện </a:t>
            </a:r>
            <a:r>
              <a:rPr lang="en-US" sz="3400" b="1" baseline="-25000" smtClean="0">
                <a:solidFill>
                  <a:srgbClr val="0000CC"/>
                </a:solidFill>
                <a:latin typeface="Arial" charset="0"/>
              </a:rPr>
              <a:t>cảm</a:t>
            </a:r>
            <a:endParaRPr lang="el-GR" sz="3400" b="1" baseline="-25000">
              <a:solidFill>
                <a:srgbClr val="0000CC"/>
              </a:solidFill>
              <a:latin typeface="Arial" charset="0"/>
            </a:endParaRPr>
          </a:p>
        </p:txBody>
      </p:sp>
      <p:sp>
        <p:nvSpPr>
          <p:cNvPr id="17" name="Text Box 5"/>
          <p:cNvSpPr txBox="1">
            <a:spLocks noChangeArrowheads="1"/>
          </p:cNvSpPr>
          <p:nvPr/>
        </p:nvSpPr>
        <p:spPr bwMode="auto">
          <a:xfrm>
            <a:off x="689063" y="4191000"/>
            <a:ext cx="7613473" cy="150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smtClean="0">
                <a:solidFill>
                  <a:srgbClr val="002060"/>
                </a:solidFill>
                <a:latin typeface="Arial" charset="0"/>
              </a:rPr>
              <a:t>- Mạch </a:t>
            </a:r>
            <a:r>
              <a:rPr lang="vi-VN" sz="3400" b="1" baseline="-25000">
                <a:solidFill>
                  <a:srgbClr val="002060"/>
                </a:solidFill>
                <a:latin typeface="Arial" charset="0"/>
              </a:rPr>
              <a:t>thuần cảm là mạch điện có cuộn dây có hệ số tự cảm L khá lớn,điện </a:t>
            </a:r>
            <a:r>
              <a:rPr lang="vi-VN" sz="3400" b="1" baseline="-25000">
                <a:solidFill>
                  <a:srgbClr val="002060"/>
                </a:solidFill>
                <a:latin typeface="Arial" charset="0"/>
              </a:rPr>
              <a:t>trở </a:t>
            </a:r>
            <a:r>
              <a:rPr lang="vi-VN" sz="3400" b="1" baseline="-25000" smtClean="0">
                <a:solidFill>
                  <a:srgbClr val="002060"/>
                </a:solidFill>
                <a:latin typeface="Arial" charset="0"/>
              </a:rPr>
              <a:t>R</a:t>
            </a:r>
            <a:r>
              <a:rPr lang="en-US" sz="3400" b="1" baseline="-25000" smtClean="0">
                <a:solidFill>
                  <a:srgbClr val="002060"/>
                </a:solidFill>
                <a:latin typeface="Arial" charset="0"/>
              </a:rPr>
              <a:t> </a:t>
            </a:r>
            <a:r>
              <a:rPr lang="vi-VN" sz="3400" b="1" baseline="-25000" smtClean="0">
                <a:solidFill>
                  <a:srgbClr val="002060"/>
                </a:solidFill>
                <a:latin typeface="Arial" charset="0"/>
              </a:rPr>
              <a:t>khá </a:t>
            </a:r>
            <a:r>
              <a:rPr lang="vi-VN" sz="3400" b="1" baseline="-25000">
                <a:solidFill>
                  <a:srgbClr val="002060"/>
                </a:solidFill>
                <a:latin typeface="Arial" charset="0"/>
              </a:rPr>
              <a:t>nhỏ có thể </a:t>
            </a:r>
            <a:r>
              <a:rPr lang="vi-VN" sz="3400" b="1" baseline="-25000">
                <a:solidFill>
                  <a:srgbClr val="002060"/>
                </a:solidFill>
                <a:latin typeface="Arial" charset="0"/>
              </a:rPr>
              <a:t>bỏ </a:t>
            </a:r>
            <a:r>
              <a:rPr lang="vi-VN" sz="3400" b="1" baseline="-25000" smtClean="0">
                <a:solidFill>
                  <a:srgbClr val="002060"/>
                </a:solidFill>
                <a:latin typeface="Arial" charset="0"/>
              </a:rPr>
              <a:t>qua</a:t>
            </a:r>
            <a:endParaRPr lang="en-US" sz="3400" b="1" baseline="-25000">
              <a:solidFill>
                <a:srgbClr val="002060"/>
              </a:solidFill>
              <a:latin typeface="Arial" charset="0"/>
            </a:endParaRPr>
          </a:p>
          <a:p>
            <a:pPr algn="just">
              <a:lnSpc>
                <a:spcPct val="135000"/>
              </a:lnSpc>
            </a:pPr>
            <a:endParaRPr lang="el-GR" sz="3400" b="1" baseline="-25000">
              <a:solidFill>
                <a:srgbClr val="002060"/>
              </a:solidFill>
              <a:latin typeface="Arial" charset="0"/>
            </a:endParaRPr>
          </a:p>
        </p:txBody>
      </p:sp>
      <p:sp>
        <p:nvSpPr>
          <p:cNvPr id="16" name="Rectangle 15"/>
          <p:cNvSpPr/>
          <p:nvPr/>
        </p:nvSpPr>
        <p:spPr>
          <a:xfrm>
            <a:off x="82727" y="71735"/>
            <a:ext cx="8216546" cy="461665"/>
          </a:xfrm>
          <a:prstGeom prst="rect">
            <a:avLst/>
          </a:prstGeom>
        </p:spPr>
        <p:txBody>
          <a:bodyPr wrap="square">
            <a:spAutoFit/>
          </a:bodyPr>
          <a:lstStyle/>
          <a:p>
            <a:r>
              <a:rPr lang="en-US" sz="2400" b="1" i="1" smtClean="0">
                <a:solidFill>
                  <a:srgbClr val="7030A0"/>
                </a:solidFill>
              </a:rPr>
              <a:t>2</a:t>
            </a:r>
            <a:r>
              <a:rPr lang="en-US" sz="2400" b="1" i="1" smtClean="0">
                <a:solidFill>
                  <a:srgbClr val="7030A0"/>
                </a:solidFill>
              </a:rPr>
              <a:t>.2. </a:t>
            </a:r>
            <a:r>
              <a:rPr lang="vi-VN" sz="2400" b="1" i="1">
                <a:solidFill>
                  <a:srgbClr val="7030A0"/>
                </a:solidFill>
              </a:rPr>
              <a:t>Các mạch điện xoay chiều cơ bản</a:t>
            </a:r>
            <a:endParaRPr lang="en-US" sz="2400">
              <a:solidFill>
                <a:srgbClr val="7030A0"/>
              </a:solidFill>
            </a:endParaRPr>
          </a:p>
        </p:txBody>
      </p:sp>
      <p:pic>
        <p:nvPicPr>
          <p:cNvPr id="317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457" y="1049739"/>
            <a:ext cx="7734300" cy="3257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1860402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7:44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345457" y="457200"/>
            <a:ext cx="8267700" cy="563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smtClean="0">
                <a:solidFill>
                  <a:srgbClr val="0000CC"/>
                </a:solidFill>
                <a:latin typeface="Arial" charset="0"/>
              </a:rPr>
              <a:t>2.2.</a:t>
            </a:r>
            <a:r>
              <a:rPr lang="en-US" sz="3400" b="1" baseline="-25000" smtClean="0">
                <a:solidFill>
                  <a:srgbClr val="0000CC"/>
                </a:solidFill>
                <a:latin typeface="Arial" charset="0"/>
              </a:rPr>
              <a:t>2</a:t>
            </a:r>
            <a:r>
              <a:rPr lang="vi-VN" sz="3400" b="1" baseline="-25000" smtClean="0">
                <a:solidFill>
                  <a:srgbClr val="0000CC"/>
                </a:solidFill>
                <a:latin typeface="Arial" charset="0"/>
              </a:rPr>
              <a:t> </a:t>
            </a:r>
            <a:r>
              <a:rPr lang="vi-VN" sz="3400" b="1" baseline="-25000">
                <a:solidFill>
                  <a:srgbClr val="0000CC"/>
                </a:solidFill>
                <a:latin typeface="Arial" charset="0"/>
              </a:rPr>
              <a:t>Mạch xoay chiều thuần </a:t>
            </a:r>
            <a:r>
              <a:rPr lang="vi-VN" sz="3400" b="1" baseline="-25000">
                <a:solidFill>
                  <a:srgbClr val="0000CC"/>
                </a:solidFill>
                <a:latin typeface="Arial" charset="0"/>
              </a:rPr>
              <a:t>điện </a:t>
            </a:r>
            <a:r>
              <a:rPr lang="en-US" sz="3400" b="1" baseline="-25000" smtClean="0">
                <a:solidFill>
                  <a:srgbClr val="0000CC"/>
                </a:solidFill>
                <a:latin typeface="Arial" charset="0"/>
              </a:rPr>
              <a:t>cảm</a:t>
            </a:r>
            <a:endParaRPr lang="el-GR" sz="3400" b="1" baseline="-25000">
              <a:solidFill>
                <a:srgbClr val="0000CC"/>
              </a:solidFill>
              <a:latin typeface="Arial" charset="0"/>
            </a:endParaRPr>
          </a:p>
        </p:txBody>
      </p:sp>
      <p:sp>
        <p:nvSpPr>
          <p:cNvPr id="17" name="Text Box 5"/>
          <p:cNvSpPr txBox="1">
            <a:spLocks noChangeArrowheads="1"/>
          </p:cNvSpPr>
          <p:nvPr/>
        </p:nvSpPr>
        <p:spPr bwMode="auto">
          <a:xfrm>
            <a:off x="384261" y="1025924"/>
            <a:ext cx="7613473" cy="244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2060"/>
                </a:solidFill>
                <a:latin typeface="Arial" charset="0"/>
              </a:rPr>
              <a:t>- Gỉa sử cho dòng điện xoay chiều đi qua cuộn dây, dòng điện I có </a:t>
            </a:r>
            <a:r>
              <a:rPr lang="vi-VN" sz="3400" b="1" baseline="-25000">
                <a:solidFill>
                  <a:srgbClr val="002060"/>
                </a:solidFill>
                <a:latin typeface="Arial" charset="0"/>
              </a:rPr>
              <a:t>dạng</a:t>
            </a:r>
            <a:r>
              <a:rPr lang="vi-VN" sz="3400" b="1" baseline="-25000" smtClean="0">
                <a:solidFill>
                  <a:srgbClr val="002060"/>
                </a:solidFill>
                <a:latin typeface="Arial" charset="0"/>
              </a:rPr>
              <a:t>:</a:t>
            </a:r>
            <a:r>
              <a:rPr lang="en-US" sz="3400" b="1" baseline="-25000" smtClean="0">
                <a:solidFill>
                  <a:srgbClr val="002060"/>
                </a:solidFill>
                <a:latin typeface="Arial" charset="0"/>
              </a:rPr>
              <a:t> </a:t>
            </a:r>
            <a:r>
              <a:rPr lang="vi-VN" sz="3400" b="1" baseline="-25000" smtClean="0">
                <a:solidFill>
                  <a:srgbClr val="002060"/>
                </a:solidFill>
                <a:latin typeface="Arial" charset="0"/>
              </a:rPr>
              <a:t>i=Imax </a:t>
            </a:r>
            <a:r>
              <a:rPr lang="vi-VN" sz="3400" b="1" baseline="-25000">
                <a:solidFill>
                  <a:srgbClr val="002060"/>
                </a:solidFill>
                <a:latin typeface="Arial" charset="0"/>
              </a:rPr>
              <a:t>sin</a:t>
            </a:r>
            <a:r>
              <a:rPr lang="el-GR" sz="3400" b="1" baseline="-25000">
                <a:solidFill>
                  <a:srgbClr val="002060"/>
                </a:solidFill>
                <a:latin typeface="Arial" charset="0"/>
              </a:rPr>
              <a:t>ω</a:t>
            </a:r>
            <a:r>
              <a:rPr lang="vi-VN" sz="3400" b="1" baseline="-25000">
                <a:solidFill>
                  <a:srgbClr val="002060"/>
                </a:solidFill>
                <a:latin typeface="Arial" charset="0"/>
              </a:rPr>
              <a:t>t.</a:t>
            </a:r>
          </a:p>
          <a:p>
            <a:pPr algn="just">
              <a:lnSpc>
                <a:spcPct val="135000"/>
              </a:lnSpc>
            </a:pPr>
            <a:r>
              <a:rPr lang="vi-VN" sz="3400" b="1" baseline="-25000">
                <a:solidFill>
                  <a:srgbClr val="002060"/>
                </a:solidFill>
                <a:latin typeface="Arial" charset="0"/>
              </a:rPr>
              <a:t>Trong đó u là điện áp đặt giữa 2 đầu cuộn dây.</a:t>
            </a:r>
          </a:p>
          <a:p>
            <a:pPr algn="just">
              <a:lnSpc>
                <a:spcPct val="135000"/>
              </a:lnSpc>
            </a:pPr>
            <a:r>
              <a:rPr lang="vi-VN" sz="3400" b="1" baseline="-25000">
                <a:solidFill>
                  <a:srgbClr val="002060"/>
                </a:solidFill>
                <a:latin typeface="Arial" charset="0"/>
              </a:rPr>
              <a:t>- Áp dụng định luật Ôm tương tự như trường hợp mạch xoay chiều thuần </a:t>
            </a:r>
            <a:r>
              <a:rPr lang="vi-VN" sz="3400" b="1" baseline="-25000">
                <a:solidFill>
                  <a:srgbClr val="002060"/>
                </a:solidFill>
                <a:latin typeface="Arial" charset="0"/>
              </a:rPr>
              <a:t>điện </a:t>
            </a:r>
            <a:r>
              <a:rPr lang="vi-VN" sz="3400" b="1" baseline="-25000" smtClean="0">
                <a:solidFill>
                  <a:srgbClr val="002060"/>
                </a:solidFill>
                <a:latin typeface="Arial" charset="0"/>
              </a:rPr>
              <a:t>trở</a:t>
            </a:r>
            <a:r>
              <a:rPr lang="en-US" sz="3400" b="1" baseline="-25000" smtClean="0">
                <a:solidFill>
                  <a:srgbClr val="002060"/>
                </a:solidFill>
                <a:latin typeface="Arial" charset="0"/>
              </a:rPr>
              <a:t> </a:t>
            </a:r>
            <a:r>
              <a:rPr lang="vi-VN" sz="3400" b="1" baseline="-25000" smtClean="0">
                <a:solidFill>
                  <a:srgbClr val="002060"/>
                </a:solidFill>
                <a:latin typeface="Arial" charset="0"/>
              </a:rPr>
              <a:t>ta </a:t>
            </a:r>
            <a:r>
              <a:rPr lang="vi-VN" sz="3400" b="1" baseline="-25000">
                <a:solidFill>
                  <a:srgbClr val="002060"/>
                </a:solidFill>
                <a:latin typeface="Arial" charset="0"/>
              </a:rPr>
              <a:t>có được:</a:t>
            </a:r>
            <a:endParaRPr lang="el-GR" sz="3400" b="1" baseline="-25000">
              <a:solidFill>
                <a:srgbClr val="002060"/>
              </a:solidFill>
              <a:latin typeface="Arial" charset="0"/>
            </a:endParaRPr>
          </a:p>
        </p:txBody>
      </p:sp>
      <p:sp>
        <p:nvSpPr>
          <p:cNvPr id="16" name="Rectangle 15"/>
          <p:cNvSpPr/>
          <p:nvPr/>
        </p:nvSpPr>
        <p:spPr>
          <a:xfrm>
            <a:off x="82727" y="71735"/>
            <a:ext cx="8216546" cy="461665"/>
          </a:xfrm>
          <a:prstGeom prst="rect">
            <a:avLst/>
          </a:prstGeom>
        </p:spPr>
        <p:txBody>
          <a:bodyPr wrap="square">
            <a:spAutoFit/>
          </a:bodyPr>
          <a:lstStyle/>
          <a:p>
            <a:r>
              <a:rPr lang="en-US" sz="2400" b="1" i="1" smtClean="0">
                <a:solidFill>
                  <a:srgbClr val="7030A0"/>
                </a:solidFill>
              </a:rPr>
              <a:t>2</a:t>
            </a:r>
            <a:r>
              <a:rPr lang="en-US" sz="2400" b="1" i="1" smtClean="0">
                <a:solidFill>
                  <a:srgbClr val="7030A0"/>
                </a:solidFill>
              </a:rPr>
              <a:t>.2. </a:t>
            </a:r>
            <a:r>
              <a:rPr lang="vi-VN" sz="2400" b="1" i="1">
                <a:solidFill>
                  <a:srgbClr val="7030A0"/>
                </a:solidFill>
              </a:rPr>
              <a:t>Các mạch điện xoay chiều cơ bản</a:t>
            </a:r>
            <a:endParaRPr lang="en-US" sz="2400">
              <a:solidFill>
                <a:srgbClr val="7030A0"/>
              </a:solidFill>
            </a:endParaRPr>
          </a:p>
        </p:txBody>
      </p:sp>
      <p:pic>
        <p:nvPicPr>
          <p:cNvPr id="327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3581400"/>
            <a:ext cx="3019425" cy="1257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204546" y="4724400"/>
            <a:ext cx="6124575" cy="923330"/>
          </a:xfrm>
          <a:prstGeom prst="rect">
            <a:avLst/>
          </a:prstGeom>
        </p:spPr>
        <p:txBody>
          <a:bodyPr wrap="square">
            <a:spAutoFit/>
          </a:bodyPr>
          <a:lstStyle/>
          <a:p>
            <a:r>
              <a:rPr lang="vi-VN" b="1">
                <a:solidFill>
                  <a:srgbClr val="002060"/>
                </a:solidFill>
              </a:rPr>
              <a:t>Trong đó X</a:t>
            </a:r>
            <a:r>
              <a:rPr lang="vi-VN" b="1" baseline="-25000">
                <a:solidFill>
                  <a:srgbClr val="002060"/>
                </a:solidFill>
              </a:rPr>
              <a:t>L</a:t>
            </a:r>
            <a:r>
              <a:rPr lang="vi-VN" b="1">
                <a:solidFill>
                  <a:srgbClr val="002060"/>
                </a:solidFill>
              </a:rPr>
              <a:t> = </a:t>
            </a:r>
            <a:r>
              <a:rPr lang="el-GR" b="1">
                <a:solidFill>
                  <a:srgbClr val="002060"/>
                </a:solidFill>
              </a:rPr>
              <a:t>ω</a:t>
            </a:r>
            <a:r>
              <a:rPr lang="vi-VN" b="1">
                <a:solidFill>
                  <a:srgbClr val="002060"/>
                </a:solidFill>
              </a:rPr>
              <a:t>L</a:t>
            </a:r>
            <a:br>
              <a:rPr lang="vi-VN" b="1">
                <a:solidFill>
                  <a:srgbClr val="002060"/>
                </a:solidFill>
              </a:rPr>
            </a:br>
            <a:r>
              <a:rPr lang="vi-VN" b="1">
                <a:solidFill>
                  <a:srgbClr val="002060"/>
                </a:solidFill>
              </a:rPr>
              <a:t>X</a:t>
            </a:r>
            <a:r>
              <a:rPr lang="vi-VN" b="1" baseline="-25000">
                <a:solidFill>
                  <a:srgbClr val="002060"/>
                </a:solidFill>
              </a:rPr>
              <a:t>L</a:t>
            </a:r>
            <a:r>
              <a:rPr lang="vi-VN" b="1">
                <a:solidFill>
                  <a:srgbClr val="002060"/>
                </a:solidFill>
              </a:rPr>
              <a:t>: Là cảm kháng của cuộn dây có đơn vị là ôm (</a:t>
            </a:r>
            <a:r>
              <a:rPr lang="el-GR" b="1">
                <a:solidFill>
                  <a:srgbClr val="002060"/>
                </a:solidFill>
              </a:rPr>
              <a:t>Ω)</a:t>
            </a:r>
            <a:r>
              <a:rPr lang="el-GR" b="1">
                <a:solidFill>
                  <a:srgbClr val="002060"/>
                </a:solidFill>
              </a:rPr>
              <a:t> </a:t>
            </a:r>
            <a:r>
              <a:rPr lang="el-GR"/>
              <a:t/>
            </a:r>
            <a:br>
              <a:rPr lang="el-GR"/>
            </a:br>
            <a:endParaRPr lang="en-US"/>
          </a:p>
        </p:txBody>
      </p:sp>
      <p:sp>
        <p:nvSpPr>
          <p:cNvPr id="3" name="Rectangle 2"/>
          <p:cNvSpPr/>
          <p:nvPr/>
        </p:nvSpPr>
        <p:spPr>
          <a:xfrm>
            <a:off x="2286000" y="5504122"/>
            <a:ext cx="5867400" cy="923330"/>
          </a:xfrm>
          <a:prstGeom prst="rect">
            <a:avLst/>
          </a:prstGeom>
        </p:spPr>
        <p:txBody>
          <a:bodyPr wrap="square">
            <a:spAutoFit/>
          </a:bodyPr>
          <a:lstStyle/>
          <a:p>
            <a:r>
              <a:rPr lang="vi-VN" b="1">
                <a:solidFill>
                  <a:srgbClr val="FF0000"/>
                </a:solidFill>
              </a:rPr>
              <a:t>Trong mạch xoay chiều thuần điện cảm u nhanh pha hơn i một góc </a:t>
            </a:r>
            <a:r>
              <a:rPr lang="el-GR" b="1">
                <a:solidFill>
                  <a:srgbClr val="FF0000"/>
                </a:solidFill>
              </a:rPr>
              <a:t>π/2.</a:t>
            </a:r>
            <a:r>
              <a:rPr lang="el-GR" b="1">
                <a:solidFill>
                  <a:srgbClr val="FF0000"/>
                </a:solidFill>
              </a:rPr>
              <a:t> </a:t>
            </a:r>
            <a:r>
              <a:rPr lang="el-GR"/>
              <a:t/>
            </a:r>
            <a:br>
              <a:rPr lang="el-GR"/>
            </a:br>
            <a:endParaRPr lang="en-US"/>
          </a:p>
        </p:txBody>
      </p:sp>
    </p:spTree>
    <p:extLst>
      <p:ext uri="{BB962C8B-B14F-4D97-AF65-F5344CB8AC3E}">
        <p14:creationId xmlns:p14="http://schemas.microsoft.com/office/powerpoint/2010/main" val="385668666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7:44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345457" y="457200"/>
            <a:ext cx="8267700" cy="563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smtClean="0">
                <a:solidFill>
                  <a:srgbClr val="0000CC"/>
                </a:solidFill>
                <a:latin typeface="Arial" charset="0"/>
              </a:rPr>
              <a:t>2.2.</a:t>
            </a:r>
            <a:r>
              <a:rPr lang="en-US" sz="3400" b="1" baseline="-25000">
                <a:solidFill>
                  <a:srgbClr val="0000CC"/>
                </a:solidFill>
                <a:latin typeface="Arial" charset="0"/>
              </a:rPr>
              <a:t>3</a:t>
            </a:r>
            <a:r>
              <a:rPr lang="vi-VN" sz="3400" b="1" baseline="-25000" smtClean="0">
                <a:solidFill>
                  <a:srgbClr val="0000CC"/>
                </a:solidFill>
                <a:latin typeface="Arial" charset="0"/>
              </a:rPr>
              <a:t> </a:t>
            </a:r>
            <a:r>
              <a:rPr lang="vi-VN" sz="3400" b="1" baseline="-25000">
                <a:solidFill>
                  <a:srgbClr val="0000CC"/>
                </a:solidFill>
                <a:latin typeface="Arial" charset="0"/>
              </a:rPr>
              <a:t>Mạch xoay chiều thuần </a:t>
            </a:r>
            <a:r>
              <a:rPr lang="vi-VN" sz="3400" b="1" baseline="-25000">
                <a:solidFill>
                  <a:srgbClr val="0000CC"/>
                </a:solidFill>
                <a:latin typeface="Arial" charset="0"/>
              </a:rPr>
              <a:t>điện </a:t>
            </a:r>
            <a:r>
              <a:rPr lang="en-US" sz="3400" b="1" baseline="-25000" smtClean="0">
                <a:solidFill>
                  <a:srgbClr val="0000CC"/>
                </a:solidFill>
                <a:latin typeface="Arial" charset="0"/>
              </a:rPr>
              <a:t>dung</a:t>
            </a:r>
            <a:endParaRPr lang="el-GR" sz="3400" b="1" baseline="-25000">
              <a:solidFill>
                <a:srgbClr val="0000CC"/>
              </a:solidFill>
              <a:latin typeface="Arial" charset="0"/>
            </a:endParaRPr>
          </a:p>
        </p:txBody>
      </p:sp>
      <p:sp>
        <p:nvSpPr>
          <p:cNvPr id="17" name="Text Box 5"/>
          <p:cNvSpPr txBox="1">
            <a:spLocks noChangeArrowheads="1"/>
          </p:cNvSpPr>
          <p:nvPr/>
        </p:nvSpPr>
        <p:spPr bwMode="auto">
          <a:xfrm>
            <a:off x="384261" y="1025924"/>
            <a:ext cx="7613473" cy="1505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a:solidFill>
                  <a:srgbClr val="002060"/>
                </a:solidFill>
                <a:latin typeface="Arial" charset="0"/>
              </a:rPr>
              <a:t>- </a:t>
            </a:r>
            <a:r>
              <a:rPr lang="vi-VN" sz="3400" b="1" baseline="-25000">
                <a:solidFill>
                  <a:srgbClr val="002060"/>
                </a:solidFill>
                <a:latin typeface="Arial" charset="0"/>
              </a:rPr>
              <a:t>Mạch xoay chiều thuần điện dung là mạch điện chỉ có điện dung C và điện </a:t>
            </a:r>
            <a:r>
              <a:rPr lang="vi-VN" sz="3400" b="1" baseline="-25000">
                <a:solidFill>
                  <a:srgbClr val="002060"/>
                </a:solidFill>
                <a:latin typeface="Arial" charset="0"/>
              </a:rPr>
              <a:t>trở </a:t>
            </a:r>
            <a:r>
              <a:rPr lang="vi-VN" sz="3400" b="1" baseline="-25000" smtClean="0">
                <a:solidFill>
                  <a:srgbClr val="002060"/>
                </a:solidFill>
                <a:latin typeface="Arial" charset="0"/>
              </a:rPr>
              <a:t>nhỏcoi </a:t>
            </a:r>
            <a:r>
              <a:rPr lang="vi-VN" sz="3400" b="1" baseline="-25000">
                <a:solidFill>
                  <a:srgbClr val="002060"/>
                </a:solidFill>
                <a:latin typeface="Arial" charset="0"/>
              </a:rPr>
              <a:t>như </a:t>
            </a:r>
            <a:r>
              <a:rPr lang="vi-VN" sz="3400" b="1" baseline="-25000">
                <a:solidFill>
                  <a:srgbClr val="002060"/>
                </a:solidFill>
                <a:latin typeface="Arial" charset="0"/>
              </a:rPr>
              <a:t>không </a:t>
            </a:r>
            <a:r>
              <a:rPr lang="vi-VN" sz="3400" b="1" baseline="-25000" smtClean="0">
                <a:solidFill>
                  <a:srgbClr val="002060"/>
                </a:solidFill>
                <a:latin typeface="Arial" charset="0"/>
              </a:rPr>
              <a:t>đ</a:t>
            </a:r>
            <a:r>
              <a:rPr lang="en-US" sz="3400" b="1" baseline="-25000">
                <a:solidFill>
                  <a:srgbClr val="002060"/>
                </a:solidFill>
                <a:latin typeface="Arial" charset="0"/>
              </a:rPr>
              <a:t>á</a:t>
            </a:r>
            <a:r>
              <a:rPr lang="vi-VN" sz="3400" b="1" baseline="-25000" smtClean="0">
                <a:solidFill>
                  <a:srgbClr val="002060"/>
                </a:solidFill>
                <a:latin typeface="Arial" charset="0"/>
              </a:rPr>
              <a:t>ng kể.</a:t>
            </a:r>
            <a:endParaRPr lang="vi-VN" sz="3400" b="1" baseline="-25000">
              <a:solidFill>
                <a:srgbClr val="002060"/>
              </a:solidFill>
              <a:latin typeface="Arial" charset="0"/>
            </a:endParaRPr>
          </a:p>
        </p:txBody>
      </p:sp>
      <p:sp>
        <p:nvSpPr>
          <p:cNvPr id="16" name="Rectangle 15"/>
          <p:cNvSpPr/>
          <p:nvPr/>
        </p:nvSpPr>
        <p:spPr>
          <a:xfrm>
            <a:off x="82727" y="71735"/>
            <a:ext cx="8216546" cy="461665"/>
          </a:xfrm>
          <a:prstGeom prst="rect">
            <a:avLst/>
          </a:prstGeom>
        </p:spPr>
        <p:txBody>
          <a:bodyPr wrap="square">
            <a:spAutoFit/>
          </a:bodyPr>
          <a:lstStyle/>
          <a:p>
            <a:r>
              <a:rPr lang="en-US" sz="2400" b="1" i="1" smtClean="0">
                <a:solidFill>
                  <a:srgbClr val="7030A0"/>
                </a:solidFill>
              </a:rPr>
              <a:t>2</a:t>
            </a:r>
            <a:r>
              <a:rPr lang="en-US" sz="2400" b="1" i="1" smtClean="0">
                <a:solidFill>
                  <a:srgbClr val="7030A0"/>
                </a:solidFill>
              </a:rPr>
              <a:t>.2. </a:t>
            </a:r>
            <a:r>
              <a:rPr lang="vi-VN" sz="2400" b="1" i="1">
                <a:solidFill>
                  <a:srgbClr val="7030A0"/>
                </a:solidFill>
              </a:rPr>
              <a:t>Các mạch điện xoay chiều cơ bản</a:t>
            </a:r>
            <a:endParaRPr lang="en-US" sz="2400">
              <a:solidFill>
                <a:srgbClr val="7030A0"/>
              </a:solidFill>
            </a:endParaRPr>
          </a:p>
        </p:txBody>
      </p:sp>
      <p:pic>
        <p:nvPicPr>
          <p:cNvPr id="337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5841" y="2667000"/>
            <a:ext cx="6977062" cy="2794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85639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7:47 SA</a:t>
            </a:fld>
            <a:endParaRPr lang="en-US" smtClean="0"/>
          </a:p>
        </p:txBody>
      </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5"/>
          <p:cNvSpPr txBox="1">
            <a:spLocks noChangeArrowheads="1"/>
          </p:cNvSpPr>
          <p:nvPr/>
        </p:nvSpPr>
        <p:spPr bwMode="auto">
          <a:xfrm>
            <a:off x="345457" y="457200"/>
            <a:ext cx="8267700" cy="563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smtClean="0">
                <a:solidFill>
                  <a:srgbClr val="0000CC"/>
                </a:solidFill>
                <a:latin typeface="Arial" charset="0"/>
              </a:rPr>
              <a:t>2.2.</a:t>
            </a:r>
            <a:r>
              <a:rPr lang="en-US" sz="3400" b="1" baseline="-25000">
                <a:solidFill>
                  <a:srgbClr val="0000CC"/>
                </a:solidFill>
                <a:latin typeface="Arial" charset="0"/>
              </a:rPr>
              <a:t>3</a:t>
            </a:r>
            <a:r>
              <a:rPr lang="vi-VN" sz="3400" b="1" baseline="-25000" smtClean="0">
                <a:solidFill>
                  <a:srgbClr val="0000CC"/>
                </a:solidFill>
                <a:latin typeface="Arial" charset="0"/>
              </a:rPr>
              <a:t> </a:t>
            </a:r>
            <a:r>
              <a:rPr lang="vi-VN" sz="3400" b="1" baseline="-25000">
                <a:solidFill>
                  <a:srgbClr val="0000CC"/>
                </a:solidFill>
                <a:latin typeface="Arial" charset="0"/>
              </a:rPr>
              <a:t>Mạch xoay chiều thuần </a:t>
            </a:r>
            <a:r>
              <a:rPr lang="vi-VN" sz="3400" b="1" baseline="-25000">
                <a:solidFill>
                  <a:srgbClr val="0000CC"/>
                </a:solidFill>
                <a:latin typeface="Arial" charset="0"/>
              </a:rPr>
              <a:t>điện </a:t>
            </a:r>
            <a:r>
              <a:rPr lang="en-US" sz="3400" b="1" baseline="-25000" smtClean="0">
                <a:solidFill>
                  <a:srgbClr val="0000CC"/>
                </a:solidFill>
                <a:latin typeface="Arial" charset="0"/>
              </a:rPr>
              <a:t>dung</a:t>
            </a:r>
            <a:endParaRPr lang="el-GR" sz="3400" b="1" baseline="-25000">
              <a:solidFill>
                <a:srgbClr val="0000CC"/>
              </a:solidFill>
              <a:latin typeface="Arial" charset="0"/>
            </a:endParaRPr>
          </a:p>
        </p:txBody>
      </p:sp>
      <p:sp>
        <p:nvSpPr>
          <p:cNvPr id="17" name="Text Box 5"/>
          <p:cNvSpPr txBox="1">
            <a:spLocks noChangeArrowheads="1"/>
          </p:cNvSpPr>
          <p:nvPr/>
        </p:nvSpPr>
        <p:spPr bwMode="auto">
          <a:xfrm>
            <a:off x="384261" y="1025924"/>
            <a:ext cx="7613473" cy="87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000" b="1">
                <a:solidFill>
                  <a:srgbClr val="002060"/>
                </a:solidFill>
                <a:latin typeface="Arial" charset="0"/>
              </a:rPr>
              <a:t>Giả sử cho dòng điện xoay chiều đi qua cuộn dây, dòng điện i </a:t>
            </a:r>
            <a:r>
              <a:rPr lang="vi-VN" sz="2000" b="1">
                <a:solidFill>
                  <a:srgbClr val="002060"/>
                </a:solidFill>
                <a:latin typeface="Arial" charset="0"/>
              </a:rPr>
              <a:t>có </a:t>
            </a:r>
            <a:r>
              <a:rPr lang="vi-VN" sz="2000" b="1" smtClean="0">
                <a:solidFill>
                  <a:srgbClr val="002060"/>
                </a:solidFill>
                <a:latin typeface="Arial" charset="0"/>
              </a:rPr>
              <a:t>dạng:</a:t>
            </a:r>
            <a:r>
              <a:rPr lang="en-US" sz="2000" b="1" smtClean="0">
                <a:solidFill>
                  <a:srgbClr val="002060"/>
                </a:solidFill>
                <a:latin typeface="Arial" charset="0"/>
              </a:rPr>
              <a:t> </a:t>
            </a:r>
            <a:r>
              <a:rPr lang="vi-VN" sz="2000" b="1" smtClean="0">
                <a:solidFill>
                  <a:srgbClr val="002060"/>
                </a:solidFill>
                <a:latin typeface="Arial" charset="0"/>
              </a:rPr>
              <a:t>i </a:t>
            </a:r>
            <a:r>
              <a:rPr lang="vi-VN" sz="2000" b="1">
                <a:solidFill>
                  <a:srgbClr val="002060"/>
                </a:solidFill>
                <a:latin typeface="Arial" charset="0"/>
              </a:rPr>
              <a:t>= </a:t>
            </a:r>
            <a:r>
              <a:rPr lang="vi-VN" sz="2000" b="1" smtClean="0">
                <a:solidFill>
                  <a:srgbClr val="002060"/>
                </a:solidFill>
                <a:latin typeface="Arial" charset="0"/>
              </a:rPr>
              <a:t>I</a:t>
            </a:r>
            <a:r>
              <a:rPr lang="vi-VN" sz="2000" b="1" baseline="-25000" smtClean="0">
                <a:solidFill>
                  <a:srgbClr val="002060"/>
                </a:solidFill>
                <a:latin typeface="Arial" charset="0"/>
              </a:rPr>
              <a:t>max</a:t>
            </a:r>
            <a:r>
              <a:rPr lang="vi-VN" sz="2000" b="1" smtClean="0">
                <a:solidFill>
                  <a:srgbClr val="002060"/>
                </a:solidFill>
                <a:latin typeface="Arial" charset="0"/>
              </a:rPr>
              <a:t>sin</a:t>
            </a:r>
            <a:r>
              <a:rPr lang="el-GR" sz="2000" b="1">
                <a:solidFill>
                  <a:srgbClr val="002060"/>
                </a:solidFill>
                <a:latin typeface="Arial" charset="0"/>
              </a:rPr>
              <a:t>ω</a:t>
            </a:r>
            <a:r>
              <a:rPr lang="vi-VN" sz="2000" b="1">
                <a:solidFill>
                  <a:srgbClr val="002060"/>
                </a:solidFill>
                <a:latin typeface="Arial" charset="0"/>
              </a:rPr>
              <a:t>t</a:t>
            </a:r>
          </a:p>
        </p:txBody>
      </p:sp>
      <p:sp>
        <p:nvSpPr>
          <p:cNvPr id="16" name="Rectangle 15"/>
          <p:cNvSpPr/>
          <p:nvPr/>
        </p:nvSpPr>
        <p:spPr>
          <a:xfrm>
            <a:off x="82727" y="71735"/>
            <a:ext cx="8216546" cy="461665"/>
          </a:xfrm>
          <a:prstGeom prst="rect">
            <a:avLst/>
          </a:prstGeom>
        </p:spPr>
        <p:txBody>
          <a:bodyPr wrap="square">
            <a:spAutoFit/>
          </a:bodyPr>
          <a:lstStyle/>
          <a:p>
            <a:r>
              <a:rPr lang="en-US" sz="2400" b="1" i="1" smtClean="0">
                <a:solidFill>
                  <a:srgbClr val="7030A0"/>
                </a:solidFill>
              </a:rPr>
              <a:t>2</a:t>
            </a:r>
            <a:r>
              <a:rPr lang="en-US" sz="2400" b="1" i="1" smtClean="0">
                <a:solidFill>
                  <a:srgbClr val="7030A0"/>
                </a:solidFill>
              </a:rPr>
              <a:t>.2. </a:t>
            </a:r>
            <a:r>
              <a:rPr lang="vi-VN" sz="2400" b="1" i="1">
                <a:solidFill>
                  <a:srgbClr val="7030A0"/>
                </a:solidFill>
              </a:rPr>
              <a:t>Các mạch điện xoay chiều cơ bản</a:t>
            </a:r>
            <a:endParaRPr lang="en-US" sz="2400">
              <a:solidFill>
                <a:srgbClr val="7030A0"/>
              </a:solidFill>
            </a:endParaRPr>
          </a:p>
        </p:txBody>
      </p:sp>
      <p:sp>
        <p:nvSpPr>
          <p:cNvPr id="2" name="Rectangle 1"/>
          <p:cNvSpPr/>
          <p:nvPr/>
        </p:nvSpPr>
        <p:spPr>
          <a:xfrm>
            <a:off x="606668" y="1934973"/>
            <a:ext cx="7689673" cy="646331"/>
          </a:xfrm>
          <a:prstGeom prst="rect">
            <a:avLst/>
          </a:prstGeom>
        </p:spPr>
        <p:txBody>
          <a:bodyPr wrap="square">
            <a:spAutoFit/>
          </a:bodyPr>
          <a:lstStyle/>
          <a:p>
            <a:r>
              <a:rPr lang="vi-VN"/>
              <a:t>Trong đó u là điện áp đặt giữa 2 đầu cuộn dây.</a:t>
            </a:r>
            <a:r>
              <a:rPr lang="vi-VN"/>
              <a:t> </a:t>
            </a:r>
            <a:br>
              <a:rPr lang="vi-VN"/>
            </a:br>
            <a:endParaRPr lang="en-US"/>
          </a:p>
        </p:txBody>
      </p:sp>
      <p:sp>
        <p:nvSpPr>
          <p:cNvPr id="3" name="Rectangle 2"/>
          <p:cNvSpPr/>
          <p:nvPr/>
        </p:nvSpPr>
        <p:spPr>
          <a:xfrm>
            <a:off x="606668" y="2438400"/>
            <a:ext cx="7672088" cy="923330"/>
          </a:xfrm>
          <a:prstGeom prst="rect">
            <a:avLst/>
          </a:prstGeom>
        </p:spPr>
        <p:txBody>
          <a:bodyPr wrap="square">
            <a:spAutoFit/>
          </a:bodyPr>
          <a:lstStyle/>
          <a:p>
            <a:r>
              <a:rPr lang="vi-VN"/>
              <a:t>- Áp dụng định luật Ôm tương tự như trường hợp mạch xoay chiều thuần </a:t>
            </a:r>
            <a:r>
              <a:rPr lang="vi-VN"/>
              <a:t>điện </a:t>
            </a:r>
            <a:r>
              <a:rPr lang="vi-VN" smtClean="0"/>
              <a:t>trở</a:t>
            </a:r>
            <a:r>
              <a:rPr lang="en-US" smtClean="0"/>
              <a:t> </a:t>
            </a:r>
            <a:r>
              <a:rPr lang="vi-VN" smtClean="0"/>
              <a:t>ta có: </a:t>
            </a:r>
            <a:r>
              <a:rPr lang="vi-VN"/>
              <a:t/>
            </a:r>
            <a:br>
              <a:rPr lang="vi-VN"/>
            </a:br>
            <a:endParaRPr lang="en-US"/>
          </a:p>
        </p:txBody>
      </p:sp>
      <p:pic>
        <p:nvPicPr>
          <p:cNvPr id="348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8375" y="2819400"/>
            <a:ext cx="5610225" cy="2181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066800" y="5000625"/>
            <a:ext cx="6930934" cy="646331"/>
          </a:xfrm>
          <a:prstGeom prst="rect">
            <a:avLst/>
          </a:prstGeom>
        </p:spPr>
        <p:txBody>
          <a:bodyPr wrap="square">
            <a:spAutoFit/>
          </a:bodyPr>
          <a:lstStyle/>
          <a:p>
            <a:r>
              <a:rPr lang="vi-VN"/>
              <a:t>X</a:t>
            </a:r>
            <a:r>
              <a:rPr lang="vi-VN" baseline="-25000"/>
              <a:t>C</a:t>
            </a:r>
            <a:r>
              <a:rPr lang="vi-VN"/>
              <a:t>: Là dung kháng của cuộn dây có đơn vị là ôm(</a:t>
            </a:r>
            <a:r>
              <a:rPr lang="el-GR"/>
              <a:t>Ω)</a:t>
            </a:r>
            <a:r>
              <a:rPr lang="el-GR"/>
              <a:t> </a:t>
            </a:r>
            <a:br>
              <a:rPr lang="el-GR"/>
            </a:br>
            <a:endParaRPr lang="en-US"/>
          </a:p>
        </p:txBody>
      </p:sp>
      <p:sp>
        <p:nvSpPr>
          <p:cNvPr id="5" name="Rectangle 4"/>
          <p:cNvSpPr/>
          <p:nvPr/>
        </p:nvSpPr>
        <p:spPr>
          <a:xfrm>
            <a:off x="457200" y="5562600"/>
            <a:ext cx="8686799" cy="646331"/>
          </a:xfrm>
          <a:prstGeom prst="rect">
            <a:avLst/>
          </a:prstGeom>
        </p:spPr>
        <p:txBody>
          <a:bodyPr wrap="square">
            <a:spAutoFit/>
          </a:bodyPr>
          <a:lstStyle/>
          <a:p>
            <a:r>
              <a:rPr lang="vi-VN" b="1">
                <a:solidFill>
                  <a:srgbClr val="FF0000"/>
                </a:solidFill>
              </a:rPr>
              <a:t>Trong mạch xoay chiều thuần điện cảm i nhanh pha hơn u một góc là </a:t>
            </a:r>
            <a:r>
              <a:rPr lang="el-GR" b="1">
                <a:solidFill>
                  <a:srgbClr val="FF0000"/>
                </a:solidFill>
              </a:rPr>
              <a:t>π/2.</a:t>
            </a:r>
            <a:r>
              <a:rPr lang="el-GR" b="1">
                <a:solidFill>
                  <a:srgbClr val="FF0000"/>
                </a:solidFill>
              </a:rPr>
              <a:t> </a:t>
            </a:r>
            <a:r>
              <a:rPr lang="el-GR"/>
              <a:t/>
            </a:r>
            <a:br>
              <a:rPr lang="el-GR"/>
            </a:br>
            <a:endParaRPr lang="en-US"/>
          </a:p>
        </p:txBody>
      </p:sp>
    </p:spTree>
    <p:extLst>
      <p:ext uri="{BB962C8B-B14F-4D97-AF65-F5344CB8AC3E}">
        <p14:creationId xmlns:p14="http://schemas.microsoft.com/office/powerpoint/2010/main" val="266238021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7:24 SA</a:t>
            </a:fld>
            <a:endParaRPr lang="en-US" smtClean="0"/>
          </a:p>
        </p:txBody>
      </p:sp>
      <p:grpSp>
        <p:nvGrpSpPr>
          <p:cNvPr id="2" name="Group 61"/>
          <p:cNvGrpSpPr>
            <a:grpSpLocks/>
          </p:cNvGrpSpPr>
          <p:nvPr/>
        </p:nvGrpSpPr>
        <p:grpSpPr bwMode="auto">
          <a:xfrm>
            <a:off x="265906" y="152400"/>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3. MẠCH </a:t>
                </a:r>
                <a:r>
                  <a:rPr lang="en-US" sz="2600" b="1">
                    <a:latin typeface="Arial" panose="020B0604020202020204" pitchFamily="34" charset="0"/>
                    <a:cs typeface="Arial" panose="020B0604020202020204" pitchFamily="34" charset="0"/>
                  </a:rPr>
                  <a:t>ĐIỆN XOAY CHIỀU </a:t>
                </a:r>
                <a:r>
                  <a:rPr lang="en-US" sz="2600" b="1" smtClean="0">
                    <a:latin typeface="Arial" panose="020B0604020202020204" pitchFamily="34" charset="0"/>
                    <a:cs typeface="Arial" panose="020B0604020202020204" pitchFamily="34" charset="0"/>
                  </a:rPr>
                  <a:t>3 </a:t>
                </a:r>
                <a:r>
                  <a:rPr lang="en-US" sz="2600" b="1">
                    <a:latin typeface="Arial" panose="020B0604020202020204" pitchFamily="34" charset="0"/>
                    <a:cs typeface="Arial" panose="020B0604020202020204" pitchFamily="34" charset="0"/>
                  </a:rPr>
                  <a:t>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Text Box 5"/>
          <p:cNvSpPr txBox="1">
            <a:spLocks noChangeArrowheads="1"/>
          </p:cNvSpPr>
          <p:nvPr/>
        </p:nvSpPr>
        <p:spPr bwMode="auto">
          <a:xfrm>
            <a:off x="397791" y="4797640"/>
            <a:ext cx="8725695" cy="1213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800" b="1" baseline="-25000">
                <a:solidFill>
                  <a:schemeClr val="accent4">
                    <a:lumMod val="50000"/>
                  </a:schemeClr>
                </a:solidFill>
                <a:latin typeface="Arial" charset="0"/>
              </a:rPr>
              <a:t>Nguồn điên xoay chiều 3 pha là 1 hệ thống gồm 3 sức điện động 1 pha có cùng biên độ, cùng tần số, nhưng lệch pha nhau 120°, hay 1/3 chu kì. Mạch điện 3 pha gồm nguồn điện 3 pha, đường dây truyền tải và tải 3 pha</a:t>
            </a:r>
            <a:r>
              <a:rPr lang="vi-VN" sz="2800" b="1" baseline="-25000" smtClean="0">
                <a:solidFill>
                  <a:schemeClr val="accent4">
                    <a:lumMod val="50000"/>
                  </a:schemeClr>
                </a:solidFill>
                <a:latin typeface="Arial" charset="0"/>
              </a:rPr>
              <a:t>.</a:t>
            </a:r>
            <a:endParaRPr lang="vi-VN" sz="2800" b="1" baseline="-25000">
              <a:solidFill>
                <a:schemeClr val="accent4">
                  <a:lumMod val="50000"/>
                </a:schemeClr>
              </a:solidFill>
              <a:latin typeface="Arial" charset="0"/>
            </a:endParaRPr>
          </a:p>
        </p:txBody>
      </p:sp>
      <p:pic>
        <p:nvPicPr>
          <p:cNvPr id="17" name="Picture 16"/>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09700" y="2174098"/>
            <a:ext cx="5181600" cy="2623542"/>
          </a:xfrm>
          <a:prstGeom prst="rect">
            <a:avLst/>
          </a:prstGeom>
          <a:noFill/>
        </p:spPr>
      </p:pic>
      <p:sp>
        <p:nvSpPr>
          <p:cNvPr id="14" name="Rectangle 13"/>
          <p:cNvSpPr/>
          <p:nvPr/>
        </p:nvSpPr>
        <p:spPr>
          <a:xfrm>
            <a:off x="350419" y="762000"/>
            <a:ext cx="8216546" cy="461665"/>
          </a:xfrm>
          <a:prstGeom prst="rect">
            <a:avLst/>
          </a:prstGeom>
        </p:spPr>
        <p:txBody>
          <a:bodyPr wrap="square">
            <a:spAutoFit/>
          </a:bodyPr>
          <a:lstStyle/>
          <a:p>
            <a:r>
              <a:rPr lang="en-US" sz="2400" b="1" i="1">
                <a:solidFill>
                  <a:srgbClr val="7030A0"/>
                </a:solidFill>
              </a:rPr>
              <a:t>3</a:t>
            </a:r>
            <a:r>
              <a:rPr lang="en-US" sz="2400" b="1" i="1" smtClean="0">
                <a:solidFill>
                  <a:srgbClr val="7030A0"/>
                </a:solidFill>
              </a:rPr>
              <a:t>.1. </a:t>
            </a:r>
            <a:r>
              <a:rPr lang="vi-VN" sz="2400" b="1" i="1">
                <a:solidFill>
                  <a:srgbClr val="7030A0"/>
                </a:solidFill>
              </a:rPr>
              <a:t>Hệ thống điện ba pha</a:t>
            </a:r>
            <a:endParaRPr lang="en-US" sz="2400">
              <a:solidFill>
                <a:srgbClr val="7030A0"/>
              </a:solidFill>
            </a:endParaRPr>
          </a:p>
        </p:txBody>
      </p:sp>
      <p:sp>
        <p:nvSpPr>
          <p:cNvPr id="15" name="Rectangle 14"/>
          <p:cNvSpPr/>
          <p:nvPr/>
        </p:nvSpPr>
        <p:spPr>
          <a:xfrm>
            <a:off x="727580" y="1237060"/>
            <a:ext cx="8216546" cy="461665"/>
          </a:xfrm>
          <a:prstGeom prst="rect">
            <a:avLst/>
          </a:prstGeom>
        </p:spPr>
        <p:txBody>
          <a:bodyPr wrap="square">
            <a:spAutoFit/>
          </a:bodyPr>
          <a:lstStyle/>
          <a:p>
            <a:r>
              <a:rPr lang="vi-VN" sz="2400" b="1" i="1" smtClean="0">
                <a:solidFill>
                  <a:srgbClr val="7030A0"/>
                </a:solidFill>
              </a:rPr>
              <a:t>3.1.1 </a:t>
            </a:r>
            <a:r>
              <a:rPr lang="vi-VN" sz="2400" b="1" i="1">
                <a:solidFill>
                  <a:srgbClr val="7030A0"/>
                </a:solidFill>
              </a:rPr>
              <a:t>Khái niệm chung</a:t>
            </a:r>
            <a:endParaRPr lang="en-US" sz="2400">
              <a:solidFill>
                <a:srgbClr val="7030A0"/>
              </a:solidFill>
            </a:endParaRPr>
          </a:p>
        </p:txBody>
      </p:sp>
    </p:spTree>
    <p:extLst>
      <p:ext uri="{BB962C8B-B14F-4D97-AF65-F5344CB8AC3E}">
        <p14:creationId xmlns:p14="http://schemas.microsoft.com/office/powerpoint/2010/main" val="1771211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34925"/>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3. MẠCH </a:t>
                </a:r>
                <a:r>
                  <a:rPr lang="en-US" sz="2600" b="1">
                    <a:latin typeface="Arial" panose="020B0604020202020204" pitchFamily="34" charset="0"/>
                    <a:cs typeface="Arial" panose="020B0604020202020204" pitchFamily="34" charset="0"/>
                  </a:rPr>
                  <a:t>ĐIỆN XOAY CHIỀU </a:t>
                </a:r>
                <a:r>
                  <a:rPr lang="en-US" sz="2600" b="1" smtClean="0">
                    <a:latin typeface="Arial" panose="020B0604020202020204" pitchFamily="34" charset="0"/>
                    <a:cs typeface="Arial" panose="020B0604020202020204" pitchFamily="34" charset="0"/>
                  </a:rPr>
                  <a:t>3 </a:t>
                </a:r>
                <a:r>
                  <a:rPr lang="en-US" sz="2600" b="1">
                    <a:latin typeface="Arial" panose="020B0604020202020204" pitchFamily="34" charset="0"/>
                    <a:cs typeface="Arial" panose="020B0604020202020204" pitchFamily="34" charset="0"/>
                  </a:rPr>
                  <a:t>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Text Box 5"/>
          <p:cNvSpPr txBox="1">
            <a:spLocks noChangeArrowheads="1"/>
          </p:cNvSpPr>
          <p:nvPr/>
        </p:nvSpPr>
        <p:spPr bwMode="auto">
          <a:xfrm>
            <a:off x="437752" y="678934"/>
            <a:ext cx="8725695"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3400" b="1" baseline="-25000" smtClean="0">
                <a:solidFill>
                  <a:schemeClr val="accent4">
                    <a:lumMod val="50000"/>
                  </a:schemeClr>
                </a:solidFill>
                <a:latin typeface="Arial" charset="0"/>
              </a:rPr>
              <a:t>Để </a:t>
            </a:r>
            <a:r>
              <a:rPr lang="vi-VN" sz="3400" b="1" baseline="-25000">
                <a:solidFill>
                  <a:schemeClr val="accent4">
                    <a:lumMod val="50000"/>
                  </a:schemeClr>
                </a:solidFill>
                <a:latin typeface="Arial" charset="0"/>
              </a:rPr>
              <a:t>tạo ra dòng điện xoay chiều 3 pha người ta dung máy phát điện đồng bộ 3 pha, cấu tạo gồm</a:t>
            </a:r>
            <a:r>
              <a:rPr lang="vi-VN" sz="3400" b="1" baseline="-25000" smtClean="0">
                <a:solidFill>
                  <a:schemeClr val="accent4">
                    <a:lumMod val="50000"/>
                  </a:schemeClr>
                </a:solidFill>
                <a:latin typeface="Arial" charset="0"/>
              </a:rPr>
              <a:t>:</a:t>
            </a:r>
            <a:endParaRPr lang="en-US" sz="3400" b="1" baseline="-25000" smtClean="0">
              <a:solidFill>
                <a:schemeClr val="accent4">
                  <a:lumMod val="50000"/>
                </a:schemeClr>
              </a:solidFill>
              <a:latin typeface="Arial" charset="0"/>
            </a:endParaRPr>
          </a:p>
          <a:p>
            <a:pPr algn="just">
              <a:lnSpc>
                <a:spcPct val="135000"/>
              </a:lnSpc>
            </a:pPr>
            <a:r>
              <a:rPr lang="vi-VN" sz="3400" b="1" baseline="-25000">
                <a:solidFill>
                  <a:schemeClr val="accent4">
                    <a:lumMod val="50000"/>
                  </a:schemeClr>
                </a:solidFill>
                <a:latin typeface="Arial" charset="0"/>
              </a:rPr>
              <a:t>-	Phần tĩnh (stator) gồm có 3 cuộn dây AX, BY, CZ đặt lệch nhau 120° trong không gian, gọi là dây quấn pha A, B, C.</a:t>
            </a:r>
          </a:p>
          <a:p>
            <a:pPr algn="just">
              <a:lnSpc>
                <a:spcPct val="135000"/>
              </a:lnSpc>
            </a:pPr>
            <a:r>
              <a:rPr lang="vi-VN" sz="3400" b="1" baseline="-25000">
                <a:solidFill>
                  <a:schemeClr val="accent4">
                    <a:lumMod val="50000"/>
                  </a:schemeClr>
                </a:solidFill>
                <a:latin typeface="Arial" charset="0"/>
              </a:rPr>
              <a:t>-	Phần quay (rotor) là một nam châm điện có cực N-S.</a:t>
            </a:r>
          </a:p>
          <a:p>
            <a:pPr algn="just">
              <a:lnSpc>
                <a:spcPct val="135000"/>
              </a:lnSpc>
            </a:pPr>
            <a:r>
              <a:rPr lang="vi-VN" sz="3400" b="1" baseline="-25000">
                <a:solidFill>
                  <a:schemeClr val="accent4">
                    <a:lumMod val="50000"/>
                  </a:schemeClr>
                </a:solidFill>
                <a:latin typeface="Arial" charset="0"/>
              </a:rPr>
              <a:t>-	Khi quay, từ trường của rotor lần lượt quét qua các cuộn dây trên stator và cảm ứng thành các sức điện động sin cùng tần số, cùng biên độ,lệch pha nhau 120°</a:t>
            </a:r>
          </a:p>
          <a:p>
            <a:pPr algn="just">
              <a:lnSpc>
                <a:spcPct val="135000"/>
              </a:lnSpc>
            </a:pPr>
            <a:r>
              <a:rPr lang="vi-VN" sz="3400" b="1" baseline="-25000">
                <a:solidFill>
                  <a:schemeClr val="accent4">
                    <a:lumMod val="50000"/>
                  </a:schemeClr>
                </a:solidFill>
                <a:latin typeface="Arial" charset="0"/>
              </a:rPr>
              <a:t>-	Biểu thức tức thời của 3 sức điện động:</a:t>
            </a:r>
          </a:p>
          <a:p>
            <a:pPr algn="just">
              <a:lnSpc>
                <a:spcPct val="135000"/>
              </a:lnSpc>
            </a:pPr>
            <a:endParaRPr lang="vi-VN" sz="3400" b="1" baseline="-25000">
              <a:solidFill>
                <a:schemeClr val="accent4">
                  <a:lumMod val="50000"/>
                </a:schemeClr>
              </a:solidFill>
              <a:latin typeface="Arial" charset="0"/>
            </a:endParaRPr>
          </a:p>
        </p:txBody>
      </p:sp>
      <p:sp>
        <p:nvSpPr>
          <p:cNvPr id="14" name="Rectangle 13"/>
          <p:cNvSpPr/>
          <p:nvPr/>
        </p:nvSpPr>
        <p:spPr>
          <a:xfrm>
            <a:off x="380199" y="494268"/>
            <a:ext cx="3916457" cy="369332"/>
          </a:xfrm>
          <a:prstGeom prst="rect">
            <a:avLst/>
          </a:prstGeom>
        </p:spPr>
        <p:txBody>
          <a:bodyPr wrap="none">
            <a:spAutoFit/>
          </a:bodyPr>
          <a:lstStyle/>
          <a:p>
            <a:r>
              <a:rPr lang="en-US" b="1" smtClean="0">
                <a:solidFill>
                  <a:srgbClr val="FF0000"/>
                </a:solidFill>
              </a:rPr>
              <a:t>3.1.2. Nguyên </a:t>
            </a:r>
            <a:r>
              <a:rPr lang="en-US" b="1" smtClean="0">
                <a:solidFill>
                  <a:srgbClr val="FF0000"/>
                </a:solidFill>
              </a:rPr>
              <a:t>tắc tạo nguồn 3 pha</a:t>
            </a:r>
            <a:endParaRPr lang="en-US" b="1">
              <a:solidFill>
                <a:srgbClr val="FF0000"/>
              </a:solidFill>
            </a:endParaRPr>
          </a:p>
        </p:txBody>
      </p:sp>
      <p:pic>
        <p:nvPicPr>
          <p:cNvPr id="15" name="Picture 14"/>
          <p:cNvPicPr/>
          <p:nvPr/>
        </p:nvPicPr>
        <p:blipFill>
          <a:blip r:embed="rId3">
            <a:extLst>
              <a:ext uri="{28A0092B-C50C-407E-A947-70E740481C1C}">
                <a14:useLocalDpi xmlns:a14="http://schemas.microsoft.com/office/drawing/2010/main" val="0"/>
              </a:ext>
            </a:extLst>
          </a:blip>
          <a:stretch>
            <a:fillRect/>
          </a:stretch>
        </p:blipFill>
        <p:spPr>
          <a:xfrm>
            <a:off x="2931824" y="5105400"/>
            <a:ext cx="3127951" cy="1371600"/>
          </a:xfrm>
          <a:prstGeom prst="rect">
            <a:avLst/>
          </a:prstGeom>
        </p:spPr>
      </p:pic>
    </p:spTree>
    <p:extLst>
      <p:ext uri="{BB962C8B-B14F-4D97-AF65-F5344CB8AC3E}">
        <p14:creationId xmlns:p14="http://schemas.microsoft.com/office/powerpoint/2010/main" val="9194239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7:49 SA</a:t>
            </a:fld>
            <a:endParaRPr lang="en-US" smtClean="0"/>
          </a:p>
        </p:txBody>
      </p:sp>
      <p:grpSp>
        <p:nvGrpSpPr>
          <p:cNvPr id="2" name="Group 61"/>
          <p:cNvGrpSpPr>
            <a:grpSpLocks/>
          </p:cNvGrpSpPr>
          <p:nvPr/>
        </p:nvGrpSpPr>
        <p:grpSpPr bwMode="auto">
          <a:xfrm>
            <a:off x="265906" y="-34925"/>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3. MẠCH </a:t>
                </a:r>
                <a:r>
                  <a:rPr lang="en-US" sz="2600" b="1">
                    <a:latin typeface="Arial" panose="020B0604020202020204" pitchFamily="34" charset="0"/>
                    <a:cs typeface="Arial" panose="020B0604020202020204" pitchFamily="34" charset="0"/>
                  </a:rPr>
                  <a:t>ĐIỆN XOAY CHIỀU </a:t>
                </a:r>
                <a:r>
                  <a:rPr lang="en-US" sz="2600" b="1" smtClean="0">
                    <a:latin typeface="Arial" panose="020B0604020202020204" pitchFamily="34" charset="0"/>
                    <a:cs typeface="Arial" panose="020B0604020202020204" pitchFamily="34" charset="0"/>
                  </a:rPr>
                  <a:t>3 </a:t>
                </a:r>
                <a:r>
                  <a:rPr lang="en-US" sz="2600" b="1">
                    <a:latin typeface="Arial" panose="020B0604020202020204" pitchFamily="34" charset="0"/>
                    <a:cs typeface="Arial" panose="020B0604020202020204" pitchFamily="34" charset="0"/>
                  </a:rPr>
                  <a:t>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Rectangle 13"/>
          <p:cNvSpPr/>
          <p:nvPr/>
        </p:nvSpPr>
        <p:spPr>
          <a:xfrm>
            <a:off x="614101" y="1215237"/>
            <a:ext cx="3757760" cy="461665"/>
          </a:xfrm>
          <a:prstGeom prst="rect">
            <a:avLst/>
          </a:prstGeom>
        </p:spPr>
        <p:txBody>
          <a:bodyPr wrap="none">
            <a:spAutoFit/>
          </a:bodyPr>
          <a:lstStyle/>
          <a:p>
            <a:r>
              <a:rPr lang="en-US" sz="2400" b="1" smtClean="0">
                <a:solidFill>
                  <a:srgbClr val="FF0000"/>
                </a:solidFill>
              </a:rPr>
              <a:t>3.2.1 Cách </a:t>
            </a:r>
            <a:r>
              <a:rPr lang="en-US" sz="2400" b="1" smtClean="0">
                <a:solidFill>
                  <a:srgbClr val="FF0000"/>
                </a:solidFill>
              </a:rPr>
              <a:t>mắc hình sao</a:t>
            </a:r>
            <a:endParaRPr lang="en-US" sz="2400" b="1">
              <a:solidFill>
                <a:srgbClr val="FF0000"/>
              </a:solidFill>
            </a:endParaRPr>
          </a:p>
        </p:txBody>
      </p:sp>
      <p:pic>
        <p:nvPicPr>
          <p:cNvPr id="17" name="Picture 16"/>
          <p:cNvPicPr/>
          <p:nvPr/>
        </p:nvPicPr>
        <p:blipFill>
          <a:blip r:embed="rId3">
            <a:extLst>
              <a:ext uri="{28A0092B-C50C-407E-A947-70E740481C1C}">
                <a14:useLocalDpi xmlns:a14="http://schemas.microsoft.com/office/drawing/2010/main" val="0"/>
              </a:ext>
            </a:extLst>
          </a:blip>
          <a:srcRect/>
          <a:stretch>
            <a:fillRect/>
          </a:stretch>
        </p:blipFill>
        <p:spPr bwMode="auto">
          <a:xfrm>
            <a:off x="465125" y="2368089"/>
            <a:ext cx="7975339" cy="2819400"/>
          </a:xfrm>
          <a:prstGeom prst="rect">
            <a:avLst/>
          </a:prstGeom>
          <a:noFill/>
        </p:spPr>
      </p:pic>
      <p:sp>
        <p:nvSpPr>
          <p:cNvPr id="15" name="Rectangle 14"/>
          <p:cNvSpPr/>
          <p:nvPr/>
        </p:nvSpPr>
        <p:spPr>
          <a:xfrm>
            <a:off x="528742" y="685800"/>
            <a:ext cx="3041217" cy="461665"/>
          </a:xfrm>
          <a:prstGeom prst="rect">
            <a:avLst/>
          </a:prstGeom>
        </p:spPr>
        <p:txBody>
          <a:bodyPr wrap="none">
            <a:spAutoFit/>
          </a:bodyPr>
          <a:lstStyle/>
          <a:p>
            <a:r>
              <a:rPr lang="en-US" sz="2400" b="1" smtClean="0">
                <a:solidFill>
                  <a:srgbClr val="00B050"/>
                </a:solidFill>
              </a:rPr>
              <a:t>3.2 Cách </a:t>
            </a:r>
            <a:r>
              <a:rPr lang="en-US" sz="2400" b="1" smtClean="0">
                <a:solidFill>
                  <a:srgbClr val="00B050"/>
                </a:solidFill>
              </a:rPr>
              <a:t>mắc </a:t>
            </a:r>
            <a:r>
              <a:rPr lang="en-US" sz="2400" b="1" smtClean="0">
                <a:solidFill>
                  <a:srgbClr val="00B050"/>
                </a:solidFill>
              </a:rPr>
              <a:t>3 pha</a:t>
            </a:r>
            <a:endParaRPr lang="en-US" sz="2400" b="1">
              <a:solidFill>
                <a:srgbClr val="00B050"/>
              </a:solidFill>
            </a:endParaRPr>
          </a:p>
        </p:txBody>
      </p:sp>
    </p:spTree>
    <p:extLst>
      <p:ext uri="{BB962C8B-B14F-4D97-AF65-F5344CB8AC3E}">
        <p14:creationId xmlns:p14="http://schemas.microsoft.com/office/powerpoint/2010/main" val="19457218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34925"/>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MẠCH </a:t>
                </a:r>
                <a:r>
                  <a:rPr lang="en-US" sz="2600" b="1">
                    <a:latin typeface="Arial" panose="020B0604020202020204" pitchFamily="34" charset="0"/>
                    <a:cs typeface="Arial" panose="020B0604020202020204" pitchFamily="34" charset="0"/>
                  </a:rPr>
                  <a:t>ĐIỆN XOAY CHIỀU </a:t>
                </a:r>
                <a:r>
                  <a:rPr lang="en-US" sz="2600" b="1" smtClean="0">
                    <a:latin typeface="Arial" panose="020B0604020202020204" pitchFamily="34" charset="0"/>
                    <a:cs typeface="Arial" panose="020B0604020202020204" pitchFamily="34" charset="0"/>
                  </a:rPr>
                  <a:t>3 </a:t>
                </a:r>
                <a:r>
                  <a:rPr lang="en-US" sz="2600" b="1">
                    <a:latin typeface="Arial" panose="020B0604020202020204" pitchFamily="34" charset="0"/>
                    <a:cs typeface="Arial" panose="020B0604020202020204" pitchFamily="34" charset="0"/>
                  </a:rPr>
                  <a:t>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Text Box 5"/>
          <p:cNvSpPr txBox="1">
            <a:spLocks noChangeArrowheads="1"/>
          </p:cNvSpPr>
          <p:nvPr/>
        </p:nvSpPr>
        <p:spPr bwMode="auto">
          <a:xfrm>
            <a:off x="418305" y="955933"/>
            <a:ext cx="8725695" cy="4354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600" b="1">
                <a:solidFill>
                  <a:schemeClr val="accent4">
                    <a:lumMod val="50000"/>
                  </a:schemeClr>
                </a:solidFill>
                <a:latin typeface="Arial" charset="0"/>
              </a:rPr>
              <a:t>-	Mạch điện 3 pha mắc hình sao là đấu ba điểm cuối X, Y, Z thành một điểm chung gọi là điểm trung tính (điểm 0).</a:t>
            </a:r>
          </a:p>
          <a:p>
            <a:pPr algn="just">
              <a:lnSpc>
                <a:spcPct val="135000"/>
              </a:lnSpc>
            </a:pPr>
            <a:r>
              <a:rPr lang="vi-VN" sz="2600" b="1">
                <a:solidFill>
                  <a:schemeClr val="accent4">
                    <a:lumMod val="50000"/>
                  </a:schemeClr>
                </a:solidFill>
                <a:latin typeface="Arial" charset="0"/>
              </a:rPr>
              <a:t>-	Dây dẫn nối với các điểm đầu A, B, C gọi là dây pha.</a:t>
            </a:r>
          </a:p>
          <a:p>
            <a:pPr algn="just">
              <a:lnSpc>
                <a:spcPct val="135000"/>
              </a:lnSpc>
            </a:pPr>
            <a:r>
              <a:rPr lang="vi-VN" sz="2600" b="1">
                <a:solidFill>
                  <a:schemeClr val="accent4">
                    <a:lumMod val="50000"/>
                  </a:schemeClr>
                </a:solidFill>
                <a:latin typeface="Arial" charset="0"/>
              </a:rPr>
              <a:t>-	Dây dẫn nối với điểm 0 gọi là dây trung tính hay dây trung hòa mạch chỉ có ba dây pha A, B, C gọi là mạch ba pha </a:t>
            </a:r>
            <a:r>
              <a:rPr lang="en-US" sz="2600" b="1" smtClean="0">
                <a:solidFill>
                  <a:schemeClr val="accent4">
                    <a:lumMod val="50000"/>
                  </a:schemeClr>
                </a:solidFill>
                <a:latin typeface="Arial" charset="0"/>
              </a:rPr>
              <a:t>3</a:t>
            </a:r>
            <a:r>
              <a:rPr lang="vi-VN" sz="2600" b="1" smtClean="0">
                <a:solidFill>
                  <a:schemeClr val="accent4">
                    <a:lumMod val="50000"/>
                  </a:schemeClr>
                </a:solidFill>
                <a:latin typeface="Arial" charset="0"/>
              </a:rPr>
              <a:t> </a:t>
            </a:r>
            <a:r>
              <a:rPr lang="vi-VN" sz="2600" b="1">
                <a:solidFill>
                  <a:schemeClr val="accent4">
                    <a:lumMod val="50000"/>
                  </a:schemeClr>
                </a:solidFill>
                <a:latin typeface="Arial" charset="0"/>
              </a:rPr>
              <a:t>dây. Còn nếu có cả dây trung hòa A, B, C, O thì gọi là mạch ba pha </a:t>
            </a:r>
            <a:r>
              <a:rPr lang="en-US" sz="2600" b="1" smtClean="0">
                <a:solidFill>
                  <a:schemeClr val="accent4">
                    <a:lumMod val="50000"/>
                  </a:schemeClr>
                </a:solidFill>
                <a:latin typeface="Arial" charset="0"/>
              </a:rPr>
              <a:t>4</a:t>
            </a:r>
            <a:r>
              <a:rPr lang="vi-VN" sz="2600" b="1" smtClean="0">
                <a:solidFill>
                  <a:schemeClr val="accent4">
                    <a:lumMod val="50000"/>
                  </a:schemeClr>
                </a:solidFill>
                <a:latin typeface="Arial" charset="0"/>
              </a:rPr>
              <a:t> </a:t>
            </a:r>
            <a:r>
              <a:rPr lang="vi-VN" sz="2600" b="1">
                <a:solidFill>
                  <a:schemeClr val="accent4">
                    <a:lumMod val="50000"/>
                  </a:schemeClr>
                </a:solidFill>
                <a:latin typeface="Arial" charset="0"/>
              </a:rPr>
              <a:t>dây</a:t>
            </a:r>
            <a:r>
              <a:rPr lang="vi-VN" sz="2600" b="1" smtClean="0">
                <a:solidFill>
                  <a:schemeClr val="accent4">
                    <a:lumMod val="50000"/>
                  </a:schemeClr>
                </a:solidFill>
                <a:latin typeface="Arial" charset="0"/>
              </a:rPr>
              <a:t>.</a:t>
            </a:r>
            <a:endParaRPr lang="vi-VN" sz="2600" b="1">
              <a:solidFill>
                <a:schemeClr val="accent4">
                  <a:lumMod val="50000"/>
                </a:schemeClr>
              </a:solidFill>
              <a:latin typeface="Arial" charset="0"/>
            </a:endParaRPr>
          </a:p>
        </p:txBody>
      </p:sp>
      <p:sp>
        <p:nvSpPr>
          <p:cNvPr id="14" name="Rectangle 13"/>
          <p:cNvSpPr/>
          <p:nvPr/>
        </p:nvSpPr>
        <p:spPr>
          <a:xfrm>
            <a:off x="380199" y="494268"/>
            <a:ext cx="3842719" cy="461665"/>
          </a:xfrm>
          <a:prstGeom prst="rect">
            <a:avLst/>
          </a:prstGeom>
        </p:spPr>
        <p:txBody>
          <a:bodyPr wrap="none">
            <a:spAutoFit/>
          </a:bodyPr>
          <a:lstStyle/>
          <a:p>
            <a:r>
              <a:rPr lang="en-US" sz="2400" b="1" smtClean="0">
                <a:solidFill>
                  <a:srgbClr val="FF0000"/>
                </a:solidFill>
              </a:rPr>
              <a:t>3.2.1. Cách </a:t>
            </a:r>
            <a:r>
              <a:rPr lang="en-US" sz="2400" b="1" smtClean="0">
                <a:solidFill>
                  <a:srgbClr val="FF0000"/>
                </a:solidFill>
              </a:rPr>
              <a:t>mắc </a:t>
            </a:r>
            <a:r>
              <a:rPr lang="en-US" sz="2400" b="1">
                <a:solidFill>
                  <a:srgbClr val="FF0000"/>
                </a:solidFill>
              </a:rPr>
              <a:t>hình sao</a:t>
            </a:r>
          </a:p>
        </p:txBody>
      </p:sp>
    </p:spTree>
    <p:extLst>
      <p:ext uri="{BB962C8B-B14F-4D97-AF65-F5344CB8AC3E}">
        <p14:creationId xmlns:p14="http://schemas.microsoft.com/office/powerpoint/2010/main" val="29001895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34925"/>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MẠCH </a:t>
                </a:r>
                <a:r>
                  <a:rPr lang="en-US" sz="2600" b="1">
                    <a:latin typeface="Arial" panose="020B0604020202020204" pitchFamily="34" charset="0"/>
                    <a:cs typeface="Arial" panose="020B0604020202020204" pitchFamily="34" charset="0"/>
                  </a:rPr>
                  <a:t>ĐIỆN XOAY CHIỀU </a:t>
                </a:r>
                <a:r>
                  <a:rPr lang="en-US" sz="2600" b="1" smtClean="0">
                    <a:latin typeface="Arial" panose="020B0604020202020204" pitchFamily="34" charset="0"/>
                    <a:cs typeface="Arial" panose="020B0604020202020204" pitchFamily="34" charset="0"/>
                  </a:rPr>
                  <a:t>3 </a:t>
                </a:r>
                <a:r>
                  <a:rPr lang="en-US" sz="2600" b="1">
                    <a:latin typeface="Arial" panose="020B0604020202020204" pitchFamily="34" charset="0"/>
                    <a:cs typeface="Arial" panose="020B0604020202020204" pitchFamily="34" charset="0"/>
                  </a:rPr>
                  <a:t>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Text Box 5"/>
          <p:cNvSpPr txBox="1">
            <a:spLocks noChangeArrowheads="1"/>
          </p:cNvSpPr>
          <p:nvPr/>
        </p:nvSpPr>
        <p:spPr bwMode="auto">
          <a:xfrm>
            <a:off x="418305" y="1066800"/>
            <a:ext cx="8725695" cy="405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400" b="1" smtClean="0">
                <a:solidFill>
                  <a:schemeClr val="accent4">
                    <a:lumMod val="50000"/>
                  </a:schemeClr>
                </a:solidFill>
                <a:latin typeface="Arial" charset="0"/>
              </a:rPr>
              <a:t>-</a:t>
            </a:r>
            <a:r>
              <a:rPr lang="vi-VN" sz="2400" b="1">
                <a:solidFill>
                  <a:schemeClr val="accent4">
                    <a:lumMod val="50000"/>
                  </a:schemeClr>
                </a:solidFill>
                <a:latin typeface="Arial" charset="0"/>
              </a:rPr>
              <a:t>	Dòng điện đi trong các cuộn dây pha gọi là dòng điện pha:I</a:t>
            </a:r>
            <a:r>
              <a:rPr lang="vi-VN" sz="2400" b="1" baseline="-25000">
                <a:solidFill>
                  <a:schemeClr val="accent4">
                    <a:lumMod val="50000"/>
                  </a:schemeClr>
                </a:solidFill>
                <a:latin typeface="Arial" charset="0"/>
              </a:rPr>
              <a:t>p</a:t>
            </a:r>
            <a:r>
              <a:rPr lang="vi-VN" sz="2400" b="1">
                <a:solidFill>
                  <a:schemeClr val="accent4">
                    <a:lumMod val="50000"/>
                  </a:schemeClr>
                </a:solidFill>
                <a:latin typeface="Arial" charset="0"/>
              </a:rPr>
              <a:t>.</a:t>
            </a:r>
          </a:p>
          <a:p>
            <a:pPr algn="just">
              <a:lnSpc>
                <a:spcPct val="135000"/>
              </a:lnSpc>
            </a:pPr>
            <a:r>
              <a:rPr lang="vi-VN" sz="2400" b="1">
                <a:solidFill>
                  <a:schemeClr val="accent4">
                    <a:lumMod val="50000"/>
                  </a:schemeClr>
                </a:solidFill>
                <a:latin typeface="Arial" charset="0"/>
              </a:rPr>
              <a:t>-	Dòng điện đi trên các dây pha gọi là dòng điện dây:I</a:t>
            </a:r>
            <a:r>
              <a:rPr lang="vi-VN" sz="2400" b="1" baseline="-25000">
                <a:solidFill>
                  <a:schemeClr val="accent4">
                    <a:lumMod val="50000"/>
                  </a:schemeClr>
                </a:solidFill>
                <a:latin typeface="Arial" charset="0"/>
              </a:rPr>
              <a:t>d</a:t>
            </a:r>
            <a:r>
              <a:rPr lang="vi-VN" sz="2400" b="1">
                <a:solidFill>
                  <a:schemeClr val="accent4">
                    <a:lumMod val="50000"/>
                  </a:schemeClr>
                </a:solidFill>
                <a:latin typeface="Arial" charset="0"/>
              </a:rPr>
              <a:t>.</a:t>
            </a:r>
          </a:p>
          <a:p>
            <a:pPr algn="just">
              <a:lnSpc>
                <a:spcPct val="135000"/>
              </a:lnSpc>
            </a:pPr>
            <a:r>
              <a:rPr lang="vi-VN" sz="2400" b="1">
                <a:solidFill>
                  <a:schemeClr val="accent4">
                    <a:lumMod val="50000"/>
                  </a:schemeClr>
                </a:solidFill>
                <a:latin typeface="Arial" charset="0"/>
              </a:rPr>
              <a:t>-	Dòng điện đi trong dây trung tính kí hiệu là:I</a:t>
            </a:r>
            <a:r>
              <a:rPr lang="vi-VN" sz="2400" b="1" baseline="-25000">
                <a:solidFill>
                  <a:schemeClr val="accent4">
                    <a:lumMod val="50000"/>
                  </a:schemeClr>
                </a:solidFill>
                <a:latin typeface="Arial" charset="0"/>
              </a:rPr>
              <a:t>0</a:t>
            </a:r>
            <a:r>
              <a:rPr lang="vi-VN" sz="2400" b="1">
                <a:solidFill>
                  <a:schemeClr val="accent4">
                    <a:lumMod val="50000"/>
                  </a:schemeClr>
                </a:solidFill>
                <a:latin typeface="Arial" charset="0"/>
              </a:rPr>
              <a:t>.</a:t>
            </a:r>
          </a:p>
          <a:p>
            <a:pPr algn="just">
              <a:lnSpc>
                <a:spcPct val="135000"/>
              </a:lnSpc>
            </a:pPr>
            <a:r>
              <a:rPr lang="vi-VN" sz="2400" b="1">
                <a:solidFill>
                  <a:schemeClr val="accent4">
                    <a:lumMod val="50000"/>
                  </a:schemeClr>
                </a:solidFill>
                <a:latin typeface="Arial" charset="0"/>
              </a:rPr>
              <a:t>-	Điện áp giữa hai đầu cuộn dây pha gọi là điện áp pha:U</a:t>
            </a:r>
            <a:r>
              <a:rPr lang="vi-VN" sz="2400" b="1" baseline="-25000">
                <a:solidFill>
                  <a:schemeClr val="accent4">
                    <a:lumMod val="50000"/>
                  </a:schemeClr>
                </a:solidFill>
                <a:latin typeface="Arial" charset="0"/>
              </a:rPr>
              <a:t>p</a:t>
            </a:r>
            <a:r>
              <a:rPr lang="vi-VN" sz="2400" b="1">
                <a:solidFill>
                  <a:schemeClr val="accent4">
                    <a:lumMod val="50000"/>
                  </a:schemeClr>
                </a:solidFill>
                <a:latin typeface="Arial" charset="0"/>
              </a:rPr>
              <a:t>.</a:t>
            </a:r>
          </a:p>
          <a:p>
            <a:pPr marL="342900" indent="-342900" algn="just">
              <a:lnSpc>
                <a:spcPct val="135000"/>
              </a:lnSpc>
              <a:buFontTx/>
              <a:buChar char="-"/>
            </a:pPr>
            <a:r>
              <a:rPr lang="vi-VN" sz="2400" b="1" smtClean="0">
                <a:solidFill>
                  <a:schemeClr val="accent4">
                    <a:lumMod val="50000"/>
                  </a:schemeClr>
                </a:solidFill>
                <a:latin typeface="Arial" charset="0"/>
              </a:rPr>
              <a:t>Điện </a:t>
            </a:r>
            <a:r>
              <a:rPr lang="vi-VN" sz="2400" b="1">
                <a:solidFill>
                  <a:schemeClr val="accent4">
                    <a:lumMod val="50000"/>
                  </a:schemeClr>
                </a:solidFill>
                <a:latin typeface="Arial" charset="0"/>
              </a:rPr>
              <a:t>áp giữa hai dây pha gọi là điện áp dây:U</a:t>
            </a:r>
            <a:r>
              <a:rPr lang="vi-VN" sz="2400" b="1" baseline="-25000">
                <a:solidFill>
                  <a:schemeClr val="accent4">
                    <a:lumMod val="50000"/>
                  </a:schemeClr>
                </a:solidFill>
                <a:latin typeface="Arial" charset="0"/>
              </a:rPr>
              <a:t>d</a:t>
            </a:r>
            <a:r>
              <a:rPr lang="vi-VN" sz="2400" b="1" smtClean="0">
                <a:solidFill>
                  <a:schemeClr val="accent4">
                    <a:lumMod val="50000"/>
                  </a:schemeClr>
                </a:solidFill>
                <a:latin typeface="Arial" charset="0"/>
              </a:rPr>
              <a:t>.</a:t>
            </a:r>
            <a:endParaRPr lang="en-US" sz="2400" b="1" smtClean="0">
              <a:solidFill>
                <a:schemeClr val="accent4">
                  <a:lumMod val="50000"/>
                </a:schemeClr>
              </a:solidFill>
              <a:latin typeface="Arial" charset="0"/>
            </a:endParaRPr>
          </a:p>
          <a:p>
            <a:pPr marL="342900" indent="-342900" algn="just">
              <a:lnSpc>
                <a:spcPct val="135000"/>
              </a:lnSpc>
              <a:buFontTx/>
              <a:buChar char="-"/>
            </a:pPr>
            <a:r>
              <a:rPr lang="vi-VN" sz="2400" b="1">
                <a:solidFill>
                  <a:schemeClr val="accent4">
                    <a:lumMod val="50000"/>
                  </a:schemeClr>
                </a:solidFill>
                <a:latin typeface="Arial" charset="0"/>
              </a:rPr>
              <a:t>Quan hệ giữa các đại lượng dây và pha</a:t>
            </a:r>
          </a:p>
          <a:p>
            <a:pPr algn="just">
              <a:lnSpc>
                <a:spcPct val="135000"/>
              </a:lnSpc>
            </a:pPr>
            <a:endParaRPr lang="vi-VN" sz="3400" b="1" baseline="-25000">
              <a:solidFill>
                <a:schemeClr val="accent4">
                  <a:lumMod val="50000"/>
                </a:schemeClr>
              </a:solidFill>
              <a:latin typeface="Arial" charset="0"/>
            </a:endParaRPr>
          </a:p>
        </p:txBody>
      </p:sp>
      <p:sp>
        <p:nvSpPr>
          <p:cNvPr id="14" name="Rectangle 13"/>
          <p:cNvSpPr/>
          <p:nvPr/>
        </p:nvSpPr>
        <p:spPr>
          <a:xfrm>
            <a:off x="380199" y="494268"/>
            <a:ext cx="3842719" cy="461665"/>
          </a:xfrm>
          <a:prstGeom prst="rect">
            <a:avLst/>
          </a:prstGeom>
        </p:spPr>
        <p:txBody>
          <a:bodyPr wrap="none">
            <a:spAutoFit/>
          </a:bodyPr>
          <a:lstStyle/>
          <a:p>
            <a:r>
              <a:rPr lang="en-US" sz="2400" b="1" smtClean="0">
                <a:solidFill>
                  <a:srgbClr val="FF0000"/>
                </a:solidFill>
              </a:rPr>
              <a:t>3.2.1. Cách </a:t>
            </a:r>
            <a:r>
              <a:rPr lang="en-US" sz="2400" b="1" smtClean="0">
                <a:solidFill>
                  <a:srgbClr val="FF0000"/>
                </a:solidFill>
              </a:rPr>
              <a:t>mắc </a:t>
            </a:r>
            <a:r>
              <a:rPr lang="en-US" sz="2400" b="1">
                <a:solidFill>
                  <a:srgbClr val="FF0000"/>
                </a:solidFill>
              </a:rPr>
              <a:t>hình </a:t>
            </a:r>
            <a:r>
              <a:rPr lang="en-US" sz="2400" b="1" smtClean="0">
                <a:solidFill>
                  <a:srgbClr val="FF0000"/>
                </a:solidFill>
              </a:rPr>
              <a:t>sao</a:t>
            </a:r>
            <a:endParaRPr lang="en-US" sz="2400" b="1">
              <a:solidFill>
                <a:srgbClr val="FF0000"/>
              </a:solidFill>
            </a:endParaRPr>
          </a:p>
        </p:txBody>
      </p:sp>
      <p:pic>
        <p:nvPicPr>
          <p:cNvPr id="15" name="Picture 14"/>
          <p:cNvPicPr/>
          <p:nvPr/>
        </p:nvPicPr>
        <p:blipFill>
          <a:blip r:embed="rId3">
            <a:extLst>
              <a:ext uri="{28A0092B-C50C-407E-A947-70E740481C1C}">
                <a14:useLocalDpi xmlns:a14="http://schemas.microsoft.com/office/drawing/2010/main" val="0"/>
              </a:ext>
            </a:extLst>
          </a:blip>
          <a:stretch>
            <a:fillRect/>
          </a:stretch>
        </p:blipFill>
        <p:spPr>
          <a:xfrm>
            <a:off x="3720464" y="4839864"/>
            <a:ext cx="1551230" cy="1103736"/>
          </a:xfrm>
          <a:prstGeom prst="rect">
            <a:avLst/>
          </a:prstGeom>
        </p:spPr>
      </p:pic>
    </p:spTree>
    <p:extLst>
      <p:ext uri="{BB962C8B-B14F-4D97-AF65-F5344CB8AC3E}">
        <p14:creationId xmlns:p14="http://schemas.microsoft.com/office/powerpoint/2010/main" val="16350004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30/08/2021 10:08 CH</a:t>
            </a:fld>
            <a:endParaRPr lang="en-US" smtClean="0"/>
          </a:p>
        </p:txBody>
      </p:sp>
      <p:grpSp>
        <p:nvGrpSpPr>
          <p:cNvPr id="2" name="Group 61"/>
          <p:cNvGrpSpPr>
            <a:grpSpLocks/>
          </p:cNvGrpSpPr>
          <p:nvPr/>
        </p:nvGrpSpPr>
        <p:grpSpPr bwMode="auto">
          <a:xfrm>
            <a:off x="265906" y="-34925"/>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MẠCH </a:t>
                </a:r>
                <a:r>
                  <a:rPr lang="en-US" sz="2600" b="1">
                    <a:latin typeface="Arial" panose="020B0604020202020204" pitchFamily="34" charset="0"/>
                    <a:cs typeface="Arial" panose="020B0604020202020204" pitchFamily="34" charset="0"/>
                  </a:rPr>
                  <a:t>ĐIỆN XOAY CHIỀU </a:t>
                </a:r>
                <a:r>
                  <a:rPr lang="en-US" sz="2600" b="1" smtClean="0">
                    <a:latin typeface="Arial" panose="020B0604020202020204" pitchFamily="34" charset="0"/>
                    <a:cs typeface="Arial" panose="020B0604020202020204" pitchFamily="34" charset="0"/>
                  </a:rPr>
                  <a:t>3 </a:t>
                </a:r>
                <a:r>
                  <a:rPr lang="en-US" sz="2600" b="1">
                    <a:latin typeface="Arial" panose="020B0604020202020204" pitchFamily="34" charset="0"/>
                    <a:cs typeface="Arial" panose="020B0604020202020204" pitchFamily="34" charset="0"/>
                  </a:rPr>
                  <a:t>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Rectangle 13"/>
          <p:cNvSpPr/>
          <p:nvPr/>
        </p:nvSpPr>
        <p:spPr>
          <a:xfrm>
            <a:off x="380199" y="494268"/>
            <a:ext cx="4560864" cy="461665"/>
          </a:xfrm>
          <a:prstGeom prst="rect">
            <a:avLst/>
          </a:prstGeom>
        </p:spPr>
        <p:txBody>
          <a:bodyPr wrap="none">
            <a:spAutoFit/>
          </a:bodyPr>
          <a:lstStyle/>
          <a:p>
            <a:r>
              <a:rPr lang="en-US" sz="2400" b="1" smtClean="0">
                <a:solidFill>
                  <a:srgbClr val="FF0000"/>
                </a:solidFill>
              </a:rPr>
              <a:t>3.2.2. Cách </a:t>
            </a:r>
            <a:r>
              <a:rPr lang="en-US" sz="2400" b="1">
                <a:solidFill>
                  <a:srgbClr val="FF0000"/>
                </a:solidFill>
              </a:rPr>
              <a:t>mắc hình tam giác</a:t>
            </a:r>
          </a:p>
        </p:txBody>
      </p:sp>
      <p:pic>
        <p:nvPicPr>
          <p:cNvPr id="15" name="Picture 14"/>
          <p:cNvPicPr/>
          <p:nvPr/>
        </p:nvPicPr>
        <p:blipFill>
          <a:blip r:embed="rId3">
            <a:extLst>
              <a:ext uri="{28A0092B-C50C-407E-A947-70E740481C1C}">
                <a14:useLocalDpi xmlns:a14="http://schemas.microsoft.com/office/drawing/2010/main" val="0"/>
              </a:ext>
            </a:extLst>
          </a:blip>
          <a:srcRect/>
          <a:stretch>
            <a:fillRect/>
          </a:stretch>
        </p:blipFill>
        <p:spPr bwMode="auto">
          <a:xfrm>
            <a:off x="659738" y="1066800"/>
            <a:ext cx="7862052" cy="2667000"/>
          </a:xfrm>
          <a:prstGeom prst="rect">
            <a:avLst/>
          </a:prstGeom>
          <a:noFill/>
        </p:spPr>
      </p:pic>
      <p:sp>
        <p:nvSpPr>
          <p:cNvPr id="16" name="Text Box 5"/>
          <p:cNvSpPr txBox="1">
            <a:spLocks noChangeArrowheads="1"/>
          </p:cNvSpPr>
          <p:nvPr/>
        </p:nvSpPr>
        <p:spPr bwMode="auto">
          <a:xfrm>
            <a:off x="522826" y="3886200"/>
            <a:ext cx="8725695" cy="2032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400" b="1">
                <a:solidFill>
                  <a:schemeClr val="accent4">
                    <a:lumMod val="50000"/>
                  </a:schemeClr>
                </a:solidFill>
                <a:latin typeface="Arial" charset="0"/>
              </a:rPr>
              <a:t>Mạch </a:t>
            </a:r>
            <a:r>
              <a:rPr lang="en-US" sz="2400" b="1">
                <a:solidFill>
                  <a:schemeClr val="accent4">
                    <a:lumMod val="50000"/>
                  </a:schemeClr>
                </a:solidFill>
                <a:latin typeface="Arial" charset="0"/>
              </a:rPr>
              <a:t>3</a:t>
            </a:r>
            <a:r>
              <a:rPr lang="vi-VN" sz="2400" b="1" smtClean="0">
                <a:solidFill>
                  <a:schemeClr val="accent4">
                    <a:lumMod val="50000"/>
                  </a:schemeClr>
                </a:solidFill>
                <a:latin typeface="Arial" charset="0"/>
              </a:rPr>
              <a:t> </a:t>
            </a:r>
            <a:r>
              <a:rPr lang="vi-VN" sz="2400" b="1">
                <a:solidFill>
                  <a:schemeClr val="accent4">
                    <a:lumMod val="50000"/>
                  </a:schemeClr>
                </a:solidFill>
                <a:latin typeface="Arial" charset="0"/>
              </a:rPr>
              <a:t>pha mắc hình tam giác là lấy điểm cuối pha A đấu vào đầu pha B, cuối pha B vào đầu pha C và cuối pha C vào đầu pha A tạo một mạch hình tam giác và ba đỉnh tam giác nối với ba dây dẫn gọi là </a:t>
            </a:r>
            <a:r>
              <a:rPr lang="en-US" sz="2400" b="1">
                <a:solidFill>
                  <a:schemeClr val="accent4">
                    <a:lumMod val="50000"/>
                  </a:schemeClr>
                </a:solidFill>
                <a:latin typeface="Arial" charset="0"/>
              </a:rPr>
              <a:t>3</a:t>
            </a:r>
            <a:r>
              <a:rPr lang="vi-VN" sz="2400" b="1" smtClean="0">
                <a:solidFill>
                  <a:schemeClr val="accent4">
                    <a:lumMod val="50000"/>
                  </a:schemeClr>
                </a:solidFill>
                <a:latin typeface="Arial" charset="0"/>
              </a:rPr>
              <a:t> </a:t>
            </a:r>
            <a:r>
              <a:rPr lang="vi-VN" sz="2400" b="1">
                <a:solidFill>
                  <a:schemeClr val="accent4">
                    <a:lumMod val="50000"/>
                  </a:schemeClr>
                </a:solidFill>
                <a:latin typeface="Arial" charset="0"/>
              </a:rPr>
              <a:t>dây pha.</a:t>
            </a:r>
            <a:endParaRPr lang="vi-VN" sz="3400" b="1" baseline="-25000">
              <a:solidFill>
                <a:schemeClr val="accent4">
                  <a:lumMod val="50000"/>
                </a:schemeClr>
              </a:solidFill>
              <a:latin typeface="Arial" charset="0"/>
            </a:endParaRPr>
          </a:p>
        </p:txBody>
      </p:sp>
    </p:spTree>
    <p:extLst>
      <p:ext uri="{BB962C8B-B14F-4D97-AF65-F5344CB8AC3E}">
        <p14:creationId xmlns:p14="http://schemas.microsoft.com/office/powerpoint/2010/main" val="4202233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Date Placeholder 27"/>
          <p:cNvSpPr>
            <a:spLocks noGrp="1"/>
          </p:cNvSpPr>
          <p:nvPr>
            <p:ph type="dt" sz="quarter" idx="10"/>
          </p:nvPr>
        </p:nvSpPr>
        <p:spPr bwMode="auto">
          <a:xfrm>
            <a:off x="7832725" y="6492875"/>
            <a:ext cx="1920875" cy="365125"/>
          </a:xfrm>
          <a:ln>
            <a:miter lim="800000"/>
            <a:headEnd/>
            <a:tailEnd/>
          </a:ln>
        </p:spPr>
        <p:txBody>
          <a:bodyPr wrap="square" lIns="91440" tIns="45720" rIns="91440" bIns="45720" numCol="1" anchorCtr="0" compatLnSpc="1">
            <a:prstTxWarp prst="textNoShape">
              <a:avLst/>
            </a:prstTxWarp>
          </a:bodyPr>
          <a:lstStyle/>
          <a:p>
            <a:pPr>
              <a:defRPr/>
            </a:pPr>
            <a:fld id="{2D75E171-314E-4079-9BBF-DF1513516C38}" type="datetime8">
              <a:rPr lang="vi-VN" smtClean="0"/>
              <a:pPr>
                <a:defRPr/>
              </a:pPr>
              <a:t>31/08/2021 7:26 SA</a:t>
            </a:fld>
            <a:endParaRPr lang="en-US" smtClean="0"/>
          </a:p>
        </p:txBody>
      </p:sp>
      <p:grpSp>
        <p:nvGrpSpPr>
          <p:cNvPr id="2" name="Group 61"/>
          <p:cNvGrpSpPr>
            <a:grpSpLocks/>
          </p:cNvGrpSpPr>
          <p:nvPr/>
        </p:nvGrpSpPr>
        <p:grpSpPr bwMode="auto">
          <a:xfrm>
            <a:off x="265906" y="-34925"/>
            <a:ext cx="8459788" cy="508000"/>
            <a:chOff x="891" y="1175"/>
            <a:chExt cx="5005" cy="320"/>
          </a:xfrm>
        </p:grpSpPr>
        <p:grpSp>
          <p:nvGrpSpPr>
            <p:cNvPr id="18443" name="Group 62"/>
            <p:cNvGrpSpPr>
              <a:grpSpLocks/>
            </p:cNvGrpSpPr>
            <p:nvPr/>
          </p:nvGrpSpPr>
          <p:grpSpPr bwMode="auto">
            <a:xfrm>
              <a:off x="891" y="1175"/>
              <a:ext cx="5005" cy="320"/>
              <a:chOff x="1258" y="1081"/>
              <a:chExt cx="5005" cy="320"/>
            </a:xfrm>
          </p:grpSpPr>
          <p:sp>
            <p:nvSpPr>
              <p:cNvPr id="26" name="Oval 63"/>
              <p:cNvSpPr>
                <a:spLocks noChangeArrowheads="1"/>
              </p:cNvSpPr>
              <p:nvPr/>
            </p:nvSpPr>
            <p:spPr bwMode="gray">
              <a:xfrm>
                <a:off x="1258" y="1091"/>
                <a:ext cx="304" cy="303"/>
              </a:xfrm>
              <a:prstGeom prst="ellipse">
                <a:avLst/>
              </a:prstGeom>
              <a:gradFill rotWithShape="1">
                <a:gsLst>
                  <a:gs pos="0">
                    <a:schemeClr val="accent2">
                      <a:gamma/>
                      <a:shade val="25490"/>
                      <a:invGamma/>
                    </a:schemeClr>
                  </a:gs>
                  <a:gs pos="100000">
                    <a:schemeClr val="accent2"/>
                  </a:gs>
                </a:gsLst>
                <a:lin ang="0" scaled="1"/>
              </a:gradFill>
              <a:ln w="9525" algn="ctr">
                <a:noFill/>
                <a:round/>
                <a:headEnd/>
                <a:tailEnd/>
              </a:ln>
              <a:effectLst/>
            </p:spPr>
            <p:txBody>
              <a:bodyPr wrap="none" anchor="ctr"/>
              <a:lstStyle/>
              <a:p>
                <a:pPr>
                  <a:defRPr/>
                </a:pPr>
                <a:endParaRPr lang="en-US">
                  <a:cs typeface="+mn-cs"/>
                </a:endParaRPr>
              </a:p>
            </p:txBody>
          </p:sp>
          <p:sp>
            <p:nvSpPr>
              <p:cNvPr id="27" name="AutoShape 64"/>
              <p:cNvSpPr>
                <a:spLocks noChangeArrowheads="1"/>
              </p:cNvSpPr>
              <p:nvPr/>
            </p:nvSpPr>
            <p:spPr bwMode="gray">
              <a:xfrm>
                <a:off x="1491" y="1081"/>
                <a:ext cx="4772" cy="320"/>
              </a:xfrm>
              <a:prstGeom prst="roundRect">
                <a:avLst>
                  <a:gd name="adj" fmla="val 50000"/>
                </a:avLst>
              </a:prstGeom>
              <a:gradFill rotWithShape="1">
                <a:gsLst>
                  <a:gs pos="0">
                    <a:schemeClr val="accent2"/>
                  </a:gs>
                  <a:gs pos="100000">
                    <a:schemeClr val="accent2">
                      <a:gamma/>
                      <a:tint val="0"/>
                      <a:invGamma/>
                    </a:schemeClr>
                  </a:gs>
                </a:gsLst>
                <a:lin ang="0" scaled="1"/>
              </a:gradFill>
              <a:ln w="9525" algn="ctr">
                <a:noFill/>
                <a:round/>
                <a:headEnd/>
                <a:tailEnd/>
              </a:ln>
              <a:effectLst/>
            </p:spPr>
            <p:txBody>
              <a:bodyPr wrap="none" anchor="ctr"/>
              <a:lstStyle/>
              <a:p>
                <a:pPr>
                  <a:defRPr/>
                </a:pPr>
                <a:r>
                  <a:rPr lang="en-US" sz="2600" b="1" smtClean="0">
                    <a:latin typeface="Arial" panose="020B0604020202020204" pitchFamily="34" charset="0"/>
                    <a:cs typeface="Arial" panose="020B0604020202020204" pitchFamily="34" charset="0"/>
                  </a:rPr>
                  <a:t>MẠCH </a:t>
                </a:r>
                <a:r>
                  <a:rPr lang="en-US" sz="2600" b="1">
                    <a:latin typeface="Arial" panose="020B0604020202020204" pitchFamily="34" charset="0"/>
                    <a:cs typeface="Arial" panose="020B0604020202020204" pitchFamily="34" charset="0"/>
                  </a:rPr>
                  <a:t>ĐIỆN XOAY CHIỀU </a:t>
                </a:r>
                <a:r>
                  <a:rPr lang="en-US" sz="2600" b="1" smtClean="0">
                    <a:latin typeface="Arial" panose="020B0604020202020204" pitchFamily="34" charset="0"/>
                    <a:cs typeface="Arial" panose="020B0604020202020204" pitchFamily="34" charset="0"/>
                  </a:rPr>
                  <a:t>3 </a:t>
                </a:r>
                <a:r>
                  <a:rPr lang="en-US" sz="2600" b="1">
                    <a:latin typeface="Arial" panose="020B0604020202020204" pitchFamily="34" charset="0"/>
                    <a:cs typeface="Arial" panose="020B0604020202020204" pitchFamily="34" charset="0"/>
                  </a:rPr>
                  <a:t>PHA:</a:t>
                </a:r>
              </a:p>
            </p:txBody>
          </p:sp>
        </p:grpSp>
        <p:sp>
          <p:nvSpPr>
            <p:cNvPr id="24" name="Oval 65"/>
            <p:cNvSpPr>
              <a:spLocks noChangeArrowheads="1"/>
            </p:cNvSpPr>
            <p:nvPr/>
          </p:nvSpPr>
          <p:spPr bwMode="gray">
            <a:xfrm>
              <a:off x="941" y="1225"/>
              <a:ext cx="211" cy="211"/>
            </a:xfrm>
            <a:prstGeom prst="ellipse">
              <a:avLst/>
            </a:prstGeom>
            <a:gradFill rotWithShape="1">
              <a:gsLst>
                <a:gs pos="0">
                  <a:schemeClr val="hlink"/>
                </a:gs>
                <a:gs pos="100000">
                  <a:schemeClr val="hlink">
                    <a:gamma/>
                    <a:shade val="22353"/>
                    <a:invGamma/>
                  </a:schemeClr>
                </a:gs>
              </a:gsLst>
              <a:lin ang="5400000" scaled="1"/>
            </a:gradFill>
            <a:ln w="9525" algn="ctr">
              <a:noFill/>
              <a:round/>
              <a:headEnd/>
              <a:tailEnd/>
            </a:ln>
            <a:effectLst>
              <a:outerShdw dist="35921" dir="2700000" algn="ctr" rotWithShape="0">
                <a:schemeClr val="tx2">
                  <a:alpha val="50000"/>
                </a:schemeClr>
              </a:outerShdw>
            </a:effectLst>
          </p:spPr>
          <p:txBody>
            <a:bodyPr wrap="none" anchor="ctr"/>
            <a:lstStyle/>
            <a:p>
              <a:pPr>
                <a:defRPr/>
              </a:pPr>
              <a:endParaRPr lang="en-US">
                <a:cs typeface="+mn-cs"/>
              </a:endParaRPr>
            </a:p>
          </p:txBody>
        </p:sp>
        <p:sp>
          <p:nvSpPr>
            <p:cNvPr id="18445" name="Oval 66"/>
            <p:cNvSpPr>
              <a:spLocks noChangeArrowheads="1"/>
            </p:cNvSpPr>
            <p:nvPr/>
          </p:nvSpPr>
          <p:spPr bwMode="gray">
            <a:xfrm>
              <a:off x="945" y="1217"/>
              <a:ext cx="152" cy="153"/>
            </a:xfrm>
            <a:prstGeom prst="ellipse">
              <a:avLst/>
            </a:prstGeom>
            <a:gradFill rotWithShape="1">
              <a:gsLst>
                <a:gs pos="0">
                  <a:srgbClr val="FFFFFF"/>
                </a:gs>
                <a:gs pos="100000">
                  <a:srgbClr val="E9940B">
                    <a:alpha val="0"/>
                  </a:srgbClr>
                </a:gs>
              </a:gsLst>
              <a:path path="shape">
                <a:fillToRect l="50000" t="50000" r="50000" b="50000"/>
              </a:path>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p>
          </p:txBody>
        </p:sp>
      </p:grpSp>
      <p:sp>
        <p:nvSpPr>
          <p:cNvPr id="11" name="Action Button: Home 10">
            <a:hlinkClick r:id="" action="ppaction://hlinkshowjump?jump=lastslideviewed" highlightClick="1"/>
          </p:cNvPr>
          <p:cNvSpPr/>
          <p:nvPr/>
        </p:nvSpPr>
        <p:spPr>
          <a:xfrm>
            <a:off x="4191000" y="6629400"/>
            <a:ext cx="609600" cy="228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Action Button: End 11">
            <a:hlinkClick r:id="" action="ppaction://hlinkshowjump?jump=nextslide" highlightClick="1"/>
          </p:cNvPr>
          <p:cNvSpPr/>
          <p:nvPr/>
        </p:nvSpPr>
        <p:spPr>
          <a:xfrm>
            <a:off x="7467600" y="6629400"/>
            <a:ext cx="381000" cy="2047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ction Button: Beginning 12">
            <a:hlinkClick r:id="" action="ppaction://hlinkshowjump?jump=firstslide" highlightClick="1"/>
          </p:cNvPr>
          <p:cNvSpPr/>
          <p:nvPr/>
        </p:nvSpPr>
        <p:spPr>
          <a:xfrm>
            <a:off x="1219200" y="6629400"/>
            <a:ext cx="381000" cy="228600"/>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Rectangle 13"/>
          <p:cNvSpPr/>
          <p:nvPr/>
        </p:nvSpPr>
        <p:spPr>
          <a:xfrm>
            <a:off x="380199" y="494268"/>
            <a:ext cx="4560864" cy="461665"/>
          </a:xfrm>
          <a:prstGeom prst="rect">
            <a:avLst/>
          </a:prstGeom>
        </p:spPr>
        <p:txBody>
          <a:bodyPr wrap="none">
            <a:spAutoFit/>
          </a:bodyPr>
          <a:lstStyle/>
          <a:p>
            <a:r>
              <a:rPr lang="en-US" sz="2400" b="1">
                <a:solidFill>
                  <a:srgbClr val="FF0000"/>
                </a:solidFill>
              </a:rPr>
              <a:t>3.2.2. Cách </a:t>
            </a:r>
            <a:r>
              <a:rPr lang="en-US" sz="2400" b="1">
                <a:solidFill>
                  <a:srgbClr val="FF0000"/>
                </a:solidFill>
              </a:rPr>
              <a:t>mắc hình tam giác</a:t>
            </a:r>
          </a:p>
        </p:txBody>
      </p:sp>
      <p:pic>
        <p:nvPicPr>
          <p:cNvPr id="15" name="Picture 14"/>
          <p:cNvPicPr/>
          <p:nvPr/>
        </p:nvPicPr>
        <p:blipFill>
          <a:blip r:embed="rId3">
            <a:extLst>
              <a:ext uri="{28A0092B-C50C-407E-A947-70E740481C1C}">
                <a14:useLocalDpi xmlns:a14="http://schemas.microsoft.com/office/drawing/2010/main" val="0"/>
              </a:ext>
            </a:extLst>
          </a:blip>
          <a:srcRect/>
          <a:stretch>
            <a:fillRect/>
          </a:stretch>
        </p:blipFill>
        <p:spPr bwMode="auto">
          <a:xfrm>
            <a:off x="659738" y="1066800"/>
            <a:ext cx="7862052" cy="2667000"/>
          </a:xfrm>
          <a:prstGeom prst="rect">
            <a:avLst/>
          </a:prstGeom>
          <a:noFill/>
        </p:spPr>
      </p:pic>
      <p:sp>
        <p:nvSpPr>
          <p:cNvPr id="16" name="Text Box 5"/>
          <p:cNvSpPr txBox="1">
            <a:spLocks noChangeArrowheads="1"/>
          </p:cNvSpPr>
          <p:nvPr/>
        </p:nvSpPr>
        <p:spPr bwMode="auto">
          <a:xfrm>
            <a:off x="522826" y="3886200"/>
            <a:ext cx="8725695" cy="53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171450">
              <a:defRPr sz="3200">
                <a:solidFill>
                  <a:schemeClr val="tx1"/>
                </a:solidFill>
                <a:latin typeface="Calibri" pitchFamily="34" charset="0"/>
              </a:defRPr>
            </a:lvl1pPr>
            <a:lvl2pPr defTabSz="171450">
              <a:defRPr sz="2800">
                <a:solidFill>
                  <a:schemeClr val="tx1"/>
                </a:solidFill>
                <a:latin typeface="Calibri" pitchFamily="34" charset="0"/>
              </a:defRPr>
            </a:lvl2pPr>
            <a:lvl3pPr defTabSz="171450">
              <a:defRPr sz="2400">
                <a:solidFill>
                  <a:schemeClr val="tx1"/>
                </a:solidFill>
                <a:latin typeface="Calibri" pitchFamily="34" charset="0"/>
              </a:defRPr>
            </a:lvl3pPr>
            <a:lvl4pPr defTabSz="171450">
              <a:defRPr sz="2000">
                <a:solidFill>
                  <a:schemeClr val="tx1"/>
                </a:solidFill>
                <a:latin typeface="Calibri" pitchFamily="34" charset="0"/>
              </a:defRPr>
            </a:lvl4pPr>
            <a:lvl5pPr defTabSz="171450">
              <a:defRPr sz="2000">
                <a:solidFill>
                  <a:schemeClr val="tx1"/>
                </a:solidFill>
                <a:latin typeface="Calibri" pitchFamily="34" charset="0"/>
              </a:defRPr>
            </a:lvl5pPr>
            <a:lvl6pPr defTabSz="171450" eaLnBrk="0" fontAlgn="base" hangingPunct="0">
              <a:spcAft>
                <a:spcPct val="0"/>
              </a:spcAft>
              <a:buFont typeface="Arial" charset="0"/>
              <a:buChar char="»"/>
              <a:defRPr sz="2000">
                <a:solidFill>
                  <a:schemeClr val="tx1"/>
                </a:solidFill>
                <a:latin typeface="Calibri" pitchFamily="34" charset="0"/>
              </a:defRPr>
            </a:lvl6pPr>
            <a:lvl7pPr defTabSz="171450" eaLnBrk="0" fontAlgn="base" hangingPunct="0">
              <a:spcAft>
                <a:spcPct val="0"/>
              </a:spcAft>
              <a:buFont typeface="Arial" charset="0"/>
              <a:buChar char="»"/>
              <a:defRPr sz="2000">
                <a:solidFill>
                  <a:schemeClr val="tx1"/>
                </a:solidFill>
                <a:latin typeface="Calibri" pitchFamily="34" charset="0"/>
              </a:defRPr>
            </a:lvl7pPr>
            <a:lvl8pPr defTabSz="171450" eaLnBrk="0" fontAlgn="base" hangingPunct="0">
              <a:spcAft>
                <a:spcPct val="0"/>
              </a:spcAft>
              <a:buFont typeface="Arial" charset="0"/>
              <a:buChar char="»"/>
              <a:defRPr sz="2000">
                <a:solidFill>
                  <a:schemeClr val="tx1"/>
                </a:solidFill>
                <a:latin typeface="Calibri" pitchFamily="34" charset="0"/>
              </a:defRPr>
            </a:lvl8pPr>
            <a:lvl9pPr defTabSz="171450" eaLnBrk="0" fontAlgn="base" hangingPunct="0">
              <a:spcAft>
                <a:spcPct val="0"/>
              </a:spcAft>
              <a:buFont typeface="Arial" charset="0"/>
              <a:buChar char="»"/>
              <a:defRPr sz="2000">
                <a:solidFill>
                  <a:schemeClr val="tx1"/>
                </a:solidFill>
                <a:latin typeface="Calibri" pitchFamily="34" charset="0"/>
              </a:defRPr>
            </a:lvl9pPr>
          </a:lstStyle>
          <a:p>
            <a:pPr algn="just">
              <a:lnSpc>
                <a:spcPct val="135000"/>
              </a:lnSpc>
            </a:pPr>
            <a:r>
              <a:rPr lang="vi-VN" sz="2400" b="1">
                <a:solidFill>
                  <a:schemeClr val="accent4">
                    <a:lumMod val="50000"/>
                  </a:schemeClr>
                </a:solidFill>
                <a:latin typeface="Arial" charset="0"/>
              </a:rPr>
              <a:t>Quan hệ giữa các đại lượng điện áp,dòng điện dây và pha:</a:t>
            </a:r>
            <a:endParaRPr lang="vi-VN" sz="3400" b="1" baseline="-25000">
              <a:solidFill>
                <a:schemeClr val="accent4">
                  <a:lumMod val="50000"/>
                </a:schemeClr>
              </a:solidFill>
              <a:latin typeface="Arial" charset="0"/>
            </a:endParaRPr>
          </a:p>
        </p:txBody>
      </p:sp>
      <p:pic>
        <p:nvPicPr>
          <p:cNvPr id="17" name="Picture 16"/>
          <p:cNvPicPr/>
          <p:nvPr/>
        </p:nvPicPr>
        <p:blipFill>
          <a:blip r:embed="rId4">
            <a:extLst>
              <a:ext uri="{28A0092B-C50C-407E-A947-70E740481C1C}">
                <a14:useLocalDpi xmlns:a14="http://schemas.microsoft.com/office/drawing/2010/main" val="0"/>
              </a:ext>
            </a:extLst>
          </a:blip>
          <a:stretch>
            <a:fillRect/>
          </a:stretch>
        </p:blipFill>
        <p:spPr>
          <a:xfrm>
            <a:off x="3873500" y="4648200"/>
            <a:ext cx="1460500" cy="1403408"/>
          </a:xfrm>
          <a:prstGeom prst="rect">
            <a:avLst/>
          </a:prstGeom>
        </p:spPr>
      </p:pic>
    </p:spTree>
    <p:extLst>
      <p:ext uri="{BB962C8B-B14F-4D97-AF65-F5344CB8AC3E}">
        <p14:creationId xmlns:p14="http://schemas.microsoft.com/office/powerpoint/2010/main" val="2384458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828800"/>
            <a:ext cx="8229600" cy="4525962"/>
          </a:xfrm>
        </p:spPr>
        <p:txBody>
          <a:bodyPr/>
          <a:lstStyle/>
          <a:p>
            <a:pPr marL="109537" indent="0">
              <a:buNone/>
            </a:pPr>
            <a:r>
              <a:rPr lang="en-US" b="1" smtClean="0"/>
              <a:t>MỤC TIÊU:</a:t>
            </a:r>
          </a:p>
          <a:p>
            <a:pPr marL="109537" indent="0">
              <a:buNone/>
            </a:pPr>
            <a:endParaRPr lang="en-US"/>
          </a:p>
          <a:p>
            <a:pPr>
              <a:buFont typeface="Wingdings" panose="05000000000000000000" pitchFamily="2" charset="2"/>
              <a:buChar char="Ø"/>
            </a:pPr>
            <a:r>
              <a:rPr lang="vi-VN"/>
              <a:t>Trình bày được cấu tạo và nguyên lý làm việc</a:t>
            </a:r>
            <a:r>
              <a:rPr lang="vi-VN"/>
              <a:t>, </a:t>
            </a:r>
            <a:r>
              <a:rPr lang="en-US" smtClean="0"/>
              <a:t>p</a:t>
            </a:r>
            <a:r>
              <a:rPr lang="vi-VN" smtClean="0"/>
              <a:t>hạm </a:t>
            </a:r>
            <a:r>
              <a:rPr lang="vi-VN"/>
              <a:t>vi ứng dụng của các </a:t>
            </a:r>
            <a:r>
              <a:rPr lang="vi-VN"/>
              <a:t>phần </a:t>
            </a:r>
            <a:r>
              <a:rPr lang="vi-VN" smtClean="0"/>
              <a:t>tử</a:t>
            </a:r>
            <a:r>
              <a:rPr lang="en-US" smtClean="0"/>
              <a:t> </a:t>
            </a:r>
            <a:r>
              <a:rPr lang="vi-VN" smtClean="0"/>
              <a:t>bảo </a:t>
            </a:r>
            <a:r>
              <a:rPr lang="vi-VN"/>
              <a:t>vệ</a:t>
            </a:r>
            <a:r>
              <a:rPr lang="vi-VN" smtClean="0"/>
              <a:t>.</a:t>
            </a:r>
            <a:endParaRPr lang="en-US" smtClean="0"/>
          </a:p>
          <a:p>
            <a:pPr marL="109537" indent="0">
              <a:buNone/>
            </a:pPr>
            <a:endParaRPr lang="en-US"/>
          </a:p>
          <a:p>
            <a:pPr>
              <a:buFont typeface="Wingdings" panose="05000000000000000000" pitchFamily="2" charset="2"/>
              <a:buChar char="Ø"/>
            </a:pPr>
            <a:r>
              <a:rPr lang="en-US" smtClean="0"/>
              <a:t>Nghiêm túc, tích cực trong học tập.</a:t>
            </a:r>
            <a:endParaRPr lang="en-US"/>
          </a:p>
        </p:txBody>
      </p:sp>
      <p:sp>
        <p:nvSpPr>
          <p:cNvPr id="3" name="Title 2"/>
          <p:cNvSpPr>
            <a:spLocks noGrp="1"/>
          </p:cNvSpPr>
          <p:nvPr>
            <p:ph type="title"/>
          </p:nvPr>
        </p:nvSpPr>
        <p:spPr/>
        <p:txBody>
          <a:bodyPr/>
          <a:lstStyle/>
          <a:p>
            <a:r>
              <a:rPr lang="en-US" smtClean="0">
                <a:solidFill>
                  <a:srgbClr val="C00000"/>
                </a:solidFill>
              </a:rPr>
              <a:t>3. CÁC PHẦN TỬ BẢO VỆ</a:t>
            </a:r>
            <a:endParaRPr lang="en-US">
              <a:solidFill>
                <a:srgbClr val="C00000"/>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5:51 SA</a:t>
            </a:fld>
            <a:endParaRPr lang="en-US"/>
          </a:p>
        </p:txBody>
      </p:sp>
    </p:spTree>
    <p:extLst>
      <p:ext uri="{BB962C8B-B14F-4D97-AF65-F5344CB8AC3E}">
        <p14:creationId xmlns:p14="http://schemas.microsoft.com/office/powerpoint/2010/main" val="3419509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87" y="1219200"/>
            <a:ext cx="8229600" cy="1981200"/>
          </a:xfrm>
        </p:spPr>
        <p:txBody>
          <a:bodyPr/>
          <a:lstStyle/>
          <a:p>
            <a:pPr marL="109537" indent="0">
              <a:buNone/>
            </a:pPr>
            <a:r>
              <a:rPr lang="vi-VN"/>
              <a:t>Cầu chì ống (Tube fuse) là loại cầu chì có cấu tạo đơn giản và được sử dụng nhiều</a:t>
            </a:r>
          </a:p>
          <a:p>
            <a:pPr marL="109537" indent="0">
              <a:buNone/>
            </a:pPr>
            <a:r>
              <a:rPr lang="vi-VN"/>
              <a:t>trong các thiết bị điện gia dụng và hệ thống truyền tải </a:t>
            </a:r>
            <a:r>
              <a:rPr lang="vi-VN"/>
              <a:t>điện</a:t>
            </a:r>
            <a:r>
              <a:rPr lang="vi-VN" smtClean="0"/>
              <a:t>.</a:t>
            </a:r>
            <a:endParaRPr lang="en-US"/>
          </a:p>
        </p:txBody>
      </p:sp>
      <p:sp>
        <p:nvSpPr>
          <p:cNvPr id="3" name="Title 2"/>
          <p:cNvSpPr>
            <a:spLocks noGrp="1"/>
          </p:cNvSpPr>
          <p:nvPr>
            <p:ph type="title"/>
          </p:nvPr>
        </p:nvSpPr>
        <p:spPr>
          <a:xfrm>
            <a:off x="457200" y="-5080"/>
            <a:ext cx="8229600" cy="614680"/>
          </a:xfrm>
        </p:spPr>
        <p:txBody>
          <a:bodyPr>
            <a:normAutofit/>
          </a:bodyPr>
          <a:lstStyle/>
          <a:p>
            <a:r>
              <a:rPr lang="en-US" sz="3000" smtClean="0">
                <a:solidFill>
                  <a:srgbClr val="0070C0"/>
                </a:solidFill>
              </a:rPr>
              <a:t>3.1 Cầu chì</a:t>
            </a:r>
            <a:endParaRPr lang="en-US" sz="3000">
              <a:solidFill>
                <a:srgbClr val="0070C0"/>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5:59 SA</a:t>
            </a:fld>
            <a:endParaRPr lang="en-US"/>
          </a:p>
        </p:txBody>
      </p:sp>
      <p:sp>
        <p:nvSpPr>
          <p:cNvPr id="5" name="Title 2"/>
          <p:cNvSpPr txBox="1">
            <a:spLocks/>
          </p:cNvSpPr>
          <p:nvPr/>
        </p:nvSpPr>
        <p:spPr>
          <a:xfrm>
            <a:off x="570914" y="685800"/>
            <a:ext cx="8229600" cy="571500"/>
          </a:xfrm>
          <a:prstGeom prst="rect">
            <a:avLst/>
          </a:prstGeom>
        </p:spPr>
        <p:txBody>
          <a:bodyPr vert="horz" rtlCol="0" anchor="ctr">
            <a:norm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r>
              <a:rPr lang="en-US" sz="3000" smtClean="0">
                <a:solidFill>
                  <a:schemeClr val="tx1"/>
                </a:solidFill>
              </a:rPr>
              <a:t>3.1.1 Cầu chì ống</a:t>
            </a:r>
            <a:endParaRPr lang="en-US" sz="300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3200400"/>
            <a:ext cx="4676775" cy="3009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9984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28700"/>
            <a:ext cx="8229600" cy="1104900"/>
          </a:xfrm>
        </p:spPr>
        <p:txBody>
          <a:bodyPr/>
          <a:lstStyle/>
          <a:p>
            <a:pPr marL="109537" indent="0">
              <a:buNone/>
            </a:pPr>
            <a:r>
              <a:rPr lang="en-US" smtClean="0"/>
              <a:t>B</a:t>
            </a:r>
            <a:r>
              <a:rPr lang="vi-VN" smtClean="0"/>
              <a:t>ảo </a:t>
            </a:r>
            <a:r>
              <a:rPr lang="vi-VN"/>
              <a:t>vệ cho các thiết bị điện mắc </a:t>
            </a:r>
            <a:r>
              <a:rPr lang="vi-VN"/>
              <a:t>nối </a:t>
            </a:r>
            <a:r>
              <a:rPr lang="vi-VN" smtClean="0"/>
              <a:t>tiếp</a:t>
            </a:r>
            <a:r>
              <a:rPr lang="en-US"/>
              <a:t> =&gt; </a:t>
            </a:r>
            <a:r>
              <a:rPr lang="en-US"/>
              <a:t>tránh </a:t>
            </a:r>
            <a:r>
              <a:rPr lang="en-US" smtClean="0"/>
              <a:t>khỏi sự </a:t>
            </a:r>
            <a:r>
              <a:rPr lang="en-US"/>
              <a:t>cố </a:t>
            </a:r>
            <a:r>
              <a:rPr lang="en-US"/>
              <a:t>ngắn </a:t>
            </a:r>
            <a:r>
              <a:rPr lang="en-US" smtClean="0"/>
              <a:t>mạch.</a:t>
            </a:r>
            <a:endParaRPr lang="en-US"/>
          </a:p>
        </p:txBody>
      </p:sp>
      <p:sp>
        <p:nvSpPr>
          <p:cNvPr id="3" name="Title 2"/>
          <p:cNvSpPr>
            <a:spLocks noGrp="1"/>
          </p:cNvSpPr>
          <p:nvPr>
            <p:ph type="title"/>
          </p:nvPr>
        </p:nvSpPr>
        <p:spPr>
          <a:xfrm>
            <a:off x="457200" y="-5080"/>
            <a:ext cx="8229600" cy="614680"/>
          </a:xfrm>
        </p:spPr>
        <p:txBody>
          <a:bodyPr>
            <a:normAutofit/>
          </a:bodyPr>
          <a:lstStyle/>
          <a:p>
            <a:r>
              <a:rPr lang="en-US" sz="3000" smtClean="0">
                <a:solidFill>
                  <a:srgbClr val="0070C0"/>
                </a:solidFill>
              </a:rPr>
              <a:t>3.1 Cầu chì</a:t>
            </a:r>
            <a:endParaRPr lang="en-US" sz="3000">
              <a:solidFill>
                <a:srgbClr val="0070C0"/>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6:03 SA</a:t>
            </a:fld>
            <a:endParaRPr lang="en-US"/>
          </a:p>
        </p:txBody>
      </p:sp>
      <p:sp>
        <p:nvSpPr>
          <p:cNvPr id="5" name="Title 2"/>
          <p:cNvSpPr txBox="1">
            <a:spLocks/>
          </p:cNvSpPr>
          <p:nvPr/>
        </p:nvSpPr>
        <p:spPr>
          <a:xfrm>
            <a:off x="594360" y="457200"/>
            <a:ext cx="8229600" cy="571500"/>
          </a:xfrm>
          <a:prstGeom prst="rect">
            <a:avLst/>
          </a:prstGeom>
        </p:spPr>
        <p:txBody>
          <a:bodyPr vert="horz" rtlCol="0" anchor="ctr">
            <a:norm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r>
              <a:rPr lang="en-US" sz="3000" smtClean="0">
                <a:solidFill>
                  <a:schemeClr val="tx1"/>
                </a:solidFill>
              </a:rPr>
              <a:t>3.1.2 Chức năng và ứng dụng</a:t>
            </a:r>
            <a:endParaRPr lang="en-US" sz="3000">
              <a:solidFill>
                <a:schemeClr val="tx1"/>
              </a:solidFill>
            </a:endParaRPr>
          </a:p>
        </p:txBody>
      </p:sp>
      <p:sp>
        <p:nvSpPr>
          <p:cNvPr id="7" name="Content Placeholder 1"/>
          <p:cNvSpPr txBox="1">
            <a:spLocks/>
          </p:cNvSpPr>
          <p:nvPr/>
        </p:nvSpPr>
        <p:spPr bwMode="auto">
          <a:xfrm>
            <a:off x="457200" y="2133600"/>
            <a:ext cx="82296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537" indent="0">
              <a:buNone/>
            </a:pPr>
            <a:r>
              <a:rPr lang="vi-VN"/>
              <a:t>Bộ phận cơ bản của cầu chì là dây chảy. Dây chảy thường được làm bằng </a:t>
            </a:r>
            <a:r>
              <a:rPr lang="vi-VN"/>
              <a:t>các </a:t>
            </a:r>
            <a:r>
              <a:rPr lang="vi-VN" smtClean="0"/>
              <a:t>chất</a:t>
            </a:r>
            <a:r>
              <a:rPr lang="en-US" smtClean="0"/>
              <a:t> </a:t>
            </a:r>
            <a:r>
              <a:rPr lang="vi-VN" smtClean="0"/>
              <a:t>có </a:t>
            </a:r>
            <a:r>
              <a:rPr lang="vi-VN"/>
              <a:t>nhiệt độ nóng </a:t>
            </a:r>
            <a:r>
              <a:rPr lang="vi-VN"/>
              <a:t>chảy </a:t>
            </a:r>
            <a:r>
              <a:rPr lang="vi-VN" smtClean="0"/>
              <a:t>thấp</a:t>
            </a:r>
            <a:r>
              <a:rPr lang="en-US" smtClean="0"/>
              <a:t>.</a:t>
            </a:r>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3460" y="3962400"/>
            <a:ext cx="73914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98560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5" grpId="0"/>
      <p:bldP spid="7"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28700"/>
            <a:ext cx="8229600" cy="1104900"/>
          </a:xfrm>
        </p:spPr>
        <p:txBody>
          <a:bodyPr/>
          <a:lstStyle/>
          <a:p>
            <a:pPr marL="109537" indent="0">
              <a:buNone/>
            </a:pPr>
            <a:r>
              <a:rPr lang="vi-VN"/>
              <a:t>Trị số dòng điện mà dây chảy bị chảy đứt được gọi là dòng </a:t>
            </a:r>
            <a:r>
              <a:rPr lang="vi-VN"/>
              <a:t>điện </a:t>
            </a:r>
            <a:r>
              <a:rPr lang="vi-VN" smtClean="0"/>
              <a:t>giới</a:t>
            </a:r>
            <a:r>
              <a:rPr lang="en-US" smtClean="0"/>
              <a:t> </a:t>
            </a:r>
            <a:r>
              <a:rPr lang="vi-VN" smtClean="0"/>
              <a:t>hạn</a:t>
            </a:r>
            <a:r>
              <a:rPr lang="en-US" smtClean="0"/>
              <a:t>. </a:t>
            </a:r>
            <a:r>
              <a:rPr lang="vi-VN"/>
              <a:t>(I</a:t>
            </a:r>
            <a:r>
              <a:rPr lang="vi-VN" baseline="-25000"/>
              <a:t>gh</a:t>
            </a:r>
            <a:r>
              <a:rPr lang="vi-VN"/>
              <a:t> &gt;I</a:t>
            </a:r>
            <a:r>
              <a:rPr lang="vi-VN" baseline="-25000"/>
              <a:t>đm</a:t>
            </a:r>
            <a:r>
              <a:rPr lang="vi-VN"/>
              <a:t>)</a:t>
            </a:r>
            <a:endParaRPr lang="en-US"/>
          </a:p>
        </p:txBody>
      </p:sp>
      <p:sp>
        <p:nvSpPr>
          <p:cNvPr id="3" name="Title 2"/>
          <p:cNvSpPr>
            <a:spLocks noGrp="1"/>
          </p:cNvSpPr>
          <p:nvPr>
            <p:ph type="title"/>
          </p:nvPr>
        </p:nvSpPr>
        <p:spPr>
          <a:xfrm>
            <a:off x="457200" y="-5080"/>
            <a:ext cx="8229600" cy="614680"/>
          </a:xfrm>
        </p:spPr>
        <p:txBody>
          <a:bodyPr>
            <a:normAutofit/>
          </a:bodyPr>
          <a:lstStyle/>
          <a:p>
            <a:r>
              <a:rPr lang="en-US" sz="3000" smtClean="0">
                <a:solidFill>
                  <a:srgbClr val="0070C0"/>
                </a:solidFill>
              </a:rPr>
              <a:t>3.1 Cầu chì</a:t>
            </a:r>
            <a:endParaRPr lang="en-US" sz="3000">
              <a:solidFill>
                <a:srgbClr val="0070C0"/>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6:06 SA</a:t>
            </a:fld>
            <a:endParaRPr lang="en-US"/>
          </a:p>
        </p:txBody>
      </p:sp>
      <p:sp>
        <p:nvSpPr>
          <p:cNvPr id="5" name="Title 2"/>
          <p:cNvSpPr txBox="1">
            <a:spLocks/>
          </p:cNvSpPr>
          <p:nvPr/>
        </p:nvSpPr>
        <p:spPr>
          <a:xfrm>
            <a:off x="594360" y="457200"/>
            <a:ext cx="8229600" cy="571500"/>
          </a:xfrm>
          <a:prstGeom prst="rect">
            <a:avLst/>
          </a:prstGeom>
        </p:spPr>
        <p:txBody>
          <a:bodyPr vert="horz" rtlCol="0" anchor="ctr">
            <a:norm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r>
              <a:rPr lang="en-US" sz="3000" smtClean="0">
                <a:solidFill>
                  <a:schemeClr val="tx1"/>
                </a:solidFill>
              </a:rPr>
              <a:t>3.1.2 Chức năng và ứng dụng</a:t>
            </a:r>
            <a:endParaRPr lang="en-US" sz="3000">
              <a:solidFill>
                <a:schemeClr val="tx1"/>
              </a:solidFill>
            </a:endParaRPr>
          </a:p>
        </p:txBody>
      </p:sp>
      <p:sp>
        <p:nvSpPr>
          <p:cNvPr id="8" name="Content Placeholder 1"/>
          <p:cNvSpPr txBox="1">
            <a:spLocks/>
          </p:cNvSpPr>
          <p:nvPr/>
        </p:nvSpPr>
        <p:spPr bwMode="auto">
          <a:xfrm>
            <a:off x="152400" y="2326640"/>
            <a:ext cx="8585200" cy="178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537" indent="0">
              <a:buNone/>
            </a:pPr>
            <a:r>
              <a:rPr lang="vi-VN"/>
              <a:t>- Thông thường đối với dây chảy chì </a:t>
            </a:r>
            <a:r>
              <a:rPr lang="vi-VN"/>
              <a:t>thì </a:t>
            </a:r>
            <a:r>
              <a:rPr lang="vi-VN" smtClean="0"/>
              <a:t>I</a:t>
            </a:r>
            <a:r>
              <a:rPr lang="vi-VN" baseline="-25000" smtClean="0"/>
              <a:t>gh</a:t>
            </a:r>
            <a:r>
              <a:rPr lang="vi-VN" smtClean="0"/>
              <a:t>/I</a:t>
            </a:r>
            <a:r>
              <a:rPr lang="vi-VN" baseline="-25000" smtClean="0"/>
              <a:t>đm</a:t>
            </a:r>
            <a:r>
              <a:rPr lang="vi-VN" smtClean="0"/>
              <a:t>=1,25 </a:t>
            </a:r>
            <a:r>
              <a:rPr lang="vi-VN"/>
              <a:t>÷ 1,45</a:t>
            </a:r>
          </a:p>
          <a:p>
            <a:pPr marL="109537" indent="0">
              <a:buNone/>
            </a:pPr>
            <a:r>
              <a:rPr lang="vi-VN"/>
              <a:t>- Dây chảy hợp kim chì thiếc I</a:t>
            </a:r>
            <a:r>
              <a:rPr lang="vi-VN" baseline="-25000"/>
              <a:t>gh</a:t>
            </a:r>
            <a:r>
              <a:rPr lang="vi-VN"/>
              <a:t>/I</a:t>
            </a:r>
            <a:r>
              <a:rPr lang="vi-VN" baseline="-25000"/>
              <a:t>đm</a:t>
            </a:r>
            <a:r>
              <a:rPr lang="vi-VN"/>
              <a:t> = 1,15</a:t>
            </a:r>
          </a:p>
          <a:p>
            <a:pPr>
              <a:buFontTx/>
              <a:buChar char="-"/>
            </a:pPr>
            <a:r>
              <a:rPr lang="vi-VN" smtClean="0"/>
              <a:t>Dây </a:t>
            </a:r>
            <a:r>
              <a:rPr lang="vi-VN"/>
              <a:t>chảy đồng I</a:t>
            </a:r>
            <a:r>
              <a:rPr lang="vi-VN" baseline="-25000"/>
              <a:t>gh</a:t>
            </a:r>
            <a:r>
              <a:rPr lang="vi-VN"/>
              <a:t>/I</a:t>
            </a:r>
            <a:r>
              <a:rPr lang="vi-VN" baseline="-25000"/>
              <a:t>đm</a:t>
            </a:r>
            <a:r>
              <a:rPr lang="vi-VN"/>
              <a:t> = 1,6 </a:t>
            </a:r>
            <a:r>
              <a:rPr lang="vi-VN"/>
              <a:t>÷ </a:t>
            </a:r>
            <a:r>
              <a:rPr lang="vi-VN" smtClean="0"/>
              <a:t>2</a:t>
            </a:r>
            <a:endParaRPr lang="en-US" smtClean="0"/>
          </a:p>
          <a:p>
            <a:pPr marL="109537" indent="0">
              <a:buNone/>
            </a:pPr>
            <a:r>
              <a:rPr lang="en-US" smtClean="0"/>
              <a:t>I</a:t>
            </a:r>
            <a:r>
              <a:rPr lang="en-US" baseline="-25000" smtClean="0"/>
              <a:t>đm</a:t>
            </a:r>
            <a:r>
              <a:rPr lang="en-US" smtClean="0"/>
              <a:t> = </a:t>
            </a:r>
            <a:r>
              <a:rPr lang="pt-BR"/>
              <a:t>3, 6, 10, 15, 20, 25</a:t>
            </a:r>
            <a:r>
              <a:rPr lang="pt-BR"/>
              <a:t>, </a:t>
            </a:r>
            <a:r>
              <a:rPr lang="pt-BR" smtClean="0"/>
              <a:t>30, 40</a:t>
            </a:r>
            <a:r>
              <a:rPr lang="pt-BR"/>
              <a:t>, 60, 100(A)</a:t>
            </a:r>
            <a:endParaRPr lang="en-US"/>
          </a:p>
        </p:txBody>
      </p:sp>
    </p:spTree>
    <p:extLst>
      <p:ext uri="{BB962C8B-B14F-4D97-AF65-F5344CB8AC3E}">
        <p14:creationId xmlns:p14="http://schemas.microsoft.com/office/powerpoint/2010/main" val="1285656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5" grpId="0"/>
      <p:bldP spid="8"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28700"/>
            <a:ext cx="8229600" cy="1104900"/>
          </a:xfrm>
        </p:spPr>
        <p:txBody>
          <a:bodyPr/>
          <a:lstStyle/>
          <a:p>
            <a:pPr marL="109537" indent="0">
              <a:buNone/>
            </a:pPr>
            <a:r>
              <a:rPr lang="vi-VN"/>
              <a:t>Ngoài cầu chì ống thì các loại cầu chì sử dụng trong kĩ thuật có </a:t>
            </a:r>
            <a:r>
              <a:rPr lang="vi-VN"/>
              <a:t>nhiều </a:t>
            </a:r>
            <a:r>
              <a:rPr lang="vi-VN" smtClean="0"/>
              <a:t>dạng,</a:t>
            </a:r>
            <a:r>
              <a:rPr lang="en-US" smtClean="0"/>
              <a:t> </a:t>
            </a:r>
            <a:r>
              <a:rPr lang="vi-VN" smtClean="0"/>
              <a:t>kiểu </a:t>
            </a:r>
            <a:r>
              <a:rPr lang="vi-VN"/>
              <a:t>khác </a:t>
            </a:r>
            <a:r>
              <a:rPr lang="vi-VN"/>
              <a:t>nhau </a:t>
            </a:r>
            <a:r>
              <a:rPr lang="vi-VN" smtClean="0"/>
              <a:t>nhưng</a:t>
            </a:r>
            <a:r>
              <a:rPr lang="en-US" smtClean="0"/>
              <a:t> n</a:t>
            </a:r>
            <a:r>
              <a:rPr lang="vi-VN" smtClean="0"/>
              <a:t>guyên </a:t>
            </a:r>
            <a:r>
              <a:rPr lang="vi-VN"/>
              <a:t>lí làm việc hoàn toàn giống nhau.)</a:t>
            </a:r>
            <a:endParaRPr lang="en-US"/>
          </a:p>
        </p:txBody>
      </p:sp>
      <p:sp>
        <p:nvSpPr>
          <p:cNvPr id="3" name="Title 2"/>
          <p:cNvSpPr>
            <a:spLocks noGrp="1"/>
          </p:cNvSpPr>
          <p:nvPr>
            <p:ph type="title"/>
          </p:nvPr>
        </p:nvSpPr>
        <p:spPr>
          <a:xfrm>
            <a:off x="457200" y="-5080"/>
            <a:ext cx="8229600" cy="614680"/>
          </a:xfrm>
        </p:spPr>
        <p:txBody>
          <a:bodyPr>
            <a:normAutofit/>
          </a:bodyPr>
          <a:lstStyle/>
          <a:p>
            <a:r>
              <a:rPr lang="en-US" sz="3000" smtClean="0">
                <a:solidFill>
                  <a:srgbClr val="0070C0"/>
                </a:solidFill>
              </a:rPr>
              <a:t>3.1 Cầu chì</a:t>
            </a:r>
            <a:endParaRPr lang="en-US" sz="3000">
              <a:solidFill>
                <a:srgbClr val="0070C0"/>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6:08 SA</a:t>
            </a:fld>
            <a:endParaRPr lang="en-US"/>
          </a:p>
        </p:txBody>
      </p:sp>
      <p:sp>
        <p:nvSpPr>
          <p:cNvPr id="5" name="Title 2"/>
          <p:cNvSpPr txBox="1">
            <a:spLocks/>
          </p:cNvSpPr>
          <p:nvPr/>
        </p:nvSpPr>
        <p:spPr>
          <a:xfrm>
            <a:off x="594360" y="457200"/>
            <a:ext cx="8229600" cy="571500"/>
          </a:xfrm>
          <a:prstGeom prst="rect">
            <a:avLst/>
          </a:prstGeom>
        </p:spPr>
        <p:txBody>
          <a:bodyPr vert="horz" rtlCol="0" anchor="ctr">
            <a:norm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Arial" charset="0"/>
              </a:defRPr>
            </a:lvl2pPr>
            <a:lvl3pPr algn="l" rtl="0" eaLnBrk="0" fontAlgn="base" hangingPunct="0">
              <a:spcBef>
                <a:spcPct val="0"/>
              </a:spcBef>
              <a:spcAft>
                <a:spcPct val="0"/>
              </a:spcAft>
              <a:defRPr sz="4100" b="1">
                <a:solidFill>
                  <a:schemeClr val="tx2"/>
                </a:solidFill>
                <a:latin typeface="Arial" charset="0"/>
              </a:defRPr>
            </a:lvl3pPr>
            <a:lvl4pPr algn="l" rtl="0" eaLnBrk="0" fontAlgn="base" hangingPunct="0">
              <a:spcBef>
                <a:spcPct val="0"/>
              </a:spcBef>
              <a:spcAft>
                <a:spcPct val="0"/>
              </a:spcAft>
              <a:defRPr sz="4100" b="1">
                <a:solidFill>
                  <a:schemeClr val="tx2"/>
                </a:solidFill>
                <a:latin typeface="Arial" charset="0"/>
              </a:defRPr>
            </a:lvl4pPr>
            <a:lvl5pPr algn="l" rtl="0" eaLnBrk="0" fontAlgn="base" hangingPunct="0">
              <a:spcBef>
                <a:spcPct val="0"/>
              </a:spcBef>
              <a:spcAft>
                <a:spcPct val="0"/>
              </a:spcAft>
              <a:defRPr sz="4100" b="1">
                <a:solidFill>
                  <a:schemeClr val="tx2"/>
                </a:solidFill>
                <a:latin typeface="Arial"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r>
              <a:rPr lang="en-US" sz="3000" smtClean="0">
                <a:solidFill>
                  <a:schemeClr val="tx1"/>
                </a:solidFill>
              </a:rPr>
              <a:t>3.1.2 Chức năng và ứng dụng</a:t>
            </a:r>
            <a:endParaRPr lang="en-US" sz="3000">
              <a:solidFill>
                <a:schemeClr val="tx1"/>
              </a:solidFill>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740" y="2438398"/>
            <a:ext cx="3942864" cy="16764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 y="4267200"/>
            <a:ext cx="4114800" cy="1842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Content Placeholder 1"/>
          <p:cNvSpPr txBox="1">
            <a:spLocks/>
          </p:cNvSpPr>
          <p:nvPr/>
        </p:nvSpPr>
        <p:spPr bwMode="auto">
          <a:xfrm>
            <a:off x="5105400" y="2590800"/>
            <a:ext cx="38862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537" indent="0">
              <a:buFont typeface="Wingdings 3" pitchFamily="18" charset="2"/>
              <a:buNone/>
            </a:pPr>
            <a:r>
              <a:rPr lang="en-US" smtClean="0"/>
              <a:t>Ký hiệu</a:t>
            </a:r>
            <a:r>
              <a:rPr lang="vi-VN" smtClean="0"/>
              <a:t> cầu chì </a:t>
            </a:r>
            <a:r>
              <a:rPr lang="en-US" smtClean="0"/>
              <a:t>trên mạch điện</a:t>
            </a:r>
            <a:endParaRPr lang="en-US"/>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800" y="3695700"/>
            <a:ext cx="1508867" cy="2364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085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5" grpId="0"/>
      <p:bldP spid="9"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Text Box 4"/>
          <p:cNvSpPr txBox="1">
            <a:spLocks noChangeArrowheads="1"/>
          </p:cNvSpPr>
          <p:nvPr/>
        </p:nvSpPr>
        <p:spPr bwMode="auto">
          <a:xfrm>
            <a:off x="228600" y="152400"/>
            <a:ext cx="3897312" cy="3693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smtClean="0">
                <a:solidFill>
                  <a:srgbClr val="0000CC"/>
                </a:solidFill>
              </a:rPr>
              <a:t>3.2. </a:t>
            </a:r>
            <a:r>
              <a:rPr lang="en-US" altLang="en-US" b="1">
                <a:solidFill>
                  <a:srgbClr val="0000CC"/>
                </a:solidFill>
              </a:rPr>
              <a:t>RƠ LE NHIỆT</a:t>
            </a:r>
            <a:endParaRPr lang="vi-VN" altLang="en-US" b="1">
              <a:solidFill>
                <a:srgbClr val="0000CC"/>
              </a:solidFill>
            </a:endParaRPr>
          </a:p>
        </p:txBody>
      </p:sp>
      <p:sp>
        <p:nvSpPr>
          <p:cNvPr id="28682" name="Rectangle 10"/>
          <p:cNvSpPr>
            <a:spLocks noChangeArrowheads="1"/>
          </p:cNvSpPr>
          <p:nvPr/>
        </p:nvSpPr>
        <p:spPr bwMode="auto">
          <a:xfrm>
            <a:off x="346075" y="1557338"/>
            <a:ext cx="8501063"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b="1">
                <a:solidFill>
                  <a:srgbClr val="000000"/>
                </a:solidFill>
                <a:effectLst>
                  <a:outerShdw blurRad="38100" dist="38100" dir="2700000" algn="tl">
                    <a:srgbClr val="C0C0C0"/>
                  </a:outerShdw>
                </a:effectLst>
              </a:rPr>
              <a:t>- Rơle nhiệt là loại khí cụ điện tự động đóng cắt tiếp điểm nhờ sự co dãn vì nhiệt của các thanh kim loại. </a:t>
            </a:r>
            <a:endParaRPr lang="vi-VN" altLang="en-US" b="1">
              <a:solidFill>
                <a:srgbClr val="000000"/>
              </a:solidFill>
              <a:effectLst>
                <a:outerShdw blurRad="38100" dist="38100" dir="2700000" algn="tl">
                  <a:srgbClr val="C0C0C0"/>
                </a:outerShdw>
              </a:effectLst>
            </a:endParaRPr>
          </a:p>
        </p:txBody>
      </p:sp>
      <p:sp>
        <p:nvSpPr>
          <p:cNvPr id="28683" name="Text Box 11"/>
          <p:cNvSpPr txBox="1">
            <a:spLocks noChangeArrowheads="1"/>
          </p:cNvSpPr>
          <p:nvPr/>
        </p:nvSpPr>
        <p:spPr bwMode="auto">
          <a:xfrm>
            <a:off x="346075" y="664369"/>
            <a:ext cx="5867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b="1" i="1" smtClean="0">
                <a:solidFill>
                  <a:srgbClr val="FF0000"/>
                </a:solidFill>
              </a:rPr>
              <a:t>3.</a:t>
            </a:r>
            <a:r>
              <a:rPr lang="en-US" altLang="en-US" b="1" i="1" smtClean="0">
                <a:solidFill>
                  <a:srgbClr val="FF0000"/>
                </a:solidFill>
              </a:rPr>
              <a:t>2</a:t>
            </a:r>
            <a:r>
              <a:rPr lang="vi-VN" altLang="en-US" b="1" i="1" smtClean="0">
                <a:solidFill>
                  <a:srgbClr val="FF0000"/>
                </a:solidFill>
              </a:rPr>
              <a:t>.1</a:t>
            </a:r>
            <a:r>
              <a:rPr lang="vi-VN" altLang="en-US" b="1" i="1">
                <a:solidFill>
                  <a:srgbClr val="FF0000"/>
                </a:solidFill>
              </a:rPr>
              <a:t>. </a:t>
            </a:r>
            <a:r>
              <a:rPr lang="en-US" altLang="en-US" b="1" i="1" smtClean="0">
                <a:solidFill>
                  <a:srgbClr val="FF0000"/>
                </a:solidFill>
              </a:rPr>
              <a:t>Cấu tạo và nguyên lý làm việc</a:t>
            </a:r>
            <a:endParaRPr lang="vi-VN" altLang="en-US" b="1" i="1">
              <a:solidFill>
                <a:srgbClr val="FF0000"/>
              </a:solidFill>
            </a:endParaRPr>
          </a:p>
        </p:txBody>
      </p:sp>
      <p:sp>
        <p:nvSpPr>
          <p:cNvPr id="28684" name="Text Box 12"/>
          <p:cNvSpPr txBox="1">
            <a:spLocks noChangeArrowheads="1"/>
          </p:cNvSpPr>
          <p:nvPr/>
        </p:nvSpPr>
        <p:spPr bwMode="auto">
          <a:xfrm>
            <a:off x="296863" y="3159125"/>
            <a:ext cx="87757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b="1">
                <a:solidFill>
                  <a:srgbClr val="000000"/>
                </a:solidFill>
                <a:effectLst>
                  <a:outerShdw blurRad="38100" dist="38100" dir="2700000" algn="tl">
                    <a:srgbClr val="C0C0C0"/>
                  </a:outerShdw>
                </a:effectLst>
              </a:rPr>
              <a:t>- Rơle nhiệt thường dùng để bảo vệ quá tải   cho các thiết bị điện. Trong công nghiệp  rơle nhiệt được lắp kèm với công tắc tơ</a:t>
            </a:r>
            <a:endParaRPr lang="en-US" altLang="en-US"/>
          </a:p>
        </p:txBody>
      </p:sp>
    </p:spTree>
    <p:extLst>
      <p:ext uri="{BB962C8B-B14F-4D97-AF65-F5344CB8AC3E}">
        <p14:creationId xmlns:p14="http://schemas.microsoft.com/office/powerpoint/2010/main" val="12822001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strips(downRight)">
                                      <p:cBhvr>
                                        <p:cTn id="7" dur="1000"/>
                                        <p:tgtEl>
                                          <p:spTgt spid="28676"/>
                                        </p:tgtEl>
                                      </p:cBhvr>
                                    </p:animEffect>
                                  </p:childTnLst>
                                </p:cTn>
                              </p:par>
                            </p:childTnLst>
                          </p:cTn>
                        </p:par>
                        <p:par>
                          <p:cTn id="8" fill="hold" nodeType="afterGroup">
                            <p:stCondLst>
                              <p:cond delay="1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28683"/>
                                        </p:tgtEl>
                                        <p:attrNameLst>
                                          <p:attrName>style.visibility</p:attrName>
                                        </p:attrNameLst>
                                      </p:cBhvr>
                                      <p:to>
                                        <p:strVal val="visible"/>
                                      </p:to>
                                    </p:set>
                                    <p:anim calcmode="discrete" valueType="clr">
                                      <p:cBhvr override="childStyle">
                                        <p:cTn id="11" dur="80"/>
                                        <p:tgtEl>
                                          <p:spTgt spid="28683"/>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28683"/>
                                        </p:tgtEl>
                                        <p:attrNameLst>
                                          <p:attrName>fillcolor</p:attrName>
                                        </p:attrNameLst>
                                      </p:cBhvr>
                                      <p:tavLst>
                                        <p:tav tm="0">
                                          <p:val>
                                            <p:clrVal>
                                              <a:schemeClr val="accent2"/>
                                            </p:clrVal>
                                          </p:val>
                                        </p:tav>
                                        <p:tav tm="50000">
                                          <p:val>
                                            <p:clrVal>
                                              <a:schemeClr val="hlink"/>
                                            </p:clrVal>
                                          </p:val>
                                        </p:tav>
                                      </p:tavLst>
                                    </p:anim>
                                    <p:set>
                                      <p:cBhvr>
                                        <p:cTn id="13" dur="80"/>
                                        <p:tgtEl>
                                          <p:spTgt spid="28683"/>
                                        </p:tgtEl>
                                        <p:attrNameLst>
                                          <p:attrName>fill.type</p:attrName>
                                        </p:attrNameLst>
                                      </p:cBhvr>
                                      <p:to>
                                        <p:strVal val="solid"/>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8682"/>
                                        </p:tgtEl>
                                        <p:attrNameLst>
                                          <p:attrName>style.visibility</p:attrName>
                                        </p:attrNameLst>
                                      </p:cBhvr>
                                      <p:to>
                                        <p:strVal val="visible"/>
                                      </p:to>
                                    </p:set>
                                    <p:animEffect transition="in" filter="checkerboard(across)">
                                      <p:cBhvr>
                                        <p:cTn id="18" dur="500"/>
                                        <p:tgtEl>
                                          <p:spTgt spid="2868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8" presetClass="entr" presetSubtype="6" fill="hold" grpId="0" nodeType="clickEffect">
                                  <p:stCondLst>
                                    <p:cond delay="0"/>
                                  </p:stCondLst>
                                  <p:childTnLst>
                                    <p:set>
                                      <p:cBhvr>
                                        <p:cTn id="22" dur="1" fill="hold">
                                          <p:stCondLst>
                                            <p:cond delay="0"/>
                                          </p:stCondLst>
                                        </p:cTn>
                                        <p:tgtEl>
                                          <p:spTgt spid="28684"/>
                                        </p:tgtEl>
                                        <p:attrNameLst>
                                          <p:attrName>style.visibility</p:attrName>
                                        </p:attrNameLst>
                                      </p:cBhvr>
                                      <p:to>
                                        <p:strVal val="visible"/>
                                      </p:to>
                                    </p:set>
                                    <p:animEffect transition="in" filter="strips(downRight)">
                                      <p:cBhvr>
                                        <p:cTn id="23" dur="1000"/>
                                        <p:tgtEl>
                                          <p:spTgt spid="28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animBg="1"/>
      <p:bldP spid="28682" grpId="0"/>
      <p:bldP spid="28683" grpId="0"/>
      <p:bldP spid="2868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370" name="Group 650"/>
          <p:cNvGrpSpPr>
            <a:grpSpLocks/>
          </p:cNvGrpSpPr>
          <p:nvPr/>
        </p:nvGrpSpPr>
        <p:grpSpPr bwMode="auto">
          <a:xfrm>
            <a:off x="1171575" y="593725"/>
            <a:ext cx="7361238" cy="5400675"/>
            <a:chOff x="584" y="374"/>
            <a:chExt cx="4637" cy="3402"/>
          </a:xfrm>
        </p:grpSpPr>
        <p:grpSp>
          <p:nvGrpSpPr>
            <p:cNvPr id="30941" name="Group 221"/>
            <p:cNvGrpSpPr>
              <a:grpSpLocks/>
            </p:cNvGrpSpPr>
            <p:nvPr/>
          </p:nvGrpSpPr>
          <p:grpSpPr bwMode="auto">
            <a:xfrm flipH="1">
              <a:off x="2001" y="1863"/>
              <a:ext cx="117" cy="99"/>
              <a:chOff x="7221" y="3690"/>
              <a:chExt cx="173" cy="133"/>
            </a:xfrm>
          </p:grpSpPr>
          <p:sp>
            <p:nvSpPr>
              <p:cNvPr id="30942" name="Oval 222"/>
              <p:cNvSpPr>
                <a:spLocks noChangeArrowheads="1"/>
              </p:cNvSpPr>
              <p:nvPr/>
            </p:nvSpPr>
            <p:spPr bwMode="auto">
              <a:xfrm>
                <a:off x="7281" y="3700"/>
                <a:ext cx="113" cy="113"/>
              </a:xfrm>
              <a:prstGeom prst="ellipse">
                <a:avLst/>
              </a:prstGeom>
              <a:solidFill>
                <a:srgbClr val="000000"/>
              </a:solidFill>
              <a:ln>
                <a:noFill/>
              </a:ln>
              <a:extLst>
                <a:ext uri="{91240B29-F687-4F45-9708-019B960494DF}">
                  <a14:hiddenLine xmlns:a14="http://schemas.microsoft.com/office/drawing/2010/main" w="38100">
                    <a:solidFill>
                      <a:srgbClr val="000000"/>
                    </a:solidFill>
                    <a:round/>
                    <a:headEnd/>
                    <a:tailEnd/>
                  </a14:hiddenLine>
                </a:ext>
              </a:extLst>
            </p:spPr>
            <p:txBody>
              <a:bodyPr/>
              <a:lstStyle/>
              <a:p>
                <a:endParaRPr lang="en-US"/>
              </a:p>
            </p:txBody>
          </p:sp>
          <p:sp>
            <p:nvSpPr>
              <p:cNvPr id="30943" name="Rectangle 223"/>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38100">
                    <a:solidFill>
                      <a:srgbClr val="000000"/>
                    </a:solidFill>
                    <a:miter lim="800000"/>
                    <a:headEnd/>
                    <a:tailEnd/>
                  </a14:hiddenLine>
                </a:ext>
              </a:extLst>
            </p:spPr>
            <p:txBody>
              <a:bodyPr/>
              <a:lstStyle/>
              <a:p>
                <a:endParaRPr lang="en-US"/>
              </a:p>
            </p:txBody>
          </p:sp>
        </p:grpSp>
        <p:sp>
          <p:nvSpPr>
            <p:cNvPr id="30944" name="Line 224"/>
            <p:cNvSpPr>
              <a:spLocks noChangeShapeType="1"/>
            </p:cNvSpPr>
            <p:nvPr/>
          </p:nvSpPr>
          <p:spPr bwMode="auto">
            <a:xfrm>
              <a:off x="953" y="465"/>
              <a:ext cx="17" cy="2599"/>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45" name="Line 225"/>
            <p:cNvSpPr>
              <a:spLocks noChangeShapeType="1"/>
            </p:cNvSpPr>
            <p:nvPr/>
          </p:nvSpPr>
          <p:spPr bwMode="auto">
            <a:xfrm flipH="1">
              <a:off x="1279" y="465"/>
              <a:ext cx="2" cy="106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46" name="Line 226"/>
            <p:cNvSpPr>
              <a:spLocks noChangeShapeType="1"/>
            </p:cNvSpPr>
            <p:nvPr/>
          </p:nvSpPr>
          <p:spPr bwMode="auto">
            <a:xfrm>
              <a:off x="3129" y="422"/>
              <a:ext cx="0" cy="59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47" name="Line 227"/>
            <p:cNvSpPr>
              <a:spLocks noChangeShapeType="1"/>
            </p:cNvSpPr>
            <p:nvPr/>
          </p:nvSpPr>
          <p:spPr bwMode="auto">
            <a:xfrm>
              <a:off x="1279" y="1530"/>
              <a:ext cx="540"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48" name="Line 228"/>
            <p:cNvSpPr>
              <a:spLocks noChangeShapeType="1"/>
            </p:cNvSpPr>
            <p:nvPr/>
          </p:nvSpPr>
          <p:spPr bwMode="auto">
            <a:xfrm>
              <a:off x="970" y="3064"/>
              <a:ext cx="1157"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49" name="Line 229"/>
            <p:cNvSpPr>
              <a:spLocks noChangeShapeType="1"/>
            </p:cNvSpPr>
            <p:nvPr/>
          </p:nvSpPr>
          <p:spPr bwMode="auto">
            <a:xfrm>
              <a:off x="1831" y="1508"/>
              <a:ext cx="0" cy="42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0" name="Line 230"/>
            <p:cNvSpPr>
              <a:spLocks noChangeShapeType="1"/>
            </p:cNvSpPr>
            <p:nvPr/>
          </p:nvSpPr>
          <p:spPr bwMode="auto">
            <a:xfrm>
              <a:off x="1896" y="1868"/>
              <a:ext cx="231" cy="1193"/>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1" name="Line 231"/>
            <p:cNvSpPr>
              <a:spLocks noChangeShapeType="1"/>
            </p:cNvSpPr>
            <p:nvPr/>
          </p:nvSpPr>
          <p:spPr bwMode="auto">
            <a:xfrm>
              <a:off x="2049" y="1530"/>
              <a:ext cx="0" cy="42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2" name="Line 232"/>
            <p:cNvSpPr>
              <a:spLocks noChangeShapeType="1"/>
            </p:cNvSpPr>
            <p:nvPr/>
          </p:nvSpPr>
          <p:spPr bwMode="auto">
            <a:xfrm flipV="1">
              <a:off x="1935" y="2379"/>
              <a:ext cx="0" cy="171"/>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3" name="Line 233"/>
            <p:cNvSpPr>
              <a:spLocks noChangeShapeType="1"/>
            </p:cNvSpPr>
            <p:nvPr/>
          </p:nvSpPr>
          <p:spPr bwMode="auto">
            <a:xfrm>
              <a:off x="1941" y="2429"/>
              <a:ext cx="72" cy="3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4" name="Line 234"/>
            <p:cNvSpPr>
              <a:spLocks noChangeShapeType="1"/>
            </p:cNvSpPr>
            <p:nvPr/>
          </p:nvSpPr>
          <p:spPr bwMode="auto">
            <a:xfrm flipH="1">
              <a:off x="1935" y="2465"/>
              <a:ext cx="78" cy="3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5" name="Line 235"/>
            <p:cNvSpPr>
              <a:spLocks noChangeShapeType="1"/>
            </p:cNvSpPr>
            <p:nvPr/>
          </p:nvSpPr>
          <p:spPr bwMode="auto">
            <a:xfrm flipH="1">
              <a:off x="1894" y="2370"/>
              <a:ext cx="42" cy="4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6" name="Line 236"/>
            <p:cNvSpPr>
              <a:spLocks noChangeShapeType="1"/>
            </p:cNvSpPr>
            <p:nvPr/>
          </p:nvSpPr>
          <p:spPr bwMode="auto">
            <a:xfrm flipH="1">
              <a:off x="1894" y="2432"/>
              <a:ext cx="42" cy="4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7" name="Line 237"/>
            <p:cNvSpPr>
              <a:spLocks noChangeShapeType="1"/>
            </p:cNvSpPr>
            <p:nvPr/>
          </p:nvSpPr>
          <p:spPr bwMode="auto">
            <a:xfrm flipH="1">
              <a:off x="1894" y="2490"/>
              <a:ext cx="42" cy="4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8" name="Line 238"/>
            <p:cNvSpPr>
              <a:spLocks noChangeShapeType="1"/>
            </p:cNvSpPr>
            <p:nvPr/>
          </p:nvSpPr>
          <p:spPr bwMode="auto">
            <a:xfrm flipH="1">
              <a:off x="1894" y="2520"/>
              <a:ext cx="42" cy="4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59" name="Line 239"/>
            <p:cNvSpPr>
              <a:spLocks noChangeShapeType="1"/>
            </p:cNvSpPr>
            <p:nvPr/>
          </p:nvSpPr>
          <p:spPr bwMode="auto">
            <a:xfrm flipH="1">
              <a:off x="1894" y="2400"/>
              <a:ext cx="42" cy="4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0" name="Line 240"/>
            <p:cNvSpPr>
              <a:spLocks noChangeShapeType="1"/>
            </p:cNvSpPr>
            <p:nvPr/>
          </p:nvSpPr>
          <p:spPr bwMode="auto">
            <a:xfrm flipH="1">
              <a:off x="1894" y="2460"/>
              <a:ext cx="42" cy="4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1" name="Line 241"/>
            <p:cNvSpPr>
              <a:spLocks noChangeShapeType="1"/>
            </p:cNvSpPr>
            <p:nvPr/>
          </p:nvSpPr>
          <p:spPr bwMode="auto">
            <a:xfrm>
              <a:off x="3669" y="422"/>
              <a:ext cx="0" cy="59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2" name="Line 242"/>
            <p:cNvSpPr>
              <a:spLocks noChangeShapeType="1"/>
            </p:cNvSpPr>
            <p:nvPr/>
          </p:nvSpPr>
          <p:spPr bwMode="auto">
            <a:xfrm>
              <a:off x="4208" y="422"/>
              <a:ext cx="0" cy="59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3" name="Rectangle 243"/>
            <p:cNvSpPr>
              <a:spLocks noChangeArrowheads="1"/>
            </p:cNvSpPr>
            <p:nvPr/>
          </p:nvSpPr>
          <p:spPr bwMode="auto">
            <a:xfrm>
              <a:off x="2667" y="1615"/>
              <a:ext cx="76" cy="1279"/>
            </a:xfrm>
            <a:prstGeom prst="rect">
              <a:avLst/>
            </a:prstGeom>
            <a:solidFill>
              <a:srgbClr val="FFFFFF"/>
            </a:solidFill>
            <a:ln w="38100">
              <a:solidFill>
                <a:srgbClr val="000000"/>
              </a:solidFill>
              <a:miter lim="800000"/>
              <a:headEnd/>
              <a:tailEnd/>
            </a:ln>
          </p:spPr>
          <p:txBody>
            <a:bodyPr/>
            <a:lstStyle/>
            <a:p>
              <a:endParaRPr lang="en-US"/>
            </a:p>
          </p:txBody>
        </p:sp>
        <p:sp>
          <p:nvSpPr>
            <p:cNvPr id="30964" name="Line 244"/>
            <p:cNvSpPr>
              <a:spLocks noChangeShapeType="1"/>
            </p:cNvSpPr>
            <p:nvPr/>
          </p:nvSpPr>
          <p:spPr bwMode="auto">
            <a:xfrm>
              <a:off x="2152" y="2979"/>
              <a:ext cx="182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5" name="Line 245"/>
            <p:cNvSpPr>
              <a:spLocks noChangeShapeType="1"/>
            </p:cNvSpPr>
            <p:nvPr/>
          </p:nvSpPr>
          <p:spPr bwMode="auto">
            <a:xfrm>
              <a:off x="2152" y="2809"/>
              <a:ext cx="490"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6" name="Line 246"/>
            <p:cNvSpPr>
              <a:spLocks noChangeShapeType="1"/>
            </p:cNvSpPr>
            <p:nvPr/>
          </p:nvSpPr>
          <p:spPr bwMode="auto">
            <a:xfrm flipV="1">
              <a:off x="2820" y="1700"/>
              <a:ext cx="0" cy="938"/>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7" name="Line 247"/>
            <p:cNvSpPr>
              <a:spLocks noChangeShapeType="1"/>
            </p:cNvSpPr>
            <p:nvPr/>
          </p:nvSpPr>
          <p:spPr bwMode="auto">
            <a:xfrm>
              <a:off x="2667" y="2638"/>
              <a:ext cx="153"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8" name="Line 248"/>
            <p:cNvSpPr>
              <a:spLocks noChangeShapeType="1"/>
            </p:cNvSpPr>
            <p:nvPr/>
          </p:nvSpPr>
          <p:spPr bwMode="auto">
            <a:xfrm>
              <a:off x="2820" y="1700"/>
              <a:ext cx="78"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69" name="Line 249"/>
            <p:cNvSpPr>
              <a:spLocks noChangeShapeType="1"/>
            </p:cNvSpPr>
            <p:nvPr/>
          </p:nvSpPr>
          <p:spPr bwMode="auto">
            <a:xfrm>
              <a:off x="2898" y="1700"/>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0" name="Line 250"/>
            <p:cNvSpPr>
              <a:spLocks noChangeShapeType="1"/>
            </p:cNvSpPr>
            <p:nvPr/>
          </p:nvSpPr>
          <p:spPr bwMode="auto">
            <a:xfrm>
              <a:off x="2898" y="1786"/>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1" name="Line 251"/>
            <p:cNvSpPr>
              <a:spLocks noChangeShapeType="1"/>
            </p:cNvSpPr>
            <p:nvPr/>
          </p:nvSpPr>
          <p:spPr bwMode="auto">
            <a:xfrm>
              <a:off x="2898" y="1870"/>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2" name="Line 252"/>
            <p:cNvSpPr>
              <a:spLocks noChangeShapeType="1"/>
            </p:cNvSpPr>
            <p:nvPr/>
          </p:nvSpPr>
          <p:spPr bwMode="auto">
            <a:xfrm>
              <a:off x="3052" y="1786"/>
              <a:ext cx="0" cy="8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3" name="Line 253"/>
            <p:cNvSpPr>
              <a:spLocks noChangeShapeType="1"/>
            </p:cNvSpPr>
            <p:nvPr/>
          </p:nvSpPr>
          <p:spPr bwMode="auto">
            <a:xfrm>
              <a:off x="2898" y="1870"/>
              <a:ext cx="0" cy="8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4" name="Line 254"/>
            <p:cNvSpPr>
              <a:spLocks noChangeShapeType="1"/>
            </p:cNvSpPr>
            <p:nvPr/>
          </p:nvSpPr>
          <p:spPr bwMode="auto">
            <a:xfrm>
              <a:off x="2898" y="1956"/>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5" name="Line 255"/>
            <p:cNvSpPr>
              <a:spLocks noChangeShapeType="1"/>
            </p:cNvSpPr>
            <p:nvPr/>
          </p:nvSpPr>
          <p:spPr bwMode="auto">
            <a:xfrm>
              <a:off x="2898" y="2041"/>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6" name="Line 256"/>
            <p:cNvSpPr>
              <a:spLocks noChangeShapeType="1"/>
            </p:cNvSpPr>
            <p:nvPr/>
          </p:nvSpPr>
          <p:spPr bwMode="auto">
            <a:xfrm>
              <a:off x="3052" y="1956"/>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7" name="Line 257"/>
            <p:cNvSpPr>
              <a:spLocks noChangeShapeType="1"/>
            </p:cNvSpPr>
            <p:nvPr/>
          </p:nvSpPr>
          <p:spPr bwMode="auto">
            <a:xfrm>
              <a:off x="2898" y="2041"/>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8" name="Line 258"/>
            <p:cNvSpPr>
              <a:spLocks noChangeShapeType="1"/>
            </p:cNvSpPr>
            <p:nvPr/>
          </p:nvSpPr>
          <p:spPr bwMode="auto">
            <a:xfrm>
              <a:off x="2898" y="2127"/>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79" name="Line 259"/>
            <p:cNvSpPr>
              <a:spLocks noChangeShapeType="1"/>
            </p:cNvSpPr>
            <p:nvPr/>
          </p:nvSpPr>
          <p:spPr bwMode="auto">
            <a:xfrm>
              <a:off x="2898" y="2212"/>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80" name="Line 260"/>
            <p:cNvSpPr>
              <a:spLocks noChangeShapeType="1"/>
            </p:cNvSpPr>
            <p:nvPr/>
          </p:nvSpPr>
          <p:spPr bwMode="auto">
            <a:xfrm>
              <a:off x="3052" y="2127"/>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81" name="Line 261"/>
            <p:cNvSpPr>
              <a:spLocks noChangeShapeType="1"/>
            </p:cNvSpPr>
            <p:nvPr/>
          </p:nvSpPr>
          <p:spPr bwMode="auto">
            <a:xfrm>
              <a:off x="2898" y="2297"/>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82" name="Line 262"/>
            <p:cNvSpPr>
              <a:spLocks noChangeShapeType="1"/>
            </p:cNvSpPr>
            <p:nvPr/>
          </p:nvSpPr>
          <p:spPr bwMode="auto">
            <a:xfrm>
              <a:off x="2898" y="2382"/>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83" name="Line 263"/>
            <p:cNvSpPr>
              <a:spLocks noChangeShapeType="1"/>
            </p:cNvSpPr>
            <p:nvPr/>
          </p:nvSpPr>
          <p:spPr bwMode="auto">
            <a:xfrm>
              <a:off x="3052" y="2297"/>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84" name="Line 264"/>
            <p:cNvSpPr>
              <a:spLocks noChangeShapeType="1"/>
            </p:cNvSpPr>
            <p:nvPr/>
          </p:nvSpPr>
          <p:spPr bwMode="auto">
            <a:xfrm>
              <a:off x="2898" y="2382"/>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85" name="Line 265"/>
            <p:cNvSpPr>
              <a:spLocks noChangeShapeType="1"/>
            </p:cNvSpPr>
            <p:nvPr/>
          </p:nvSpPr>
          <p:spPr bwMode="auto">
            <a:xfrm>
              <a:off x="2898" y="2638"/>
              <a:ext cx="231"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86" name="Line 266"/>
            <p:cNvSpPr>
              <a:spLocks noChangeShapeType="1"/>
            </p:cNvSpPr>
            <p:nvPr/>
          </p:nvSpPr>
          <p:spPr bwMode="auto">
            <a:xfrm flipH="1">
              <a:off x="2744" y="2642"/>
              <a:ext cx="386" cy="42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987" name="Rectangle 267"/>
            <p:cNvSpPr>
              <a:spLocks noChangeArrowheads="1"/>
            </p:cNvSpPr>
            <p:nvPr/>
          </p:nvSpPr>
          <p:spPr bwMode="auto">
            <a:xfrm>
              <a:off x="3207" y="1615"/>
              <a:ext cx="76" cy="1279"/>
            </a:xfrm>
            <a:prstGeom prst="rect">
              <a:avLst/>
            </a:prstGeom>
            <a:solidFill>
              <a:srgbClr val="FFFFFF"/>
            </a:solidFill>
            <a:ln w="38100">
              <a:solidFill>
                <a:srgbClr val="000000"/>
              </a:solidFill>
              <a:miter lim="800000"/>
              <a:headEnd/>
              <a:tailEnd/>
            </a:ln>
          </p:spPr>
          <p:txBody>
            <a:bodyPr/>
            <a:lstStyle/>
            <a:p>
              <a:endParaRPr lang="en-US"/>
            </a:p>
          </p:txBody>
        </p:sp>
        <p:sp>
          <p:nvSpPr>
            <p:cNvPr id="30988" name="Rectangle 268"/>
            <p:cNvSpPr>
              <a:spLocks noChangeArrowheads="1"/>
            </p:cNvSpPr>
            <p:nvPr/>
          </p:nvSpPr>
          <p:spPr bwMode="auto">
            <a:xfrm>
              <a:off x="3747" y="1615"/>
              <a:ext cx="76" cy="1279"/>
            </a:xfrm>
            <a:prstGeom prst="rect">
              <a:avLst/>
            </a:prstGeom>
            <a:solidFill>
              <a:srgbClr val="FFFFFF"/>
            </a:solidFill>
            <a:ln w="38100">
              <a:solidFill>
                <a:srgbClr val="000000"/>
              </a:solidFill>
              <a:miter lim="800000"/>
              <a:headEnd/>
              <a:tailEnd/>
            </a:ln>
          </p:spPr>
          <p:txBody>
            <a:bodyPr/>
            <a:lstStyle/>
            <a:p>
              <a:endParaRPr lang="en-US"/>
            </a:p>
          </p:txBody>
        </p:sp>
        <p:grpSp>
          <p:nvGrpSpPr>
            <p:cNvPr id="30989" name="Group 269"/>
            <p:cNvGrpSpPr>
              <a:grpSpLocks/>
            </p:cNvGrpSpPr>
            <p:nvPr/>
          </p:nvGrpSpPr>
          <p:grpSpPr bwMode="auto">
            <a:xfrm>
              <a:off x="1746" y="1848"/>
              <a:ext cx="119" cy="99"/>
              <a:chOff x="7221" y="3690"/>
              <a:chExt cx="173" cy="133"/>
            </a:xfrm>
          </p:grpSpPr>
          <p:sp>
            <p:nvSpPr>
              <p:cNvPr id="30990" name="Oval 270"/>
              <p:cNvSpPr>
                <a:spLocks noChangeArrowheads="1"/>
              </p:cNvSpPr>
              <p:nvPr/>
            </p:nvSpPr>
            <p:spPr bwMode="auto">
              <a:xfrm>
                <a:off x="7281" y="3700"/>
                <a:ext cx="113" cy="113"/>
              </a:xfrm>
              <a:prstGeom prst="ellipse">
                <a:avLst/>
              </a:prstGeom>
              <a:solidFill>
                <a:srgbClr val="000000"/>
              </a:solidFill>
              <a:ln>
                <a:noFill/>
              </a:ln>
              <a:extLst>
                <a:ext uri="{91240B29-F687-4F45-9708-019B960494DF}">
                  <a14:hiddenLine xmlns:a14="http://schemas.microsoft.com/office/drawing/2010/main" w="38100">
                    <a:solidFill>
                      <a:srgbClr val="000000"/>
                    </a:solidFill>
                    <a:round/>
                    <a:headEnd/>
                    <a:tailEnd/>
                  </a14:hiddenLine>
                </a:ext>
              </a:extLst>
            </p:spPr>
            <p:txBody>
              <a:bodyPr/>
              <a:lstStyle/>
              <a:p>
                <a:endParaRPr lang="en-US"/>
              </a:p>
            </p:txBody>
          </p:sp>
          <p:sp>
            <p:nvSpPr>
              <p:cNvPr id="30991" name="Rectangle 271"/>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38100">
                    <a:solidFill>
                      <a:srgbClr val="000000"/>
                    </a:solidFill>
                    <a:miter lim="800000"/>
                    <a:headEnd/>
                    <a:tailEnd/>
                  </a14:hiddenLine>
                </a:ext>
              </a:extLst>
            </p:spPr>
            <p:txBody>
              <a:bodyPr/>
              <a:lstStyle/>
              <a:p>
                <a:endParaRPr lang="en-US"/>
              </a:p>
            </p:txBody>
          </p:sp>
        </p:grpSp>
        <p:sp>
          <p:nvSpPr>
            <p:cNvPr id="30992" name="Oval 272"/>
            <p:cNvSpPr>
              <a:spLocks noChangeArrowheads="1"/>
            </p:cNvSpPr>
            <p:nvPr/>
          </p:nvSpPr>
          <p:spPr bwMode="auto">
            <a:xfrm rot="-812249">
              <a:off x="1860" y="1868"/>
              <a:ext cx="76" cy="85"/>
            </a:xfrm>
            <a:prstGeom prst="ellipse">
              <a:avLst/>
            </a:prstGeom>
            <a:solidFill>
              <a:srgbClr val="000000"/>
            </a:solidFill>
            <a:ln w="38100">
              <a:solidFill>
                <a:srgbClr val="000000"/>
              </a:solidFill>
              <a:round/>
              <a:headEnd/>
              <a:tailEnd/>
            </a:ln>
          </p:spPr>
          <p:txBody>
            <a:bodyPr/>
            <a:lstStyle/>
            <a:p>
              <a:endParaRPr lang="en-US"/>
            </a:p>
          </p:txBody>
        </p:sp>
        <p:grpSp>
          <p:nvGrpSpPr>
            <p:cNvPr id="30993" name="Group 273"/>
            <p:cNvGrpSpPr>
              <a:grpSpLocks/>
            </p:cNvGrpSpPr>
            <p:nvPr/>
          </p:nvGrpSpPr>
          <p:grpSpPr bwMode="auto">
            <a:xfrm>
              <a:off x="2105" y="2808"/>
              <a:ext cx="141" cy="170"/>
              <a:chOff x="5887" y="7429"/>
              <a:chExt cx="207" cy="226"/>
            </a:xfrm>
          </p:grpSpPr>
          <p:sp>
            <p:nvSpPr>
              <p:cNvPr id="30994" name="Line 274"/>
              <p:cNvSpPr>
                <a:spLocks noChangeShapeType="1"/>
              </p:cNvSpPr>
              <p:nvPr/>
            </p:nvSpPr>
            <p:spPr bwMode="auto">
              <a:xfrm>
                <a:off x="5961" y="7429"/>
                <a:ext cx="0" cy="22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0995" name="Group 275"/>
              <p:cNvGrpSpPr>
                <a:grpSpLocks/>
              </p:cNvGrpSpPr>
              <p:nvPr/>
            </p:nvGrpSpPr>
            <p:grpSpPr bwMode="auto">
              <a:xfrm>
                <a:off x="5887" y="7470"/>
                <a:ext cx="207" cy="160"/>
                <a:chOff x="5190" y="7313"/>
                <a:chExt cx="255" cy="205"/>
              </a:xfrm>
            </p:grpSpPr>
            <p:sp>
              <p:nvSpPr>
                <p:cNvPr id="30996" name="Oval 276"/>
                <p:cNvSpPr>
                  <a:spLocks noChangeArrowheads="1"/>
                </p:cNvSpPr>
                <p:nvPr/>
              </p:nvSpPr>
              <p:spPr bwMode="auto">
                <a:xfrm>
                  <a:off x="5190" y="7316"/>
                  <a:ext cx="173" cy="183"/>
                </a:xfrm>
                <a:prstGeom prst="ellipse">
                  <a:avLst/>
                </a:prstGeom>
                <a:solidFill>
                  <a:srgbClr val="FFFFFF"/>
                </a:solidFill>
                <a:ln w="38100">
                  <a:solidFill>
                    <a:srgbClr val="000000"/>
                  </a:solidFill>
                  <a:round/>
                  <a:headEnd/>
                  <a:tailEnd/>
                </a:ln>
              </p:spPr>
              <p:txBody>
                <a:bodyPr/>
                <a:lstStyle/>
                <a:p>
                  <a:endParaRPr lang="en-US"/>
                </a:p>
              </p:txBody>
            </p:sp>
            <p:sp>
              <p:nvSpPr>
                <p:cNvPr id="30997" name="Rectangle 277"/>
                <p:cNvSpPr>
                  <a:spLocks noChangeArrowheads="1"/>
                </p:cNvSpPr>
                <p:nvPr/>
              </p:nvSpPr>
              <p:spPr bwMode="auto">
                <a:xfrm>
                  <a:off x="5288" y="7313"/>
                  <a:ext cx="157" cy="205"/>
                </a:xfrm>
                <a:prstGeom prst="rect">
                  <a:avLst/>
                </a:prstGeom>
                <a:solidFill>
                  <a:srgbClr val="FFFFFF"/>
                </a:solidFill>
                <a:ln w="38100">
                  <a:solidFill>
                    <a:srgbClr val="FFFFFF"/>
                  </a:solidFill>
                  <a:miter lim="800000"/>
                  <a:headEnd/>
                  <a:tailEnd/>
                </a:ln>
              </p:spPr>
              <p:txBody>
                <a:bodyPr/>
                <a:lstStyle/>
                <a:p>
                  <a:endParaRPr lang="en-US"/>
                </a:p>
              </p:txBody>
            </p:sp>
          </p:grpSp>
        </p:grpSp>
        <p:sp>
          <p:nvSpPr>
            <p:cNvPr id="30998" name="Oval 278"/>
            <p:cNvSpPr>
              <a:spLocks noChangeArrowheads="1"/>
            </p:cNvSpPr>
            <p:nvPr/>
          </p:nvSpPr>
          <p:spPr bwMode="auto">
            <a:xfrm>
              <a:off x="2011" y="1500"/>
              <a:ext cx="77" cy="85"/>
            </a:xfrm>
            <a:prstGeom prst="ellipse">
              <a:avLst/>
            </a:prstGeom>
            <a:solidFill>
              <a:srgbClr val="FFFFFF"/>
            </a:solidFill>
            <a:ln w="38100">
              <a:solidFill>
                <a:srgbClr val="000000"/>
              </a:solidFill>
              <a:round/>
              <a:headEnd/>
              <a:tailEnd/>
            </a:ln>
          </p:spPr>
          <p:txBody>
            <a:bodyPr/>
            <a:lstStyle/>
            <a:p>
              <a:endParaRPr lang="en-US"/>
            </a:p>
          </p:txBody>
        </p:sp>
        <p:sp>
          <p:nvSpPr>
            <p:cNvPr id="30999" name="Oval 279"/>
            <p:cNvSpPr>
              <a:spLocks noChangeArrowheads="1"/>
            </p:cNvSpPr>
            <p:nvPr/>
          </p:nvSpPr>
          <p:spPr bwMode="auto">
            <a:xfrm>
              <a:off x="1780" y="1487"/>
              <a:ext cx="77" cy="85"/>
            </a:xfrm>
            <a:prstGeom prst="ellipse">
              <a:avLst/>
            </a:prstGeom>
            <a:solidFill>
              <a:srgbClr val="FFFFFF"/>
            </a:solidFill>
            <a:ln w="38100">
              <a:solidFill>
                <a:srgbClr val="000000"/>
              </a:solidFill>
              <a:round/>
              <a:headEnd/>
              <a:tailEnd/>
            </a:ln>
          </p:spPr>
          <p:txBody>
            <a:bodyPr/>
            <a:lstStyle/>
            <a:p>
              <a:endParaRPr lang="en-US"/>
            </a:p>
          </p:txBody>
        </p:sp>
        <p:sp>
          <p:nvSpPr>
            <p:cNvPr id="31000" name="Rectangle 280"/>
            <p:cNvSpPr>
              <a:spLocks noChangeArrowheads="1"/>
            </p:cNvSpPr>
            <p:nvPr/>
          </p:nvSpPr>
          <p:spPr bwMode="auto">
            <a:xfrm>
              <a:off x="2261" y="2278"/>
              <a:ext cx="143" cy="41"/>
            </a:xfrm>
            <a:prstGeom prst="rect">
              <a:avLst/>
            </a:prstGeom>
            <a:solidFill>
              <a:srgbClr val="FFFFFF"/>
            </a:solidFill>
            <a:ln w="38100">
              <a:solidFill>
                <a:srgbClr val="000000"/>
              </a:solidFill>
              <a:miter lim="800000"/>
              <a:headEnd/>
              <a:tailEnd/>
            </a:ln>
          </p:spPr>
          <p:txBody>
            <a:bodyPr/>
            <a:lstStyle/>
            <a:p>
              <a:endParaRPr lang="en-US"/>
            </a:p>
          </p:txBody>
        </p:sp>
        <p:sp>
          <p:nvSpPr>
            <p:cNvPr id="31001" name="Line 281"/>
            <p:cNvSpPr>
              <a:spLocks noChangeShapeType="1"/>
            </p:cNvSpPr>
            <p:nvPr/>
          </p:nvSpPr>
          <p:spPr bwMode="auto">
            <a:xfrm flipH="1">
              <a:off x="2704" y="1615"/>
              <a:ext cx="0" cy="1279"/>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02" name="Line 282"/>
            <p:cNvSpPr>
              <a:spLocks noChangeShapeType="1"/>
            </p:cNvSpPr>
            <p:nvPr/>
          </p:nvSpPr>
          <p:spPr bwMode="auto">
            <a:xfrm>
              <a:off x="2648" y="2809"/>
              <a:ext cx="0" cy="10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03" name="Line 283"/>
            <p:cNvSpPr>
              <a:spLocks noChangeShapeType="1"/>
            </p:cNvSpPr>
            <p:nvPr/>
          </p:nvSpPr>
          <p:spPr bwMode="auto">
            <a:xfrm>
              <a:off x="2644" y="2915"/>
              <a:ext cx="118"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04" name="Line 284"/>
            <p:cNvSpPr>
              <a:spLocks noChangeShapeType="1"/>
            </p:cNvSpPr>
            <p:nvPr/>
          </p:nvSpPr>
          <p:spPr bwMode="auto">
            <a:xfrm>
              <a:off x="2762" y="2809"/>
              <a:ext cx="0" cy="10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05" name="Line 285"/>
            <p:cNvSpPr>
              <a:spLocks noChangeShapeType="1"/>
            </p:cNvSpPr>
            <p:nvPr/>
          </p:nvSpPr>
          <p:spPr bwMode="auto">
            <a:xfrm>
              <a:off x="2763" y="2809"/>
              <a:ext cx="437"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06" name="Line 286"/>
            <p:cNvSpPr>
              <a:spLocks noChangeShapeType="1"/>
            </p:cNvSpPr>
            <p:nvPr/>
          </p:nvSpPr>
          <p:spPr bwMode="auto">
            <a:xfrm>
              <a:off x="3719" y="2809"/>
              <a:ext cx="0" cy="10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07" name="Line 287"/>
            <p:cNvSpPr>
              <a:spLocks noChangeShapeType="1"/>
            </p:cNvSpPr>
            <p:nvPr/>
          </p:nvSpPr>
          <p:spPr bwMode="auto">
            <a:xfrm>
              <a:off x="3719" y="2915"/>
              <a:ext cx="117"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08" name="Line 288"/>
            <p:cNvSpPr>
              <a:spLocks noChangeShapeType="1"/>
            </p:cNvSpPr>
            <p:nvPr/>
          </p:nvSpPr>
          <p:spPr bwMode="auto">
            <a:xfrm>
              <a:off x="3842" y="2809"/>
              <a:ext cx="0" cy="10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09" name="Line 289"/>
            <p:cNvSpPr>
              <a:spLocks noChangeShapeType="1"/>
            </p:cNvSpPr>
            <p:nvPr/>
          </p:nvSpPr>
          <p:spPr bwMode="auto">
            <a:xfrm>
              <a:off x="3844" y="2809"/>
              <a:ext cx="132"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10" name="Line 290"/>
            <p:cNvSpPr>
              <a:spLocks noChangeShapeType="1"/>
            </p:cNvSpPr>
            <p:nvPr/>
          </p:nvSpPr>
          <p:spPr bwMode="auto">
            <a:xfrm flipV="1">
              <a:off x="3976" y="2809"/>
              <a:ext cx="0" cy="17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11" name="Line 291"/>
            <p:cNvSpPr>
              <a:spLocks noChangeShapeType="1"/>
            </p:cNvSpPr>
            <p:nvPr/>
          </p:nvSpPr>
          <p:spPr bwMode="auto">
            <a:xfrm>
              <a:off x="2898" y="2468"/>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12" name="Line 292"/>
            <p:cNvSpPr>
              <a:spLocks noChangeShapeType="1"/>
            </p:cNvSpPr>
            <p:nvPr/>
          </p:nvSpPr>
          <p:spPr bwMode="auto">
            <a:xfrm>
              <a:off x="2898" y="2553"/>
              <a:ext cx="154"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13" name="Line 293"/>
            <p:cNvSpPr>
              <a:spLocks noChangeShapeType="1"/>
            </p:cNvSpPr>
            <p:nvPr/>
          </p:nvSpPr>
          <p:spPr bwMode="auto">
            <a:xfrm>
              <a:off x="3052" y="2468"/>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14" name="Line 294"/>
            <p:cNvSpPr>
              <a:spLocks noChangeShapeType="1"/>
            </p:cNvSpPr>
            <p:nvPr/>
          </p:nvSpPr>
          <p:spPr bwMode="auto">
            <a:xfrm>
              <a:off x="2898" y="2553"/>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015" name="Group 295"/>
            <p:cNvGrpSpPr>
              <a:grpSpLocks/>
            </p:cNvGrpSpPr>
            <p:nvPr/>
          </p:nvGrpSpPr>
          <p:grpSpPr bwMode="auto">
            <a:xfrm>
              <a:off x="2704" y="1018"/>
              <a:ext cx="425" cy="659"/>
              <a:chOff x="6715" y="5056"/>
              <a:chExt cx="622" cy="874"/>
            </a:xfrm>
          </p:grpSpPr>
          <p:sp>
            <p:nvSpPr>
              <p:cNvPr id="31016" name="AutoShape 296"/>
              <p:cNvSpPr>
                <a:spLocks noChangeArrowheads="1"/>
              </p:cNvSpPr>
              <p:nvPr/>
            </p:nvSpPr>
            <p:spPr bwMode="auto">
              <a:xfrm rot="7744377" flipH="1">
                <a:off x="6609" y="5647"/>
                <a:ext cx="452" cy="113"/>
              </a:xfrm>
              <a:prstGeom prst="flowChartInputOutput">
                <a:avLst/>
              </a:prstGeom>
              <a:solidFill>
                <a:srgbClr val="FFFFFF"/>
              </a:solidFill>
              <a:ln w="38100">
                <a:solidFill>
                  <a:srgbClr val="000000"/>
                </a:solidFill>
                <a:miter lim="800000"/>
                <a:headEnd/>
                <a:tailEnd/>
              </a:ln>
            </p:spPr>
            <p:txBody>
              <a:bodyPr/>
              <a:lstStyle/>
              <a:p>
                <a:endParaRPr lang="en-US"/>
              </a:p>
            </p:txBody>
          </p:sp>
          <p:sp>
            <p:nvSpPr>
              <p:cNvPr id="31017" name="Line 297"/>
              <p:cNvSpPr>
                <a:spLocks noChangeShapeType="1"/>
              </p:cNvSpPr>
              <p:nvPr/>
            </p:nvSpPr>
            <p:spPr bwMode="auto">
              <a:xfrm flipV="1">
                <a:off x="6715" y="5056"/>
                <a:ext cx="622" cy="791"/>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18" name="AutoShape 298"/>
              <p:cNvSpPr>
                <a:spLocks noChangeArrowheads="1"/>
              </p:cNvSpPr>
              <p:nvPr/>
            </p:nvSpPr>
            <p:spPr bwMode="auto">
              <a:xfrm rot="7744377" flipH="1">
                <a:off x="6602" y="5628"/>
                <a:ext cx="452" cy="113"/>
              </a:xfrm>
              <a:prstGeom prst="flowChartInputOutput">
                <a:avLst/>
              </a:prstGeom>
              <a:solidFill>
                <a:srgbClr val="FFFFFF"/>
              </a:solidFill>
              <a:ln w="38100">
                <a:solidFill>
                  <a:srgbClr val="000000"/>
                </a:solidFill>
                <a:miter lim="800000"/>
                <a:headEnd/>
                <a:tailEnd/>
              </a:ln>
            </p:spPr>
            <p:txBody>
              <a:bodyPr/>
              <a:lstStyle/>
              <a:p>
                <a:endParaRPr lang="en-US"/>
              </a:p>
            </p:txBody>
          </p:sp>
          <p:sp>
            <p:nvSpPr>
              <p:cNvPr id="31019" name="Line 299"/>
              <p:cNvSpPr>
                <a:spLocks noChangeShapeType="1"/>
              </p:cNvSpPr>
              <p:nvPr/>
            </p:nvSpPr>
            <p:spPr bwMode="auto">
              <a:xfrm>
                <a:off x="6888" y="5577"/>
                <a:ext cx="49"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1020" name="Group 300"/>
            <p:cNvGrpSpPr>
              <a:grpSpLocks/>
            </p:cNvGrpSpPr>
            <p:nvPr/>
          </p:nvGrpSpPr>
          <p:grpSpPr bwMode="auto">
            <a:xfrm>
              <a:off x="3243" y="1018"/>
              <a:ext cx="424" cy="659"/>
              <a:chOff x="6715" y="5056"/>
              <a:chExt cx="622" cy="874"/>
            </a:xfrm>
          </p:grpSpPr>
          <p:sp>
            <p:nvSpPr>
              <p:cNvPr id="31021" name="AutoShape 301"/>
              <p:cNvSpPr>
                <a:spLocks noChangeArrowheads="1"/>
              </p:cNvSpPr>
              <p:nvPr/>
            </p:nvSpPr>
            <p:spPr bwMode="auto">
              <a:xfrm rot="7744377" flipH="1">
                <a:off x="6609" y="5647"/>
                <a:ext cx="452" cy="113"/>
              </a:xfrm>
              <a:prstGeom prst="flowChartInputOutput">
                <a:avLst/>
              </a:prstGeom>
              <a:solidFill>
                <a:srgbClr val="FFFFFF"/>
              </a:solidFill>
              <a:ln w="38100">
                <a:solidFill>
                  <a:srgbClr val="000000"/>
                </a:solidFill>
                <a:miter lim="800000"/>
                <a:headEnd/>
                <a:tailEnd/>
              </a:ln>
            </p:spPr>
            <p:txBody>
              <a:bodyPr/>
              <a:lstStyle/>
              <a:p>
                <a:endParaRPr lang="en-US"/>
              </a:p>
            </p:txBody>
          </p:sp>
          <p:sp>
            <p:nvSpPr>
              <p:cNvPr id="31022" name="Line 302"/>
              <p:cNvSpPr>
                <a:spLocks noChangeShapeType="1"/>
              </p:cNvSpPr>
              <p:nvPr/>
            </p:nvSpPr>
            <p:spPr bwMode="auto">
              <a:xfrm flipV="1">
                <a:off x="6715" y="5056"/>
                <a:ext cx="622" cy="791"/>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23" name="AutoShape 303"/>
              <p:cNvSpPr>
                <a:spLocks noChangeArrowheads="1"/>
              </p:cNvSpPr>
              <p:nvPr/>
            </p:nvSpPr>
            <p:spPr bwMode="auto">
              <a:xfrm rot="7744377" flipH="1">
                <a:off x="6602" y="5628"/>
                <a:ext cx="452" cy="113"/>
              </a:xfrm>
              <a:prstGeom prst="flowChartInputOutput">
                <a:avLst/>
              </a:prstGeom>
              <a:solidFill>
                <a:srgbClr val="FFFFFF"/>
              </a:solidFill>
              <a:ln w="38100">
                <a:solidFill>
                  <a:srgbClr val="000000"/>
                </a:solidFill>
                <a:miter lim="800000"/>
                <a:headEnd/>
                <a:tailEnd/>
              </a:ln>
            </p:spPr>
            <p:txBody>
              <a:bodyPr/>
              <a:lstStyle/>
              <a:p>
                <a:endParaRPr lang="en-US"/>
              </a:p>
            </p:txBody>
          </p:sp>
          <p:sp>
            <p:nvSpPr>
              <p:cNvPr id="31024" name="Line 304"/>
              <p:cNvSpPr>
                <a:spLocks noChangeShapeType="1"/>
              </p:cNvSpPr>
              <p:nvPr/>
            </p:nvSpPr>
            <p:spPr bwMode="auto">
              <a:xfrm>
                <a:off x="6888" y="5577"/>
                <a:ext cx="49"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1025" name="Group 305"/>
            <p:cNvGrpSpPr>
              <a:grpSpLocks/>
            </p:cNvGrpSpPr>
            <p:nvPr/>
          </p:nvGrpSpPr>
          <p:grpSpPr bwMode="auto">
            <a:xfrm>
              <a:off x="3778" y="1018"/>
              <a:ext cx="425" cy="659"/>
              <a:chOff x="6715" y="5056"/>
              <a:chExt cx="622" cy="874"/>
            </a:xfrm>
          </p:grpSpPr>
          <p:sp>
            <p:nvSpPr>
              <p:cNvPr id="31026" name="AutoShape 306"/>
              <p:cNvSpPr>
                <a:spLocks noChangeArrowheads="1"/>
              </p:cNvSpPr>
              <p:nvPr/>
            </p:nvSpPr>
            <p:spPr bwMode="auto">
              <a:xfrm rot="7744377" flipH="1">
                <a:off x="6609" y="5647"/>
                <a:ext cx="452" cy="113"/>
              </a:xfrm>
              <a:prstGeom prst="flowChartInputOutput">
                <a:avLst/>
              </a:prstGeom>
              <a:solidFill>
                <a:srgbClr val="FFFFFF"/>
              </a:solidFill>
              <a:ln w="38100">
                <a:solidFill>
                  <a:srgbClr val="000000"/>
                </a:solidFill>
                <a:miter lim="800000"/>
                <a:headEnd/>
                <a:tailEnd/>
              </a:ln>
            </p:spPr>
            <p:txBody>
              <a:bodyPr/>
              <a:lstStyle/>
              <a:p>
                <a:endParaRPr lang="en-US"/>
              </a:p>
            </p:txBody>
          </p:sp>
          <p:sp>
            <p:nvSpPr>
              <p:cNvPr id="31027" name="Line 307"/>
              <p:cNvSpPr>
                <a:spLocks noChangeShapeType="1"/>
              </p:cNvSpPr>
              <p:nvPr/>
            </p:nvSpPr>
            <p:spPr bwMode="auto">
              <a:xfrm flipV="1">
                <a:off x="6715" y="5056"/>
                <a:ext cx="622" cy="791"/>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28" name="AutoShape 308"/>
              <p:cNvSpPr>
                <a:spLocks noChangeArrowheads="1"/>
              </p:cNvSpPr>
              <p:nvPr/>
            </p:nvSpPr>
            <p:spPr bwMode="auto">
              <a:xfrm rot="7744377" flipH="1">
                <a:off x="6602" y="5628"/>
                <a:ext cx="452" cy="113"/>
              </a:xfrm>
              <a:prstGeom prst="flowChartInputOutput">
                <a:avLst/>
              </a:prstGeom>
              <a:solidFill>
                <a:srgbClr val="FFFFFF"/>
              </a:solidFill>
              <a:ln w="38100">
                <a:solidFill>
                  <a:srgbClr val="000000"/>
                </a:solidFill>
                <a:miter lim="800000"/>
                <a:headEnd/>
                <a:tailEnd/>
              </a:ln>
            </p:spPr>
            <p:txBody>
              <a:bodyPr/>
              <a:lstStyle/>
              <a:p>
                <a:endParaRPr lang="en-US"/>
              </a:p>
            </p:txBody>
          </p:sp>
          <p:sp>
            <p:nvSpPr>
              <p:cNvPr id="31029" name="Line 309"/>
              <p:cNvSpPr>
                <a:spLocks noChangeShapeType="1"/>
              </p:cNvSpPr>
              <p:nvPr/>
            </p:nvSpPr>
            <p:spPr bwMode="auto">
              <a:xfrm>
                <a:off x="6888" y="5577"/>
                <a:ext cx="49"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1030" name="Line 310"/>
            <p:cNvSpPr>
              <a:spLocks noChangeShapeType="1"/>
            </p:cNvSpPr>
            <p:nvPr/>
          </p:nvSpPr>
          <p:spPr bwMode="auto">
            <a:xfrm flipV="1">
              <a:off x="3900" y="1700"/>
              <a:ext cx="0" cy="938"/>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1" name="Line 311"/>
            <p:cNvSpPr>
              <a:spLocks noChangeShapeType="1"/>
            </p:cNvSpPr>
            <p:nvPr/>
          </p:nvSpPr>
          <p:spPr bwMode="auto">
            <a:xfrm>
              <a:off x="3747" y="2638"/>
              <a:ext cx="153"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2" name="Line 312"/>
            <p:cNvSpPr>
              <a:spLocks noChangeShapeType="1"/>
            </p:cNvSpPr>
            <p:nvPr/>
          </p:nvSpPr>
          <p:spPr bwMode="auto">
            <a:xfrm>
              <a:off x="3900" y="1700"/>
              <a:ext cx="76"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3" name="Line 313"/>
            <p:cNvSpPr>
              <a:spLocks noChangeShapeType="1"/>
            </p:cNvSpPr>
            <p:nvPr/>
          </p:nvSpPr>
          <p:spPr bwMode="auto">
            <a:xfrm>
              <a:off x="3976" y="1700"/>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4" name="Line 314"/>
            <p:cNvSpPr>
              <a:spLocks noChangeShapeType="1"/>
            </p:cNvSpPr>
            <p:nvPr/>
          </p:nvSpPr>
          <p:spPr bwMode="auto">
            <a:xfrm>
              <a:off x="3976" y="1786"/>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5" name="Line 315"/>
            <p:cNvSpPr>
              <a:spLocks noChangeShapeType="1"/>
            </p:cNvSpPr>
            <p:nvPr/>
          </p:nvSpPr>
          <p:spPr bwMode="auto">
            <a:xfrm>
              <a:off x="3976" y="1870"/>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6" name="Line 316"/>
            <p:cNvSpPr>
              <a:spLocks noChangeShapeType="1"/>
            </p:cNvSpPr>
            <p:nvPr/>
          </p:nvSpPr>
          <p:spPr bwMode="auto">
            <a:xfrm>
              <a:off x="4131" y="1786"/>
              <a:ext cx="0" cy="8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7" name="Line 317"/>
            <p:cNvSpPr>
              <a:spLocks noChangeShapeType="1"/>
            </p:cNvSpPr>
            <p:nvPr/>
          </p:nvSpPr>
          <p:spPr bwMode="auto">
            <a:xfrm>
              <a:off x="3976" y="1870"/>
              <a:ext cx="0" cy="8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8" name="Line 318"/>
            <p:cNvSpPr>
              <a:spLocks noChangeShapeType="1"/>
            </p:cNvSpPr>
            <p:nvPr/>
          </p:nvSpPr>
          <p:spPr bwMode="auto">
            <a:xfrm>
              <a:off x="3976" y="1956"/>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39" name="Line 319"/>
            <p:cNvSpPr>
              <a:spLocks noChangeShapeType="1"/>
            </p:cNvSpPr>
            <p:nvPr/>
          </p:nvSpPr>
          <p:spPr bwMode="auto">
            <a:xfrm>
              <a:off x="3976" y="2041"/>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0" name="Line 320"/>
            <p:cNvSpPr>
              <a:spLocks noChangeShapeType="1"/>
            </p:cNvSpPr>
            <p:nvPr/>
          </p:nvSpPr>
          <p:spPr bwMode="auto">
            <a:xfrm>
              <a:off x="4131" y="1956"/>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1" name="Line 321"/>
            <p:cNvSpPr>
              <a:spLocks noChangeShapeType="1"/>
            </p:cNvSpPr>
            <p:nvPr/>
          </p:nvSpPr>
          <p:spPr bwMode="auto">
            <a:xfrm>
              <a:off x="3976" y="2041"/>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2" name="Line 322"/>
            <p:cNvSpPr>
              <a:spLocks noChangeShapeType="1"/>
            </p:cNvSpPr>
            <p:nvPr/>
          </p:nvSpPr>
          <p:spPr bwMode="auto">
            <a:xfrm>
              <a:off x="3976" y="2127"/>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3" name="Line 323"/>
            <p:cNvSpPr>
              <a:spLocks noChangeShapeType="1"/>
            </p:cNvSpPr>
            <p:nvPr/>
          </p:nvSpPr>
          <p:spPr bwMode="auto">
            <a:xfrm>
              <a:off x="3976" y="2212"/>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4" name="Line 324"/>
            <p:cNvSpPr>
              <a:spLocks noChangeShapeType="1"/>
            </p:cNvSpPr>
            <p:nvPr/>
          </p:nvSpPr>
          <p:spPr bwMode="auto">
            <a:xfrm>
              <a:off x="4131" y="2127"/>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5" name="Line 325"/>
            <p:cNvSpPr>
              <a:spLocks noChangeShapeType="1"/>
            </p:cNvSpPr>
            <p:nvPr/>
          </p:nvSpPr>
          <p:spPr bwMode="auto">
            <a:xfrm>
              <a:off x="3976" y="2212"/>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6" name="Line 326"/>
            <p:cNvSpPr>
              <a:spLocks noChangeShapeType="1"/>
            </p:cNvSpPr>
            <p:nvPr/>
          </p:nvSpPr>
          <p:spPr bwMode="auto">
            <a:xfrm>
              <a:off x="3976" y="2297"/>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7" name="Line 327"/>
            <p:cNvSpPr>
              <a:spLocks noChangeShapeType="1"/>
            </p:cNvSpPr>
            <p:nvPr/>
          </p:nvSpPr>
          <p:spPr bwMode="auto">
            <a:xfrm>
              <a:off x="3976" y="2382"/>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8" name="Line 328"/>
            <p:cNvSpPr>
              <a:spLocks noChangeShapeType="1"/>
            </p:cNvSpPr>
            <p:nvPr/>
          </p:nvSpPr>
          <p:spPr bwMode="auto">
            <a:xfrm>
              <a:off x="4131" y="2297"/>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49" name="Line 329"/>
            <p:cNvSpPr>
              <a:spLocks noChangeShapeType="1"/>
            </p:cNvSpPr>
            <p:nvPr/>
          </p:nvSpPr>
          <p:spPr bwMode="auto">
            <a:xfrm>
              <a:off x="3976" y="2382"/>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0" name="Line 330"/>
            <p:cNvSpPr>
              <a:spLocks noChangeShapeType="1"/>
            </p:cNvSpPr>
            <p:nvPr/>
          </p:nvSpPr>
          <p:spPr bwMode="auto">
            <a:xfrm>
              <a:off x="3976" y="2638"/>
              <a:ext cx="232"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1" name="Line 331"/>
            <p:cNvSpPr>
              <a:spLocks noChangeShapeType="1"/>
            </p:cNvSpPr>
            <p:nvPr/>
          </p:nvSpPr>
          <p:spPr bwMode="auto">
            <a:xfrm flipH="1">
              <a:off x="3730" y="2642"/>
              <a:ext cx="461" cy="42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2" name="Line 332"/>
            <p:cNvSpPr>
              <a:spLocks noChangeShapeType="1"/>
            </p:cNvSpPr>
            <p:nvPr/>
          </p:nvSpPr>
          <p:spPr bwMode="auto">
            <a:xfrm>
              <a:off x="3976" y="2468"/>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3" name="Line 333"/>
            <p:cNvSpPr>
              <a:spLocks noChangeShapeType="1"/>
            </p:cNvSpPr>
            <p:nvPr/>
          </p:nvSpPr>
          <p:spPr bwMode="auto">
            <a:xfrm>
              <a:off x="3976" y="2553"/>
              <a:ext cx="155"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4" name="Line 334"/>
            <p:cNvSpPr>
              <a:spLocks noChangeShapeType="1"/>
            </p:cNvSpPr>
            <p:nvPr/>
          </p:nvSpPr>
          <p:spPr bwMode="auto">
            <a:xfrm>
              <a:off x="4131" y="2468"/>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5" name="Line 335"/>
            <p:cNvSpPr>
              <a:spLocks noChangeShapeType="1"/>
            </p:cNvSpPr>
            <p:nvPr/>
          </p:nvSpPr>
          <p:spPr bwMode="auto">
            <a:xfrm>
              <a:off x="3976" y="2553"/>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6" name="Line 336"/>
            <p:cNvSpPr>
              <a:spLocks noChangeShapeType="1"/>
            </p:cNvSpPr>
            <p:nvPr/>
          </p:nvSpPr>
          <p:spPr bwMode="auto">
            <a:xfrm flipH="1">
              <a:off x="3785" y="1608"/>
              <a:ext cx="0" cy="1278"/>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7" name="Line 337"/>
            <p:cNvSpPr>
              <a:spLocks noChangeShapeType="1"/>
            </p:cNvSpPr>
            <p:nvPr/>
          </p:nvSpPr>
          <p:spPr bwMode="auto">
            <a:xfrm>
              <a:off x="3249" y="2897"/>
              <a:ext cx="0" cy="852"/>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8" name="Line 338"/>
            <p:cNvSpPr>
              <a:spLocks noChangeShapeType="1"/>
            </p:cNvSpPr>
            <p:nvPr/>
          </p:nvSpPr>
          <p:spPr bwMode="auto">
            <a:xfrm flipH="1">
              <a:off x="3733" y="3064"/>
              <a:ext cx="14" cy="627"/>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59" name="Line 339"/>
            <p:cNvSpPr>
              <a:spLocks noChangeShapeType="1"/>
            </p:cNvSpPr>
            <p:nvPr/>
          </p:nvSpPr>
          <p:spPr bwMode="auto">
            <a:xfrm>
              <a:off x="2744" y="3067"/>
              <a:ext cx="7" cy="627"/>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60" name="Rectangle 340"/>
            <p:cNvSpPr>
              <a:spLocks noChangeArrowheads="1"/>
            </p:cNvSpPr>
            <p:nvPr/>
          </p:nvSpPr>
          <p:spPr bwMode="auto">
            <a:xfrm>
              <a:off x="1491" y="969"/>
              <a:ext cx="387" cy="25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p>
              <a:pPr algn="ctr"/>
              <a:r>
                <a:rPr lang="vi-VN" altLang="en-US" sz="1200">
                  <a:solidFill>
                    <a:srgbClr val="000000"/>
                  </a:solidFill>
                </a:rPr>
                <a:t>3</a:t>
              </a:r>
              <a:endParaRPr lang="vi-VN" altLang="en-US" sz="1800"/>
            </a:p>
          </p:txBody>
        </p:sp>
        <p:sp>
          <p:nvSpPr>
            <p:cNvPr id="31061" name="Rectangle 341"/>
            <p:cNvSpPr>
              <a:spLocks noChangeArrowheads="1"/>
            </p:cNvSpPr>
            <p:nvPr/>
          </p:nvSpPr>
          <p:spPr bwMode="auto">
            <a:xfrm>
              <a:off x="1896" y="985"/>
              <a:ext cx="384" cy="255"/>
            </a:xfrm>
            <a:prstGeom prst="rect">
              <a:avLst/>
            </a:prstGeom>
            <a:solidFill>
              <a:schemeClr val="tx2"/>
            </a:solidFill>
            <a:ln w="38100">
              <a:solidFill>
                <a:schemeClr val="tx1"/>
              </a:solidFill>
              <a:miter lim="800000"/>
              <a:headEnd/>
              <a:tailEnd/>
            </a:ln>
          </p:spPr>
          <p:txBody>
            <a:bodyPr lIns="0" tIns="0" rIns="0" bIns="0"/>
            <a:lstStyle/>
            <a:p>
              <a:pPr algn="ctr"/>
              <a:r>
                <a:rPr lang="vi-VN" altLang="en-US" sz="1200">
                  <a:solidFill>
                    <a:srgbClr val="000000"/>
                  </a:solidFill>
                </a:rPr>
                <a:t>8</a:t>
              </a:r>
              <a:endParaRPr lang="vi-VN" altLang="en-US" sz="1800"/>
            </a:p>
          </p:txBody>
        </p:sp>
        <p:sp>
          <p:nvSpPr>
            <p:cNvPr id="31062" name="Rectangle 342"/>
            <p:cNvSpPr>
              <a:spLocks noChangeArrowheads="1"/>
            </p:cNvSpPr>
            <p:nvPr/>
          </p:nvSpPr>
          <p:spPr bwMode="auto">
            <a:xfrm>
              <a:off x="2228" y="969"/>
              <a:ext cx="385" cy="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31063" name="Rectangle 343"/>
            <p:cNvSpPr>
              <a:spLocks noChangeArrowheads="1"/>
            </p:cNvSpPr>
            <p:nvPr/>
          </p:nvSpPr>
          <p:spPr bwMode="auto">
            <a:xfrm>
              <a:off x="584" y="2273"/>
              <a:ext cx="386"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sp>
          <p:nvSpPr>
            <p:cNvPr id="31064" name="Rectangle 344"/>
            <p:cNvSpPr>
              <a:spLocks noChangeArrowheads="1"/>
            </p:cNvSpPr>
            <p:nvPr/>
          </p:nvSpPr>
          <p:spPr bwMode="auto">
            <a:xfrm>
              <a:off x="669" y="3124"/>
              <a:ext cx="387" cy="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31065" name="Rectangle 345"/>
            <p:cNvSpPr>
              <a:spLocks noChangeArrowheads="1"/>
            </p:cNvSpPr>
            <p:nvPr/>
          </p:nvSpPr>
          <p:spPr bwMode="auto">
            <a:xfrm>
              <a:off x="4836" y="1423"/>
              <a:ext cx="385" cy="255"/>
            </a:xfrm>
            <a:prstGeom prst="rect">
              <a:avLst/>
            </a:prstGeom>
            <a:solidFill>
              <a:schemeClr val="tx2"/>
            </a:solidFill>
            <a:ln>
              <a:noFill/>
            </a:ln>
            <a:extLst>
              <a:ext uri="{91240B29-F687-4F45-9708-019B960494DF}">
                <a14:hiddenLine xmlns:a14="http://schemas.microsoft.com/office/drawing/2010/main" w="38100">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31066" name="Rectangle 346"/>
            <p:cNvSpPr>
              <a:spLocks noChangeArrowheads="1"/>
            </p:cNvSpPr>
            <p:nvPr/>
          </p:nvSpPr>
          <p:spPr bwMode="auto">
            <a:xfrm>
              <a:off x="4751" y="3039"/>
              <a:ext cx="386" cy="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31067" name="Line 347"/>
            <p:cNvSpPr>
              <a:spLocks noChangeShapeType="1"/>
            </p:cNvSpPr>
            <p:nvPr/>
          </p:nvSpPr>
          <p:spPr bwMode="auto">
            <a:xfrm flipV="1">
              <a:off x="972" y="2695"/>
              <a:ext cx="1079" cy="68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68" name="Line 348"/>
            <p:cNvSpPr>
              <a:spLocks noChangeShapeType="1"/>
            </p:cNvSpPr>
            <p:nvPr/>
          </p:nvSpPr>
          <p:spPr bwMode="auto">
            <a:xfrm flipV="1">
              <a:off x="745" y="3375"/>
              <a:ext cx="231"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69" name="Line 349"/>
            <p:cNvSpPr>
              <a:spLocks noChangeShapeType="1"/>
            </p:cNvSpPr>
            <p:nvPr/>
          </p:nvSpPr>
          <p:spPr bwMode="auto">
            <a:xfrm flipV="1">
              <a:off x="652" y="2519"/>
              <a:ext cx="231"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0" name="Line 350"/>
            <p:cNvSpPr>
              <a:spLocks noChangeShapeType="1"/>
            </p:cNvSpPr>
            <p:nvPr/>
          </p:nvSpPr>
          <p:spPr bwMode="auto">
            <a:xfrm flipV="1">
              <a:off x="887" y="2009"/>
              <a:ext cx="927" cy="511"/>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1" name="Line 351"/>
            <p:cNvSpPr>
              <a:spLocks noChangeShapeType="1"/>
            </p:cNvSpPr>
            <p:nvPr/>
          </p:nvSpPr>
          <p:spPr bwMode="auto">
            <a:xfrm flipV="1">
              <a:off x="1576" y="1196"/>
              <a:ext cx="23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2" name="Line 352"/>
            <p:cNvSpPr>
              <a:spLocks noChangeShapeType="1"/>
            </p:cNvSpPr>
            <p:nvPr/>
          </p:nvSpPr>
          <p:spPr bwMode="auto">
            <a:xfrm flipV="1">
              <a:off x="1974" y="1203"/>
              <a:ext cx="23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3" name="Line 353"/>
            <p:cNvSpPr>
              <a:spLocks noChangeShapeType="1"/>
            </p:cNvSpPr>
            <p:nvPr/>
          </p:nvSpPr>
          <p:spPr bwMode="auto">
            <a:xfrm flipV="1">
              <a:off x="2286" y="1210"/>
              <a:ext cx="232"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4" name="Line 354"/>
            <p:cNvSpPr>
              <a:spLocks noChangeShapeType="1"/>
            </p:cNvSpPr>
            <p:nvPr/>
          </p:nvSpPr>
          <p:spPr bwMode="auto">
            <a:xfrm flipH="1" flipV="1">
              <a:off x="1820" y="1196"/>
              <a:ext cx="183" cy="66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5" name="Line 355"/>
            <p:cNvSpPr>
              <a:spLocks noChangeShapeType="1"/>
            </p:cNvSpPr>
            <p:nvPr/>
          </p:nvSpPr>
          <p:spPr bwMode="auto">
            <a:xfrm flipH="1" flipV="1">
              <a:off x="2201" y="1196"/>
              <a:ext cx="76" cy="76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6" name="Line 356"/>
            <p:cNvSpPr>
              <a:spLocks noChangeShapeType="1"/>
            </p:cNvSpPr>
            <p:nvPr/>
          </p:nvSpPr>
          <p:spPr bwMode="auto">
            <a:xfrm flipH="1" flipV="1">
              <a:off x="2512" y="1217"/>
              <a:ext cx="199" cy="84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7" name="Line 357"/>
            <p:cNvSpPr>
              <a:spLocks noChangeShapeType="1"/>
            </p:cNvSpPr>
            <p:nvPr/>
          </p:nvSpPr>
          <p:spPr bwMode="auto">
            <a:xfrm flipV="1">
              <a:off x="4894" y="1649"/>
              <a:ext cx="231"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8" name="Line 358"/>
            <p:cNvSpPr>
              <a:spLocks noChangeShapeType="1"/>
            </p:cNvSpPr>
            <p:nvPr/>
          </p:nvSpPr>
          <p:spPr bwMode="auto">
            <a:xfrm flipV="1">
              <a:off x="4808" y="3266"/>
              <a:ext cx="23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79" name="Line 359"/>
            <p:cNvSpPr>
              <a:spLocks noChangeShapeType="1"/>
            </p:cNvSpPr>
            <p:nvPr/>
          </p:nvSpPr>
          <p:spPr bwMode="auto">
            <a:xfrm flipV="1">
              <a:off x="4118" y="1649"/>
              <a:ext cx="772" cy="341"/>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80" name="Line 360"/>
            <p:cNvSpPr>
              <a:spLocks noChangeShapeType="1"/>
            </p:cNvSpPr>
            <p:nvPr/>
          </p:nvSpPr>
          <p:spPr bwMode="auto">
            <a:xfrm>
              <a:off x="3505" y="2931"/>
              <a:ext cx="1311" cy="341"/>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081" name="Group 361"/>
            <p:cNvGrpSpPr>
              <a:grpSpLocks/>
            </p:cNvGrpSpPr>
            <p:nvPr/>
          </p:nvGrpSpPr>
          <p:grpSpPr bwMode="auto">
            <a:xfrm>
              <a:off x="2115" y="2103"/>
              <a:ext cx="121" cy="115"/>
              <a:chOff x="5803" y="6525"/>
              <a:chExt cx="178" cy="153"/>
            </a:xfrm>
          </p:grpSpPr>
          <p:sp>
            <p:nvSpPr>
              <p:cNvPr id="31082" name="Line 362"/>
              <p:cNvSpPr>
                <a:spLocks noChangeShapeType="1"/>
              </p:cNvSpPr>
              <p:nvPr/>
            </p:nvSpPr>
            <p:spPr bwMode="auto">
              <a:xfrm>
                <a:off x="5832" y="6525"/>
                <a:ext cx="149"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83" name="Line 363"/>
              <p:cNvSpPr>
                <a:spLocks noChangeShapeType="1"/>
              </p:cNvSpPr>
              <p:nvPr/>
            </p:nvSpPr>
            <p:spPr bwMode="auto">
              <a:xfrm flipV="1">
                <a:off x="5981" y="6525"/>
                <a:ext cx="0" cy="11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84" name="Line 364"/>
              <p:cNvSpPr>
                <a:spLocks noChangeShapeType="1"/>
              </p:cNvSpPr>
              <p:nvPr/>
            </p:nvSpPr>
            <p:spPr bwMode="auto">
              <a:xfrm flipH="1">
                <a:off x="5918" y="6536"/>
                <a:ext cx="62" cy="6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85" name="Line 365"/>
              <p:cNvSpPr>
                <a:spLocks noChangeShapeType="1"/>
              </p:cNvSpPr>
              <p:nvPr/>
            </p:nvSpPr>
            <p:spPr bwMode="auto">
              <a:xfrm flipH="1">
                <a:off x="5918" y="6618"/>
                <a:ext cx="62" cy="6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86" name="Line 366"/>
              <p:cNvSpPr>
                <a:spLocks noChangeShapeType="1"/>
              </p:cNvSpPr>
              <p:nvPr/>
            </p:nvSpPr>
            <p:spPr bwMode="auto">
              <a:xfrm flipH="1">
                <a:off x="5918" y="6576"/>
                <a:ext cx="62" cy="6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87" name="Line 367"/>
              <p:cNvSpPr>
                <a:spLocks noChangeShapeType="1"/>
              </p:cNvSpPr>
              <p:nvPr/>
            </p:nvSpPr>
            <p:spPr bwMode="auto">
              <a:xfrm flipH="1">
                <a:off x="5803" y="6525"/>
                <a:ext cx="62" cy="6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88" name="Line 368"/>
              <p:cNvSpPr>
                <a:spLocks noChangeShapeType="1"/>
              </p:cNvSpPr>
              <p:nvPr/>
            </p:nvSpPr>
            <p:spPr bwMode="auto">
              <a:xfrm flipH="1">
                <a:off x="5889" y="6525"/>
                <a:ext cx="62" cy="6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89" name="Line 369"/>
              <p:cNvSpPr>
                <a:spLocks noChangeShapeType="1"/>
              </p:cNvSpPr>
              <p:nvPr/>
            </p:nvSpPr>
            <p:spPr bwMode="auto">
              <a:xfrm flipH="1">
                <a:off x="5845" y="6525"/>
                <a:ext cx="62" cy="6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1090" name="Group 370"/>
            <p:cNvGrpSpPr>
              <a:grpSpLocks/>
            </p:cNvGrpSpPr>
            <p:nvPr/>
          </p:nvGrpSpPr>
          <p:grpSpPr bwMode="auto">
            <a:xfrm>
              <a:off x="2110" y="1871"/>
              <a:ext cx="122" cy="110"/>
              <a:chOff x="5806" y="6154"/>
              <a:chExt cx="177" cy="146"/>
            </a:xfrm>
          </p:grpSpPr>
          <p:sp>
            <p:nvSpPr>
              <p:cNvPr id="31091" name="Line 371"/>
              <p:cNvSpPr>
                <a:spLocks noChangeShapeType="1"/>
              </p:cNvSpPr>
              <p:nvPr/>
            </p:nvSpPr>
            <p:spPr bwMode="auto">
              <a:xfrm flipV="1">
                <a:off x="5981" y="6186"/>
                <a:ext cx="0" cy="11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92" name="Line 372"/>
              <p:cNvSpPr>
                <a:spLocks noChangeShapeType="1"/>
              </p:cNvSpPr>
              <p:nvPr/>
            </p:nvSpPr>
            <p:spPr bwMode="auto">
              <a:xfrm>
                <a:off x="5832" y="6299"/>
                <a:ext cx="149"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93" name="Line 373"/>
              <p:cNvSpPr>
                <a:spLocks noChangeShapeType="1"/>
              </p:cNvSpPr>
              <p:nvPr/>
            </p:nvSpPr>
            <p:spPr bwMode="auto">
              <a:xfrm flipH="1" flipV="1">
                <a:off x="5806" y="6246"/>
                <a:ext cx="62" cy="5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94" name="Line 374"/>
              <p:cNvSpPr>
                <a:spLocks noChangeShapeType="1"/>
              </p:cNvSpPr>
              <p:nvPr/>
            </p:nvSpPr>
            <p:spPr bwMode="auto">
              <a:xfrm flipH="1" flipV="1">
                <a:off x="5844" y="6246"/>
                <a:ext cx="62" cy="5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95" name="Line 375"/>
              <p:cNvSpPr>
                <a:spLocks noChangeShapeType="1"/>
              </p:cNvSpPr>
              <p:nvPr/>
            </p:nvSpPr>
            <p:spPr bwMode="auto">
              <a:xfrm flipH="1" flipV="1">
                <a:off x="5886" y="6246"/>
                <a:ext cx="62" cy="5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96" name="Line 376"/>
              <p:cNvSpPr>
                <a:spLocks noChangeShapeType="1"/>
              </p:cNvSpPr>
              <p:nvPr/>
            </p:nvSpPr>
            <p:spPr bwMode="auto">
              <a:xfrm flipH="1" flipV="1">
                <a:off x="5921" y="6234"/>
                <a:ext cx="62" cy="5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97" name="Line 377"/>
              <p:cNvSpPr>
                <a:spLocks noChangeShapeType="1"/>
              </p:cNvSpPr>
              <p:nvPr/>
            </p:nvSpPr>
            <p:spPr bwMode="auto">
              <a:xfrm flipH="1" flipV="1">
                <a:off x="5921" y="6195"/>
                <a:ext cx="62" cy="5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098" name="Line 378"/>
              <p:cNvSpPr>
                <a:spLocks noChangeShapeType="1"/>
              </p:cNvSpPr>
              <p:nvPr/>
            </p:nvSpPr>
            <p:spPr bwMode="auto">
              <a:xfrm flipH="1" flipV="1">
                <a:off x="5921" y="6154"/>
                <a:ext cx="62" cy="5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1099" name="Line 379"/>
            <p:cNvSpPr>
              <a:spLocks noChangeShapeType="1"/>
            </p:cNvSpPr>
            <p:nvPr/>
          </p:nvSpPr>
          <p:spPr bwMode="auto">
            <a:xfrm flipV="1">
              <a:off x="1879" y="3697"/>
              <a:ext cx="231"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00" name="Line 380"/>
            <p:cNvSpPr>
              <a:spLocks noChangeShapeType="1"/>
            </p:cNvSpPr>
            <p:nvPr/>
          </p:nvSpPr>
          <p:spPr bwMode="auto">
            <a:xfrm flipV="1">
              <a:off x="2098" y="2307"/>
              <a:ext cx="276" cy="1401"/>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01" name="Rectangle 381"/>
            <p:cNvSpPr>
              <a:spLocks noChangeArrowheads="1"/>
            </p:cNvSpPr>
            <p:nvPr/>
          </p:nvSpPr>
          <p:spPr bwMode="auto">
            <a:xfrm>
              <a:off x="1831" y="3477"/>
              <a:ext cx="385" cy="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31102" name="Line 382"/>
            <p:cNvSpPr>
              <a:spLocks noChangeShapeType="1"/>
            </p:cNvSpPr>
            <p:nvPr/>
          </p:nvSpPr>
          <p:spPr bwMode="auto">
            <a:xfrm>
              <a:off x="3283" y="2809"/>
              <a:ext cx="437"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03" name="Line 383"/>
            <p:cNvSpPr>
              <a:spLocks noChangeShapeType="1"/>
            </p:cNvSpPr>
            <p:nvPr/>
          </p:nvSpPr>
          <p:spPr bwMode="auto">
            <a:xfrm>
              <a:off x="2898" y="2212"/>
              <a:ext cx="0"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104" name="Group 384"/>
            <p:cNvGrpSpPr>
              <a:grpSpLocks/>
            </p:cNvGrpSpPr>
            <p:nvPr/>
          </p:nvGrpSpPr>
          <p:grpSpPr bwMode="auto">
            <a:xfrm>
              <a:off x="1984" y="2273"/>
              <a:ext cx="272" cy="42"/>
              <a:chOff x="1587" y="8931"/>
              <a:chExt cx="1662" cy="180"/>
            </a:xfrm>
          </p:grpSpPr>
          <p:sp>
            <p:nvSpPr>
              <p:cNvPr id="31105" name="Line 385"/>
              <p:cNvSpPr>
                <a:spLocks noChangeShapeType="1"/>
              </p:cNvSpPr>
              <p:nvPr/>
            </p:nvSpPr>
            <p:spPr bwMode="auto">
              <a:xfrm flipV="1">
                <a:off x="2061" y="8931"/>
                <a:ext cx="180" cy="18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06" name="Line 386"/>
              <p:cNvSpPr>
                <a:spLocks noChangeShapeType="1"/>
              </p:cNvSpPr>
              <p:nvPr/>
            </p:nvSpPr>
            <p:spPr bwMode="auto">
              <a:xfrm>
                <a:off x="2241" y="8931"/>
                <a:ext cx="180" cy="18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07" name="Line 387"/>
              <p:cNvSpPr>
                <a:spLocks noChangeShapeType="1"/>
              </p:cNvSpPr>
              <p:nvPr/>
            </p:nvSpPr>
            <p:spPr bwMode="auto">
              <a:xfrm flipV="1">
                <a:off x="2421" y="8931"/>
                <a:ext cx="180" cy="18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08" name="Line 388"/>
              <p:cNvSpPr>
                <a:spLocks noChangeShapeType="1"/>
              </p:cNvSpPr>
              <p:nvPr/>
            </p:nvSpPr>
            <p:spPr bwMode="auto">
              <a:xfrm>
                <a:off x="2601" y="8931"/>
                <a:ext cx="180" cy="18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09" name="Line 389"/>
              <p:cNvSpPr>
                <a:spLocks noChangeShapeType="1"/>
              </p:cNvSpPr>
              <p:nvPr/>
            </p:nvSpPr>
            <p:spPr bwMode="auto">
              <a:xfrm flipV="1">
                <a:off x="1758" y="8931"/>
                <a:ext cx="123" cy="1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0" name="Line 390"/>
              <p:cNvSpPr>
                <a:spLocks noChangeShapeType="1"/>
              </p:cNvSpPr>
              <p:nvPr/>
            </p:nvSpPr>
            <p:spPr bwMode="auto">
              <a:xfrm>
                <a:off x="1881" y="8931"/>
                <a:ext cx="180" cy="18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1" name="Line 391"/>
              <p:cNvSpPr>
                <a:spLocks noChangeShapeType="1"/>
              </p:cNvSpPr>
              <p:nvPr/>
            </p:nvSpPr>
            <p:spPr bwMode="auto">
              <a:xfrm flipV="1">
                <a:off x="2781" y="8931"/>
                <a:ext cx="180" cy="18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2" name="Line 392"/>
              <p:cNvSpPr>
                <a:spLocks noChangeShapeType="1"/>
              </p:cNvSpPr>
              <p:nvPr/>
            </p:nvSpPr>
            <p:spPr bwMode="auto">
              <a:xfrm>
                <a:off x="2961" y="8931"/>
                <a:ext cx="108" cy="1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3" name="Line 393"/>
              <p:cNvSpPr>
                <a:spLocks noChangeShapeType="1"/>
              </p:cNvSpPr>
              <p:nvPr/>
            </p:nvSpPr>
            <p:spPr bwMode="auto">
              <a:xfrm>
                <a:off x="1587" y="9057"/>
                <a:ext cx="1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4" name="Line 394"/>
              <p:cNvSpPr>
                <a:spLocks noChangeShapeType="1"/>
              </p:cNvSpPr>
              <p:nvPr/>
            </p:nvSpPr>
            <p:spPr bwMode="auto">
              <a:xfrm>
                <a:off x="3069" y="9057"/>
                <a:ext cx="18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1115" name="Line 395"/>
            <p:cNvSpPr>
              <a:spLocks noChangeShapeType="1"/>
            </p:cNvSpPr>
            <p:nvPr/>
          </p:nvSpPr>
          <p:spPr bwMode="auto">
            <a:xfrm>
              <a:off x="2406" y="2234"/>
              <a:ext cx="0" cy="13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6" name="Line 396"/>
            <p:cNvSpPr>
              <a:spLocks noChangeShapeType="1"/>
            </p:cNvSpPr>
            <p:nvPr/>
          </p:nvSpPr>
          <p:spPr bwMode="auto">
            <a:xfrm>
              <a:off x="2406" y="2234"/>
              <a:ext cx="78"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7" name="Line 397"/>
            <p:cNvSpPr>
              <a:spLocks noChangeShapeType="1"/>
            </p:cNvSpPr>
            <p:nvPr/>
          </p:nvSpPr>
          <p:spPr bwMode="auto">
            <a:xfrm>
              <a:off x="2406" y="2364"/>
              <a:ext cx="78"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8" name="Line 398"/>
            <p:cNvSpPr>
              <a:spLocks noChangeShapeType="1"/>
            </p:cNvSpPr>
            <p:nvPr/>
          </p:nvSpPr>
          <p:spPr bwMode="auto">
            <a:xfrm>
              <a:off x="2484" y="2234"/>
              <a:ext cx="0" cy="42"/>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19" name="Line 399"/>
            <p:cNvSpPr>
              <a:spLocks noChangeShapeType="1"/>
            </p:cNvSpPr>
            <p:nvPr/>
          </p:nvSpPr>
          <p:spPr bwMode="auto">
            <a:xfrm>
              <a:off x="2484" y="2320"/>
              <a:ext cx="0" cy="4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20" name="Line 400"/>
            <p:cNvSpPr>
              <a:spLocks noChangeShapeType="1"/>
            </p:cNvSpPr>
            <p:nvPr/>
          </p:nvSpPr>
          <p:spPr bwMode="auto">
            <a:xfrm>
              <a:off x="2445" y="2320"/>
              <a:ext cx="39"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21" name="Line 401"/>
            <p:cNvSpPr>
              <a:spLocks noChangeShapeType="1"/>
            </p:cNvSpPr>
            <p:nvPr/>
          </p:nvSpPr>
          <p:spPr bwMode="auto">
            <a:xfrm>
              <a:off x="2445" y="2278"/>
              <a:ext cx="39" cy="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22" name="Line 402"/>
            <p:cNvSpPr>
              <a:spLocks noChangeShapeType="1"/>
            </p:cNvSpPr>
            <p:nvPr/>
          </p:nvSpPr>
          <p:spPr bwMode="auto">
            <a:xfrm>
              <a:off x="2445" y="2278"/>
              <a:ext cx="0" cy="42"/>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23" name="Rectangle 403"/>
            <p:cNvSpPr>
              <a:spLocks noChangeArrowheads="1"/>
            </p:cNvSpPr>
            <p:nvPr/>
          </p:nvSpPr>
          <p:spPr bwMode="auto">
            <a:xfrm>
              <a:off x="2341" y="1929"/>
              <a:ext cx="39" cy="215"/>
            </a:xfrm>
            <a:prstGeom prst="rect">
              <a:avLst/>
            </a:prstGeom>
            <a:solidFill>
              <a:srgbClr val="FFFFFF"/>
            </a:solidFill>
            <a:ln w="38100">
              <a:solidFill>
                <a:srgbClr val="000000"/>
              </a:solidFill>
              <a:miter lim="800000"/>
              <a:headEnd/>
              <a:tailEnd/>
            </a:ln>
          </p:spPr>
          <p:txBody>
            <a:bodyPr/>
            <a:lstStyle/>
            <a:p>
              <a:endParaRPr lang="en-US"/>
            </a:p>
          </p:txBody>
        </p:sp>
        <p:sp>
          <p:nvSpPr>
            <p:cNvPr id="31124" name="Rectangle 404"/>
            <p:cNvSpPr>
              <a:spLocks noChangeArrowheads="1"/>
            </p:cNvSpPr>
            <p:nvPr/>
          </p:nvSpPr>
          <p:spPr bwMode="auto">
            <a:xfrm>
              <a:off x="2029" y="2016"/>
              <a:ext cx="312" cy="42"/>
            </a:xfrm>
            <a:prstGeom prst="rect">
              <a:avLst/>
            </a:prstGeom>
            <a:solidFill>
              <a:srgbClr val="FFFFFF"/>
            </a:solidFill>
            <a:ln w="38100">
              <a:solidFill>
                <a:srgbClr val="000000"/>
              </a:solidFill>
              <a:miter lim="800000"/>
              <a:headEnd/>
              <a:tailEnd/>
            </a:ln>
          </p:spPr>
          <p:txBody>
            <a:bodyPr/>
            <a:lstStyle/>
            <a:p>
              <a:endParaRPr lang="en-US"/>
            </a:p>
          </p:txBody>
        </p:sp>
        <p:sp>
          <p:nvSpPr>
            <p:cNvPr id="31125" name="Line 405"/>
            <p:cNvSpPr>
              <a:spLocks noChangeShapeType="1"/>
            </p:cNvSpPr>
            <p:nvPr/>
          </p:nvSpPr>
          <p:spPr bwMode="auto">
            <a:xfrm flipH="1">
              <a:off x="2706" y="1618"/>
              <a:ext cx="38" cy="87"/>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26" name="Line 406"/>
            <p:cNvSpPr>
              <a:spLocks noChangeShapeType="1"/>
            </p:cNvSpPr>
            <p:nvPr/>
          </p:nvSpPr>
          <p:spPr bwMode="auto">
            <a:xfrm flipH="1">
              <a:off x="2706" y="1748"/>
              <a:ext cx="38"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27" name="Line 407"/>
            <p:cNvSpPr>
              <a:spLocks noChangeShapeType="1"/>
            </p:cNvSpPr>
            <p:nvPr/>
          </p:nvSpPr>
          <p:spPr bwMode="auto">
            <a:xfrm flipH="1">
              <a:off x="2706" y="1877"/>
              <a:ext cx="38"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28" name="Line 408"/>
            <p:cNvSpPr>
              <a:spLocks noChangeShapeType="1"/>
            </p:cNvSpPr>
            <p:nvPr/>
          </p:nvSpPr>
          <p:spPr bwMode="auto">
            <a:xfrm flipH="1">
              <a:off x="2706" y="2006"/>
              <a:ext cx="38" cy="8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29" name="Line 409"/>
            <p:cNvSpPr>
              <a:spLocks noChangeShapeType="1"/>
            </p:cNvSpPr>
            <p:nvPr/>
          </p:nvSpPr>
          <p:spPr bwMode="auto">
            <a:xfrm flipH="1">
              <a:off x="2706" y="2135"/>
              <a:ext cx="38" cy="8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30" name="Line 410"/>
            <p:cNvSpPr>
              <a:spLocks noChangeShapeType="1"/>
            </p:cNvSpPr>
            <p:nvPr/>
          </p:nvSpPr>
          <p:spPr bwMode="auto">
            <a:xfrm flipH="1">
              <a:off x="2706" y="2264"/>
              <a:ext cx="38"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31" name="Line 411"/>
            <p:cNvSpPr>
              <a:spLocks noChangeShapeType="1"/>
            </p:cNvSpPr>
            <p:nvPr/>
          </p:nvSpPr>
          <p:spPr bwMode="auto">
            <a:xfrm flipH="1">
              <a:off x="2706" y="2393"/>
              <a:ext cx="38" cy="8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32" name="Line 412"/>
            <p:cNvSpPr>
              <a:spLocks noChangeShapeType="1"/>
            </p:cNvSpPr>
            <p:nvPr/>
          </p:nvSpPr>
          <p:spPr bwMode="auto">
            <a:xfrm flipH="1">
              <a:off x="2706" y="2523"/>
              <a:ext cx="38"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33" name="Line 413"/>
            <p:cNvSpPr>
              <a:spLocks noChangeShapeType="1"/>
            </p:cNvSpPr>
            <p:nvPr/>
          </p:nvSpPr>
          <p:spPr bwMode="auto">
            <a:xfrm flipH="1">
              <a:off x="2706" y="2651"/>
              <a:ext cx="38" cy="86"/>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34" name="Line 414"/>
            <p:cNvSpPr>
              <a:spLocks noChangeShapeType="1"/>
            </p:cNvSpPr>
            <p:nvPr/>
          </p:nvSpPr>
          <p:spPr bwMode="auto">
            <a:xfrm flipH="1">
              <a:off x="2706" y="2780"/>
              <a:ext cx="38" cy="85"/>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135" name="Group 415"/>
            <p:cNvGrpSpPr>
              <a:grpSpLocks/>
            </p:cNvGrpSpPr>
            <p:nvPr/>
          </p:nvGrpSpPr>
          <p:grpSpPr bwMode="auto">
            <a:xfrm>
              <a:off x="3786" y="1618"/>
              <a:ext cx="39" cy="1247"/>
              <a:chOff x="8088" y="8145"/>
              <a:chExt cx="57" cy="1653"/>
            </a:xfrm>
          </p:grpSpPr>
          <p:sp>
            <p:nvSpPr>
              <p:cNvPr id="31136" name="Line 416"/>
              <p:cNvSpPr>
                <a:spLocks noChangeShapeType="1"/>
              </p:cNvSpPr>
              <p:nvPr/>
            </p:nvSpPr>
            <p:spPr bwMode="auto">
              <a:xfrm flipH="1">
                <a:off x="8088" y="8145"/>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37" name="Line 417"/>
              <p:cNvSpPr>
                <a:spLocks noChangeShapeType="1"/>
              </p:cNvSpPr>
              <p:nvPr/>
            </p:nvSpPr>
            <p:spPr bwMode="auto">
              <a:xfrm flipH="1">
                <a:off x="8088" y="8316"/>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38" name="Line 418"/>
              <p:cNvSpPr>
                <a:spLocks noChangeShapeType="1"/>
              </p:cNvSpPr>
              <p:nvPr/>
            </p:nvSpPr>
            <p:spPr bwMode="auto">
              <a:xfrm flipH="1">
                <a:off x="8088" y="8487"/>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39" name="Line 419"/>
              <p:cNvSpPr>
                <a:spLocks noChangeShapeType="1"/>
              </p:cNvSpPr>
              <p:nvPr/>
            </p:nvSpPr>
            <p:spPr bwMode="auto">
              <a:xfrm flipH="1">
                <a:off x="8088" y="8658"/>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40" name="Line 420"/>
              <p:cNvSpPr>
                <a:spLocks noChangeShapeType="1"/>
              </p:cNvSpPr>
              <p:nvPr/>
            </p:nvSpPr>
            <p:spPr bwMode="auto">
              <a:xfrm flipH="1">
                <a:off x="8088" y="8829"/>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41" name="Line 421"/>
              <p:cNvSpPr>
                <a:spLocks noChangeShapeType="1"/>
              </p:cNvSpPr>
              <p:nvPr/>
            </p:nvSpPr>
            <p:spPr bwMode="auto">
              <a:xfrm flipH="1">
                <a:off x="8088" y="9000"/>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42" name="Line 422"/>
              <p:cNvSpPr>
                <a:spLocks noChangeShapeType="1"/>
              </p:cNvSpPr>
              <p:nvPr/>
            </p:nvSpPr>
            <p:spPr bwMode="auto">
              <a:xfrm flipH="1">
                <a:off x="8088" y="9171"/>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43" name="Line 423"/>
              <p:cNvSpPr>
                <a:spLocks noChangeShapeType="1"/>
              </p:cNvSpPr>
              <p:nvPr/>
            </p:nvSpPr>
            <p:spPr bwMode="auto">
              <a:xfrm flipH="1">
                <a:off x="8088" y="9342"/>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44" name="Line 424"/>
              <p:cNvSpPr>
                <a:spLocks noChangeShapeType="1"/>
              </p:cNvSpPr>
              <p:nvPr/>
            </p:nvSpPr>
            <p:spPr bwMode="auto">
              <a:xfrm flipH="1">
                <a:off x="8088" y="9513"/>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145" name="Line 425"/>
              <p:cNvSpPr>
                <a:spLocks noChangeShapeType="1"/>
              </p:cNvSpPr>
              <p:nvPr/>
            </p:nvSpPr>
            <p:spPr bwMode="auto">
              <a:xfrm flipH="1">
                <a:off x="8088" y="9684"/>
                <a:ext cx="57" cy="114"/>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1146" name="Line 426"/>
            <p:cNvSpPr>
              <a:spLocks noChangeShapeType="1"/>
            </p:cNvSpPr>
            <p:nvPr/>
          </p:nvSpPr>
          <p:spPr bwMode="auto">
            <a:xfrm flipH="1" flipV="1">
              <a:off x="2072" y="2375"/>
              <a:ext cx="156" cy="0"/>
            </a:xfrm>
            <a:prstGeom prst="line">
              <a:avLst/>
            </a:prstGeom>
            <a:noFill/>
            <a:ln w="38100">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31147" name="Oval 427"/>
            <p:cNvSpPr>
              <a:spLocks noChangeArrowheads="1"/>
            </p:cNvSpPr>
            <p:nvPr/>
          </p:nvSpPr>
          <p:spPr bwMode="auto">
            <a:xfrm>
              <a:off x="921" y="379"/>
              <a:ext cx="77" cy="86"/>
            </a:xfrm>
            <a:prstGeom prst="ellipse">
              <a:avLst/>
            </a:prstGeom>
            <a:solidFill>
              <a:srgbClr val="FFFFFF"/>
            </a:solidFill>
            <a:ln w="38100">
              <a:solidFill>
                <a:srgbClr val="000000"/>
              </a:solidFill>
              <a:round/>
              <a:headEnd/>
              <a:tailEnd/>
            </a:ln>
          </p:spPr>
          <p:txBody>
            <a:bodyPr/>
            <a:lstStyle/>
            <a:p>
              <a:endParaRPr lang="en-US"/>
            </a:p>
          </p:txBody>
        </p:sp>
        <p:sp>
          <p:nvSpPr>
            <p:cNvPr id="31148" name="Oval 428"/>
            <p:cNvSpPr>
              <a:spLocks noChangeArrowheads="1"/>
            </p:cNvSpPr>
            <p:nvPr/>
          </p:nvSpPr>
          <p:spPr bwMode="auto">
            <a:xfrm>
              <a:off x="1245" y="374"/>
              <a:ext cx="77" cy="85"/>
            </a:xfrm>
            <a:prstGeom prst="ellipse">
              <a:avLst/>
            </a:prstGeom>
            <a:solidFill>
              <a:srgbClr val="FFFFFF"/>
            </a:solidFill>
            <a:ln w="38100">
              <a:solidFill>
                <a:srgbClr val="000000"/>
              </a:solidFill>
              <a:round/>
              <a:headEnd/>
              <a:tailEnd/>
            </a:ln>
          </p:spPr>
          <p:txBody>
            <a:bodyPr/>
            <a:lstStyle/>
            <a:p>
              <a:endParaRPr lang="en-US"/>
            </a:p>
          </p:txBody>
        </p:sp>
        <p:sp>
          <p:nvSpPr>
            <p:cNvPr id="31149" name="Oval 429"/>
            <p:cNvSpPr>
              <a:spLocks noChangeArrowheads="1"/>
            </p:cNvSpPr>
            <p:nvPr/>
          </p:nvSpPr>
          <p:spPr bwMode="auto">
            <a:xfrm>
              <a:off x="3087" y="406"/>
              <a:ext cx="78" cy="86"/>
            </a:xfrm>
            <a:prstGeom prst="ellipse">
              <a:avLst/>
            </a:prstGeom>
            <a:solidFill>
              <a:srgbClr val="FFFFFF"/>
            </a:solidFill>
            <a:ln w="38100">
              <a:solidFill>
                <a:srgbClr val="000000"/>
              </a:solidFill>
              <a:round/>
              <a:headEnd/>
              <a:tailEnd/>
            </a:ln>
          </p:spPr>
          <p:txBody>
            <a:bodyPr/>
            <a:lstStyle/>
            <a:p>
              <a:endParaRPr lang="en-US"/>
            </a:p>
          </p:txBody>
        </p:sp>
        <p:sp>
          <p:nvSpPr>
            <p:cNvPr id="31150" name="Oval 430"/>
            <p:cNvSpPr>
              <a:spLocks noChangeArrowheads="1"/>
            </p:cNvSpPr>
            <p:nvPr/>
          </p:nvSpPr>
          <p:spPr bwMode="auto">
            <a:xfrm>
              <a:off x="3630" y="406"/>
              <a:ext cx="78" cy="86"/>
            </a:xfrm>
            <a:prstGeom prst="ellipse">
              <a:avLst/>
            </a:prstGeom>
            <a:solidFill>
              <a:srgbClr val="FFFFFF"/>
            </a:solidFill>
            <a:ln w="38100">
              <a:solidFill>
                <a:srgbClr val="000000"/>
              </a:solidFill>
              <a:round/>
              <a:headEnd/>
              <a:tailEnd/>
            </a:ln>
          </p:spPr>
          <p:txBody>
            <a:bodyPr/>
            <a:lstStyle/>
            <a:p>
              <a:endParaRPr lang="en-US"/>
            </a:p>
          </p:txBody>
        </p:sp>
        <p:sp>
          <p:nvSpPr>
            <p:cNvPr id="31151" name="Oval 431"/>
            <p:cNvSpPr>
              <a:spLocks noChangeArrowheads="1"/>
            </p:cNvSpPr>
            <p:nvPr/>
          </p:nvSpPr>
          <p:spPr bwMode="auto">
            <a:xfrm>
              <a:off x="4162" y="406"/>
              <a:ext cx="77" cy="86"/>
            </a:xfrm>
            <a:prstGeom prst="ellipse">
              <a:avLst/>
            </a:prstGeom>
            <a:solidFill>
              <a:srgbClr val="FFFFFF"/>
            </a:solidFill>
            <a:ln w="38100">
              <a:solidFill>
                <a:srgbClr val="000000"/>
              </a:solidFill>
              <a:round/>
              <a:headEnd/>
              <a:tailEnd/>
            </a:ln>
          </p:spPr>
          <p:txBody>
            <a:bodyPr/>
            <a:lstStyle/>
            <a:p>
              <a:endParaRPr lang="en-US"/>
            </a:p>
          </p:txBody>
        </p:sp>
        <p:sp>
          <p:nvSpPr>
            <p:cNvPr id="31152" name="Oval 432"/>
            <p:cNvSpPr>
              <a:spLocks noChangeArrowheads="1"/>
            </p:cNvSpPr>
            <p:nvPr/>
          </p:nvSpPr>
          <p:spPr bwMode="auto">
            <a:xfrm>
              <a:off x="3702" y="3691"/>
              <a:ext cx="76" cy="85"/>
            </a:xfrm>
            <a:prstGeom prst="ellipse">
              <a:avLst/>
            </a:prstGeom>
            <a:solidFill>
              <a:srgbClr val="FFFFFF"/>
            </a:solidFill>
            <a:ln w="38100">
              <a:solidFill>
                <a:srgbClr val="000000"/>
              </a:solidFill>
              <a:round/>
              <a:headEnd/>
              <a:tailEnd/>
            </a:ln>
          </p:spPr>
          <p:txBody>
            <a:bodyPr/>
            <a:lstStyle/>
            <a:p>
              <a:endParaRPr lang="en-US"/>
            </a:p>
          </p:txBody>
        </p:sp>
        <p:sp>
          <p:nvSpPr>
            <p:cNvPr id="31153" name="Oval 433"/>
            <p:cNvSpPr>
              <a:spLocks noChangeArrowheads="1"/>
            </p:cNvSpPr>
            <p:nvPr/>
          </p:nvSpPr>
          <p:spPr bwMode="auto">
            <a:xfrm>
              <a:off x="3200" y="3691"/>
              <a:ext cx="77" cy="85"/>
            </a:xfrm>
            <a:prstGeom prst="ellipse">
              <a:avLst/>
            </a:prstGeom>
            <a:solidFill>
              <a:srgbClr val="FFFFFF"/>
            </a:solidFill>
            <a:ln w="38100">
              <a:solidFill>
                <a:srgbClr val="000000"/>
              </a:solidFill>
              <a:round/>
              <a:headEnd/>
              <a:tailEnd/>
            </a:ln>
          </p:spPr>
          <p:txBody>
            <a:bodyPr/>
            <a:lstStyle/>
            <a:p>
              <a:endParaRPr lang="en-US"/>
            </a:p>
          </p:txBody>
        </p:sp>
        <p:sp>
          <p:nvSpPr>
            <p:cNvPr id="31154" name="Oval 434"/>
            <p:cNvSpPr>
              <a:spLocks noChangeArrowheads="1"/>
            </p:cNvSpPr>
            <p:nvPr/>
          </p:nvSpPr>
          <p:spPr bwMode="auto">
            <a:xfrm>
              <a:off x="2709" y="3680"/>
              <a:ext cx="77" cy="85"/>
            </a:xfrm>
            <a:prstGeom prst="ellipse">
              <a:avLst/>
            </a:prstGeom>
            <a:solidFill>
              <a:srgbClr val="FFFFFF"/>
            </a:solidFill>
            <a:ln w="38100">
              <a:solidFill>
                <a:srgbClr val="000000"/>
              </a:solidFill>
              <a:round/>
              <a:headEnd/>
              <a:tailEnd/>
            </a:ln>
          </p:spPr>
          <p:txBody>
            <a:bodyPr/>
            <a:lstStyle/>
            <a:p>
              <a:endParaRPr lang="en-US"/>
            </a:p>
          </p:txBody>
        </p:sp>
      </p:grpSp>
      <p:sp>
        <p:nvSpPr>
          <p:cNvPr id="217" name="Text Box 5"/>
          <p:cNvSpPr txBox="1">
            <a:spLocks noChangeArrowheads="1"/>
          </p:cNvSpPr>
          <p:nvPr/>
        </p:nvSpPr>
        <p:spPr bwMode="auto">
          <a:xfrm>
            <a:off x="78582" y="31101"/>
            <a:ext cx="428466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b="1" smtClean="0">
                <a:solidFill>
                  <a:srgbClr val="0000CC"/>
                </a:solidFill>
              </a:rPr>
              <a:t>Cấu </a:t>
            </a:r>
            <a:r>
              <a:rPr lang="vi-VN" altLang="en-US" b="1">
                <a:solidFill>
                  <a:srgbClr val="0000CC"/>
                </a:solidFill>
              </a:rPr>
              <a:t>tạo chung</a:t>
            </a:r>
          </a:p>
        </p:txBody>
      </p:sp>
    </p:spTree>
    <p:extLst>
      <p:ext uri="{BB962C8B-B14F-4D97-AF65-F5344CB8AC3E}">
        <p14:creationId xmlns:p14="http://schemas.microsoft.com/office/powerpoint/2010/main" val="1735943359"/>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217">
                                            <p:txEl>
                                              <p:pRg st="0" end="0"/>
                                            </p:txEl>
                                          </p:spTgt>
                                        </p:tgtEl>
                                        <p:attrNameLst>
                                          <p:attrName>style.visibility</p:attrName>
                                        </p:attrNameLst>
                                      </p:cBhvr>
                                      <p:to>
                                        <p:strVal val="visible"/>
                                      </p:to>
                                    </p:set>
                                    <p:animEffect transition="in" filter="strips(downRight)">
                                      <p:cBhvr>
                                        <p:cTn id="7" dur="2000"/>
                                        <p:tgtEl>
                                          <p:spTgt spid="2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ChangeArrowheads="1"/>
          </p:cNvSpPr>
          <p:nvPr/>
        </p:nvSpPr>
        <p:spPr bwMode="auto">
          <a:xfrm>
            <a:off x="4211638" y="2524125"/>
            <a:ext cx="395287"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grpSp>
        <p:nvGrpSpPr>
          <p:cNvPr id="171011" name="Group 3"/>
          <p:cNvGrpSpPr>
            <a:grpSpLocks/>
          </p:cNvGrpSpPr>
          <p:nvPr/>
        </p:nvGrpSpPr>
        <p:grpSpPr bwMode="auto">
          <a:xfrm>
            <a:off x="4291013" y="323850"/>
            <a:ext cx="4673600" cy="3960813"/>
            <a:chOff x="2703" y="204"/>
            <a:chExt cx="2944" cy="2495"/>
          </a:xfrm>
        </p:grpSpPr>
        <p:grpSp>
          <p:nvGrpSpPr>
            <p:cNvPr id="171012" name="Group 4"/>
            <p:cNvGrpSpPr>
              <a:grpSpLocks/>
            </p:cNvGrpSpPr>
            <p:nvPr/>
          </p:nvGrpSpPr>
          <p:grpSpPr bwMode="auto">
            <a:xfrm flipH="1">
              <a:off x="3582" y="1296"/>
              <a:ext cx="76" cy="73"/>
              <a:chOff x="7221" y="3690"/>
              <a:chExt cx="173" cy="133"/>
            </a:xfrm>
          </p:grpSpPr>
          <p:sp>
            <p:nvSpPr>
              <p:cNvPr id="171013" name="Oval 5"/>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71014" name="Rectangle 6"/>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71015" name="Line 7"/>
            <p:cNvSpPr>
              <a:spLocks noChangeShapeType="1"/>
            </p:cNvSpPr>
            <p:nvPr/>
          </p:nvSpPr>
          <p:spPr bwMode="auto">
            <a:xfrm>
              <a:off x="2896" y="270"/>
              <a:ext cx="10" cy="19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16" name="Line 8"/>
            <p:cNvSpPr>
              <a:spLocks noChangeShapeType="1"/>
            </p:cNvSpPr>
            <p:nvPr/>
          </p:nvSpPr>
          <p:spPr bwMode="auto">
            <a:xfrm flipH="1">
              <a:off x="3107" y="270"/>
              <a:ext cx="1" cy="78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17" name="Line 9"/>
            <p:cNvSpPr>
              <a:spLocks noChangeShapeType="1"/>
            </p:cNvSpPr>
            <p:nvPr/>
          </p:nvSpPr>
          <p:spPr bwMode="auto">
            <a:xfrm>
              <a:off x="4304"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18" name="Line 10"/>
            <p:cNvSpPr>
              <a:spLocks noChangeShapeType="1"/>
            </p:cNvSpPr>
            <p:nvPr/>
          </p:nvSpPr>
          <p:spPr bwMode="auto">
            <a:xfrm>
              <a:off x="3107" y="1051"/>
              <a:ext cx="3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19" name="Line 11"/>
            <p:cNvSpPr>
              <a:spLocks noChangeShapeType="1"/>
            </p:cNvSpPr>
            <p:nvPr/>
          </p:nvSpPr>
          <p:spPr bwMode="auto">
            <a:xfrm>
              <a:off x="2906" y="2177"/>
              <a:ext cx="7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0" name="Line 12"/>
            <p:cNvSpPr>
              <a:spLocks noChangeShapeType="1"/>
            </p:cNvSpPr>
            <p:nvPr/>
          </p:nvSpPr>
          <p:spPr bwMode="auto">
            <a:xfrm>
              <a:off x="3456"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1" name="Line 13"/>
            <p:cNvSpPr>
              <a:spLocks noChangeShapeType="1"/>
            </p:cNvSpPr>
            <p:nvPr/>
          </p:nvSpPr>
          <p:spPr bwMode="auto">
            <a:xfrm>
              <a:off x="3506" y="1300"/>
              <a:ext cx="149" cy="8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2" name="Line 14"/>
            <p:cNvSpPr>
              <a:spLocks noChangeShapeType="1"/>
            </p:cNvSpPr>
            <p:nvPr/>
          </p:nvSpPr>
          <p:spPr bwMode="auto">
            <a:xfrm>
              <a:off x="3605"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3" name="Line 15"/>
            <p:cNvSpPr>
              <a:spLocks noChangeShapeType="1"/>
            </p:cNvSpPr>
            <p:nvPr/>
          </p:nvSpPr>
          <p:spPr bwMode="auto">
            <a:xfrm flipV="1">
              <a:off x="3531" y="1674"/>
              <a:ext cx="0" cy="1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4" name="Line 16"/>
            <p:cNvSpPr>
              <a:spLocks noChangeShapeType="1"/>
            </p:cNvSpPr>
            <p:nvPr/>
          </p:nvSpPr>
          <p:spPr bwMode="auto">
            <a:xfrm>
              <a:off x="3535" y="1711"/>
              <a:ext cx="47" cy="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5" name="Line 17"/>
            <p:cNvSpPr>
              <a:spLocks noChangeShapeType="1"/>
            </p:cNvSpPr>
            <p:nvPr/>
          </p:nvSpPr>
          <p:spPr bwMode="auto">
            <a:xfrm flipH="1">
              <a:off x="3531" y="1738"/>
              <a:ext cx="51" cy="2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6" name="Line 18"/>
            <p:cNvSpPr>
              <a:spLocks noChangeShapeType="1"/>
            </p:cNvSpPr>
            <p:nvPr/>
          </p:nvSpPr>
          <p:spPr bwMode="auto">
            <a:xfrm flipH="1">
              <a:off x="3504" y="1668"/>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7" name="Line 19"/>
            <p:cNvSpPr>
              <a:spLocks noChangeShapeType="1"/>
            </p:cNvSpPr>
            <p:nvPr/>
          </p:nvSpPr>
          <p:spPr bwMode="auto">
            <a:xfrm flipH="1">
              <a:off x="3504" y="1713"/>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8" name="Line 20"/>
            <p:cNvSpPr>
              <a:spLocks noChangeShapeType="1"/>
            </p:cNvSpPr>
            <p:nvPr/>
          </p:nvSpPr>
          <p:spPr bwMode="auto">
            <a:xfrm flipH="1">
              <a:off x="3504" y="1756"/>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29" name="Line 21"/>
            <p:cNvSpPr>
              <a:spLocks noChangeShapeType="1"/>
            </p:cNvSpPr>
            <p:nvPr/>
          </p:nvSpPr>
          <p:spPr bwMode="auto">
            <a:xfrm flipH="1">
              <a:off x="3504" y="1778"/>
              <a:ext cx="28" cy="3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0" name="Line 22"/>
            <p:cNvSpPr>
              <a:spLocks noChangeShapeType="1"/>
            </p:cNvSpPr>
            <p:nvPr/>
          </p:nvSpPr>
          <p:spPr bwMode="auto">
            <a:xfrm flipH="1">
              <a:off x="3504" y="1690"/>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1" name="Line 23"/>
            <p:cNvSpPr>
              <a:spLocks noChangeShapeType="1"/>
            </p:cNvSpPr>
            <p:nvPr/>
          </p:nvSpPr>
          <p:spPr bwMode="auto">
            <a:xfrm flipH="1">
              <a:off x="3504" y="1735"/>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2" name="Line 24"/>
            <p:cNvSpPr>
              <a:spLocks noChangeShapeType="1"/>
            </p:cNvSpPr>
            <p:nvPr/>
          </p:nvSpPr>
          <p:spPr bwMode="auto">
            <a:xfrm>
              <a:off x="4653"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3" name="Line 25"/>
            <p:cNvSpPr>
              <a:spLocks noChangeShapeType="1"/>
            </p:cNvSpPr>
            <p:nvPr/>
          </p:nvSpPr>
          <p:spPr bwMode="auto">
            <a:xfrm>
              <a:off x="5002"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4" name="Rectangle 26"/>
            <p:cNvSpPr>
              <a:spLocks noChangeArrowheads="1"/>
            </p:cNvSpPr>
            <p:nvPr/>
          </p:nvSpPr>
          <p:spPr bwMode="auto">
            <a:xfrm>
              <a:off x="4005"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71035" name="Line 27"/>
            <p:cNvSpPr>
              <a:spLocks noChangeShapeType="1"/>
            </p:cNvSpPr>
            <p:nvPr/>
          </p:nvSpPr>
          <p:spPr bwMode="auto">
            <a:xfrm>
              <a:off x="3672" y="2115"/>
              <a:ext cx="11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6" name="Line 28"/>
            <p:cNvSpPr>
              <a:spLocks noChangeShapeType="1"/>
            </p:cNvSpPr>
            <p:nvPr/>
          </p:nvSpPr>
          <p:spPr bwMode="auto">
            <a:xfrm>
              <a:off x="3672" y="1990"/>
              <a:ext cx="31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7" name="Line 29"/>
            <p:cNvSpPr>
              <a:spLocks noChangeShapeType="1"/>
            </p:cNvSpPr>
            <p:nvPr/>
          </p:nvSpPr>
          <p:spPr bwMode="auto">
            <a:xfrm flipV="1">
              <a:off x="4104"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8" name="Line 30"/>
            <p:cNvSpPr>
              <a:spLocks noChangeShapeType="1"/>
            </p:cNvSpPr>
            <p:nvPr/>
          </p:nvSpPr>
          <p:spPr bwMode="auto">
            <a:xfrm>
              <a:off x="4005" y="1865"/>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39" name="Line 31"/>
            <p:cNvSpPr>
              <a:spLocks noChangeShapeType="1"/>
            </p:cNvSpPr>
            <p:nvPr/>
          </p:nvSpPr>
          <p:spPr bwMode="auto">
            <a:xfrm>
              <a:off x="4104" y="1177"/>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0" name="Line 32"/>
            <p:cNvSpPr>
              <a:spLocks noChangeShapeType="1"/>
            </p:cNvSpPr>
            <p:nvPr/>
          </p:nvSpPr>
          <p:spPr bwMode="auto">
            <a:xfrm>
              <a:off x="4155"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1" name="Line 33"/>
            <p:cNvSpPr>
              <a:spLocks noChangeShapeType="1"/>
            </p:cNvSpPr>
            <p:nvPr/>
          </p:nvSpPr>
          <p:spPr bwMode="auto">
            <a:xfrm>
              <a:off x="4155" y="12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2" name="Line 34"/>
            <p:cNvSpPr>
              <a:spLocks noChangeShapeType="1"/>
            </p:cNvSpPr>
            <p:nvPr/>
          </p:nvSpPr>
          <p:spPr bwMode="auto">
            <a:xfrm>
              <a:off x="4155" y="13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3" name="Line 35"/>
            <p:cNvSpPr>
              <a:spLocks noChangeShapeType="1"/>
            </p:cNvSpPr>
            <p:nvPr/>
          </p:nvSpPr>
          <p:spPr bwMode="auto">
            <a:xfrm>
              <a:off x="4254"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4" name="Line 36"/>
            <p:cNvSpPr>
              <a:spLocks noChangeShapeType="1"/>
            </p:cNvSpPr>
            <p:nvPr/>
          </p:nvSpPr>
          <p:spPr bwMode="auto">
            <a:xfrm>
              <a:off x="4155"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5" name="Line 37"/>
            <p:cNvSpPr>
              <a:spLocks noChangeShapeType="1"/>
            </p:cNvSpPr>
            <p:nvPr/>
          </p:nvSpPr>
          <p:spPr bwMode="auto">
            <a:xfrm>
              <a:off x="4155" y="136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6" name="Line 38"/>
            <p:cNvSpPr>
              <a:spLocks noChangeShapeType="1"/>
            </p:cNvSpPr>
            <p:nvPr/>
          </p:nvSpPr>
          <p:spPr bwMode="auto">
            <a:xfrm>
              <a:off x="4155" y="142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7" name="Line 39"/>
            <p:cNvSpPr>
              <a:spLocks noChangeShapeType="1"/>
            </p:cNvSpPr>
            <p:nvPr/>
          </p:nvSpPr>
          <p:spPr bwMode="auto">
            <a:xfrm>
              <a:off x="4254"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8" name="Line 40"/>
            <p:cNvSpPr>
              <a:spLocks noChangeShapeType="1"/>
            </p:cNvSpPr>
            <p:nvPr/>
          </p:nvSpPr>
          <p:spPr bwMode="auto">
            <a:xfrm>
              <a:off x="4155"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49" name="Line 41"/>
            <p:cNvSpPr>
              <a:spLocks noChangeShapeType="1"/>
            </p:cNvSpPr>
            <p:nvPr/>
          </p:nvSpPr>
          <p:spPr bwMode="auto">
            <a:xfrm>
              <a:off x="4155" y="149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0" name="Line 42"/>
            <p:cNvSpPr>
              <a:spLocks noChangeShapeType="1"/>
            </p:cNvSpPr>
            <p:nvPr/>
          </p:nvSpPr>
          <p:spPr bwMode="auto">
            <a:xfrm>
              <a:off x="4155" y="155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1" name="Line 43"/>
            <p:cNvSpPr>
              <a:spLocks noChangeShapeType="1"/>
            </p:cNvSpPr>
            <p:nvPr/>
          </p:nvSpPr>
          <p:spPr bwMode="auto">
            <a:xfrm>
              <a:off x="4254"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2" name="Line 44"/>
            <p:cNvSpPr>
              <a:spLocks noChangeShapeType="1"/>
            </p:cNvSpPr>
            <p:nvPr/>
          </p:nvSpPr>
          <p:spPr bwMode="auto">
            <a:xfrm>
              <a:off x="4155" y="161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3" name="Line 45"/>
            <p:cNvSpPr>
              <a:spLocks noChangeShapeType="1"/>
            </p:cNvSpPr>
            <p:nvPr/>
          </p:nvSpPr>
          <p:spPr bwMode="auto">
            <a:xfrm>
              <a:off x="4155" y="167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4" name="Line 46"/>
            <p:cNvSpPr>
              <a:spLocks noChangeShapeType="1"/>
            </p:cNvSpPr>
            <p:nvPr/>
          </p:nvSpPr>
          <p:spPr bwMode="auto">
            <a:xfrm>
              <a:off x="4254"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5" name="Line 47"/>
            <p:cNvSpPr>
              <a:spLocks noChangeShapeType="1"/>
            </p:cNvSpPr>
            <p:nvPr/>
          </p:nvSpPr>
          <p:spPr bwMode="auto">
            <a:xfrm>
              <a:off x="4155"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6" name="Line 48"/>
            <p:cNvSpPr>
              <a:spLocks noChangeShapeType="1"/>
            </p:cNvSpPr>
            <p:nvPr/>
          </p:nvSpPr>
          <p:spPr bwMode="auto">
            <a:xfrm>
              <a:off x="4155" y="1865"/>
              <a:ext cx="1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7" name="Line 49"/>
            <p:cNvSpPr>
              <a:spLocks noChangeShapeType="1"/>
            </p:cNvSpPr>
            <p:nvPr/>
          </p:nvSpPr>
          <p:spPr bwMode="auto">
            <a:xfrm flipH="1">
              <a:off x="4054" y="1865"/>
              <a:ext cx="25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58" name="Rectangle 50"/>
            <p:cNvSpPr>
              <a:spLocks noChangeArrowheads="1"/>
            </p:cNvSpPr>
            <p:nvPr/>
          </p:nvSpPr>
          <p:spPr bwMode="auto">
            <a:xfrm>
              <a:off x="4354"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71059" name="Rectangle 51"/>
            <p:cNvSpPr>
              <a:spLocks noChangeArrowheads="1"/>
            </p:cNvSpPr>
            <p:nvPr/>
          </p:nvSpPr>
          <p:spPr bwMode="auto">
            <a:xfrm>
              <a:off x="4703" y="1114"/>
              <a:ext cx="50" cy="938"/>
            </a:xfrm>
            <a:prstGeom prst="rect">
              <a:avLst/>
            </a:prstGeom>
            <a:solidFill>
              <a:srgbClr val="FFFFFF"/>
            </a:solidFill>
            <a:ln w="28575">
              <a:solidFill>
                <a:srgbClr val="000000"/>
              </a:solidFill>
              <a:miter lim="800000"/>
              <a:headEnd/>
              <a:tailEnd/>
            </a:ln>
          </p:spPr>
          <p:txBody>
            <a:bodyPr/>
            <a:lstStyle/>
            <a:p>
              <a:endParaRPr lang="en-US"/>
            </a:p>
          </p:txBody>
        </p:sp>
        <p:grpSp>
          <p:nvGrpSpPr>
            <p:cNvPr id="171060" name="Group 52"/>
            <p:cNvGrpSpPr>
              <a:grpSpLocks/>
            </p:cNvGrpSpPr>
            <p:nvPr/>
          </p:nvGrpSpPr>
          <p:grpSpPr bwMode="auto">
            <a:xfrm>
              <a:off x="3404" y="1296"/>
              <a:ext cx="77" cy="73"/>
              <a:chOff x="7221" y="3690"/>
              <a:chExt cx="173" cy="133"/>
            </a:xfrm>
          </p:grpSpPr>
          <p:sp>
            <p:nvSpPr>
              <p:cNvPr id="171061" name="Oval 53"/>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71062" name="Rectangle 54"/>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71063" name="Oval 55"/>
            <p:cNvSpPr>
              <a:spLocks noChangeArrowheads="1"/>
            </p:cNvSpPr>
            <p:nvPr/>
          </p:nvSpPr>
          <p:spPr bwMode="auto">
            <a:xfrm rot="-812249">
              <a:off x="3483" y="1300"/>
              <a:ext cx="49" cy="62"/>
            </a:xfrm>
            <a:prstGeom prst="ellipse">
              <a:avLst/>
            </a:prstGeom>
            <a:solidFill>
              <a:srgbClr val="000000"/>
            </a:solidFill>
            <a:ln w="28575">
              <a:solidFill>
                <a:srgbClr val="000000"/>
              </a:solidFill>
              <a:round/>
              <a:headEnd/>
              <a:tailEnd/>
            </a:ln>
          </p:spPr>
          <p:txBody>
            <a:bodyPr/>
            <a:lstStyle/>
            <a:p>
              <a:endParaRPr lang="en-US"/>
            </a:p>
          </p:txBody>
        </p:sp>
        <p:grpSp>
          <p:nvGrpSpPr>
            <p:cNvPr id="171064" name="Group 56"/>
            <p:cNvGrpSpPr>
              <a:grpSpLocks/>
            </p:cNvGrpSpPr>
            <p:nvPr/>
          </p:nvGrpSpPr>
          <p:grpSpPr bwMode="auto">
            <a:xfrm>
              <a:off x="3641" y="1989"/>
              <a:ext cx="91" cy="125"/>
              <a:chOff x="5887" y="7429"/>
              <a:chExt cx="207" cy="226"/>
            </a:xfrm>
          </p:grpSpPr>
          <p:sp>
            <p:nvSpPr>
              <p:cNvPr id="171065" name="Line 57"/>
              <p:cNvSpPr>
                <a:spLocks noChangeShapeType="1"/>
              </p:cNvSpPr>
              <p:nvPr/>
            </p:nvSpPr>
            <p:spPr bwMode="auto">
              <a:xfrm>
                <a:off x="5961" y="7429"/>
                <a:ext cx="0" cy="2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1066" name="Group 58"/>
              <p:cNvGrpSpPr>
                <a:grpSpLocks/>
              </p:cNvGrpSpPr>
              <p:nvPr/>
            </p:nvGrpSpPr>
            <p:grpSpPr bwMode="auto">
              <a:xfrm>
                <a:off x="5887" y="7470"/>
                <a:ext cx="207" cy="160"/>
                <a:chOff x="5190" y="7313"/>
                <a:chExt cx="255" cy="205"/>
              </a:xfrm>
            </p:grpSpPr>
            <p:sp>
              <p:nvSpPr>
                <p:cNvPr id="171067" name="Oval 59"/>
                <p:cNvSpPr>
                  <a:spLocks noChangeArrowheads="1"/>
                </p:cNvSpPr>
                <p:nvPr/>
              </p:nvSpPr>
              <p:spPr bwMode="auto">
                <a:xfrm>
                  <a:off x="5190" y="7316"/>
                  <a:ext cx="173" cy="183"/>
                </a:xfrm>
                <a:prstGeom prst="ellipse">
                  <a:avLst/>
                </a:prstGeom>
                <a:solidFill>
                  <a:srgbClr val="FFFFFF"/>
                </a:solidFill>
                <a:ln w="28575">
                  <a:solidFill>
                    <a:srgbClr val="000000"/>
                  </a:solidFill>
                  <a:round/>
                  <a:headEnd/>
                  <a:tailEnd/>
                </a:ln>
              </p:spPr>
              <p:txBody>
                <a:bodyPr/>
                <a:lstStyle/>
                <a:p>
                  <a:endParaRPr lang="en-US"/>
                </a:p>
              </p:txBody>
            </p:sp>
            <p:sp>
              <p:nvSpPr>
                <p:cNvPr id="171068" name="Rectangle 60"/>
                <p:cNvSpPr>
                  <a:spLocks noChangeArrowheads="1"/>
                </p:cNvSpPr>
                <p:nvPr/>
              </p:nvSpPr>
              <p:spPr bwMode="auto">
                <a:xfrm>
                  <a:off x="5288" y="7313"/>
                  <a:ext cx="157" cy="205"/>
                </a:xfrm>
                <a:prstGeom prst="rect">
                  <a:avLst/>
                </a:prstGeom>
                <a:solidFill>
                  <a:srgbClr val="FFFFFF"/>
                </a:solidFill>
                <a:ln w="28575">
                  <a:solidFill>
                    <a:srgbClr val="FFFFFF"/>
                  </a:solidFill>
                  <a:miter lim="800000"/>
                  <a:headEnd/>
                  <a:tailEnd/>
                </a:ln>
              </p:spPr>
              <p:txBody>
                <a:bodyPr/>
                <a:lstStyle/>
                <a:p>
                  <a:endParaRPr lang="en-US"/>
                </a:p>
              </p:txBody>
            </p:sp>
          </p:grpSp>
        </p:grpSp>
        <p:sp>
          <p:nvSpPr>
            <p:cNvPr id="171069" name="Oval 61"/>
            <p:cNvSpPr>
              <a:spLocks noChangeArrowheads="1"/>
            </p:cNvSpPr>
            <p:nvPr/>
          </p:nvSpPr>
          <p:spPr bwMode="auto">
            <a:xfrm>
              <a:off x="3580" y="1030"/>
              <a:ext cx="50" cy="62"/>
            </a:xfrm>
            <a:prstGeom prst="ellipse">
              <a:avLst/>
            </a:prstGeom>
            <a:solidFill>
              <a:srgbClr val="FFFFFF"/>
            </a:solidFill>
            <a:ln w="28575">
              <a:solidFill>
                <a:srgbClr val="000000"/>
              </a:solidFill>
              <a:round/>
              <a:headEnd/>
              <a:tailEnd/>
            </a:ln>
          </p:spPr>
          <p:txBody>
            <a:bodyPr/>
            <a:lstStyle/>
            <a:p>
              <a:endParaRPr lang="en-US"/>
            </a:p>
          </p:txBody>
        </p:sp>
        <p:sp>
          <p:nvSpPr>
            <p:cNvPr id="171070" name="Oval 62"/>
            <p:cNvSpPr>
              <a:spLocks noChangeArrowheads="1"/>
            </p:cNvSpPr>
            <p:nvPr/>
          </p:nvSpPr>
          <p:spPr bwMode="auto">
            <a:xfrm>
              <a:off x="3431" y="1020"/>
              <a:ext cx="50" cy="63"/>
            </a:xfrm>
            <a:prstGeom prst="ellipse">
              <a:avLst/>
            </a:prstGeom>
            <a:solidFill>
              <a:srgbClr val="FFFFFF"/>
            </a:solidFill>
            <a:ln w="28575">
              <a:solidFill>
                <a:srgbClr val="000000"/>
              </a:solidFill>
              <a:round/>
              <a:headEnd/>
              <a:tailEnd/>
            </a:ln>
          </p:spPr>
          <p:txBody>
            <a:bodyPr/>
            <a:lstStyle/>
            <a:p>
              <a:endParaRPr lang="en-US"/>
            </a:p>
          </p:txBody>
        </p:sp>
        <p:sp>
          <p:nvSpPr>
            <p:cNvPr id="171071" name="Rectangle 63"/>
            <p:cNvSpPr>
              <a:spLocks noChangeArrowheads="1"/>
            </p:cNvSpPr>
            <p:nvPr/>
          </p:nvSpPr>
          <p:spPr bwMode="auto">
            <a:xfrm>
              <a:off x="3742" y="1601"/>
              <a:ext cx="93" cy="29"/>
            </a:xfrm>
            <a:prstGeom prst="rect">
              <a:avLst/>
            </a:prstGeom>
            <a:solidFill>
              <a:srgbClr val="FFFFFF"/>
            </a:solidFill>
            <a:ln w="28575">
              <a:solidFill>
                <a:srgbClr val="000000"/>
              </a:solidFill>
              <a:miter lim="800000"/>
              <a:headEnd/>
              <a:tailEnd/>
            </a:ln>
          </p:spPr>
          <p:txBody>
            <a:bodyPr/>
            <a:lstStyle/>
            <a:p>
              <a:endParaRPr lang="en-US"/>
            </a:p>
          </p:txBody>
        </p:sp>
        <p:sp>
          <p:nvSpPr>
            <p:cNvPr id="171072" name="Line 64"/>
            <p:cNvSpPr>
              <a:spLocks noChangeShapeType="1"/>
            </p:cNvSpPr>
            <p:nvPr/>
          </p:nvSpPr>
          <p:spPr bwMode="auto">
            <a:xfrm flipH="1">
              <a:off x="4029" y="1114"/>
              <a:ext cx="0" cy="93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73" name="Line 65"/>
            <p:cNvSpPr>
              <a:spLocks noChangeShapeType="1"/>
            </p:cNvSpPr>
            <p:nvPr/>
          </p:nvSpPr>
          <p:spPr bwMode="auto">
            <a:xfrm>
              <a:off x="3992"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74" name="Line 66"/>
            <p:cNvSpPr>
              <a:spLocks noChangeShapeType="1"/>
            </p:cNvSpPr>
            <p:nvPr/>
          </p:nvSpPr>
          <p:spPr bwMode="auto">
            <a:xfrm>
              <a:off x="3990"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75" name="Line 67"/>
            <p:cNvSpPr>
              <a:spLocks noChangeShapeType="1"/>
            </p:cNvSpPr>
            <p:nvPr/>
          </p:nvSpPr>
          <p:spPr bwMode="auto">
            <a:xfrm>
              <a:off x="4067"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76" name="Line 68"/>
            <p:cNvSpPr>
              <a:spLocks noChangeShapeType="1"/>
            </p:cNvSpPr>
            <p:nvPr/>
          </p:nvSpPr>
          <p:spPr bwMode="auto">
            <a:xfrm>
              <a:off x="4067"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77" name="Line 69"/>
            <p:cNvSpPr>
              <a:spLocks noChangeShapeType="1"/>
            </p:cNvSpPr>
            <p:nvPr/>
          </p:nvSpPr>
          <p:spPr bwMode="auto">
            <a:xfrm>
              <a:off x="4686"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78" name="Line 70"/>
            <p:cNvSpPr>
              <a:spLocks noChangeShapeType="1"/>
            </p:cNvSpPr>
            <p:nvPr/>
          </p:nvSpPr>
          <p:spPr bwMode="auto">
            <a:xfrm>
              <a:off x="4685"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79" name="Line 71"/>
            <p:cNvSpPr>
              <a:spLocks noChangeShapeType="1"/>
            </p:cNvSpPr>
            <p:nvPr/>
          </p:nvSpPr>
          <p:spPr bwMode="auto">
            <a:xfrm>
              <a:off x="4765"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80" name="Line 72"/>
            <p:cNvSpPr>
              <a:spLocks noChangeShapeType="1"/>
            </p:cNvSpPr>
            <p:nvPr/>
          </p:nvSpPr>
          <p:spPr bwMode="auto">
            <a:xfrm>
              <a:off x="4767" y="1990"/>
              <a:ext cx="8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81" name="Line 73"/>
            <p:cNvSpPr>
              <a:spLocks noChangeShapeType="1"/>
            </p:cNvSpPr>
            <p:nvPr/>
          </p:nvSpPr>
          <p:spPr bwMode="auto">
            <a:xfrm flipV="1">
              <a:off x="4852" y="1990"/>
              <a:ext cx="0" cy="1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82" name="Line 74"/>
            <p:cNvSpPr>
              <a:spLocks noChangeShapeType="1"/>
            </p:cNvSpPr>
            <p:nvPr/>
          </p:nvSpPr>
          <p:spPr bwMode="auto">
            <a:xfrm>
              <a:off x="4155" y="17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83" name="Line 75"/>
            <p:cNvSpPr>
              <a:spLocks noChangeShapeType="1"/>
            </p:cNvSpPr>
            <p:nvPr/>
          </p:nvSpPr>
          <p:spPr bwMode="auto">
            <a:xfrm>
              <a:off x="4155" y="18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84" name="Line 76"/>
            <p:cNvSpPr>
              <a:spLocks noChangeShapeType="1"/>
            </p:cNvSpPr>
            <p:nvPr/>
          </p:nvSpPr>
          <p:spPr bwMode="auto">
            <a:xfrm>
              <a:off x="4254"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85" name="Line 77"/>
            <p:cNvSpPr>
              <a:spLocks noChangeShapeType="1"/>
            </p:cNvSpPr>
            <p:nvPr/>
          </p:nvSpPr>
          <p:spPr bwMode="auto">
            <a:xfrm>
              <a:off x="4155"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1086" name="Group 78"/>
            <p:cNvGrpSpPr>
              <a:grpSpLocks/>
            </p:cNvGrpSpPr>
            <p:nvPr/>
          </p:nvGrpSpPr>
          <p:grpSpPr bwMode="auto">
            <a:xfrm>
              <a:off x="4029" y="676"/>
              <a:ext cx="275" cy="484"/>
              <a:chOff x="6715" y="5056"/>
              <a:chExt cx="622" cy="874"/>
            </a:xfrm>
          </p:grpSpPr>
          <p:sp>
            <p:nvSpPr>
              <p:cNvPr id="171087" name="AutoShape 7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1088" name="Line 8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89" name="AutoShape 8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1090" name="Line 8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1091" name="Group 83"/>
            <p:cNvGrpSpPr>
              <a:grpSpLocks/>
            </p:cNvGrpSpPr>
            <p:nvPr/>
          </p:nvGrpSpPr>
          <p:grpSpPr bwMode="auto">
            <a:xfrm>
              <a:off x="4377" y="676"/>
              <a:ext cx="275" cy="484"/>
              <a:chOff x="6715" y="5056"/>
              <a:chExt cx="622" cy="874"/>
            </a:xfrm>
          </p:grpSpPr>
          <p:sp>
            <p:nvSpPr>
              <p:cNvPr id="171092" name="AutoShape 84"/>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1093" name="Line 85"/>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94" name="AutoShape 86"/>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1095" name="Line 87"/>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1096" name="Group 88"/>
            <p:cNvGrpSpPr>
              <a:grpSpLocks/>
            </p:cNvGrpSpPr>
            <p:nvPr/>
          </p:nvGrpSpPr>
          <p:grpSpPr bwMode="auto">
            <a:xfrm>
              <a:off x="4724" y="676"/>
              <a:ext cx="275" cy="484"/>
              <a:chOff x="6715" y="5056"/>
              <a:chExt cx="622" cy="874"/>
            </a:xfrm>
          </p:grpSpPr>
          <p:sp>
            <p:nvSpPr>
              <p:cNvPr id="171097" name="AutoShape 8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1098" name="Line 9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099" name="AutoShape 9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1100" name="Line 9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1101" name="Line 93"/>
            <p:cNvSpPr>
              <a:spLocks noChangeShapeType="1"/>
            </p:cNvSpPr>
            <p:nvPr/>
          </p:nvSpPr>
          <p:spPr bwMode="auto">
            <a:xfrm flipV="1">
              <a:off x="4803"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02" name="Line 94"/>
            <p:cNvSpPr>
              <a:spLocks noChangeShapeType="1"/>
            </p:cNvSpPr>
            <p:nvPr/>
          </p:nvSpPr>
          <p:spPr bwMode="auto">
            <a:xfrm>
              <a:off x="4703" y="1865"/>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03" name="Line 95"/>
            <p:cNvSpPr>
              <a:spLocks noChangeShapeType="1"/>
            </p:cNvSpPr>
            <p:nvPr/>
          </p:nvSpPr>
          <p:spPr bwMode="auto">
            <a:xfrm>
              <a:off x="4803" y="11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04" name="Line 96"/>
            <p:cNvSpPr>
              <a:spLocks noChangeShapeType="1"/>
            </p:cNvSpPr>
            <p:nvPr/>
          </p:nvSpPr>
          <p:spPr bwMode="auto">
            <a:xfrm>
              <a:off x="4852"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05" name="Line 97"/>
            <p:cNvSpPr>
              <a:spLocks noChangeShapeType="1"/>
            </p:cNvSpPr>
            <p:nvPr/>
          </p:nvSpPr>
          <p:spPr bwMode="auto">
            <a:xfrm>
              <a:off x="4852" y="12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06" name="Line 98"/>
            <p:cNvSpPr>
              <a:spLocks noChangeShapeType="1"/>
            </p:cNvSpPr>
            <p:nvPr/>
          </p:nvSpPr>
          <p:spPr bwMode="auto">
            <a:xfrm>
              <a:off x="4852" y="13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07" name="Line 99"/>
            <p:cNvSpPr>
              <a:spLocks noChangeShapeType="1"/>
            </p:cNvSpPr>
            <p:nvPr/>
          </p:nvSpPr>
          <p:spPr bwMode="auto">
            <a:xfrm>
              <a:off x="4952"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08" name="Line 100"/>
            <p:cNvSpPr>
              <a:spLocks noChangeShapeType="1"/>
            </p:cNvSpPr>
            <p:nvPr/>
          </p:nvSpPr>
          <p:spPr bwMode="auto">
            <a:xfrm>
              <a:off x="4852"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09" name="Line 101"/>
            <p:cNvSpPr>
              <a:spLocks noChangeShapeType="1"/>
            </p:cNvSpPr>
            <p:nvPr/>
          </p:nvSpPr>
          <p:spPr bwMode="auto">
            <a:xfrm>
              <a:off x="4852" y="136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0" name="Line 102"/>
            <p:cNvSpPr>
              <a:spLocks noChangeShapeType="1"/>
            </p:cNvSpPr>
            <p:nvPr/>
          </p:nvSpPr>
          <p:spPr bwMode="auto">
            <a:xfrm>
              <a:off x="4852" y="142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1" name="Line 103"/>
            <p:cNvSpPr>
              <a:spLocks noChangeShapeType="1"/>
            </p:cNvSpPr>
            <p:nvPr/>
          </p:nvSpPr>
          <p:spPr bwMode="auto">
            <a:xfrm>
              <a:off x="4952"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2" name="Line 104"/>
            <p:cNvSpPr>
              <a:spLocks noChangeShapeType="1"/>
            </p:cNvSpPr>
            <p:nvPr/>
          </p:nvSpPr>
          <p:spPr bwMode="auto">
            <a:xfrm>
              <a:off x="4852"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3" name="Line 105"/>
            <p:cNvSpPr>
              <a:spLocks noChangeShapeType="1"/>
            </p:cNvSpPr>
            <p:nvPr/>
          </p:nvSpPr>
          <p:spPr bwMode="auto">
            <a:xfrm>
              <a:off x="4852" y="149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4" name="Line 106"/>
            <p:cNvSpPr>
              <a:spLocks noChangeShapeType="1"/>
            </p:cNvSpPr>
            <p:nvPr/>
          </p:nvSpPr>
          <p:spPr bwMode="auto">
            <a:xfrm>
              <a:off x="4852" y="155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5" name="Line 107"/>
            <p:cNvSpPr>
              <a:spLocks noChangeShapeType="1"/>
            </p:cNvSpPr>
            <p:nvPr/>
          </p:nvSpPr>
          <p:spPr bwMode="auto">
            <a:xfrm>
              <a:off x="4952"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6" name="Line 108"/>
            <p:cNvSpPr>
              <a:spLocks noChangeShapeType="1"/>
            </p:cNvSpPr>
            <p:nvPr/>
          </p:nvSpPr>
          <p:spPr bwMode="auto">
            <a:xfrm>
              <a:off x="4852"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7" name="Line 109"/>
            <p:cNvSpPr>
              <a:spLocks noChangeShapeType="1"/>
            </p:cNvSpPr>
            <p:nvPr/>
          </p:nvSpPr>
          <p:spPr bwMode="auto">
            <a:xfrm>
              <a:off x="4852" y="161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8" name="Line 110"/>
            <p:cNvSpPr>
              <a:spLocks noChangeShapeType="1"/>
            </p:cNvSpPr>
            <p:nvPr/>
          </p:nvSpPr>
          <p:spPr bwMode="auto">
            <a:xfrm>
              <a:off x="4852" y="167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19" name="Line 111"/>
            <p:cNvSpPr>
              <a:spLocks noChangeShapeType="1"/>
            </p:cNvSpPr>
            <p:nvPr/>
          </p:nvSpPr>
          <p:spPr bwMode="auto">
            <a:xfrm>
              <a:off x="4952"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0" name="Line 112"/>
            <p:cNvSpPr>
              <a:spLocks noChangeShapeType="1"/>
            </p:cNvSpPr>
            <p:nvPr/>
          </p:nvSpPr>
          <p:spPr bwMode="auto">
            <a:xfrm>
              <a:off x="4852"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1" name="Line 113"/>
            <p:cNvSpPr>
              <a:spLocks noChangeShapeType="1"/>
            </p:cNvSpPr>
            <p:nvPr/>
          </p:nvSpPr>
          <p:spPr bwMode="auto">
            <a:xfrm>
              <a:off x="4852" y="1865"/>
              <a:ext cx="1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2" name="Line 114"/>
            <p:cNvSpPr>
              <a:spLocks noChangeShapeType="1"/>
            </p:cNvSpPr>
            <p:nvPr/>
          </p:nvSpPr>
          <p:spPr bwMode="auto">
            <a:xfrm flipH="1">
              <a:off x="4703" y="1865"/>
              <a:ext cx="299"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3" name="Line 115"/>
            <p:cNvSpPr>
              <a:spLocks noChangeShapeType="1"/>
            </p:cNvSpPr>
            <p:nvPr/>
          </p:nvSpPr>
          <p:spPr bwMode="auto">
            <a:xfrm>
              <a:off x="4852" y="17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4" name="Line 116"/>
            <p:cNvSpPr>
              <a:spLocks noChangeShapeType="1"/>
            </p:cNvSpPr>
            <p:nvPr/>
          </p:nvSpPr>
          <p:spPr bwMode="auto">
            <a:xfrm>
              <a:off x="4852" y="18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5" name="Line 117"/>
            <p:cNvSpPr>
              <a:spLocks noChangeShapeType="1"/>
            </p:cNvSpPr>
            <p:nvPr/>
          </p:nvSpPr>
          <p:spPr bwMode="auto">
            <a:xfrm>
              <a:off x="4952"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6" name="Line 118"/>
            <p:cNvSpPr>
              <a:spLocks noChangeShapeType="1"/>
            </p:cNvSpPr>
            <p:nvPr/>
          </p:nvSpPr>
          <p:spPr bwMode="auto">
            <a:xfrm>
              <a:off x="4852"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7" name="Line 119"/>
            <p:cNvSpPr>
              <a:spLocks noChangeShapeType="1"/>
            </p:cNvSpPr>
            <p:nvPr/>
          </p:nvSpPr>
          <p:spPr bwMode="auto">
            <a:xfrm flipH="1">
              <a:off x="4729" y="1109"/>
              <a:ext cx="0" cy="9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8" name="Line 120"/>
            <p:cNvSpPr>
              <a:spLocks noChangeShapeType="1"/>
            </p:cNvSpPr>
            <p:nvPr/>
          </p:nvSpPr>
          <p:spPr bwMode="auto">
            <a:xfrm>
              <a:off x="4378" y="2052"/>
              <a:ext cx="0" cy="6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29" name="Line 121"/>
            <p:cNvSpPr>
              <a:spLocks noChangeShapeType="1"/>
            </p:cNvSpPr>
            <p:nvPr/>
          </p:nvSpPr>
          <p:spPr bwMode="auto">
            <a:xfrm flipH="1">
              <a:off x="4694" y="2177"/>
              <a:ext cx="9"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30" name="Line 122"/>
            <p:cNvSpPr>
              <a:spLocks noChangeShapeType="1"/>
            </p:cNvSpPr>
            <p:nvPr/>
          </p:nvSpPr>
          <p:spPr bwMode="auto">
            <a:xfrm>
              <a:off x="4054" y="2177"/>
              <a:ext cx="5"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31" name="Rectangle 123"/>
            <p:cNvSpPr>
              <a:spLocks noChangeArrowheads="1"/>
            </p:cNvSpPr>
            <p:nvPr/>
          </p:nvSpPr>
          <p:spPr bwMode="auto">
            <a:xfrm>
              <a:off x="3252" y="652"/>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3</a:t>
              </a:r>
              <a:endParaRPr lang="vi-VN" altLang="en-US" sz="1800"/>
            </a:p>
          </p:txBody>
        </p:sp>
        <p:sp>
          <p:nvSpPr>
            <p:cNvPr id="171132" name="Rectangle 124"/>
            <p:cNvSpPr>
              <a:spLocks noChangeArrowheads="1"/>
            </p:cNvSpPr>
            <p:nvPr/>
          </p:nvSpPr>
          <p:spPr bwMode="auto">
            <a:xfrm>
              <a:off x="3502"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8</a:t>
              </a:r>
              <a:endParaRPr lang="vi-VN" altLang="en-US" sz="1800"/>
            </a:p>
          </p:txBody>
        </p:sp>
        <p:sp>
          <p:nvSpPr>
            <p:cNvPr id="171133" name="Rectangle 125"/>
            <p:cNvSpPr>
              <a:spLocks noChangeArrowheads="1"/>
            </p:cNvSpPr>
            <p:nvPr/>
          </p:nvSpPr>
          <p:spPr bwMode="auto">
            <a:xfrm>
              <a:off x="3701"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171134" name="Rectangle 126"/>
            <p:cNvSpPr>
              <a:spLocks noChangeArrowheads="1"/>
            </p:cNvSpPr>
            <p:nvPr/>
          </p:nvSpPr>
          <p:spPr bwMode="auto">
            <a:xfrm>
              <a:off x="2703" y="2216"/>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171135" name="Rectangle 127"/>
            <p:cNvSpPr>
              <a:spLocks noChangeArrowheads="1"/>
            </p:cNvSpPr>
            <p:nvPr/>
          </p:nvSpPr>
          <p:spPr bwMode="auto">
            <a:xfrm>
              <a:off x="5398" y="965"/>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171136" name="Rectangle 128"/>
            <p:cNvSpPr>
              <a:spLocks noChangeArrowheads="1"/>
            </p:cNvSpPr>
            <p:nvPr/>
          </p:nvSpPr>
          <p:spPr bwMode="auto">
            <a:xfrm>
              <a:off x="5348" y="2153"/>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171137" name="Line 129"/>
            <p:cNvSpPr>
              <a:spLocks noChangeShapeType="1"/>
            </p:cNvSpPr>
            <p:nvPr/>
          </p:nvSpPr>
          <p:spPr bwMode="auto">
            <a:xfrm flipV="1">
              <a:off x="2902" y="1865"/>
              <a:ext cx="699" cy="50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38" name="Line 130"/>
            <p:cNvSpPr>
              <a:spLocks noChangeShapeType="1"/>
            </p:cNvSpPr>
            <p:nvPr/>
          </p:nvSpPr>
          <p:spPr bwMode="auto">
            <a:xfrm flipV="1">
              <a:off x="2753" y="236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39" name="Line 131"/>
            <p:cNvSpPr>
              <a:spLocks noChangeShapeType="1"/>
            </p:cNvSpPr>
            <p:nvPr/>
          </p:nvSpPr>
          <p:spPr bwMode="auto">
            <a:xfrm flipV="1">
              <a:off x="2703" y="1740"/>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0" name="Line 132"/>
            <p:cNvSpPr>
              <a:spLocks noChangeShapeType="1"/>
            </p:cNvSpPr>
            <p:nvPr/>
          </p:nvSpPr>
          <p:spPr bwMode="auto">
            <a:xfrm flipV="1">
              <a:off x="2853" y="1364"/>
              <a:ext cx="599" cy="37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1" name="Line 133"/>
            <p:cNvSpPr>
              <a:spLocks noChangeShapeType="1"/>
            </p:cNvSpPr>
            <p:nvPr/>
          </p:nvSpPr>
          <p:spPr bwMode="auto">
            <a:xfrm flipV="1">
              <a:off x="3302"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2" name="Line 134"/>
            <p:cNvSpPr>
              <a:spLocks noChangeShapeType="1"/>
            </p:cNvSpPr>
            <p:nvPr/>
          </p:nvSpPr>
          <p:spPr bwMode="auto">
            <a:xfrm flipV="1">
              <a:off x="35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3" name="Line 135"/>
            <p:cNvSpPr>
              <a:spLocks noChangeShapeType="1"/>
            </p:cNvSpPr>
            <p:nvPr/>
          </p:nvSpPr>
          <p:spPr bwMode="auto">
            <a:xfrm flipV="1">
              <a:off x="37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4" name="Line 136"/>
            <p:cNvSpPr>
              <a:spLocks noChangeShapeType="1"/>
            </p:cNvSpPr>
            <p:nvPr/>
          </p:nvSpPr>
          <p:spPr bwMode="auto">
            <a:xfrm flipH="1" flipV="1">
              <a:off x="3452" y="801"/>
              <a:ext cx="119" cy="48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5" name="Line 137"/>
            <p:cNvSpPr>
              <a:spLocks noChangeShapeType="1"/>
            </p:cNvSpPr>
            <p:nvPr/>
          </p:nvSpPr>
          <p:spPr bwMode="auto">
            <a:xfrm flipH="1" flipV="1">
              <a:off x="3701" y="801"/>
              <a:ext cx="50" cy="56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6" name="Line 138"/>
            <p:cNvSpPr>
              <a:spLocks noChangeShapeType="1"/>
            </p:cNvSpPr>
            <p:nvPr/>
          </p:nvSpPr>
          <p:spPr bwMode="auto">
            <a:xfrm flipH="1" flipV="1">
              <a:off x="3901" y="801"/>
              <a:ext cx="129" cy="61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7" name="Line 139"/>
            <p:cNvSpPr>
              <a:spLocks noChangeShapeType="1"/>
            </p:cNvSpPr>
            <p:nvPr/>
          </p:nvSpPr>
          <p:spPr bwMode="auto">
            <a:xfrm flipV="1">
              <a:off x="5447" y="1114"/>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8" name="Line 140"/>
            <p:cNvSpPr>
              <a:spLocks noChangeShapeType="1"/>
            </p:cNvSpPr>
            <p:nvPr/>
          </p:nvSpPr>
          <p:spPr bwMode="auto">
            <a:xfrm flipV="1">
              <a:off x="5398" y="2302"/>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49" name="Line 141"/>
            <p:cNvSpPr>
              <a:spLocks noChangeShapeType="1"/>
            </p:cNvSpPr>
            <p:nvPr/>
          </p:nvSpPr>
          <p:spPr bwMode="auto">
            <a:xfrm flipV="1">
              <a:off x="4948" y="1114"/>
              <a:ext cx="49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50" name="Line 142"/>
            <p:cNvSpPr>
              <a:spLocks noChangeShapeType="1"/>
            </p:cNvSpPr>
            <p:nvPr/>
          </p:nvSpPr>
          <p:spPr bwMode="auto">
            <a:xfrm>
              <a:off x="4549" y="2052"/>
              <a:ext cx="84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1151" name="Group 143"/>
            <p:cNvGrpSpPr>
              <a:grpSpLocks/>
            </p:cNvGrpSpPr>
            <p:nvPr/>
          </p:nvGrpSpPr>
          <p:grpSpPr bwMode="auto">
            <a:xfrm>
              <a:off x="3643" y="1470"/>
              <a:ext cx="78" cy="84"/>
              <a:chOff x="5803" y="6525"/>
              <a:chExt cx="178" cy="153"/>
            </a:xfrm>
          </p:grpSpPr>
          <p:sp>
            <p:nvSpPr>
              <p:cNvPr id="171152" name="Line 144"/>
              <p:cNvSpPr>
                <a:spLocks noChangeShapeType="1"/>
              </p:cNvSpPr>
              <p:nvPr/>
            </p:nvSpPr>
            <p:spPr bwMode="auto">
              <a:xfrm>
                <a:off x="5832" y="6525"/>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53" name="Line 145"/>
              <p:cNvSpPr>
                <a:spLocks noChangeShapeType="1"/>
              </p:cNvSpPr>
              <p:nvPr/>
            </p:nvSpPr>
            <p:spPr bwMode="auto">
              <a:xfrm flipV="1">
                <a:off x="5981" y="6525"/>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54" name="Line 146"/>
              <p:cNvSpPr>
                <a:spLocks noChangeShapeType="1"/>
              </p:cNvSpPr>
              <p:nvPr/>
            </p:nvSpPr>
            <p:spPr bwMode="auto">
              <a:xfrm flipH="1">
                <a:off x="5918" y="653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55" name="Line 147"/>
              <p:cNvSpPr>
                <a:spLocks noChangeShapeType="1"/>
              </p:cNvSpPr>
              <p:nvPr/>
            </p:nvSpPr>
            <p:spPr bwMode="auto">
              <a:xfrm flipH="1">
                <a:off x="5918" y="6618"/>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56" name="Line 148"/>
              <p:cNvSpPr>
                <a:spLocks noChangeShapeType="1"/>
              </p:cNvSpPr>
              <p:nvPr/>
            </p:nvSpPr>
            <p:spPr bwMode="auto">
              <a:xfrm flipH="1">
                <a:off x="5918" y="657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57" name="Line 149"/>
              <p:cNvSpPr>
                <a:spLocks noChangeShapeType="1"/>
              </p:cNvSpPr>
              <p:nvPr/>
            </p:nvSpPr>
            <p:spPr bwMode="auto">
              <a:xfrm flipH="1">
                <a:off x="5803"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58" name="Line 150"/>
              <p:cNvSpPr>
                <a:spLocks noChangeShapeType="1"/>
              </p:cNvSpPr>
              <p:nvPr/>
            </p:nvSpPr>
            <p:spPr bwMode="auto">
              <a:xfrm flipH="1">
                <a:off x="5889"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59" name="Line 151"/>
              <p:cNvSpPr>
                <a:spLocks noChangeShapeType="1"/>
              </p:cNvSpPr>
              <p:nvPr/>
            </p:nvSpPr>
            <p:spPr bwMode="auto">
              <a:xfrm flipH="1">
                <a:off x="5845"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1160" name="Group 152"/>
            <p:cNvGrpSpPr>
              <a:grpSpLocks/>
            </p:cNvGrpSpPr>
            <p:nvPr/>
          </p:nvGrpSpPr>
          <p:grpSpPr bwMode="auto">
            <a:xfrm>
              <a:off x="3640" y="1302"/>
              <a:ext cx="79" cy="80"/>
              <a:chOff x="5806" y="6154"/>
              <a:chExt cx="177" cy="146"/>
            </a:xfrm>
          </p:grpSpPr>
          <p:sp>
            <p:nvSpPr>
              <p:cNvPr id="171161" name="Line 153"/>
              <p:cNvSpPr>
                <a:spLocks noChangeShapeType="1"/>
              </p:cNvSpPr>
              <p:nvPr/>
            </p:nvSpPr>
            <p:spPr bwMode="auto">
              <a:xfrm flipV="1">
                <a:off x="5981" y="6186"/>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62" name="Line 154"/>
              <p:cNvSpPr>
                <a:spLocks noChangeShapeType="1"/>
              </p:cNvSpPr>
              <p:nvPr/>
            </p:nvSpPr>
            <p:spPr bwMode="auto">
              <a:xfrm>
                <a:off x="5832" y="6299"/>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63" name="Line 155"/>
              <p:cNvSpPr>
                <a:spLocks noChangeShapeType="1"/>
              </p:cNvSpPr>
              <p:nvPr/>
            </p:nvSpPr>
            <p:spPr bwMode="auto">
              <a:xfrm flipH="1" flipV="1">
                <a:off x="580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64" name="Line 156"/>
              <p:cNvSpPr>
                <a:spLocks noChangeShapeType="1"/>
              </p:cNvSpPr>
              <p:nvPr/>
            </p:nvSpPr>
            <p:spPr bwMode="auto">
              <a:xfrm flipH="1" flipV="1">
                <a:off x="5844"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65" name="Line 157"/>
              <p:cNvSpPr>
                <a:spLocks noChangeShapeType="1"/>
              </p:cNvSpPr>
              <p:nvPr/>
            </p:nvSpPr>
            <p:spPr bwMode="auto">
              <a:xfrm flipH="1" flipV="1">
                <a:off x="588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66" name="Line 158"/>
              <p:cNvSpPr>
                <a:spLocks noChangeShapeType="1"/>
              </p:cNvSpPr>
              <p:nvPr/>
            </p:nvSpPr>
            <p:spPr bwMode="auto">
              <a:xfrm flipH="1" flipV="1">
                <a:off x="5921" y="623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67" name="Line 159"/>
              <p:cNvSpPr>
                <a:spLocks noChangeShapeType="1"/>
              </p:cNvSpPr>
              <p:nvPr/>
            </p:nvSpPr>
            <p:spPr bwMode="auto">
              <a:xfrm flipH="1" flipV="1">
                <a:off x="5921" y="6195"/>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68" name="Line 160"/>
              <p:cNvSpPr>
                <a:spLocks noChangeShapeType="1"/>
              </p:cNvSpPr>
              <p:nvPr/>
            </p:nvSpPr>
            <p:spPr bwMode="auto">
              <a:xfrm flipH="1" flipV="1">
                <a:off x="5921" y="615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1169" name="Line 161"/>
            <p:cNvSpPr>
              <a:spLocks noChangeShapeType="1"/>
            </p:cNvSpPr>
            <p:nvPr/>
          </p:nvSpPr>
          <p:spPr bwMode="auto">
            <a:xfrm flipV="1">
              <a:off x="3502" y="261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70" name="Line 162"/>
            <p:cNvSpPr>
              <a:spLocks noChangeShapeType="1"/>
            </p:cNvSpPr>
            <p:nvPr/>
          </p:nvSpPr>
          <p:spPr bwMode="auto">
            <a:xfrm flipV="1">
              <a:off x="3651" y="1587"/>
              <a:ext cx="179" cy="10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71" name="Rectangle 163"/>
            <p:cNvSpPr>
              <a:spLocks noChangeArrowheads="1"/>
            </p:cNvSpPr>
            <p:nvPr/>
          </p:nvSpPr>
          <p:spPr bwMode="auto">
            <a:xfrm>
              <a:off x="3452" y="2466"/>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171172" name="Line 164"/>
            <p:cNvSpPr>
              <a:spLocks noChangeShapeType="1"/>
            </p:cNvSpPr>
            <p:nvPr/>
          </p:nvSpPr>
          <p:spPr bwMode="auto">
            <a:xfrm>
              <a:off x="4403"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73" name="Line 165"/>
            <p:cNvSpPr>
              <a:spLocks noChangeShapeType="1"/>
            </p:cNvSpPr>
            <p:nvPr/>
          </p:nvSpPr>
          <p:spPr bwMode="auto">
            <a:xfrm>
              <a:off x="4155"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1174" name="Group 166"/>
            <p:cNvGrpSpPr>
              <a:grpSpLocks/>
            </p:cNvGrpSpPr>
            <p:nvPr/>
          </p:nvGrpSpPr>
          <p:grpSpPr bwMode="auto">
            <a:xfrm>
              <a:off x="3555" y="1599"/>
              <a:ext cx="176" cy="31"/>
              <a:chOff x="1587" y="8931"/>
              <a:chExt cx="1662" cy="180"/>
            </a:xfrm>
          </p:grpSpPr>
          <p:sp>
            <p:nvSpPr>
              <p:cNvPr id="171175" name="Line 167"/>
              <p:cNvSpPr>
                <a:spLocks noChangeShapeType="1"/>
              </p:cNvSpPr>
              <p:nvPr/>
            </p:nvSpPr>
            <p:spPr bwMode="auto">
              <a:xfrm flipV="1">
                <a:off x="206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76" name="Line 168"/>
              <p:cNvSpPr>
                <a:spLocks noChangeShapeType="1"/>
              </p:cNvSpPr>
              <p:nvPr/>
            </p:nvSpPr>
            <p:spPr bwMode="auto">
              <a:xfrm>
                <a:off x="224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77" name="Line 169"/>
              <p:cNvSpPr>
                <a:spLocks noChangeShapeType="1"/>
              </p:cNvSpPr>
              <p:nvPr/>
            </p:nvSpPr>
            <p:spPr bwMode="auto">
              <a:xfrm flipV="1">
                <a:off x="242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78" name="Line 170"/>
              <p:cNvSpPr>
                <a:spLocks noChangeShapeType="1"/>
              </p:cNvSpPr>
              <p:nvPr/>
            </p:nvSpPr>
            <p:spPr bwMode="auto">
              <a:xfrm>
                <a:off x="260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79" name="Line 171"/>
              <p:cNvSpPr>
                <a:spLocks noChangeShapeType="1"/>
              </p:cNvSpPr>
              <p:nvPr/>
            </p:nvSpPr>
            <p:spPr bwMode="auto">
              <a:xfrm flipV="1">
                <a:off x="1758" y="8931"/>
                <a:ext cx="123"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0" name="Line 172"/>
              <p:cNvSpPr>
                <a:spLocks noChangeShapeType="1"/>
              </p:cNvSpPr>
              <p:nvPr/>
            </p:nvSpPr>
            <p:spPr bwMode="auto">
              <a:xfrm>
                <a:off x="18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1" name="Line 173"/>
              <p:cNvSpPr>
                <a:spLocks noChangeShapeType="1"/>
              </p:cNvSpPr>
              <p:nvPr/>
            </p:nvSpPr>
            <p:spPr bwMode="auto">
              <a:xfrm flipV="1">
                <a:off x="27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2" name="Line 174"/>
              <p:cNvSpPr>
                <a:spLocks noChangeShapeType="1"/>
              </p:cNvSpPr>
              <p:nvPr/>
            </p:nvSpPr>
            <p:spPr bwMode="auto">
              <a:xfrm>
                <a:off x="2961" y="8931"/>
                <a:ext cx="108"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3" name="Line 175"/>
              <p:cNvSpPr>
                <a:spLocks noChangeShapeType="1"/>
              </p:cNvSpPr>
              <p:nvPr/>
            </p:nvSpPr>
            <p:spPr bwMode="auto">
              <a:xfrm>
                <a:off x="1587"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4" name="Line 176"/>
              <p:cNvSpPr>
                <a:spLocks noChangeShapeType="1"/>
              </p:cNvSpPr>
              <p:nvPr/>
            </p:nvSpPr>
            <p:spPr bwMode="auto">
              <a:xfrm>
                <a:off x="3069"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1185" name="Line 177"/>
            <p:cNvSpPr>
              <a:spLocks noChangeShapeType="1"/>
            </p:cNvSpPr>
            <p:nvPr/>
          </p:nvSpPr>
          <p:spPr bwMode="auto">
            <a:xfrm>
              <a:off x="3836" y="1568"/>
              <a:ext cx="0" cy="9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6" name="Line 178"/>
            <p:cNvSpPr>
              <a:spLocks noChangeShapeType="1"/>
            </p:cNvSpPr>
            <p:nvPr/>
          </p:nvSpPr>
          <p:spPr bwMode="auto">
            <a:xfrm>
              <a:off x="3836" y="1568"/>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7" name="Line 179"/>
            <p:cNvSpPr>
              <a:spLocks noChangeShapeType="1"/>
            </p:cNvSpPr>
            <p:nvPr/>
          </p:nvSpPr>
          <p:spPr bwMode="auto">
            <a:xfrm>
              <a:off x="3836" y="1663"/>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8" name="Line 180"/>
            <p:cNvSpPr>
              <a:spLocks noChangeShapeType="1"/>
            </p:cNvSpPr>
            <p:nvPr/>
          </p:nvSpPr>
          <p:spPr bwMode="auto">
            <a:xfrm>
              <a:off x="3886" y="1568"/>
              <a:ext cx="0" cy="3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89" name="Line 181"/>
            <p:cNvSpPr>
              <a:spLocks noChangeShapeType="1"/>
            </p:cNvSpPr>
            <p:nvPr/>
          </p:nvSpPr>
          <p:spPr bwMode="auto">
            <a:xfrm>
              <a:off x="3886" y="1631"/>
              <a:ext cx="0" cy="3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90" name="Line 182"/>
            <p:cNvSpPr>
              <a:spLocks noChangeShapeType="1"/>
            </p:cNvSpPr>
            <p:nvPr/>
          </p:nvSpPr>
          <p:spPr bwMode="auto">
            <a:xfrm>
              <a:off x="3861" y="163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91" name="Line 183"/>
            <p:cNvSpPr>
              <a:spLocks noChangeShapeType="1"/>
            </p:cNvSpPr>
            <p:nvPr/>
          </p:nvSpPr>
          <p:spPr bwMode="auto">
            <a:xfrm>
              <a:off x="3861" y="160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92" name="Line 184"/>
            <p:cNvSpPr>
              <a:spLocks noChangeShapeType="1"/>
            </p:cNvSpPr>
            <p:nvPr/>
          </p:nvSpPr>
          <p:spPr bwMode="auto">
            <a:xfrm>
              <a:off x="3861" y="1601"/>
              <a:ext cx="0" cy="3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93" name="Rectangle 185"/>
            <p:cNvSpPr>
              <a:spLocks noChangeArrowheads="1"/>
            </p:cNvSpPr>
            <p:nvPr/>
          </p:nvSpPr>
          <p:spPr bwMode="auto">
            <a:xfrm>
              <a:off x="3794" y="1344"/>
              <a:ext cx="25" cy="158"/>
            </a:xfrm>
            <a:prstGeom prst="rect">
              <a:avLst/>
            </a:prstGeom>
            <a:solidFill>
              <a:srgbClr val="FFFFFF"/>
            </a:solidFill>
            <a:ln w="28575">
              <a:solidFill>
                <a:srgbClr val="000000"/>
              </a:solidFill>
              <a:miter lim="800000"/>
              <a:headEnd/>
              <a:tailEnd/>
            </a:ln>
          </p:spPr>
          <p:txBody>
            <a:bodyPr/>
            <a:lstStyle/>
            <a:p>
              <a:endParaRPr lang="en-US"/>
            </a:p>
          </p:txBody>
        </p:sp>
        <p:sp>
          <p:nvSpPr>
            <p:cNvPr id="171194" name="Rectangle 186"/>
            <p:cNvSpPr>
              <a:spLocks noChangeArrowheads="1"/>
            </p:cNvSpPr>
            <p:nvPr/>
          </p:nvSpPr>
          <p:spPr bwMode="auto">
            <a:xfrm>
              <a:off x="3592" y="1408"/>
              <a:ext cx="202" cy="31"/>
            </a:xfrm>
            <a:prstGeom prst="rect">
              <a:avLst/>
            </a:prstGeom>
            <a:solidFill>
              <a:srgbClr val="FFFFFF"/>
            </a:solidFill>
            <a:ln w="28575">
              <a:solidFill>
                <a:srgbClr val="000000"/>
              </a:solidFill>
              <a:miter lim="800000"/>
              <a:headEnd/>
              <a:tailEnd/>
            </a:ln>
          </p:spPr>
          <p:txBody>
            <a:bodyPr/>
            <a:lstStyle/>
            <a:p>
              <a:endParaRPr lang="en-US"/>
            </a:p>
          </p:txBody>
        </p:sp>
        <p:sp>
          <p:nvSpPr>
            <p:cNvPr id="171195" name="Line 187"/>
            <p:cNvSpPr>
              <a:spLocks noChangeShapeType="1"/>
            </p:cNvSpPr>
            <p:nvPr/>
          </p:nvSpPr>
          <p:spPr bwMode="auto">
            <a:xfrm flipH="1">
              <a:off x="4030" y="1117"/>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96" name="Line 188"/>
            <p:cNvSpPr>
              <a:spLocks noChangeShapeType="1"/>
            </p:cNvSpPr>
            <p:nvPr/>
          </p:nvSpPr>
          <p:spPr bwMode="auto">
            <a:xfrm flipH="1">
              <a:off x="4030" y="121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97" name="Line 189"/>
            <p:cNvSpPr>
              <a:spLocks noChangeShapeType="1"/>
            </p:cNvSpPr>
            <p:nvPr/>
          </p:nvSpPr>
          <p:spPr bwMode="auto">
            <a:xfrm flipH="1">
              <a:off x="4030" y="1306"/>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98" name="Line 190"/>
            <p:cNvSpPr>
              <a:spLocks noChangeShapeType="1"/>
            </p:cNvSpPr>
            <p:nvPr/>
          </p:nvSpPr>
          <p:spPr bwMode="auto">
            <a:xfrm flipH="1">
              <a:off x="4030" y="140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199" name="Line 191"/>
            <p:cNvSpPr>
              <a:spLocks noChangeShapeType="1"/>
            </p:cNvSpPr>
            <p:nvPr/>
          </p:nvSpPr>
          <p:spPr bwMode="auto">
            <a:xfrm flipH="1">
              <a:off x="4030" y="149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00" name="Line 192"/>
            <p:cNvSpPr>
              <a:spLocks noChangeShapeType="1"/>
            </p:cNvSpPr>
            <p:nvPr/>
          </p:nvSpPr>
          <p:spPr bwMode="auto">
            <a:xfrm flipH="1">
              <a:off x="4030" y="159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01" name="Line 193"/>
            <p:cNvSpPr>
              <a:spLocks noChangeShapeType="1"/>
            </p:cNvSpPr>
            <p:nvPr/>
          </p:nvSpPr>
          <p:spPr bwMode="auto">
            <a:xfrm flipH="1">
              <a:off x="4030" y="168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02" name="Line 194"/>
            <p:cNvSpPr>
              <a:spLocks noChangeShapeType="1"/>
            </p:cNvSpPr>
            <p:nvPr/>
          </p:nvSpPr>
          <p:spPr bwMode="auto">
            <a:xfrm flipH="1">
              <a:off x="4030" y="178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03" name="Line 195"/>
            <p:cNvSpPr>
              <a:spLocks noChangeShapeType="1"/>
            </p:cNvSpPr>
            <p:nvPr/>
          </p:nvSpPr>
          <p:spPr bwMode="auto">
            <a:xfrm flipH="1">
              <a:off x="4030" y="1874"/>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04" name="Line 196"/>
            <p:cNvSpPr>
              <a:spLocks noChangeShapeType="1"/>
            </p:cNvSpPr>
            <p:nvPr/>
          </p:nvSpPr>
          <p:spPr bwMode="auto">
            <a:xfrm flipH="1">
              <a:off x="4030" y="1969"/>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1205" name="Group 197"/>
            <p:cNvGrpSpPr>
              <a:grpSpLocks/>
            </p:cNvGrpSpPr>
            <p:nvPr/>
          </p:nvGrpSpPr>
          <p:grpSpPr bwMode="auto">
            <a:xfrm>
              <a:off x="4729" y="1117"/>
              <a:ext cx="25" cy="914"/>
              <a:chOff x="8088" y="8145"/>
              <a:chExt cx="57" cy="1653"/>
            </a:xfrm>
          </p:grpSpPr>
          <p:sp>
            <p:nvSpPr>
              <p:cNvPr id="171206" name="Line 198"/>
              <p:cNvSpPr>
                <a:spLocks noChangeShapeType="1"/>
              </p:cNvSpPr>
              <p:nvPr/>
            </p:nvSpPr>
            <p:spPr bwMode="auto">
              <a:xfrm flipH="1">
                <a:off x="8088" y="8145"/>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07" name="Line 199"/>
              <p:cNvSpPr>
                <a:spLocks noChangeShapeType="1"/>
              </p:cNvSpPr>
              <p:nvPr/>
            </p:nvSpPr>
            <p:spPr bwMode="auto">
              <a:xfrm flipH="1">
                <a:off x="8088" y="8316"/>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08" name="Line 200"/>
              <p:cNvSpPr>
                <a:spLocks noChangeShapeType="1"/>
              </p:cNvSpPr>
              <p:nvPr/>
            </p:nvSpPr>
            <p:spPr bwMode="auto">
              <a:xfrm flipH="1">
                <a:off x="8088" y="8487"/>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09" name="Line 201"/>
              <p:cNvSpPr>
                <a:spLocks noChangeShapeType="1"/>
              </p:cNvSpPr>
              <p:nvPr/>
            </p:nvSpPr>
            <p:spPr bwMode="auto">
              <a:xfrm flipH="1">
                <a:off x="8088" y="8658"/>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10" name="Line 202"/>
              <p:cNvSpPr>
                <a:spLocks noChangeShapeType="1"/>
              </p:cNvSpPr>
              <p:nvPr/>
            </p:nvSpPr>
            <p:spPr bwMode="auto">
              <a:xfrm flipH="1">
                <a:off x="8088" y="8829"/>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11" name="Line 203"/>
              <p:cNvSpPr>
                <a:spLocks noChangeShapeType="1"/>
              </p:cNvSpPr>
              <p:nvPr/>
            </p:nvSpPr>
            <p:spPr bwMode="auto">
              <a:xfrm flipH="1">
                <a:off x="8088" y="9000"/>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12" name="Line 204"/>
              <p:cNvSpPr>
                <a:spLocks noChangeShapeType="1"/>
              </p:cNvSpPr>
              <p:nvPr/>
            </p:nvSpPr>
            <p:spPr bwMode="auto">
              <a:xfrm flipH="1">
                <a:off x="8088" y="9171"/>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13" name="Line 205"/>
              <p:cNvSpPr>
                <a:spLocks noChangeShapeType="1"/>
              </p:cNvSpPr>
              <p:nvPr/>
            </p:nvSpPr>
            <p:spPr bwMode="auto">
              <a:xfrm flipH="1">
                <a:off x="8088" y="9342"/>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14" name="Line 206"/>
              <p:cNvSpPr>
                <a:spLocks noChangeShapeType="1"/>
              </p:cNvSpPr>
              <p:nvPr/>
            </p:nvSpPr>
            <p:spPr bwMode="auto">
              <a:xfrm flipH="1">
                <a:off x="8088" y="9513"/>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1215" name="Line 207"/>
              <p:cNvSpPr>
                <a:spLocks noChangeShapeType="1"/>
              </p:cNvSpPr>
              <p:nvPr/>
            </p:nvSpPr>
            <p:spPr bwMode="auto">
              <a:xfrm flipH="1">
                <a:off x="8088" y="9684"/>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1216" name="Line 208"/>
            <p:cNvSpPr>
              <a:spLocks noChangeShapeType="1"/>
            </p:cNvSpPr>
            <p:nvPr/>
          </p:nvSpPr>
          <p:spPr bwMode="auto">
            <a:xfrm flipH="1" flipV="1">
              <a:off x="3620" y="1671"/>
              <a:ext cx="101" cy="0"/>
            </a:xfrm>
            <a:prstGeom prst="line">
              <a:avLst/>
            </a:prstGeom>
            <a:noFill/>
            <a:ln w="28575">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171217" name="Oval 209"/>
            <p:cNvSpPr>
              <a:spLocks noChangeArrowheads="1"/>
            </p:cNvSpPr>
            <p:nvPr/>
          </p:nvSpPr>
          <p:spPr bwMode="auto">
            <a:xfrm>
              <a:off x="2875" y="208"/>
              <a:ext cx="50" cy="62"/>
            </a:xfrm>
            <a:prstGeom prst="ellipse">
              <a:avLst/>
            </a:prstGeom>
            <a:solidFill>
              <a:srgbClr val="FFFFFF"/>
            </a:solidFill>
            <a:ln w="28575">
              <a:solidFill>
                <a:srgbClr val="000000"/>
              </a:solidFill>
              <a:round/>
              <a:headEnd/>
              <a:tailEnd/>
            </a:ln>
          </p:spPr>
          <p:txBody>
            <a:bodyPr/>
            <a:lstStyle/>
            <a:p>
              <a:endParaRPr lang="en-US"/>
            </a:p>
          </p:txBody>
        </p:sp>
        <p:sp>
          <p:nvSpPr>
            <p:cNvPr id="171218" name="Oval 210"/>
            <p:cNvSpPr>
              <a:spLocks noChangeArrowheads="1"/>
            </p:cNvSpPr>
            <p:nvPr/>
          </p:nvSpPr>
          <p:spPr bwMode="auto">
            <a:xfrm>
              <a:off x="3085" y="204"/>
              <a:ext cx="50" cy="63"/>
            </a:xfrm>
            <a:prstGeom prst="ellipse">
              <a:avLst/>
            </a:prstGeom>
            <a:solidFill>
              <a:srgbClr val="FFFFFF"/>
            </a:solidFill>
            <a:ln w="28575">
              <a:solidFill>
                <a:srgbClr val="000000"/>
              </a:solidFill>
              <a:round/>
              <a:headEnd/>
              <a:tailEnd/>
            </a:ln>
          </p:spPr>
          <p:txBody>
            <a:bodyPr/>
            <a:lstStyle/>
            <a:p>
              <a:endParaRPr lang="en-US"/>
            </a:p>
          </p:txBody>
        </p:sp>
        <p:sp>
          <p:nvSpPr>
            <p:cNvPr id="171219" name="Oval 211"/>
            <p:cNvSpPr>
              <a:spLocks noChangeArrowheads="1"/>
            </p:cNvSpPr>
            <p:nvPr/>
          </p:nvSpPr>
          <p:spPr bwMode="auto">
            <a:xfrm>
              <a:off x="4277"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71220" name="Oval 212"/>
            <p:cNvSpPr>
              <a:spLocks noChangeArrowheads="1"/>
            </p:cNvSpPr>
            <p:nvPr/>
          </p:nvSpPr>
          <p:spPr bwMode="auto">
            <a:xfrm>
              <a:off x="4628"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71221" name="Oval 213"/>
            <p:cNvSpPr>
              <a:spLocks noChangeArrowheads="1"/>
            </p:cNvSpPr>
            <p:nvPr/>
          </p:nvSpPr>
          <p:spPr bwMode="auto">
            <a:xfrm>
              <a:off x="4972"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71222" name="Oval 214"/>
            <p:cNvSpPr>
              <a:spLocks noChangeArrowheads="1"/>
            </p:cNvSpPr>
            <p:nvPr/>
          </p:nvSpPr>
          <p:spPr bwMode="auto">
            <a:xfrm>
              <a:off x="4675" y="2636"/>
              <a:ext cx="49" cy="63"/>
            </a:xfrm>
            <a:prstGeom prst="ellipse">
              <a:avLst/>
            </a:prstGeom>
            <a:solidFill>
              <a:srgbClr val="FFFFFF"/>
            </a:solidFill>
            <a:ln w="28575">
              <a:solidFill>
                <a:srgbClr val="000000"/>
              </a:solidFill>
              <a:round/>
              <a:headEnd/>
              <a:tailEnd/>
            </a:ln>
          </p:spPr>
          <p:txBody>
            <a:bodyPr/>
            <a:lstStyle/>
            <a:p>
              <a:endParaRPr lang="en-US"/>
            </a:p>
          </p:txBody>
        </p:sp>
        <p:sp>
          <p:nvSpPr>
            <p:cNvPr id="171223" name="Oval 215"/>
            <p:cNvSpPr>
              <a:spLocks noChangeArrowheads="1"/>
            </p:cNvSpPr>
            <p:nvPr/>
          </p:nvSpPr>
          <p:spPr bwMode="auto">
            <a:xfrm>
              <a:off x="4350" y="2636"/>
              <a:ext cx="50" cy="63"/>
            </a:xfrm>
            <a:prstGeom prst="ellipse">
              <a:avLst/>
            </a:prstGeom>
            <a:solidFill>
              <a:srgbClr val="FFFFFF"/>
            </a:solidFill>
            <a:ln w="28575">
              <a:solidFill>
                <a:srgbClr val="000000"/>
              </a:solidFill>
              <a:round/>
              <a:headEnd/>
              <a:tailEnd/>
            </a:ln>
          </p:spPr>
          <p:txBody>
            <a:bodyPr/>
            <a:lstStyle/>
            <a:p>
              <a:endParaRPr lang="en-US"/>
            </a:p>
          </p:txBody>
        </p:sp>
        <p:sp>
          <p:nvSpPr>
            <p:cNvPr id="171224" name="Oval 216"/>
            <p:cNvSpPr>
              <a:spLocks noChangeArrowheads="1"/>
            </p:cNvSpPr>
            <p:nvPr/>
          </p:nvSpPr>
          <p:spPr bwMode="auto">
            <a:xfrm>
              <a:off x="4032" y="2628"/>
              <a:ext cx="50" cy="63"/>
            </a:xfrm>
            <a:prstGeom prst="ellipse">
              <a:avLst/>
            </a:prstGeom>
            <a:solidFill>
              <a:srgbClr val="FFFFFF"/>
            </a:solidFill>
            <a:ln w="28575">
              <a:solidFill>
                <a:srgbClr val="000000"/>
              </a:solidFill>
              <a:round/>
              <a:headEnd/>
              <a:tailEnd/>
            </a:ln>
          </p:spPr>
          <p:txBody>
            <a:bodyPr/>
            <a:lstStyle/>
            <a:p>
              <a:endParaRPr lang="en-US"/>
            </a:p>
          </p:txBody>
        </p:sp>
      </p:grpSp>
      <p:sp>
        <p:nvSpPr>
          <p:cNvPr id="171225" name="Text Box 217"/>
          <p:cNvSpPr txBox="1">
            <a:spLocks noChangeArrowheads="1"/>
          </p:cNvSpPr>
          <p:nvPr/>
        </p:nvSpPr>
        <p:spPr bwMode="auto">
          <a:xfrm>
            <a:off x="226218" y="3692526"/>
            <a:ext cx="2627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1. Đòn bẩy</a:t>
            </a:r>
          </a:p>
        </p:txBody>
      </p:sp>
      <p:sp>
        <p:nvSpPr>
          <p:cNvPr id="171226" name="Text Box 218"/>
          <p:cNvSpPr txBox="1">
            <a:spLocks noChangeArrowheads="1"/>
          </p:cNvSpPr>
          <p:nvPr/>
        </p:nvSpPr>
        <p:spPr bwMode="auto">
          <a:xfrm>
            <a:off x="226218" y="4187826"/>
            <a:ext cx="43561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2. Tiếp điểm thường đóng</a:t>
            </a:r>
          </a:p>
        </p:txBody>
      </p:sp>
      <p:sp>
        <p:nvSpPr>
          <p:cNvPr id="171227" name="Text Box 219"/>
          <p:cNvSpPr txBox="1">
            <a:spLocks noChangeArrowheads="1"/>
          </p:cNvSpPr>
          <p:nvPr/>
        </p:nvSpPr>
        <p:spPr bwMode="auto">
          <a:xfrm>
            <a:off x="227806" y="4703763"/>
            <a:ext cx="414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3. Tiếp điểm thường mở</a:t>
            </a:r>
          </a:p>
        </p:txBody>
      </p:sp>
      <p:sp>
        <p:nvSpPr>
          <p:cNvPr id="171228" name="Text Box 220"/>
          <p:cNvSpPr txBox="1">
            <a:spLocks noChangeArrowheads="1"/>
          </p:cNvSpPr>
          <p:nvPr/>
        </p:nvSpPr>
        <p:spPr bwMode="auto">
          <a:xfrm>
            <a:off x="210343" y="5243513"/>
            <a:ext cx="5237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4. Vít chỉnh dòng điện tác động</a:t>
            </a:r>
          </a:p>
        </p:txBody>
      </p:sp>
      <p:sp>
        <p:nvSpPr>
          <p:cNvPr id="171229" name="Text Box 221"/>
          <p:cNvSpPr txBox="1">
            <a:spLocks noChangeArrowheads="1"/>
          </p:cNvSpPr>
          <p:nvPr/>
        </p:nvSpPr>
        <p:spPr bwMode="auto">
          <a:xfrm>
            <a:off x="5636896" y="4345464"/>
            <a:ext cx="45005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5. Thanh lưỡng kim</a:t>
            </a:r>
          </a:p>
        </p:txBody>
      </p:sp>
      <p:sp>
        <p:nvSpPr>
          <p:cNvPr id="171230" name="Text Box 222"/>
          <p:cNvSpPr txBox="1">
            <a:spLocks noChangeArrowheads="1"/>
          </p:cNvSpPr>
          <p:nvPr/>
        </p:nvSpPr>
        <p:spPr bwMode="auto">
          <a:xfrm>
            <a:off x="5628959" y="4850289"/>
            <a:ext cx="464343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6. Dây đốt nóng</a:t>
            </a:r>
          </a:p>
        </p:txBody>
      </p:sp>
      <p:sp>
        <p:nvSpPr>
          <p:cNvPr id="171231" name="Text Box 223"/>
          <p:cNvSpPr txBox="1">
            <a:spLocks noChangeArrowheads="1"/>
          </p:cNvSpPr>
          <p:nvPr/>
        </p:nvSpPr>
        <p:spPr bwMode="auto">
          <a:xfrm>
            <a:off x="5638484" y="5355114"/>
            <a:ext cx="4140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7. Cần gạt</a:t>
            </a:r>
          </a:p>
        </p:txBody>
      </p:sp>
      <p:sp>
        <p:nvSpPr>
          <p:cNvPr id="171232" name="Text Box 224"/>
          <p:cNvSpPr txBox="1">
            <a:spLocks noChangeArrowheads="1"/>
          </p:cNvSpPr>
          <p:nvPr/>
        </p:nvSpPr>
        <p:spPr bwMode="auto">
          <a:xfrm>
            <a:off x="5636896" y="5915501"/>
            <a:ext cx="45005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8. Nút phục hồi</a:t>
            </a:r>
          </a:p>
        </p:txBody>
      </p:sp>
      <p:sp>
        <p:nvSpPr>
          <p:cNvPr id="171237" name="Oval 229"/>
          <p:cNvSpPr>
            <a:spLocks noChangeArrowheads="1"/>
          </p:cNvSpPr>
          <p:nvPr/>
        </p:nvSpPr>
        <p:spPr bwMode="auto">
          <a:xfrm>
            <a:off x="5651500" y="1989138"/>
            <a:ext cx="541338" cy="495300"/>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3856810465"/>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71232">
                                            <p:txEl>
                                              <p:pRg st="0" end="0"/>
                                            </p:txEl>
                                          </p:spTgt>
                                        </p:tgtEl>
                                        <p:attrNameLst>
                                          <p:attrName>style.visibility</p:attrName>
                                        </p:attrNameLst>
                                      </p:cBhvr>
                                      <p:to>
                                        <p:strVal val="visible"/>
                                      </p:to>
                                    </p:set>
                                    <p:animEffect transition="in" filter="strips(downRight)">
                                      <p:cBhvr>
                                        <p:cTn id="7" dur="2000"/>
                                        <p:tgtEl>
                                          <p:spTgt spid="171232">
                                            <p:txEl>
                                              <p:pRg st="0" end="0"/>
                                            </p:txEl>
                                          </p:spTgt>
                                        </p:tgtEl>
                                      </p:cBhvr>
                                    </p:animEffect>
                                  </p:childTnLst>
                                </p:cTn>
                              </p:par>
                            </p:childTnLst>
                          </p:cTn>
                        </p:par>
                        <p:par>
                          <p:cTn id="8" fill="hold" nodeType="afterGroup">
                            <p:stCondLst>
                              <p:cond delay="2000"/>
                            </p:stCondLst>
                            <p:childTnLst>
                              <p:par>
                                <p:cTn id="9" presetID="4" presetClass="entr" presetSubtype="16" fill="hold" grpId="0" nodeType="afterEffect">
                                  <p:stCondLst>
                                    <p:cond delay="0"/>
                                  </p:stCondLst>
                                  <p:childTnLst>
                                    <p:set>
                                      <p:cBhvr>
                                        <p:cTn id="10" dur="1" fill="hold">
                                          <p:stCondLst>
                                            <p:cond delay="0"/>
                                          </p:stCondLst>
                                        </p:cTn>
                                        <p:tgtEl>
                                          <p:spTgt spid="171237"/>
                                        </p:tgtEl>
                                        <p:attrNameLst>
                                          <p:attrName>style.visibility</p:attrName>
                                        </p:attrNameLst>
                                      </p:cBhvr>
                                      <p:to>
                                        <p:strVal val="visible"/>
                                      </p:to>
                                    </p:set>
                                    <p:animEffect transition="in" filter="box(in)">
                                      <p:cBhvr>
                                        <p:cTn id="11" dur="2000"/>
                                        <p:tgtEl>
                                          <p:spTgt spid="171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23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69" name="Rectangle 125"/>
          <p:cNvSpPr>
            <a:spLocks noChangeArrowheads="1"/>
          </p:cNvSpPr>
          <p:nvPr/>
        </p:nvSpPr>
        <p:spPr bwMode="auto">
          <a:xfrm>
            <a:off x="4211638" y="2524125"/>
            <a:ext cx="395287"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grpSp>
        <p:nvGrpSpPr>
          <p:cNvPr id="31982" name="Group 238"/>
          <p:cNvGrpSpPr>
            <a:grpSpLocks/>
          </p:cNvGrpSpPr>
          <p:nvPr/>
        </p:nvGrpSpPr>
        <p:grpSpPr bwMode="auto">
          <a:xfrm>
            <a:off x="4302125" y="323850"/>
            <a:ext cx="4673600" cy="3960813"/>
            <a:chOff x="2703" y="204"/>
            <a:chExt cx="2944" cy="2495"/>
          </a:xfrm>
        </p:grpSpPr>
        <p:grpSp>
          <p:nvGrpSpPr>
            <p:cNvPr id="31747" name="Group 3"/>
            <p:cNvGrpSpPr>
              <a:grpSpLocks/>
            </p:cNvGrpSpPr>
            <p:nvPr/>
          </p:nvGrpSpPr>
          <p:grpSpPr bwMode="auto">
            <a:xfrm flipH="1">
              <a:off x="3582" y="1296"/>
              <a:ext cx="76" cy="73"/>
              <a:chOff x="7221" y="3690"/>
              <a:chExt cx="173" cy="133"/>
            </a:xfrm>
          </p:grpSpPr>
          <p:sp>
            <p:nvSpPr>
              <p:cNvPr id="31748" name="Oval 4"/>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31749" name="Rectangle 5"/>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31750" name="Line 6"/>
            <p:cNvSpPr>
              <a:spLocks noChangeShapeType="1"/>
            </p:cNvSpPr>
            <p:nvPr/>
          </p:nvSpPr>
          <p:spPr bwMode="auto">
            <a:xfrm>
              <a:off x="2896" y="270"/>
              <a:ext cx="10" cy="19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1" name="Line 7"/>
            <p:cNvSpPr>
              <a:spLocks noChangeShapeType="1"/>
            </p:cNvSpPr>
            <p:nvPr/>
          </p:nvSpPr>
          <p:spPr bwMode="auto">
            <a:xfrm flipH="1">
              <a:off x="3107" y="270"/>
              <a:ext cx="1" cy="78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2" name="Line 8"/>
            <p:cNvSpPr>
              <a:spLocks noChangeShapeType="1"/>
            </p:cNvSpPr>
            <p:nvPr/>
          </p:nvSpPr>
          <p:spPr bwMode="auto">
            <a:xfrm>
              <a:off x="4304"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3" name="Line 9"/>
            <p:cNvSpPr>
              <a:spLocks noChangeShapeType="1"/>
            </p:cNvSpPr>
            <p:nvPr/>
          </p:nvSpPr>
          <p:spPr bwMode="auto">
            <a:xfrm>
              <a:off x="3107" y="1051"/>
              <a:ext cx="3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4" name="Line 10"/>
            <p:cNvSpPr>
              <a:spLocks noChangeShapeType="1"/>
            </p:cNvSpPr>
            <p:nvPr/>
          </p:nvSpPr>
          <p:spPr bwMode="auto">
            <a:xfrm>
              <a:off x="2906" y="2177"/>
              <a:ext cx="7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5" name="Line 11"/>
            <p:cNvSpPr>
              <a:spLocks noChangeShapeType="1"/>
            </p:cNvSpPr>
            <p:nvPr/>
          </p:nvSpPr>
          <p:spPr bwMode="auto">
            <a:xfrm>
              <a:off x="3456"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6" name="Line 12"/>
            <p:cNvSpPr>
              <a:spLocks noChangeShapeType="1"/>
            </p:cNvSpPr>
            <p:nvPr/>
          </p:nvSpPr>
          <p:spPr bwMode="auto">
            <a:xfrm>
              <a:off x="3506" y="1300"/>
              <a:ext cx="149" cy="8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7" name="Line 13"/>
            <p:cNvSpPr>
              <a:spLocks noChangeShapeType="1"/>
            </p:cNvSpPr>
            <p:nvPr/>
          </p:nvSpPr>
          <p:spPr bwMode="auto">
            <a:xfrm>
              <a:off x="3605"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8" name="Line 14"/>
            <p:cNvSpPr>
              <a:spLocks noChangeShapeType="1"/>
            </p:cNvSpPr>
            <p:nvPr/>
          </p:nvSpPr>
          <p:spPr bwMode="auto">
            <a:xfrm flipV="1">
              <a:off x="3531" y="1674"/>
              <a:ext cx="0" cy="1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9" name="Line 15"/>
            <p:cNvSpPr>
              <a:spLocks noChangeShapeType="1"/>
            </p:cNvSpPr>
            <p:nvPr/>
          </p:nvSpPr>
          <p:spPr bwMode="auto">
            <a:xfrm>
              <a:off x="3535" y="1711"/>
              <a:ext cx="47" cy="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0" name="Line 16"/>
            <p:cNvSpPr>
              <a:spLocks noChangeShapeType="1"/>
            </p:cNvSpPr>
            <p:nvPr/>
          </p:nvSpPr>
          <p:spPr bwMode="auto">
            <a:xfrm flipH="1">
              <a:off x="3531" y="1738"/>
              <a:ext cx="51" cy="2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1" name="Line 17"/>
            <p:cNvSpPr>
              <a:spLocks noChangeShapeType="1"/>
            </p:cNvSpPr>
            <p:nvPr/>
          </p:nvSpPr>
          <p:spPr bwMode="auto">
            <a:xfrm flipH="1">
              <a:off x="3504" y="1668"/>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2" name="Line 18"/>
            <p:cNvSpPr>
              <a:spLocks noChangeShapeType="1"/>
            </p:cNvSpPr>
            <p:nvPr/>
          </p:nvSpPr>
          <p:spPr bwMode="auto">
            <a:xfrm flipH="1">
              <a:off x="3504" y="1713"/>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3" name="Line 19"/>
            <p:cNvSpPr>
              <a:spLocks noChangeShapeType="1"/>
            </p:cNvSpPr>
            <p:nvPr/>
          </p:nvSpPr>
          <p:spPr bwMode="auto">
            <a:xfrm flipH="1">
              <a:off x="3504" y="1756"/>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4" name="Line 20"/>
            <p:cNvSpPr>
              <a:spLocks noChangeShapeType="1"/>
            </p:cNvSpPr>
            <p:nvPr/>
          </p:nvSpPr>
          <p:spPr bwMode="auto">
            <a:xfrm flipH="1">
              <a:off x="3504" y="1778"/>
              <a:ext cx="28" cy="3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5" name="Line 21"/>
            <p:cNvSpPr>
              <a:spLocks noChangeShapeType="1"/>
            </p:cNvSpPr>
            <p:nvPr/>
          </p:nvSpPr>
          <p:spPr bwMode="auto">
            <a:xfrm flipH="1">
              <a:off x="3504" y="1690"/>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6" name="Line 22"/>
            <p:cNvSpPr>
              <a:spLocks noChangeShapeType="1"/>
            </p:cNvSpPr>
            <p:nvPr/>
          </p:nvSpPr>
          <p:spPr bwMode="auto">
            <a:xfrm flipH="1">
              <a:off x="3504" y="1735"/>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7" name="Line 23"/>
            <p:cNvSpPr>
              <a:spLocks noChangeShapeType="1"/>
            </p:cNvSpPr>
            <p:nvPr/>
          </p:nvSpPr>
          <p:spPr bwMode="auto">
            <a:xfrm>
              <a:off x="4653"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8" name="Line 24"/>
            <p:cNvSpPr>
              <a:spLocks noChangeShapeType="1"/>
            </p:cNvSpPr>
            <p:nvPr/>
          </p:nvSpPr>
          <p:spPr bwMode="auto">
            <a:xfrm>
              <a:off x="5002"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69" name="Rectangle 25"/>
            <p:cNvSpPr>
              <a:spLocks noChangeArrowheads="1"/>
            </p:cNvSpPr>
            <p:nvPr/>
          </p:nvSpPr>
          <p:spPr bwMode="auto">
            <a:xfrm>
              <a:off x="4005"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31770" name="Line 26"/>
            <p:cNvSpPr>
              <a:spLocks noChangeShapeType="1"/>
            </p:cNvSpPr>
            <p:nvPr/>
          </p:nvSpPr>
          <p:spPr bwMode="auto">
            <a:xfrm>
              <a:off x="3672" y="2115"/>
              <a:ext cx="11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1" name="Line 27"/>
            <p:cNvSpPr>
              <a:spLocks noChangeShapeType="1"/>
            </p:cNvSpPr>
            <p:nvPr/>
          </p:nvSpPr>
          <p:spPr bwMode="auto">
            <a:xfrm>
              <a:off x="3672" y="1990"/>
              <a:ext cx="31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2" name="Line 28"/>
            <p:cNvSpPr>
              <a:spLocks noChangeShapeType="1"/>
            </p:cNvSpPr>
            <p:nvPr/>
          </p:nvSpPr>
          <p:spPr bwMode="auto">
            <a:xfrm flipV="1">
              <a:off x="4104"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3" name="Line 29"/>
            <p:cNvSpPr>
              <a:spLocks noChangeShapeType="1"/>
            </p:cNvSpPr>
            <p:nvPr/>
          </p:nvSpPr>
          <p:spPr bwMode="auto">
            <a:xfrm>
              <a:off x="4005" y="1865"/>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4" name="Line 30"/>
            <p:cNvSpPr>
              <a:spLocks noChangeShapeType="1"/>
            </p:cNvSpPr>
            <p:nvPr/>
          </p:nvSpPr>
          <p:spPr bwMode="auto">
            <a:xfrm>
              <a:off x="4104" y="1177"/>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5" name="Line 31"/>
            <p:cNvSpPr>
              <a:spLocks noChangeShapeType="1"/>
            </p:cNvSpPr>
            <p:nvPr/>
          </p:nvSpPr>
          <p:spPr bwMode="auto">
            <a:xfrm>
              <a:off x="4155"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6" name="Line 32"/>
            <p:cNvSpPr>
              <a:spLocks noChangeShapeType="1"/>
            </p:cNvSpPr>
            <p:nvPr/>
          </p:nvSpPr>
          <p:spPr bwMode="auto">
            <a:xfrm>
              <a:off x="4155" y="12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7" name="Line 33"/>
            <p:cNvSpPr>
              <a:spLocks noChangeShapeType="1"/>
            </p:cNvSpPr>
            <p:nvPr/>
          </p:nvSpPr>
          <p:spPr bwMode="auto">
            <a:xfrm>
              <a:off x="4155" y="13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8" name="Line 34"/>
            <p:cNvSpPr>
              <a:spLocks noChangeShapeType="1"/>
            </p:cNvSpPr>
            <p:nvPr/>
          </p:nvSpPr>
          <p:spPr bwMode="auto">
            <a:xfrm>
              <a:off x="4254"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79" name="Line 35"/>
            <p:cNvSpPr>
              <a:spLocks noChangeShapeType="1"/>
            </p:cNvSpPr>
            <p:nvPr/>
          </p:nvSpPr>
          <p:spPr bwMode="auto">
            <a:xfrm>
              <a:off x="4155"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0" name="Line 36"/>
            <p:cNvSpPr>
              <a:spLocks noChangeShapeType="1"/>
            </p:cNvSpPr>
            <p:nvPr/>
          </p:nvSpPr>
          <p:spPr bwMode="auto">
            <a:xfrm>
              <a:off x="4155" y="136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1" name="Line 37"/>
            <p:cNvSpPr>
              <a:spLocks noChangeShapeType="1"/>
            </p:cNvSpPr>
            <p:nvPr/>
          </p:nvSpPr>
          <p:spPr bwMode="auto">
            <a:xfrm>
              <a:off x="4155" y="142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2" name="Line 38"/>
            <p:cNvSpPr>
              <a:spLocks noChangeShapeType="1"/>
            </p:cNvSpPr>
            <p:nvPr/>
          </p:nvSpPr>
          <p:spPr bwMode="auto">
            <a:xfrm>
              <a:off x="4254"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3" name="Line 39"/>
            <p:cNvSpPr>
              <a:spLocks noChangeShapeType="1"/>
            </p:cNvSpPr>
            <p:nvPr/>
          </p:nvSpPr>
          <p:spPr bwMode="auto">
            <a:xfrm>
              <a:off x="4155"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4" name="Line 40"/>
            <p:cNvSpPr>
              <a:spLocks noChangeShapeType="1"/>
            </p:cNvSpPr>
            <p:nvPr/>
          </p:nvSpPr>
          <p:spPr bwMode="auto">
            <a:xfrm>
              <a:off x="4155" y="149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5" name="Line 41"/>
            <p:cNvSpPr>
              <a:spLocks noChangeShapeType="1"/>
            </p:cNvSpPr>
            <p:nvPr/>
          </p:nvSpPr>
          <p:spPr bwMode="auto">
            <a:xfrm>
              <a:off x="4155" y="155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6" name="Line 42"/>
            <p:cNvSpPr>
              <a:spLocks noChangeShapeType="1"/>
            </p:cNvSpPr>
            <p:nvPr/>
          </p:nvSpPr>
          <p:spPr bwMode="auto">
            <a:xfrm>
              <a:off x="4254"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7" name="Line 43"/>
            <p:cNvSpPr>
              <a:spLocks noChangeShapeType="1"/>
            </p:cNvSpPr>
            <p:nvPr/>
          </p:nvSpPr>
          <p:spPr bwMode="auto">
            <a:xfrm>
              <a:off x="4155" y="161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8" name="Line 44"/>
            <p:cNvSpPr>
              <a:spLocks noChangeShapeType="1"/>
            </p:cNvSpPr>
            <p:nvPr/>
          </p:nvSpPr>
          <p:spPr bwMode="auto">
            <a:xfrm>
              <a:off x="4155" y="167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89" name="Line 45"/>
            <p:cNvSpPr>
              <a:spLocks noChangeShapeType="1"/>
            </p:cNvSpPr>
            <p:nvPr/>
          </p:nvSpPr>
          <p:spPr bwMode="auto">
            <a:xfrm>
              <a:off x="4254"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90" name="Line 46"/>
            <p:cNvSpPr>
              <a:spLocks noChangeShapeType="1"/>
            </p:cNvSpPr>
            <p:nvPr/>
          </p:nvSpPr>
          <p:spPr bwMode="auto">
            <a:xfrm>
              <a:off x="4155"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91" name="Line 47"/>
            <p:cNvSpPr>
              <a:spLocks noChangeShapeType="1"/>
            </p:cNvSpPr>
            <p:nvPr/>
          </p:nvSpPr>
          <p:spPr bwMode="auto">
            <a:xfrm>
              <a:off x="4155" y="1865"/>
              <a:ext cx="1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92" name="Line 48"/>
            <p:cNvSpPr>
              <a:spLocks noChangeShapeType="1"/>
            </p:cNvSpPr>
            <p:nvPr/>
          </p:nvSpPr>
          <p:spPr bwMode="auto">
            <a:xfrm flipH="1">
              <a:off x="4054" y="1865"/>
              <a:ext cx="25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93" name="Rectangle 49"/>
            <p:cNvSpPr>
              <a:spLocks noChangeArrowheads="1"/>
            </p:cNvSpPr>
            <p:nvPr/>
          </p:nvSpPr>
          <p:spPr bwMode="auto">
            <a:xfrm>
              <a:off x="4354"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31794" name="Rectangle 50"/>
            <p:cNvSpPr>
              <a:spLocks noChangeArrowheads="1"/>
            </p:cNvSpPr>
            <p:nvPr/>
          </p:nvSpPr>
          <p:spPr bwMode="auto">
            <a:xfrm>
              <a:off x="4703" y="1114"/>
              <a:ext cx="50" cy="938"/>
            </a:xfrm>
            <a:prstGeom prst="rect">
              <a:avLst/>
            </a:prstGeom>
            <a:solidFill>
              <a:srgbClr val="FFFFFF"/>
            </a:solidFill>
            <a:ln w="28575">
              <a:solidFill>
                <a:srgbClr val="000000"/>
              </a:solidFill>
              <a:miter lim="800000"/>
              <a:headEnd/>
              <a:tailEnd/>
            </a:ln>
          </p:spPr>
          <p:txBody>
            <a:bodyPr/>
            <a:lstStyle/>
            <a:p>
              <a:endParaRPr lang="en-US"/>
            </a:p>
          </p:txBody>
        </p:sp>
        <p:grpSp>
          <p:nvGrpSpPr>
            <p:cNvPr id="31795" name="Group 51"/>
            <p:cNvGrpSpPr>
              <a:grpSpLocks/>
            </p:cNvGrpSpPr>
            <p:nvPr/>
          </p:nvGrpSpPr>
          <p:grpSpPr bwMode="auto">
            <a:xfrm>
              <a:off x="3404" y="1296"/>
              <a:ext cx="77" cy="73"/>
              <a:chOff x="7221" y="3690"/>
              <a:chExt cx="173" cy="133"/>
            </a:xfrm>
          </p:grpSpPr>
          <p:sp>
            <p:nvSpPr>
              <p:cNvPr id="31796" name="Oval 52"/>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31797" name="Rectangle 53"/>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31798" name="Oval 54"/>
            <p:cNvSpPr>
              <a:spLocks noChangeArrowheads="1"/>
            </p:cNvSpPr>
            <p:nvPr/>
          </p:nvSpPr>
          <p:spPr bwMode="auto">
            <a:xfrm rot="-812249">
              <a:off x="3483" y="1300"/>
              <a:ext cx="49" cy="62"/>
            </a:xfrm>
            <a:prstGeom prst="ellipse">
              <a:avLst/>
            </a:prstGeom>
            <a:solidFill>
              <a:srgbClr val="000000"/>
            </a:solidFill>
            <a:ln w="28575">
              <a:solidFill>
                <a:srgbClr val="000000"/>
              </a:solidFill>
              <a:round/>
              <a:headEnd/>
              <a:tailEnd/>
            </a:ln>
          </p:spPr>
          <p:txBody>
            <a:bodyPr/>
            <a:lstStyle/>
            <a:p>
              <a:endParaRPr lang="en-US"/>
            </a:p>
          </p:txBody>
        </p:sp>
        <p:grpSp>
          <p:nvGrpSpPr>
            <p:cNvPr id="31799" name="Group 55"/>
            <p:cNvGrpSpPr>
              <a:grpSpLocks/>
            </p:cNvGrpSpPr>
            <p:nvPr/>
          </p:nvGrpSpPr>
          <p:grpSpPr bwMode="auto">
            <a:xfrm>
              <a:off x="3641" y="1989"/>
              <a:ext cx="91" cy="125"/>
              <a:chOff x="5887" y="7429"/>
              <a:chExt cx="207" cy="226"/>
            </a:xfrm>
          </p:grpSpPr>
          <p:sp>
            <p:nvSpPr>
              <p:cNvPr id="31800" name="Line 56"/>
              <p:cNvSpPr>
                <a:spLocks noChangeShapeType="1"/>
              </p:cNvSpPr>
              <p:nvPr/>
            </p:nvSpPr>
            <p:spPr bwMode="auto">
              <a:xfrm>
                <a:off x="5961" y="7429"/>
                <a:ext cx="0" cy="2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801" name="Group 57"/>
              <p:cNvGrpSpPr>
                <a:grpSpLocks/>
              </p:cNvGrpSpPr>
              <p:nvPr/>
            </p:nvGrpSpPr>
            <p:grpSpPr bwMode="auto">
              <a:xfrm>
                <a:off x="5887" y="7470"/>
                <a:ext cx="207" cy="160"/>
                <a:chOff x="5190" y="7313"/>
                <a:chExt cx="255" cy="205"/>
              </a:xfrm>
            </p:grpSpPr>
            <p:sp>
              <p:nvSpPr>
                <p:cNvPr id="31802" name="Oval 58"/>
                <p:cNvSpPr>
                  <a:spLocks noChangeArrowheads="1"/>
                </p:cNvSpPr>
                <p:nvPr/>
              </p:nvSpPr>
              <p:spPr bwMode="auto">
                <a:xfrm>
                  <a:off x="5190" y="7316"/>
                  <a:ext cx="173" cy="183"/>
                </a:xfrm>
                <a:prstGeom prst="ellipse">
                  <a:avLst/>
                </a:prstGeom>
                <a:solidFill>
                  <a:srgbClr val="FFFFFF"/>
                </a:solidFill>
                <a:ln w="28575">
                  <a:solidFill>
                    <a:srgbClr val="000000"/>
                  </a:solidFill>
                  <a:round/>
                  <a:headEnd/>
                  <a:tailEnd/>
                </a:ln>
              </p:spPr>
              <p:txBody>
                <a:bodyPr/>
                <a:lstStyle/>
                <a:p>
                  <a:endParaRPr lang="en-US"/>
                </a:p>
              </p:txBody>
            </p:sp>
            <p:sp>
              <p:nvSpPr>
                <p:cNvPr id="31803" name="Rectangle 59"/>
                <p:cNvSpPr>
                  <a:spLocks noChangeArrowheads="1"/>
                </p:cNvSpPr>
                <p:nvPr/>
              </p:nvSpPr>
              <p:spPr bwMode="auto">
                <a:xfrm>
                  <a:off x="5288" y="7313"/>
                  <a:ext cx="157" cy="205"/>
                </a:xfrm>
                <a:prstGeom prst="rect">
                  <a:avLst/>
                </a:prstGeom>
                <a:solidFill>
                  <a:srgbClr val="FFFFFF"/>
                </a:solidFill>
                <a:ln w="28575">
                  <a:solidFill>
                    <a:srgbClr val="FFFFFF"/>
                  </a:solidFill>
                  <a:miter lim="800000"/>
                  <a:headEnd/>
                  <a:tailEnd/>
                </a:ln>
              </p:spPr>
              <p:txBody>
                <a:bodyPr/>
                <a:lstStyle/>
                <a:p>
                  <a:endParaRPr lang="en-US"/>
                </a:p>
              </p:txBody>
            </p:sp>
          </p:grpSp>
        </p:grpSp>
        <p:sp>
          <p:nvSpPr>
            <p:cNvPr id="31804" name="Oval 60"/>
            <p:cNvSpPr>
              <a:spLocks noChangeArrowheads="1"/>
            </p:cNvSpPr>
            <p:nvPr/>
          </p:nvSpPr>
          <p:spPr bwMode="auto">
            <a:xfrm>
              <a:off x="3580" y="1030"/>
              <a:ext cx="50" cy="62"/>
            </a:xfrm>
            <a:prstGeom prst="ellipse">
              <a:avLst/>
            </a:prstGeom>
            <a:solidFill>
              <a:srgbClr val="FFFFFF"/>
            </a:solidFill>
            <a:ln w="28575">
              <a:solidFill>
                <a:srgbClr val="000000"/>
              </a:solidFill>
              <a:round/>
              <a:headEnd/>
              <a:tailEnd/>
            </a:ln>
          </p:spPr>
          <p:txBody>
            <a:bodyPr/>
            <a:lstStyle/>
            <a:p>
              <a:endParaRPr lang="en-US"/>
            </a:p>
          </p:txBody>
        </p:sp>
        <p:sp>
          <p:nvSpPr>
            <p:cNvPr id="31805" name="Oval 61"/>
            <p:cNvSpPr>
              <a:spLocks noChangeArrowheads="1"/>
            </p:cNvSpPr>
            <p:nvPr/>
          </p:nvSpPr>
          <p:spPr bwMode="auto">
            <a:xfrm>
              <a:off x="3431" y="1020"/>
              <a:ext cx="50" cy="63"/>
            </a:xfrm>
            <a:prstGeom prst="ellipse">
              <a:avLst/>
            </a:prstGeom>
            <a:solidFill>
              <a:srgbClr val="FFFFFF"/>
            </a:solidFill>
            <a:ln w="28575">
              <a:solidFill>
                <a:srgbClr val="000000"/>
              </a:solidFill>
              <a:round/>
              <a:headEnd/>
              <a:tailEnd/>
            </a:ln>
          </p:spPr>
          <p:txBody>
            <a:bodyPr/>
            <a:lstStyle/>
            <a:p>
              <a:endParaRPr lang="en-US"/>
            </a:p>
          </p:txBody>
        </p:sp>
        <p:sp>
          <p:nvSpPr>
            <p:cNvPr id="31806" name="Rectangle 62"/>
            <p:cNvSpPr>
              <a:spLocks noChangeArrowheads="1"/>
            </p:cNvSpPr>
            <p:nvPr/>
          </p:nvSpPr>
          <p:spPr bwMode="auto">
            <a:xfrm>
              <a:off x="3742" y="1601"/>
              <a:ext cx="93" cy="29"/>
            </a:xfrm>
            <a:prstGeom prst="rect">
              <a:avLst/>
            </a:prstGeom>
            <a:solidFill>
              <a:srgbClr val="FFFFFF"/>
            </a:solidFill>
            <a:ln w="28575">
              <a:solidFill>
                <a:srgbClr val="000000"/>
              </a:solidFill>
              <a:miter lim="800000"/>
              <a:headEnd/>
              <a:tailEnd/>
            </a:ln>
          </p:spPr>
          <p:txBody>
            <a:bodyPr/>
            <a:lstStyle/>
            <a:p>
              <a:endParaRPr lang="en-US"/>
            </a:p>
          </p:txBody>
        </p:sp>
        <p:sp>
          <p:nvSpPr>
            <p:cNvPr id="31807" name="Line 63"/>
            <p:cNvSpPr>
              <a:spLocks noChangeShapeType="1"/>
            </p:cNvSpPr>
            <p:nvPr/>
          </p:nvSpPr>
          <p:spPr bwMode="auto">
            <a:xfrm flipH="1">
              <a:off x="4029" y="1114"/>
              <a:ext cx="0" cy="93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08" name="Line 64"/>
            <p:cNvSpPr>
              <a:spLocks noChangeShapeType="1"/>
            </p:cNvSpPr>
            <p:nvPr/>
          </p:nvSpPr>
          <p:spPr bwMode="auto">
            <a:xfrm>
              <a:off x="3992"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09" name="Line 65"/>
            <p:cNvSpPr>
              <a:spLocks noChangeShapeType="1"/>
            </p:cNvSpPr>
            <p:nvPr/>
          </p:nvSpPr>
          <p:spPr bwMode="auto">
            <a:xfrm>
              <a:off x="3990"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0" name="Line 66"/>
            <p:cNvSpPr>
              <a:spLocks noChangeShapeType="1"/>
            </p:cNvSpPr>
            <p:nvPr/>
          </p:nvSpPr>
          <p:spPr bwMode="auto">
            <a:xfrm>
              <a:off x="4067"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1" name="Line 67"/>
            <p:cNvSpPr>
              <a:spLocks noChangeShapeType="1"/>
            </p:cNvSpPr>
            <p:nvPr/>
          </p:nvSpPr>
          <p:spPr bwMode="auto">
            <a:xfrm>
              <a:off x="4067"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2" name="Line 68"/>
            <p:cNvSpPr>
              <a:spLocks noChangeShapeType="1"/>
            </p:cNvSpPr>
            <p:nvPr/>
          </p:nvSpPr>
          <p:spPr bwMode="auto">
            <a:xfrm>
              <a:off x="4686"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3" name="Line 69"/>
            <p:cNvSpPr>
              <a:spLocks noChangeShapeType="1"/>
            </p:cNvSpPr>
            <p:nvPr/>
          </p:nvSpPr>
          <p:spPr bwMode="auto">
            <a:xfrm>
              <a:off x="4685"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4" name="Line 70"/>
            <p:cNvSpPr>
              <a:spLocks noChangeShapeType="1"/>
            </p:cNvSpPr>
            <p:nvPr/>
          </p:nvSpPr>
          <p:spPr bwMode="auto">
            <a:xfrm>
              <a:off x="4765"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5" name="Line 71"/>
            <p:cNvSpPr>
              <a:spLocks noChangeShapeType="1"/>
            </p:cNvSpPr>
            <p:nvPr/>
          </p:nvSpPr>
          <p:spPr bwMode="auto">
            <a:xfrm>
              <a:off x="4767" y="1990"/>
              <a:ext cx="8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6" name="Line 72"/>
            <p:cNvSpPr>
              <a:spLocks noChangeShapeType="1"/>
            </p:cNvSpPr>
            <p:nvPr/>
          </p:nvSpPr>
          <p:spPr bwMode="auto">
            <a:xfrm flipV="1">
              <a:off x="4852" y="1990"/>
              <a:ext cx="0" cy="1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7" name="Line 73"/>
            <p:cNvSpPr>
              <a:spLocks noChangeShapeType="1"/>
            </p:cNvSpPr>
            <p:nvPr/>
          </p:nvSpPr>
          <p:spPr bwMode="auto">
            <a:xfrm>
              <a:off x="4155" y="17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8" name="Line 74"/>
            <p:cNvSpPr>
              <a:spLocks noChangeShapeType="1"/>
            </p:cNvSpPr>
            <p:nvPr/>
          </p:nvSpPr>
          <p:spPr bwMode="auto">
            <a:xfrm>
              <a:off x="4155" y="18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19" name="Line 75"/>
            <p:cNvSpPr>
              <a:spLocks noChangeShapeType="1"/>
            </p:cNvSpPr>
            <p:nvPr/>
          </p:nvSpPr>
          <p:spPr bwMode="auto">
            <a:xfrm>
              <a:off x="4254"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20" name="Line 76"/>
            <p:cNvSpPr>
              <a:spLocks noChangeShapeType="1"/>
            </p:cNvSpPr>
            <p:nvPr/>
          </p:nvSpPr>
          <p:spPr bwMode="auto">
            <a:xfrm>
              <a:off x="4155"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821" name="Group 77"/>
            <p:cNvGrpSpPr>
              <a:grpSpLocks/>
            </p:cNvGrpSpPr>
            <p:nvPr/>
          </p:nvGrpSpPr>
          <p:grpSpPr bwMode="auto">
            <a:xfrm>
              <a:off x="4029" y="676"/>
              <a:ext cx="275" cy="484"/>
              <a:chOff x="6715" y="5056"/>
              <a:chExt cx="622" cy="874"/>
            </a:xfrm>
          </p:grpSpPr>
          <p:sp>
            <p:nvSpPr>
              <p:cNvPr id="31822" name="AutoShape 78"/>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31823" name="Line 79"/>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24" name="AutoShape 80"/>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31825" name="Line 81"/>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1826" name="Group 82"/>
            <p:cNvGrpSpPr>
              <a:grpSpLocks/>
            </p:cNvGrpSpPr>
            <p:nvPr/>
          </p:nvGrpSpPr>
          <p:grpSpPr bwMode="auto">
            <a:xfrm>
              <a:off x="4377" y="676"/>
              <a:ext cx="275" cy="484"/>
              <a:chOff x="6715" y="5056"/>
              <a:chExt cx="622" cy="874"/>
            </a:xfrm>
          </p:grpSpPr>
          <p:sp>
            <p:nvSpPr>
              <p:cNvPr id="31827" name="AutoShape 83"/>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31828" name="Line 84"/>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29" name="AutoShape 85"/>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31830" name="Line 86"/>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1831" name="Group 87"/>
            <p:cNvGrpSpPr>
              <a:grpSpLocks/>
            </p:cNvGrpSpPr>
            <p:nvPr/>
          </p:nvGrpSpPr>
          <p:grpSpPr bwMode="auto">
            <a:xfrm>
              <a:off x="4724" y="676"/>
              <a:ext cx="275" cy="484"/>
              <a:chOff x="6715" y="5056"/>
              <a:chExt cx="622" cy="874"/>
            </a:xfrm>
          </p:grpSpPr>
          <p:sp>
            <p:nvSpPr>
              <p:cNvPr id="31832" name="AutoShape 88"/>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31833" name="Line 89"/>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34" name="AutoShape 90"/>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31835" name="Line 91"/>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1836" name="Line 92"/>
            <p:cNvSpPr>
              <a:spLocks noChangeShapeType="1"/>
            </p:cNvSpPr>
            <p:nvPr/>
          </p:nvSpPr>
          <p:spPr bwMode="auto">
            <a:xfrm flipV="1">
              <a:off x="4803"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37" name="Line 93"/>
            <p:cNvSpPr>
              <a:spLocks noChangeShapeType="1"/>
            </p:cNvSpPr>
            <p:nvPr/>
          </p:nvSpPr>
          <p:spPr bwMode="auto">
            <a:xfrm>
              <a:off x="4703" y="1865"/>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38" name="Line 94"/>
            <p:cNvSpPr>
              <a:spLocks noChangeShapeType="1"/>
            </p:cNvSpPr>
            <p:nvPr/>
          </p:nvSpPr>
          <p:spPr bwMode="auto">
            <a:xfrm>
              <a:off x="4803" y="11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39" name="Line 95"/>
            <p:cNvSpPr>
              <a:spLocks noChangeShapeType="1"/>
            </p:cNvSpPr>
            <p:nvPr/>
          </p:nvSpPr>
          <p:spPr bwMode="auto">
            <a:xfrm>
              <a:off x="4852"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0" name="Line 96"/>
            <p:cNvSpPr>
              <a:spLocks noChangeShapeType="1"/>
            </p:cNvSpPr>
            <p:nvPr/>
          </p:nvSpPr>
          <p:spPr bwMode="auto">
            <a:xfrm>
              <a:off x="4852" y="12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1" name="Line 97"/>
            <p:cNvSpPr>
              <a:spLocks noChangeShapeType="1"/>
            </p:cNvSpPr>
            <p:nvPr/>
          </p:nvSpPr>
          <p:spPr bwMode="auto">
            <a:xfrm>
              <a:off x="4852" y="13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2" name="Line 98"/>
            <p:cNvSpPr>
              <a:spLocks noChangeShapeType="1"/>
            </p:cNvSpPr>
            <p:nvPr/>
          </p:nvSpPr>
          <p:spPr bwMode="auto">
            <a:xfrm>
              <a:off x="4952"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3" name="Line 99"/>
            <p:cNvSpPr>
              <a:spLocks noChangeShapeType="1"/>
            </p:cNvSpPr>
            <p:nvPr/>
          </p:nvSpPr>
          <p:spPr bwMode="auto">
            <a:xfrm>
              <a:off x="4852"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4" name="Line 100"/>
            <p:cNvSpPr>
              <a:spLocks noChangeShapeType="1"/>
            </p:cNvSpPr>
            <p:nvPr/>
          </p:nvSpPr>
          <p:spPr bwMode="auto">
            <a:xfrm>
              <a:off x="4852" y="136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5" name="Line 101"/>
            <p:cNvSpPr>
              <a:spLocks noChangeShapeType="1"/>
            </p:cNvSpPr>
            <p:nvPr/>
          </p:nvSpPr>
          <p:spPr bwMode="auto">
            <a:xfrm>
              <a:off x="4852" y="142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6" name="Line 102"/>
            <p:cNvSpPr>
              <a:spLocks noChangeShapeType="1"/>
            </p:cNvSpPr>
            <p:nvPr/>
          </p:nvSpPr>
          <p:spPr bwMode="auto">
            <a:xfrm>
              <a:off x="4952"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7" name="Line 103"/>
            <p:cNvSpPr>
              <a:spLocks noChangeShapeType="1"/>
            </p:cNvSpPr>
            <p:nvPr/>
          </p:nvSpPr>
          <p:spPr bwMode="auto">
            <a:xfrm>
              <a:off x="4852"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8" name="Line 104"/>
            <p:cNvSpPr>
              <a:spLocks noChangeShapeType="1"/>
            </p:cNvSpPr>
            <p:nvPr/>
          </p:nvSpPr>
          <p:spPr bwMode="auto">
            <a:xfrm>
              <a:off x="4852" y="149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49" name="Line 105"/>
            <p:cNvSpPr>
              <a:spLocks noChangeShapeType="1"/>
            </p:cNvSpPr>
            <p:nvPr/>
          </p:nvSpPr>
          <p:spPr bwMode="auto">
            <a:xfrm>
              <a:off x="4852" y="155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0" name="Line 106"/>
            <p:cNvSpPr>
              <a:spLocks noChangeShapeType="1"/>
            </p:cNvSpPr>
            <p:nvPr/>
          </p:nvSpPr>
          <p:spPr bwMode="auto">
            <a:xfrm>
              <a:off x="4952"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1" name="Line 107"/>
            <p:cNvSpPr>
              <a:spLocks noChangeShapeType="1"/>
            </p:cNvSpPr>
            <p:nvPr/>
          </p:nvSpPr>
          <p:spPr bwMode="auto">
            <a:xfrm>
              <a:off x="4852"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2" name="Line 108"/>
            <p:cNvSpPr>
              <a:spLocks noChangeShapeType="1"/>
            </p:cNvSpPr>
            <p:nvPr/>
          </p:nvSpPr>
          <p:spPr bwMode="auto">
            <a:xfrm>
              <a:off x="4852" y="161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3" name="Line 109"/>
            <p:cNvSpPr>
              <a:spLocks noChangeShapeType="1"/>
            </p:cNvSpPr>
            <p:nvPr/>
          </p:nvSpPr>
          <p:spPr bwMode="auto">
            <a:xfrm>
              <a:off x="4852" y="167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4" name="Line 110"/>
            <p:cNvSpPr>
              <a:spLocks noChangeShapeType="1"/>
            </p:cNvSpPr>
            <p:nvPr/>
          </p:nvSpPr>
          <p:spPr bwMode="auto">
            <a:xfrm>
              <a:off x="4952"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5" name="Line 111"/>
            <p:cNvSpPr>
              <a:spLocks noChangeShapeType="1"/>
            </p:cNvSpPr>
            <p:nvPr/>
          </p:nvSpPr>
          <p:spPr bwMode="auto">
            <a:xfrm>
              <a:off x="4852"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6" name="Line 112"/>
            <p:cNvSpPr>
              <a:spLocks noChangeShapeType="1"/>
            </p:cNvSpPr>
            <p:nvPr/>
          </p:nvSpPr>
          <p:spPr bwMode="auto">
            <a:xfrm>
              <a:off x="4852" y="1865"/>
              <a:ext cx="1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7" name="Line 113"/>
            <p:cNvSpPr>
              <a:spLocks noChangeShapeType="1"/>
            </p:cNvSpPr>
            <p:nvPr/>
          </p:nvSpPr>
          <p:spPr bwMode="auto">
            <a:xfrm flipH="1">
              <a:off x="4703" y="1865"/>
              <a:ext cx="299"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8" name="Line 114"/>
            <p:cNvSpPr>
              <a:spLocks noChangeShapeType="1"/>
            </p:cNvSpPr>
            <p:nvPr/>
          </p:nvSpPr>
          <p:spPr bwMode="auto">
            <a:xfrm>
              <a:off x="4852" y="17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59" name="Line 115"/>
            <p:cNvSpPr>
              <a:spLocks noChangeShapeType="1"/>
            </p:cNvSpPr>
            <p:nvPr/>
          </p:nvSpPr>
          <p:spPr bwMode="auto">
            <a:xfrm>
              <a:off x="4852" y="18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60" name="Line 116"/>
            <p:cNvSpPr>
              <a:spLocks noChangeShapeType="1"/>
            </p:cNvSpPr>
            <p:nvPr/>
          </p:nvSpPr>
          <p:spPr bwMode="auto">
            <a:xfrm>
              <a:off x="4952"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61" name="Line 117"/>
            <p:cNvSpPr>
              <a:spLocks noChangeShapeType="1"/>
            </p:cNvSpPr>
            <p:nvPr/>
          </p:nvSpPr>
          <p:spPr bwMode="auto">
            <a:xfrm>
              <a:off x="4852"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62" name="Line 118"/>
            <p:cNvSpPr>
              <a:spLocks noChangeShapeType="1"/>
            </p:cNvSpPr>
            <p:nvPr/>
          </p:nvSpPr>
          <p:spPr bwMode="auto">
            <a:xfrm flipH="1">
              <a:off x="4729" y="1109"/>
              <a:ext cx="0" cy="9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63" name="Line 119"/>
            <p:cNvSpPr>
              <a:spLocks noChangeShapeType="1"/>
            </p:cNvSpPr>
            <p:nvPr/>
          </p:nvSpPr>
          <p:spPr bwMode="auto">
            <a:xfrm>
              <a:off x="4378" y="2052"/>
              <a:ext cx="0" cy="6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64" name="Line 120"/>
            <p:cNvSpPr>
              <a:spLocks noChangeShapeType="1"/>
            </p:cNvSpPr>
            <p:nvPr/>
          </p:nvSpPr>
          <p:spPr bwMode="auto">
            <a:xfrm flipH="1">
              <a:off x="4694" y="2177"/>
              <a:ext cx="9"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65" name="Line 121"/>
            <p:cNvSpPr>
              <a:spLocks noChangeShapeType="1"/>
            </p:cNvSpPr>
            <p:nvPr/>
          </p:nvSpPr>
          <p:spPr bwMode="auto">
            <a:xfrm>
              <a:off x="4054" y="2177"/>
              <a:ext cx="5"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66" name="Rectangle 122"/>
            <p:cNvSpPr>
              <a:spLocks noChangeArrowheads="1"/>
            </p:cNvSpPr>
            <p:nvPr/>
          </p:nvSpPr>
          <p:spPr bwMode="auto">
            <a:xfrm>
              <a:off x="3252" y="652"/>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3</a:t>
              </a:r>
              <a:endParaRPr lang="vi-VN" altLang="en-US" sz="1800"/>
            </a:p>
          </p:txBody>
        </p:sp>
        <p:sp>
          <p:nvSpPr>
            <p:cNvPr id="31867" name="Rectangle 123"/>
            <p:cNvSpPr>
              <a:spLocks noChangeArrowheads="1"/>
            </p:cNvSpPr>
            <p:nvPr/>
          </p:nvSpPr>
          <p:spPr bwMode="auto">
            <a:xfrm>
              <a:off x="3502"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8</a:t>
              </a:r>
              <a:endParaRPr lang="vi-VN" altLang="en-US" sz="1800"/>
            </a:p>
          </p:txBody>
        </p:sp>
        <p:sp>
          <p:nvSpPr>
            <p:cNvPr id="31868" name="Rectangle 124"/>
            <p:cNvSpPr>
              <a:spLocks noChangeArrowheads="1"/>
            </p:cNvSpPr>
            <p:nvPr/>
          </p:nvSpPr>
          <p:spPr bwMode="auto">
            <a:xfrm>
              <a:off x="3701"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31870" name="Rectangle 126"/>
            <p:cNvSpPr>
              <a:spLocks noChangeArrowheads="1"/>
            </p:cNvSpPr>
            <p:nvPr/>
          </p:nvSpPr>
          <p:spPr bwMode="auto">
            <a:xfrm>
              <a:off x="2703" y="2216"/>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31871" name="Rectangle 127"/>
            <p:cNvSpPr>
              <a:spLocks noChangeArrowheads="1"/>
            </p:cNvSpPr>
            <p:nvPr/>
          </p:nvSpPr>
          <p:spPr bwMode="auto">
            <a:xfrm>
              <a:off x="5398" y="965"/>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31872" name="Rectangle 128"/>
            <p:cNvSpPr>
              <a:spLocks noChangeArrowheads="1"/>
            </p:cNvSpPr>
            <p:nvPr/>
          </p:nvSpPr>
          <p:spPr bwMode="auto">
            <a:xfrm>
              <a:off x="5348" y="2153"/>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31873" name="Line 129"/>
            <p:cNvSpPr>
              <a:spLocks noChangeShapeType="1"/>
            </p:cNvSpPr>
            <p:nvPr/>
          </p:nvSpPr>
          <p:spPr bwMode="auto">
            <a:xfrm flipV="1">
              <a:off x="2902" y="1865"/>
              <a:ext cx="699" cy="50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74" name="Line 130"/>
            <p:cNvSpPr>
              <a:spLocks noChangeShapeType="1"/>
            </p:cNvSpPr>
            <p:nvPr/>
          </p:nvSpPr>
          <p:spPr bwMode="auto">
            <a:xfrm flipV="1">
              <a:off x="2753" y="236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75" name="Line 131"/>
            <p:cNvSpPr>
              <a:spLocks noChangeShapeType="1"/>
            </p:cNvSpPr>
            <p:nvPr/>
          </p:nvSpPr>
          <p:spPr bwMode="auto">
            <a:xfrm flipV="1">
              <a:off x="2703" y="1740"/>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76" name="Line 132"/>
            <p:cNvSpPr>
              <a:spLocks noChangeShapeType="1"/>
            </p:cNvSpPr>
            <p:nvPr/>
          </p:nvSpPr>
          <p:spPr bwMode="auto">
            <a:xfrm flipV="1">
              <a:off x="2853" y="1364"/>
              <a:ext cx="599" cy="37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77" name="Line 133"/>
            <p:cNvSpPr>
              <a:spLocks noChangeShapeType="1"/>
            </p:cNvSpPr>
            <p:nvPr/>
          </p:nvSpPr>
          <p:spPr bwMode="auto">
            <a:xfrm flipV="1">
              <a:off x="3302"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78" name="Line 134"/>
            <p:cNvSpPr>
              <a:spLocks noChangeShapeType="1"/>
            </p:cNvSpPr>
            <p:nvPr/>
          </p:nvSpPr>
          <p:spPr bwMode="auto">
            <a:xfrm flipV="1">
              <a:off x="35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79" name="Line 135"/>
            <p:cNvSpPr>
              <a:spLocks noChangeShapeType="1"/>
            </p:cNvSpPr>
            <p:nvPr/>
          </p:nvSpPr>
          <p:spPr bwMode="auto">
            <a:xfrm flipV="1">
              <a:off x="37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80" name="Line 136"/>
            <p:cNvSpPr>
              <a:spLocks noChangeShapeType="1"/>
            </p:cNvSpPr>
            <p:nvPr/>
          </p:nvSpPr>
          <p:spPr bwMode="auto">
            <a:xfrm flipH="1" flipV="1">
              <a:off x="3452" y="801"/>
              <a:ext cx="119" cy="48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81" name="Line 137"/>
            <p:cNvSpPr>
              <a:spLocks noChangeShapeType="1"/>
            </p:cNvSpPr>
            <p:nvPr/>
          </p:nvSpPr>
          <p:spPr bwMode="auto">
            <a:xfrm flipH="1" flipV="1">
              <a:off x="3701" y="801"/>
              <a:ext cx="50" cy="56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82" name="Line 138"/>
            <p:cNvSpPr>
              <a:spLocks noChangeShapeType="1"/>
            </p:cNvSpPr>
            <p:nvPr/>
          </p:nvSpPr>
          <p:spPr bwMode="auto">
            <a:xfrm flipH="1" flipV="1">
              <a:off x="3901" y="801"/>
              <a:ext cx="129" cy="61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83" name="Line 139"/>
            <p:cNvSpPr>
              <a:spLocks noChangeShapeType="1"/>
            </p:cNvSpPr>
            <p:nvPr/>
          </p:nvSpPr>
          <p:spPr bwMode="auto">
            <a:xfrm flipV="1">
              <a:off x="5447" y="1114"/>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84" name="Line 140"/>
            <p:cNvSpPr>
              <a:spLocks noChangeShapeType="1"/>
            </p:cNvSpPr>
            <p:nvPr/>
          </p:nvSpPr>
          <p:spPr bwMode="auto">
            <a:xfrm flipV="1">
              <a:off x="5398" y="2302"/>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85" name="Line 141"/>
            <p:cNvSpPr>
              <a:spLocks noChangeShapeType="1"/>
            </p:cNvSpPr>
            <p:nvPr/>
          </p:nvSpPr>
          <p:spPr bwMode="auto">
            <a:xfrm flipV="1">
              <a:off x="4948" y="1114"/>
              <a:ext cx="49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86" name="Line 142"/>
            <p:cNvSpPr>
              <a:spLocks noChangeShapeType="1"/>
            </p:cNvSpPr>
            <p:nvPr/>
          </p:nvSpPr>
          <p:spPr bwMode="auto">
            <a:xfrm>
              <a:off x="4549" y="2052"/>
              <a:ext cx="84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887" name="Group 143"/>
            <p:cNvGrpSpPr>
              <a:grpSpLocks/>
            </p:cNvGrpSpPr>
            <p:nvPr/>
          </p:nvGrpSpPr>
          <p:grpSpPr bwMode="auto">
            <a:xfrm>
              <a:off x="3643" y="1470"/>
              <a:ext cx="78" cy="84"/>
              <a:chOff x="5803" y="6525"/>
              <a:chExt cx="178" cy="153"/>
            </a:xfrm>
          </p:grpSpPr>
          <p:sp>
            <p:nvSpPr>
              <p:cNvPr id="31888" name="Line 144"/>
              <p:cNvSpPr>
                <a:spLocks noChangeShapeType="1"/>
              </p:cNvSpPr>
              <p:nvPr/>
            </p:nvSpPr>
            <p:spPr bwMode="auto">
              <a:xfrm>
                <a:off x="5832" y="6525"/>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89" name="Line 145"/>
              <p:cNvSpPr>
                <a:spLocks noChangeShapeType="1"/>
              </p:cNvSpPr>
              <p:nvPr/>
            </p:nvSpPr>
            <p:spPr bwMode="auto">
              <a:xfrm flipV="1">
                <a:off x="5981" y="6525"/>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90" name="Line 146"/>
              <p:cNvSpPr>
                <a:spLocks noChangeShapeType="1"/>
              </p:cNvSpPr>
              <p:nvPr/>
            </p:nvSpPr>
            <p:spPr bwMode="auto">
              <a:xfrm flipH="1">
                <a:off x="5918" y="653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91" name="Line 147"/>
              <p:cNvSpPr>
                <a:spLocks noChangeShapeType="1"/>
              </p:cNvSpPr>
              <p:nvPr/>
            </p:nvSpPr>
            <p:spPr bwMode="auto">
              <a:xfrm flipH="1">
                <a:off x="5918" y="6618"/>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92" name="Line 148"/>
              <p:cNvSpPr>
                <a:spLocks noChangeShapeType="1"/>
              </p:cNvSpPr>
              <p:nvPr/>
            </p:nvSpPr>
            <p:spPr bwMode="auto">
              <a:xfrm flipH="1">
                <a:off x="5918" y="657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93" name="Line 149"/>
              <p:cNvSpPr>
                <a:spLocks noChangeShapeType="1"/>
              </p:cNvSpPr>
              <p:nvPr/>
            </p:nvSpPr>
            <p:spPr bwMode="auto">
              <a:xfrm flipH="1">
                <a:off x="5803"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94" name="Line 150"/>
              <p:cNvSpPr>
                <a:spLocks noChangeShapeType="1"/>
              </p:cNvSpPr>
              <p:nvPr/>
            </p:nvSpPr>
            <p:spPr bwMode="auto">
              <a:xfrm flipH="1">
                <a:off x="5889"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95" name="Line 151"/>
              <p:cNvSpPr>
                <a:spLocks noChangeShapeType="1"/>
              </p:cNvSpPr>
              <p:nvPr/>
            </p:nvSpPr>
            <p:spPr bwMode="auto">
              <a:xfrm flipH="1">
                <a:off x="5845"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1896" name="Group 152"/>
            <p:cNvGrpSpPr>
              <a:grpSpLocks/>
            </p:cNvGrpSpPr>
            <p:nvPr/>
          </p:nvGrpSpPr>
          <p:grpSpPr bwMode="auto">
            <a:xfrm>
              <a:off x="3640" y="1302"/>
              <a:ext cx="79" cy="80"/>
              <a:chOff x="5806" y="6154"/>
              <a:chExt cx="177" cy="146"/>
            </a:xfrm>
          </p:grpSpPr>
          <p:sp>
            <p:nvSpPr>
              <p:cNvPr id="31897" name="Line 153"/>
              <p:cNvSpPr>
                <a:spLocks noChangeShapeType="1"/>
              </p:cNvSpPr>
              <p:nvPr/>
            </p:nvSpPr>
            <p:spPr bwMode="auto">
              <a:xfrm flipV="1">
                <a:off x="5981" y="6186"/>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98" name="Line 154"/>
              <p:cNvSpPr>
                <a:spLocks noChangeShapeType="1"/>
              </p:cNvSpPr>
              <p:nvPr/>
            </p:nvSpPr>
            <p:spPr bwMode="auto">
              <a:xfrm>
                <a:off x="5832" y="6299"/>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899" name="Line 155"/>
              <p:cNvSpPr>
                <a:spLocks noChangeShapeType="1"/>
              </p:cNvSpPr>
              <p:nvPr/>
            </p:nvSpPr>
            <p:spPr bwMode="auto">
              <a:xfrm flipH="1" flipV="1">
                <a:off x="580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00" name="Line 156"/>
              <p:cNvSpPr>
                <a:spLocks noChangeShapeType="1"/>
              </p:cNvSpPr>
              <p:nvPr/>
            </p:nvSpPr>
            <p:spPr bwMode="auto">
              <a:xfrm flipH="1" flipV="1">
                <a:off x="5844"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01" name="Line 157"/>
              <p:cNvSpPr>
                <a:spLocks noChangeShapeType="1"/>
              </p:cNvSpPr>
              <p:nvPr/>
            </p:nvSpPr>
            <p:spPr bwMode="auto">
              <a:xfrm flipH="1" flipV="1">
                <a:off x="588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02" name="Line 158"/>
              <p:cNvSpPr>
                <a:spLocks noChangeShapeType="1"/>
              </p:cNvSpPr>
              <p:nvPr/>
            </p:nvSpPr>
            <p:spPr bwMode="auto">
              <a:xfrm flipH="1" flipV="1">
                <a:off x="5921" y="623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03" name="Line 159"/>
              <p:cNvSpPr>
                <a:spLocks noChangeShapeType="1"/>
              </p:cNvSpPr>
              <p:nvPr/>
            </p:nvSpPr>
            <p:spPr bwMode="auto">
              <a:xfrm flipH="1" flipV="1">
                <a:off x="5921" y="6195"/>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04" name="Line 160"/>
              <p:cNvSpPr>
                <a:spLocks noChangeShapeType="1"/>
              </p:cNvSpPr>
              <p:nvPr/>
            </p:nvSpPr>
            <p:spPr bwMode="auto">
              <a:xfrm flipH="1" flipV="1">
                <a:off x="5921" y="615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1905" name="Line 161"/>
            <p:cNvSpPr>
              <a:spLocks noChangeShapeType="1"/>
            </p:cNvSpPr>
            <p:nvPr/>
          </p:nvSpPr>
          <p:spPr bwMode="auto">
            <a:xfrm flipV="1">
              <a:off x="3502" y="261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06" name="Line 162"/>
            <p:cNvSpPr>
              <a:spLocks noChangeShapeType="1"/>
            </p:cNvSpPr>
            <p:nvPr/>
          </p:nvSpPr>
          <p:spPr bwMode="auto">
            <a:xfrm flipV="1">
              <a:off x="3651" y="1587"/>
              <a:ext cx="179" cy="10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07" name="Rectangle 163"/>
            <p:cNvSpPr>
              <a:spLocks noChangeArrowheads="1"/>
            </p:cNvSpPr>
            <p:nvPr/>
          </p:nvSpPr>
          <p:spPr bwMode="auto">
            <a:xfrm>
              <a:off x="3452" y="2466"/>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31908" name="Line 164"/>
            <p:cNvSpPr>
              <a:spLocks noChangeShapeType="1"/>
            </p:cNvSpPr>
            <p:nvPr/>
          </p:nvSpPr>
          <p:spPr bwMode="auto">
            <a:xfrm>
              <a:off x="4403"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09" name="Line 165"/>
            <p:cNvSpPr>
              <a:spLocks noChangeShapeType="1"/>
            </p:cNvSpPr>
            <p:nvPr/>
          </p:nvSpPr>
          <p:spPr bwMode="auto">
            <a:xfrm>
              <a:off x="4155"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910" name="Group 166"/>
            <p:cNvGrpSpPr>
              <a:grpSpLocks/>
            </p:cNvGrpSpPr>
            <p:nvPr/>
          </p:nvGrpSpPr>
          <p:grpSpPr bwMode="auto">
            <a:xfrm>
              <a:off x="3555" y="1599"/>
              <a:ext cx="176" cy="31"/>
              <a:chOff x="1587" y="8931"/>
              <a:chExt cx="1662" cy="180"/>
            </a:xfrm>
          </p:grpSpPr>
          <p:sp>
            <p:nvSpPr>
              <p:cNvPr id="31911" name="Line 167"/>
              <p:cNvSpPr>
                <a:spLocks noChangeShapeType="1"/>
              </p:cNvSpPr>
              <p:nvPr/>
            </p:nvSpPr>
            <p:spPr bwMode="auto">
              <a:xfrm flipV="1">
                <a:off x="206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12" name="Line 168"/>
              <p:cNvSpPr>
                <a:spLocks noChangeShapeType="1"/>
              </p:cNvSpPr>
              <p:nvPr/>
            </p:nvSpPr>
            <p:spPr bwMode="auto">
              <a:xfrm>
                <a:off x="224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13" name="Line 169"/>
              <p:cNvSpPr>
                <a:spLocks noChangeShapeType="1"/>
              </p:cNvSpPr>
              <p:nvPr/>
            </p:nvSpPr>
            <p:spPr bwMode="auto">
              <a:xfrm flipV="1">
                <a:off x="242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14" name="Line 170"/>
              <p:cNvSpPr>
                <a:spLocks noChangeShapeType="1"/>
              </p:cNvSpPr>
              <p:nvPr/>
            </p:nvSpPr>
            <p:spPr bwMode="auto">
              <a:xfrm>
                <a:off x="260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15" name="Line 171"/>
              <p:cNvSpPr>
                <a:spLocks noChangeShapeType="1"/>
              </p:cNvSpPr>
              <p:nvPr/>
            </p:nvSpPr>
            <p:spPr bwMode="auto">
              <a:xfrm flipV="1">
                <a:off x="1758" y="8931"/>
                <a:ext cx="123"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16" name="Line 172"/>
              <p:cNvSpPr>
                <a:spLocks noChangeShapeType="1"/>
              </p:cNvSpPr>
              <p:nvPr/>
            </p:nvSpPr>
            <p:spPr bwMode="auto">
              <a:xfrm>
                <a:off x="18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17" name="Line 173"/>
              <p:cNvSpPr>
                <a:spLocks noChangeShapeType="1"/>
              </p:cNvSpPr>
              <p:nvPr/>
            </p:nvSpPr>
            <p:spPr bwMode="auto">
              <a:xfrm flipV="1">
                <a:off x="27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18" name="Line 174"/>
              <p:cNvSpPr>
                <a:spLocks noChangeShapeType="1"/>
              </p:cNvSpPr>
              <p:nvPr/>
            </p:nvSpPr>
            <p:spPr bwMode="auto">
              <a:xfrm>
                <a:off x="2961" y="8931"/>
                <a:ext cx="108"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19" name="Line 175"/>
              <p:cNvSpPr>
                <a:spLocks noChangeShapeType="1"/>
              </p:cNvSpPr>
              <p:nvPr/>
            </p:nvSpPr>
            <p:spPr bwMode="auto">
              <a:xfrm>
                <a:off x="1587"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0" name="Line 176"/>
              <p:cNvSpPr>
                <a:spLocks noChangeShapeType="1"/>
              </p:cNvSpPr>
              <p:nvPr/>
            </p:nvSpPr>
            <p:spPr bwMode="auto">
              <a:xfrm>
                <a:off x="3069"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1921" name="Line 177"/>
            <p:cNvSpPr>
              <a:spLocks noChangeShapeType="1"/>
            </p:cNvSpPr>
            <p:nvPr/>
          </p:nvSpPr>
          <p:spPr bwMode="auto">
            <a:xfrm>
              <a:off x="3836" y="1568"/>
              <a:ext cx="0" cy="9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2" name="Line 178"/>
            <p:cNvSpPr>
              <a:spLocks noChangeShapeType="1"/>
            </p:cNvSpPr>
            <p:nvPr/>
          </p:nvSpPr>
          <p:spPr bwMode="auto">
            <a:xfrm>
              <a:off x="3836" y="1568"/>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3" name="Line 179"/>
            <p:cNvSpPr>
              <a:spLocks noChangeShapeType="1"/>
            </p:cNvSpPr>
            <p:nvPr/>
          </p:nvSpPr>
          <p:spPr bwMode="auto">
            <a:xfrm>
              <a:off x="3836" y="1663"/>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4" name="Line 180"/>
            <p:cNvSpPr>
              <a:spLocks noChangeShapeType="1"/>
            </p:cNvSpPr>
            <p:nvPr/>
          </p:nvSpPr>
          <p:spPr bwMode="auto">
            <a:xfrm>
              <a:off x="3886" y="1568"/>
              <a:ext cx="0" cy="3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5" name="Line 181"/>
            <p:cNvSpPr>
              <a:spLocks noChangeShapeType="1"/>
            </p:cNvSpPr>
            <p:nvPr/>
          </p:nvSpPr>
          <p:spPr bwMode="auto">
            <a:xfrm>
              <a:off x="3886" y="1631"/>
              <a:ext cx="0" cy="3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6" name="Line 182"/>
            <p:cNvSpPr>
              <a:spLocks noChangeShapeType="1"/>
            </p:cNvSpPr>
            <p:nvPr/>
          </p:nvSpPr>
          <p:spPr bwMode="auto">
            <a:xfrm>
              <a:off x="3861" y="163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7" name="Line 183"/>
            <p:cNvSpPr>
              <a:spLocks noChangeShapeType="1"/>
            </p:cNvSpPr>
            <p:nvPr/>
          </p:nvSpPr>
          <p:spPr bwMode="auto">
            <a:xfrm>
              <a:off x="3861" y="160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8" name="Line 184"/>
            <p:cNvSpPr>
              <a:spLocks noChangeShapeType="1"/>
            </p:cNvSpPr>
            <p:nvPr/>
          </p:nvSpPr>
          <p:spPr bwMode="auto">
            <a:xfrm>
              <a:off x="3861" y="1601"/>
              <a:ext cx="0" cy="3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29" name="Rectangle 185"/>
            <p:cNvSpPr>
              <a:spLocks noChangeArrowheads="1"/>
            </p:cNvSpPr>
            <p:nvPr/>
          </p:nvSpPr>
          <p:spPr bwMode="auto">
            <a:xfrm>
              <a:off x="3794" y="1344"/>
              <a:ext cx="25" cy="158"/>
            </a:xfrm>
            <a:prstGeom prst="rect">
              <a:avLst/>
            </a:prstGeom>
            <a:solidFill>
              <a:srgbClr val="FFFFFF"/>
            </a:solidFill>
            <a:ln w="28575">
              <a:solidFill>
                <a:srgbClr val="000000"/>
              </a:solidFill>
              <a:miter lim="800000"/>
              <a:headEnd/>
              <a:tailEnd/>
            </a:ln>
          </p:spPr>
          <p:txBody>
            <a:bodyPr/>
            <a:lstStyle/>
            <a:p>
              <a:endParaRPr lang="en-US"/>
            </a:p>
          </p:txBody>
        </p:sp>
        <p:sp>
          <p:nvSpPr>
            <p:cNvPr id="31930" name="Rectangle 186"/>
            <p:cNvSpPr>
              <a:spLocks noChangeArrowheads="1"/>
            </p:cNvSpPr>
            <p:nvPr/>
          </p:nvSpPr>
          <p:spPr bwMode="auto">
            <a:xfrm>
              <a:off x="3592" y="1408"/>
              <a:ext cx="202" cy="31"/>
            </a:xfrm>
            <a:prstGeom prst="rect">
              <a:avLst/>
            </a:prstGeom>
            <a:solidFill>
              <a:srgbClr val="FFFFFF"/>
            </a:solidFill>
            <a:ln w="28575">
              <a:solidFill>
                <a:srgbClr val="000000"/>
              </a:solidFill>
              <a:miter lim="800000"/>
              <a:headEnd/>
              <a:tailEnd/>
            </a:ln>
          </p:spPr>
          <p:txBody>
            <a:bodyPr/>
            <a:lstStyle/>
            <a:p>
              <a:endParaRPr lang="en-US"/>
            </a:p>
          </p:txBody>
        </p:sp>
        <p:sp>
          <p:nvSpPr>
            <p:cNvPr id="31931" name="Line 187"/>
            <p:cNvSpPr>
              <a:spLocks noChangeShapeType="1"/>
            </p:cNvSpPr>
            <p:nvPr/>
          </p:nvSpPr>
          <p:spPr bwMode="auto">
            <a:xfrm flipH="1">
              <a:off x="4030" y="1117"/>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32" name="Line 188"/>
            <p:cNvSpPr>
              <a:spLocks noChangeShapeType="1"/>
            </p:cNvSpPr>
            <p:nvPr/>
          </p:nvSpPr>
          <p:spPr bwMode="auto">
            <a:xfrm flipH="1">
              <a:off x="4030" y="121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33" name="Line 189"/>
            <p:cNvSpPr>
              <a:spLocks noChangeShapeType="1"/>
            </p:cNvSpPr>
            <p:nvPr/>
          </p:nvSpPr>
          <p:spPr bwMode="auto">
            <a:xfrm flipH="1">
              <a:off x="4030" y="1306"/>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34" name="Line 190"/>
            <p:cNvSpPr>
              <a:spLocks noChangeShapeType="1"/>
            </p:cNvSpPr>
            <p:nvPr/>
          </p:nvSpPr>
          <p:spPr bwMode="auto">
            <a:xfrm flipH="1">
              <a:off x="4030" y="140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35" name="Line 191"/>
            <p:cNvSpPr>
              <a:spLocks noChangeShapeType="1"/>
            </p:cNvSpPr>
            <p:nvPr/>
          </p:nvSpPr>
          <p:spPr bwMode="auto">
            <a:xfrm flipH="1">
              <a:off x="4030" y="149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36" name="Line 192"/>
            <p:cNvSpPr>
              <a:spLocks noChangeShapeType="1"/>
            </p:cNvSpPr>
            <p:nvPr/>
          </p:nvSpPr>
          <p:spPr bwMode="auto">
            <a:xfrm flipH="1">
              <a:off x="4030" y="159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37" name="Line 193"/>
            <p:cNvSpPr>
              <a:spLocks noChangeShapeType="1"/>
            </p:cNvSpPr>
            <p:nvPr/>
          </p:nvSpPr>
          <p:spPr bwMode="auto">
            <a:xfrm flipH="1">
              <a:off x="4030" y="168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38" name="Line 194"/>
            <p:cNvSpPr>
              <a:spLocks noChangeShapeType="1"/>
            </p:cNvSpPr>
            <p:nvPr/>
          </p:nvSpPr>
          <p:spPr bwMode="auto">
            <a:xfrm flipH="1">
              <a:off x="4030" y="178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39" name="Line 195"/>
            <p:cNvSpPr>
              <a:spLocks noChangeShapeType="1"/>
            </p:cNvSpPr>
            <p:nvPr/>
          </p:nvSpPr>
          <p:spPr bwMode="auto">
            <a:xfrm flipH="1">
              <a:off x="4030" y="1874"/>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40" name="Line 196"/>
            <p:cNvSpPr>
              <a:spLocks noChangeShapeType="1"/>
            </p:cNvSpPr>
            <p:nvPr/>
          </p:nvSpPr>
          <p:spPr bwMode="auto">
            <a:xfrm flipH="1">
              <a:off x="4030" y="1969"/>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31941" name="Group 197"/>
            <p:cNvGrpSpPr>
              <a:grpSpLocks/>
            </p:cNvGrpSpPr>
            <p:nvPr/>
          </p:nvGrpSpPr>
          <p:grpSpPr bwMode="auto">
            <a:xfrm>
              <a:off x="4729" y="1117"/>
              <a:ext cx="25" cy="914"/>
              <a:chOff x="8088" y="8145"/>
              <a:chExt cx="57" cy="1653"/>
            </a:xfrm>
          </p:grpSpPr>
          <p:sp>
            <p:nvSpPr>
              <p:cNvPr id="31942" name="Line 198"/>
              <p:cNvSpPr>
                <a:spLocks noChangeShapeType="1"/>
              </p:cNvSpPr>
              <p:nvPr/>
            </p:nvSpPr>
            <p:spPr bwMode="auto">
              <a:xfrm flipH="1">
                <a:off x="8088" y="8145"/>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43" name="Line 199"/>
              <p:cNvSpPr>
                <a:spLocks noChangeShapeType="1"/>
              </p:cNvSpPr>
              <p:nvPr/>
            </p:nvSpPr>
            <p:spPr bwMode="auto">
              <a:xfrm flipH="1">
                <a:off x="8088" y="8316"/>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44" name="Line 200"/>
              <p:cNvSpPr>
                <a:spLocks noChangeShapeType="1"/>
              </p:cNvSpPr>
              <p:nvPr/>
            </p:nvSpPr>
            <p:spPr bwMode="auto">
              <a:xfrm flipH="1">
                <a:off x="8088" y="8487"/>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45" name="Line 201"/>
              <p:cNvSpPr>
                <a:spLocks noChangeShapeType="1"/>
              </p:cNvSpPr>
              <p:nvPr/>
            </p:nvSpPr>
            <p:spPr bwMode="auto">
              <a:xfrm flipH="1">
                <a:off x="8088" y="8658"/>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46" name="Line 202"/>
              <p:cNvSpPr>
                <a:spLocks noChangeShapeType="1"/>
              </p:cNvSpPr>
              <p:nvPr/>
            </p:nvSpPr>
            <p:spPr bwMode="auto">
              <a:xfrm flipH="1">
                <a:off x="8088" y="8829"/>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47" name="Line 203"/>
              <p:cNvSpPr>
                <a:spLocks noChangeShapeType="1"/>
              </p:cNvSpPr>
              <p:nvPr/>
            </p:nvSpPr>
            <p:spPr bwMode="auto">
              <a:xfrm flipH="1">
                <a:off x="8088" y="9000"/>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48" name="Line 204"/>
              <p:cNvSpPr>
                <a:spLocks noChangeShapeType="1"/>
              </p:cNvSpPr>
              <p:nvPr/>
            </p:nvSpPr>
            <p:spPr bwMode="auto">
              <a:xfrm flipH="1">
                <a:off x="8088" y="9171"/>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49" name="Line 205"/>
              <p:cNvSpPr>
                <a:spLocks noChangeShapeType="1"/>
              </p:cNvSpPr>
              <p:nvPr/>
            </p:nvSpPr>
            <p:spPr bwMode="auto">
              <a:xfrm flipH="1">
                <a:off x="8088" y="9342"/>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50" name="Line 206"/>
              <p:cNvSpPr>
                <a:spLocks noChangeShapeType="1"/>
              </p:cNvSpPr>
              <p:nvPr/>
            </p:nvSpPr>
            <p:spPr bwMode="auto">
              <a:xfrm flipH="1">
                <a:off x="8088" y="9513"/>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951" name="Line 207"/>
              <p:cNvSpPr>
                <a:spLocks noChangeShapeType="1"/>
              </p:cNvSpPr>
              <p:nvPr/>
            </p:nvSpPr>
            <p:spPr bwMode="auto">
              <a:xfrm flipH="1">
                <a:off x="8088" y="9684"/>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31952" name="Line 208"/>
            <p:cNvSpPr>
              <a:spLocks noChangeShapeType="1"/>
            </p:cNvSpPr>
            <p:nvPr/>
          </p:nvSpPr>
          <p:spPr bwMode="auto">
            <a:xfrm flipH="1" flipV="1">
              <a:off x="3620" y="1671"/>
              <a:ext cx="101" cy="0"/>
            </a:xfrm>
            <a:prstGeom prst="line">
              <a:avLst/>
            </a:prstGeom>
            <a:noFill/>
            <a:ln w="28575">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31953" name="Oval 209"/>
            <p:cNvSpPr>
              <a:spLocks noChangeArrowheads="1"/>
            </p:cNvSpPr>
            <p:nvPr/>
          </p:nvSpPr>
          <p:spPr bwMode="auto">
            <a:xfrm>
              <a:off x="2875" y="208"/>
              <a:ext cx="50" cy="62"/>
            </a:xfrm>
            <a:prstGeom prst="ellipse">
              <a:avLst/>
            </a:prstGeom>
            <a:solidFill>
              <a:srgbClr val="FFFFFF"/>
            </a:solidFill>
            <a:ln w="28575">
              <a:solidFill>
                <a:srgbClr val="000000"/>
              </a:solidFill>
              <a:round/>
              <a:headEnd/>
              <a:tailEnd/>
            </a:ln>
          </p:spPr>
          <p:txBody>
            <a:bodyPr/>
            <a:lstStyle/>
            <a:p>
              <a:endParaRPr lang="en-US"/>
            </a:p>
          </p:txBody>
        </p:sp>
        <p:sp>
          <p:nvSpPr>
            <p:cNvPr id="31954" name="Oval 210"/>
            <p:cNvSpPr>
              <a:spLocks noChangeArrowheads="1"/>
            </p:cNvSpPr>
            <p:nvPr/>
          </p:nvSpPr>
          <p:spPr bwMode="auto">
            <a:xfrm>
              <a:off x="3085" y="204"/>
              <a:ext cx="50" cy="63"/>
            </a:xfrm>
            <a:prstGeom prst="ellipse">
              <a:avLst/>
            </a:prstGeom>
            <a:solidFill>
              <a:srgbClr val="FFFFFF"/>
            </a:solidFill>
            <a:ln w="28575">
              <a:solidFill>
                <a:srgbClr val="000000"/>
              </a:solidFill>
              <a:round/>
              <a:headEnd/>
              <a:tailEnd/>
            </a:ln>
          </p:spPr>
          <p:txBody>
            <a:bodyPr/>
            <a:lstStyle/>
            <a:p>
              <a:endParaRPr lang="en-US"/>
            </a:p>
          </p:txBody>
        </p:sp>
        <p:sp>
          <p:nvSpPr>
            <p:cNvPr id="31955" name="Oval 211"/>
            <p:cNvSpPr>
              <a:spLocks noChangeArrowheads="1"/>
            </p:cNvSpPr>
            <p:nvPr/>
          </p:nvSpPr>
          <p:spPr bwMode="auto">
            <a:xfrm>
              <a:off x="4277"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31956" name="Oval 212"/>
            <p:cNvSpPr>
              <a:spLocks noChangeArrowheads="1"/>
            </p:cNvSpPr>
            <p:nvPr/>
          </p:nvSpPr>
          <p:spPr bwMode="auto">
            <a:xfrm>
              <a:off x="4628"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31957" name="Oval 213"/>
            <p:cNvSpPr>
              <a:spLocks noChangeArrowheads="1"/>
            </p:cNvSpPr>
            <p:nvPr/>
          </p:nvSpPr>
          <p:spPr bwMode="auto">
            <a:xfrm>
              <a:off x="4972"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31958" name="Oval 214"/>
            <p:cNvSpPr>
              <a:spLocks noChangeArrowheads="1"/>
            </p:cNvSpPr>
            <p:nvPr/>
          </p:nvSpPr>
          <p:spPr bwMode="auto">
            <a:xfrm>
              <a:off x="4675" y="2636"/>
              <a:ext cx="49" cy="63"/>
            </a:xfrm>
            <a:prstGeom prst="ellipse">
              <a:avLst/>
            </a:prstGeom>
            <a:solidFill>
              <a:srgbClr val="FFFFFF"/>
            </a:solidFill>
            <a:ln w="28575">
              <a:solidFill>
                <a:srgbClr val="000000"/>
              </a:solidFill>
              <a:round/>
              <a:headEnd/>
              <a:tailEnd/>
            </a:ln>
          </p:spPr>
          <p:txBody>
            <a:bodyPr/>
            <a:lstStyle/>
            <a:p>
              <a:endParaRPr lang="en-US"/>
            </a:p>
          </p:txBody>
        </p:sp>
        <p:sp>
          <p:nvSpPr>
            <p:cNvPr id="31959" name="Oval 215"/>
            <p:cNvSpPr>
              <a:spLocks noChangeArrowheads="1"/>
            </p:cNvSpPr>
            <p:nvPr/>
          </p:nvSpPr>
          <p:spPr bwMode="auto">
            <a:xfrm>
              <a:off x="4350" y="2636"/>
              <a:ext cx="50" cy="63"/>
            </a:xfrm>
            <a:prstGeom prst="ellipse">
              <a:avLst/>
            </a:prstGeom>
            <a:solidFill>
              <a:srgbClr val="FFFFFF"/>
            </a:solidFill>
            <a:ln w="28575">
              <a:solidFill>
                <a:srgbClr val="000000"/>
              </a:solidFill>
              <a:round/>
              <a:headEnd/>
              <a:tailEnd/>
            </a:ln>
          </p:spPr>
          <p:txBody>
            <a:bodyPr/>
            <a:lstStyle/>
            <a:p>
              <a:endParaRPr lang="en-US"/>
            </a:p>
          </p:txBody>
        </p:sp>
        <p:sp>
          <p:nvSpPr>
            <p:cNvPr id="31960" name="Oval 216"/>
            <p:cNvSpPr>
              <a:spLocks noChangeArrowheads="1"/>
            </p:cNvSpPr>
            <p:nvPr/>
          </p:nvSpPr>
          <p:spPr bwMode="auto">
            <a:xfrm>
              <a:off x="4032" y="2628"/>
              <a:ext cx="50" cy="63"/>
            </a:xfrm>
            <a:prstGeom prst="ellipse">
              <a:avLst/>
            </a:prstGeom>
            <a:solidFill>
              <a:srgbClr val="FFFFFF"/>
            </a:solidFill>
            <a:ln w="28575">
              <a:solidFill>
                <a:srgbClr val="000000"/>
              </a:solidFill>
              <a:round/>
              <a:headEnd/>
              <a:tailEnd/>
            </a:ln>
          </p:spPr>
          <p:txBody>
            <a:bodyPr/>
            <a:lstStyle/>
            <a:p>
              <a:endParaRPr lang="en-US"/>
            </a:p>
          </p:txBody>
        </p:sp>
      </p:grpSp>
      <p:sp>
        <p:nvSpPr>
          <p:cNvPr id="31961" name="Text Box 217"/>
          <p:cNvSpPr txBox="1">
            <a:spLocks noChangeArrowheads="1"/>
          </p:cNvSpPr>
          <p:nvPr/>
        </p:nvSpPr>
        <p:spPr bwMode="auto">
          <a:xfrm>
            <a:off x="1371600" y="3417888"/>
            <a:ext cx="2627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1. Đòn bẩy</a:t>
            </a:r>
          </a:p>
        </p:txBody>
      </p:sp>
      <p:sp>
        <p:nvSpPr>
          <p:cNvPr id="31970" name="Oval 226"/>
          <p:cNvSpPr>
            <a:spLocks noChangeArrowheads="1"/>
          </p:cNvSpPr>
          <p:nvPr/>
        </p:nvSpPr>
        <p:spPr bwMode="auto">
          <a:xfrm>
            <a:off x="5427663" y="1898650"/>
            <a:ext cx="495300" cy="1665288"/>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9617231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1982"/>
                                        </p:tgtEl>
                                        <p:attrNameLst>
                                          <p:attrName>style.visibility</p:attrName>
                                        </p:attrNameLst>
                                      </p:cBhvr>
                                      <p:to>
                                        <p:strVal val="visible"/>
                                      </p:to>
                                    </p:set>
                                    <p:anim calcmode="lin" valueType="num">
                                      <p:cBhvr>
                                        <p:cTn id="7" dur="500" fill="hold"/>
                                        <p:tgtEl>
                                          <p:spTgt spid="31982"/>
                                        </p:tgtEl>
                                        <p:attrNameLst>
                                          <p:attrName>ppt_w</p:attrName>
                                        </p:attrNameLst>
                                      </p:cBhvr>
                                      <p:tavLst>
                                        <p:tav tm="0">
                                          <p:val>
                                            <p:fltVal val="0"/>
                                          </p:val>
                                        </p:tav>
                                        <p:tav tm="100000">
                                          <p:val>
                                            <p:strVal val="#ppt_w"/>
                                          </p:val>
                                        </p:tav>
                                      </p:tavLst>
                                    </p:anim>
                                    <p:anim calcmode="lin" valueType="num">
                                      <p:cBhvr>
                                        <p:cTn id="8" dur="500" fill="hold"/>
                                        <p:tgtEl>
                                          <p:spTgt spid="31982"/>
                                        </p:tgtEl>
                                        <p:attrNameLst>
                                          <p:attrName>ppt_h</p:attrName>
                                        </p:attrNameLst>
                                      </p:cBhvr>
                                      <p:tavLst>
                                        <p:tav tm="0">
                                          <p:val>
                                            <p:fltVal val="0"/>
                                          </p:val>
                                        </p:tav>
                                        <p:tav tm="100000">
                                          <p:val>
                                            <p:strVal val="#ppt_h"/>
                                          </p:val>
                                        </p:tav>
                                      </p:tavLst>
                                    </p:anim>
                                    <p:anim calcmode="lin" valueType="num">
                                      <p:cBhvr>
                                        <p:cTn id="9" dur="500" fill="hold"/>
                                        <p:tgtEl>
                                          <p:spTgt spid="31982"/>
                                        </p:tgtEl>
                                        <p:attrNameLst>
                                          <p:attrName>style.rotation</p:attrName>
                                        </p:attrNameLst>
                                      </p:cBhvr>
                                      <p:tavLst>
                                        <p:tav tm="0">
                                          <p:val>
                                            <p:fltVal val="360"/>
                                          </p:val>
                                        </p:tav>
                                        <p:tav tm="100000">
                                          <p:val>
                                            <p:fltVal val="0"/>
                                          </p:val>
                                        </p:tav>
                                      </p:tavLst>
                                    </p:anim>
                                    <p:animEffect transition="in" filter="fade">
                                      <p:cBhvr>
                                        <p:cTn id="10" dur="500"/>
                                        <p:tgtEl>
                                          <p:spTgt spid="319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31961"/>
                                        </p:tgtEl>
                                        <p:attrNameLst>
                                          <p:attrName>style.visibility</p:attrName>
                                        </p:attrNameLst>
                                      </p:cBhvr>
                                      <p:to>
                                        <p:strVal val="visible"/>
                                      </p:to>
                                    </p:set>
                                    <p:animEffect transition="in" filter="strips(downRight)">
                                      <p:cBhvr>
                                        <p:cTn id="15" dur="2000"/>
                                        <p:tgtEl>
                                          <p:spTgt spid="31961"/>
                                        </p:tgtEl>
                                      </p:cBhvr>
                                    </p:animEffect>
                                  </p:childTnLst>
                                </p:cTn>
                              </p:par>
                            </p:childTnLst>
                          </p:cTn>
                        </p:par>
                        <p:par>
                          <p:cTn id="16" fill="hold" nodeType="afterGroup">
                            <p:stCondLst>
                              <p:cond delay="2000"/>
                            </p:stCondLst>
                            <p:childTnLst>
                              <p:par>
                                <p:cTn id="17" presetID="55" presetClass="entr" presetSubtype="0" fill="hold" grpId="0" nodeType="afterEffect">
                                  <p:stCondLst>
                                    <p:cond delay="0"/>
                                  </p:stCondLst>
                                  <p:childTnLst>
                                    <p:set>
                                      <p:cBhvr>
                                        <p:cTn id="18" dur="1" fill="hold">
                                          <p:stCondLst>
                                            <p:cond delay="0"/>
                                          </p:stCondLst>
                                        </p:cTn>
                                        <p:tgtEl>
                                          <p:spTgt spid="31970"/>
                                        </p:tgtEl>
                                        <p:attrNameLst>
                                          <p:attrName>style.visibility</p:attrName>
                                        </p:attrNameLst>
                                      </p:cBhvr>
                                      <p:to>
                                        <p:strVal val="visible"/>
                                      </p:to>
                                    </p:set>
                                    <p:anim calcmode="lin" valueType="num">
                                      <p:cBhvr>
                                        <p:cTn id="19" dur="1000" fill="hold"/>
                                        <p:tgtEl>
                                          <p:spTgt spid="31970"/>
                                        </p:tgtEl>
                                        <p:attrNameLst>
                                          <p:attrName>ppt_w</p:attrName>
                                        </p:attrNameLst>
                                      </p:cBhvr>
                                      <p:tavLst>
                                        <p:tav tm="0">
                                          <p:val>
                                            <p:strVal val="#ppt_w*0.70"/>
                                          </p:val>
                                        </p:tav>
                                        <p:tav tm="100000">
                                          <p:val>
                                            <p:strVal val="#ppt_w"/>
                                          </p:val>
                                        </p:tav>
                                      </p:tavLst>
                                    </p:anim>
                                    <p:anim calcmode="lin" valueType="num">
                                      <p:cBhvr>
                                        <p:cTn id="20" dur="1000" fill="hold"/>
                                        <p:tgtEl>
                                          <p:spTgt spid="31970"/>
                                        </p:tgtEl>
                                        <p:attrNameLst>
                                          <p:attrName>ppt_h</p:attrName>
                                        </p:attrNameLst>
                                      </p:cBhvr>
                                      <p:tavLst>
                                        <p:tav tm="0">
                                          <p:val>
                                            <p:strVal val="#ppt_h"/>
                                          </p:val>
                                        </p:tav>
                                        <p:tav tm="100000">
                                          <p:val>
                                            <p:strVal val="#ppt_h"/>
                                          </p:val>
                                        </p:tav>
                                      </p:tavLst>
                                    </p:anim>
                                    <p:animEffect transition="in" filter="fade">
                                      <p:cBhvr>
                                        <p:cTn id="21" dur="1000"/>
                                        <p:tgtEl>
                                          <p:spTgt spid="31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61" grpId="0"/>
      <p:bldP spid="3197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746" name="Object 2"/>
          <p:cNvGraphicFramePr>
            <a:graphicFrameLocks noChangeAspect="1"/>
          </p:cNvGraphicFramePr>
          <p:nvPr/>
        </p:nvGraphicFramePr>
        <p:xfrm>
          <a:off x="2366963" y="279400"/>
          <a:ext cx="5748337" cy="4826000"/>
        </p:xfrm>
        <a:graphic>
          <a:graphicData uri="http://schemas.openxmlformats.org/presentationml/2006/ole">
            <mc:AlternateContent xmlns:mc="http://schemas.openxmlformats.org/markup-compatibility/2006">
              <mc:Choice xmlns:v="urn:schemas-microsoft-com:vml" Requires="v">
                <p:oleObj spid="_x0000_s4220" name="Bitmap Image" r:id="rId3" imgW="5285714" imgH="4439270" progId="Paint.Picture">
                  <p:embed/>
                </p:oleObj>
              </mc:Choice>
              <mc:Fallback>
                <p:oleObj name="Bitmap Image" r:id="rId3" imgW="5285714" imgH="4439270" progId="Paint.Picture">
                  <p:embed/>
                  <p:pic>
                    <p:nvPicPr>
                      <p:cNvPr id="0" name=""/>
                      <p:cNvPicPr>
                        <a:picLocks noChangeAspect="1" noChangeArrowheads="1"/>
                      </p:cNvPicPr>
                      <p:nvPr/>
                    </p:nvPicPr>
                    <p:blipFill>
                      <a:blip r:embed="rId4">
                        <a:lum bright="12000" contrast="36000"/>
                        <a:extLst>
                          <a:ext uri="{28A0092B-C50C-407E-A947-70E740481C1C}">
                            <a14:useLocalDpi xmlns:a14="http://schemas.microsoft.com/office/drawing/2010/main" val="0"/>
                          </a:ext>
                        </a:extLst>
                      </a:blip>
                      <a:srcRect/>
                      <a:stretch>
                        <a:fillRect/>
                      </a:stretch>
                    </p:blipFill>
                    <p:spPr bwMode="auto">
                      <a:xfrm>
                        <a:off x="2366963" y="279400"/>
                        <a:ext cx="5748337" cy="482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59758" name="Group 14"/>
          <p:cNvGrpSpPr>
            <a:grpSpLocks/>
          </p:cNvGrpSpPr>
          <p:nvPr/>
        </p:nvGrpSpPr>
        <p:grpSpPr bwMode="auto">
          <a:xfrm>
            <a:off x="5921375" y="3114675"/>
            <a:ext cx="1890713" cy="2974975"/>
            <a:chOff x="3730" y="1962"/>
            <a:chExt cx="1191" cy="1874"/>
          </a:xfrm>
        </p:grpSpPr>
        <p:sp>
          <p:nvSpPr>
            <p:cNvPr id="159756" name="Line 12"/>
            <p:cNvSpPr>
              <a:spLocks noChangeShapeType="1"/>
            </p:cNvSpPr>
            <p:nvPr/>
          </p:nvSpPr>
          <p:spPr bwMode="auto">
            <a:xfrm>
              <a:off x="3730" y="1962"/>
              <a:ext cx="653" cy="1587"/>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9757" name="Text Box 13"/>
            <p:cNvSpPr txBox="1">
              <a:spLocks noChangeArrowheads="1"/>
            </p:cNvSpPr>
            <p:nvPr/>
          </p:nvSpPr>
          <p:spPr bwMode="auto">
            <a:xfrm>
              <a:off x="3816" y="3603"/>
              <a:ext cx="1105"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b="1">
                  <a:solidFill>
                    <a:srgbClr val="FF0000"/>
                  </a:solidFill>
                </a:rPr>
                <a:t>Đòn bẩy</a:t>
              </a:r>
            </a:p>
          </p:txBody>
        </p:sp>
      </p:grpSp>
    </p:spTree>
    <p:extLst>
      <p:ext uri="{BB962C8B-B14F-4D97-AF65-F5344CB8AC3E}">
        <p14:creationId xmlns:p14="http://schemas.microsoft.com/office/powerpoint/2010/main" val="1418950613"/>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3" fill="hold" nodeType="clickEffect">
                                  <p:stCondLst>
                                    <p:cond delay="0"/>
                                  </p:stCondLst>
                                  <p:childTnLst>
                                    <p:set>
                                      <p:cBhvr>
                                        <p:cTn id="6" dur="1" fill="hold">
                                          <p:stCondLst>
                                            <p:cond delay="0"/>
                                          </p:stCondLst>
                                        </p:cTn>
                                        <p:tgtEl>
                                          <p:spTgt spid="159758"/>
                                        </p:tgtEl>
                                        <p:attrNameLst>
                                          <p:attrName>style.visibility</p:attrName>
                                        </p:attrNameLst>
                                      </p:cBhvr>
                                      <p:to>
                                        <p:strVal val="visible"/>
                                      </p:to>
                                    </p:set>
                                    <p:animEffect transition="in" filter="strips(upRight)">
                                      <p:cBhvr>
                                        <p:cTn id="7" dur="2000"/>
                                        <p:tgtEl>
                                          <p:spTgt spid="1597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ChangeArrowheads="1"/>
          </p:cNvSpPr>
          <p:nvPr/>
        </p:nvSpPr>
        <p:spPr bwMode="auto">
          <a:xfrm>
            <a:off x="4211638" y="2524125"/>
            <a:ext cx="395287"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grpSp>
        <p:nvGrpSpPr>
          <p:cNvPr id="160771" name="Group 3"/>
          <p:cNvGrpSpPr>
            <a:grpSpLocks/>
          </p:cNvGrpSpPr>
          <p:nvPr/>
        </p:nvGrpSpPr>
        <p:grpSpPr bwMode="auto">
          <a:xfrm>
            <a:off x="4291013" y="323850"/>
            <a:ext cx="4673600" cy="3960813"/>
            <a:chOff x="2703" y="204"/>
            <a:chExt cx="2944" cy="2495"/>
          </a:xfrm>
        </p:grpSpPr>
        <p:grpSp>
          <p:nvGrpSpPr>
            <p:cNvPr id="160772" name="Group 4"/>
            <p:cNvGrpSpPr>
              <a:grpSpLocks/>
            </p:cNvGrpSpPr>
            <p:nvPr/>
          </p:nvGrpSpPr>
          <p:grpSpPr bwMode="auto">
            <a:xfrm flipH="1">
              <a:off x="3582" y="1296"/>
              <a:ext cx="76" cy="73"/>
              <a:chOff x="7221" y="3690"/>
              <a:chExt cx="173" cy="133"/>
            </a:xfrm>
          </p:grpSpPr>
          <p:sp>
            <p:nvSpPr>
              <p:cNvPr id="160773" name="Oval 5"/>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0774" name="Rectangle 6"/>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0775" name="Line 7"/>
            <p:cNvSpPr>
              <a:spLocks noChangeShapeType="1"/>
            </p:cNvSpPr>
            <p:nvPr/>
          </p:nvSpPr>
          <p:spPr bwMode="auto">
            <a:xfrm>
              <a:off x="2896" y="270"/>
              <a:ext cx="10" cy="19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76" name="Line 8"/>
            <p:cNvSpPr>
              <a:spLocks noChangeShapeType="1"/>
            </p:cNvSpPr>
            <p:nvPr/>
          </p:nvSpPr>
          <p:spPr bwMode="auto">
            <a:xfrm flipH="1">
              <a:off x="3107" y="270"/>
              <a:ext cx="1" cy="78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77" name="Line 9"/>
            <p:cNvSpPr>
              <a:spLocks noChangeShapeType="1"/>
            </p:cNvSpPr>
            <p:nvPr/>
          </p:nvSpPr>
          <p:spPr bwMode="auto">
            <a:xfrm>
              <a:off x="4304"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78" name="Line 10"/>
            <p:cNvSpPr>
              <a:spLocks noChangeShapeType="1"/>
            </p:cNvSpPr>
            <p:nvPr/>
          </p:nvSpPr>
          <p:spPr bwMode="auto">
            <a:xfrm>
              <a:off x="3107" y="1051"/>
              <a:ext cx="3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79" name="Line 11"/>
            <p:cNvSpPr>
              <a:spLocks noChangeShapeType="1"/>
            </p:cNvSpPr>
            <p:nvPr/>
          </p:nvSpPr>
          <p:spPr bwMode="auto">
            <a:xfrm>
              <a:off x="2906" y="2177"/>
              <a:ext cx="7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0" name="Line 12"/>
            <p:cNvSpPr>
              <a:spLocks noChangeShapeType="1"/>
            </p:cNvSpPr>
            <p:nvPr/>
          </p:nvSpPr>
          <p:spPr bwMode="auto">
            <a:xfrm>
              <a:off x="3456"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1" name="Line 13"/>
            <p:cNvSpPr>
              <a:spLocks noChangeShapeType="1"/>
            </p:cNvSpPr>
            <p:nvPr/>
          </p:nvSpPr>
          <p:spPr bwMode="auto">
            <a:xfrm>
              <a:off x="3506" y="1300"/>
              <a:ext cx="149" cy="8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2" name="Line 14"/>
            <p:cNvSpPr>
              <a:spLocks noChangeShapeType="1"/>
            </p:cNvSpPr>
            <p:nvPr/>
          </p:nvSpPr>
          <p:spPr bwMode="auto">
            <a:xfrm>
              <a:off x="3605"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3" name="Line 15"/>
            <p:cNvSpPr>
              <a:spLocks noChangeShapeType="1"/>
            </p:cNvSpPr>
            <p:nvPr/>
          </p:nvSpPr>
          <p:spPr bwMode="auto">
            <a:xfrm flipV="1">
              <a:off x="3531" y="1674"/>
              <a:ext cx="0" cy="1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4" name="Line 16"/>
            <p:cNvSpPr>
              <a:spLocks noChangeShapeType="1"/>
            </p:cNvSpPr>
            <p:nvPr/>
          </p:nvSpPr>
          <p:spPr bwMode="auto">
            <a:xfrm>
              <a:off x="3535" y="1711"/>
              <a:ext cx="47" cy="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5" name="Line 17"/>
            <p:cNvSpPr>
              <a:spLocks noChangeShapeType="1"/>
            </p:cNvSpPr>
            <p:nvPr/>
          </p:nvSpPr>
          <p:spPr bwMode="auto">
            <a:xfrm flipH="1">
              <a:off x="3531" y="1738"/>
              <a:ext cx="51" cy="2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6" name="Line 18"/>
            <p:cNvSpPr>
              <a:spLocks noChangeShapeType="1"/>
            </p:cNvSpPr>
            <p:nvPr/>
          </p:nvSpPr>
          <p:spPr bwMode="auto">
            <a:xfrm flipH="1">
              <a:off x="3504" y="1668"/>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7" name="Line 19"/>
            <p:cNvSpPr>
              <a:spLocks noChangeShapeType="1"/>
            </p:cNvSpPr>
            <p:nvPr/>
          </p:nvSpPr>
          <p:spPr bwMode="auto">
            <a:xfrm flipH="1">
              <a:off x="3504" y="1713"/>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8" name="Line 20"/>
            <p:cNvSpPr>
              <a:spLocks noChangeShapeType="1"/>
            </p:cNvSpPr>
            <p:nvPr/>
          </p:nvSpPr>
          <p:spPr bwMode="auto">
            <a:xfrm flipH="1">
              <a:off x="3504" y="1756"/>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89" name="Line 21"/>
            <p:cNvSpPr>
              <a:spLocks noChangeShapeType="1"/>
            </p:cNvSpPr>
            <p:nvPr/>
          </p:nvSpPr>
          <p:spPr bwMode="auto">
            <a:xfrm flipH="1">
              <a:off x="3504" y="1778"/>
              <a:ext cx="28" cy="3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0" name="Line 22"/>
            <p:cNvSpPr>
              <a:spLocks noChangeShapeType="1"/>
            </p:cNvSpPr>
            <p:nvPr/>
          </p:nvSpPr>
          <p:spPr bwMode="auto">
            <a:xfrm flipH="1">
              <a:off x="3504" y="1690"/>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1" name="Line 23"/>
            <p:cNvSpPr>
              <a:spLocks noChangeShapeType="1"/>
            </p:cNvSpPr>
            <p:nvPr/>
          </p:nvSpPr>
          <p:spPr bwMode="auto">
            <a:xfrm flipH="1">
              <a:off x="3504" y="1735"/>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2" name="Line 24"/>
            <p:cNvSpPr>
              <a:spLocks noChangeShapeType="1"/>
            </p:cNvSpPr>
            <p:nvPr/>
          </p:nvSpPr>
          <p:spPr bwMode="auto">
            <a:xfrm>
              <a:off x="4653"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3" name="Line 25"/>
            <p:cNvSpPr>
              <a:spLocks noChangeShapeType="1"/>
            </p:cNvSpPr>
            <p:nvPr/>
          </p:nvSpPr>
          <p:spPr bwMode="auto">
            <a:xfrm>
              <a:off x="5002"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4" name="Rectangle 26"/>
            <p:cNvSpPr>
              <a:spLocks noChangeArrowheads="1"/>
            </p:cNvSpPr>
            <p:nvPr/>
          </p:nvSpPr>
          <p:spPr bwMode="auto">
            <a:xfrm>
              <a:off x="4005"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0795" name="Line 27"/>
            <p:cNvSpPr>
              <a:spLocks noChangeShapeType="1"/>
            </p:cNvSpPr>
            <p:nvPr/>
          </p:nvSpPr>
          <p:spPr bwMode="auto">
            <a:xfrm>
              <a:off x="3672" y="2115"/>
              <a:ext cx="11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6" name="Line 28"/>
            <p:cNvSpPr>
              <a:spLocks noChangeShapeType="1"/>
            </p:cNvSpPr>
            <p:nvPr/>
          </p:nvSpPr>
          <p:spPr bwMode="auto">
            <a:xfrm>
              <a:off x="3672" y="1990"/>
              <a:ext cx="31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7" name="Line 29"/>
            <p:cNvSpPr>
              <a:spLocks noChangeShapeType="1"/>
            </p:cNvSpPr>
            <p:nvPr/>
          </p:nvSpPr>
          <p:spPr bwMode="auto">
            <a:xfrm flipV="1">
              <a:off x="4104"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8" name="Line 30"/>
            <p:cNvSpPr>
              <a:spLocks noChangeShapeType="1"/>
            </p:cNvSpPr>
            <p:nvPr/>
          </p:nvSpPr>
          <p:spPr bwMode="auto">
            <a:xfrm>
              <a:off x="4005" y="1865"/>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799" name="Line 31"/>
            <p:cNvSpPr>
              <a:spLocks noChangeShapeType="1"/>
            </p:cNvSpPr>
            <p:nvPr/>
          </p:nvSpPr>
          <p:spPr bwMode="auto">
            <a:xfrm>
              <a:off x="4104" y="1177"/>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0" name="Line 32"/>
            <p:cNvSpPr>
              <a:spLocks noChangeShapeType="1"/>
            </p:cNvSpPr>
            <p:nvPr/>
          </p:nvSpPr>
          <p:spPr bwMode="auto">
            <a:xfrm>
              <a:off x="4155"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1" name="Line 33"/>
            <p:cNvSpPr>
              <a:spLocks noChangeShapeType="1"/>
            </p:cNvSpPr>
            <p:nvPr/>
          </p:nvSpPr>
          <p:spPr bwMode="auto">
            <a:xfrm>
              <a:off x="4155" y="12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2" name="Line 34"/>
            <p:cNvSpPr>
              <a:spLocks noChangeShapeType="1"/>
            </p:cNvSpPr>
            <p:nvPr/>
          </p:nvSpPr>
          <p:spPr bwMode="auto">
            <a:xfrm>
              <a:off x="4155" y="13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3" name="Line 35"/>
            <p:cNvSpPr>
              <a:spLocks noChangeShapeType="1"/>
            </p:cNvSpPr>
            <p:nvPr/>
          </p:nvSpPr>
          <p:spPr bwMode="auto">
            <a:xfrm>
              <a:off x="4254"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4" name="Line 36"/>
            <p:cNvSpPr>
              <a:spLocks noChangeShapeType="1"/>
            </p:cNvSpPr>
            <p:nvPr/>
          </p:nvSpPr>
          <p:spPr bwMode="auto">
            <a:xfrm>
              <a:off x="4155"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5" name="Line 37"/>
            <p:cNvSpPr>
              <a:spLocks noChangeShapeType="1"/>
            </p:cNvSpPr>
            <p:nvPr/>
          </p:nvSpPr>
          <p:spPr bwMode="auto">
            <a:xfrm>
              <a:off x="4155" y="136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6" name="Line 38"/>
            <p:cNvSpPr>
              <a:spLocks noChangeShapeType="1"/>
            </p:cNvSpPr>
            <p:nvPr/>
          </p:nvSpPr>
          <p:spPr bwMode="auto">
            <a:xfrm>
              <a:off x="4155" y="142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7" name="Line 39"/>
            <p:cNvSpPr>
              <a:spLocks noChangeShapeType="1"/>
            </p:cNvSpPr>
            <p:nvPr/>
          </p:nvSpPr>
          <p:spPr bwMode="auto">
            <a:xfrm>
              <a:off x="4254"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8" name="Line 40"/>
            <p:cNvSpPr>
              <a:spLocks noChangeShapeType="1"/>
            </p:cNvSpPr>
            <p:nvPr/>
          </p:nvSpPr>
          <p:spPr bwMode="auto">
            <a:xfrm>
              <a:off x="4155"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09" name="Line 41"/>
            <p:cNvSpPr>
              <a:spLocks noChangeShapeType="1"/>
            </p:cNvSpPr>
            <p:nvPr/>
          </p:nvSpPr>
          <p:spPr bwMode="auto">
            <a:xfrm>
              <a:off x="4155" y="149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0" name="Line 42"/>
            <p:cNvSpPr>
              <a:spLocks noChangeShapeType="1"/>
            </p:cNvSpPr>
            <p:nvPr/>
          </p:nvSpPr>
          <p:spPr bwMode="auto">
            <a:xfrm>
              <a:off x="4155" y="155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1" name="Line 43"/>
            <p:cNvSpPr>
              <a:spLocks noChangeShapeType="1"/>
            </p:cNvSpPr>
            <p:nvPr/>
          </p:nvSpPr>
          <p:spPr bwMode="auto">
            <a:xfrm>
              <a:off x="4254"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2" name="Line 44"/>
            <p:cNvSpPr>
              <a:spLocks noChangeShapeType="1"/>
            </p:cNvSpPr>
            <p:nvPr/>
          </p:nvSpPr>
          <p:spPr bwMode="auto">
            <a:xfrm>
              <a:off x="4155" y="161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3" name="Line 45"/>
            <p:cNvSpPr>
              <a:spLocks noChangeShapeType="1"/>
            </p:cNvSpPr>
            <p:nvPr/>
          </p:nvSpPr>
          <p:spPr bwMode="auto">
            <a:xfrm>
              <a:off x="4155" y="167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4" name="Line 46"/>
            <p:cNvSpPr>
              <a:spLocks noChangeShapeType="1"/>
            </p:cNvSpPr>
            <p:nvPr/>
          </p:nvSpPr>
          <p:spPr bwMode="auto">
            <a:xfrm>
              <a:off x="4254"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5" name="Line 47"/>
            <p:cNvSpPr>
              <a:spLocks noChangeShapeType="1"/>
            </p:cNvSpPr>
            <p:nvPr/>
          </p:nvSpPr>
          <p:spPr bwMode="auto">
            <a:xfrm>
              <a:off x="4155"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6" name="Line 48"/>
            <p:cNvSpPr>
              <a:spLocks noChangeShapeType="1"/>
            </p:cNvSpPr>
            <p:nvPr/>
          </p:nvSpPr>
          <p:spPr bwMode="auto">
            <a:xfrm>
              <a:off x="4155" y="1865"/>
              <a:ext cx="1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7" name="Line 49"/>
            <p:cNvSpPr>
              <a:spLocks noChangeShapeType="1"/>
            </p:cNvSpPr>
            <p:nvPr/>
          </p:nvSpPr>
          <p:spPr bwMode="auto">
            <a:xfrm flipH="1">
              <a:off x="4054" y="1865"/>
              <a:ext cx="25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18" name="Rectangle 50"/>
            <p:cNvSpPr>
              <a:spLocks noChangeArrowheads="1"/>
            </p:cNvSpPr>
            <p:nvPr/>
          </p:nvSpPr>
          <p:spPr bwMode="auto">
            <a:xfrm>
              <a:off x="4354"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0819" name="Rectangle 51"/>
            <p:cNvSpPr>
              <a:spLocks noChangeArrowheads="1"/>
            </p:cNvSpPr>
            <p:nvPr/>
          </p:nvSpPr>
          <p:spPr bwMode="auto">
            <a:xfrm>
              <a:off x="4703" y="1114"/>
              <a:ext cx="50" cy="938"/>
            </a:xfrm>
            <a:prstGeom prst="rect">
              <a:avLst/>
            </a:prstGeom>
            <a:solidFill>
              <a:srgbClr val="FFFFFF"/>
            </a:solidFill>
            <a:ln w="28575">
              <a:solidFill>
                <a:srgbClr val="000000"/>
              </a:solidFill>
              <a:miter lim="800000"/>
              <a:headEnd/>
              <a:tailEnd/>
            </a:ln>
          </p:spPr>
          <p:txBody>
            <a:bodyPr/>
            <a:lstStyle/>
            <a:p>
              <a:endParaRPr lang="en-US"/>
            </a:p>
          </p:txBody>
        </p:sp>
        <p:grpSp>
          <p:nvGrpSpPr>
            <p:cNvPr id="160820" name="Group 52"/>
            <p:cNvGrpSpPr>
              <a:grpSpLocks/>
            </p:cNvGrpSpPr>
            <p:nvPr/>
          </p:nvGrpSpPr>
          <p:grpSpPr bwMode="auto">
            <a:xfrm>
              <a:off x="3404" y="1296"/>
              <a:ext cx="77" cy="73"/>
              <a:chOff x="7221" y="3690"/>
              <a:chExt cx="173" cy="133"/>
            </a:xfrm>
          </p:grpSpPr>
          <p:sp>
            <p:nvSpPr>
              <p:cNvPr id="160821" name="Oval 53"/>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0822" name="Rectangle 54"/>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0823" name="Oval 55"/>
            <p:cNvSpPr>
              <a:spLocks noChangeArrowheads="1"/>
            </p:cNvSpPr>
            <p:nvPr/>
          </p:nvSpPr>
          <p:spPr bwMode="auto">
            <a:xfrm rot="-812249">
              <a:off x="3483" y="1300"/>
              <a:ext cx="49" cy="62"/>
            </a:xfrm>
            <a:prstGeom prst="ellipse">
              <a:avLst/>
            </a:prstGeom>
            <a:solidFill>
              <a:srgbClr val="000000"/>
            </a:solidFill>
            <a:ln w="28575">
              <a:solidFill>
                <a:srgbClr val="000000"/>
              </a:solidFill>
              <a:round/>
              <a:headEnd/>
              <a:tailEnd/>
            </a:ln>
          </p:spPr>
          <p:txBody>
            <a:bodyPr/>
            <a:lstStyle/>
            <a:p>
              <a:endParaRPr lang="en-US"/>
            </a:p>
          </p:txBody>
        </p:sp>
        <p:grpSp>
          <p:nvGrpSpPr>
            <p:cNvPr id="160824" name="Group 56"/>
            <p:cNvGrpSpPr>
              <a:grpSpLocks/>
            </p:cNvGrpSpPr>
            <p:nvPr/>
          </p:nvGrpSpPr>
          <p:grpSpPr bwMode="auto">
            <a:xfrm>
              <a:off x="3641" y="1989"/>
              <a:ext cx="91" cy="125"/>
              <a:chOff x="5887" y="7429"/>
              <a:chExt cx="207" cy="226"/>
            </a:xfrm>
          </p:grpSpPr>
          <p:sp>
            <p:nvSpPr>
              <p:cNvPr id="160825" name="Line 57"/>
              <p:cNvSpPr>
                <a:spLocks noChangeShapeType="1"/>
              </p:cNvSpPr>
              <p:nvPr/>
            </p:nvSpPr>
            <p:spPr bwMode="auto">
              <a:xfrm>
                <a:off x="5961" y="7429"/>
                <a:ext cx="0" cy="2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0826" name="Group 58"/>
              <p:cNvGrpSpPr>
                <a:grpSpLocks/>
              </p:cNvGrpSpPr>
              <p:nvPr/>
            </p:nvGrpSpPr>
            <p:grpSpPr bwMode="auto">
              <a:xfrm>
                <a:off x="5887" y="7470"/>
                <a:ext cx="207" cy="160"/>
                <a:chOff x="5190" y="7313"/>
                <a:chExt cx="255" cy="205"/>
              </a:xfrm>
            </p:grpSpPr>
            <p:sp>
              <p:nvSpPr>
                <p:cNvPr id="160827" name="Oval 59"/>
                <p:cNvSpPr>
                  <a:spLocks noChangeArrowheads="1"/>
                </p:cNvSpPr>
                <p:nvPr/>
              </p:nvSpPr>
              <p:spPr bwMode="auto">
                <a:xfrm>
                  <a:off x="5190" y="7316"/>
                  <a:ext cx="173" cy="183"/>
                </a:xfrm>
                <a:prstGeom prst="ellipse">
                  <a:avLst/>
                </a:prstGeom>
                <a:solidFill>
                  <a:srgbClr val="FFFFFF"/>
                </a:solidFill>
                <a:ln w="28575">
                  <a:solidFill>
                    <a:srgbClr val="000000"/>
                  </a:solidFill>
                  <a:round/>
                  <a:headEnd/>
                  <a:tailEnd/>
                </a:ln>
              </p:spPr>
              <p:txBody>
                <a:bodyPr/>
                <a:lstStyle/>
                <a:p>
                  <a:endParaRPr lang="en-US"/>
                </a:p>
              </p:txBody>
            </p:sp>
            <p:sp>
              <p:nvSpPr>
                <p:cNvPr id="160828" name="Rectangle 60"/>
                <p:cNvSpPr>
                  <a:spLocks noChangeArrowheads="1"/>
                </p:cNvSpPr>
                <p:nvPr/>
              </p:nvSpPr>
              <p:spPr bwMode="auto">
                <a:xfrm>
                  <a:off x="5288" y="7313"/>
                  <a:ext cx="157" cy="205"/>
                </a:xfrm>
                <a:prstGeom prst="rect">
                  <a:avLst/>
                </a:prstGeom>
                <a:solidFill>
                  <a:srgbClr val="FFFFFF"/>
                </a:solidFill>
                <a:ln w="28575">
                  <a:solidFill>
                    <a:srgbClr val="FFFFFF"/>
                  </a:solidFill>
                  <a:miter lim="800000"/>
                  <a:headEnd/>
                  <a:tailEnd/>
                </a:ln>
              </p:spPr>
              <p:txBody>
                <a:bodyPr/>
                <a:lstStyle/>
                <a:p>
                  <a:endParaRPr lang="en-US"/>
                </a:p>
              </p:txBody>
            </p:sp>
          </p:grpSp>
        </p:grpSp>
        <p:sp>
          <p:nvSpPr>
            <p:cNvPr id="160829" name="Oval 61"/>
            <p:cNvSpPr>
              <a:spLocks noChangeArrowheads="1"/>
            </p:cNvSpPr>
            <p:nvPr/>
          </p:nvSpPr>
          <p:spPr bwMode="auto">
            <a:xfrm>
              <a:off x="3580" y="1030"/>
              <a:ext cx="50" cy="62"/>
            </a:xfrm>
            <a:prstGeom prst="ellipse">
              <a:avLst/>
            </a:prstGeom>
            <a:solidFill>
              <a:srgbClr val="FFFFFF"/>
            </a:solidFill>
            <a:ln w="28575">
              <a:solidFill>
                <a:srgbClr val="000000"/>
              </a:solidFill>
              <a:round/>
              <a:headEnd/>
              <a:tailEnd/>
            </a:ln>
          </p:spPr>
          <p:txBody>
            <a:bodyPr/>
            <a:lstStyle/>
            <a:p>
              <a:endParaRPr lang="en-US"/>
            </a:p>
          </p:txBody>
        </p:sp>
        <p:sp>
          <p:nvSpPr>
            <p:cNvPr id="160830" name="Oval 62"/>
            <p:cNvSpPr>
              <a:spLocks noChangeArrowheads="1"/>
            </p:cNvSpPr>
            <p:nvPr/>
          </p:nvSpPr>
          <p:spPr bwMode="auto">
            <a:xfrm>
              <a:off x="3431" y="1020"/>
              <a:ext cx="50" cy="63"/>
            </a:xfrm>
            <a:prstGeom prst="ellipse">
              <a:avLst/>
            </a:prstGeom>
            <a:solidFill>
              <a:srgbClr val="FFFFFF"/>
            </a:solidFill>
            <a:ln w="28575">
              <a:solidFill>
                <a:srgbClr val="000000"/>
              </a:solidFill>
              <a:round/>
              <a:headEnd/>
              <a:tailEnd/>
            </a:ln>
          </p:spPr>
          <p:txBody>
            <a:bodyPr/>
            <a:lstStyle/>
            <a:p>
              <a:endParaRPr lang="en-US"/>
            </a:p>
          </p:txBody>
        </p:sp>
        <p:sp>
          <p:nvSpPr>
            <p:cNvPr id="160831" name="Rectangle 63"/>
            <p:cNvSpPr>
              <a:spLocks noChangeArrowheads="1"/>
            </p:cNvSpPr>
            <p:nvPr/>
          </p:nvSpPr>
          <p:spPr bwMode="auto">
            <a:xfrm>
              <a:off x="3742" y="1601"/>
              <a:ext cx="93" cy="29"/>
            </a:xfrm>
            <a:prstGeom prst="rect">
              <a:avLst/>
            </a:prstGeom>
            <a:solidFill>
              <a:srgbClr val="FFFFFF"/>
            </a:solidFill>
            <a:ln w="28575">
              <a:solidFill>
                <a:srgbClr val="000000"/>
              </a:solidFill>
              <a:miter lim="800000"/>
              <a:headEnd/>
              <a:tailEnd/>
            </a:ln>
          </p:spPr>
          <p:txBody>
            <a:bodyPr/>
            <a:lstStyle/>
            <a:p>
              <a:endParaRPr lang="en-US"/>
            </a:p>
          </p:txBody>
        </p:sp>
        <p:sp>
          <p:nvSpPr>
            <p:cNvPr id="160832" name="Line 64"/>
            <p:cNvSpPr>
              <a:spLocks noChangeShapeType="1"/>
            </p:cNvSpPr>
            <p:nvPr/>
          </p:nvSpPr>
          <p:spPr bwMode="auto">
            <a:xfrm flipH="1">
              <a:off x="4029" y="1114"/>
              <a:ext cx="0" cy="93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33" name="Line 65"/>
            <p:cNvSpPr>
              <a:spLocks noChangeShapeType="1"/>
            </p:cNvSpPr>
            <p:nvPr/>
          </p:nvSpPr>
          <p:spPr bwMode="auto">
            <a:xfrm>
              <a:off x="3992"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34" name="Line 66"/>
            <p:cNvSpPr>
              <a:spLocks noChangeShapeType="1"/>
            </p:cNvSpPr>
            <p:nvPr/>
          </p:nvSpPr>
          <p:spPr bwMode="auto">
            <a:xfrm>
              <a:off x="3990"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35" name="Line 67"/>
            <p:cNvSpPr>
              <a:spLocks noChangeShapeType="1"/>
            </p:cNvSpPr>
            <p:nvPr/>
          </p:nvSpPr>
          <p:spPr bwMode="auto">
            <a:xfrm>
              <a:off x="4067"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36" name="Line 68"/>
            <p:cNvSpPr>
              <a:spLocks noChangeShapeType="1"/>
            </p:cNvSpPr>
            <p:nvPr/>
          </p:nvSpPr>
          <p:spPr bwMode="auto">
            <a:xfrm>
              <a:off x="4067"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37" name="Line 69"/>
            <p:cNvSpPr>
              <a:spLocks noChangeShapeType="1"/>
            </p:cNvSpPr>
            <p:nvPr/>
          </p:nvSpPr>
          <p:spPr bwMode="auto">
            <a:xfrm>
              <a:off x="4686"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38" name="Line 70"/>
            <p:cNvSpPr>
              <a:spLocks noChangeShapeType="1"/>
            </p:cNvSpPr>
            <p:nvPr/>
          </p:nvSpPr>
          <p:spPr bwMode="auto">
            <a:xfrm>
              <a:off x="4685"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39" name="Line 71"/>
            <p:cNvSpPr>
              <a:spLocks noChangeShapeType="1"/>
            </p:cNvSpPr>
            <p:nvPr/>
          </p:nvSpPr>
          <p:spPr bwMode="auto">
            <a:xfrm>
              <a:off x="4765"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40" name="Line 72"/>
            <p:cNvSpPr>
              <a:spLocks noChangeShapeType="1"/>
            </p:cNvSpPr>
            <p:nvPr/>
          </p:nvSpPr>
          <p:spPr bwMode="auto">
            <a:xfrm>
              <a:off x="4767" y="1990"/>
              <a:ext cx="8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41" name="Line 73"/>
            <p:cNvSpPr>
              <a:spLocks noChangeShapeType="1"/>
            </p:cNvSpPr>
            <p:nvPr/>
          </p:nvSpPr>
          <p:spPr bwMode="auto">
            <a:xfrm flipV="1">
              <a:off x="4852" y="1990"/>
              <a:ext cx="0" cy="1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42" name="Line 74"/>
            <p:cNvSpPr>
              <a:spLocks noChangeShapeType="1"/>
            </p:cNvSpPr>
            <p:nvPr/>
          </p:nvSpPr>
          <p:spPr bwMode="auto">
            <a:xfrm>
              <a:off x="4155" y="17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43" name="Line 75"/>
            <p:cNvSpPr>
              <a:spLocks noChangeShapeType="1"/>
            </p:cNvSpPr>
            <p:nvPr/>
          </p:nvSpPr>
          <p:spPr bwMode="auto">
            <a:xfrm>
              <a:off x="4155" y="18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44" name="Line 76"/>
            <p:cNvSpPr>
              <a:spLocks noChangeShapeType="1"/>
            </p:cNvSpPr>
            <p:nvPr/>
          </p:nvSpPr>
          <p:spPr bwMode="auto">
            <a:xfrm>
              <a:off x="4254"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45" name="Line 77"/>
            <p:cNvSpPr>
              <a:spLocks noChangeShapeType="1"/>
            </p:cNvSpPr>
            <p:nvPr/>
          </p:nvSpPr>
          <p:spPr bwMode="auto">
            <a:xfrm>
              <a:off x="4155"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0846" name="Group 78"/>
            <p:cNvGrpSpPr>
              <a:grpSpLocks/>
            </p:cNvGrpSpPr>
            <p:nvPr/>
          </p:nvGrpSpPr>
          <p:grpSpPr bwMode="auto">
            <a:xfrm>
              <a:off x="4029" y="676"/>
              <a:ext cx="275" cy="484"/>
              <a:chOff x="6715" y="5056"/>
              <a:chExt cx="622" cy="874"/>
            </a:xfrm>
          </p:grpSpPr>
          <p:sp>
            <p:nvSpPr>
              <p:cNvPr id="160847" name="AutoShape 7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0848" name="Line 8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49" name="AutoShape 8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0850" name="Line 8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0851" name="Group 83"/>
            <p:cNvGrpSpPr>
              <a:grpSpLocks/>
            </p:cNvGrpSpPr>
            <p:nvPr/>
          </p:nvGrpSpPr>
          <p:grpSpPr bwMode="auto">
            <a:xfrm>
              <a:off x="4377" y="676"/>
              <a:ext cx="275" cy="484"/>
              <a:chOff x="6715" y="5056"/>
              <a:chExt cx="622" cy="874"/>
            </a:xfrm>
          </p:grpSpPr>
          <p:sp>
            <p:nvSpPr>
              <p:cNvPr id="160852" name="AutoShape 84"/>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0853" name="Line 85"/>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54" name="AutoShape 86"/>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0855" name="Line 87"/>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0856" name="Group 88"/>
            <p:cNvGrpSpPr>
              <a:grpSpLocks/>
            </p:cNvGrpSpPr>
            <p:nvPr/>
          </p:nvGrpSpPr>
          <p:grpSpPr bwMode="auto">
            <a:xfrm>
              <a:off x="4724" y="676"/>
              <a:ext cx="275" cy="484"/>
              <a:chOff x="6715" y="5056"/>
              <a:chExt cx="622" cy="874"/>
            </a:xfrm>
          </p:grpSpPr>
          <p:sp>
            <p:nvSpPr>
              <p:cNvPr id="160857" name="AutoShape 8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0858" name="Line 9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59" name="AutoShape 9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0860" name="Line 9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0861" name="Line 93"/>
            <p:cNvSpPr>
              <a:spLocks noChangeShapeType="1"/>
            </p:cNvSpPr>
            <p:nvPr/>
          </p:nvSpPr>
          <p:spPr bwMode="auto">
            <a:xfrm flipV="1">
              <a:off x="4803"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62" name="Line 94"/>
            <p:cNvSpPr>
              <a:spLocks noChangeShapeType="1"/>
            </p:cNvSpPr>
            <p:nvPr/>
          </p:nvSpPr>
          <p:spPr bwMode="auto">
            <a:xfrm>
              <a:off x="4703" y="1865"/>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63" name="Line 95"/>
            <p:cNvSpPr>
              <a:spLocks noChangeShapeType="1"/>
            </p:cNvSpPr>
            <p:nvPr/>
          </p:nvSpPr>
          <p:spPr bwMode="auto">
            <a:xfrm>
              <a:off x="4803" y="11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64" name="Line 96"/>
            <p:cNvSpPr>
              <a:spLocks noChangeShapeType="1"/>
            </p:cNvSpPr>
            <p:nvPr/>
          </p:nvSpPr>
          <p:spPr bwMode="auto">
            <a:xfrm>
              <a:off x="4852"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65" name="Line 97"/>
            <p:cNvSpPr>
              <a:spLocks noChangeShapeType="1"/>
            </p:cNvSpPr>
            <p:nvPr/>
          </p:nvSpPr>
          <p:spPr bwMode="auto">
            <a:xfrm>
              <a:off x="4852" y="12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66" name="Line 98"/>
            <p:cNvSpPr>
              <a:spLocks noChangeShapeType="1"/>
            </p:cNvSpPr>
            <p:nvPr/>
          </p:nvSpPr>
          <p:spPr bwMode="auto">
            <a:xfrm>
              <a:off x="4852" y="13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67" name="Line 99"/>
            <p:cNvSpPr>
              <a:spLocks noChangeShapeType="1"/>
            </p:cNvSpPr>
            <p:nvPr/>
          </p:nvSpPr>
          <p:spPr bwMode="auto">
            <a:xfrm>
              <a:off x="4952"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68" name="Line 100"/>
            <p:cNvSpPr>
              <a:spLocks noChangeShapeType="1"/>
            </p:cNvSpPr>
            <p:nvPr/>
          </p:nvSpPr>
          <p:spPr bwMode="auto">
            <a:xfrm>
              <a:off x="4852"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69" name="Line 101"/>
            <p:cNvSpPr>
              <a:spLocks noChangeShapeType="1"/>
            </p:cNvSpPr>
            <p:nvPr/>
          </p:nvSpPr>
          <p:spPr bwMode="auto">
            <a:xfrm>
              <a:off x="4852" y="136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0" name="Line 102"/>
            <p:cNvSpPr>
              <a:spLocks noChangeShapeType="1"/>
            </p:cNvSpPr>
            <p:nvPr/>
          </p:nvSpPr>
          <p:spPr bwMode="auto">
            <a:xfrm>
              <a:off x="4852" y="142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1" name="Line 103"/>
            <p:cNvSpPr>
              <a:spLocks noChangeShapeType="1"/>
            </p:cNvSpPr>
            <p:nvPr/>
          </p:nvSpPr>
          <p:spPr bwMode="auto">
            <a:xfrm>
              <a:off x="4952"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2" name="Line 104"/>
            <p:cNvSpPr>
              <a:spLocks noChangeShapeType="1"/>
            </p:cNvSpPr>
            <p:nvPr/>
          </p:nvSpPr>
          <p:spPr bwMode="auto">
            <a:xfrm>
              <a:off x="4852"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3" name="Line 105"/>
            <p:cNvSpPr>
              <a:spLocks noChangeShapeType="1"/>
            </p:cNvSpPr>
            <p:nvPr/>
          </p:nvSpPr>
          <p:spPr bwMode="auto">
            <a:xfrm>
              <a:off x="4852" y="149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4" name="Line 106"/>
            <p:cNvSpPr>
              <a:spLocks noChangeShapeType="1"/>
            </p:cNvSpPr>
            <p:nvPr/>
          </p:nvSpPr>
          <p:spPr bwMode="auto">
            <a:xfrm>
              <a:off x="4852" y="155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5" name="Line 107"/>
            <p:cNvSpPr>
              <a:spLocks noChangeShapeType="1"/>
            </p:cNvSpPr>
            <p:nvPr/>
          </p:nvSpPr>
          <p:spPr bwMode="auto">
            <a:xfrm>
              <a:off x="4952"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6" name="Line 108"/>
            <p:cNvSpPr>
              <a:spLocks noChangeShapeType="1"/>
            </p:cNvSpPr>
            <p:nvPr/>
          </p:nvSpPr>
          <p:spPr bwMode="auto">
            <a:xfrm>
              <a:off x="4852"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7" name="Line 109"/>
            <p:cNvSpPr>
              <a:spLocks noChangeShapeType="1"/>
            </p:cNvSpPr>
            <p:nvPr/>
          </p:nvSpPr>
          <p:spPr bwMode="auto">
            <a:xfrm>
              <a:off x="4852" y="161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8" name="Line 110"/>
            <p:cNvSpPr>
              <a:spLocks noChangeShapeType="1"/>
            </p:cNvSpPr>
            <p:nvPr/>
          </p:nvSpPr>
          <p:spPr bwMode="auto">
            <a:xfrm>
              <a:off x="4852" y="167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79" name="Line 111"/>
            <p:cNvSpPr>
              <a:spLocks noChangeShapeType="1"/>
            </p:cNvSpPr>
            <p:nvPr/>
          </p:nvSpPr>
          <p:spPr bwMode="auto">
            <a:xfrm>
              <a:off x="4952"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0" name="Line 112"/>
            <p:cNvSpPr>
              <a:spLocks noChangeShapeType="1"/>
            </p:cNvSpPr>
            <p:nvPr/>
          </p:nvSpPr>
          <p:spPr bwMode="auto">
            <a:xfrm>
              <a:off x="4852"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1" name="Line 113"/>
            <p:cNvSpPr>
              <a:spLocks noChangeShapeType="1"/>
            </p:cNvSpPr>
            <p:nvPr/>
          </p:nvSpPr>
          <p:spPr bwMode="auto">
            <a:xfrm>
              <a:off x="4852" y="1865"/>
              <a:ext cx="1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2" name="Line 114"/>
            <p:cNvSpPr>
              <a:spLocks noChangeShapeType="1"/>
            </p:cNvSpPr>
            <p:nvPr/>
          </p:nvSpPr>
          <p:spPr bwMode="auto">
            <a:xfrm flipH="1">
              <a:off x="4703" y="1865"/>
              <a:ext cx="299"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3" name="Line 115"/>
            <p:cNvSpPr>
              <a:spLocks noChangeShapeType="1"/>
            </p:cNvSpPr>
            <p:nvPr/>
          </p:nvSpPr>
          <p:spPr bwMode="auto">
            <a:xfrm>
              <a:off x="4852" y="17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4" name="Line 116"/>
            <p:cNvSpPr>
              <a:spLocks noChangeShapeType="1"/>
            </p:cNvSpPr>
            <p:nvPr/>
          </p:nvSpPr>
          <p:spPr bwMode="auto">
            <a:xfrm>
              <a:off x="4852" y="18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5" name="Line 117"/>
            <p:cNvSpPr>
              <a:spLocks noChangeShapeType="1"/>
            </p:cNvSpPr>
            <p:nvPr/>
          </p:nvSpPr>
          <p:spPr bwMode="auto">
            <a:xfrm>
              <a:off x="4952"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6" name="Line 118"/>
            <p:cNvSpPr>
              <a:spLocks noChangeShapeType="1"/>
            </p:cNvSpPr>
            <p:nvPr/>
          </p:nvSpPr>
          <p:spPr bwMode="auto">
            <a:xfrm>
              <a:off x="4852"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7" name="Line 119"/>
            <p:cNvSpPr>
              <a:spLocks noChangeShapeType="1"/>
            </p:cNvSpPr>
            <p:nvPr/>
          </p:nvSpPr>
          <p:spPr bwMode="auto">
            <a:xfrm flipH="1">
              <a:off x="4729" y="1109"/>
              <a:ext cx="0" cy="9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8" name="Line 120"/>
            <p:cNvSpPr>
              <a:spLocks noChangeShapeType="1"/>
            </p:cNvSpPr>
            <p:nvPr/>
          </p:nvSpPr>
          <p:spPr bwMode="auto">
            <a:xfrm>
              <a:off x="4378" y="2052"/>
              <a:ext cx="0" cy="6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89" name="Line 121"/>
            <p:cNvSpPr>
              <a:spLocks noChangeShapeType="1"/>
            </p:cNvSpPr>
            <p:nvPr/>
          </p:nvSpPr>
          <p:spPr bwMode="auto">
            <a:xfrm flipH="1">
              <a:off x="4694" y="2177"/>
              <a:ext cx="9"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90" name="Line 122"/>
            <p:cNvSpPr>
              <a:spLocks noChangeShapeType="1"/>
            </p:cNvSpPr>
            <p:nvPr/>
          </p:nvSpPr>
          <p:spPr bwMode="auto">
            <a:xfrm>
              <a:off x="4054" y="2177"/>
              <a:ext cx="5"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91" name="Rectangle 123"/>
            <p:cNvSpPr>
              <a:spLocks noChangeArrowheads="1"/>
            </p:cNvSpPr>
            <p:nvPr/>
          </p:nvSpPr>
          <p:spPr bwMode="auto">
            <a:xfrm>
              <a:off x="3252" y="652"/>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3</a:t>
              </a:r>
              <a:endParaRPr lang="vi-VN" altLang="en-US" sz="1800"/>
            </a:p>
          </p:txBody>
        </p:sp>
        <p:sp>
          <p:nvSpPr>
            <p:cNvPr id="160892" name="Rectangle 124"/>
            <p:cNvSpPr>
              <a:spLocks noChangeArrowheads="1"/>
            </p:cNvSpPr>
            <p:nvPr/>
          </p:nvSpPr>
          <p:spPr bwMode="auto">
            <a:xfrm>
              <a:off x="3502"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8</a:t>
              </a:r>
              <a:endParaRPr lang="vi-VN" altLang="en-US" sz="1800"/>
            </a:p>
          </p:txBody>
        </p:sp>
        <p:sp>
          <p:nvSpPr>
            <p:cNvPr id="160893" name="Rectangle 125"/>
            <p:cNvSpPr>
              <a:spLocks noChangeArrowheads="1"/>
            </p:cNvSpPr>
            <p:nvPr/>
          </p:nvSpPr>
          <p:spPr bwMode="auto">
            <a:xfrm>
              <a:off x="3701"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160894" name="Rectangle 126"/>
            <p:cNvSpPr>
              <a:spLocks noChangeArrowheads="1"/>
            </p:cNvSpPr>
            <p:nvPr/>
          </p:nvSpPr>
          <p:spPr bwMode="auto">
            <a:xfrm>
              <a:off x="2703" y="2216"/>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160895" name="Rectangle 127"/>
            <p:cNvSpPr>
              <a:spLocks noChangeArrowheads="1"/>
            </p:cNvSpPr>
            <p:nvPr/>
          </p:nvSpPr>
          <p:spPr bwMode="auto">
            <a:xfrm>
              <a:off x="5398" y="965"/>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160896" name="Rectangle 128"/>
            <p:cNvSpPr>
              <a:spLocks noChangeArrowheads="1"/>
            </p:cNvSpPr>
            <p:nvPr/>
          </p:nvSpPr>
          <p:spPr bwMode="auto">
            <a:xfrm>
              <a:off x="5348" y="2153"/>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160897" name="Line 129"/>
            <p:cNvSpPr>
              <a:spLocks noChangeShapeType="1"/>
            </p:cNvSpPr>
            <p:nvPr/>
          </p:nvSpPr>
          <p:spPr bwMode="auto">
            <a:xfrm flipV="1">
              <a:off x="2902" y="1865"/>
              <a:ext cx="699" cy="50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98" name="Line 130"/>
            <p:cNvSpPr>
              <a:spLocks noChangeShapeType="1"/>
            </p:cNvSpPr>
            <p:nvPr/>
          </p:nvSpPr>
          <p:spPr bwMode="auto">
            <a:xfrm flipV="1">
              <a:off x="2753" y="236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899" name="Line 131"/>
            <p:cNvSpPr>
              <a:spLocks noChangeShapeType="1"/>
            </p:cNvSpPr>
            <p:nvPr/>
          </p:nvSpPr>
          <p:spPr bwMode="auto">
            <a:xfrm flipV="1">
              <a:off x="2703" y="1740"/>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0" name="Line 132"/>
            <p:cNvSpPr>
              <a:spLocks noChangeShapeType="1"/>
            </p:cNvSpPr>
            <p:nvPr/>
          </p:nvSpPr>
          <p:spPr bwMode="auto">
            <a:xfrm flipV="1">
              <a:off x="2853" y="1364"/>
              <a:ext cx="599" cy="37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1" name="Line 133"/>
            <p:cNvSpPr>
              <a:spLocks noChangeShapeType="1"/>
            </p:cNvSpPr>
            <p:nvPr/>
          </p:nvSpPr>
          <p:spPr bwMode="auto">
            <a:xfrm flipV="1">
              <a:off x="3302"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2" name="Line 134"/>
            <p:cNvSpPr>
              <a:spLocks noChangeShapeType="1"/>
            </p:cNvSpPr>
            <p:nvPr/>
          </p:nvSpPr>
          <p:spPr bwMode="auto">
            <a:xfrm flipV="1">
              <a:off x="35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3" name="Line 135"/>
            <p:cNvSpPr>
              <a:spLocks noChangeShapeType="1"/>
            </p:cNvSpPr>
            <p:nvPr/>
          </p:nvSpPr>
          <p:spPr bwMode="auto">
            <a:xfrm flipV="1">
              <a:off x="37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4" name="Line 136"/>
            <p:cNvSpPr>
              <a:spLocks noChangeShapeType="1"/>
            </p:cNvSpPr>
            <p:nvPr/>
          </p:nvSpPr>
          <p:spPr bwMode="auto">
            <a:xfrm flipH="1" flipV="1">
              <a:off x="3452" y="801"/>
              <a:ext cx="119" cy="48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5" name="Line 137"/>
            <p:cNvSpPr>
              <a:spLocks noChangeShapeType="1"/>
            </p:cNvSpPr>
            <p:nvPr/>
          </p:nvSpPr>
          <p:spPr bwMode="auto">
            <a:xfrm flipH="1" flipV="1">
              <a:off x="3701" y="801"/>
              <a:ext cx="50" cy="56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6" name="Line 138"/>
            <p:cNvSpPr>
              <a:spLocks noChangeShapeType="1"/>
            </p:cNvSpPr>
            <p:nvPr/>
          </p:nvSpPr>
          <p:spPr bwMode="auto">
            <a:xfrm flipH="1" flipV="1">
              <a:off x="3901" y="801"/>
              <a:ext cx="129" cy="61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7" name="Line 139"/>
            <p:cNvSpPr>
              <a:spLocks noChangeShapeType="1"/>
            </p:cNvSpPr>
            <p:nvPr/>
          </p:nvSpPr>
          <p:spPr bwMode="auto">
            <a:xfrm flipV="1">
              <a:off x="5447" y="1114"/>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8" name="Line 140"/>
            <p:cNvSpPr>
              <a:spLocks noChangeShapeType="1"/>
            </p:cNvSpPr>
            <p:nvPr/>
          </p:nvSpPr>
          <p:spPr bwMode="auto">
            <a:xfrm flipV="1">
              <a:off x="5398" y="2302"/>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09" name="Line 141"/>
            <p:cNvSpPr>
              <a:spLocks noChangeShapeType="1"/>
            </p:cNvSpPr>
            <p:nvPr/>
          </p:nvSpPr>
          <p:spPr bwMode="auto">
            <a:xfrm flipV="1">
              <a:off x="4948" y="1114"/>
              <a:ext cx="49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10" name="Line 142"/>
            <p:cNvSpPr>
              <a:spLocks noChangeShapeType="1"/>
            </p:cNvSpPr>
            <p:nvPr/>
          </p:nvSpPr>
          <p:spPr bwMode="auto">
            <a:xfrm>
              <a:off x="4549" y="2052"/>
              <a:ext cx="84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0911" name="Group 143"/>
            <p:cNvGrpSpPr>
              <a:grpSpLocks/>
            </p:cNvGrpSpPr>
            <p:nvPr/>
          </p:nvGrpSpPr>
          <p:grpSpPr bwMode="auto">
            <a:xfrm>
              <a:off x="3643" y="1470"/>
              <a:ext cx="78" cy="84"/>
              <a:chOff x="5803" y="6525"/>
              <a:chExt cx="178" cy="153"/>
            </a:xfrm>
          </p:grpSpPr>
          <p:sp>
            <p:nvSpPr>
              <p:cNvPr id="160912" name="Line 144"/>
              <p:cNvSpPr>
                <a:spLocks noChangeShapeType="1"/>
              </p:cNvSpPr>
              <p:nvPr/>
            </p:nvSpPr>
            <p:spPr bwMode="auto">
              <a:xfrm>
                <a:off x="5832" y="6525"/>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13" name="Line 145"/>
              <p:cNvSpPr>
                <a:spLocks noChangeShapeType="1"/>
              </p:cNvSpPr>
              <p:nvPr/>
            </p:nvSpPr>
            <p:spPr bwMode="auto">
              <a:xfrm flipV="1">
                <a:off x="5981" y="6525"/>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14" name="Line 146"/>
              <p:cNvSpPr>
                <a:spLocks noChangeShapeType="1"/>
              </p:cNvSpPr>
              <p:nvPr/>
            </p:nvSpPr>
            <p:spPr bwMode="auto">
              <a:xfrm flipH="1">
                <a:off x="5918" y="653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15" name="Line 147"/>
              <p:cNvSpPr>
                <a:spLocks noChangeShapeType="1"/>
              </p:cNvSpPr>
              <p:nvPr/>
            </p:nvSpPr>
            <p:spPr bwMode="auto">
              <a:xfrm flipH="1">
                <a:off x="5918" y="6618"/>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16" name="Line 148"/>
              <p:cNvSpPr>
                <a:spLocks noChangeShapeType="1"/>
              </p:cNvSpPr>
              <p:nvPr/>
            </p:nvSpPr>
            <p:spPr bwMode="auto">
              <a:xfrm flipH="1">
                <a:off x="5918" y="657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17" name="Line 149"/>
              <p:cNvSpPr>
                <a:spLocks noChangeShapeType="1"/>
              </p:cNvSpPr>
              <p:nvPr/>
            </p:nvSpPr>
            <p:spPr bwMode="auto">
              <a:xfrm flipH="1">
                <a:off x="5803"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18" name="Line 150"/>
              <p:cNvSpPr>
                <a:spLocks noChangeShapeType="1"/>
              </p:cNvSpPr>
              <p:nvPr/>
            </p:nvSpPr>
            <p:spPr bwMode="auto">
              <a:xfrm flipH="1">
                <a:off x="5889"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19" name="Line 151"/>
              <p:cNvSpPr>
                <a:spLocks noChangeShapeType="1"/>
              </p:cNvSpPr>
              <p:nvPr/>
            </p:nvSpPr>
            <p:spPr bwMode="auto">
              <a:xfrm flipH="1">
                <a:off x="5845"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0920" name="Group 152"/>
            <p:cNvGrpSpPr>
              <a:grpSpLocks/>
            </p:cNvGrpSpPr>
            <p:nvPr/>
          </p:nvGrpSpPr>
          <p:grpSpPr bwMode="auto">
            <a:xfrm>
              <a:off x="3640" y="1302"/>
              <a:ext cx="79" cy="80"/>
              <a:chOff x="5806" y="6154"/>
              <a:chExt cx="177" cy="146"/>
            </a:xfrm>
          </p:grpSpPr>
          <p:sp>
            <p:nvSpPr>
              <p:cNvPr id="160921" name="Line 153"/>
              <p:cNvSpPr>
                <a:spLocks noChangeShapeType="1"/>
              </p:cNvSpPr>
              <p:nvPr/>
            </p:nvSpPr>
            <p:spPr bwMode="auto">
              <a:xfrm flipV="1">
                <a:off x="5981" y="6186"/>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22" name="Line 154"/>
              <p:cNvSpPr>
                <a:spLocks noChangeShapeType="1"/>
              </p:cNvSpPr>
              <p:nvPr/>
            </p:nvSpPr>
            <p:spPr bwMode="auto">
              <a:xfrm>
                <a:off x="5832" y="6299"/>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23" name="Line 155"/>
              <p:cNvSpPr>
                <a:spLocks noChangeShapeType="1"/>
              </p:cNvSpPr>
              <p:nvPr/>
            </p:nvSpPr>
            <p:spPr bwMode="auto">
              <a:xfrm flipH="1" flipV="1">
                <a:off x="580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24" name="Line 156"/>
              <p:cNvSpPr>
                <a:spLocks noChangeShapeType="1"/>
              </p:cNvSpPr>
              <p:nvPr/>
            </p:nvSpPr>
            <p:spPr bwMode="auto">
              <a:xfrm flipH="1" flipV="1">
                <a:off x="5844"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25" name="Line 157"/>
              <p:cNvSpPr>
                <a:spLocks noChangeShapeType="1"/>
              </p:cNvSpPr>
              <p:nvPr/>
            </p:nvSpPr>
            <p:spPr bwMode="auto">
              <a:xfrm flipH="1" flipV="1">
                <a:off x="588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26" name="Line 158"/>
              <p:cNvSpPr>
                <a:spLocks noChangeShapeType="1"/>
              </p:cNvSpPr>
              <p:nvPr/>
            </p:nvSpPr>
            <p:spPr bwMode="auto">
              <a:xfrm flipH="1" flipV="1">
                <a:off x="5921" y="623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27" name="Line 159"/>
              <p:cNvSpPr>
                <a:spLocks noChangeShapeType="1"/>
              </p:cNvSpPr>
              <p:nvPr/>
            </p:nvSpPr>
            <p:spPr bwMode="auto">
              <a:xfrm flipH="1" flipV="1">
                <a:off x="5921" y="6195"/>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28" name="Line 160"/>
              <p:cNvSpPr>
                <a:spLocks noChangeShapeType="1"/>
              </p:cNvSpPr>
              <p:nvPr/>
            </p:nvSpPr>
            <p:spPr bwMode="auto">
              <a:xfrm flipH="1" flipV="1">
                <a:off x="5921" y="615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0929" name="Line 161"/>
            <p:cNvSpPr>
              <a:spLocks noChangeShapeType="1"/>
            </p:cNvSpPr>
            <p:nvPr/>
          </p:nvSpPr>
          <p:spPr bwMode="auto">
            <a:xfrm flipV="1">
              <a:off x="3502" y="261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30" name="Line 162"/>
            <p:cNvSpPr>
              <a:spLocks noChangeShapeType="1"/>
            </p:cNvSpPr>
            <p:nvPr/>
          </p:nvSpPr>
          <p:spPr bwMode="auto">
            <a:xfrm flipV="1">
              <a:off x="3651" y="1587"/>
              <a:ext cx="179" cy="10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31" name="Rectangle 163"/>
            <p:cNvSpPr>
              <a:spLocks noChangeArrowheads="1"/>
            </p:cNvSpPr>
            <p:nvPr/>
          </p:nvSpPr>
          <p:spPr bwMode="auto">
            <a:xfrm>
              <a:off x="3452" y="2466"/>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160932" name="Line 164"/>
            <p:cNvSpPr>
              <a:spLocks noChangeShapeType="1"/>
            </p:cNvSpPr>
            <p:nvPr/>
          </p:nvSpPr>
          <p:spPr bwMode="auto">
            <a:xfrm>
              <a:off x="4403"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33" name="Line 165"/>
            <p:cNvSpPr>
              <a:spLocks noChangeShapeType="1"/>
            </p:cNvSpPr>
            <p:nvPr/>
          </p:nvSpPr>
          <p:spPr bwMode="auto">
            <a:xfrm>
              <a:off x="4155"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0934" name="Group 166"/>
            <p:cNvGrpSpPr>
              <a:grpSpLocks/>
            </p:cNvGrpSpPr>
            <p:nvPr/>
          </p:nvGrpSpPr>
          <p:grpSpPr bwMode="auto">
            <a:xfrm>
              <a:off x="3555" y="1599"/>
              <a:ext cx="176" cy="31"/>
              <a:chOff x="1587" y="8931"/>
              <a:chExt cx="1662" cy="180"/>
            </a:xfrm>
          </p:grpSpPr>
          <p:sp>
            <p:nvSpPr>
              <p:cNvPr id="160935" name="Line 167"/>
              <p:cNvSpPr>
                <a:spLocks noChangeShapeType="1"/>
              </p:cNvSpPr>
              <p:nvPr/>
            </p:nvSpPr>
            <p:spPr bwMode="auto">
              <a:xfrm flipV="1">
                <a:off x="206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36" name="Line 168"/>
              <p:cNvSpPr>
                <a:spLocks noChangeShapeType="1"/>
              </p:cNvSpPr>
              <p:nvPr/>
            </p:nvSpPr>
            <p:spPr bwMode="auto">
              <a:xfrm>
                <a:off x="224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37" name="Line 169"/>
              <p:cNvSpPr>
                <a:spLocks noChangeShapeType="1"/>
              </p:cNvSpPr>
              <p:nvPr/>
            </p:nvSpPr>
            <p:spPr bwMode="auto">
              <a:xfrm flipV="1">
                <a:off x="242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38" name="Line 170"/>
              <p:cNvSpPr>
                <a:spLocks noChangeShapeType="1"/>
              </p:cNvSpPr>
              <p:nvPr/>
            </p:nvSpPr>
            <p:spPr bwMode="auto">
              <a:xfrm>
                <a:off x="260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39" name="Line 171"/>
              <p:cNvSpPr>
                <a:spLocks noChangeShapeType="1"/>
              </p:cNvSpPr>
              <p:nvPr/>
            </p:nvSpPr>
            <p:spPr bwMode="auto">
              <a:xfrm flipV="1">
                <a:off x="1758" y="8931"/>
                <a:ext cx="123"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0" name="Line 172"/>
              <p:cNvSpPr>
                <a:spLocks noChangeShapeType="1"/>
              </p:cNvSpPr>
              <p:nvPr/>
            </p:nvSpPr>
            <p:spPr bwMode="auto">
              <a:xfrm>
                <a:off x="18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1" name="Line 173"/>
              <p:cNvSpPr>
                <a:spLocks noChangeShapeType="1"/>
              </p:cNvSpPr>
              <p:nvPr/>
            </p:nvSpPr>
            <p:spPr bwMode="auto">
              <a:xfrm flipV="1">
                <a:off x="27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2" name="Line 174"/>
              <p:cNvSpPr>
                <a:spLocks noChangeShapeType="1"/>
              </p:cNvSpPr>
              <p:nvPr/>
            </p:nvSpPr>
            <p:spPr bwMode="auto">
              <a:xfrm>
                <a:off x="2961" y="8931"/>
                <a:ext cx="108"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3" name="Line 175"/>
              <p:cNvSpPr>
                <a:spLocks noChangeShapeType="1"/>
              </p:cNvSpPr>
              <p:nvPr/>
            </p:nvSpPr>
            <p:spPr bwMode="auto">
              <a:xfrm>
                <a:off x="1587"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4" name="Line 176"/>
              <p:cNvSpPr>
                <a:spLocks noChangeShapeType="1"/>
              </p:cNvSpPr>
              <p:nvPr/>
            </p:nvSpPr>
            <p:spPr bwMode="auto">
              <a:xfrm>
                <a:off x="3069"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0945" name="Line 177"/>
            <p:cNvSpPr>
              <a:spLocks noChangeShapeType="1"/>
            </p:cNvSpPr>
            <p:nvPr/>
          </p:nvSpPr>
          <p:spPr bwMode="auto">
            <a:xfrm>
              <a:off x="3836" y="1568"/>
              <a:ext cx="0" cy="9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6" name="Line 178"/>
            <p:cNvSpPr>
              <a:spLocks noChangeShapeType="1"/>
            </p:cNvSpPr>
            <p:nvPr/>
          </p:nvSpPr>
          <p:spPr bwMode="auto">
            <a:xfrm>
              <a:off x="3836" y="1568"/>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7" name="Line 179"/>
            <p:cNvSpPr>
              <a:spLocks noChangeShapeType="1"/>
            </p:cNvSpPr>
            <p:nvPr/>
          </p:nvSpPr>
          <p:spPr bwMode="auto">
            <a:xfrm>
              <a:off x="3836" y="1663"/>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8" name="Line 180"/>
            <p:cNvSpPr>
              <a:spLocks noChangeShapeType="1"/>
            </p:cNvSpPr>
            <p:nvPr/>
          </p:nvSpPr>
          <p:spPr bwMode="auto">
            <a:xfrm>
              <a:off x="3886" y="1568"/>
              <a:ext cx="0" cy="3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49" name="Line 181"/>
            <p:cNvSpPr>
              <a:spLocks noChangeShapeType="1"/>
            </p:cNvSpPr>
            <p:nvPr/>
          </p:nvSpPr>
          <p:spPr bwMode="auto">
            <a:xfrm>
              <a:off x="3886" y="1631"/>
              <a:ext cx="0" cy="3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50" name="Line 182"/>
            <p:cNvSpPr>
              <a:spLocks noChangeShapeType="1"/>
            </p:cNvSpPr>
            <p:nvPr/>
          </p:nvSpPr>
          <p:spPr bwMode="auto">
            <a:xfrm>
              <a:off x="3861" y="163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51" name="Line 183"/>
            <p:cNvSpPr>
              <a:spLocks noChangeShapeType="1"/>
            </p:cNvSpPr>
            <p:nvPr/>
          </p:nvSpPr>
          <p:spPr bwMode="auto">
            <a:xfrm>
              <a:off x="3861" y="160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52" name="Line 184"/>
            <p:cNvSpPr>
              <a:spLocks noChangeShapeType="1"/>
            </p:cNvSpPr>
            <p:nvPr/>
          </p:nvSpPr>
          <p:spPr bwMode="auto">
            <a:xfrm>
              <a:off x="3861" y="1601"/>
              <a:ext cx="0" cy="3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53" name="Rectangle 185"/>
            <p:cNvSpPr>
              <a:spLocks noChangeArrowheads="1"/>
            </p:cNvSpPr>
            <p:nvPr/>
          </p:nvSpPr>
          <p:spPr bwMode="auto">
            <a:xfrm>
              <a:off x="3794" y="1344"/>
              <a:ext cx="25" cy="158"/>
            </a:xfrm>
            <a:prstGeom prst="rect">
              <a:avLst/>
            </a:prstGeom>
            <a:solidFill>
              <a:srgbClr val="FFFFFF"/>
            </a:solidFill>
            <a:ln w="28575">
              <a:solidFill>
                <a:srgbClr val="000000"/>
              </a:solidFill>
              <a:miter lim="800000"/>
              <a:headEnd/>
              <a:tailEnd/>
            </a:ln>
          </p:spPr>
          <p:txBody>
            <a:bodyPr/>
            <a:lstStyle/>
            <a:p>
              <a:endParaRPr lang="en-US"/>
            </a:p>
          </p:txBody>
        </p:sp>
        <p:sp>
          <p:nvSpPr>
            <p:cNvPr id="160954" name="Rectangle 186"/>
            <p:cNvSpPr>
              <a:spLocks noChangeArrowheads="1"/>
            </p:cNvSpPr>
            <p:nvPr/>
          </p:nvSpPr>
          <p:spPr bwMode="auto">
            <a:xfrm>
              <a:off x="3592" y="1408"/>
              <a:ext cx="202" cy="31"/>
            </a:xfrm>
            <a:prstGeom prst="rect">
              <a:avLst/>
            </a:prstGeom>
            <a:solidFill>
              <a:srgbClr val="FFFFFF"/>
            </a:solidFill>
            <a:ln w="28575">
              <a:solidFill>
                <a:srgbClr val="000000"/>
              </a:solidFill>
              <a:miter lim="800000"/>
              <a:headEnd/>
              <a:tailEnd/>
            </a:ln>
          </p:spPr>
          <p:txBody>
            <a:bodyPr/>
            <a:lstStyle/>
            <a:p>
              <a:endParaRPr lang="en-US"/>
            </a:p>
          </p:txBody>
        </p:sp>
        <p:sp>
          <p:nvSpPr>
            <p:cNvPr id="160955" name="Line 187"/>
            <p:cNvSpPr>
              <a:spLocks noChangeShapeType="1"/>
            </p:cNvSpPr>
            <p:nvPr/>
          </p:nvSpPr>
          <p:spPr bwMode="auto">
            <a:xfrm flipH="1">
              <a:off x="4030" y="1117"/>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56" name="Line 188"/>
            <p:cNvSpPr>
              <a:spLocks noChangeShapeType="1"/>
            </p:cNvSpPr>
            <p:nvPr/>
          </p:nvSpPr>
          <p:spPr bwMode="auto">
            <a:xfrm flipH="1">
              <a:off x="4030" y="121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57" name="Line 189"/>
            <p:cNvSpPr>
              <a:spLocks noChangeShapeType="1"/>
            </p:cNvSpPr>
            <p:nvPr/>
          </p:nvSpPr>
          <p:spPr bwMode="auto">
            <a:xfrm flipH="1">
              <a:off x="4030" y="1306"/>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58" name="Line 190"/>
            <p:cNvSpPr>
              <a:spLocks noChangeShapeType="1"/>
            </p:cNvSpPr>
            <p:nvPr/>
          </p:nvSpPr>
          <p:spPr bwMode="auto">
            <a:xfrm flipH="1">
              <a:off x="4030" y="140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59" name="Line 191"/>
            <p:cNvSpPr>
              <a:spLocks noChangeShapeType="1"/>
            </p:cNvSpPr>
            <p:nvPr/>
          </p:nvSpPr>
          <p:spPr bwMode="auto">
            <a:xfrm flipH="1">
              <a:off x="4030" y="149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60" name="Line 192"/>
            <p:cNvSpPr>
              <a:spLocks noChangeShapeType="1"/>
            </p:cNvSpPr>
            <p:nvPr/>
          </p:nvSpPr>
          <p:spPr bwMode="auto">
            <a:xfrm flipH="1">
              <a:off x="4030" y="159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61" name="Line 193"/>
            <p:cNvSpPr>
              <a:spLocks noChangeShapeType="1"/>
            </p:cNvSpPr>
            <p:nvPr/>
          </p:nvSpPr>
          <p:spPr bwMode="auto">
            <a:xfrm flipH="1">
              <a:off x="4030" y="168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62" name="Line 194"/>
            <p:cNvSpPr>
              <a:spLocks noChangeShapeType="1"/>
            </p:cNvSpPr>
            <p:nvPr/>
          </p:nvSpPr>
          <p:spPr bwMode="auto">
            <a:xfrm flipH="1">
              <a:off x="4030" y="178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63" name="Line 195"/>
            <p:cNvSpPr>
              <a:spLocks noChangeShapeType="1"/>
            </p:cNvSpPr>
            <p:nvPr/>
          </p:nvSpPr>
          <p:spPr bwMode="auto">
            <a:xfrm flipH="1">
              <a:off x="4030" y="1874"/>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64" name="Line 196"/>
            <p:cNvSpPr>
              <a:spLocks noChangeShapeType="1"/>
            </p:cNvSpPr>
            <p:nvPr/>
          </p:nvSpPr>
          <p:spPr bwMode="auto">
            <a:xfrm flipH="1">
              <a:off x="4030" y="1969"/>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0965" name="Group 197"/>
            <p:cNvGrpSpPr>
              <a:grpSpLocks/>
            </p:cNvGrpSpPr>
            <p:nvPr/>
          </p:nvGrpSpPr>
          <p:grpSpPr bwMode="auto">
            <a:xfrm>
              <a:off x="4729" y="1117"/>
              <a:ext cx="25" cy="914"/>
              <a:chOff x="8088" y="8145"/>
              <a:chExt cx="57" cy="1653"/>
            </a:xfrm>
          </p:grpSpPr>
          <p:sp>
            <p:nvSpPr>
              <p:cNvPr id="160966" name="Line 198"/>
              <p:cNvSpPr>
                <a:spLocks noChangeShapeType="1"/>
              </p:cNvSpPr>
              <p:nvPr/>
            </p:nvSpPr>
            <p:spPr bwMode="auto">
              <a:xfrm flipH="1">
                <a:off x="8088" y="8145"/>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67" name="Line 199"/>
              <p:cNvSpPr>
                <a:spLocks noChangeShapeType="1"/>
              </p:cNvSpPr>
              <p:nvPr/>
            </p:nvSpPr>
            <p:spPr bwMode="auto">
              <a:xfrm flipH="1">
                <a:off x="8088" y="8316"/>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68" name="Line 200"/>
              <p:cNvSpPr>
                <a:spLocks noChangeShapeType="1"/>
              </p:cNvSpPr>
              <p:nvPr/>
            </p:nvSpPr>
            <p:spPr bwMode="auto">
              <a:xfrm flipH="1">
                <a:off x="8088" y="8487"/>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69" name="Line 201"/>
              <p:cNvSpPr>
                <a:spLocks noChangeShapeType="1"/>
              </p:cNvSpPr>
              <p:nvPr/>
            </p:nvSpPr>
            <p:spPr bwMode="auto">
              <a:xfrm flipH="1">
                <a:off x="8088" y="8658"/>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70" name="Line 202"/>
              <p:cNvSpPr>
                <a:spLocks noChangeShapeType="1"/>
              </p:cNvSpPr>
              <p:nvPr/>
            </p:nvSpPr>
            <p:spPr bwMode="auto">
              <a:xfrm flipH="1">
                <a:off x="8088" y="8829"/>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71" name="Line 203"/>
              <p:cNvSpPr>
                <a:spLocks noChangeShapeType="1"/>
              </p:cNvSpPr>
              <p:nvPr/>
            </p:nvSpPr>
            <p:spPr bwMode="auto">
              <a:xfrm flipH="1">
                <a:off x="8088" y="9000"/>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72" name="Line 204"/>
              <p:cNvSpPr>
                <a:spLocks noChangeShapeType="1"/>
              </p:cNvSpPr>
              <p:nvPr/>
            </p:nvSpPr>
            <p:spPr bwMode="auto">
              <a:xfrm flipH="1">
                <a:off x="8088" y="9171"/>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73" name="Line 205"/>
              <p:cNvSpPr>
                <a:spLocks noChangeShapeType="1"/>
              </p:cNvSpPr>
              <p:nvPr/>
            </p:nvSpPr>
            <p:spPr bwMode="auto">
              <a:xfrm flipH="1">
                <a:off x="8088" y="9342"/>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74" name="Line 206"/>
              <p:cNvSpPr>
                <a:spLocks noChangeShapeType="1"/>
              </p:cNvSpPr>
              <p:nvPr/>
            </p:nvSpPr>
            <p:spPr bwMode="auto">
              <a:xfrm flipH="1">
                <a:off x="8088" y="9513"/>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0975" name="Line 207"/>
              <p:cNvSpPr>
                <a:spLocks noChangeShapeType="1"/>
              </p:cNvSpPr>
              <p:nvPr/>
            </p:nvSpPr>
            <p:spPr bwMode="auto">
              <a:xfrm flipH="1">
                <a:off x="8088" y="9684"/>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0976" name="Line 208"/>
            <p:cNvSpPr>
              <a:spLocks noChangeShapeType="1"/>
            </p:cNvSpPr>
            <p:nvPr/>
          </p:nvSpPr>
          <p:spPr bwMode="auto">
            <a:xfrm flipH="1" flipV="1">
              <a:off x="3620" y="1671"/>
              <a:ext cx="101" cy="0"/>
            </a:xfrm>
            <a:prstGeom prst="line">
              <a:avLst/>
            </a:prstGeom>
            <a:noFill/>
            <a:ln w="28575">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160977" name="Oval 209"/>
            <p:cNvSpPr>
              <a:spLocks noChangeArrowheads="1"/>
            </p:cNvSpPr>
            <p:nvPr/>
          </p:nvSpPr>
          <p:spPr bwMode="auto">
            <a:xfrm>
              <a:off x="2875" y="208"/>
              <a:ext cx="50" cy="62"/>
            </a:xfrm>
            <a:prstGeom prst="ellipse">
              <a:avLst/>
            </a:prstGeom>
            <a:solidFill>
              <a:srgbClr val="FFFFFF"/>
            </a:solidFill>
            <a:ln w="28575">
              <a:solidFill>
                <a:srgbClr val="000000"/>
              </a:solidFill>
              <a:round/>
              <a:headEnd/>
              <a:tailEnd/>
            </a:ln>
          </p:spPr>
          <p:txBody>
            <a:bodyPr/>
            <a:lstStyle/>
            <a:p>
              <a:endParaRPr lang="en-US"/>
            </a:p>
          </p:txBody>
        </p:sp>
        <p:sp>
          <p:nvSpPr>
            <p:cNvPr id="160978" name="Oval 210"/>
            <p:cNvSpPr>
              <a:spLocks noChangeArrowheads="1"/>
            </p:cNvSpPr>
            <p:nvPr/>
          </p:nvSpPr>
          <p:spPr bwMode="auto">
            <a:xfrm>
              <a:off x="3085" y="204"/>
              <a:ext cx="50" cy="63"/>
            </a:xfrm>
            <a:prstGeom prst="ellipse">
              <a:avLst/>
            </a:prstGeom>
            <a:solidFill>
              <a:srgbClr val="FFFFFF"/>
            </a:solidFill>
            <a:ln w="28575">
              <a:solidFill>
                <a:srgbClr val="000000"/>
              </a:solidFill>
              <a:round/>
              <a:headEnd/>
              <a:tailEnd/>
            </a:ln>
          </p:spPr>
          <p:txBody>
            <a:bodyPr/>
            <a:lstStyle/>
            <a:p>
              <a:endParaRPr lang="en-US"/>
            </a:p>
          </p:txBody>
        </p:sp>
        <p:sp>
          <p:nvSpPr>
            <p:cNvPr id="160979" name="Oval 211"/>
            <p:cNvSpPr>
              <a:spLocks noChangeArrowheads="1"/>
            </p:cNvSpPr>
            <p:nvPr/>
          </p:nvSpPr>
          <p:spPr bwMode="auto">
            <a:xfrm>
              <a:off x="4277"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0980" name="Oval 212"/>
            <p:cNvSpPr>
              <a:spLocks noChangeArrowheads="1"/>
            </p:cNvSpPr>
            <p:nvPr/>
          </p:nvSpPr>
          <p:spPr bwMode="auto">
            <a:xfrm>
              <a:off x="4628"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0981" name="Oval 213"/>
            <p:cNvSpPr>
              <a:spLocks noChangeArrowheads="1"/>
            </p:cNvSpPr>
            <p:nvPr/>
          </p:nvSpPr>
          <p:spPr bwMode="auto">
            <a:xfrm>
              <a:off x="4972"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0982" name="Oval 214"/>
            <p:cNvSpPr>
              <a:spLocks noChangeArrowheads="1"/>
            </p:cNvSpPr>
            <p:nvPr/>
          </p:nvSpPr>
          <p:spPr bwMode="auto">
            <a:xfrm>
              <a:off x="4675" y="2636"/>
              <a:ext cx="49" cy="63"/>
            </a:xfrm>
            <a:prstGeom prst="ellipse">
              <a:avLst/>
            </a:prstGeom>
            <a:solidFill>
              <a:srgbClr val="FFFFFF"/>
            </a:solidFill>
            <a:ln w="28575">
              <a:solidFill>
                <a:srgbClr val="000000"/>
              </a:solidFill>
              <a:round/>
              <a:headEnd/>
              <a:tailEnd/>
            </a:ln>
          </p:spPr>
          <p:txBody>
            <a:bodyPr/>
            <a:lstStyle/>
            <a:p>
              <a:endParaRPr lang="en-US"/>
            </a:p>
          </p:txBody>
        </p:sp>
        <p:sp>
          <p:nvSpPr>
            <p:cNvPr id="160983" name="Oval 215"/>
            <p:cNvSpPr>
              <a:spLocks noChangeArrowheads="1"/>
            </p:cNvSpPr>
            <p:nvPr/>
          </p:nvSpPr>
          <p:spPr bwMode="auto">
            <a:xfrm>
              <a:off x="4350" y="2636"/>
              <a:ext cx="50" cy="63"/>
            </a:xfrm>
            <a:prstGeom prst="ellipse">
              <a:avLst/>
            </a:prstGeom>
            <a:solidFill>
              <a:srgbClr val="FFFFFF"/>
            </a:solidFill>
            <a:ln w="28575">
              <a:solidFill>
                <a:srgbClr val="000000"/>
              </a:solidFill>
              <a:round/>
              <a:headEnd/>
              <a:tailEnd/>
            </a:ln>
          </p:spPr>
          <p:txBody>
            <a:bodyPr/>
            <a:lstStyle/>
            <a:p>
              <a:endParaRPr lang="en-US"/>
            </a:p>
          </p:txBody>
        </p:sp>
        <p:sp>
          <p:nvSpPr>
            <p:cNvPr id="160984" name="Oval 216"/>
            <p:cNvSpPr>
              <a:spLocks noChangeArrowheads="1"/>
            </p:cNvSpPr>
            <p:nvPr/>
          </p:nvSpPr>
          <p:spPr bwMode="auto">
            <a:xfrm>
              <a:off x="4032" y="2628"/>
              <a:ext cx="50" cy="63"/>
            </a:xfrm>
            <a:prstGeom prst="ellipse">
              <a:avLst/>
            </a:prstGeom>
            <a:solidFill>
              <a:srgbClr val="FFFFFF"/>
            </a:solidFill>
            <a:ln w="28575">
              <a:solidFill>
                <a:srgbClr val="000000"/>
              </a:solidFill>
              <a:round/>
              <a:headEnd/>
              <a:tailEnd/>
            </a:ln>
          </p:spPr>
          <p:txBody>
            <a:bodyPr/>
            <a:lstStyle/>
            <a:p>
              <a:endParaRPr lang="en-US"/>
            </a:p>
          </p:txBody>
        </p:sp>
      </p:grpSp>
      <p:sp>
        <p:nvSpPr>
          <p:cNvPr id="160986" name="Text Box 218"/>
          <p:cNvSpPr txBox="1">
            <a:spLocks noChangeArrowheads="1"/>
          </p:cNvSpPr>
          <p:nvPr/>
        </p:nvSpPr>
        <p:spPr bwMode="auto">
          <a:xfrm>
            <a:off x="109697" y="2333625"/>
            <a:ext cx="43561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2. Tiếp điểm thường đóng</a:t>
            </a:r>
          </a:p>
        </p:txBody>
      </p:sp>
      <p:sp>
        <p:nvSpPr>
          <p:cNvPr id="160994" name="Oval 226"/>
          <p:cNvSpPr>
            <a:spLocks noChangeArrowheads="1"/>
          </p:cNvSpPr>
          <p:nvPr/>
        </p:nvSpPr>
        <p:spPr bwMode="auto">
          <a:xfrm>
            <a:off x="5381625" y="1943100"/>
            <a:ext cx="314325" cy="315913"/>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347440032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160986"/>
                                        </p:tgtEl>
                                        <p:attrNameLst>
                                          <p:attrName>style.visibility</p:attrName>
                                        </p:attrNameLst>
                                      </p:cBhvr>
                                      <p:to>
                                        <p:strVal val="visible"/>
                                      </p:to>
                                    </p:set>
                                    <p:animEffect transition="in" filter="strips(downRight)">
                                      <p:cBhvr>
                                        <p:cTn id="7" dur="2000"/>
                                        <p:tgtEl>
                                          <p:spTgt spid="160986"/>
                                        </p:tgtEl>
                                      </p:cBhvr>
                                    </p:animEffect>
                                  </p:childTnLst>
                                </p:cTn>
                              </p:par>
                            </p:childTnLst>
                          </p:cTn>
                        </p:par>
                        <p:par>
                          <p:cTn id="8" fill="hold" nodeType="afterGroup">
                            <p:stCondLst>
                              <p:cond delay="2000"/>
                            </p:stCondLst>
                            <p:childTnLst>
                              <p:par>
                                <p:cTn id="9" presetID="4" presetClass="entr" presetSubtype="16" fill="hold" grpId="0" nodeType="afterEffect">
                                  <p:stCondLst>
                                    <p:cond delay="0"/>
                                  </p:stCondLst>
                                  <p:childTnLst>
                                    <p:set>
                                      <p:cBhvr>
                                        <p:cTn id="10" dur="1" fill="hold">
                                          <p:stCondLst>
                                            <p:cond delay="0"/>
                                          </p:stCondLst>
                                        </p:cTn>
                                        <p:tgtEl>
                                          <p:spTgt spid="160994"/>
                                        </p:tgtEl>
                                        <p:attrNameLst>
                                          <p:attrName>style.visibility</p:attrName>
                                        </p:attrNameLst>
                                      </p:cBhvr>
                                      <p:to>
                                        <p:strVal val="visible"/>
                                      </p:to>
                                    </p:set>
                                    <p:animEffect transition="in" filter="box(in)">
                                      <p:cBhvr>
                                        <p:cTn id="11" dur="2000"/>
                                        <p:tgtEl>
                                          <p:spTgt spid="1609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986" grpId="0"/>
      <p:bldP spid="16099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6725" y="458788"/>
            <a:ext cx="6029325" cy="591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4632" name="Group 8"/>
          <p:cNvGrpSpPr>
            <a:grpSpLocks/>
          </p:cNvGrpSpPr>
          <p:nvPr/>
        </p:nvGrpSpPr>
        <p:grpSpPr bwMode="auto">
          <a:xfrm>
            <a:off x="0" y="3878263"/>
            <a:ext cx="4184650" cy="1373187"/>
            <a:chOff x="0" y="2443"/>
            <a:chExt cx="2636" cy="865"/>
          </a:xfrm>
        </p:grpSpPr>
        <p:sp>
          <p:nvSpPr>
            <p:cNvPr id="154629" name="Line 5"/>
            <p:cNvSpPr>
              <a:spLocks noChangeShapeType="1"/>
            </p:cNvSpPr>
            <p:nvPr/>
          </p:nvSpPr>
          <p:spPr bwMode="auto">
            <a:xfrm flipV="1">
              <a:off x="907" y="2727"/>
              <a:ext cx="879" cy="51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30" name="Line 6"/>
            <p:cNvSpPr>
              <a:spLocks noChangeShapeType="1"/>
            </p:cNvSpPr>
            <p:nvPr/>
          </p:nvSpPr>
          <p:spPr bwMode="auto">
            <a:xfrm flipV="1">
              <a:off x="907" y="2812"/>
              <a:ext cx="1729" cy="425"/>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631" name="Text Box 7"/>
            <p:cNvSpPr txBox="1">
              <a:spLocks noChangeArrowheads="1"/>
            </p:cNvSpPr>
            <p:nvPr/>
          </p:nvSpPr>
          <p:spPr bwMode="auto">
            <a:xfrm>
              <a:off x="0" y="2443"/>
              <a:ext cx="1333" cy="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b="1">
                  <a:solidFill>
                    <a:srgbClr val="FF0000"/>
                  </a:solidFill>
                </a:rPr>
                <a:t>Tiếp điểm thường đóng</a:t>
              </a:r>
            </a:p>
          </p:txBody>
        </p:sp>
      </p:grpSp>
    </p:spTree>
    <p:extLst>
      <p:ext uri="{BB962C8B-B14F-4D97-AF65-F5344CB8AC3E}">
        <p14:creationId xmlns:p14="http://schemas.microsoft.com/office/powerpoint/2010/main" val="16860929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54632"/>
                                        </p:tgtEl>
                                        <p:attrNameLst>
                                          <p:attrName>style.visibility</p:attrName>
                                        </p:attrNameLst>
                                      </p:cBhvr>
                                      <p:to>
                                        <p:strVal val="visible"/>
                                      </p:to>
                                    </p:set>
                                    <p:animEffect transition="in" filter="strips(downRight)">
                                      <p:cBhvr>
                                        <p:cTn id="7" dur="2000"/>
                                        <p:tgtEl>
                                          <p:spTgt spid="1546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18" name="Object 2"/>
          <p:cNvGraphicFramePr>
            <a:graphicFrameLocks noChangeAspect="1"/>
          </p:cNvGraphicFramePr>
          <p:nvPr/>
        </p:nvGraphicFramePr>
        <p:xfrm>
          <a:off x="2366963" y="279400"/>
          <a:ext cx="5748337" cy="4826000"/>
        </p:xfrm>
        <a:graphic>
          <a:graphicData uri="http://schemas.openxmlformats.org/presentationml/2006/ole">
            <mc:AlternateContent xmlns:mc="http://schemas.openxmlformats.org/markup-compatibility/2006">
              <mc:Choice xmlns:v="urn:schemas-microsoft-com:vml" Requires="v">
                <p:oleObj spid="_x0000_s5244" name="Bitmap Image" r:id="rId3" imgW="5285714" imgH="4439270" progId="Paint.Picture">
                  <p:embed/>
                </p:oleObj>
              </mc:Choice>
              <mc:Fallback>
                <p:oleObj name="Bitmap Image" r:id="rId3" imgW="5285714" imgH="4439270" progId="Paint.Picture">
                  <p:embed/>
                  <p:pic>
                    <p:nvPicPr>
                      <p:cNvPr id="0" name=""/>
                      <p:cNvPicPr>
                        <a:picLocks noChangeAspect="1" noChangeArrowheads="1"/>
                      </p:cNvPicPr>
                      <p:nvPr/>
                    </p:nvPicPr>
                    <p:blipFill>
                      <a:blip r:embed="rId4">
                        <a:lum bright="12000" contrast="36000"/>
                        <a:extLst>
                          <a:ext uri="{28A0092B-C50C-407E-A947-70E740481C1C}">
                            <a14:useLocalDpi xmlns:a14="http://schemas.microsoft.com/office/drawing/2010/main" val="0"/>
                          </a:ext>
                        </a:extLst>
                      </a:blip>
                      <a:srcRect/>
                      <a:stretch>
                        <a:fillRect/>
                      </a:stretch>
                    </p:blipFill>
                    <p:spPr bwMode="auto">
                      <a:xfrm>
                        <a:off x="2366963" y="279400"/>
                        <a:ext cx="5748337" cy="482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62824" name="Group 8"/>
          <p:cNvGrpSpPr>
            <a:grpSpLocks/>
          </p:cNvGrpSpPr>
          <p:nvPr/>
        </p:nvGrpSpPr>
        <p:grpSpPr bwMode="auto">
          <a:xfrm>
            <a:off x="341313" y="2708276"/>
            <a:ext cx="3421062" cy="1890713"/>
            <a:chOff x="215" y="1706"/>
            <a:chExt cx="2155" cy="1191"/>
          </a:xfrm>
        </p:grpSpPr>
        <p:sp>
          <p:nvSpPr>
            <p:cNvPr id="162822" name="Line 6"/>
            <p:cNvSpPr>
              <a:spLocks noChangeShapeType="1"/>
            </p:cNvSpPr>
            <p:nvPr/>
          </p:nvSpPr>
          <p:spPr bwMode="auto">
            <a:xfrm>
              <a:off x="1122" y="2699"/>
              <a:ext cx="1248" cy="198"/>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2823" name="Text Box 7"/>
            <p:cNvSpPr txBox="1">
              <a:spLocks noChangeArrowheads="1"/>
            </p:cNvSpPr>
            <p:nvPr/>
          </p:nvSpPr>
          <p:spPr bwMode="auto">
            <a:xfrm>
              <a:off x="215" y="1706"/>
              <a:ext cx="1049"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b="1">
                  <a:solidFill>
                    <a:srgbClr val="FF0000"/>
                  </a:solidFill>
                </a:rPr>
                <a:t>Tiếp điểm thường đóng</a:t>
              </a:r>
            </a:p>
          </p:txBody>
        </p:sp>
      </p:grpSp>
    </p:spTree>
    <p:extLst>
      <p:ext uri="{BB962C8B-B14F-4D97-AF65-F5344CB8AC3E}">
        <p14:creationId xmlns:p14="http://schemas.microsoft.com/office/powerpoint/2010/main" val="571526855"/>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62824"/>
                                        </p:tgtEl>
                                        <p:attrNameLst>
                                          <p:attrName>style.visibility</p:attrName>
                                        </p:attrNameLst>
                                      </p:cBhvr>
                                      <p:to>
                                        <p:strVal val="visible"/>
                                      </p:to>
                                    </p:set>
                                    <p:animEffect transition="in" filter="strips(downRight)">
                                      <p:cBhvr>
                                        <p:cTn id="7" dur="2000"/>
                                        <p:tgtEl>
                                          <p:spTgt spid="1628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ChangeArrowheads="1"/>
          </p:cNvSpPr>
          <p:nvPr/>
        </p:nvSpPr>
        <p:spPr bwMode="auto">
          <a:xfrm>
            <a:off x="4211638" y="2524125"/>
            <a:ext cx="395287"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grpSp>
        <p:nvGrpSpPr>
          <p:cNvPr id="161795" name="Group 3"/>
          <p:cNvGrpSpPr>
            <a:grpSpLocks/>
          </p:cNvGrpSpPr>
          <p:nvPr/>
        </p:nvGrpSpPr>
        <p:grpSpPr bwMode="auto">
          <a:xfrm>
            <a:off x="4291013" y="323850"/>
            <a:ext cx="4673600" cy="3960813"/>
            <a:chOff x="2703" y="204"/>
            <a:chExt cx="2944" cy="2495"/>
          </a:xfrm>
        </p:grpSpPr>
        <p:grpSp>
          <p:nvGrpSpPr>
            <p:cNvPr id="161796" name="Group 4"/>
            <p:cNvGrpSpPr>
              <a:grpSpLocks/>
            </p:cNvGrpSpPr>
            <p:nvPr/>
          </p:nvGrpSpPr>
          <p:grpSpPr bwMode="auto">
            <a:xfrm flipH="1">
              <a:off x="3582" y="1296"/>
              <a:ext cx="76" cy="73"/>
              <a:chOff x="7221" y="3690"/>
              <a:chExt cx="173" cy="133"/>
            </a:xfrm>
          </p:grpSpPr>
          <p:sp>
            <p:nvSpPr>
              <p:cNvPr id="161797" name="Oval 5"/>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1798" name="Rectangle 6"/>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1799" name="Line 7"/>
            <p:cNvSpPr>
              <a:spLocks noChangeShapeType="1"/>
            </p:cNvSpPr>
            <p:nvPr/>
          </p:nvSpPr>
          <p:spPr bwMode="auto">
            <a:xfrm>
              <a:off x="2896" y="270"/>
              <a:ext cx="10" cy="19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0" name="Line 8"/>
            <p:cNvSpPr>
              <a:spLocks noChangeShapeType="1"/>
            </p:cNvSpPr>
            <p:nvPr/>
          </p:nvSpPr>
          <p:spPr bwMode="auto">
            <a:xfrm flipH="1">
              <a:off x="3107" y="270"/>
              <a:ext cx="1" cy="78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1" name="Line 9"/>
            <p:cNvSpPr>
              <a:spLocks noChangeShapeType="1"/>
            </p:cNvSpPr>
            <p:nvPr/>
          </p:nvSpPr>
          <p:spPr bwMode="auto">
            <a:xfrm>
              <a:off x="4304"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2" name="Line 10"/>
            <p:cNvSpPr>
              <a:spLocks noChangeShapeType="1"/>
            </p:cNvSpPr>
            <p:nvPr/>
          </p:nvSpPr>
          <p:spPr bwMode="auto">
            <a:xfrm>
              <a:off x="3107" y="1051"/>
              <a:ext cx="3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3" name="Line 11"/>
            <p:cNvSpPr>
              <a:spLocks noChangeShapeType="1"/>
            </p:cNvSpPr>
            <p:nvPr/>
          </p:nvSpPr>
          <p:spPr bwMode="auto">
            <a:xfrm>
              <a:off x="2906" y="2177"/>
              <a:ext cx="7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4" name="Line 12"/>
            <p:cNvSpPr>
              <a:spLocks noChangeShapeType="1"/>
            </p:cNvSpPr>
            <p:nvPr/>
          </p:nvSpPr>
          <p:spPr bwMode="auto">
            <a:xfrm>
              <a:off x="3456"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5" name="Line 13"/>
            <p:cNvSpPr>
              <a:spLocks noChangeShapeType="1"/>
            </p:cNvSpPr>
            <p:nvPr/>
          </p:nvSpPr>
          <p:spPr bwMode="auto">
            <a:xfrm>
              <a:off x="3506" y="1300"/>
              <a:ext cx="149" cy="8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6" name="Line 14"/>
            <p:cNvSpPr>
              <a:spLocks noChangeShapeType="1"/>
            </p:cNvSpPr>
            <p:nvPr/>
          </p:nvSpPr>
          <p:spPr bwMode="auto">
            <a:xfrm>
              <a:off x="3605"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7" name="Line 15"/>
            <p:cNvSpPr>
              <a:spLocks noChangeShapeType="1"/>
            </p:cNvSpPr>
            <p:nvPr/>
          </p:nvSpPr>
          <p:spPr bwMode="auto">
            <a:xfrm flipV="1">
              <a:off x="3531" y="1674"/>
              <a:ext cx="0" cy="1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8" name="Line 16"/>
            <p:cNvSpPr>
              <a:spLocks noChangeShapeType="1"/>
            </p:cNvSpPr>
            <p:nvPr/>
          </p:nvSpPr>
          <p:spPr bwMode="auto">
            <a:xfrm>
              <a:off x="3535" y="1711"/>
              <a:ext cx="47" cy="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09" name="Line 17"/>
            <p:cNvSpPr>
              <a:spLocks noChangeShapeType="1"/>
            </p:cNvSpPr>
            <p:nvPr/>
          </p:nvSpPr>
          <p:spPr bwMode="auto">
            <a:xfrm flipH="1">
              <a:off x="3531" y="1738"/>
              <a:ext cx="51" cy="2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0" name="Line 18"/>
            <p:cNvSpPr>
              <a:spLocks noChangeShapeType="1"/>
            </p:cNvSpPr>
            <p:nvPr/>
          </p:nvSpPr>
          <p:spPr bwMode="auto">
            <a:xfrm flipH="1">
              <a:off x="3504" y="1668"/>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1" name="Line 19"/>
            <p:cNvSpPr>
              <a:spLocks noChangeShapeType="1"/>
            </p:cNvSpPr>
            <p:nvPr/>
          </p:nvSpPr>
          <p:spPr bwMode="auto">
            <a:xfrm flipH="1">
              <a:off x="3504" y="1713"/>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2" name="Line 20"/>
            <p:cNvSpPr>
              <a:spLocks noChangeShapeType="1"/>
            </p:cNvSpPr>
            <p:nvPr/>
          </p:nvSpPr>
          <p:spPr bwMode="auto">
            <a:xfrm flipH="1">
              <a:off x="3504" y="1756"/>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3" name="Line 21"/>
            <p:cNvSpPr>
              <a:spLocks noChangeShapeType="1"/>
            </p:cNvSpPr>
            <p:nvPr/>
          </p:nvSpPr>
          <p:spPr bwMode="auto">
            <a:xfrm flipH="1">
              <a:off x="3504" y="1778"/>
              <a:ext cx="28" cy="3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4" name="Line 22"/>
            <p:cNvSpPr>
              <a:spLocks noChangeShapeType="1"/>
            </p:cNvSpPr>
            <p:nvPr/>
          </p:nvSpPr>
          <p:spPr bwMode="auto">
            <a:xfrm flipH="1">
              <a:off x="3504" y="1690"/>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5" name="Line 23"/>
            <p:cNvSpPr>
              <a:spLocks noChangeShapeType="1"/>
            </p:cNvSpPr>
            <p:nvPr/>
          </p:nvSpPr>
          <p:spPr bwMode="auto">
            <a:xfrm flipH="1">
              <a:off x="3504" y="1735"/>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6" name="Line 24"/>
            <p:cNvSpPr>
              <a:spLocks noChangeShapeType="1"/>
            </p:cNvSpPr>
            <p:nvPr/>
          </p:nvSpPr>
          <p:spPr bwMode="auto">
            <a:xfrm>
              <a:off x="4653"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7" name="Line 25"/>
            <p:cNvSpPr>
              <a:spLocks noChangeShapeType="1"/>
            </p:cNvSpPr>
            <p:nvPr/>
          </p:nvSpPr>
          <p:spPr bwMode="auto">
            <a:xfrm>
              <a:off x="5002"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18" name="Rectangle 26"/>
            <p:cNvSpPr>
              <a:spLocks noChangeArrowheads="1"/>
            </p:cNvSpPr>
            <p:nvPr/>
          </p:nvSpPr>
          <p:spPr bwMode="auto">
            <a:xfrm>
              <a:off x="4005"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1819" name="Line 27"/>
            <p:cNvSpPr>
              <a:spLocks noChangeShapeType="1"/>
            </p:cNvSpPr>
            <p:nvPr/>
          </p:nvSpPr>
          <p:spPr bwMode="auto">
            <a:xfrm>
              <a:off x="3672" y="2115"/>
              <a:ext cx="11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0" name="Line 28"/>
            <p:cNvSpPr>
              <a:spLocks noChangeShapeType="1"/>
            </p:cNvSpPr>
            <p:nvPr/>
          </p:nvSpPr>
          <p:spPr bwMode="auto">
            <a:xfrm>
              <a:off x="3672" y="1990"/>
              <a:ext cx="31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1" name="Line 29"/>
            <p:cNvSpPr>
              <a:spLocks noChangeShapeType="1"/>
            </p:cNvSpPr>
            <p:nvPr/>
          </p:nvSpPr>
          <p:spPr bwMode="auto">
            <a:xfrm flipV="1">
              <a:off x="4104"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2" name="Line 30"/>
            <p:cNvSpPr>
              <a:spLocks noChangeShapeType="1"/>
            </p:cNvSpPr>
            <p:nvPr/>
          </p:nvSpPr>
          <p:spPr bwMode="auto">
            <a:xfrm>
              <a:off x="4005" y="1865"/>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3" name="Line 31"/>
            <p:cNvSpPr>
              <a:spLocks noChangeShapeType="1"/>
            </p:cNvSpPr>
            <p:nvPr/>
          </p:nvSpPr>
          <p:spPr bwMode="auto">
            <a:xfrm>
              <a:off x="4104" y="1177"/>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4" name="Line 32"/>
            <p:cNvSpPr>
              <a:spLocks noChangeShapeType="1"/>
            </p:cNvSpPr>
            <p:nvPr/>
          </p:nvSpPr>
          <p:spPr bwMode="auto">
            <a:xfrm>
              <a:off x="4155"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5" name="Line 33"/>
            <p:cNvSpPr>
              <a:spLocks noChangeShapeType="1"/>
            </p:cNvSpPr>
            <p:nvPr/>
          </p:nvSpPr>
          <p:spPr bwMode="auto">
            <a:xfrm>
              <a:off x="4155" y="12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6" name="Line 34"/>
            <p:cNvSpPr>
              <a:spLocks noChangeShapeType="1"/>
            </p:cNvSpPr>
            <p:nvPr/>
          </p:nvSpPr>
          <p:spPr bwMode="auto">
            <a:xfrm>
              <a:off x="4155" y="13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7" name="Line 35"/>
            <p:cNvSpPr>
              <a:spLocks noChangeShapeType="1"/>
            </p:cNvSpPr>
            <p:nvPr/>
          </p:nvSpPr>
          <p:spPr bwMode="auto">
            <a:xfrm>
              <a:off x="4254"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8" name="Line 36"/>
            <p:cNvSpPr>
              <a:spLocks noChangeShapeType="1"/>
            </p:cNvSpPr>
            <p:nvPr/>
          </p:nvSpPr>
          <p:spPr bwMode="auto">
            <a:xfrm>
              <a:off x="4155"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29" name="Line 37"/>
            <p:cNvSpPr>
              <a:spLocks noChangeShapeType="1"/>
            </p:cNvSpPr>
            <p:nvPr/>
          </p:nvSpPr>
          <p:spPr bwMode="auto">
            <a:xfrm>
              <a:off x="4155" y="136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0" name="Line 38"/>
            <p:cNvSpPr>
              <a:spLocks noChangeShapeType="1"/>
            </p:cNvSpPr>
            <p:nvPr/>
          </p:nvSpPr>
          <p:spPr bwMode="auto">
            <a:xfrm>
              <a:off x="4155" y="142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1" name="Line 39"/>
            <p:cNvSpPr>
              <a:spLocks noChangeShapeType="1"/>
            </p:cNvSpPr>
            <p:nvPr/>
          </p:nvSpPr>
          <p:spPr bwMode="auto">
            <a:xfrm>
              <a:off x="4254"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2" name="Line 40"/>
            <p:cNvSpPr>
              <a:spLocks noChangeShapeType="1"/>
            </p:cNvSpPr>
            <p:nvPr/>
          </p:nvSpPr>
          <p:spPr bwMode="auto">
            <a:xfrm>
              <a:off x="4155"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3" name="Line 41"/>
            <p:cNvSpPr>
              <a:spLocks noChangeShapeType="1"/>
            </p:cNvSpPr>
            <p:nvPr/>
          </p:nvSpPr>
          <p:spPr bwMode="auto">
            <a:xfrm>
              <a:off x="4155" y="149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4" name="Line 42"/>
            <p:cNvSpPr>
              <a:spLocks noChangeShapeType="1"/>
            </p:cNvSpPr>
            <p:nvPr/>
          </p:nvSpPr>
          <p:spPr bwMode="auto">
            <a:xfrm>
              <a:off x="4155" y="155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5" name="Line 43"/>
            <p:cNvSpPr>
              <a:spLocks noChangeShapeType="1"/>
            </p:cNvSpPr>
            <p:nvPr/>
          </p:nvSpPr>
          <p:spPr bwMode="auto">
            <a:xfrm>
              <a:off x="4254"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6" name="Line 44"/>
            <p:cNvSpPr>
              <a:spLocks noChangeShapeType="1"/>
            </p:cNvSpPr>
            <p:nvPr/>
          </p:nvSpPr>
          <p:spPr bwMode="auto">
            <a:xfrm>
              <a:off x="4155" y="161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7" name="Line 45"/>
            <p:cNvSpPr>
              <a:spLocks noChangeShapeType="1"/>
            </p:cNvSpPr>
            <p:nvPr/>
          </p:nvSpPr>
          <p:spPr bwMode="auto">
            <a:xfrm>
              <a:off x="4155" y="167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8" name="Line 46"/>
            <p:cNvSpPr>
              <a:spLocks noChangeShapeType="1"/>
            </p:cNvSpPr>
            <p:nvPr/>
          </p:nvSpPr>
          <p:spPr bwMode="auto">
            <a:xfrm>
              <a:off x="4254"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39" name="Line 47"/>
            <p:cNvSpPr>
              <a:spLocks noChangeShapeType="1"/>
            </p:cNvSpPr>
            <p:nvPr/>
          </p:nvSpPr>
          <p:spPr bwMode="auto">
            <a:xfrm>
              <a:off x="4155"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40" name="Line 48"/>
            <p:cNvSpPr>
              <a:spLocks noChangeShapeType="1"/>
            </p:cNvSpPr>
            <p:nvPr/>
          </p:nvSpPr>
          <p:spPr bwMode="auto">
            <a:xfrm>
              <a:off x="4155" y="1865"/>
              <a:ext cx="1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41" name="Line 49"/>
            <p:cNvSpPr>
              <a:spLocks noChangeShapeType="1"/>
            </p:cNvSpPr>
            <p:nvPr/>
          </p:nvSpPr>
          <p:spPr bwMode="auto">
            <a:xfrm flipH="1">
              <a:off x="4054" y="1865"/>
              <a:ext cx="25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42" name="Rectangle 50"/>
            <p:cNvSpPr>
              <a:spLocks noChangeArrowheads="1"/>
            </p:cNvSpPr>
            <p:nvPr/>
          </p:nvSpPr>
          <p:spPr bwMode="auto">
            <a:xfrm>
              <a:off x="4354"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1843" name="Rectangle 51"/>
            <p:cNvSpPr>
              <a:spLocks noChangeArrowheads="1"/>
            </p:cNvSpPr>
            <p:nvPr/>
          </p:nvSpPr>
          <p:spPr bwMode="auto">
            <a:xfrm>
              <a:off x="4703" y="1114"/>
              <a:ext cx="50" cy="938"/>
            </a:xfrm>
            <a:prstGeom prst="rect">
              <a:avLst/>
            </a:prstGeom>
            <a:solidFill>
              <a:srgbClr val="FFFFFF"/>
            </a:solidFill>
            <a:ln w="28575">
              <a:solidFill>
                <a:srgbClr val="000000"/>
              </a:solidFill>
              <a:miter lim="800000"/>
              <a:headEnd/>
              <a:tailEnd/>
            </a:ln>
          </p:spPr>
          <p:txBody>
            <a:bodyPr/>
            <a:lstStyle/>
            <a:p>
              <a:endParaRPr lang="en-US"/>
            </a:p>
          </p:txBody>
        </p:sp>
        <p:grpSp>
          <p:nvGrpSpPr>
            <p:cNvPr id="161844" name="Group 52"/>
            <p:cNvGrpSpPr>
              <a:grpSpLocks/>
            </p:cNvGrpSpPr>
            <p:nvPr/>
          </p:nvGrpSpPr>
          <p:grpSpPr bwMode="auto">
            <a:xfrm>
              <a:off x="3404" y="1296"/>
              <a:ext cx="77" cy="73"/>
              <a:chOff x="7221" y="3690"/>
              <a:chExt cx="173" cy="133"/>
            </a:xfrm>
          </p:grpSpPr>
          <p:sp>
            <p:nvSpPr>
              <p:cNvPr id="161845" name="Oval 53"/>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1846" name="Rectangle 54"/>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1847" name="Oval 55"/>
            <p:cNvSpPr>
              <a:spLocks noChangeArrowheads="1"/>
            </p:cNvSpPr>
            <p:nvPr/>
          </p:nvSpPr>
          <p:spPr bwMode="auto">
            <a:xfrm rot="-812249">
              <a:off x="3483" y="1300"/>
              <a:ext cx="49" cy="62"/>
            </a:xfrm>
            <a:prstGeom prst="ellipse">
              <a:avLst/>
            </a:prstGeom>
            <a:solidFill>
              <a:srgbClr val="000000"/>
            </a:solidFill>
            <a:ln w="28575">
              <a:solidFill>
                <a:srgbClr val="000000"/>
              </a:solidFill>
              <a:round/>
              <a:headEnd/>
              <a:tailEnd/>
            </a:ln>
          </p:spPr>
          <p:txBody>
            <a:bodyPr/>
            <a:lstStyle/>
            <a:p>
              <a:endParaRPr lang="en-US"/>
            </a:p>
          </p:txBody>
        </p:sp>
        <p:grpSp>
          <p:nvGrpSpPr>
            <p:cNvPr id="161848" name="Group 56"/>
            <p:cNvGrpSpPr>
              <a:grpSpLocks/>
            </p:cNvGrpSpPr>
            <p:nvPr/>
          </p:nvGrpSpPr>
          <p:grpSpPr bwMode="auto">
            <a:xfrm>
              <a:off x="3641" y="1989"/>
              <a:ext cx="91" cy="125"/>
              <a:chOff x="5887" y="7429"/>
              <a:chExt cx="207" cy="226"/>
            </a:xfrm>
          </p:grpSpPr>
          <p:sp>
            <p:nvSpPr>
              <p:cNvPr id="161849" name="Line 57"/>
              <p:cNvSpPr>
                <a:spLocks noChangeShapeType="1"/>
              </p:cNvSpPr>
              <p:nvPr/>
            </p:nvSpPr>
            <p:spPr bwMode="auto">
              <a:xfrm>
                <a:off x="5961" y="7429"/>
                <a:ext cx="0" cy="2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1850" name="Group 58"/>
              <p:cNvGrpSpPr>
                <a:grpSpLocks/>
              </p:cNvGrpSpPr>
              <p:nvPr/>
            </p:nvGrpSpPr>
            <p:grpSpPr bwMode="auto">
              <a:xfrm>
                <a:off x="5887" y="7470"/>
                <a:ext cx="207" cy="160"/>
                <a:chOff x="5190" y="7313"/>
                <a:chExt cx="255" cy="205"/>
              </a:xfrm>
            </p:grpSpPr>
            <p:sp>
              <p:nvSpPr>
                <p:cNvPr id="161851" name="Oval 59"/>
                <p:cNvSpPr>
                  <a:spLocks noChangeArrowheads="1"/>
                </p:cNvSpPr>
                <p:nvPr/>
              </p:nvSpPr>
              <p:spPr bwMode="auto">
                <a:xfrm>
                  <a:off x="5190" y="7316"/>
                  <a:ext cx="173" cy="183"/>
                </a:xfrm>
                <a:prstGeom prst="ellipse">
                  <a:avLst/>
                </a:prstGeom>
                <a:solidFill>
                  <a:srgbClr val="FFFFFF"/>
                </a:solidFill>
                <a:ln w="28575">
                  <a:solidFill>
                    <a:srgbClr val="000000"/>
                  </a:solidFill>
                  <a:round/>
                  <a:headEnd/>
                  <a:tailEnd/>
                </a:ln>
              </p:spPr>
              <p:txBody>
                <a:bodyPr/>
                <a:lstStyle/>
                <a:p>
                  <a:endParaRPr lang="en-US"/>
                </a:p>
              </p:txBody>
            </p:sp>
            <p:sp>
              <p:nvSpPr>
                <p:cNvPr id="161852" name="Rectangle 60"/>
                <p:cNvSpPr>
                  <a:spLocks noChangeArrowheads="1"/>
                </p:cNvSpPr>
                <p:nvPr/>
              </p:nvSpPr>
              <p:spPr bwMode="auto">
                <a:xfrm>
                  <a:off x="5288" y="7313"/>
                  <a:ext cx="157" cy="205"/>
                </a:xfrm>
                <a:prstGeom prst="rect">
                  <a:avLst/>
                </a:prstGeom>
                <a:solidFill>
                  <a:srgbClr val="FFFFFF"/>
                </a:solidFill>
                <a:ln w="28575">
                  <a:solidFill>
                    <a:srgbClr val="FFFFFF"/>
                  </a:solidFill>
                  <a:miter lim="800000"/>
                  <a:headEnd/>
                  <a:tailEnd/>
                </a:ln>
              </p:spPr>
              <p:txBody>
                <a:bodyPr/>
                <a:lstStyle/>
                <a:p>
                  <a:endParaRPr lang="en-US"/>
                </a:p>
              </p:txBody>
            </p:sp>
          </p:grpSp>
        </p:grpSp>
        <p:sp>
          <p:nvSpPr>
            <p:cNvPr id="161853" name="Oval 61"/>
            <p:cNvSpPr>
              <a:spLocks noChangeArrowheads="1"/>
            </p:cNvSpPr>
            <p:nvPr/>
          </p:nvSpPr>
          <p:spPr bwMode="auto">
            <a:xfrm>
              <a:off x="3580" y="1030"/>
              <a:ext cx="50" cy="62"/>
            </a:xfrm>
            <a:prstGeom prst="ellipse">
              <a:avLst/>
            </a:prstGeom>
            <a:solidFill>
              <a:srgbClr val="FFFFFF"/>
            </a:solidFill>
            <a:ln w="28575">
              <a:solidFill>
                <a:srgbClr val="000000"/>
              </a:solidFill>
              <a:round/>
              <a:headEnd/>
              <a:tailEnd/>
            </a:ln>
          </p:spPr>
          <p:txBody>
            <a:bodyPr/>
            <a:lstStyle/>
            <a:p>
              <a:endParaRPr lang="en-US"/>
            </a:p>
          </p:txBody>
        </p:sp>
        <p:sp>
          <p:nvSpPr>
            <p:cNvPr id="161854" name="Oval 62"/>
            <p:cNvSpPr>
              <a:spLocks noChangeArrowheads="1"/>
            </p:cNvSpPr>
            <p:nvPr/>
          </p:nvSpPr>
          <p:spPr bwMode="auto">
            <a:xfrm>
              <a:off x="3431" y="1020"/>
              <a:ext cx="50" cy="63"/>
            </a:xfrm>
            <a:prstGeom prst="ellipse">
              <a:avLst/>
            </a:prstGeom>
            <a:solidFill>
              <a:srgbClr val="FFFFFF"/>
            </a:solidFill>
            <a:ln w="28575">
              <a:solidFill>
                <a:srgbClr val="000000"/>
              </a:solidFill>
              <a:round/>
              <a:headEnd/>
              <a:tailEnd/>
            </a:ln>
          </p:spPr>
          <p:txBody>
            <a:bodyPr/>
            <a:lstStyle/>
            <a:p>
              <a:endParaRPr lang="en-US"/>
            </a:p>
          </p:txBody>
        </p:sp>
        <p:sp>
          <p:nvSpPr>
            <p:cNvPr id="161855" name="Rectangle 63"/>
            <p:cNvSpPr>
              <a:spLocks noChangeArrowheads="1"/>
            </p:cNvSpPr>
            <p:nvPr/>
          </p:nvSpPr>
          <p:spPr bwMode="auto">
            <a:xfrm>
              <a:off x="3742" y="1601"/>
              <a:ext cx="93" cy="29"/>
            </a:xfrm>
            <a:prstGeom prst="rect">
              <a:avLst/>
            </a:prstGeom>
            <a:solidFill>
              <a:srgbClr val="FFFFFF"/>
            </a:solidFill>
            <a:ln w="28575">
              <a:solidFill>
                <a:srgbClr val="000000"/>
              </a:solidFill>
              <a:miter lim="800000"/>
              <a:headEnd/>
              <a:tailEnd/>
            </a:ln>
          </p:spPr>
          <p:txBody>
            <a:bodyPr/>
            <a:lstStyle/>
            <a:p>
              <a:endParaRPr lang="en-US"/>
            </a:p>
          </p:txBody>
        </p:sp>
        <p:sp>
          <p:nvSpPr>
            <p:cNvPr id="161856" name="Line 64"/>
            <p:cNvSpPr>
              <a:spLocks noChangeShapeType="1"/>
            </p:cNvSpPr>
            <p:nvPr/>
          </p:nvSpPr>
          <p:spPr bwMode="auto">
            <a:xfrm flipH="1">
              <a:off x="4029" y="1114"/>
              <a:ext cx="0" cy="93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57" name="Line 65"/>
            <p:cNvSpPr>
              <a:spLocks noChangeShapeType="1"/>
            </p:cNvSpPr>
            <p:nvPr/>
          </p:nvSpPr>
          <p:spPr bwMode="auto">
            <a:xfrm>
              <a:off x="3992"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58" name="Line 66"/>
            <p:cNvSpPr>
              <a:spLocks noChangeShapeType="1"/>
            </p:cNvSpPr>
            <p:nvPr/>
          </p:nvSpPr>
          <p:spPr bwMode="auto">
            <a:xfrm>
              <a:off x="3990"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59" name="Line 67"/>
            <p:cNvSpPr>
              <a:spLocks noChangeShapeType="1"/>
            </p:cNvSpPr>
            <p:nvPr/>
          </p:nvSpPr>
          <p:spPr bwMode="auto">
            <a:xfrm>
              <a:off x="4067"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0" name="Line 68"/>
            <p:cNvSpPr>
              <a:spLocks noChangeShapeType="1"/>
            </p:cNvSpPr>
            <p:nvPr/>
          </p:nvSpPr>
          <p:spPr bwMode="auto">
            <a:xfrm>
              <a:off x="4067"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1" name="Line 69"/>
            <p:cNvSpPr>
              <a:spLocks noChangeShapeType="1"/>
            </p:cNvSpPr>
            <p:nvPr/>
          </p:nvSpPr>
          <p:spPr bwMode="auto">
            <a:xfrm>
              <a:off x="4686"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2" name="Line 70"/>
            <p:cNvSpPr>
              <a:spLocks noChangeShapeType="1"/>
            </p:cNvSpPr>
            <p:nvPr/>
          </p:nvSpPr>
          <p:spPr bwMode="auto">
            <a:xfrm>
              <a:off x="4685"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3" name="Line 71"/>
            <p:cNvSpPr>
              <a:spLocks noChangeShapeType="1"/>
            </p:cNvSpPr>
            <p:nvPr/>
          </p:nvSpPr>
          <p:spPr bwMode="auto">
            <a:xfrm>
              <a:off x="4765"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4" name="Line 72"/>
            <p:cNvSpPr>
              <a:spLocks noChangeShapeType="1"/>
            </p:cNvSpPr>
            <p:nvPr/>
          </p:nvSpPr>
          <p:spPr bwMode="auto">
            <a:xfrm>
              <a:off x="4767" y="1990"/>
              <a:ext cx="8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5" name="Line 73"/>
            <p:cNvSpPr>
              <a:spLocks noChangeShapeType="1"/>
            </p:cNvSpPr>
            <p:nvPr/>
          </p:nvSpPr>
          <p:spPr bwMode="auto">
            <a:xfrm flipV="1">
              <a:off x="4852" y="1990"/>
              <a:ext cx="0" cy="1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6" name="Line 74"/>
            <p:cNvSpPr>
              <a:spLocks noChangeShapeType="1"/>
            </p:cNvSpPr>
            <p:nvPr/>
          </p:nvSpPr>
          <p:spPr bwMode="auto">
            <a:xfrm>
              <a:off x="4155" y="17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7" name="Line 75"/>
            <p:cNvSpPr>
              <a:spLocks noChangeShapeType="1"/>
            </p:cNvSpPr>
            <p:nvPr/>
          </p:nvSpPr>
          <p:spPr bwMode="auto">
            <a:xfrm>
              <a:off x="4155" y="18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8" name="Line 76"/>
            <p:cNvSpPr>
              <a:spLocks noChangeShapeType="1"/>
            </p:cNvSpPr>
            <p:nvPr/>
          </p:nvSpPr>
          <p:spPr bwMode="auto">
            <a:xfrm>
              <a:off x="4254"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69" name="Line 77"/>
            <p:cNvSpPr>
              <a:spLocks noChangeShapeType="1"/>
            </p:cNvSpPr>
            <p:nvPr/>
          </p:nvSpPr>
          <p:spPr bwMode="auto">
            <a:xfrm>
              <a:off x="4155"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1870" name="Group 78"/>
            <p:cNvGrpSpPr>
              <a:grpSpLocks/>
            </p:cNvGrpSpPr>
            <p:nvPr/>
          </p:nvGrpSpPr>
          <p:grpSpPr bwMode="auto">
            <a:xfrm>
              <a:off x="4029" y="676"/>
              <a:ext cx="275" cy="484"/>
              <a:chOff x="6715" y="5056"/>
              <a:chExt cx="622" cy="874"/>
            </a:xfrm>
          </p:grpSpPr>
          <p:sp>
            <p:nvSpPr>
              <p:cNvPr id="161871" name="AutoShape 7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1872" name="Line 8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73" name="AutoShape 8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1874" name="Line 8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1875" name="Group 83"/>
            <p:cNvGrpSpPr>
              <a:grpSpLocks/>
            </p:cNvGrpSpPr>
            <p:nvPr/>
          </p:nvGrpSpPr>
          <p:grpSpPr bwMode="auto">
            <a:xfrm>
              <a:off x="4377" y="676"/>
              <a:ext cx="275" cy="484"/>
              <a:chOff x="6715" y="5056"/>
              <a:chExt cx="622" cy="874"/>
            </a:xfrm>
          </p:grpSpPr>
          <p:sp>
            <p:nvSpPr>
              <p:cNvPr id="161876" name="AutoShape 84"/>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1877" name="Line 85"/>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78" name="AutoShape 86"/>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1879" name="Line 87"/>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1880" name="Group 88"/>
            <p:cNvGrpSpPr>
              <a:grpSpLocks/>
            </p:cNvGrpSpPr>
            <p:nvPr/>
          </p:nvGrpSpPr>
          <p:grpSpPr bwMode="auto">
            <a:xfrm>
              <a:off x="4724" y="676"/>
              <a:ext cx="275" cy="484"/>
              <a:chOff x="6715" y="5056"/>
              <a:chExt cx="622" cy="874"/>
            </a:xfrm>
          </p:grpSpPr>
          <p:sp>
            <p:nvSpPr>
              <p:cNvPr id="161881" name="AutoShape 8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1882" name="Line 9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83" name="AutoShape 9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1884" name="Line 9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1885" name="Line 93"/>
            <p:cNvSpPr>
              <a:spLocks noChangeShapeType="1"/>
            </p:cNvSpPr>
            <p:nvPr/>
          </p:nvSpPr>
          <p:spPr bwMode="auto">
            <a:xfrm flipV="1">
              <a:off x="4803"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86" name="Line 94"/>
            <p:cNvSpPr>
              <a:spLocks noChangeShapeType="1"/>
            </p:cNvSpPr>
            <p:nvPr/>
          </p:nvSpPr>
          <p:spPr bwMode="auto">
            <a:xfrm>
              <a:off x="4703" y="1865"/>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87" name="Line 95"/>
            <p:cNvSpPr>
              <a:spLocks noChangeShapeType="1"/>
            </p:cNvSpPr>
            <p:nvPr/>
          </p:nvSpPr>
          <p:spPr bwMode="auto">
            <a:xfrm>
              <a:off x="4803" y="11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88" name="Line 96"/>
            <p:cNvSpPr>
              <a:spLocks noChangeShapeType="1"/>
            </p:cNvSpPr>
            <p:nvPr/>
          </p:nvSpPr>
          <p:spPr bwMode="auto">
            <a:xfrm>
              <a:off x="4852"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89" name="Line 97"/>
            <p:cNvSpPr>
              <a:spLocks noChangeShapeType="1"/>
            </p:cNvSpPr>
            <p:nvPr/>
          </p:nvSpPr>
          <p:spPr bwMode="auto">
            <a:xfrm>
              <a:off x="4852" y="12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0" name="Line 98"/>
            <p:cNvSpPr>
              <a:spLocks noChangeShapeType="1"/>
            </p:cNvSpPr>
            <p:nvPr/>
          </p:nvSpPr>
          <p:spPr bwMode="auto">
            <a:xfrm>
              <a:off x="4852" y="13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1" name="Line 99"/>
            <p:cNvSpPr>
              <a:spLocks noChangeShapeType="1"/>
            </p:cNvSpPr>
            <p:nvPr/>
          </p:nvSpPr>
          <p:spPr bwMode="auto">
            <a:xfrm>
              <a:off x="4952"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2" name="Line 100"/>
            <p:cNvSpPr>
              <a:spLocks noChangeShapeType="1"/>
            </p:cNvSpPr>
            <p:nvPr/>
          </p:nvSpPr>
          <p:spPr bwMode="auto">
            <a:xfrm>
              <a:off x="4852"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3" name="Line 101"/>
            <p:cNvSpPr>
              <a:spLocks noChangeShapeType="1"/>
            </p:cNvSpPr>
            <p:nvPr/>
          </p:nvSpPr>
          <p:spPr bwMode="auto">
            <a:xfrm>
              <a:off x="4852" y="136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4" name="Line 102"/>
            <p:cNvSpPr>
              <a:spLocks noChangeShapeType="1"/>
            </p:cNvSpPr>
            <p:nvPr/>
          </p:nvSpPr>
          <p:spPr bwMode="auto">
            <a:xfrm>
              <a:off x="4852" y="142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5" name="Line 103"/>
            <p:cNvSpPr>
              <a:spLocks noChangeShapeType="1"/>
            </p:cNvSpPr>
            <p:nvPr/>
          </p:nvSpPr>
          <p:spPr bwMode="auto">
            <a:xfrm>
              <a:off x="4952"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6" name="Line 104"/>
            <p:cNvSpPr>
              <a:spLocks noChangeShapeType="1"/>
            </p:cNvSpPr>
            <p:nvPr/>
          </p:nvSpPr>
          <p:spPr bwMode="auto">
            <a:xfrm>
              <a:off x="4852"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7" name="Line 105"/>
            <p:cNvSpPr>
              <a:spLocks noChangeShapeType="1"/>
            </p:cNvSpPr>
            <p:nvPr/>
          </p:nvSpPr>
          <p:spPr bwMode="auto">
            <a:xfrm>
              <a:off x="4852" y="149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8" name="Line 106"/>
            <p:cNvSpPr>
              <a:spLocks noChangeShapeType="1"/>
            </p:cNvSpPr>
            <p:nvPr/>
          </p:nvSpPr>
          <p:spPr bwMode="auto">
            <a:xfrm>
              <a:off x="4852" y="155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899" name="Line 107"/>
            <p:cNvSpPr>
              <a:spLocks noChangeShapeType="1"/>
            </p:cNvSpPr>
            <p:nvPr/>
          </p:nvSpPr>
          <p:spPr bwMode="auto">
            <a:xfrm>
              <a:off x="4952"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0" name="Line 108"/>
            <p:cNvSpPr>
              <a:spLocks noChangeShapeType="1"/>
            </p:cNvSpPr>
            <p:nvPr/>
          </p:nvSpPr>
          <p:spPr bwMode="auto">
            <a:xfrm>
              <a:off x="4852"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1" name="Line 109"/>
            <p:cNvSpPr>
              <a:spLocks noChangeShapeType="1"/>
            </p:cNvSpPr>
            <p:nvPr/>
          </p:nvSpPr>
          <p:spPr bwMode="auto">
            <a:xfrm>
              <a:off x="4852" y="161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2" name="Line 110"/>
            <p:cNvSpPr>
              <a:spLocks noChangeShapeType="1"/>
            </p:cNvSpPr>
            <p:nvPr/>
          </p:nvSpPr>
          <p:spPr bwMode="auto">
            <a:xfrm>
              <a:off x="4852" y="167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3" name="Line 111"/>
            <p:cNvSpPr>
              <a:spLocks noChangeShapeType="1"/>
            </p:cNvSpPr>
            <p:nvPr/>
          </p:nvSpPr>
          <p:spPr bwMode="auto">
            <a:xfrm>
              <a:off x="4952"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4" name="Line 112"/>
            <p:cNvSpPr>
              <a:spLocks noChangeShapeType="1"/>
            </p:cNvSpPr>
            <p:nvPr/>
          </p:nvSpPr>
          <p:spPr bwMode="auto">
            <a:xfrm>
              <a:off x="4852"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5" name="Line 113"/>
            <p:cNvSpPr>
              <a:spLocks noChangeShapeType="1"/>
            </p:cNvSpPr>
            <p:nvPr/>
          </p:nvSpPr>
          <p:spPr bwMode="auto">
            <a:xfrm>
              <a:off x="4852" y="1865"/>
              <a:ext cx="1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6" name="Line 114"/>
            <p:cNvSpPr>
              <a:spLocks noChangeShapeType="1"/>
            </p:cNvSpPr>
            <p:nvPr/>
          </p:nvSpPr>
          <p:spPr bwMode="auto">
            <a:xfrm flipH="1">
              <a:off x="4703" y="1865"/>
              <a:ext cx="299"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7" name="Line 115"/>
            <p:cNvSpPr>
              <a:spLocks noChangeShapeType="1"/>
            </p:cNvSpPr>
            <p:nvPr/>
          </p:nvSpPr>
          <p:spPr bwMode="auto">
            <a:xfrm>
              <a:off x="4852" y="17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8" name="Line 116"/>
            <p:cNvSpPr>
              <a:spLocks noChangeShapeType="1"/>
            </p:cNvSpPr>
            <p:nvPr/>
          </p:nvSpPr>
          <p:spPr bwMode="auto">
            <a:xfrm>
              <a:off x="4852" y="18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09" name="Line 117"/>
            <p:cNvSpPr>
              <a:spLocks noChangeShapeType="1"/>
            </p:cNvSpPr>
            <p:nvPr/>
          </p:nvSpPr>
          <p:spPr bwMode="auto">
            <a:xfrm>
              <a:off x="4952"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10" name="Line 118"/>
            <p:cNvSpPr>
              <a:spLocks noChangeShapeType="1"/>
            </p:cNvSpPr>
            <p:nvPr/>
          </p:nvSpPr>
          <p:spPr bwMode="auto">
            <a:xfrm>
              <a:off x="4852"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11" name="Line 119"/>
            <p:cNvSpPr>
              <a:spLocks noChangeShapeType="1"/>
            </p:cNvSpPr>
            <p:nvPr/>
          </p:nvSpPr>
          <p:spPr bwMode="auto">
            <a:xfrm flipH="1">
              <a:off x="4729" y="1109"/>
              <a:ext cx="0" cy="9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12" name="Line 120"/>
            <p:cNvSpPr>
              <a:spLocks noChangeShapeType="1"/>
            </p:cNvSpPr>
            <p:nvPr/>
          </p:nvSpPr>
          <p:spPr bwMode="auto">
            <a:xfrm>
              <a:off x="4378" y="2052"/>
              <a:ext cx="0" cy="6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13" name="Line 121"/>
            <p:cNvSpPr>
              <a:spLocks noChangeShapeType="1"/>
            </p:cNvSpPr>
            <p:nvPr/>
          </p:nvSpPr>
          <p:spPr bwMode="auto">
            <a:xfrm flipH="1">
              <a:off x="4694" y="2177"/>
              <a:ext cx="9"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14" name="Line 122"/>
            <p:cNvSpPr>
              <a:spLocks noChangeShapeType="1"/>
            </p:cNvSpPr>
            <p:nvPr/>
          </p:nvSpPr>
          <p:spPr bwMode="auto">
            <a:xfrm>
              <a:off x="4054" y="2177"/>
              <a:ext cx="5"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15" name="Rectangle 123"/>
            <p:cNvSpPr>
              <a:spLocks noChangeArrowheads="1"/>
            </p:cNvSpPr>
            <p:nvPr/>
          </p:nvSpPr>
          <p:spPr bwMode="auto">
            <a:xfrm>
              <a:off x="3252" y="652"/>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3</a:t>
              </a:r>
              <a:endParaRPr lang="vi-VN" altLang="en-US" sz="1800"/>
            </a:p>
          </p:txBody>
        </p:sp>
        <p:sp>
          <p:nvSpPr>
            <p:cNvPr id="161916" name="Rectangle 124"/>
            <p:cNvSpPr>
              <a:spLocks noChangeArrowheads="1"/>
            </p:cNvSpPr>
            <p:nvPr/>
          </p:nvSpPr>
          <p:spPr bwMode="auto">
            <a:xfrm>
              <a:off x="3502"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8</a:t>
              </a:r>
              <a:endParaRPr lang="vi-VN" altLang="en-US" sz="1800"/>
            </a:p>
          </p:txBody>
        </p:sp>
        <p:sp>
          <p:nvSpPr>
            <p:cNvPr id="161917" name="Rectangle 125"/>
            <p:cNvSpPr>
              <a:spLocks noChangeArrowheads="1"/>
            </p:cNvSpPr>
            <p:nvPr/>
          </p:nvSpPr>
          <p:spPr bwMode="auto">
            <a:xfrm>
              <a:off x="3701"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161918" name="Rectangle 126"/>
            <p:cNvSpPr>
              <a:spLocks noChangeArrowheads="1"/>
            </p:cNvSpPr>
            <p:nvPr/>
          </p:nvSpPr>
          <p:spPr bwMode="auto">
            <a:xfrm>
              <a:off x="2703" y="2216"/>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161919" name="Rectangle 127"/>
            <p:cNvSpPr>
              <a:spLocks noChangeArrowheads="1"/>
            </p:cNvSpPr>
            <p:nvPr/>
          </p:nvSpPr>
          <p:spPr bwMode="auto">
            <a:xfrm>
              <a:off x="5398" y="965"/>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161920" name="Rectangle 128"/>
            <p:cNvSpPr>
              <a:spLocks noChangeArrowheads="1"/>
            </p:cNvSpPr>
            <p:nvPr/>
          </p:nvSpPr>
          <p:spPr bwMode="auto">
            <a:xfrm>
              <a:off x="5348" y="2153"/>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161921" name="Line 129"/>
            <p:cNvSpPr>
              <a:spLocks noChangeShapeType="1"/>
            </p:cNvSpPr>
            <p:nvPr/>
          </p:nvSpPr>
          <p:spPr bwMode="auto">
            <a:xfrm flipV="1">
              <a:off x="2902" y="1865"/>
              <a:ext cx="699" cy="50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22" name="Line 130"/>
            <p:cNvSpPr>
              <a:spLocks noChangeShapeType="1"/>
            </p:cNvSpPr>
            <p:nvPr/>
          </p:nvSpPr>
          <p:spPr bwMode="auto">
            <a:xfrm flipV="1">
              <a:off x="2753" y="236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23" name="Line 131"/>
            <p:cNvSpPr>
              <a:spLocks noChangeShapeType="1"/>
            </p:cNvSpPr>
            <p:nvPr/>
          </p:nvSpPr>
          <p:spPr bwMode="auto">
            <a:xfrm flipV="1">
              <a:off x="2703" y="1740"/>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24" name="Line 132"/>
            <p:cNvSpPr>
              <a:spLocks noChangeShapeType="1"/>
            </p:cNvSpPr>
            <p:nvPr/>
          </p:nvSpPr>
          <p:spPr bwMode="auto">
            <a:xfrm flipV="1">
              <a:off x="2853" y="1364"/>
              <a:ext cx="599" cy="37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25" name="Line 133"/>
            <p:cNvSpPr>
              <a:spLocks noChangeShapeType="1"/>
            </p:cNvSpPr>
            <p:nvPr/>
          </p:nvSpPr>
          <p:spPr bwMode="auto">
            <a:xfrm flipV="1">
              <a:off x="3302"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26" name="Line 134"/>
            <p:cNvSpPr>
              <a:spLocks noChangeShapeType="1"/>
            </p:cNvSpPr>
            <p:nvPr/>
          </p:nvSpPr>
          <p:spPr bwMode="auto">
            <a:xfrm flipV="1">
              <a:off x="35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27" name="Line 135"/>
            <p:cNvSpPr>
              <a:spLocks noChangeShapeType="1"/>
            </p:cNvSpPr>
            <p:nvPr/>
          </p:nvSpPr>
          <p:spPr bwMode="auto">
            <a:xfrm flipV="1">
              <a:off x="37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28" name="Line 136"/>
            <p:cNvSpPr>
              <a:spLocks noChangeShapeType="1"/>
            </p:cNvSpPr>
            <p:nvPr/>
          </p:nvSpPr>
          <p:spPr bwMode="auto">
            <a:xfrm flipH="1" flipV="1">
              <a:off x="3452" y="801"/>
              <a:ext cx="119" cy="48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29" name="Line 137"/>
            <p:cNvSpPr>
              <a:spLocks noChangeShapeType="1"/>
            </p:cNvSpPr>
            <p:nvPr/>
          </p:nvSpPr>
          <p:spPr bwMode="auto">
            <a:xfrm flipH="1" flipV="1">
              <a:off x="3701" y="801"/>
              <a:ext cx="50" cy="56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30" name="Line 138"/>
            <p:cNvSpPr>
              <a:spLocks noChangeShapeType="1"/>
            </p:cNvSpPr>
            <p:nvPr/>
          </p:nvSpPr>
          <p:spPr bwMode="auto">
            <a:xfrm flipH="1" flipV="1">
              <a:off x="3901" y="801"/>
              <a:ext cx="129" cy="61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31" name="Line 139"/>
            <p:cNvSpPr>
              <a:spLocks noChangeShapeType="1"/>
            </p:cNvSpPr>
            <p:nvPr/>
          </p:nvSpPr>
          <p:spPr bwMode="auto">
            <a:xfrm flipV="1">
              <a:off x="5447" y="1114"/>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32" name="Line 140"/>
            <p:cNvSpPr>
              <a:spLocks noChangeShapeType="1"/>
            </p:cNvSpPr>
            <p:nvPr/>
          </p:nvSpPr>
          <p:spPr bwMode="auto">
            <a:xfrm flipV="1">
              <a:off x="5398" y="2302"/>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33" name="Line 141"/>
            <p:cNvSpPr>
              <a:spLocks noChangeShapeType="1"/>
            </p:cNvSpPr>
            <p:nvPr/>
          </p:nvSpPr>
          <p:spPr bwMode="auto">
            <a:xfrm flipV="1">
              <a:off x="4948" y="1114"/>
              <a:ext cx="49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34" name="Line 142"/>
            <p:cNvSpPr>
              <a:spLocks noChangeShapeType="1"/>
            </p:cNvSpPr>
            <p:nvPr/>
          </p:nvSpPr>
          <p:spPr bwMode="auto">
            <a:xfrm>
              <a:off x="4549" y="2052"/>
              <a:ext cx="84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1935" name="Group 143"/>
            <p:cNvGrpSpPr>
              <a:grpSpLocks/>
            </p:cNvGrpSpPr>
            <p:nvPr/>
          </p:nvGrpSpPr>
          <p:grpSpPr bwMode="auto">
            <a:xfrm>
              <a:off x="3643" y="1470"/>
              <a:ext cx="78" cy="84"/>
              <a:chOff x="5803" y="6525"/>
              <a:chExt cx="178" cy="153"/>
            </a:xfrm>
          </p:grpSpPr>
          <p:sp>
            <p:nvSpPr>
              <p:cNvPr id="161936" name="Line 144"/>
              <p:cNvSpPr>
                <a:spLocks noChangeShapeType="1"/>
              </p:cNvSpPr>
              <p:nvPr/>
            </p:nvSpPr>
            <p:spPr bwMode="auto">
              <a:xfrm>
                <a:off x="5832" y="6525"/>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37" name="Line 145"/>
              <p:cNvSpPr>
                <a:spLocks noChangeShapeType="1"/>
              </p:cNvSpPr>
              <p:nvPr/>
            </p:nvSpPr>
            <p:spPr bwMode="auto">
              <a:xfrm flipV="1">
                <a:off x="5981" y="6525"/>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38" name="Line 146"/>
              <p:cNvSpPr>
                <a:spLocks noChangeShapeType="1"/>
              </p:cNvSpPr>
              <p:nvPr/>
            </p:nvSpPr>
            <p:spPr bwMode="auto">
              <a:xfrm flipH="1">
                <a:off x="5918" y="653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39" name="Line 147"/>
              <p:cNvSpPr>
                <a:spLocks noChangeShapeType="1"/>
              </p:cNvSpPr>
              <p:nvPr/>
            </p:nvSpPr>
            <p:spPr bwMode="auto">
              <a:xfrm flipH="1">
                <a:off x="5918" y="6618"/>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40" name="Line 148"/>
              <p:cNvSpPr>
                <a:spLocks noChangeShapeType="1"/>
              </p:cNvSpPr>
              <p:nvPr/>
            </p:nvSpPr>
            <p:spPr bwMode="auto">
              <a:xfrm flipH="1">
                <a:off x="5918" y="657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41" name="Line 149"/>
              <p:cNvSpPr>
                <a:spLocks noChangeShapeType="1"/>
              </p:cNvSpPr>
              <p:nvPr/>
            </p:nvSpPr>
            <p:spPr bwMode="auto">
              <a:xfrm flipH="1">
                <a:off x="5803"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42" name="Line 150"/>
              <p:cNvSpPr>
                <a:spLocks noChangeShapeType="1"/>
              </p:cNvSpPr>
              <p:nvPr/>
            </p:nvSpPr>
            <p:spPr bwMode="auto">
              <a:xfrm flipH="1">
                <a:off x="5889"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43" name="Line 151"/>
              <p:cNvSpPr>
                <a:spLocks noChangeShapeType="1"/>
              </p:cNvSpPr>
              <p:nvPr/>
            </p:nvSpPr>
            <p:spPr bwMode="auto">
              <a:xfrm flipH="1">
                <a:off x="5845"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1944" name="Group 152"/>
            <p:cNvGrpSpPr>
              <a:grpSpLocks/>
            </p:cNvGrpSpPr>
            <p:nvPr/>
          </p:nvGrpSpPr>
          <p:grpSpPr bwMode="auto">
            <a:xfrm>
              <a:off x="3640" y="1302"/>
              <a:ext cx="79" cy="80"/>
              <a:chOff x="5806" y="6154"/>
              <a:chExt cx="177" cy="146"/>
            </a:xfrm>
          </p:grpSpPr>
          <p:sp>
            <p:nvSpPr>
              <p:cNvPr id="161945" name="Line 153"/>
              <p:cNvSpPr>
                <a:spLocks noChangeShapeType="1"/>
              </p:cNvSpPr>
              <p:nvPr/>
            </p:nvSpPr>
            <p:spPr bwMode="auto">
              <a:xfrm flipV="1">
                <a:off x="5981" y="6186"/>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46" name="Line 154"/>
              <p:cNvSpPr>
                <a:spLocks noChangeShapeType="1"/>
              </p:cNvSpPr>
              <p:nvPr/>
            </p:nvSpPr>
            <p:spPr bwMode="auto">
              <a:xfrm>
                <a:off x="5832" y="6299"/>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47" name="Line 155"/>
              <p:cNvSpPr>
                <a:spLocks noChangeShapeType="1"/>
              </p:cNvSpPr>
              <p:nvPr/>
            </p:nvSpPr>
            <p:spPr bwMode="auto">
              <a:xfrm flipH="1" flipV="1">
                <a:off x="580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48" name="Line 156"/>
              <p:cNvSpPr>
                <a:spLocks noChangeShapeType="1"/>
              </p:cNvSpPr>
              <p:nvPr/>
            </p:nvSpPr>
            <p:spPr bwMode="auto">
              <a:xfrm flipH="1" flipV="1">
                <a:off x="5844"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49" name="Line 157"/>
              <p:cNvSpPr>
                <a:spLocks noChangeShapeType="1"/>
              </p:cNvSpPr>
              <p:nvPr/>
            </p:nvSpPr>
            <p:spPr bwMode="auto">
              <a:xfrm flipH="1" flipV="1">
                <a:off x="588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50" name="Line 158"/>
              <p:cNvSpPr>
                <a:spLocks noChangeShapeType="1"/>
              </p:cNvSpPr>
              <p:nvPr/>
            </p:nvSpPr>
            <p:spPr bwMode="auto">
              <a:xfrm flipH="1" flipV="1">
                <a:off x="5921" y="623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51" name="Line 159"/>
              <p:cNvSpPr>
                <a:spLocks noChangeShapeType="1"/>
              </p:cNvSpPr>
              <p:nvPr/>
            </p:nvSpPr>
            <p:spPr bwMode="auto">
              <a:xfrm flipH="1" flipV="1">
                <a:off x="5921" y="6195"/>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52" name="Line 160"/>
              <p:cNvSpPr>
                <a:spLocks noChangeShapeType="1"/>
              </p:cNvSpPr>
              <p:nvPr/>
            </p:nvSpPr>
            <p:spPr bwMode="auto">
              <a:xfrm flipH="1" flipV="1">
                <a:off x="5921" y="615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1953" name="Line 161"/>
            <p:cNvSpPr>
              <a:spLocks noChangeShapeType="1"/>
            </p:cNvSpPr>
            <p:nvPr/>
          </p:nvSpPr>
          <p:spPr bwMode="auto">
            <a:xfrm flipV="1">
              <a:off x="3502" y="261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54" name="Line 162"/>
            <p:cNvSpPr>
              <a:spLocks noChangeShapeType="1"/>
            </p:cNvSpPr>
            <p:nvPr/>
          </p:nvSpPr>
          <p:spPr bwMode="auto">
            <a:xfrm flipV="1">
              <a:off x="3651" y="1587"/>
              <a:ext cx="179" cy="10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55" name="Rectangle 163"/>
            <p:cNvSpPr>
              <a:spLocks noChangeArrowheads="1"/>
            </p:cNvSpPr>
            <p:nvPr/>
          </p:nvSpPr>
          <p:spPr bwMode="auto">
            <a:xfrm>
              <a:off x="3452" y="2466"/>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161956" name="Line 164"/>
            <p:cNvSpPr>
              <a:spLocks noChangeShapeType="1"/>
            </p:cNvSpPr>
            <p:nvPr/>
          </p:nvSpPr>
          <p:spPr bwMode="auto">
            <a:xfrm>
              <a:off x="4403"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57" name="Line 165"/>
            <p:cNvSpPr>
              <a:spLocks noChangeShapeType="1"/>
            </p:cNvSpPr>
            <p:nvPr/>
          </p:nvSpPr>
          <p:spPr bwMode="auto">
            <a:xfrm>
              <a:off x="4155"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1958" name="Group 166"/>
            <p:cNvGrpSpPr>
              <a:grpSpLocks/>
            </p:cNvGrpSpPr>
            <p:nvPr/>
          </p:nvGrpSpPr>
          <p:grpSpPr bwMode="auto">
            <a:xfrm>
              <a:off x="3555" y="1599"/>
              <a:ext cx="176" cy="31"/>
              <a:chOff x="1587" y="8931"/>
              <a:chExt cx="1662" cy="180"/>
            </a:xfrm>
          </p:grpSpPr>
          <p:sp>
            <p:nvSpPr>
              <p:cNvPr id="161959" name="Line 167"/>
              <p:cNvSpPr>
                <a:spLocks noChangeShapeType="1"/>
              </p:cNvSpPr>
              <p:nvPr/>
            </p:nvSpPr>
            <p:spPr bwMode="auto">
              <a:xfrm flipV="1">
                <a:off x="206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0" name="Line 168"/>
              <p:cNvSpPr>
                <a:spLocks noChangeShapeType="1"/>
              </p:cNvSpPr>
              <p:nvPr/>
            </p:nvSpPr>
            <p:spPr bwMode="auto">
              <a:xfrm>
                <a:off x="224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1" name="Line 169"/>
              <p:cNvSpPr>
                <a:spLocks noChangeShapeType="1"/>
              </p:cNvSpPr>
              <p:nvPr/>
            </p:nvSpPr>
            <p:spPr bwMode="auto">
              <a:xfrm flipV="1">
                <a:off x="242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2" name="Line 170"/>
              <p:cNvSpPr>
                <a:spLocks noChangeShapeType="1"/>
              </p:cNvSpPr>
              <p:nvPr/>
            </p:nvSpPr>
            <p:spPr bwMode="auto">
              <a:xfrm>
                <a:off x="260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3" name="Line 171"/>
              <p:cNvSpPr>
                <a:spLocks noChangeShapeType="1"/>
              </p:cNvSpPr>
              <p:nvPr/>
            </p:nvSpPr>
            <p:spPr bwMode="auto">
              <a:xfrm flipV="1">
                <a:off x="1758" y="8931"/>
                <a:ext cx="123"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4" name="Line 172"/>
              <p:cNvSpPr>
                <a:spLocks noChangeShapeType="1"/>
              </p:cNvSpPr>
              <p:nvPr/>
            </p:nvSpPr>
            <p:spPr bwMode="auto">
              <a:xfrm>
                <a:off x="18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5" name="Line 173"/>
              <p:cNvSpPr>
                <a:spLocks noChangeShapeType="1"/>
              </p:cNvSpPr>
              <p:nvPr/>
            </p:nvSpPr>
            <p:spPr bwMode="auto">
              <a:xfrm flipV="1">
                <a:off x="27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6" name="Line 174"/>
              <p:cNvSpPr>
                <a:spLocks noChangeShapeType="1"/>
              </p:cNvSpPr>
              <p:nvPr/>
            </p:nvSpPr>
            <p:spPr bwMode="auto">
              <a:xfrm>
                <a:off x="2961" y="8931"/>
                <a:ext cx="108"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7" name="Line 175"/>
              <p:cNvSpPr>
                <a:spLocks noChangeShapeType="1"/>
              </p:cNvSpPr>
              <p:nvPr/>
            </p:nvSpPr>
            <p:spPr bwMode="auto">
              <a:xfrm>
                <a:off x="1587"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68" name="Line 176"/>
              <p:cNvSpPr>
                <a:spLocks noChangeShapeType="1"/>
              </p:cNvSpPr>
              <p:nvPr/>
            </p:nvSpPr>
            <p:spPr bwMode="auto">
              <a:xfrm>
                <a:off x="3069"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1969" name="Line 177"/>
            <p:cNvSpPr>
              <a:spLocks noChangeShapeType="1"/>
            </p:cNvSpPr>
            <p:nvPr/>
          </p:nvSpPr>
          <p:spPr bwMode="auto">
            <a:xfrm>
              <a:off x="3836" y="1568"/>
              <a:ext cx="0" cy="9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70" name="Line 178"/>
            <p:cNvSpPr>
              <a:spLocks noChangeShapeType="1"/>
            </p:cNvSpPr>
            <p:nvPr/>
          </p:nvSpPr>
          <p:spPr bwMode="auto">
            <a:xfrm>
              <a:off x="3836" y="1568"/>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71" name="Line 179"/>
            <p:cNvSpPr>
              <a:spLocks noChangeShapeType="1"/>
            </p:cNvSpPr>
            <p:nvPr/>
          </p:nvSpPr>
          <p:spPr bwMode="auto">
            <a:xfrm>
              <a:off x="3836" y="1663"/>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72" name="Line 180"/>
            <p:cNvSpPr>
              <a:spLocks noChangeShapeType="1"/>
            </p:cNvSpPr>
            <p:nvPr/>
          </p:nvSpPr>
          <p:spPr bwMode="auto">
            <a:xfrm>
              <a:off x="3886" y="1568"/>
              <a:ext cx="0" cy="3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73" name="Line 181"/>
            <p:cNvSpPr>
              <a:spLocks noChangeShapeType="1"/>
            </p:cNvSpPr>
            <p:nvPr/>
          </p:nvSpPr>
          <p:spPr bwMode="auto">
            <a:xfrm>
              <a:off x="3886" y="1631"/>
              <a:ext cx="0" cy="3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74" name="Line 182"/>
            <p:cNvSpPr>
              <a:spLocks noChangeShapeType="1"/>
            </p:cNvSpPr>
            <p:nvPr/>
          </p:nvSpPr>
          <p:spPr bwMode="auto">
            <a:xfrm>
              <a:off x="3861" y="163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75" name="Line 183"/>
            <p:cNvSpPr>
              <a:spLocks noChangeShapeType="1"/>
            </p:cNvSpPr>
            <p:nvPr/>
          </p:nvSpPr>
          <p:spPr bwMode="auto">
            <a:xfrm>
              <a:off x="3861" y="160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76" name="Line 184"/>
            <p:cNvSpPr>
              <a:spLocks noChangeShapeType="1"/>
            </p:cNvSpPr>
            <p:nvPr/>
          </p:nvSpPr>
          <p:spPr bwMode="auto">
            <a:xfrm>
              <a:off x="3861" y="1601"/>
              <a:ext cx="0" cy="3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77" name="Rectangle 185"/>
            <p:cNvSpPr>
              <a:spLocks noChangeArrowheads="1"/>
            </p:cNvSpPr>
            <p:nvPr/>
          </p:nvSpPr>
          <p:spPr bwMode="auto">
            <a:xfrm>
              <a:off x="3794" y="1344"/>
              <a:ext cx="25" cy="158"/>
            </a:xfrm>
            <a:prstGeom prst="rect">
              <a:avLst/>
            </a:prstGeom>
            <a:solidFill>
              <a:srgbClr val="FFFFFF"/>
            </a:solidFill>
            <a:ln w="28575">
              <a:solidFill>
                <a:srgbClr val="000000"/>
              </a:solidFill>
              <a:miter lim="800000"/>
              <a:headEnd/>
              <a:tailEnd/>
            </a:ln>
          </p:spPr>
          <p:txBody>
            <a:bodyPr/>
            <a:lstStyle/>
            <a:p>
              <a:endParaRPr lang="en-US"/>
            </a:p>
          </p:txBody>
        </p:sp>
        <p:sp>
          <p:nvSpPr>
            <p:cNvPr id="161978" name="Rectangle 186"/>
            <p:cNvSpPr>
              <a:spLocks noChangeArrowheads="1"/>
            </p:cNvSpPr>
            <p:nvPr/>
          </p:nvSpPr>
          <p:spPr bwMode="auto">
            <a:xfrm>
              <a:off x="3592" y="1408"/>
              <a:ext cx="202" cy="31"/>
            </a:xfrm>
            <a:prstGeom prst="rect">
              <a:avLst/>
            </a:prstGeom>
            <a:solidFill>
              <a:srgbClr val="FFFFFF"/>
            </a:solidFill>
            <a:ln w="28575">
              <a:solidFill>
                <a:srgbClr val="000000"/>
              </a:solidFill>
              <a:miter lim="800000"/>
              <a:headEnd/>
              <a:tailEnd/>
            </a:ln>
          </p:spPr>
          <p:txBody>
            <a:bodyPr/>
            <a:lstStyle/>
            <a:p>
              <a:endParaRPr lang="en-US"/>
            </a:p>
          </p:txBody>
        </p:sp>
        <p:sp>
          <p:nvSpPr>
            <p:cNvPr id="161979" name="Line 187"/>
            <p:cNvSpPr>
              <a:spLocks noChangeShapeType="1"/>
            </p:cNvSpPr>
            <p:nvPr/>
          </p:nvSpPr>
          <p:spPr bwMode="auto">
            <a:xfrm flipH="1">
              <a:off x="4030" y="1117"/>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0" name="Line 188"/>
            <p:cNvSpPr>
              <a:spLocks noChangeShapeType="1"/>
            </p:cNvSpPr>
            <p:nvPr/>
          </p:nvSpPr>
          <p:spPr bwMode="auto">
            <a:xfrm flipH="1">
              <a:off x="4030" y="121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1" name="Line 189"/>
            <p:cNvSpPr>
              <a:spLocks noChangeShapeType="1"/>
            </p:cNvSpPr>
            <p:nvPr/>
          </p:nvSpPr>
          <p:spPr bwMode="auto">
            <a:xfrm flipH="1">
              <a:off x="4030" y="1306"/>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2" name="Line 190"/>
            <p:cNvSpPr>
              <a:spLocks noChangeShapeType="1"/>
            </p:cNvSpPr>
            <p:nvPr/>
          </p:nvSpPr>
          <p:spPr bwMode="auto">
            <a:xfrm flipH="1">
              <a:off x="4030" y="140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3" name="Line 191"/>
            <p:cNvSpPr>
              <a:spLocks noChangeShapeType="1"/>
            </p:cNvSpPr>
            <p:nvPr/>
          </p:nvSpPr>
          <p:spPr bwMode="auto">
            <a:xfrm flipH="1">
              <a:off x="4030" y="149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4" name="Line 192"/>
            <p:cNvSpPr>
              <a:spLocks noChangeShapeType="1"/>
            </p:cNvSpPr>
            <p:nvPr/>
          </p:nvSpPr>
          <p:spPr bwMode="auto">
            <a:xfrm flipH="1">
              <a:off x="4030" y="159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5" name="Line 193"/>
            <p:cNvSpPr>
              <a:spLocks noChangeShapeType="1"/>
            </p:cNvSpPr>
            <p:nvPr/>
          </p:nvSpPr>
          <p:spPr bwMode="auto">
            <a:xfrm flipH="1">
              <a:off x="4030" y="168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6" name="Line 194"/>
            <p:cNvSpPr>
              <a:spLocks noChangeShapeType="1"/>
            </p:cNvSpPr>
            <p:nvPr/>
          </p:nvSpPr>
          <p:spPr bwMode="auto">
            <a:xfrm flipH="1">
              <a:off x="4030" y="178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7" name="Line 195"/>
            <p:cNvSpPr>
              <a:spLocks noChangeShapeType="1"/>
            </p:cNvSpPr>
            <p:nvPr/>
          </p:nvSpPr>
          <p:spPr bwMode="auto">
            <a:xfrm flipH="1">
              <a:off x="4030" y="1874"/>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88" name="Line 196"/>
            <p:cNvSpPr>
              <a:spLocks noChangeShapeType="1"/>
            </p:cNvSpPr>
            <p:nvPr/>
          </p:nvSpPr>
          <p:spPr bwMode="auto">
            <a:xfrm flipH="1">
              <a:off x="4030" y="1969"/>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1989" name="Group 197"/>
            <p:cNvGrpSpPr>
              <a:grpSpLocks/>
            </p:cNvGrpSpPr>
            <p:nvPr/>
          </p:nvGrpSpPr>
          <p:grpSpPr bwMode="auto">
            <a:xfrm>
              <a:off x="4729" y="1117"/>
              <a:ext cx="25" cy="914"/>
              <a:chOff x="8088" y="8145"/>
              <a:chExt cx="57" cy="1653"/>
            </a:xfrm>
          </p:grpSpPr>
          <p:sp>
            <p:nvSpPr>
              <p:cNvPr id="161990" name="Line 198"/>
              <p:cNvSpPr>
                <a:spLocks noChangeShapeType="1"/>
              </p:cNvSpPr>
              <p:nvPr/>
            </p:nvSpPr>
            <p:spPr bwMode="auto">
              <a:xfrm flipH="1">
                <a:off x="8088" y="8145"/>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1" name="Line 199"/>
              <p:cNvSpPr>
                <a:spLocks noChangeShapeType="1"/>
              </p:cNvSpPr>
              <p:nvPr/>
            </p:nvSpPr>
            <p:spPr bwMode="auto">
              <a:xfrm flipH="1">
                <a:off x="8088" y="8316"/>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2" name="Line 200"/>
              <p:cNvSpPr>
                <a:spLocks noChangeShapeType="1"/>
              </p:cNvSpPr>
              <p:nvPr/>
            </p:nvSpPr>
            <p:spPr bwMode="auto">
              <a:xfrm flipH="1">
                <a:off x="8088" y="8487"/>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3" name="Line 201"/>
              <p:cNvSpPr>
                <a:spLocks noChangeShapeType="1"/>
              </p:cNvSpPr>
              <p:nvPr/>
            </p:nvSpPr>
            <p:spPr bwMode="auto">
              <a:xfrm flipH="1">
                <a:off x="8088" y="8658"/>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4" name="Line 202"/>
              <p:cNvSpPr>
                <a:spLocks noChangeShapeType="1"/>
              </p:cNvSpPr>
              <p:nvPr/>
            </p:nvSpPr>
            <p:spPr bwMode="auto">
              <a:xfrm flipH="1">
                <a:off x="8088" y="8829"/>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5" name="Line 203"/>
              <p:cNvSpPr>
                <a:spLocks noChangeShapeType="1"/>
              </p:cNvSpPr>
              <p:nvPr/>
            </p:nvSpPr>
            <p:spPr bwMode="auto">
              <a:xfrm flipH="1">
                <a:off x="8088" y="9000"/>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6" name="Line 204"/>
              <p:cNvSpPr>
                <a:spLocks noChangeShapeType="1"/>
              </p:cNvSpPr>
              <p:nvPr/>
            </p:nvSpPr>
            <p:spPr bwMode="auto">
              <a:xfrm flipH="1">
                <a:off x="8088" y="9171"/>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7" name="Line 205"/>
              <p:cNvSpPr>
                <a:spLocks noChangeShapeType="1"/>
              </p:cNvSpPr>
              <p:nvPr/>
            </p:nvSpPr>
            <p:spPr bwMode="auto">
              <a:xfrm flipH="1">
                <a:off x="8088" y="9342"/>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8" name="Line 206"/>
              <p:cNvSpPr>
                <a:spLocks noChangeShapeType="1"/>
              </p:cNvSpPr>
              <p:nvPr/>
            </p:nvSpPr>
            <p:spPr bwMode="auto">
              <a:xfrm flipH="1">
                <a:off x="8088" y="9513"/>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1999" name="Line 207"/>
              <p:cNvSpPr>
                <a:spLocks noChangeShapeType="1"/>
              </p:cNvSpPr>
              <p:nvPr/>
            </p:nvSpPr>
            <p:spPr bwMode="auto">
              <a:xfrm flipH="1">
                <a:off x="8088" y="9684"/>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2000" name="Line 208"/>
            <p:cNvSpPr>
              <a:spLocks noChangeShapeType="1"/>
            </p:cNvSpPr>
            <p:nvPr/>
          </p:nvSpPr>
          <p:spPr bwMode="auto">
            <a:xfrm flipH="1" flipV="1">
              <a:off x="3620" y="1671"/>
              <a:ext cx="101" cy="0"/>
            </a:xfrm>
            <a:prstGeom prst="line">
              <a:avLst/>
            </a:prstGeom>
            <a:noFill/>
            <a:ln w="28575">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162001" name="Oval 209"/>
            <p:cNvSpPr>
              <a:spLocks noChangeArrowheads="1"/>
            </p:cNvSpPr>
            <p:nvPr/>
          </p:nvSpPr>
          <p:spPr bwMode="auto">
            <a:xfrm>
              <a:off x="2875" y="208"/>
              <a:ext cx="50" cy="62"/>
            </a:xfrm>
            <a:prstGeom prst="ellipse">
              <a:avLst/>
            </a:prstGeom>
            <a:solidFill>
              <a:srgbClr val="FFFFFF"/>
            </a:solidFill>
            <a:ln w="28575">
              <a:solidFill>
                <a:srgbClr val="000000"/>
              </a:solidFill>
              <a:round/>
              <a:headEnd/>
              <a:tailEnd/>
            </a:ln>
          </p:spPr>
          <p:txBody>
            <a:bodyPr/>
            <a:lstStyle/>
            <a:p>
              <a:endParaRPr lang="en-US"/>
            </a:p>
          </p:txBody>
        </p:sp>
        <p:sp>
          <p:nvSpPr>
            <p:cNvPr id="162002" name="Oval 210"/>
            <p:cNvSpPr>
              <a:spLocks noChangeArrowheads="1"/>
            </p:cNvSpPr>
            <p:nvPr/>
          </p:nvSpPr>
          <p:spPr bwMode="auto">
            <a:xfrm>
              <a:off x="3085" y="204"/>
              <a:ext cx="50" cy="63"/>
            </a:xfrm>
            <a:prstGeom prst="ellipse">
              <a:avLst/>
            </a:prstGeom>
            <a:solidFill>
              <a:srgbClr val="FFFFFF"/>
            </a:solidFill>
            <a:ln w="28575">
              <a:solidFill>
                <a:srgbClr val="000000"/>
              </a:solidFill>
              <a:round/>
              <a:headEnd/>
              <a:tailEnd/>
            </a:ln>
          </p:spPr>
          <p:txBody>
            <a:bodyPr/>
            <a:lstStyle/>
            <a:p>
              <a:endParaRPr lang="en-US"/>
            </a:p>
          </p:txBody>
        </p:sp>
        <p:sp>
          <p:nvSpPr>
            <p:cNvPr id="162003" name="Oval 211"/>
            <p:cNvSpPr>
              <a:spLocks noChangeArrowheads="1"/>
            </p:cNvSpPr>
            <p:nvPr/>
          </p:nvSpPr>
          <p:spPr bwMode="auto">
            <a:xfrm>
              <a:off x="4277"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2004" name="Oval 212"/>
            <p:cNvSpPr>
              <a:spLocks noChangeArrowheads="1"/>
            </p:cNvSpPr>
            <p:nvPr/>
          </p:nvSpPr>
          <p:spPr bwMode="auto">
            <a:xfrm>
              <a:off x="4628"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2005" name="Oval 213"/>
            <p:cNvSpPr>
              <a:spLocks noChangeArrowheads="1"/>
            </p:cNvSpPr>
            <p:nvPr/>
          </p:nvSpPr>
          <p:spPr bwMode="auto">
            <a:xfrm>
              <a:off x="4972"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2006" name="Oval 214"/>
            <p:cNvSpPr>
              <a:spLocks noChangeArrowheads="1"/>
            </p:cNvSpPr>
            <p:nvPr/>
          </p:nvSpPr>
          <p:spPr bwMode="auto">
            <a:xfrm>
              <a:off x="4675" y="2636"/>
              <a:ext cx="49" cy="63"/>
            </a:xfrm>
            <a:prstGeom prst="ellipse">
              <a:avLst/>
            </a:prstGeom>
            <a:solidFill>
              <a:srgbClr val="FFFFFF"/>
            </a:solidFill>
            <a:ln w="28575">
              <a:solidFill>
                <a:srgbClr val="000000"/>
              </a:solidFill>
              <a:round/>
              <a:headEnd/>
              <a:tailEnd/>
            </a:ln>
          </p:spPr>
          <p:txBody>
            <a:bodyPr/>
            <a:lstStyle/>
            <a:p>
              <a:endParaRPr lang="en-US"/>
            </a:p>
          </p:txBody>
        </p:sp>
        <p:sp>
          <p:nvSpPr>
            <p:cNvPr id="162007" name="Oval 215"/>
            <p:cNvSpPr>
              <a:spLocks noChangeArrowheads="1"/>
            </p:cNvSpPr>
            <p:nvPr/>
          </p:nvSpPr>
          <p:spPr bwMode="auto">
            <a:xfrm>
              <a:off x="4350" y="2636"/>
              <a:ext cx="50" cy="63"/>
            </a:xfrm>
            <a:prstGeom prst="ellipse">
              <a:avLst/>
            </a:prstGeom>
            <a:solidFill>
              <a:srgbClr val="FFFFFF"/>
            </a:solidFill>
            <a:ln w="28575">
              <a:solidFill>
                <a:srgbClr val="000000"/>
              </a:solidFill>
              <a:round/>
              <a:headEnd/>
              <a:tailEnd/>
            </a:ln>
          </p:spPr>
          <p:txBody>
            <a:bodyPr/>
            <a:lstStyle/>
            <a:p>
              <a:endParaRPr lang="en-US"/>
            </a:p>
          </p:txBody>
        </p:sp>
        <p:sp>
          <p:nvSpPr>
            <p:cNvPr id="162008" name="Oval 216"/>
            <p:cNvSpPr>
              <a:spLocks noChangeArrowheads="1"/>
            </p:cNvSpPr>
            <p:nvPr/>
          </p:nvSpPr>
          <p:spPr bwMode="auto">
            <a:xfrm>
              <a:off x="4032" y="2628"/>
              <a:ext cx="50" cy="63"/>
            </a:xfrm>
            <a:prstGeom prst="ellipse">
              <a:avLst/>
            </a:prstGeom>
            <a:solidFill>
              <a:srgbClr val="FFFFFF"/>
            </a:solidFill>
            <a:ln w="28575">
              <a:solidFill>
                <a:srgbClr val="000000"/>
              </a:solidFill>
              <a:round/>
              <a:headEnd/>
              <a:tailEnd/>
            </a:ln>
          </p:spPr>
          <p:txBody>
            <a:bodyPr/>
            <a:lstStyle/>
            <a:p>
              <a:endParaRPr lang="en-US"/>
            </a:p>
          </p:txBody>
        </p:sp>
      </p:grpSp>
      <p:sp>
        <p:nvSpPr>
          <p:cNvPr id="162011" name="Text Box 219"/>
          <p:cNvSpPr txBox="1">
            <a:spLocks noChangeArrowheads="1"/>
          </p:cNvSpPr>
          <p:nvPr/>
        </p:nvSpPr>
        <p:spPr bwMode="auto">
          <a:xfrm>
            <a:off x="222568" y="1408906"/>
            <a:ext cx="414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3. Tiếp điểm thường mở</a:t>
            </a:r>
          </a:p>
        </p:txBody>
      </p:sp>
      <p:sp>
        <p:nvSpPr>
          <p:cNvPr id="162019" name="Oval 227"/>
          <p:cNvSpPr>
            <a:spLocks noChangeArrowheads="1"/>
          </p:cNvSpPr>
          <p:nvPr/>
        </p:nvSpPr>
        <p:spPr bwMode="auto">
          <a:xfrm>
            <a:off x="5518150" y="1943100"/>
            <a:ext cx="314325" cy="315913"/>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861090138"/>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62011">
                                            <p:txEl>
                                              <p:pRg st="0" end="0"/>
                                            </p:txEl>
                                          </p:spTgt>
                                        </p:tgtEl>
                                        <p:attrNameLst>
                                          <p:attrName>style.visibility</p:attrName>
                                        </p:attrNameLst>
                                      </p:cBhvr>
                                      <p:to>
                                        <p:strVal val="visible"/>
                                      </p:to>
                                    </p:set>
                                    <p:animEffect transition="in" filter="strips(downRight)">
                                      <p:cBhvr>
                                        <p:cTn id="7" dur="2000"/>
                                        <p:tgtEl>
                                          <p:spTgt spid="162011">
                                            <p:txEl>
                                              <p:pRg st="0" end="0"/>
                                            </p:txEl>
                                          </p:spTgt>
                                        </p:tgtEl>
                                      </p:cBhvr>
                                    </p:animEffect>
                                  </p:childTnLst>
                                </p:cTn>
                              </p:par>
                            </p:childTnLst>
                          </p:cTn>
                        </p:par>
                        <p:par>
                          <p:cTn id="8" fill="hold" nodeType="afterGroup">
                            <p:stCondLst>
                              <p:cond delay="2000"/>
                            </p:stCondLst>
                            <p:childTnLst>
                              <p:par>
                                <p:cTn id="9" presetID="4" presetClass="entr" presetSubtype="16" fill="hold" grpId="0" nodeType="afterEffect">
                                  <p:stCondLst>
                                    <p:cond delay="0"/>
                                  </p:stCondLst>
                                  <p:childTnLst>
                                    <p:set>
                                      <p:cBhvr>
                                        <p:cTn id="10" dur="1" fill="hold">
                                          <p:stCondLst>
                                            <p:cond delay="0"/>
                                          </p:stCondLst>
                                        </p:cTn>
                                        <p:tgtEl>
                                          <p:spTgt spid="162019"/>
                                        </p:tgtEl>
                                        <p:attrNameLst>
                                          <p:attrName>style.visibility</p:attrName>
                                        </p:attrNameLst>
                                      </p:cBhvr>
                                      <p:to>
                                        <p:strVal val="visible"/>
                                      </p:to>
                                    </p:set>
                                    <p:animEffect transition="in" filter="box(in)">
                                      <p:cBhvr>
                                        <p:cTn id="11" dur="500"/>
                                        <p:tgtEl>
                                          <p:spTgt spid="162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019"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6363" y="458788"/>
            <a:ext cx="6029325" cy="591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5658" name="Group 10"/>
          <p:cNvGrpSpPr>
            <a:grpSpLocks/>
          </p:cNvGrpSpPr>
          <p:nvPr/>
        </p:nvGrpSpPr>
        <p:grpSpPr bwMode="auto">
          <a:xfrm>
            <a:off x="5111751" y="4103690"/>
            <a:ext cx="4062413" cy="1414463"/>
            <a:chOff x="3220" y="2585"/>
            <a:chExt cx="2559" cy="891"/>
          </a:xfrm>
        </p:grpSpPr>
        <p:sp>
          <p:nvSpPr>
            <p:cNvPr id="155655" name="Line 7"/>
            <p:cNvSpPr>
              <a:spLocks noChangeShapeType="1"/>
            </p:cNvSpPr>
            <p:nvPr/>
          </p:nvSpPr>
          <p:spPr bwMode="auto">
            <a:xfrm>
              <a:off x="3220" y="2727"/>
              <a:ext cx="1531" cy="595"/>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5656" name="Line 8"/>
            <p:cNvSpPr>
              <a:spLocks noChangeShapeType="1"/>
            </p:cNvSpPr>
            <p:nvPr/>
          </p:nvSpPr>
          <p:spPr bwMode="auto">
            <a:xfrm flipH="1" flipV="1">
              <a:off x="4042" y="2585"/>
              <a:ext cx="709" cy="737"/>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5657" name="Text Box 9"/>
            <p:cNvSpPr txBox="1">
              <a:spLocks noChangeArrowheads="1"/>
            </p:cNvSpPr>
            <p:nvPr/>
          </p:nvSpPr>
          <p:spPr bwMode="auto">
            <a:xfrm>
              <a:off x="4798" y="3069"/>
              <a:ext cx="981"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b="1">
                  <a:solidFill>
                    <a:srgbClr val="FF0000"/>
                  </a:solidFill>
                </a:rPr>
                <a:t>Tiếp điểm thường mở</a:t>
              </a:r>
            </a:p>
          </p:txBody>
        </p:sp>
      </p:grpSp>
    </p:spTree>
    <p:extLst>
      <p:ext uri="{BB962C8B-B14F-4D97-AF65-F5344CB8AC3E}">
        <p14:creationId xmlns:p14="http://schemas.microsoft.com/office/powerpoint/2010/main" val="2750480578"/>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155658"/>
                                        </p:tgtEl>
                                        <p:attrNameLst>
                                          <p:attrName>style.visibility</p:attrName>
                                        </p:attrNameLst>
                                      </p:cBhvr>
                                      <p:to>
                                        <p:strVal val="visible"/>
                                      </p:to>
                                    </p:set>
                                    <p:animEffect transition="in" filter="strips(downLeft)">
                                      <p:cBhvr>
                                        <p:cTn id="7" dur="2000"/>
                                        <p:tgtEl>
                                          <p:spTgt spid="155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866" name="Object 2"/>
          <p:cNvGraphicFramePr>
            <a:graphicFrameLocks noChangeAspect="1"/>
          </p:cNvGraphicFramePr>
          <p:nvPr/>
        </p:nvGraphicFramePr>
        <p:xfrm>
          <a:off x="2366963" y="279400"/>
          <a:ext cx="5748337" cy="4826000"/>
        </p:xfrm>
        <a:graphic>
          <a:graphicData uri="http://schemas.openxmlformats.org/presentationml/2006/ole">
            <mc:AlternateContent xmlns:mc="http://schemas.openxmlformats.org/markup-compatibility/2006">
              <mc:Choice xmlns:v="urn:schemas-microsoft-com:vml" Requires="v">
                <p:oleObj spid="_x0000_s6268" name="Bitmap Image" r:id="rId3" imgW="5285714" imgH="4439270" progId="Paint.Picture">
                  <p:embed/>
                </p:oleObj>
              </mc:Choice>
              <mc:Fallback>
                <p:oleObj name="Bitmap Image" r:id="rId3" imgW="5285714" imgH="4439270" progId="Paint.Picture">
                  <p:embed/>
                  <p:pic>
                    <p:nvPicPr>
                      <p:cNvPr id="0" name=""/>
                      <p:cNvPicPr>
                        <a:picLocks noChangeAspect="1" noChangeArrowheads="1"/>
                      </p:cNvPicPr>
                      <p:nvPr/>
                    </p:nvPicPr>
                    <p:blipFill>
                      <a:blip r:embed="rId4">
                        <a:lum bright="12000" contrast="36000"/>
                        <a:extLst>
                          <a:ext uri="{28A0092B-C50C-407E-A947-70E740481C1C}">
                            <a14:useLocalDpi xmlns:a14="http://schemas.microsoft.com/office/drawing/2010/main" val="0"/>
                          </a:ext>
                        </a:extLst>
                      </a:blip>
                      <a:srcRect/>
                      <a:stretch>
                        <a:fillRect/>
                      </a:stretch>
                    </p:blipFill>
                    <p:spPr bwMode="auto">
                      <a:xfrm>
                        <a:off x="2366963" y="279400"/>
                        <a:ext cx="5748337" cy="482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64873" name="Group 9"/>
          <p:cNvGrpSpPr>
            <a:grpSpLocks/>
          </p:cNvGrpSpPr>
          <p:nvPr/>
        </p:nvGrpSpPr>
        <p:grpSpPr bwMode="auto">
          <a:xfrm>
            <a:off x="341313" y="2303463"/>
            <a:ext cx="3195637" cy="2041525"/>
            <a:chOff x="215" y="1451"/>
            <a:chExt cx="2013" cy="1286"/>
          </a:xfrm>
        </p:grpSpPr>
        <p:sp>
          <p:nvSpPr>
            <p:cNvPr id="164870" name="Line 6"/>
            <p:cNvSpPr>
              <a:spLocks noChangeShapeType="1"/>
            </p:cNvSpPr>
            <p:nvPr/>
          </p:nvSpPr>
          <p:spPr bwMode="auto">
            <a:xfrm flipV="1">
              <a:off x="1151" y="2047"/>
              <a:ext cx="1020" cy="17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4871" name="Line 7"/>
            <p:cNvSpPr>
              <a:spLocks noChangeShapeType="1"/>
            </p:cNvSpPr>
            <p:nvPr/>
          </p:nvSpPr>
          <p:spPr bwMode="auto">
            <a:xfrm>
              <a:off x="1151" y="2217"/>
              <a:ext cx="1077" cy="85"/>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4872" name="Text Box 8"/>
            <p:cNvSpPr txBox="1">
              <a:spLocks noChangeArrowheads="1"/>
            </p:cNvSpPr>
            <p:nvPr/>
          </p:nvSpPr>
          <p:spPr bwMode="auto">
            <a:xfrm>
              <a:off x="215" y="1451"/>
              <a:ext cx="1049" cy="1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a:solidFill>
                    <a:schemeClr val="bg2"/>
                  </a:solidFill>
                </a:rPr>
                <a:t>Tiếp điểm thường mở</a:t>
              </a:r>
            </a:p>
          </p:txBody>
        </p:sp>
      </p:grpSp>
    </p:spTree>
    <p:extLst>
      <p:ext uri="{BB962C8B-B14F-4D97-AF65-F5344CB8AC3E}">
        <p14:creationId xmlns:p14="http://schemas.microsoft.com/office/powerpoint/2010/main" val="2508458888"/>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64873"/>
                                        </p:tgtEl>
                                        <p:attrNameLst>
                                          <p:attrName>style.visibility</p:attrName>
                                        </p:attrNameLst>
                                      </p:cBhvr>
                                      <p:to>
                                        <p:strVal val="visible"/>
                                      </p:to>
                                    </p:set>
                                    <p:animEffect transition="in" filter="strips(downRight)">
                                      <p:cBhvr>
                                        <p:cTn id="7" dur="2000"/>
                                        <p:tgtEl>
                                          <p:spTgt spid="164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ChangeArrowheads="1"/>
          </p:cNvSpPr>
          <p:nvPr/>
        </p:nvSpPr>
        <p:spPr bwMode="auto">
          <a:xfrm>
            <a:off x="4211638" y="2524125"/>
            <a:ext cx="395287"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grpSp>
        <p:nvGrpSpPr>
          <p:cNvPr id="165891" name="Group 3"/>
          <p:cNvGrpSpPr>
            <a:grpSpLocks/>
          </p:cNvGrpSpPr>
          <p:nvPr/>
        </p:nvGrpSpPr>
        <p:grpSpPr bwMode="auto">
          <a:xfrm>
            <a:off x="4291013" y="323850"/>
            <a:ext cx="4673600" cy="3960813"/>
            <a:chOff x="2703" y="204"/>
            <a:chExt cx="2944" cy="2495"/>
          </a:xfrm>
        </p:grpSpPr>
        <p:grpSp>
          <p:nvGrpSpPr>
            <p:cNvPr id="165892" name="Group 4"/>
            <p:cNvGrpSpPr>
              <a:grpSpLocks/>
            </p:cNvGrpSpPr>
            <p:nvPr/>
          </p:nvGrpSpPr>
          <p:grpSpPr bwMode="auto">
            <a:xfrm flipH="1">
              <a:off x="3582" y="1296"/>
              <a:ext cx="76" cy="73"/>
              <a:chOff x="7221" y="3690"/>
              <a:chExt cx="173" cy="133"/>
            </a:xfrm>
          </p:grpSpPr>
          <p:sp>
            <p:nvSpPr>
              <p:cNvPr id="165893" name="Oval 5"/>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5894" name="Rectangle 6"/>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5895" name="Line 7"/>
            <p:cNvSpPr>
              <a:spLocks noChangeShapeType="1"/>
            </p:cNvSpPr>
            <p:nvPr/>
          </p:nvSpPr>
          <p:spPr bwMode="auto">
            <a:xfrm>
              <a:off x="2896" y="270"/>
              <a:ext cx="10" cy="19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896" name="Line 8"/>
            <p:cNvSpPr>
              <a:spLocks noChangeShapeType="1"/>
            </p:cNvSpPr>
            <p:nvPr/>
          </p:nvSpPr>
          <p:spPr bwMode="auto">
            <a:xfrm flipH="1">
              <a:off x="3107" y="270"/>
              <a:ext cx="1" cy="78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897" name="Line 9"/>
            <p:cNvSpPr>
              <a:spLocks noChangeShapeType="1"/>
            </p:cNvSpPr>
            <p:nvPr/>
          </p:nvSpPr>
          <p:spPr bwMode="auto">
            <a:xfrm>
              <a:off x="4304"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898" name="Line 10"/>
            <p:cNvSpPr>
              <a:spLocks noChangeShapeType="1"/>
            </p:cNvSpPr>
            <p:nvPr/>
          </p:nvSpPr>
          <p:spPr bwMode="auto">
            <a:xfrm>
              <a:off x="3107" y="1051"/>
              <a:ext cx="3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899" name="Line 11"/>
            <p:cNvSpPr>
              <a:spLocks noChangeShapeType="1"/>
            </p:cNvSpPr>
            <p:nvPr/>
          </p:nvSpPr>
          <p:spPr bwMode="auto">
            <a:xfrm>
              <a:off x="2906" y="2177"/>
              <a:ext cx="7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0" name="Line 12"/>
            <p:cNvSpPr>
              <a:spLocks noChangeShapeType="1"/>
            </p:cNvSpPr>
            <p:nvPr/>
          </p:nvSpPr>
          <p:spPr bwMode="auto">
            <a:xfrm>
              <a:off x="3456"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1" name="Line 13"/>
            <p:cNvSpPr>
              <a:spLocks noChangeShapeType="1"/>
            </p:cNvSpPr>
            <p:nvPr/>
          </p:nvSpPr>
          <p:spPr bwMode="auto">
            <a:xfrm>
              <a:off x="3506" y="1300"/>
              <a:ext cx="149" cy="8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2" name="Line 14"/>
            <p:cNvSpPr>
              <a:spLocks noChangeShapeType="1"/>
            </p:cNvSpPr>
            <p:nvPr/>
          </p:nvSpPr>
          <p:spPr bwMode="auto">
            <a:xfrm>
              <a:off x="3605"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3" name="Line 15"/>
            <p:cNvSpPr>
              <a:spLocks noChangeShapeType="1"/>
            </p:cNvSpPr>
            <p:nvPr/>
          </p:nvSpPr>
          <p:spPr bwMode="auto">
            <a:xfrm flipV="1">
              <a:off x="3531" y="1674"/>
              <a:ext cx="0" cy="1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4" name="Line 16"/>
            <p:cNvSpPr>
              <a:spLocks noChangeShapeType="1"/>
            </p:cNvSpPr>
            <p:nvPr/>
          </p:nvSpPr>
          <p:spPr bwMode="auto">
            <a:xfrm>
              <a:off x="3535" y="1711"/>
              <a:ext cx="47" cy="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5" name="Line 17"/>
            <p:cNvSpPr>
              <a:spLocks noChangeShapeType="1"/>
            </p:cNvSpPr>
            <p:nvPr/>
          </p:nvSpPr>
          <p:spPr bwMode="auto">
            <a:xfrm flipH="1">
              <a:off x="3531" y="1738"/>
              <a:ext cx="51" cy="2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6" name="Line 18"/>
            <p:cNvSpPr>
              <a:spLocks noChangeShapeType="1"/>
            </p:cNvSpPr>
            <p:nvPr/>
          </p:nvSpPr>
          <p:spPr bwMode="auto">
            <a:xfrm flipH="1">
              <a:off x="3504" y="1668"/>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7" name="Line 19"/>
            <p:cNvSpPr>
              <a:spLocks noChangeShapeType="1"/>
            </p:cNvSpPr>
            <p:nvPr/>
          </p:nvSpPr>
          <p:spPr bwMode="auto">
            <a:xfrm flipH="1">
              <a:off x="3504" y="1713"/>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8" name="Line 20"/>
            <p:cNvSpPr>
              <a:spLocks noChangeShapeType="1"/>
            </p:cNvSpPr>
            <p:nvPr/>
          </p:nvSpPr>
          <p:spPr bwMode="auto">
            <a:xfrm flipH="1">
              <a:off x="3504" y="1756"/>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09" name="Line 21"/>
            <p:cNvSpPr>
              <a:spLocks noChangeShapeType="1"/>
            </p:cNvSpPr>
            <p:nvPr/>
          </p:nvSpPr>
          <p:spPr bwMode="auto">
            <a:xfrm flipH="1">
              <a:off x="3504" y="1778"/>
              <a:ext cx="28" cy="3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0" name="Line 22"/>
            <p:cNvSpPr>
              <a:spLocks noChangeShapeType="1"/>
            </p:cNvSpPr>
            <p:nvPr/>
          </p:nvSpPr>
          <p:spPr bwMode="auto">
            <a:xfrm flipH="1">
              <a:off x="3504" y="1690"/>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1" name="Line 23"/>
            <p:cNvSpPr>
              <a:spLocks noChangeShapeType="1"/>
            </p:cNvSpPr>
            <p:nvPr/>
          </p:nvSpPr>
          <p:spPr bwMode="auto">
            <a:xfrm flipH="1">
              <a:off x="3504" y="1735"/>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2" name="Line 24"/>
            <p:cNvSpPr>
              <a:spLocks noChangeShapeType="1"/>
            </p:cNvSpPr>
            <p:nvPr/>
          </p:nvSpPr>
          <p:spPr bwMode="auto">
            <a:xfrm>
              <a:off x="4653"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3" name="Line 25"/>
            <p:cNvSpPr>
              <a:spLocks noChangeShapeType="1"/>
            </p:cNvSpPr>
            <p:nvPr/>
          </p:nvSpPr>
          <p:spPr bwMode="auto">
            <a:xfrm>
              <a:off x="5002"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4" name="Rectangle 26"/>
            <p:cNvSpPr>
              <a:spLocks noChangeArrowheads="1"/>
            </p:cNvSpPr>
            <p:nvPr/>
          </p:nvSpPr>
          <p:spPr bwMode="auto">
            <a:xfrm>
              <a:off x="4005"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5915" name="Line 27"/>
            <p:cNvSpPr>
              <a:spLocks noChangeShapeType="1"/>
            </p:cNvSpPr>
            <p:nvPr/>
          </p:nvSpPr>
          <p:spPr bwMode="auto">
            <a:xfrm>
              <a:off x="3672" y="2115"/>
              <a:ext cx="11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6" name="Line 28"/>
            <p:cNvSpPr>
              <a:spLocks noChangeShapeType="1"/>
            </p:cNvSpPr>
            <p:nvPr/>
          </p:nvSpPr>
          <p:spPr bwMode="auto">
            <a:xfrm>
              <a:off x="3672" y="1990"/>
              <a:ext cx="31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7" name="Line 29"/>
            <p:cNvSpPr>
              <a:spLocks noChangeShapeType="1"/>
            </p:cNvSpPr>
            <p:nvPr/>
          </p:nvSpPr>
          <p:spPr bwMode="auto">
            <a:xfrm flipV="1">
              <a:off x="4104"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8" name="Line 30"/>
            <p:cNvSpPr>
              <a:spLocks noChangeShapeType="1"/>
            </p:cNvSpPr>
            <p:nvPr/>
          </p:nvSpPr>
          <p:spPr bwMode="auto">
            <a:xfrm>
              <a:off x="4005" y="1865"/>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19" name="Line 31"/>
            <p:cNvSpPr>
              <a:spLocks noChangeShapeType="1"/>
            </p:cNvSpPr>
            <p:nvPr/>
          </p:nvSpPr>
          <p:spPr bwMode="auto">
            <a:xfrm>
              <a:off x="4104" y="1177"/>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0" name="Line 32"/>
            <p:cNvSpPr>
              <a:spLocks noChangeShapeType="1"/>
            </p:cNvSpPr>
            <p:nvPr/>
          </p:nvSpPr>
          <p:spPr bwMode="auto">
            <a:xfrm>
              <a:off x="4155"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1" name="Line 33"/>
            <p:cNvSpPr>
              <a:spLocks noChangeShapeType="1"/>
            </p:cNvSpPr>
            <p:nvPr/>
          </p:nvSpPr>
          <p:spPr bwMode="auto">
            <a:xfrm>
              <a:off x="4155" y="12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2" name="Line 34"/>
            <p:cNvSpPr>
              <a:spLocks noChangeShapeType="1"/>
            </p:cNvSpPr>
            <p:nvPr/>
          </p:nvSpPr>
          <p:spPr bwMode="auto">
            <a:xfrm>
              <a:off x="4155" y="13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3" name="Line 35"/>
            <p:cNvSpPr>
              <a:spLocks noChangeShapeType="1"/>
            </p:cNvSpPr>
            <p:nvPr/>
          </p:nvSpPr>
          <p:spPr bwMode="auto">
            <a:xfrm>
              <a:off x="4254"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4" name="Line 36"/>
            <p:cNvSpPr>
              <a:spLocks noChangeShapeType="1"/>
            </p:cNvSpPr>
            <p:nvPr/>
          </p:nvSpPr>
          <p:spPr bwMode="auto">
            <a:xfrm>
              <a:off x="4155"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5" name="Line 37"/>
            <p:cNvSpPr>
              <a:spLocks noChangeShapeType="1"/>
            </p:cNvSpPr>
            <p:nvPr/>
          </p:nvSpPr>
          <p:spPr bwMode="auto">
            <a:xfrm>
              <a:off x="4155" y="136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6" name="Line 38"/>
            <p:cNvSpPr>
              <a:spLocks noChangeShapeType="1"/>
            </p:cNvSpPr>
            <p:nvPr/>
          </p:nvSpPr>
          <p:spPr bwMode="auto">
            <a:xfrm>
              <a:off x="4155" y="142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7" name="Line 39"/>
            <p:cNvSpPr>
              <a:spLocks noChangeShapeType="1"/>
            </p:cNvSpPr>
            <p:nvPr/>
          </p:nvSpPr>
          <p:spPr bwMode="auto">
            <a:xfrm>
              <a:off x="4254"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8" name="Line 40"/>
            <p:cNvSpPr>
              <a:spLocks noChangeShapeType="1"/>
            </p:cNvSpPr>
            <p:nvPr/>
          </p:nvSpPr>
          <p:spPr bwMode="auto">
            <a:xfrm>
              <a:off x="4155"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29" name="Line 41"/>
            <p:cNvSpPr>
              <a:spLocks noChangeShapeType="1"/>
            </p:cNvSpPr>
            <p:nvPr/>
          </p:nvSpPr>
          <p:spPr bwMode="auto">
            <a:xfrm>
              <a:off x="4155" y="149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0" name="Line 42"/>
            <p:cNvSpPr>
              <a:spLocks noChangeShapeType="1"/>
            </p:cNvSpPr>
            <p:nvPr/>
          </p:nvSpPr>
          <p:spPr bwMode="auto">
            <a:xfrm>
              <a:off x="4155" y="155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1" name="Line 43"/>
            <p:cNvSpPr>
              <a:spLocks noChangeShapeType="1"/>
            </p:cNvSpPr>
            <p:nvPr/>
          </p:nvSpPr>
          <p:spPr bwMode="auto">
            <a:xfrm>
              <a:off x="4254"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2" name="Line 44"/>
            <p:cNvSpPr>
              <a:spLocks noChangeShapeType="1"/>
            </p:cNvSpPr>
            <p:nvPr/>
          </p:nvSpPr>
          <p:spPr bwMode="auto">
            <a:xfrm>
              <a:off x="4155" y="161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3" name="Line 45"/>
            <p:cNvSpPr>
              <a:spLocks noChangeShapeType="1"/>
            </p:cNvSpPr>
            <p:nvPr/>
          </p:nvSpPr>
          <p:spPr bwMode="auto">
            <a:xfrm>
              <a:off x="4155" y="167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4" name="Line 46"/>
            <p:cNvSpPr>
              <a:spLocks noChangeShapeType="1"/>
            </p:cNvSpPr>
            <p:nvPr/>
          </p:nvSpPr>
          <p:spPr bwMode="auto">
            <a:xfrm>
              <a:off x="4254"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5" name="Line 47"/>
            <p:cNvSpPr>
              <a:spLocks noChangeShapeType="1"/>
            </p:cNvSpPr>
            <p:nvPr/>
          </p:nvSpPr>
          <p:spPr bwMode="auto">
            <a:xfrm>
              <a:off x="4155"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6" name="Line 48"/>
            <p:cNvSpPr>
              <a:spLocks noChangeShapeType="1"/>
            </p:cNvSpPr>
            <p:nvPr/>
          </p:nvSpPr>
          <p:spPr bwMode="auto">
            <a:xfrm>
              <a:off x="4155" y="1865"/>
              <a:ext cx="1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7" name="Line 49"/>
            <p:cNvSpPr>
              <a:spLocks noChangeShapeType="1"/>
            </p:cNvSpPr>
            <p:nvPr/>
          </p:nvSpPr>
          <p:spPr bwMode="auto">
            <a:xfrm flipH="1">
              <a:off x="4054" y="1865"/>
              <a:ext cx="25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38" name="Rectangle 50"/>
            <p:cNvSpPr>
              <a:spLocks noChangeArrowheads="1"/>
            </p:cNvSpPr>
            <p:nvPr/>
          </p:nvSpPr>
          <p:spPr bwMode="auto">
            <a:xfrm>
              <a:off x="4354"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5939" name="Rectangle 51"/>
            <p:cNvSpPr>
              <a:spLocks noChangeArrowheads="1"/>
            </p:cNvSpPr>
            <p:nvPr/>
          </p:nvSpPr>
          <p:spPr bwMode="auto">
            <a:xfrm>
              <a:off x="4703" y="1114"/>
              <a:ext cx="50" cy="938"/>
            </a:xfrm>
            <a:prstGeom prst="rect">
              <a:avLst/>
            </a:prstGeom>
            <a:solidFill>
              <a:srgbClr val="FFFFFF"/>
            </a:solidFill>
            <a:ln w="28575">
              <a:solidFill>
                <a:srgbClr val="000000"/>
              </a:solidFill>
              <a:miter lim="800000"/>
              <a:headEnd/>
              <a:tailEnd/>
            </a:ln>
          </p:spPr>
          <p:txBody>
            <a:bodyPr/>
            <a:lstStyle/>
            <a:p>
              <a:endParaRPr lang="en-US"/>
            </a:p>
          </p:txBody>
        </p:sp>
        <p:grpSp>
          <p:nvGrpSpPr>
            <p:cNvPr id="165940" name="Group 52"/>
            <p:cNvGrpSpPr>
              <a:grpSpLocks/>
            </p:cNvGrpSpPr>
            <p:nvPr/>
          </p:nvGrpSpPr>
          <p:grpSpPr bwMode="auto">
            <a:xfrm>
              <a:off x="3404" y="1296"/>
              <a:ext cx="77" cy="73"/>
              <a:chOff x="7221" y="3690"/>
              <a:chExt cx="173" cy="133"/>
            </a:xfrm>
          </p:grpSpPr>
          <p:sp>
            <p:nvSpPr>
              <p:cNvPr id="165941" name="Oval 53"/>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5942" name="Rectangle 54"/>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5943" name="Oval 55"/>
            <p:cNvSpPr>
              <a:spLocks noChangeArrowheads="1"/>
            </p:cNvSpPr>
            <p:nvPr/>
          </p:nvSpPr>
          <p:spPr bwMode="auto">
            <a:xfrm rot="-812249">
              <a:off x="3483" y="1300"/>
              <a:ext cx="49" cy="62"/>
            </a:xfrm>
            <a:prstGeom prst="ellipse">
              <a:avLst/>
            </a:prstGeom>
            <a:solidFill>
              <a:srgbClr val="000000"/>
            </a:solidFill>
            <a:ln w="28575">
              <a:solidFill>
                <a:srgbClr val="000000"/>
              </a:solidFill>
              <a:round/>
              <a:headEnd/>
              <a:tailEnd/>
            </a:ln>
          </p:spPr>
          <p:txBody>
            <a:bodyPr/>
            <a:lstStyle/>
            <a:p>
              <a:endParaRPr lang="en-US"/>
            </a:p>
          </p:txBody>
        </p:sp>
        <p:grpSp>
          <p:nvGrpSpPr>
            <p:cNvPr id="165944" name="Group 56"/>
            <p:cNvGrpSpPr>
              <a:grpSpLocks/>
            </p:cNvGrpSpPr>
            <p:nvPr/>
          </p:nvGrpSpPr>
          <p:grpSpPr bwMode="auto">
            <a:xfrm>
              <a:off x="3641" y="1989"/>
              <a:ext cx="91" cy="125"/>
              <a:chOff x="5887" y="7429"/>
              <a:chExt cx="207" cy="226"/>
            </a:xfrm>
          </p:grpSpPr>
          <p:sp>
            <p:nvSpPr>
              <p:cNvPr id="165945" name="Line 57"/>
              <p:cNvSpPr>
                <a:spLocks noChangeShapeType="1"/>
              </p:cNvSpPr>
              <p:nvPr/>
            </p:nvSpPr>
            <p:spPr bwMode="auto">
              <a:xfrm>
                <a:off x="5961" y="7429"/>
                <a:ext cx="0" cy="2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5946" name="Group 58"/>
              <p:cNvGrpSpPr>
                <a:grpSpLocks/>
              </p:cNvGrpSpPr>
              <p:nvPr/>
            </p:nvGrpSpPr>
            <p:grpSpPr bwMode="auto">
              <a:xfrm>
                <a:off x="5887" y="7470"/>
                <a:ext cx="207" cy="160"/>
                <a:chOff x="5190" y="7313"/>
                <a:chExt cx="255" cy="205"/>
              </a:xfrm>
            </p:grpSpPr>
            <p:sp>
              <p:nvSpPr>
                <p:cNvPr id="165947" name="Oval 59"/>
                <p:cNvSpPr>
                  <a:spLocks noChangeArrowheads="1"/>
                </p:cNvSpPr>
                <p:nvPr/>
              </p:nvSpPr>
              <p:spPr bwMode="auto">
                <a:xfrm>
                  <a:off x="5190" y="7316"/>
                  <a:ext cx="173" cy="183"/>
                </a:xfrm>
                <a:prstGeom prst="ellipse">
                  <a:avLst/>
                </a:prstGeom>
                <a:solidFill>
                  <a:srgbClr val="FFFFFF"/>
                </a:solidFill>
                <a:ln w="28575">
                  <a:solidFill>
                    <a:srgbClr val="000000"/>
                  </a:solidFill>
                  <a:round/>
                  <a:headEnd/>
                  <a:tailEnd/>
                </a:ln>
              </p:spPr>
              <p:txBody>
                <a:bodyPr/>
                <a:lstStyle/>
                <a:p>
                  <a:endParaRPr lang="en-US"/>
                </a:p>
              </p:txBody>
            </p:sp>
            <p:sp>
              <p:nvSpPr>
                <p:cNvPr id="165948" name="Rectangle 60"/>
                <p:cNvSpPr>
                  <a:spLocks noChangeArrowheads="1"/>
                </p:cNvSpPr>
                <p:nvPr/>
              </p:nvSpPr>
              <p:spPr bwMode="auto">
                <a:xfrm>
                  <a:off x="5288" y="7313"/>
                  <a:ext cx="157" cy="205"/>
                </a:xfrm>
                <a:prstGeom prst="rect">
                  <a:avLst/>
                </a:prstGeom>
                <a:solidFill>
                  <a:srgbClr val="FFFFFF"/>
                </a:solidFill>
                <a:ln w="28575">
                  <a:solidFill>
                    <a:srgbClr val="FFFFFF"/>
                  </a:solidFill>
                  <a:miter lim="800000"/>
                  <a:headEnd/>
                  <a:tailEnd/>
                </a:ln>
              </p:spPr>
              <p:txBody>
                <a:bodyPr/>
                <a:lstStyle/>
                <a:p>
                  <a:endParaRPr lang="en-US"/>
                </a:p>
              </p:txBody>
            </p:sp>
          </p:grpSp>
        </p:grpSp>
        <p:sp>
          <p:nvSpPr>
            <p:cNvPr id="165949" name="Oval 61"/>
            <p:cNvSpPr>
              <a:spLocks noChangeArrowheads="1"/>
            </p:cNvSpPr>
            <p:nvPr/>
          </p:nvSpPr>
          <p:spPr bwMode="auto">
            <a:xfrm>
              <a:off x="3580" y="1030"/>
              <a:ext cx="50" cy="62"/>
            </a:xfrm>
            <a:prstGeom prst="ellipse">
              <a:avLst/>
            </a:prstGeom>
            <a:solidFill>
              <a:srgbClr val="FFFFFF"/>
            </a:solidFill>
            <a:ln w="28575">
              <a:solidFill>
                <a:srgbClr val="000000"/>
              </a:solidFill>
              <a:round/>
              <a:headEnd/>
              <a:tailEnd/>
            </a:ln>
          </p:spPr>
          <p:txBody>
            <a:bodyPr/>
            <a:lstStyle/>
            <a:p>
              <a:endParaRPr lang="en-US"/>
            </a:p>
          </p:txBody>
        </p:sp>
        <p:sp>
          <p:nvSpPr>
            <p:cNvPr id="165950" name="Oval 62"/>
            <p:cNvSpPr>
              <a:spLocks noChangeArrowheads="1"/>
            </p:cNvSpPr>
            <p:nvPr/>
          </p:nvSpPr>
          <p:spPr bwMode="auto">
            <a:xfrm>
              <a:off x="3431" y="1020"/>
              <a:ext cx="50" cy="63"/>
            </a:xfrm>
            <a:prstGeom prst="ellipse">
              <a:avLst/>
            </a:prstGeom>
            <a:solidFill>
              <a:srgbClr val="FFFFFF"/>
            </a:solidFill>
            <a:ln w="28575">
              <a:solidFill>
                <a:srgbClr val="000000"/>
              </a:solidFill>
              <a:round/>
              <a:headEnd/>
              <a:tailEnd/>
            </a:ln>
          </p:spPr>
          <p:txBody>
            <a:bodyPr/>
            <a:lstStyle/>
            <a:p>
              <a:endParaRPr lang="en-US"/>
            </a:p>
          </p:txBody>
        </p:sp>
        <p:sp>
          <p:nvSpPr>
            <p:cNvPr id="165951" name="Rectangle 63"/>
            <p:cNvSpPr>
              <a:spLocks noChangeArrowheads="1"/>
            </p:cNvSpPr>
            <p:nvPr/>
          </p:nvSpPr>
          <p:spPr bwMode="auto">
            <a:xfrm>
              <a:off x="3742" y="1601"/>
              <a:ext cx="93" cy="29"/>
            </a:xfrm>
            <a:prstGeom prst="rect">
              <a:avLst/>
            </a:prstGeom>
            <a:solidFill>
              <a:srgbClr val="FFFFFF"/>
            </a:solidFill>
            <a:ln w="28575">
              <a:solidFill>
                <a:srgbClr val="000000"/>
              </a:solidFill>
              <a:miter lim="800000"/>
              <a:headEnd/>
              <a:tailEnd/>
            </a:ln>
          </p:spPr>
          <p:txBody>
            <a:bodyPr/>
            <a:lstStyle/>
            <a:p>
              <a:endParaRPr lang="en-US"/>
            </a:p>
          </p:txBody>
        </p:sp>
        <p:sp>
          <p:nvSpPr>
            <p:cNvPr id="165952" name="Line 64"/>
            <p:cNvSpPr>
              <a:spLocks noChangeShapeType="1"/>
            </p:cNvSpPr>
            <p:nvPr/>
          </p:nvSpPr>
          <p:spPr bwMode="auto">
            <a:xfrm flipH="1">
              <a:off x="4029" y="1114"/>
              <a:ext cx="0" cy="93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53" name="Line 65"/>
            <p:cNvSpPr>
              <a:spLocks noChangeShapeType="1"/>
            </p:cNvSpPr>
            <p:nvPr/>
          </p:nvSpPr>
          <p:spPr bwMode="auto">
            <a:xfrm>
              <a:off x="3992"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54" name="Line 66"/>
            <p:cNvSpPr>
              <a:spLocks noChangeShapeType="1"/>
            </p:cNvSpPr>
            <p:nvPr/>
          </p:nvSpPr>
          <p:spPr bwMode="auto">
            <a:xfrm>
              <a:off x="3990"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55" name="Line 67"/>
            <p:cNvSpPr>
              <a:spLocks noChangeShapeType="1"/>
            </p:cNvSpPr>
            <p:nvPr/>
          </p:nvSpPr>
          <p:spPr bwMode="auto">
            <a:xfrm>
              <a:off x="4067"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56" name="Line 68"/>
            <p:cNvSpPr>
              <a:spLocks noChangeShapeType="1"/>
            </p:cNvSpPr>
            <p:nvPr/>
          </p:nvSpPr>
          <p:spPr bwMode="auto">
            <a:xfrm>
              <a:off x="4067"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57" name="Line 69"/>
            <p:cNvSpPr>
              <a:spLocks noChangeShapeType="1"/>
            </p:cNvSpPr>
            <p:nvPr/>
          </p:nvSpPr>
          <p:spPr bwMode="auto">
            <a:xfrm>
              <a:off x="4686"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58" name="Line 70"/>
            <p:cNvSpPr>
              <a:spLocks noChangeShapeType="1"/>
            </p:cNvSpPr>
            <p:nvPr/>
          </p:nvSpPr>
          <p:spPr bwMode="auto">
            <a:xfrm>
              <a:off x="4685"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59" name="Line 71"/>
            <p:cNvSpPr>
              <a:spLocks noChangeShapeType="1"/>
            </p:cNvSpPr>
            <p:nvPr/>
          </p:nvSpPr>
          <p:spPr bwMode="auto">
            <a:xfrm>
              <a:off x="4765"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60" name="Line 72"/>
            <p:cNvSpPr>
              <a:spLocks noChangeShapeType="1"/>
            </p:cNvSpPr>
            <p:nvPr/>
          </p:nvSpPr>
          <p:spPr bwMode="auto">
            <a:xfrm>
              <a:off x="4767" y="1990"/>
              <a:ext cx="8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61" name="Line 73"/>
            <p:cNvSpPr>
              <a:spLocks noChangeShapeType="1"/>
            </p:cNvSpPr>
            <p:nvPr/>
          </p:nvSpPr>
          <p:spPr bwMode="auto">
            <a:xfrm flipV="1">
              <a:off x="4852" y="1990"/>
              <a:ext cx="0" cy="1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62" name="Line 74"/>
            <p:cNvSpPr>
              <a:spLocks noChangeShapeType="1"/>
            </p:cNvSpPr>
            <p:nvPr/>
          </p:nvSpPr>
          <p:spPr bwMode="auto">
            <a:xfrm>
              <a:off x="4155" y="17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63" name="Line 75"/>
            <p:cNvSpPr>
              <a:spLocks noChangeShapeType="1"/>
            </p:cNvSpPr>
            <p:nvPr/>
          </p:nvSpPr>
          <p:spPr bwMode="auto">
            <a:xfrm>
              <a:off x="4155" y="18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64" name="Line 76"/>
            <p:cNvSpPr>
              <a:spLocks noChangeShapeType="1"/>
            </p:cNvSpPr>
            <p:nvPr/>
          </p:nvSpPr>
          <p:spPr bwMode="auto">
            <a:xfrm>
              <a:off x="4254"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65" name="Line 77"/>
            <p:cNvSpPr>
              <a:spLocks noChangeShapeType="1"/>
            </p:cNvSpPr>
            <p:nvPr/>
          </p:nvSpPr>
          <p:spPr bwMode="auto">
            <a:xfrm>
              <a:off x="4155"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5966" name="Group 78"/>
            <p:cNvGrpSpPr>
              <a:grpSpLocks/>
            </p:cNvGrpSpPr>
            <p:nvPr/>
          </p:nvGrpSpPr>
          <p:grpSpPr bwMode="auto">
            <a:xfrm>
              <a:off x="4029" y="676"/>
              <a:ext cx="275" cy="484"/>
              <a:chOff x="6715" y="5056"/>
              <a:chExt cx="622" cy="874"/>
            </a:xfrm>
          </p:grpSpPr>
          <p:sp>
            <p:nvSpPr>
              <p:cNvPr id="165967" name="AutoShape 7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5968" name="Line 8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69" name="AutoShape 8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5970" name="Line 8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5971" name="Group 83"/>
            <p:cNvGrpSpPr>
              <a:grpSpLocks/>
            </p:cNvGrpSpPr>
            <p:nvPr/>
          </p:nvGrpSpPr>
          <p:grpSpPr bwMode="auto">
            <a:xfrm>
              <a:off x="4377" y="676"/>
              <a:ext cx="275" cy="484"/>
              <a:chOff x="6715" y="5056"/>
              <a:chExt cx="622" cy="874"/>
            </a:xfrm>
          </p:grpSpPr>
          <p:sp>
            <p:nvSpPr>
              <p:cNvPr id="165972" name="AutoShape 84"/>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5973" name="Line 85"/>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74" name="AutoShape 86"/>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5975" name="Line 87"/>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5976" name="Group 88"/>
            <p:cNvGrpSpPr>
              <a:grpSpLocks/>
            </p:cNvGrpSpPr>
            <p:nvPr/>
          </p:nvGrpSpPr>
          <p:grpSpPr bwMode="auto">
            <a:xfrm>
              <a:off x="4724" y="676"/>
              <a:ext cx="275" cy="484"/>
              <a:chOff x="6715" y="5056"/>
              <a:chExt cx="622" cy="874"/>
            </a:xfrm>
          </p:grpSpPr>
          <p:sp>
            <p:nvSpPr>
              <p:cNvPr id="165977" name="AutoShape 8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5978" name="Line 9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79" name="AutoShape 9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5980" name="Line 9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5981" name="Line 93"/>
            <p:cNvSpPr>
              <a:spLocks noChangeShapeType="1"/>
            </p:cNvSpPr>
            <p:nvPr/>
          </p:nvSpPr>
          <p:spPr bwMode="auto">
            <a:xfrm flipV="1">
              <a:off x="4803"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82" name="Line 94"/>
            <p:cNvSpPr>
              <a:spLocks noChangeShapeType="1"/>
            </p:cNvSpPr>
            <p:nvPr/>
          </p:nvSpPr>
          <p:spPr bwMode="auto">
            <a:xfrm>
              <a:off x="4703" y="1865"/>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83" name="Line 95"/>
            <p:cNvSpPr>
              <a:spLocks noChangeShapeType="1"/>
            </p:cNvSpPr>
            <p:nvPr/>
          </p:nvSpPr>
          <p:spPr bwMode="auto">
            <a:xfrm>
              <a:off x="4803" y="11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84" name="Line 96"/>
            <p:cNvSpPr>
              <a:spLocks noChangeShapeType="1"/>
            </p:cNvSpPr>
            <p:nvPr/>
          </p:nvSpPr>
          <p:spPr bwMode="auto">
            <a:xfrm>
              <a:off x="4852"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85" name="Line 97"/>
            <p:cNvSpPr>
              <a:spLocks noChangeShapeType="1"/>
            </p:cNvSpPr>
            <p:nvPr/>
          </p:nvSpPr>
          <p:spPr bwMode="auto">
            <a:xfrm>
              <a:off x="4852" y="12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86" name="Line 98"/>
            <p:cNvSpPr>
              <a:spLocks noChangeShapeType="1"/>
            </p:cNvSpPr>
            <p:nvPr/>
          </p:nvSpPr>
          <p:spPr bwMode="auto">
            <a:xfrm>
              <a:off x="4852" y="13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87" name="Line 99"/>
            <p:cNvSpPr>
              <a:spLocks noChangeShapeType="1"/>
            </p:cNvSpPr>
            <p:nvPr/>
          </p:nvSpPr>
          <p:spPr bwMode="auto">
            <a:xfrm>
              <a:off x="4952"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88" name="Line 100"/>
            <p:cNvSpPr>
              <a:spLocks noChangeShapeType="1"/>
            </p:cNvSpPr>
            <p:nvPr/>
          </p:nvSpPr>
          <p:spPr bwMode="auto">
            <a:xfrm>
              <a:off x="4852"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89" name="Line 101"/>
            <p:cNvSpPr>
              <a:spLocks noChangeShapeType="1"/>
            </p:cNvSpPr>
            <p:nvPr/>
          </p:nvSpPr>
          <p:spPr bwMode="auto">
            <a:xfrm>
              <a:off x="4852" y="136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0" name="Line 102"/>
            <p:cNvSpPr>
              <a:spLocks noChangeShapeType="1"/>
            </p:cNvSpPr>
            <p:nvPr/>
          </p:nvSpPr>
          <p:spPr bwMode="auto">
            <a:xfrm>
              <a:off x="4852" y="142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1" name="Line 103"/>
            <p:cNvSpPr>
              <a:spLocks noChangeShapeType="1"/>
            </p:cNvSpPr>
            <p:nvPr/>
          </p:nvSpPr>
          <p:spPr bwMode="auto">
            <a:xfrm>
              <a:off x="4952"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2" name="Line 104"/>
            <p:cNvSpPr>
              <a:spLocks noChangeShapeType="1"/>
            </p:cNvSpPr>
            <p:nvPr/>
          </p:nvSpPr>
          <p:spPr bwMode="auto">
            <a:xfrm>
              <a:off x="4852"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3" name="Line 105"/>
            <p:cNvSpPr>
              <a:spLocks noChangeShapeType="1"/>
            </p:cNvSpPr>
            <p:nvPr/>
          </p:nvSpPr>
          <p:spPr bwMode="auto">
            <a:xfrm>
              <a:off x="4852" y="149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4" name="Line 106"/>
            <p:cNvSpPr>
              <a:spLocks noChangeShapeType="1"/>
            </p:cNvSpPr>
            <p:nvPr/>
          </p:nvSpPr>
          <p:spPr bwMode="auto">
            <a:xfrm>
              <a:off x="4852" y="155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5" name="Line 107"/>
            <p:cNvSpPr>
              <a:spLocks noChangeShapeType="1"/>
            </p:cNvSpPr>
            <p:nvPr/>
          </p:nvSpPr>
          <p:spPr bwMode="auto">
            <a:xfrm>
              <a:off x="4952"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6" name="Line 108"/>
            <p:cNvSpPr>
              <a:spLocks noChangeShapeType="1"/>
            </p:cNvSpPr>
            <p:nvPr/>
          </p:nvSpPr>
          <p:spPr bwMode="auto">
            <a:xfrm>
              <a:off x="4852"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7" name="Line 109"/>
            <p:cNvSpPr>
              <a:spLocks noChangeShapeType="1"/>
            </p:cNvSpPr>
            <p:nvPr/>
          </p:nvSpPr>
          <p:spPr bwMode="auto">
            <a:xfrm>
              <a:off x="4852" y="161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8" name="Line 110"/>
            <p:cNvSpPr>
              <a:spLocks noChangeShapeType="1"/>
            </p:cNvSpPr>
            <p:nvPr/>
          </p:nvSpPr>
          <p:spPr bwMode="auto">
            <a:xfrm>
              <a:off x="4852" y="167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5999" name="Line 111"/>
            <p:cNvSpPr>
              <a:spLocks noChangeShapeType="1"/>
            </p:cNvSpPr>
            <p:nvPr/>
          </p:nvSpPr>
          <p:spPr bwMode="auto">
            <a:xfrm>
              <a:off x="4952"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0" name="Line 112"/>
            <p:cNvSpPr>
              <a:spLocks noChangeShapeType="1"/>
            </p:cNvSpPr>
            <p:nvPr/>
          </p:nvSpPr>
          <p:spPr bwMode="auto">
            <a:xfrm>
              <a:off x="4852"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1" name="Line 113"/>
            <p:cNvSpPr>
              <a:spLocks noChangeShapeType="1"/>
            </p:cNvSpPr>
            <p:nvPr/>
          </p:nvSpPr>
          <p:spPr bwMode="auto">
            <a:xfrm>
              <a:off x="4852" y="1865"/>
              <a:ext cx="1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2" name="Line 114"/>
            <p:cNvSpPr>
              <a:spLocks noChangeShapeType="1"/>
            </p:cNvSpPr>
            <p:nvPr/>
          </p:nvSpPr>
          <p:spPr bwMode="auto">
            <a:xfrm flipH="1">
              <a:off x="4703" y="1865"/>
              <a:ext cx="299"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3" name="Line 115"/>
            <p:cNvSpPr>
              <a:spLocks noChangeShapeType="1"/>
            </p:cNvSpPr>
            <p:nvPr/>
          </p:nvSpPr>
          <p:spPr bwMode="auto">
            <a:xfrm>
              <a:off x="4852" y="17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4" name="Line 116"/>
            <p:cNvSpPr>
              <a:spLocks noChangeShapeType="1"/>
            </p:cNvSpPr>
            <p:nvPr/>
          </p:nvSpPr>
          <p:spPr bwMode="auto">
            <a:xfrm>
              <a:off x="4852" y="18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5" name="Line 117"/>
            <p:cNvSpPr>
              <a:spLocks noChangeShapeType="1"/>
            </p:cNvSpPr>
            <p:nvPr/>
          </p:nvSpPr>
          <p:spPr bwMode="auto">
            <a:xfrm>
              <a:off x="4952"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6" name="Line 118"/>
            <p:cNvSpPr>
              <a:spLocks noChangeShapeType="1"/>
            </p:cNvSpPr>
            <p:nvPr/>
          </p:nvSpPr>
          <p:spPr bwMode="auto">
            <a:xfrm>
              <a:off x="4852"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7" name="Line 119"/>
            <p:cNvSpPr>
              <a:spLocks noChangeShapeType="1"/>
            </p:cNvSpPr>
            <p:nvPr/>
          </p:nvSpPr>
          <p:spPr bwMode="auto">
            <a:xfrm flipH="1">
              <a:off x="4729" y="1109"/>
              <a:ext cx="0" cy="9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8" name="Line 120"/>
            <p:cNvSpPr>
              <a:spLocks noChangeShapeType="1"/>
            </p:cNvSpPr>
            <p:nvPr/>
          </p:nvSpPr>
          <p:spPr bwMode="auto">
            <a:xfrm>
              <a:off x="4378" y="2052"/>
              <a:ext cx="0" cy="6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09" name="Line 121"/>
            <p:cNvSpPr>
              <a:spLocks noChangeShapeType="1"/>
            </p:cNvSpPr>
            <p:nvPr/>
          </p:nvSpPr>
          <p:spPr bwMode="auto">
            <a:xfrm flipH="1">
              <a:off x="4694" y="2177"/>
              <a:ext cx="9"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10" name="Line 122"/>
            <p:cNvSpPr>
              <a:spLocks noChangeShapeType="1"/>
            </p:cNvSpPr>
            <p:nvPr/>
          </p:nvSpPr>
          <p:spPr bwMode="auto">
            <a:xfrm>
              <a:off x="4054" y="2177"/>
              <a:ext cx="5"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11" name="Rectangle 123"/>
            <p:cNvSpPr>
              <a:spLocks noChangeArrowheads="1"/>
            </p:cNvSpPr>
            <p:nvPr/>
          </p:nvSpPr>
          <p:spPr bwMode="auto">
            <a:xfrm>
              <a:off x="3252" y="652"/>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3</a:t>
              </a:r>
              <a:endParaRPr lang="vi-VN" altLang="en-US" sz="1800"/>
            </a:p>
          </p:txBody>
        </p:sp>
        <p:sp>
          <p:nvSpPr>
            <p:cNvPr id="166012" name="Rectangle 124"/>
            <p:cNvSpPr>
              <a:spLocks noChangeArrowheads="1"/>
            </p:cNvSpPr>
            <p:nvPr/>
          </p:nvSpPr>
          <p:spPr bwMode="auto">
            <a:xfrm>
              <a:off x="3502"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8</a:t>
              </a:r>
              <a:endParaRPr lang="vi-VN" altLang="en-US" sz="1800"/>
            </a:p>
          </p:txBody>
        </p:sp>
        <p:sp>
          <p:nvSpPr>
            <p:cNvPr id="166013" name="Rectangle 125"/>
            <p:cNvSpPr>
              <a:spLocks noChangeArrowheads="1"/>
            </p:cNvSpPr>
            <p:nvPr/>
          </p:nvSpPr>
          <p:spPr bwMode="auto">
            <a:xfrm>
              <a:off x="3701"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166014" name="Rectangle 126"/>
            <p:cNvSpPr>
              <a:spLocks noChangeArrowheads="1"/>
            </p:cNvSpPr>
            <p:nvPr/>
          </p:nvSpPr>
          <p:spPr bwMode="auto">
            <a:xfrm>
              <a:off x="2703" y="2216"/>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166015" name="Rectangle 127"/>
            <p:cNvSpPr>
              <a:spLocks noChangeArrowheads="1"/>
            </p:cNvSpPr>
            <p:nvPr/>
          </p:nvSpPr>
          <p:spPr bwMode="auto">
            <a:xfrm>
              <a:off x="5398" y="965"/>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166016" name="Rectangle 128"/>
            <p:cNvSpPr>
              <a:spLocks noChangeArrowheads="1"/>
            </p:cNvSpPr>
            <p:nvPr/>
          </p:nvSpPr>
          <p:spPr bwMode="auto">
            <a:xfrm>
              <a:off x="5348" y="2153"/>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166017" name="Line 129"/>
            <p:cNvSpPr>
              <a:spLocks noChangeShapeType="1"/>
            </p:cNvSpPr>
            <p:nvPr/>
          </p:nvSpPr>
          <p:spPr bwMode="auto">
            <a:xfrm flipV="1">
              <a:off x="2902" y="1865"/>
              <a:ext cx="699" cy="50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18" name="Line 130"/>
            <p:cNvSpPr>
              <a:spLocks noChangeShapeType="1"/>
            </p:cNvSpPr>
            <p:nvPr/>
          </p:nvSpPr>
          <p:spPr bwMode="auto">
            <a:xfrm flipV="1">
              <a:off x="2753" y="236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19" name="Line 131"/>
            <p:cNvSpPr>
              <a:spLocks noChangeShapeType="1"/>
            </p:cNvSpPr>
            <p:nvPr/>
          </p:nvSpPr>
          <p:spPr bwMode="auto">
            <a:xfrm flipV="1">
              <a:off x="2703" y="1740"/>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0" name="Line 132"/>
            <p:cNvSpPr>
              <a:spLocks noChangeShapeType="1"/>
            </p:cNvSpPr>
            <p:nvPr/>
          </p:nvSpPr>
          <p:spPr bwMode="auto">
            <a:xfrm flipV="1">
              <a:off x="2853" y="1364"/>
              <a:ext cx="599" cy="37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1" name="Line 133"/>
            <p:cNvSpPr>
              <a:spLocks noChangeShapeType="1"/>
            </p:cNvSpPr>
            <p:nvPr/>
          </p:nvSpPr>
          <p:spPr bwMode="auto">
            <a:xfrm flipV="1">
              <a:off x="3302"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2" name="Line 134"/>
            <p:cNvSpPr>
              <a:spLocks noChangeShapeType="1"/>
            </p:cNvSpPr>
            <p:nvPr/>
          </p:nvSpPr>
          <p:spPr bwMode="auto">
            <a:xfrm flipV="1">
              <a:off x="35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3" name="Line 135"/>
            <p:cNvSpPr>
              <a:spLocks noChangeShapeType="1"/>
            </p:cNvSpPr>
            <p:nvPr/>
          </p:nvSpPr>
          <p:spPr bwMode="auto">
            <a:xfrm flipV="1">
              <a:off x="37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4" name="Line 136"/>
            <p:cNvSpPr>
              <a:spLocks noChangeShapeType="1"/>
            </p:cNvSpPr>
            <p:nvPr/>
          </p:nvSpPr>
          <p:spPr bwMode="auto">
            <a:xfrm flipH="1" flipV="1">
              <a:off x="3452" y="801"/>
              <a:ext cx="119" cy="48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5" name="Line 137"/>
            <p:cNvSpPr>
              <a:spLocks noChangeShapeType="1"/>
            </p:cNvSpPr>
            <p:nvPr/>
          </p:nvSpPr>
          <p:spPr bwMode="auto">
            <a:xfrm flipH="1" flipV="1">
              <a:off x="3701" y="801"/>
              <a:ext cx="50" cy="56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6" name="Line 138"/>
            <p:cNvSpPr>
              <a:spLocks noChangeShapeType="1"/>
            </p:cNvSpPr>
            <p:nvPr/>
          </p:nvSpPr>
          <p:spPr bwMode="auto">
            <a:xfrm flipH="1" flipV="1">
              <a:off x="3901" y="801"/>
              <a:ext cx="129" cy="61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7" name="Line 139"/>
            <p:cNvSpPr>
              <a:spLocks noChangeShapeType="1"/>
            </p:cNvSpPr>
            <p:nvPr/>
          </p:nvSpPr>
          <p:spPr bwMode="auto">
            <a:xfrm flipV="1">
              <a:off x="5447" y="1114"/>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8" name="Line 140"/>
            <p:cNvSpPr>
              <a:spLocks noChangeShapeType="1"/>
            </p:cNvSpPr>
            <p:nvPr/>
          </p:nvSpPr>
          <p:spPr bwMode="auto">
            <a:xfrm flipV="1">
              <a:off x="5398" y="2302"/>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29" name="Line 141"/>
            <p:cNvSpPr>
              <a:spLocks noChangeShapeType="1"/>
            </p:cNvSpPr>
            <p:nvPr/>
          </p:nvSpPr>
          <p:spPr bwMode="auto">
            <a:xfrm flipV="1">
              <a:off x="4948" y="1114"/>
              <a:ext cx="49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30" name="Line 142"/>
            <p:cNvSpPr>
              <a:spLocks noChangeShapeType="1"/>
            </p:cNvSpPr>
            <p:nvPr/>
          </p:nvSpPr>
          <p:spPr bwMode="auto">
            <a:xfrm>
              <a:off x="4549" y="2052"/>
              <a:ext cx="84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6031" name="Group 143"/>
            <p:cNvGrpSpPr>
              <a:grpSpLocks/>
            </p:cNvGrpSpPr>
            <p:nvPr/>
          </p:nvGrpSpPr>
          <p:grpSpPr bwMode="auto">
            <a:xfrm>
              <a:off x="3643" y="1470"/>
              <a:ext cx="78" cy="84"/>
              <a:chOff x="5803" y="6525"/>
              <a:chExt cx="178" cy="153"/>
            </a:xfrm>
          </p:grpSpPr>
          <p:sp>
            <p:nvSpPr>
              <p:cNvPr id="166032" name="Line 144"/>
              <p:cNvSpPr>
                <a:spLocks noChangeShapeType="1"/>
              </p:cNvSpPr>
              <p:nvPr/>
            </p:nvSpPr>
            <p:spPr bwMode="auto">
              <a:xfrm>
                <a:off x="5832" y="6525"/>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33" name="Line 145"/>
              <p:cNvSpPr>
                <a:spLocks noChangeShapeType="1"/>
              </p:cNvSpPr>
              <p:nvPr/>
            </p:nvSpPr>
            <p:spPr bwMode="auto">
              <a:xfrm flipV="1">
                <a:off x="5981" y="6525"/>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34" name="Line 146"/>
              <p:cNvSpPr>
                <a:spLocks noChangeShapeType="1"/>
              </p:cNvSpPr>
              <p:nvPr/>
            </p:nvSpPr>
            <p:spPr bwMode="auto">
              <a:xfrm flipH="1">
                <a:off x="5918" y="653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35" name="Line 147"/>
              <p:cNvSpPr>
                <a:spLocks noChangeShapeType="1"/>
              </p:cNvSpPr>
              <p:nvPr/>
            </p:nvSpPr>
            <p:spPr bwMode="auto">
              <a:xfrm flipH="1">
                <a:off x="5918" y="6618"/>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36" name="Line 148"/>
              <p:cNvSpPr>
                <a:spLocks noChangeShapeType="1"/>
              </p:cNvSpPr>
              <p:nvPr/>
            </p:nvSpPr>
            <p:spPr bwMode="auto">
              <a:xfrm flipH="1">
                <a:off x="5918" y="657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37" name="Line 149"/>
              <p:cNvSpPr>
                <a:spLocks noChangeShapeType="1"/>
              </p:cNvSpPr>
              <p:nvPr/>
            </p:nvSpPr>
            <p:spPr bwMode="auto">
              <a:xfrm flipH="1">
                <a:off x="5803"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38" name="Line 150"/>
              <p:cNvSpPr>
                <a:spLocks noChangeShapeType="1"/>
              </p:cNvSpPr>
              <p:nvPr/>
            </p:nvSpPr>
            <p:spPr bwMode="auto">
              <a:xfrm flipH="1">
                <a:off x="5889"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39" name="Line 151"/>
              <p:cNvSpPr>
                <a:spLocks noChangeShapeType="1"/>
              </p:cNvSpPr>
              <p:nvPr/>
            </p:nvSpPr>
            <p:spPr bwMode="auto">
              <a:xfrm flipH="1">
                <a:off x="5845"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6040" name="Group 152"/>
            <p:cNvGrpSpPr>
              <a:grpSpLocks/>
            </p:cNvGrpSpPr>
            <p:nvPr/>
          </p:nvGrpSpPr>
          <p:grpSpPr bwMode="auto">
            <a:xfrm>
              <a:off x="3640" y="1302"/>
              <a:ext cx="79" cy="80"/>
              <a:chOff x="5806" y="6154"/>
              <a:chExt cx="177" cy="146"/>
            </a:xfrm>
          </p:grpSpPr>
          <p:sp>
            <p:nvSpPr>
              <p:cNvPr id="166041" name="Line 153"/>
              <p:cNvSpPr>
                <a:spLocks noChangeShapeType="1"/>
              </p:cNvSpPr>
              <p:nvPr/>
            </p:nvSpPr>
            <p:spPr bwMode="auto">
              <a:xfrm flipV="1">
                <a:off x="5981" y="6186"/>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42" name="Line 154"/>
              <p:cNvSpPr>
                <a:spLocks noChangeShapeType="1"/>
              </p:cNvSpPr>
              <p:nvPr/>
            </p:nvSpPr>
            <p:spPr bwMode="auto">
              <a:xfrm>
                <a:off x="5832" y="6299"/>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43" name="Line 155"/>
              <p:cNvSpPr>
                <a:spLocks noChangeShapeType="1"/>
              </p:cNvSpPr>
              <p:nvPr/>
            </p:nvSpPr>
            <p:spPr bwMode="auto">
              <a:xfrm flipH="1" flipV="1">
                <a:off x="580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44" name="Line 156"/>
              <p:cNvSpPr>
                <a:spLocks noChangeShapeType="1"/>
              </p:cNvSpPr>
              <p:nvPr/>
            </p:nvSpPr>
            <p:spPr bwMode="auto">
              <a:xfrm flipH="1" flipV="1">
                <a:off x="5844"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45" name="Line 157"/>
              <p:cNvSpPr>
                <a:spLocks noChangeShapeType="1"/>
              </p:cNvSpPr>
              <p:nvPr/>
            </p:nvSpPr>
            <p:spPr bwMode="auto">
              <a:xfrm flipH="1" flipV="1">
                <a:off x="588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46" name="Line 158"/>
              <p:cNvSpPr>
                <a:spLocks noChangeShapeType="1"/>
              </p:cNvSpPr>
              <p:nvPr/>
            </p:nvSpPr>
            <p:spPr bwMode="auto">
              <a:xfrm flipH="1" flipV="1">
                <a:off x="5921" y="623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47" name="Line 159"/>
              <p:cNvSpPr>
                <a:spLocks noChangeShapeType="1"/>
              </p:cNvSpPr>
              <p:nvPr/>
            </p:nvSpPr>
            <p:spPr bwMode="auto">
              <a:xfrm flipH="1" flipV="1">
                <a:off x="5921" y="6195"/>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48" name="Line 160"/>
              <p:cNvSpPr>
                <a:spLocks noChangeShapeType="1"/>
              </p:cNvSpPr>
              <p:nvPr/>
            </p:nvSpPr>
            <p:spPr bwMode="auto">
              <a:xfrm flipH="1" flipV="1">
                <a:off x="5921" y="615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6049" name="Line 161"/>
            <p:cNvSpPr>
              <a:spLocks noChangeShapeType="1"/>
            </p:cNvSpPr>
            <p:nvPr/>
          </p:nvSpPr>
          <p:spPr bwMode="auto">
            <a:xfrm flipV="1">
              <a:off x="3502" y="261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50" name="Line 162"/>
            <p:cNvSpPr>
              <a:spLocks noChangeShapeType="1"/>
            </p:cNvSpPr>
            <p:nvPr/>
          </p:nvSpPr>
          <p:spPr bwMode="auto">
            <a:xfrm flipV="1">
              <a:off x="3651" y="1587"/>
              <a:ext cx="179" cy="10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51" name="Rectangle 163"/>
            <p:cNvSpPr>
              <a:spLocks noChangeArrowheads="1"/>
            </p:cNvSpPr>
            <p:nvPr/>
          </p:nvSpPr>
          <p:spPr bwMode="auto">
            <a:xfrm>
              <a:off x="3452" y="2466"/>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166052" name="Line 164"/>
            <p:cNvSpPr>
              <a:spLocks noChangeShapeType="1"/>
            </p:cNvSpPr>
            <p:nvPr/>
          </p:nvSpPr>
          <p:spPr bwMode="auto">
            <a:xfrm>
              <a:off x="4403"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53" name="Line 165"/>
            <p:cNvSpPr>
              <a:spLocks noChangeShapeType="1"/>
            </p:cNvSpPr>
            <p:nvPr/>
          </p:nvSpPr>
          <p:spPr bwMode="auto">
            <a:xfrm>
              <a:off x="4155"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6054" name="Group 166"/>
            <p:cNvGrpSpPr>
              <a:grpSpLocks/>
            </p:cNvGrpSpPr>
            <p:nvPr/>
          </p:nvGrpSpPr>
          <p:grpSpPr bwMode="auto">
            <a:xfrm>
              <a:off x="3555" y="1599"/>
              <a:ext cx="176" cy="31"/>
              <a:chOff x="1587" y="8931"/>
              <a:chExt cx="1662" cy="180"/>
            </a:xfrm>
          </p:grpSpPr>
          <p:sp>
            <p:nvSpPr>
              <p:cNvPr id="166055" name="Line 167"/>
              <p:cNvSpPr>
                <a:spLocks noChangeShapeType="1"/>
              </p:cNvSpPr>
              <p:nvPr/>
            </p:nvSpPr>
            <p:spPr bwMode="auto">
              <a:xfrm flipV="1">
                <a:off x="206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56" name="Line 168"/>
              <p:cNvSpPr>
                <a:spLocks noChangeShapeType="1"/>
              </p:cNvSpPr>
              <p:nvPr/>
            </p:nvSpPr>
            <p:spPr bwMode="auto">
              <a:xfrm>
                <a:off x="224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57" name="Line 169"/>
              <p:cNvSpPr>
                <a:spLocks noChangeShapeType="1"/>
              </p:cNvSpPr>
              <p:nvPr/>
            </p:nvSpPr>
            <p:spPr bwMode="auto">
              <a:xfrm flipV="1">
                <a:off x="242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58" name="Line 170"/>
              <p:cNvSpPr>
                <a:spLocks noChangeShapeType="1"/>
              </p:cNvSpPr>
              <p:nvPr/>
            </p:nvSpPr>
            <p:spPr bwMode="auto">
              <a:xfrm>
                <a:off x="260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59" name="Line 171"/>
              <p:cNvSpPr>
                <a:spLocks noChangeShapeType="1"/>
              </p:cNvSpPr>
              <p:nvPr/>
            </p:nvSpPr>
            <p:spPr bwMode="auto">
              <a:xfrm flipV="1">
                <a:off x="1758" y="8931"/>
                <a:ext cx="123"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0" name="Line 172"/>
              <p:cNvSpPr>
                <a:spLocks noChangeShapeType="1"/>
              </p:cNvSpPr>
              <p:nvPr/>
            </p:nvSpPr>
            <p:spPr bwMode="auto">
              <a:xfrm>
                <a:off x="18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1" name="Line 173"/>
              <p:cNvSpPr>
                <a:spLocks noChangeShapeType="1"/>
              </p:cNvSpPr>
              <p:nvPr/>
            </p:nvSpPr>
            <p:spPr bwMode="auto">
              <a:xfrm flipV="1">
                <a:off x="27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2" name="Line 174"/>
              <p:cNvSpPr>
                <a:spLocks noChangeShapeType="1"/>
              </p:cNvSpPr>
              <p:nvPr/>
            </p:nvSpPr>
            <p:spPr bwMode="auto">
              <a:xfrm>
                <a:off x="2961" y="8931"/>
                <a:ext cx="108"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3" name="Line 175"/>
              <p:cNvSpPr>
                <a:spLocks noChangeShapeType="1"/>
              </p:cNvSpPr>
              <p:nvPr/>
            </p:nvSpPr>
            <p:spPr bwMode="auto">
              <a:xfrm>
                <a:off x="1587"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4" name="Line 176"/>
              <p:cNvSpPr>
                <a:spLocks noChangeShapeType="1"/>
              </p:cNvSpPr>
              <p:nvPr/>
            </p:nvSpPr>
            <p:spPr bwMode="auto">
              <a:xfrm>
                <a:off x="3069"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6065" name="Line 177"/>
            <p:cNvSpPr>
              <a:spLocks noChangeShapeType="1"/>
            </p:cNvSpPr>
            <p:nvPr/>
          </p:nvSpPr>
          <p:spPr bwMode="auto">
            <a:xfrm>
              <a:off x="3836" y="1568"/>
              <a:ext cx="0" cy="9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6" name="Line 178"/>
            <p:cNvSpPr>
              <a:spLocks noChangeShapeType="1"/>
            </p:cNvSpPr>
            <p:nvPr/>
          </p:nvSpPr>
          <p:spPr bwMode="auto">
            <a:xfrm>
              <a:off x="3836" y="1568"/>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7" name="Line 179"/>
            <p:cNvSpPr>
              <a:spLocks noChangeShapeType="1"/>
            </p:cNvSpPr>
            <p:nvPr/>
          </p:nvSpPr>
          <p:spPr bwMode="auto">
            <a:xfrm>
              <a:off x="3836" y="1663"/>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8" name="Line 180"/>
            <p:cNvSpPr>
              <a:spLocks noChangeShapeType="1"/>
            </p:cNvSpPr>
            <p:nvPr/>
          </p:nvSpPr>
          <p:spPr bwMode="auto">
            <a:xfrm>
              <a:off x="3886" y="1568"/>
              <a:ext cx="0" cy="3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69" name="Line 181"/>
            <p:cNvSpPr>
              <a:spLocks noChangeShapeType="1"/>
            </p:cNvSpPr>
            <p:nvPr/>
          </p:nvSpPr>
          <p:spPr bwMode="auto">
            <a:xfrm>
              <a:off x="3886" y="1631"/>
              <a:ext cx="0" cy="3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70" name="Line 182"/>
            <p:cNvSpPr>
              <a:spLocks noChangeShapeType="1"/>
            </p:cNvSpPr>
            <p:nvPr/>
          </p:nvSpPr>
          <p:spPr bwMode="auto">
            <a:xfrm>
              <a:off x="3861" y="163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71" name="Line 183"/>
            <p:cNvSpPr>
              <a:spLocks noChangeShapeType="1"/>
            </p:cNvSpPr>
            <p:nvPr/>
          </p:nvSpPr>
          <p:spPr bwMode="auto">
            <a:xfrm>
              <a:off x="3861" y="160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72" name="Line 184"/>
            <p:cNvSpPr>
              <a:spLocks noChangeShapeType="1"/>
            </p:cNvSpPr>
            <p:nvPr/>
          </p:nvSpPr>
          <p:spPr bwMode="auto">
            <a:xfrm>
              <a:off x="3861" y="1601"/>
              <a:ext cx="0" cy="3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73" name="Rectangle 185"/>
            <p:cNvSpPr>
              <a:spLocks noChangeArrowheads="1"/>
            </p:cNvSpPr>
            <p:nvPr/>
          </p:nvSpPr>
          <p:spPr bwMode="auto">
            <a:xfrm>
              <a:off x="3794" y="1344"/>
              <a:ext cx="25" cy="158"/>
            </a:xfrm>
            <a:prstGeom prst="rect">
              <a:avLst/>
            </a:prstGeom>
            <a:solidFill>
              <a:srgbClr val="FFFFFF"/>
            </a:solidFill>
            <a:ln w="28575">
              <a:solidFill>
                <a:srgbClr val="000000"/>
              </a:solidFill>
              <a:miter lim="800000"/>
              <a:headEnd/>
              <a:tailEnd/>
            </a:ln>
          </p:spPr>
          <p:txBody>
            <a:bodyPr/>
            <a:lstStyle/>
            <a:p>
              <a:endParaRPr lang="en-US"/>
            </a:p>
          </p:txBody>
        </p:sp>
        <p:sp>
          <p:nvSpPr>
            <p:cNvPr id="166074" name="Rectangle 186"/>
            <p:cNvSpPr>
              <a:spLocks noChangeArrowheads="1"/>
            </p:cNvSpPr>
            <p:nvPr/>
          </p:nvSpPr>
          <p:spPr bwMode="auto">
            <a:xfrm>
              <a:off x="3592" y="1408"/>
              <a:ext cx="202" cy="31"/>
            </a:xfrm>
            <a:prstGeom prst="rect">
              <a:avLst/>
            </a:prstGeom>
            <a:solidFill>
              <a:srgbClr val="FFFFFF"/>
            </a:solidFill>
            <a:ln w="28575">
              <a:solidFill>
                <a:srgbClr val="000000"/>
              </a:solidFill>
              <a:miter lim="800000"/>
              <a:headEnd/>
              <a:tailEnd/>
            </a:ln>
          </p:spPr>
          <p:txBody>
            <a:bodyPr/>
            <a:lstStyle/>
            <a:p>
              <a:endParaRPr lang="en-US"/>
            </a:p>
          </p:txBody>
        </p:sp>
        <p:sp>
          <p:nvSpPr>
            <p:cNvPr id="166075" name="Line 187"/>
            <p:cNvSpPr>
              <a:spLocks noChangeShapeType="1"/>
            </p:cNvSpPr>
            <p:nvPr/>
          </p:nvSpPr>
          <p:spPr bwMode="auto">
            <a:xfrm flipH="1">
              <a:off x="4030" y="1117"/>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76" name="Line 188"/>
            <p:cNvSpPr>
              <a:spLocks noChangeShapeType="1"/>
            </p:cNvSpPr>
            <p:nvPr/>
          </p:nvSpPr>
          <p:spPr bwMode="auto">
            <a:xfrm flipH="1">
              <a:off x="4030" y="121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77" name="Line 189"/>
            <p:cNvSpPr>
              <a:spLocks noChangeShapeType="1"/>
            </p:cNvSpPr>
            <p:nvPr/>
          </p:nvSpPr>
          <p:spPr bwMode="auto">
            <a:xfrm flipH="1">
              <a:off x="4030" y="1306"/>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78" name="Line 190"/>
            <p:cNvSpPr>
              <a:spLocks noChangeShapeType="1"/>
            </p:cNvSpPr>
            <p:nvPr/>
          </p:nvSpPr>
          <p:spPr bwMode="auto">
            <a:xfrm flipH="1">
              <a:off x="4030" y="140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79" name="Line 191"/>
            <p:cNvSpPr>
              <a:spLocks noChangeShapeType="1"/>
            </p:cNvSpPr>
            <p:nvPr/>
          </p:nvSpPr>
          <p:spPr bwMode="auto">
            <a:xfrm flipH="1">
              <a:off x="4030" y="149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80" name="Line 192"/>
            <p:cNvSpPr>
              <a:spLocks noChangeShapeType="1"/>
            </p:cNvSpPr>
            <p:nvPr/>
          </p:nvSpPr>
          <p:spPr bwMode="auto">
            <a:xfrm flipH="1">
              <a:off x="4030" y="159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81" name="Line 193"/>
            <p:cNvSpPr>
              <a:spLocks noChangeShapeType="1"/>
            </p:cNvSpPr>
            <p:nvPr/>
          </p:nvSpPr>
          <p:spPr bwMode="auto">
            <a:xfrm flipH="1">
              <a:off x="4030" y="168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82" name="Line 194"/>
            <p:cNvSpPr>
              <a:spLocks noChangeShapeType="1"/>
            </p:cNvSpPr>
            <p:nvPr/>
          </p:nvSpPr>
          <p:spPr bwMode="auto">
            <a:xfrm flipH="1">
              <a:off x="4030" y="178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83" name="Line 195"/>
            <p:cNvSpPr>
              <a:spLocks noChangeShapeType="1"/>
            </p:cNvSpPr>
            <p:nvPr/>
          </p:nvSpPr>
          <p:spPr bwMode="auto">
            <a:xfrm flipH="1">
              <a:off x="4030" y="1874"/>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84" name="Line 196"/>
            <p:cNvSpPr>
              <a:spLocks noChangeShapeType="1"/>
            </p:cNvSpPr>
            <p:nvPr/>
          </p:nvSpPr>
          <p:spPr bwMode="auto">
            <a:xfrm flipH="1">
              <a:off x="4030" y="1969"/>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6085" name="Group 197"/>
            <p:cNvGrpSpPr>
              <a:grpSpLocks/>
            </p:cNvGrpSpPr>
            <p:nvPr/>
          </p:nvGrpSpPr>
          <p:grpSpPr bwMode="auto">
            <a:xfrm>
              <a:off x="4729" y="1117"/>
              <a:ext cx="25" cy="914"/>
              <a:chOff x="8088" y="8145"/>
              <a:chExt cx="57" cy="1653"/>
            </a:xfrm>
          </p:grpSpPr>
          <p:sp>
            <p:nvSpPr>
              <p:cNvPr id="166086" name="Line 198"/>
              <p:cNvSpPr>
                <a:spLocks noChangeShapeType="1"/>
              </p:cNvSpPr>
              <p:nvPr/>
            </p:nvSpPr>
            <p:spPr bwMode="auto">
              <a:xfrm flipH="1">
                <a:off x="8088" y="8145"/>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87" name="Line 199"/>
              <p:cNvSpPr>
                <a:spLocks noChangeShapeType="1"/>
              </p:cNvSpPr>
              <p:nvPr/>
            </p:nvSpPr>
            <p:spPr bwMode="auto">
              <a:xfrm flipH="1">
                <a:off x="8088" y="8316"/>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88" name="Line 200"/>
              <p:cNvSpPr>
                <a:spLocks noChangeShapeType="1"/>
              </p:cNvSpPr>
              <p:nvPr/>
            </p:nvSpPr>
            <p:spPr bwMode="auto">
              <a:xfrm flipH="1">
                <a:off x="8088" y="8487"/>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89" name="Line 201"/>
              <p:cNvSpPr>
                <a:spLocks noChangeShapeType="1"/>
              </p:cNvSpPr>
              <p:nvPr/>
            </p:nvSpPr>
            <p:spPr bwMode="auto">
              <a:xfrm flipH="1">
                <a:off x="8088" y="8658"/>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90" name="Line 202"/>
              <p:cNvSpPr>
                <a:spLocks noChangeShapeType="1"/>
              </p:cNvSpPr>
              <p:nvPr/>
            </p:nvSpPr>
            <p:spPr bwMode="auto">
              <a:xfrm flipH="1">
                <a:off x="8088" y="8829"/>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91" name="Line 203"/>
              <p:cNvSpPr>
                <a:spLocks noChangeShapeType="1"/>
              </p:cNvSpPr>
              <p:nvPr/>
            </p:nvSpPr>
            <p:spPr bwMode="auto">
              <a:xfrm flipH="1">
                <a:off x="8088" y="9000"/>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92" name="Line 204"/>
              <p:cNvSpPr>
                <a:spLocks noChangeShapeType="1"/>
              </p:cNvSpPr>
              <p:nvPr/>
            </p:nvSpPr>
            <p:spPr bwMode="auto">
              <a:xfrm flipH="1">
                <a:off x="8088" y="9171"/>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93" name="Line 205"/>
              <p:cNvSpPr>
                <a:spLocks noChangeShapeType="1"/>
              </p:cNvSpPr>
              <p:nvPr/>
            </p:nvSpPr>
            <p:spPr bwMode="auto">
              <a:xfrm flipH="1">
                <a:off x="8088" y="9342"/>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94" name="Line 206"/>
              <p:cNvSpPr>
                <a:spLocks noChangeShapeType="1"/>
              </p:cNvSpPr>
              <p:nvPr/>
            </p:nvSpPr>
            <p:spPr bwMode="auto">
              <a:xfrm flipH="1">
                <a:off x="8088" y="9513"/>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095" name="Line 207"/>
              <p:cNvSpPr>
                <a:spLocks noChangeShapeType="1"/>
              </p:cNvSpPr>
              <p:nvPr/>
            </p:nvSpPr>
            <p:spPr bwMode="auto">
              <a:xfrm flipH="1">
                <a:off x="8088" y="9684"/>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6096" name="Line 208"/>
            <p:cNvSpPr>
              <a:spLocks noChangeShapeType="1"/>
            </p:cNvSpPr>
            <p:nvPr/>
          </p:nvSpPr>
          <p:spPr bwMode="auto">
            <a:xfrm flipH="1" flipV="1">
              <a:off x="3620" y="1671"/>
              <a:ext cx="101" cy="0"/>
            </a:xfrm>
            <a:prstGeom prst="line">
              <a:avLst/>
            </a:prstGeom>
            <a:noFill/>
            <a:ln w="28575">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166097" name="Oval 209"/>
            <p:cNvSpPr>
              <a:spLocks noChangeArrowheads="1"/>
            </p:cNvSpPr>
            <p:nvPr/>
          </p:nvSpPr>
          <p:spPr bwMode="auto">
            <a:xfrm>
              <a:off x="2875" y="208"/>
              <a:ext cx="50" cy="62"/>
            </a:xfrm>
            <a:prstGeom prst="ellipse">
              <a:avLst/>
            </a:prstGeom>
            <a:solidFill>
              <a:srgbClr val="FFFFFF"/>
            </a:solidFill>
            <a:ln w="28575">
              <a:solidFill>
                <a:srgbClr val="000000"/>
              </a:solidFill>
              <a:round/>
              <a:headEnd/>
              <a:tailEnd/>
            </a:ln>
          </p:spPr>
          <p:txBody>
            <a:bodyPr/>
            <a:lstStyle/>
            <a:p>
              <a:endParaRPr lang="en-US"/>
            </a:p>
          </p:txBody>
        </p:sp>
        <p:sp>
          <p:nvSpPr>
            <p:cNvPr id="166098" name="Oval 210"/>
            <p:cNvSpPr>
              <a:spLocks noChangeArrowheads="1"/>
            </p:cNvSpPr>
            <p:nvPr/>
          </p:nvSpPr>
          <p:spPr bwMode="auto">
            <a:xfrm>
              <a:off x="3085" y="204"/>
              <a:ext cx="50" cy="63"/>
            </a:xfrm>
            <a:prstGeom prst="ellipse">
              <a:avLst/>
            </a:prstGeom>
            <a:solidFill>
              <a:srgbClr val="FFFFFF"/>
            </a:solidFill>
            <a:ln w="28575">
              <a:solidFill>
                <a:srgbClr val="000000"/>
              </a:solidFill>
              <a:round/>
              <a:headEnd/>
              <a:tailEnd/>
            </a:ln>
          </p:spPr>
          <p:txBody>
            <a:bodyPr/>
            <a:lstStyle/>
            <a:p>
              <a:endParaRPr lang="en-US"/>
            </a:p>
          </p:txBody>
        </p:sp>
        <p:sp>
          <p:nvSpPr>
            <p:cNvPr id="166099" name="Oval 211"/>
            <p:cNvSpPr>
              <a:spLocks noChangeArrowheads="1"/>
            </p:cNvSpPr>
            <p:nvPr/>
          </p:nvSpPr>
          <p:spPr bwMode="auto">
            <a:xfrm>
              <a:off x="4277"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6100" name="Oval 212"/>
            <p:cNvSpPr>
              <a:spLocks noChangeArrowheads="1"/>
            </p:cNvSpPr>
            <p:nvPr/>
          </p:nvSpPr>
          <p:spPr bwMode="auto">
            <a:xfrm>
              <a:off x="4628"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6101" name="Oval 213"/>
            <p:cNvSpPr>
              <a:spLocks noChangeArrowheads="1"/>
            </p:cNvSpPr>
            <p:nvPr/>
          </p:nvSpPr>
          <p:spPr bwMode="auto">
            <a:xfrm>
              <a:off x="4972"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6102" name="Oval 214"/>
            <p:cNvSpPr>
              <a:spLocks noChangeArrowheads="1"/>
            </p:cNvSpPr>
            <p:nvPr/>
          </p:nvSpPr>
          <p:spPr bwMode="auto">
            <a:xfrm>
              <a:off x="4675" y="2636"/>
              <a:ext cx="49" cy="63"/>
            </a:xfrm>
            <a:prstGeom prst="ellipse">
              <a:avLst/>
            </a:prstGeom>
            <a:solidFill>
              <a:srgbClr val="FFFFFF"/>
            </a:solidFill>
            <a:ln w="28575">
              <a:solidFill>
                <a:srgbClr val="000000"/>
              </a:solidFill>
              <a:round/>
              <a:headEnd/>
              <a:tailEnd/>
            </a:ln>
          </p:spPr>
          <p:txBody>
            <a:bodyPr/>
            <a:lstStyle/>
            <a:p>
              <a:endParaRPr lang="en-US"/>
            </a:p>
          </p:txBody>
        </p:sp>
        <p:sp>
          <p:nvSpPr>
            <p:cNvPr id="166103" name="Oval 215"/>
            <p:cNvSpPr>
              <a:spLocks noChangeArrowheads="1"/>
            </p:cNvSpPr>
            <p:nvPr/>
          </p:nvSpPr>
          <p:spPr bwMode="auto">
            <a:xfrm>
              <a:off x="4350" y="2636"/>
              <a:ext cx="50" cy="63"/>
            </a:xfrm>
            <a:prstGeom prst="ellipse">
              <a:avLst/>
            </a:prstGeom>
            <a:solidFill>
              <a:srgbClr val="FFFFFF"/>
            </a:solidFill>
            <a:ln w="28575">
              <a:solidFill>
                <a:srgbClr val="000000"/>
              </a:solidFill>
              <a:round/>
              <a:headEnd/>
              <a:tailEnd/>
            </a:ln>
          </p:spPr>
          <p:txBody>
            <a:bodyPr/>
            <a:lstStyle/>
            <a:p>
              <a:endParaRPr lang="en-US"/>
            </a:p>
          </p:txBody>
        </p:sp>
        <p:sp>
          <p:nvSpPr>
            <p:cNvPr id="166104" name="Oval 216"/>
            <p:cNvSpPr>
              <a:spLocks noChangeArrowheads="1"/>
            </p:cNvSpPr>
            <p:nvPr/>
          </p:nvSpPr>
          <p:spPr bwMode="auto">
            <a:xfrm>
              <a:off x="4032" y="2628"/>
              <a:ext cx="50" cy="63"/>
            </a:xfrm>
            <a:prstGeom prst="ellipse">
              <a:avLst/>
            </a:prstGeom>
            <a:solidFill>
              <a:srgbClr val="FFFFFF"/>
            </a:solidFill>
            <a:ln w="28575">
              <a:solidFill>
                <a:srgbClr val="000000"/>
              </a:solidFill>
              <a:round/>
              <a:headEnd/>
              <a:tailEnd/>
            </a:ln>
          </p:spPr>
          <p:txBody>
            <a:bodyPr/>
            <a:lstStyle/>
            <a:p>
              <a:endParaRPr lang="en-US"/>
            </a:p>
          </p:txBody>
        </p:sp>
      </p:grpSp>
      <p:sp>
        <p:nvSpPr>
          <p:cNvPr id="166105" name="Text Box 217"/>
          <p:cNvSpPr txBox="1">
            <a:spLocks noChangeArrowheads="1"/>
          </p:cNvSpPr>
          <p:nvPr/>
        </p:nvSpPr>
        <p:spPr bwMode="auto">
          <a:xfrm>
            <a:off x="327660" y="3429636"/>
            <a:ext cx="26273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1. Đòn bẩy</a:t>
            </a:r>
          </a:p>
        </p:txBody>
      </p:sp>
      <p:sp>
        <p:nvSpPr>
          <p:cNvPr id="166106" name="Text Box 218"/>
          <p:cNvSpPr txBox="1">
            <a:spLocks noChangeArrowheads="1"/>
          </p:cNvSpPr>
          <p:nvPr/>
        </p:nvSpPr>
        <p:spPr bwMode="auto">
          <a:xfrm>
            <a:off x="327660" y="3924936"/>
            <a:ext cx="43561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2. Tiếp điểm thường đóng</a:t>
            </a:r>
          </a:p>
        </p:txBody>
      </p:sp>
      <p:sp>
        <p:nvSpPr>
          <p:cNvPr id="166107" name="Text Box 219"/>
          <p:cNvSpPr txBox="1">
            <a:spLocks noChangeArrowheads="1"/>
          </p:cNvSpPr>
          <p:nvPr/>
        </p:nvSpPr>
        <p:spPr bwMode="auto">
          <a:xfrm>
            <a:off x="329248" y="4440873"/>
            <a:ext cx="4140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3. Tiếp điểm thường mở</a:t>
            </a:r>
          </a:p>
        </p:txBody>
      </p:sp>
      <p:sp>
        <p:nvSpPr>
          <p:cNvPr id="166108" name="Text Box 220"/>
          <p:cNvSpPr txBox="1">
            <a:spLocks noChangeArrowheads="1"/>
          </p:cNvSpPr>
          <p:nvPr/>
        </p:nvSpPr>
        <p:spPr bwMode="auto">
          <a:xfrm>
            <a:off x="311785" y="4980623"/>
            <a:ext cx="5237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4. Vít chỉnh dòng điện tác động</a:t>
            </a:r>
          </a:p>
        </p:txBody>
      </p:sp>
      <p:sp>
        <p:nvSpPr>
          <p:cNvPr id="166116" name="Oval 228"/>
          <p:cNvSpPr>
            <a:spLocks noChangeArrowheads="1"/>
          </p:cNvSpPr>
          <p:nvPr/>
        </p:nvSpPr>
        <p:spPr bwMode="auto">
          <a:xfrm>
            <a:off x="5832475" y="2349500"/>
            <a:ext cx="404813" cy="449263"/>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4165088894"/>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166108"/>
                                        </p:tgtEl>
                                        <p:attrNameLst>
                                          <p:attrName>style.visibility</p:attrName>
                                        </p:attrNameLst>
                                      </p:cBhvr>
                                      <p:to>
                                        <p:strVal val="visible"/>
                                      </p:to>
                                    </p:set>
                                    <p:animEffect transition="in" filter="strips(downRight)">
                                      <p:cBhvr>
                                        <p:cTn id="7" dur="2000"/>
                                        <p:tgtEl>
                                          <p:spTgt spid="166108"/>
                                        </p:tgtEl>
                                      </p:cBhvr>
                                    </p:animEffect>
                                  </p:childTnLst>
                                </p:cTn>
                              </p:par>
                            </p:childTnLst>
                          </p:cTn>
                        </p:par>
                        <p:par>
                          <p:cTn id="8" fill="hold" nodeType="afterGroup">
                            <p:stCondLst>
                              <p:cond delay="2000"/>
                            </p:stCondLst>
                            <p:childTnLst>
                              <p:par>
                                <p:cTn id="9" presetID="4" presetClass="entr" presetSubtype="16" fill="hold" grpId="0" nodeType="afterEffect">
                                  <p:stCondLst>
                                    <p:cond delay="0"/>
                                  </p:stCondLst>
                                  <p:childTnLst>
                                    <p:set>
                                      <p:cBhvr>
                                        <p:cTn id="10" dur="1" fill="hold">
                                          <p:stCondLst>
                                            <p:cond delay="0"/>
                                          </p:stCondLst>
                                        </p:cTn>
                                        <p:tgtEl>
                                          <p:spTgt spid="166116"/>
                                        </p:tgtEl>
                                        <p:attrNameLst>
                                          <p:attrName>style.visibility</p:attrName>
                                        </p:attrNameLst>
                                      </p:cBhvr>
                                      <p:to>
                                        <p:strVal val="visible"/>
                                      </p:to>
                                    </p:set>
                                    <p:animEffect transition="in" filter="box(in)">
                                      <p:cBhvr>
                                        <p:cTn id="11" dur="2000"/>
                                        <p:tgtEl>
                                          <p:spTgt spid="166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108" grpId="0"/>
      <p:bldP spid="166116"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7575" y="458788"/>
            <a:ext cx="6029325" cy="591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6682" name="Group 10"/>
          <p:cNvGrpSpPr>
            <a:grpSpLocks/>
          </p:cNvGrpSpPr>
          <p:nvPr/>
        </p:nvGrpSpPr>
        <p:grpSpPr bwMode="auto">
          <a:xfrm>
            <a:off x="101600" y="2754313"/>
            <a:ext cx="3840163" cy="1006475"/>
            <a:chOff x="0" y="1735"/>
            <a:chExt cx="2419" cy="634"/>
          </a:xfrm>
        </p:grpSpPr>
        <p:sp>
          <p:nvSpPr>
            <p:cNvPr id="156679" name="Line 7"/>
            <p:cNvSpPr>
              <a:spLocks noChangeShapeType="1"/>
            </p:cNvSpPr>
            <p:nvPr/>
          </p:nvSpPr>
          <p:spPr bwMode="auto">
            <a:xfrm flipV="1">
              <a:off x="1275" y="1735"/>
              <a:ext cx="1144" cy="595"/>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6680" name="Text Box 8"/>
            <p:cNvSpPr txBox="1">
              <a:spLocks noChangeArrowheads="1"/>
            </p:cNvSpPr>
            <p:nvPr/>
          </p:nvSpPr>
          <p:spPr bwMode="auto">
            <a:xfrm>
              <a:off x="0" y="1962"/>
              <a:ext cx="1276"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b="1">
                  <a:solidFill>
                    <a:srgbClr val="FF0000"/>
                  </a:solidFill>
                </a:rPr>
                <a:t>Vít chỉnh dòng điện tác động</a:t>
              </a:r>
            </a:p>
          </p:txBody>
        </p:sp>
      </p:grpSp>
    </p:spTree>
    <p:extLst>
      <p:ext uri="{BB962C8B-B14F-4D97-AF65-F5344CB8AC3E}">
        <p14:creationId xmlns:p14="http://schemas.microsoft.com/office/powerpoint/2010/main" val="2374915249"/>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56682"/>
                                        </p:tgtEl>
                                        <p:attrNameLst>
                                          <p:attrName>style.visibility</p:attrName>
                                        </p:attrNameLst>
                                      </p:cBhvr>
                                      <p:to>
                                        <p:strVal val="visible"/>
                                      </p:to>
                                    </p:set>
                                    <p:animEffect transition="in" filter="strips(downRight)">
                                      <p:cBhvr>
                                        <p:cTn id="7" dur="2000"/>
                                        <p:tgtEl>
                                          <p:spTgt spid="156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ChangeArrowheads="1"/>
          </p:cNvSpPr>
          <p:nvPr/>
        </p:nvSpPr>
        <p:spPr bwMode="auto">
          <a:xfrm>
            <a:off x="4211638" y="2524125"/>
            <a:ext cx="395287"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grpSp>
        <p:nvGrpSpPr>
          <p:cNvPr id="163843" name="Group 3"/>
          <p:cNvGrpSpPr>
            <a:grpSpLocks/>
          </p:cNvGrpSpPr>
          <p:nvPr/>
        </p:nvGrpSpPr>
        <p:grpSpPr bwMode="auto">
          <a:xfrm>
            <a:off x="1281113" y="451705"/>
            <a:ext cx="4673600" cy="3960813"/>
            <a:chOff x="2703" y="204"/>
            <a:chExt cx="2944" cy="2495"/>
          </a:xfrm>
        </p:grpSpPr>
        <p:grpSp>
          <p:nvGrpSpPr>
            <p:cNvPr id="163844" name="Group 4"/>
            <p:cNvGrpSpPr>
              <a:grpSpLocks/>
            </p:cNvGrpSpPr>
            <p:nvPr/>
          </p:nvGrpSpPr>
          <p:grpSpPr bwMode="auto">
            <a:xfrm flipH="1">
              <a:off x="3582" y="1296"/>
              <a:ext cx="76" cy="73"/>
              <a:chOff x="7221" y="3690"/>
              <a:chExt cx="173" cy="133"/>
            </a:xfrm>
          </p:grpSpPr>
          <p:sp>
            <p:nvSpPr>
              <p:cNvPr id="163845" name="Oval 5"/>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3846" name="Rectangle 6"/>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3847" name="Line 7"/>
            <p:cNvSpPr>
              <a:spLocks noChangeShapeType="1"/>
            </p:cNvSpPr>
            <p:nvPr/>
          </p:nvSpPr>
          <p:spPr bwMode="auto">
            <a:xfrm>
              <a:off x="2896" y="270"/>
              <a:ext cx="10" cy="19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48" name="Line 8"/>
            <p:cNvSpPr>
              <a:spLocks noChangeShapeType="1"/>
            </p:cNvSpPr>
            <p:nvPr/>
          </p:nvSpPr>
          <p:spPr bwMode="auto">
            <a:xfrm flipH="1">
              <a:off x="3107" y="270"/>
              <a:ext cx="1" cy="78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49" name="Line 9"/>
            <p:cNvSpPr>
              <a:spLocks noChangeShapeType="1"/>
            </p:cNvSpPr>
            <p:nvPr/>
          </p:nvSpPr>
          <p:spPr bwMode="auto">
            <a:xfrm>
              <a:off x="4304"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0" name="Line 10"/>
            <p:cNvSpPr>
              <a:spLocks noChangeShapeType="1"/>
            </p:cNvSpPr>
            <p:nvPr/>
          </p:nvSpPr>
          <p:spPr bwMode="auto">
            <a:xfrm>
              <a:off x="3107" y="1051"/>
              <a:ext cx="3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1" name="Line 11"/>
            <p:cNvSpPr>
              <a:spLocks noChangeShapeType="1"/>
            </p:cNvSpPr>
            <p:nvPr/>
          </p:nvSpPr>
          <p:spPr bwMode="auto">
            <a:xfrm>
              <a:off x="2906" y="2177"/>
              <a:ext cx="7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2" name="Line 12"/>
            <p:cNvSpPr>
              <a:spLocks noChangeShapeType="1"/>
            </p:cNvSpPr>
            <p:nvPr/>
          </p:nvSpPr>
          <p:spPr bwMode="auto">
            <a:xfrm>
              <a:off x="3456"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3" name="Line 13"/>
            <p:cNvSpPr>
              <a:spLocks noChangeShapeType="1"/>
            </p:cNvSpPr>
            <p:nvPr/>
          </p:nvSpPr>
          <p:spPr bwMode="auto">
            <a:xfrm>
              <a:off x="3506" y="1300"/>
              <a:ext cx="149" cy="8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4" name="Line 14"/>
            <p:cNvSpPr>
              <a:spLocks noChangeShapeType="1"/>
            </p:cNvSpPr>
            <p:nvPr/>
          </p:nvSpPr>
          <p:spPr bwMode="auto">
            <a:xfrm>
              <a:off x="3605"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5" name="Line 15"/>
            <p:cNvSpPr>
              <a:spLocks noChangeShapeType="1"/>
            </p:cNvSpPr>
            <p:nvPr/>
          </p:nvSpPr>
          <p:spPr bwMode="auto">
            <a:xfrm flipV="1">
              <a:off x="3531" y="1674"/>
              <a:ext cx="0" cy="1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6" name="Line 16"/>
            <p:cNvSpPr>
              <a:spLocks noChangeShapeType="1"/>
            </p:cNvSpPr>
            <p:nvPr/>
          </p:nvSpPr>
          <p:spPr bwMode="auto">
            <a:xfrm>
              <a:off x="3535" y="1711"/>
              <a:ext cx="47" cy="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7" name="Line 17"/>
            <p:cNvSpPr>
              <a:spLocks noChangeShapeType="1"/>
            </p:cNvSpPr>
            <p:nvPr/>
          </p:nvSpPr>
          <p:spPr bwMode="auto">
            <a:xfrm flipH="1">
              <a:off x="3531" y="1738"/>
              <a:ext cx="51" cy="2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8" name="Line 18"/>
            <p:cNvSpPr>
              <a:spLocks noChangeShapeType="1"/>
            </p:cNvSpPr>
            <p:nvPr/>
          </p:nvSpPr>
          <p:spPr bwMode="auto">
            <a:xfrm flipH="1">
              <a:off x="3504" y="1668"/>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59" name="Line 19"/>
            <p:cNvSpPr>
              <a:spLocks noChangeShapeType="1"/>
            </p:cNvSpPr>
            <p:nvPr/>
          </p:nvSpPr>
          <p:spPr bwMode="auto">
            <a:xfrm flipH="1">
              <a:off x="3504" y="1713"/>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0" name="Line 20"/>
            <p:cNvSpPr>
              <a:spLocks noChangeShapeType="1"/>
            </p:cNvSpPr>
            <p:nvPr/>
          </p:nvSpPr>
          <p:spPr bwMode="auto">
            <a:xfrm flipH="1">
              <a:off x="3504" y="1756"/>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1" name="Line 21"/>
            <p:cNvSpPr>
              <a:spLocks noChangeShapeType="1"/>
            </p:cNvSpPr>
            <p:nvPr/>
          </p:nvSpPr>
          <p:spPr bwMode="auto">
            <a:xfrm flipH="1">
              <a:off x="3504" y="1778"/>
              <a:ext cx="28" cy="3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2" name="Line 22"/>
            <p:cNvSpPr>
              <a:spLocks noChangeShapeType="1"/>
            </p:cNvSpPr>
            <p:nvPr/>
          </p:nvSpPr>
          <p:spPr bwMode="auto">
            <a:xfrm flipH="1">
              <a:off x="3504" y="1690"/>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3" name="Line 23"/>
            <p:cNvSpPr>
              <a:spLocks noChangeShapeType="1"/>
            </p:cNvSpPr>
            <p:nvPr/>
          </p:nvSpPr>
          <p:spPr bwMode="auto">
            <a:xfrm flipH="1">
              <a:off x="3504" y="1735"/>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4" name="Line 24"/>
            <p:cNvSpPr>
              <a:spLocks noChangeShapeType="1"/>
            </p:cNvSpPr>
            <p:nvPr/>
          </p:nvSpPr>
          <p:spPr bwMode="auto">
            <a:xfrm>
              <a:off x="4653"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5" name="Line 25"/>
            <p:cNvSpPr>
              <a:spLocks noChangeShapeType="1"/>
            </p:cNvSpPr>
            <p:nvPr/>
          </p:nvSpPr>
          <p:spPr bwMode="auto">
            <a:xfrm>
              <a:off x="5002"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6" name="Rectangle 26"/>
            <p:cNvSpPr>
              <a:spLocks noChangeArrowheads="1"/>
            </p:cNvSpPr>
            <p:nvPr/>
          </p:nvSpPr>
          <p:spPr bwMode="auto">
            <a:xfrm>
              <a:off x="4005"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3867" name="Line 27"/>
            <p:cNvSpPr>
              <a:spLocks noChangeShapeType="1"/>
            </p:cNvSpPr>
            <p:nvPr/>
          </p:nvSpPr>
          <p:spPr bwMode="auto">
            <a:xfrm>
              <a:off x="3672" y="2115"/>
              <a:ext cx="11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8" name="Line 28"/>
            <p:cNvSpPr>
              <a:spLocks noChangeShapeType="1"/>
            </p:cNvSpPr>
            <p:nvPr/>
          </p:nvSpPr>
          <p:spPr bwMode="auto">
            <a:xfrm>
              <a:off x="3672" y="1990"/>
              <a:ext cx="31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69" name="Line 29"/>
            <p:cNvSpPr>
              <a:spLocks noChangeShapeType="1"/>
            </p:cNvSpPr>
            <p:nvPr/>
          </p:nvSpPr>
          <p:spPr bwMode="auto">
            <a:xfrm flipV="1">
              <a:off x="4104"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0" name="Line 30"/>
            <p:cNvSpPr>
              <a:spLocks noChangeShapeType="1"/>
            </p:cNvSpPr>
            <p:nvPr/>
          </p:nvSpPr>
          <p:spPr bwMode="auto">
            <a:xfrm>
              <a:off x="4005" y="1865"/>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1" name="Line 31"/>
            <p:cNvSpPr>
              <a:spLocks noChangeShapeType="1"/>
            </p:cNvSpPr>
            <p:nvPr/>
          </p:nvSpPr>
          <p:spPr bwMode="auto">
            <a:xfrm>
              <a:off x="4104" y="1177"/>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2" name="Line 32"/>
            <p:cNvSpPr>
              <a:spLocks noChangeShapeType="1"/>
            </p:cNvSpPr>
            <p:nvPr/>
          </p:nvSpPr>
          <p:spPr bwMode="auto">
            <a:xfrm>
              <a:off x="4155"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3" name="Line 33"/>
            <p:cNvSpPr>
              <a:spLocks noChangeShapeType="1"/>
            </p:cNvSpPr>
            <p:nvPr/>
          </p:nvSpPr>
          <p:spPr bwMode="auto">
            <a:xfrm>
              <a:off x="4155" y="12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4" name="Line 34"/>
            <p:cNvSpPr>
              <a:spLocks noChangeShapeType="1"/>
            </p:cNvSpPr>
            <p:nvPr/>
          </p:nvSpPr>
          <p:spPr bwMode="auto">
            <a:xfrm>
              <a:off x="4155" y="13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5" name="Line 35"/>
            <p:cNvSpPr>
              <a:spLocks noChangeShapeType="1"/>
            </p:cNvSpPr>
            <p:nvPr/>
          </p:nvSpPr>
          <p:spPr bwMode="auto">
            <a:xfrm>
              <a:off x="4254"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6" name="Line 36"/>
            <p:cNvSpPr>
              <a:spLocks noChangeShapeType="1"/>
            </p:cNvSpPr>
            <p:nvPr/>
          </p:nvSpPr>
          <p:spPr bwMode="auto">
            <a:xfrm>
              <a:off x="4155"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7" name="Line 37"/>
            <p:cNvSpPr>
              <a:spLocks noChangeShapeType="1"/>
            </p:cNvSpPr>
            <p:nvPr/>
          </p:nvSpPr>
          <p:spPr bwMode="auto">
            <a:xfrm>
              <a:off x="4155" y="136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8" name="Line 38"/>
            <p:cNvSpPr>
              <a:spLocks noChangeShapeType="1"/>
            </p:cNvSpPr>
            <p:nvPr/>
          </p:nvSpPr>
          <p:spPr bwMode="auto">
            <a:xfrm>
              <a:off x="4155" y="142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79" name="Line 39"/>
            <p:cNvSpPr>
              <a:spLocks noChangeShapeType="1"/>
            </p:cNvSpPr>
            <p:nvPr/>
          </p:nvSpPr>
          <p:spPr bwMode="auto">
            <a:xfrm>
              <a:off x="4254"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0" name="Line 40"/>
            <p:cNvSpPr>
              <a:spLocks noChangeShapeType="1"/>
            </p:cNvSpPr>
            <p:nvPr/>
          </p:nvSpPr>
          <p:spPr bwMode="auto">
            <a:xfrm>
              <a:off x="4155"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1" name="Line 41"/>
            <p:cNvSpPr>
              <a:spLocks noChangeShapeType="1"/>
            </p:cNvSpPr>
            <p:nvPr/>
          </p:nvSpPr>
          <p:spPr bwMode="auto">
            <a:xfrm>
              <a:off x="4155" y="149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2" name="Line 42"/>
            <p:cNvSpPr>
              <a:spLocks noChangeShapeType="1"/>
            </p:cNvSpPr>
            <p:nvPr/>
          </p:nvSpPr>
          <p:spPr bwMode="auto">
            <a:xfrm>
              <a:off x="4155" y="155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3" name="Line 43"/>
            <p:cNvSpPr>
              <a:spLocks noChangeShapeType="1"/>
            </p:cNvSpPr>
            <p:nvPr/>
          </p:nvSpPr>
          <p:spPr bwMode="auto">
            <a:xfrm>
              <a:off x="4254"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4" name="Line 44"/>
            <p:cNvSpPr>
              <a:spLocks noChangeShapeType="1"/>
            </p:cNvSpPr>
            <p:nvPr/>
          </p:nvSpPr>
          <p:spPr bwMode="auto">
            <a:xfrm>
              <a:off x="4155" y="161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5" name="Line 45"/>
            <p:cNvSpPr>
              <a:spLocks noChangeShapeType="1"/>
            </p:cNvSpPr>
            <p:nvPr/>
          </p:nvSpPr>
          <p:spPr bwMode="auto">
            <a:xfrm>
              <a:off x="4155" y="167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6" name="Line 46"/>
            <p:cNvSpPr>
              <a:spLocks noChangeShapeType="1"/>
            </p:cNvSpPr>
            <p:nvPr/>
          </p:nvSpPr>
          <p:spPr bwMode="auto">
            <a:xfrm>
              <a:off x="4254"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7" name="Line 47"/>
            <p:cNvSpPr>
              <a:spLocks noChangeShapeType="1"/>
            </p:cNvSpPr>
            <p:nvPr/>
          </p:nvSpPr>
          <p:spPr bwMode="auto">
            <a:xfrm>
              <a:off x="4155"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8" name="Line 48"/>
            <p:cNvSpPr>
              <a:spLocks noChangeShapeType="1"/>
            </p:cNvSpPr>
            <p:nvPr/>
          </p:nvSpPr>
          <p:spPr bwMode="auto">
            <a:xfrm>
              <a:off x="4155" y="1865"/>
              <a:ext cx="1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89" name="Line 49"/>
            <p:cNvSpPr>
              <a:spLocks noChangeShapeType="1"/>
            </p:cNvSpPr>
            <p:nvPr/>
          </p:nvSpPr>
          <p:spPr bwMode="auto">
            <a:xfrm flipH="1">
              <a:off x="4054" y="1865"/>
              <a:ext cx="25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890" name="Rectangle 50"/>
            <p:cNvSpPr>
              <a:spLocks noChangeArrowheads="1"/>
            </p:cNvSpPr>
            <p:nvPr/>
          </p:nvSpPr>
          <p:spPr bwMode="auto">
            <a:xfrm>
              <a:off x="4354"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3891" name="Rectangle 51"/>
            <p:cNvSpPr>
              <a:spLocks noChangeArrowheads="1"/>
            </p:cNvSpPr>
            <p:nvPr/>
          </p:nvSpPr>
          <p:spPr bwMode="auto">
            <a:xfrm>
              <a:off x="4703" y="1114"/>
              <a:ext cx="50" cy="938"/>
            </a:xfrm>
            <a:prstGeom prst="rect">
              <a:avLst/>
            </a:prstGeom>
            <a:solidFill>
              <a:srgbClr val="FFFFFF"/>
            </a:solidFill>
            <a:ln w="28575">
              <a:solidFill>
                <a:srgbClr val="000000"/>
              </a:solidFill>
              <a:miter lim="800000"/>
              <a:headEnd/>
              <a:tailEnd/>
            </a:ln>
          </p:spPr>
          <p:txBody>
            <a:bodyPr/>
            <a:lstStyle/>
            <a:p>
              <a:endParaRPr lang="en-US"/>
            </a:p>
          </p:txBody>
        </p:sp>
        <p:grpSp>
          <p:nvGrpSpPr>
            <p:cNvPr id="163892" name="Group 52"/>
            <p:cNvGrpSpPr>
              <a:grpSpLocks/>
            </p:cNvGrpSpPr>
            <p:nvPr/>
          </p:nvGrpSpPr>
          <p:grpSpPr bwMode="auto">
            <a:xfrm>
              <a:off x="3404" y="1296"/>
              <a:ext cx="77" cy="73"/>
              <a:chOff x="7221" y="3690"/>
              <a:chExt cx="173" cy="133"/>
            </a:xfrm>
          </p:grpSpPr>
          <p:sp>
            <p:nvSpPr>
              <p:cNvPr id="163893" name="Oval 53"/>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3894" name="Rectangle 54"/>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3895" name="Oval 55"/>
            <p:cNvSpPr>
              <a:spLocks noChangeArrowheads="1"/>
            </p:cNvSpPr>
            <p:nvPr/>
          </p:nvSpPr>
          <p:spPr bwMode="auto">
            <a:xfrm rot="-812249">
              <a:off x="3483" y="1300"/>
              <a:ext cx="49" cy="62"/>
            </a:xfrm>
            <a:prstGeom prst="ellipse">
              <a:avLst/>
            </a:prstGeom>
            <a:solidFill>
              <a:srgbClr val="000000"/>
            </a:solidFill>
            <a:ln w="28575">
              <a:solidFill>
                <a:srgbClr val="000000"/>
              </a:solidFill>
              <a:round/>
              <a:headEnd/>
              <a:tailEnd/>
            </a:ln>
          </p:spPr>
          <p:txBody>
            <a:bodyPr/>
            <a:lstStyle/>
            <a:p>
              <a:endParaRPr lang="en-US"/>
            </a:p>
          </p:txBody>
        </p:sp>
        <p:grpSp>
          <p:nvGrpSpPr>
            <p:cNvPr id="163896" name="Group 56"/>
            <p:cNvGrpSpPr>
              <a:grpSpLocks/>
            </p:cNvGrpSpPr>
            <p:nvPr/>
          </p:nvGrpSpPr>
          <p:grpSpPr bwMode="auto">
            <a:xfrm>
              <a:off x="3641" y="1989"/>
              <a:ext cx="91" cy="125"/>
              <a:chOff x="5887" y="7429"/>
              <a:chExt cx="207" cy="226"/>
            </a:xfrm>
          </p:grpSpPr>
          <p:sp>
            <p:nvSpPr>
              <p:cNvPr id="163897" name="Line 57"/>
              <p:cNvSpPr>
                <a:spLocks noChangeShapeType="1"/>
              </p:cNvSpPr>
              <p:nvPr/>
            </p:nvSpPr>
            <p:spPr bwMode="auto">
              <a:xfrm>
                <a:off x="5961" y="7429"/>
                <a:ext cx="0" cy="2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3898" name="Group 58"/>
              <p:cNvGrpSpPr>
                <a:grpSpLocks/>
              </p:cNvGrpSpPr>
              <p:nvPr/>
            </p:nvGrpSpPr>
            <p:grpSpPr bwMode="auto">
              <a:xfrm>
                <a:off x="5887" y="7470"/>
                <a:ext cx="207" cy="160"/>
                <a:chOff x="5190" y="7313"/>
                <a:chExt cx="255" cy="205"/>
              </a:xfrm>
            </p:grpSpPr>
            <p:sp>
              <p:nvSpPr>
                <p:cNvPr id="163899" name="Oval 59"/>
                <p:cNvSpPr>
                  <a:spLocks noChangeArrowheads="1"/>
                </p:cNvSpPr>
                <p:nvPr/>
              </p:nvSpPr>
              <p:spPr bwMode="auto">
                <a:xfrm>
                  <a:off x="5190" y="7316"/>
                  <a:ext cx="173" cy="183"/>
                </a:xfrm>
                <a:prstGeom prst="ellipse">
                  <a:avLst/>
                </a:prstGeom>
                <a:solidFill>
                  <a:srgbClr val="FFFFFF"/>
                </a:solidFill>
                <a:ln w="28575">
                  <a:solidFill>
                    <a:srgbClr val="000000"/>
                  </a:solidFill>
                  <a:round/>
                  <a:headEnd/>
                  <a:tailEnd/>
                </a:ln>
              </p:spPr>
              <p:txBody>
                <a:bodyPr/>
                <a:lstStyle/>
                <a:p>
                  <a:endParaRPr lang="en-US"/>
                </a:p>
              </p:txBody>
            </p:sp>
            <p:sp>
              <p:nvSpPr>
                <p:cNvPr id="163900" name="Rectangle 60"/>
                <p:cNvSpPr>
                  <a:spLocks noChangeArrowheads="1"/>
                </p:cNvSpPr>
                <p:nvPr/>
              </p:nvSpPr>
              <p:spPr bwMode="auto">
                <a:xfrm>
                  <a:off x="5288" y="7313"/>
                  <a:ext cx="157" cy="205"/>
                </a:xfrm>
                <a:prstGeom prst="rect">
                  <a:avLst/>
                </a:prstGeom>
                <a:solidFill>
                  <a:srgbClr val="FFFFFF"/>
                </a:solidFill>
                <a:ln w="28575">
                  <a:solidFill>
                    <a:srgbClr val="FFFFFF"/>
                  </a:solidFill>
                  <a:miter lim="800000"/>
                  <a:headEnd/>
                  <a:tailEnd/>
                </a:ln>
              </p:spPr>
              <p:txBody>
                <a:bodyPr/>
                <a:lstStyle/>
                <a:p>
                  <a:endParaRPr lang="en-US"/>
                </a:p>
              </p:txBody>
            </p:sp>
          </p:grpSp>
        </p:grpSp>
        <p:sp>
          <p:nvSpPr>
            <p:cNvPr id="163901" name="Oval 61"/>
            <p:cNvSpPr>
              <a:spLocks noChangeArrowheads="1"/>
            </p:cNvSpPr>
            <p:nvPr/>
          </p:nvSpPr>
          <p:spPr bwMode="auto">
            <a:xfrm>
              <a:off x="3580" y="1030"/>
              <a:ext cx="50" cy="62"/>
            </a:xfrm>
            <a:prstGeom prst="ellipse">
              <a:avLst/>
            </a:prstGeom>
            <a:solidFill>
              <a:srgbClr val="FFFFFF"/>
            </a:solidFill>
            <a:ln w="28575">
              <a:solidFill>
                <a:srgbClr val="000000"/>
              </a:solidFill>
              <a:round/>
              <a:headEnd/>
              <a:tailEnd/>
            </a:ln>
          </p:spPr>
          <p:txBody>
            <a:bodyPr/>
            <a:lstStyle/>
            <a:p>
              <a:endParaRPr lang="en-US"/>
            </a:p>
          </p:txBody>
        </p:sp>
        <p:sp>
          <p:nvSpPr>
            <p:cNvPr id="163902" name="Oval 62"/>
            <p:cNvSpPr>
              <a:spLocks noChangeArrowheads="1"/>
            </p:cNvSpPr>
            <p:nvPr/>
          </p:nvSpPr>
          <p:spPr bwMode="auto">
            <a:xfrm>
              <a:off x="3431" y="1020"/>
              <a:ext cx="50" cy="63"/>
            </a:xfrm>
            <a:prstGeom prst="ellipse">
              <a:avLst/>
            </a:prstGeom>
            <a:solidFill>
              <a:srgbClr val="FFFFFF"/>
            </a:solidFill>
            <a:ln w="28575">
              <a:solidFill>
                <a:srgbClr val="000000"/>
              </a:solidFill>
              <a:round/>
              <a:headEnd/>
              <a:tailEnd/>
            </a:ln>
          </p:spPr>
          <p:txBody>
            <a:bodyPr/>
            <a:lstStyle/>
            <a:p>
              <a:endParaRPr lang="en-US"/>
            </a:p>
          </p:txBody>
        </p:sp>
        <p:sp>
          <p:nvSpPr>
            <p:cNvPr id="163903" name="Rectangle 63"/>
            <p:cNvSpPr>
              <a:spLocks noChangeArrowheads="1"/>
            </p:cNvSpPr>
            <p:nvPr/>
          </p:nvSpPr>
          <p:spPr bwMode="auto">
            <a:xfrm>
              <a:off x="3742" y="1601"/>
              <a:ext cx="93" cy="29"/>
            </a:xfrm>
            <a:prstGeom prst="rect">
              <a:avLst/>
            </a:prstGeom>
            <a:solidFill>
              <a:srgbClr val="FFFFFF"/>
            </a:solidFill>
            <a:ln w="28575">
              <a:solidFill>
                <a:srgbClr val="000000"/>
              </a:solidFill>
              <a:miter lim="800000"/>
              <a:headEnd/>
              <a:tailEnd/>
            </a:ln>
          </p:spPr>
          <p:txBody>
            <a:bodyPr/>
            <a:lstStyle/>
            <a:p>
              <a:endParaRPr lang="en-US"/>
            </a:p>
          </p:txBody>
        </p:sp>
        <p:sp>
          <p:nvSpPr>
            <p:cNvPr id="163904" name="Line 64"/>
            <p:cNvSpPr>
              <a:spLocks noChangeShapeType="1"/>
            </p:cNvSpPr>
            <p:nvPr/>
          </p:nvSpPr>
          <p:spPr bwMode="auto">
            <a:xfrm flipH="1">
              <a:off x="4029" y="1114"/>
              <a:ext cx="0" cy="93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05" name="Line 65"/>
            <p:cNvSpPr>
              <a:spLocks noChangeShapeType="1"/>
            </p:cNvSpPr>
            <p:nvPr/>
          </p:nvSpPr>
          <p:spPr bwMode="auto">
            <a:xfrm>
              <a:off x="3992"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06" name="Line 66"/>
            <p:cNvSpPr>
              <a:spLocks noChangeShapeType="1"/>
            </p:cNvSpPr>
            <p:nvPr/>
          </p:nvSpPr>
          <p:spPr bwMode="auto">
            <a:xfrm>
              <a:off x="3990"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07" name="Line 67"/>
            <p:cNvSpPr>
              <a:spLocks noChangeShapeType="1"/>
            </p:cNvSpPr>
            <p:nvPr/>
          </p:nvSpPr>
          <p:spPr bwMode="auto">
            <a:xfrm>
              <a:off x="4067"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08" name="Line 68"/>
            <p:cNvSpPr>
              <a:spLocks noChangeShapeType="1"/>
            </p:cNvSpPr>
            <p:nvPr/>
          </p:nvSpPr>
          <p:spPr bwMode="auto">
            <a:xfrm>
              <a:off x="4067"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09" name="Line 69"/>
            <p:cNvSpPr>
              <a:spLocks noChangeShapeType="1"/>
            </p:cNvSpPr>
            <p:nvPr/>
          </p:nvSpPr>
          <p:spPr bwMode="auto">
            <a:xfrm>
              <a:off x="4686"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0" name="Line 70"/>
            <p:cNvSpPr>
              <a:spLocks noChangeShapeType="1"/>
            </p:cNvSpPr>
            <p:nvPr/>
          </p:nvSpPr>
          <p:spPr bwMode="auto">
            <a:xfrm>
              <a:off x="4685"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1" name="Line 71"/>
            <p:cNvSpPr>
              <a:spLocks noChangeShapeType="1"/>
            </p:cNvSpPr>
            <p:nvPr/>
          </p:nvSpPr>
          <p:spPr bwMode="auto">
            <a:xfrm>
              <a:off x="4765"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2" name="Line 72"/>
            <p:cNvSpPr>
              <a:spLocks noChangeShapeType="1"/>
            </p:cNvSpPr>
            <p:nvPr/>
          </p:nvSpPr>
          <p:spPr bwMode="auto">
            <a:xfrm>
              <a:off x="4767" y="1990"/>
              <a:ext cx="8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3" name="Line 73"/>
            <p:cNvSpPr>
              <a:spLocks noChangeShapeType="1"/>
            </p:cNvSpPr>
            <p:nvPr/>
          </p:nvSpPr>
          <p:spPr bwMode="auto">
            <a:xfrm flipV="1">
              <a:off x="4852" y="1990"/>
              <a:ext cx="0" cy="1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4" name="Line 74"/>
            <p:cNvSpPr>
              <a:spLocks noChangeShapeType="1"/>
            </p:cNvSpPr>
            <p:nvPr/>
          </p:nvSpPr>
          <p:spPr bwMode="auto">
            <a:xfrm>
              <a:off x="4155" y="17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5" name="Line 75"/>
            <p:cNvSpPr>
              <a:spLocks noChangeShapeType="1"/>
            </p:cNvSpPr>
            <p:nvPr/>
          </p:nvSpPr>
          <p:spPr bwMode="auto">
            <a:xfrm>
              <a:off x="4155" y="18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6" name="Line 76"/>
            <p:cNvSpPr>
              <a:spLocks noChangeShapeType="1"/>
            </p:cNvSpPr>
            <p:nvPr/>
          </p:nvSpPr>
          <p:spPr bwMode="auto">
            <a:xfrm>
              <a:off x="4254"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17" name="Line 77"/>
            <p:cNvSpPr>
              <a:spLocks noChangeShapeType="1"/>
            </p:cNvSpPr>
            <p:nvPr/>
          </p:nvSpPr>
          <p:spPr bwMode="auto">
            <a:xfrm>
              <a:off x="4155"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3918" name="Group 78"/>
            <p:cNvGrpSpPr>
              <a:grpSpLocks/>
            </p:cNvGrpSpPr>
            <p:nvPr/>
          </p:nvGrpSpPr>
          <p:grpSpPr bwMode="auto">
            <a:xfrm>
              <a:off x="4029" y="676"/>
              <a:ext cx="275" cy="484"/>
              <a:chOff x="6715" y="5056"/>
              <a:chExt cx="622" cy="874"/>
            </a:xfrm>
          </p:grpSpPr>
          <p:sp>
            <p:nvSpPr>
              <p:cNvPr id="163919" name="AutoShape 7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3920" name="Line 8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21" name="AutoShape 8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3922" name="Line 8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3923" name="Group 83"/>
            <p:cNvGrpSpPr>
              <a:grpSpLocks/>
            </p:cNvGrpSpPr>
            <p:nvPr/>
          </p:nvGrpSpPr>
          <p:grpSpPr bwMode="auto">
            <a:xfrm>
              <a:off x="4377" y="676"/>
              <a:ext cx="275" cy="484"/>
              <a:chOff x="6715" y="5056"/>
              <a:chExt cx="622" cy="874"/>
            </a:xfrm>
          </p:grpSpPr>
          <p:sp>
            <p:nvSpPr>
              <p:cNvPr id="163924" name="AutoShape 84"/>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3925" name="Line 85"/>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26" name="AutoShape 86"/>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3927" name="Line 87"/>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3928" name="Group 88"/>
            <p:cNvGrpSpPr>
              <a:grpSpLocks/>
            </p:cNvGrpSpPr>
            <p:nvPr/>
          </p:nvGrpSpPr>
          <p:grpSpPr bwMode="auto">
            <a:xfrm>
              <a:off x="4724" y="676"/>
              <a:ext cx="275" cy="484"/>
              <a:chOff x="6715" y="5056"/>
              <a:chExt cx="622" cy="874"/>
            </a:xfrm>
          </p:grpSpPr>
          <p:sp>
            <p:nvSpPr>
              <p:cNvPr id="163929" name="AutoShape 8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3930" name="Line 9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31" name="AutoShape 9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3932" name="Line 9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3933" name="Line 93"/>
            <p:cNvSpPr>
              <a:spLocks noChangeShapeType="1"/>
            </p:cNvSpPr>
            <p:nvPr/>
          </p:nvSpPr>
          <p:spPr bwMode="auto">
            <a:xfrm flipV="1">
              <a:off x="4803"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34" name="Line 94"/>
            <p:cNvSpPr>
              <a:spLocks noChangeShapeType="1"/>
            </p:cNvSpPr>
            <p:nvPr/>
          </p:nvSpPr>
          <p:spPr bwMode="auto">
            <a:xfrm>
              <a:off x="4703" y="1865"/>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35" name="Line 95"/>
            <p:cNvSpPr>
              <a:spLocks noChangeShapeType="1"/>
            </p:cNvSpPr>
            <p:nvPr/>
          </p:nvSpPr>
          <p:spPr bwMode="auto">
            <a:xfrm>
              <a:off x="4803" y="11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36" name="Line 96"/>
            <p:cNvSpPr>
              <a:spLocks noChangeShapeType="1"/>
            </p:cNvSpPr>
            <p:nvPr/>
          </p:nvSpPr>
          <p:spPr bwMode="auto">
            <a:xfrm>
              <a:off x="4852"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37" name="Line 97"/>
            <p:cNvSpPr>
              <a:spLocks noChangeShapeType="1"/>
            </p:cNvSpPr>
            <p:nvPr/>
          </p:nvSpPr>
          <p:spPr bwMode="auto">
            <a:xfrm>
              <a:off x="4852" y="12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38" name="Line 98"/>
            <p:cNvSpPr>
              <a:spLocks noChangeShapeType="1"/>
            </p:cNvSpPr>
            <p:nvPr/>
          </p:nvSpPr>
          <p:spPr bwMode="auto">
            <a:xfrm>
              <a:off x="4852" y="13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39" name="Line 99"/>
            <p:cNvSpPr>
              <a:spLocks noChangeShapeType="1"/>
            </p:cNvSpPr>
            <p:nvPr/>
          </p:nvSpPr>
          <p:spPr bwMode="auto">
            <a:xfrm>
              <a:off x="4952"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0" name="Line 100"/>
            <p:cNvSpPr>
              <a:spLocks noChangeShapeType="1"/>
            </p:cNvSpPr>
            <p:nvPr/>
          </p:nvSpPr>
          <p:spPr bwMode="auto">
            <a:xfrm>
              <a:off x="4852"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1" name="Line 101"/>
            <p:cNvSpPr>
              <a:spLocks noChangeShapeType="1"/>
            </p:cNvSpPr>
            <p:nvPr/>
          </p:nvSpPr>
          <p:spPr bwMode="auto">
            <a:xfrm>
              <a:off x="4852" y="136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2" name="Line 102"/>
            <p:cNvSpPr>
              <a:spLocks noChangeShapeType="1"/>
            </p:cNvSpPr>
            <p:nvPr/>
          </p:nvSpPr>
          <p:spPr bwMode="auto">
            <a:xfrm>
              <a:off x="4852" y="142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3" name="Line 103"/>
            <p:cNvSpPr>
              <a:spLocks noChangeShapeType="1"/>
            </p:cNvSpPr>
            <p:nvPr/>
          </p:nvSpPr>
          <p:spPr bwMode="auto">
            <a:xfrm>
              <a:off x="4952"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4" name="Line 104"/>
            <p:cNvSpPr>
              <a:spLocks noChangeShapeType="1"/>
            </p:cNvSpPr>
            <p:nvPr/>
          </p:nvSpPr>
          <p:spPr bwMode="auto">
            <a:xfrm>
              <a:off x="4852"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5" name="Line 105"/>
            <p:cNvSpPr>
              <a:spLocks noChangeShapeType="1"/>
            </p:cNvSpPr>
            <p:nvPr/>
          </p:nvSpPr>
          <p:spPr bwMode="auto">
            <a:xfrm>
              <a:off x="4852" y="149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6" name="Line 106"/>
            <p:cNvSpPr>
              <a:spLocks noChangeShapeType="1"/>
            </p:cNvSpPr>
            <p:nvPr/>
          </p:nvSpPr>
          <p:spPr bwMode="auto">
            <a:xfrm>
              <a:off x="4852" y="155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7" name="Line 107"/>
            <p:cNvSpPr>
              <a:spLocks noChangeShapeType="1"/>
            </p:cNvSpPr>
            <p:nvPr/>
          </p:nvSpPr>
          <p:spPr bwMode="auto">
            <a:xfrm>
              <a:off x="4952"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8" name="Line 108"/>
            <p:cNvSpPr>
              <a:spLocks noChangeShapeType="1"/>
            </p:cNvSpPr>
            <p:nvPr/>
          </p:nvSpPr>
          <p:spPr bwMode="auto">
            <a:xfrm>
              <a:off x="4852"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49" name="Line 109"/>
            <p:cNvSpPr>
              <a:spLocks noChangeShapeType="1"/>
            </p:cNvSpPr>
            <p:nvPr/>
          </p:nvSpPr>
          <p:spPr bwMode="auto">
            <a:xfrm>
              <a:off x="4852" y="161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0" name="Line 110"/>
            <p:cNvSpPr>
              <a:spLocks noChangeShapeType="1"/>
            </p:cNvSpPr>
            <p:nvPr/>
          </p:nvSpPr>
          <p:spPr bwMode="auto">
            <a:xfrm>
              <a:off x="4852" y="167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1" name="Line 111"/>
            <p:cNvSpPr>
              <a:spLocks noChangeShapeType="1"/>
            </p:cNvSpPr>
            <p:nvPr/>
          </p:nvSpPr>
          <p:spPr bwMode="auto">
            <a:xfrm>
              <a:off x="4952"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2" name="Line 112"/>
            <p:cNvSpPr>
              <a:spLocks noChangeShapeType="1"/>
            </p:cNvSpPr>
            <p:nvPr/>
          </p:nvSpPr>
          <p:spPr bwMode="auto">
            <a:xfrm>
              <a:off x="4852"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3" name="Line 113"/>
            <p:cNvSpPr>
              <a:spLocks noChangeShapeType="1"/>
            </p:cNvSpPr>
            <p:nvPr/>
          </p:nvSpPr>
          <p:spPr bwMode="auto">
            <a:xfrm>
              <a:off x="4852" y="1865"/>
              <a:ext cx="1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4" name="Line 114"/>
            <p:cNvSpPr>
              <a:spLocks noChangeShapeType="1"/>
            </p:cNvSpPr>
            <p:nvPr/>
          </p:nvSpPr>
          <p:spPr bwMode="auto">
            <a:xfrm flipH="1">
              <a:off x="4703" y="1865"/>
              <a:ext cx="299"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5" name="Line 115"/>
            <p:cNvSpPr>
              <a:spLocks noChangeShapeType="1"/>
            </p:cNvSpPr>
            <p:nvPr/>
          </p:nvSpPr>
          <p:spPr bwMode="auto">
            <a:xfrm>
              <a:off x="4852" y="17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6" name="Line 116"/>
            <p:cNvSpPr>
              <a:spLocks noChangeShapeType="1"/>
            </p:cNvSpPr>
            <p:nvPr/>
          </p:nvSpPr>
          <p:spPr bwMode="auto">
            <a:xfrm>
              <a:off x="4852" y="18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7" name="Line 117"/>
            <p:cNvSpPr>
              <a:spLocks noChangeShapeType="1"/>
            </p:cNvSpPr>
            <p:nvPr/>
          </p:nvSpPr>
          <p:spPr bwMode="auto">
            <a:xfrm>
              <a:off x="4952"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8" name="Line 118"/>
            <p:cNvSpPr>
              <a:spLocks noChangeShapeType="1"/>
            </p:cNvSpPr>
            <p:nvPr/>
          </p:nvSpPr>
          <p:spPr bwMode="auto">
            <a:xfrm>
              <a:off x="4852"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59" name="Line 119"/>
            <p:cNvSpPr>
              <a:spLocks noChangeShapeType="1"/>
            </p:cNvSpPr>
            <p:nvPr/>
          </p:nvSpPr>
          <p:spPr bwMode="auto">
            <a:xfrm flipH="1">
              <a:off x="4729" y="1109"/>
              <a:ext cx="0" cy="9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60" name="Line 120"/>
            <p:cNvSpPr>
              <a:spLocks noChangeShapeType="1"/>
            </p:cNvSpPr>
            <p:nvPr/>
          </p:nvSpPr>
          <p:spPr bwMode="auto">
            <a:xfrm>
              <a:off x="4378" y="2052"/>
              <a:ext cx="0" cy="6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61" name="Line 121"/>
            <p:cNvSpPr>
              <a:spLocks noChangeShapeType="1"/>
            </p:cNvSpPr>
            <p:nvPr/>
          </p:nvSpPr>
          <p:spPr bwMode="auto">
            <a:xfrm flipH="1">
              <a:off x="4694" y="2177"/>
              <a:ext cx="9"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62" name="Line 122"/>
            <p:cNvSpPr>
              <a:spLocks noChangeShapeType="1"/>
            </p:cNvSpPr>
            <p:nvPr/>
          </p:nvSpPr>
          <p:spPr bwMode="auto">
            <a:xfrm>
              <a:off x="4054" y="2177"/>
              <a:ext cx="5"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63" name="Rectangle 123"/>
            <p:cNvSpPr>
              <a:spLocks noChangeArrowheads="1"/>
            </p:cNvSpPr>
            <p:nvPr/>
          </p:nvSpPr>
          <p:spPr bwMode="auto">
            <a:xfrm>
              <a:off x="3252" y="652"/>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3</a:t>
              </a:r>
              <a:endParaRPr lang="vi-VN" altLang="en-US" sz="1800"/>
            </a:p>
          </p:txBody>
        </p:sp>
        <p:sp>
          <p:nvSpPr>
            <p:cNvPr id="163964" name="Rectangle 124"/>
            <p:cNvSpPr>
              <a:spLocks noChangeArrowheads="1"/>
            </p:cNvSpPr>
            <p:nvPr/>
          </p:nvSpPr>
          <p:spPr bwMode="auto">
            <a:xfrm>
              <a:off x="3502"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8</a:t>
              </a:r>
              <a:endParaRPr lang="vi-VN" altLang="en-US" sz="1800"/>
            </a:p>
          </p:txBody>
        </p:sp>
        <p:sp>
          <p:nvSpPr>
            <p:cNvPr id="163965" name="Rectangle 125"/>
            <p:cNvSpPr>
              <a:spLocks noChangeArrowheads="1"/>
            </p:cNvSpPr>
            <p:nvPr/>
          </p:nvSpPr>
          <p:spPr bwMode="auto">
            <a:xfrm>
              <a:off x="3701"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163966" name="Rectangle 126"/>
            <p:cNvSpPr>
              <a:spLocks noChangeArrowheads="1"/>
            </p:cNvSpPr>
            <p:nvPr/>
          </p:nvSpPr>
          <p:spPr bwMode="auto">
            <a:xfrm>
              <a:off x="2703" y="2216"/>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163967" name="Rectangle 127"/>
            <p:cNvSpPr>
              <a:spLocks noChangeArrowheads="1"/>
            </p:cNvSpPr>
            <p:nvPr/>
          </p:nvSpPr>
          <p:spPr bwMode="auto">
            <a:xfrm>
              <a:off x="5398" y="965"/>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163968" name="Rectangle 128"/>
            <p:cNvSpPr>
              <a:spLocks noChangeArrowheads="1"/>
            </p:cNvSpPr>
            <p:nvPr/>
          </p:nvSpPr>
          <p:spPr bwMode="auto">
            <a:xfrm>
              <a:off x="5348" y="2153"/>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163969" name="Line 129"/>
            <p:cNvSpPr>
              <a:spLocks noChangeShapeType="1"/>
            </p:cNvSpPr>
            <p:nvPr/>
          </p:nvSpPr>
          <p:spPr bwMode="auto">
            <a:xfrm flipV="1">
              <a:off x="2902" y="1865"/>
              <a:ext cx="699" cy="50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0" name="Line 130"/>
            <p:cNvSpPr>
              <a:spLocks noChangeShapeType="1"/>
            </p:cNvSpPr>
            <p:nvPr/>
          </p:nvSpPr>
          <p:spPr bwMode="auto">
            <a:xfrm flipV="1">
              <a:off x="2753" y="236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1" name="Line 131"/>
            <p:cNvSpPr>
              <a:spLocks noChangeShapeType="1"/>
            </p:cNvSpPr>
            <p:nvPr/>
          </p:nvSpPr>
          <p:spPr bwMode="auto">
            <a:xfrm flipV="1">
              <a:off x="2703" y="1740"/>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2" name="Line 132"/>
            <p:cNvSpPr>
              <a:spLocks noChangeShapeType="1"/>
            </p:cNvSpPr>
            <p:nvPr/>
          </p:nvSpPr>
          <p:spPr bwMode="auto">
            <a:xfrm flipV="1">
              <a:off x="2853" y="1364"/>
              <a:ext cx="599" cy="37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3" name="Line 133"/>
            <p:cNvSpPr>
              <a:spLocks noChangeShapeType="1"/>
            </p:cNvSpPr>
            <p:nvPr/>
          </p:nvSpPr>
          <p:spPr bwMode="auto">
            <a:xfrm flipV="1">
              <a:off x="3302"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4" name="Line 134"/>
            <p:cNvSpPr>
              <a:spLocks noChangeShapeType="1"/>
            </p:cNvSpPr>
            <p:nvPr/>
          </p:nvSpPr>
          <p:spPr bwMode="auto">
            <a:xfrm flipV="1">
              <a:off x="35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5" name="Line 135"/>
            <p:cNvSpPr>
              <a:spLocks noChangeShapeType="1"/>
            </p:cNvSpPr>
            <p:nvPr/>
          </p:nvSpPr>
          <p:spPr bwMode="auto">
            <a:xfrm flipV="1">
              <a:off x="37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6" name="Line 136"/>
            <p:cNvSpPr>
              <a:spLocks noChangeShapeType="1"/>
            </p:cNvSpPr>
            <p:nvPr/>
          </p:nvSpPr>
          <p:spPr bwMode="auto">
            <a:xfrm flipH="1" flipV="1">
              <a:off x="3452" y="801"/>
              <a:ext cx="119" cy="48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7" name="Line 137"/>
            <p:cNvSpPr>
              <a:spLocks noChangeShapeType="1"/>
            </p:cNvSpPr>
            <p:nvPr/>
          </p:nvSpPr>
          <p:spPr bwMode="auto">
            <a:xfrm flipH="1" flipV="1">
              <a:off x="3701" y="801"/>
              <a:ext cx="50" cy="56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8" name="Line 138"/>
            <p:cNvSpPr>
              <a:spLocks noChangeShapeType="1"/>
            </p:cNvSpPr>
            <p:nvPr/>
          </p:nvSpPr>
          <p:spPr bwMode="auto">
            <a:xfrm flipH="1" flipV="1">
              <a:off x="3901" y="801"/>
              <a:ext cx="129" cy="61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79" name="Line 139"/>
            <p:cNvSpPr>
              <a:spLocks noChangeShapeType="1"/>
            </p:cNvSpPr>
            <p:nvPr/>
          </p:nvSpPr>
          <p:spPr bwMode="auto">
            <a:xfrm flipV="1">
              <a:off x="5447" y="1114"/>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80" name="Line 140"/>
            <p:cNvSpPr>
              <a:spLocks noChangeShapeType="1"/>
            </p:cNvSpPr>
            <p:nvPr/>
          </p:nvSpPr>
          <p:spPr bwMode="auto">
            <a:xfrm flipV="1">
              <a:off x="5398" y="2302"/>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81" name="Line 141"/>
            <p:cNvSpPr>
              <a:spLocks noChangeShapeType="1"/>
            </p:cNvSpPr>
            <p:nvPr/>
          </p:nvSpPr>
          <p:spPr bwMode="auto">
            <a:xfrm flipV="1">
              <a:off x="4948" y="1114"/>
              <a:ext cx="49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82" name="Line 142"/>
            <p:cNvSpPr>
              <a:spLocks noChangeShapeType="1"/>
            </p:cNvSpPr>
            <p:nvPr/>
          </p:nvSpPr>
          <p:spPr bwMode="auto">
            <a:xfrm>
              <a:off x="4549" y="2052"/>
              <a:ext cx="84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3983" name="Group 143"/>
            <p:cNvGrpSpPr>
              <a:grpSpLocks/>
            </p:cNvGrpSpPr>
            <p:nvPr/>
          </p:nvGrpSpPr>
          <p:grpSpPr bwMode="auto">
            <a:xfrm>
              <a:off x="3643" y="1470"/>
              <a:ext cx="78" cy="84"/>
              <a:chOff x="5803" y="6525"/>
              <a:chExt cx="178" cy="153"/>
            </a:xfrm>
          </p:grpSpPr>
          <p:sp>
            <p:nvSpPr>
              <p:cNvPr id="163984" name="Line 144"/>
              <p:cNvSpPr>
                <a:spLocks noChangeShapeType="1"/>
              </p:cNvSpPr>
              <p:nvPr/>
            </p:nvSpPr>
            <p:spPr bwMode="auto">
              <a:xfrm>
                <a:off x="5832" y="6525"/>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85" name="Line 145"/>
              <p:cNvSpPr>
                <a:spLocks noChangeShapeType="1"/>
              </p:cNvSpPr>
              <p:nvPr/>
            </p:nvSpPr>
            <p:spPr bwMode="auto">
              <a:xfrm flipV="1">
                <a:off x="5981" y="6525"/>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86" name="Line 146"/>
              <p:cNvSpPr>
                <a:spLocks noChangeShapeType="1"/>
              </p:cNvSpPr>
              <p:nvPr/>
            </p:nvSpPr>
            <p:spPr bwMode="auto">
              <a:xfrm flipH="1">
                <a:off x="5918" y="653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87" name="Line 147"/>
              <p:cNvSpPr>
                <a:spLocks noChangeShapeType="1"/>
              </p:cNvSpPr>
              <p:nvPr/>
            </p:nvSpPr>
            <p:spPr bwMode="auto">
              <a:xfrm flipH="1">
                <a:off x="5918" y="6618"/>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88" name="Line 148"/>
              <p:cNvSpPr>
                <a:spLocks noChangeShapeType="1"/>
              </p:cNvSpPr>
              <p:nvPr/>
            </p:nvSpPr>
            <p:spPr bwMode="auto">
              <a:xfrm flipH="1">
                <a:off x="5918" y="657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89" name="Line 149"/>
              <p:cNvSpPr>
                <a:spLocks noChangeShapeType="1"/>
              </p:cNvSpPr>
              <p:nvPr/>
            </p:nvSpPr>
            <p:spPr bwMode="auto">
              <a:xfrm flipH="1">
                <a:off x="5803"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90" name="Line 150"/>
              <p:cNvSpPr>
                <a:spLocks noChangeShapeType="1"/>
              </p:cNvSpPr>
              <p:nvPr/>
            </p:nvSpPr>
            <p:spPr bwMode="auto">
              <a:xfrm flipH="1">
                <a:off x="5889"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91" name="Line 151"/>
              <p:cNvSpPr>
                <a:spLocks noChangeShapeType="1"/>
              </p:cNvSpPr>
              <p:nvPr/>
            </p:nvSpPr>
            <p:spPr bwMode="auto">
              <a:xfrm flipH="1">
                <a:off x="5845"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3992" name="Group 152"/>
            <p:cNvGrpSpPr>
              <a:grpSpLocks/>
            </p:cNvGrpSpPr>
            <p:nvPr/>
          </p:nvGrpSpPr>
          <p:grpSpPr bwMode="auto">
            <a:xfrm>
              <a:off x="3640" y="1302"/>
              <a:ext cx="79" cy="80"/>
              <a:chOff x="5806" y="6154"/>
              <a:chExt cx="177" cy="146"/>
            </a:xfrm>
          </p:grpSpPr>
          <p:sp>
            <p:nvSpPr>
              <p:cNvPr id="163993" name="Line 153"/>
              <p:cNvSpPr>
                <a:spLocks noChangeShapeType="1"/>
              </p:cNvSpPr>
              <p:nvPr/>
            </p:nvSpPr>
            <p:spPr bwMode="auto">
              <a:xfrm flipV="1">
                <a:off x="5981" y="6186"/>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94" name="Line 154"/>
              <p:cNvSpPr>
                <a:spLocks noChangeShapeType="1"/>
              </p:cNvSpPr>
              <p:nvPr/>
            </p:nvSpPr>
            <p:spPr bwMode="auto">
              <a:xfrm>
                <a:off x="5832" y="6299"/>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95" name="Line 155"/>
              <p:cNvSpPr>
                <a:spLocks noChangeShapeType="1"/>
              </p:cNvSpPr>
              <p:nvPr/>
            </p:nvSpPr>
            <p:spPr bwMode="auto">
              <a:xfrm flipH="1" flipV="1">
                <a:off x="580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96" name="Line 156"/>
              <p:cNvSpPr>
                <a:spLocks noChangeShapeType="1"/>
              </p:cNvSpPr>
              <p:nvPr/>
            </p:nvSpPr>
            <p:spPr bwMode="auto">
              <a:xfrm flipH="1" flipV="1">
                <a:off x="5844"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97" name="Line 157"/>
              <p:cNvSpPr>
                <a:spLocks noChangeShapeType="1"/>
              </p:cNvSpPr>
              <p:nvPr/>
            </p:nvSpPr>
            <p:spPr bwMode="auto">
              <a:xfrm flipH="1" flipV="1">
                <a:off x="588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98" name="Line 158"/>
              <p:cNvSpPr>
                <a:spLocks noChangeShapeType="1"/>
              </p:cNvSpPr>
              <p:nvPr/>
            </p:nvSpPr>
            <p:spPr bwMode="auto">
              <a:xfrm flipH="1" flipV="1">
                <a:off x="5921" y="623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3999" name="Line 159"/>
              <p:cNvSpPr>
                <a:spLocks noChangeShapeType="1"/>
              </p:cNvSpPr>
              <p:nvPr/>
            </p:nvSpPr>
            <p:spPr bwMode="auto">
              <a:xfrm flipH="1" flipV="1">
                <a:off x="5921" y="6195"/>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00" name="Line 160"/>
              <p:cNvSpPr>
                <a:spLocks noChangeShapeType="1"/>
              </p:cNvSpPr>
              <p:nvPr/>
            </p:nvSpPr>
            <p:spPr bwMode="auto">
              <a:xfrm flipH="1" flipV="1">
                <a:off x="5921" y="615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4001" name="Line 161"/>
            <p:cNvSpPr>
              <a:spLocks noChangeShapeType="1"/>
            </p:cNvSpPr>
            <p:nvPr/>
          </p:nvSpPr>
          <p:spPr bwMode="auto">
            <a:xfrm flipV="1">
              <a:off x="3502" y="261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02" name="Line 162"/>
            <p:cNvSpPr>
              <a:spLocks noChangeShapeType="1"/>
            </p:cNvSpPr>
            <p:nvPr/>
          </p:nvSpPr>
          <p:spPr bwMode="auto">
            <a:xfrm flipV="1">
              <a:off x="3651" y="1587"/>
              <a:ext cx="179" cy="10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03" name="Rectangle 163"/>
            <p:cNvSpPr>
              <a:spLocks noChangeArrowheads="1"/>
            </p:cNvSpPr>
            <p:nvPr/>
          </p:nvSpPr>
          <p:spPr bwMode="auto">
            <a:xfrm>
              <a:off x="3452" y="2466"/>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164004" name="Line 164"/>
            <p:cNvSpPr>
              <a:spLocks noChangeShapeType="1"/>
            </p:cNvSpPr>
            <p:nvPr/>
          </p:nvSpPr>
          <p:spPr bwMode="auto">
            <a:xfrm>
              <a:off x="4403"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05" name="Line 165"/>
            <p:cNvSpPr>
              <a:spLocks noChangeShapeType="1"/>
            </p:cNvSpPr>
            <p:nvPr/>
          </p:nvSpPr>
          <p:spPr bwMode="auto">
            <a:xfrm>
              <a:off x="4155"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4006" name="Group 166"/>
            <p:cNvGrpSpPr>
              <a:grpSpLocks/>
            </p:cNvGrpSpPr>
            <p:nvPr/>
          </p:nvGrpSpPr>
          <p:grpSpPr bwMode="auto">
            <a:xfrm>
              <a:off x="3555" y="1599"/>
              <a:ext cx="176" cy="31"/>
              <a:chOff x="1587" y="8931"/>
              <a:chExt cx="1662" cy="180"/>
            </a:xfrm>
          </p:grpSpPr>
          <p:sp>
            <p:nvSpPr>
              <p:cNvPr id="164007" name="Line 167"/>
              <p:cNvSpPr>
                <a:spLocks noChangeShapeType="1"/>
              </p:cNvSpPr>
              <p:nvPr/>
            </p:nvSpPr>
            <p:spPr bwMode="auto">
              <a:xfrm flipV="1">
                <a:off x="206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08" name="Line 168"/>
              <p:cNvSpPr>
                <a:spLocks noChangeShapeType="1"/>
              </p:cNvSpPr>
              <p:nvPr/>
            </p:nvSpPr>
            <p:spPr bwMode="auto">
              <a:xfrm>
                <a:off x="224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09" name="Line 169"/>
              <p:cNvSpPr>
                <a:spLocks noChangeShapeType="1"/>
              </p:cNvSpPr>
              <p:nvPr/>
            </p:nvSpPr>
            <p:spPr bwMode="auto">
              <a:xfrm flipV="1">
                <a:off x="242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0" name="Line 170"/>
              <p:cNvSpPr>
                <a:spLocks noChangeShapeType="1"/>
              </p:cNvSpPr>
              <p:nvPr/>
            </p:nvSpPr>
            <p:spPr bwMode="auto">
              <a:xfrm>
                <a:off x="260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1" name="Line 171"/>
              <p:cNvSpPr>
                <a:spLocks noChangeShapeType="1"/>
              </p:cNvSpPr>
              <p:nvPr/>
            </p:nvSpPr>
            <p:spPr bwMode="auto">
              <a:xfrm flipV="1">
                <a:off x="1758" y="8931"/>
                <a:ext cx="123"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2" name="Line 172"/>
              <p:cNvSpPr>
                <a:spLocks noChangeShapeType="1"/>
              </p:cNvSpPr>
              <p:nvPr/>
            </p:nvSpPr>
            <p:spPr bwMode="auto">
              <a:xfrm>
                <a:off x="18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3" name="Line 173"/>
              <p:cNvSpPr>
                <a:spLocks noChangeShapeType="1"/>
              </p:cNvSpPr>
              <p:nvPr/>
            </p:nvSpPr>
            <p:spPr bwMode="auto">
              <a:xfrm flipV="1">
                <a:off x="27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4" name="Line 174"/>
              <p:cNvSpPr>
                <a:spLocks noChangeShapeType="1"/>
              </p:cNvSpPr>
              <p:nvPr/>
            </p:nvSpPr>
            <p:spPr bwMode="auto">
              <a:xfrm>
                <a:off x="2961" y="8931"/>
                <a:ext cx="108"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5" name="Line 175"/>
              <p:cNvSpPr>
                <a:spLocks noChangeShapeType="1"/>
              </p:cNvSpPr>
              <p:nvPr/>
            </p:nvSpPr>
            <p:spPr bwMode="auto">
              <a:xfrm>
                <a:off x="1587"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6" name="Line 176"/>
              <p:cNvSpPr>
                <a:spLocks noChangeShapeType="1"/>
              </p:cNvSpPr>
              <p:nvPr/>
            </p:nvSpPr>
            <p:spPr bwMode="auto">
              <a:xfrm>
                <a:off x="3069"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4017" name="Line 177"/>
            <p:cNvSpPr>
              <a:spLocks noChangeShapeType="1"/>
            </p:cNvSpPr>
            <p:nvPr/>
          </p:nvSpPr>
          <p:spPr bwMode="auto">
            <a:xfrm>
              <a:off x="3836" y="1568"/>
              <a:ext cx="0" cy="9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8" name="Line 178"/>
            <p:cNvSpPr>
              <a:spLocks noChangeShapeType="1"/>
            </p:cNvSpPr>
            <p:nvPr/>
          </p:nvSpPr>
          <p:spPr bwMode="auto">
            <a:xfrm>
              <a:off x="3836" y="1568"/>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9" name="Line 179"/>
            <p:cNvSpPr>
              <a:spLocks noChangeShapeType="1"/>
            </p:cNvSpPr>
            <p:nvPr/>
          </p:nvSpPr>
          <p:spPr bwMode="auto">
            <a:xfrm>
              <a:off x="3836" y="1663"/>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0" name="Line 180"/>
            <p:cNvSpPr>
              <a:spLocks noChangeShapeType="1"/>
            </p:cNvSpPr>
            <p:nvPr/>
          </p:nvSpPr>
          <p:spPr bwMode="auto">
            <a:xfrm>
              <a:off x="3886" y="1568"/>
              <a:ext cx="0" cy="3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1" name="Line 181"/>
            <p:cNvSpPr>
              <a:spLocks noChangeShapeType="1"/>
            </p:cNvSpPr>
            <p:nvPr/>
          </p:nvSpPr>
          <p:spPr bwMode="auto">
            <a:xfrm>
              <a:off x="3886" y="1631"/>
              <a:ext cx="0" cy="3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2" name="Line 182"/>
            <p:cNvSpPr>
              <a:spLocks noChangeShapeType="1"/>
            </p:cNvSpPr>
            <p:nvPr/>
          </p:nvSpPr>
          <p:spPr bwMode="auto">
            <a:xfrm>
              <a:off x="3861" y="163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3" name="Line 183"/>
            <p:cNvSpPr>
              <a:spLocks noChangeShapeType="1"/>
            </p:cNvSpPr>
            <p:nvPr/>
          </p:nvSpPr>
          <p:spPr bwMode="auto">
            <a:xfrm>
              <a:off x="3861" y="160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4" name="Line 184"/>
            <p:cNvSpPr>
              <a:spLocks noChangeShapeType="1"/>
            </p:cNvSpPr>
            <p:nvPr/>
          </p:nvSpPr>
          <p:spPr bwMode="auto">
            <a:xfrm>
              <a:off x="3861" y="1601"/>
              <a:ext cx="0" cy="3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5" name="Rectangle 185"/>
            <p:cNvSpPr>
              <a:spLocks noChangeArrowheads="1"/>
            </p:cNvSpPr>
            <p:nvPr/>
          </p:nvSpPr>
          <p:spPr bwMode="auto">
            <a:xfrm>
              <a:off x="3794" y="1344"/>
              <a:ext cx="25" cy="158"/>
            </a:xfrm>
            <a:prstGeom prst="rect">
              <a:avLst/>
            </a:prstGeom>
            <a:solidFill>
              <a:srgbClr val="FFFFFF"/>
            </a:solidFill>
            <a:ln w="28575">
              <a:solidFill>
                <a:srgbClr val="000000"/>
              </a:solidFill>
              <a:miter lim="800000"/>
              <a:headEnd/>
              <a:tailEnd/>
            </a:ln>
          </p:spPr>
          <p:txBody>
            <a:bodyPr/>
            <a:lstStyle/>
            <a:p>
              <a:endParaRPr lang="en-US"/>
            </a:p>
          </p:txBody>
        </p:sp>
        <p:sp>
          <p:nvSpPr>
            <p:cNvPr id="164026" name="Rectangle 186"/>
            <p:cNvSpPr>
              <a:spLocks noChangeArrowheads="1"/>
            </p:cNvSpPr>
            <p:nvPr/>
          </p:nvSpPr>
          <p:spPr bwMode="auto">
            <a:xfrm>
              <a:off x="3592" y="1408"/>
              <a:ext cx="202" cy="31"/>
            </a:xfrm>
            <a:prstGeom prst="rect">
              <a:avLst/>
            </a:prstGeom>
            <a:solidFill>
              <a:srgbClr val="FFFFFF"/>
            </a:solidFill>
            <a:ln w="28575">
              <a:solidFill>
                <a:srgbClr val="000000"/>
              </a:solidFill>
              <a:miter lim="800000"/>
              <a:headEnd/>
              <a:tailEnd/>
            </a:ln>
          </p:spPr>
          <p:txBody>
            <a:bodyPr/>
            <a:lstStyle/>
            <a:p>
              <a:endParaRPr lang="en-US"/>
            </a:p>
          </p:txBody>
        </p:sp>
        <p:sp>
          <p:nvSpPr>
            <p:cNvPr id="164027" name="Line 187"/>
            <p:cNvSpPr>
              <a:spLocks noChangeShapeType="1"/>
            </p:cNvSpPr>
            <p:nvPr/>
          </p:nvSpPr>
          <p:spPr bwMode="auto">
            <a:xfrm flipH="1">
              <a:off x="4030" y="1117"/>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8" name="Line 188"/>
            <p:cNvSpPr>
              <a:spLocks noChangeShapeType="1"/>
            </p:cNvSpPr>
            <p:nvPr/>
          </p:nvSpPr>
          <p:spPr bwMode="auto">
            <a:xfrm flipH="1">
              <a:off x="4030" y="121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9" name="Line 189"/>
            <p:cNvSpPr>
              <a:spLocks noChangeShapeType="1"/>
            </p:cNvSpPr>
            <p:nvPr/>
          </p:nvSpPr>
          <p:spPr bwMode="auto">
            <a:xfrm flipH="1">
              <a:off x="4030" y="1306"/>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30" name="Line 190"/>
            <p:cNvSpPr>
              <a:spLocks noChangeShapeType="1"/>
            </p:cNvSpPr>
            <p:nvPr/>
          </p:nvSpPr>
          <p:spPr bwMode="auto">
            <a:xfrm flipH="1">
              <a:off x="4030" y="140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31" name="Line 191"/>
            <p:cNvSpPr>
              <a:spLocks noChangeShapeType="1"/>
            </p:cNvSpPr>
            <p:nvPr/>
          </p:nvSpPr>
          <p:spPr bwMode="auto">
            <a:xfrm flipH="1">
              <a:off x="4030" y="149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32" name="Line 192"/>
            <p:cNvSpPr>
              <a:spLocks noChangeShapeType="1"/>
            </p:cNvSpPr>
            <p:nvPr/>
          </p:nvSpPr>
          <p:spPr bwMode="auto">
            <a:xfrm flipH="1">
              <a:off x="4030" y="159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33" name="Line 193"/>
            <p:cNvSpPr>
              <a:spLocks noChangeShapeType="1"/>
            </p:cNvSpPr>
            <p:nvPr/>
          </p:nvSpPr>
          <p:spPr bwMode="auto">
            <a:xfrm flipH="1">
              <a:off x="4030" y="168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34" name="Line 194"/>
            <p:cNvSpPr>
              <a:spLocks noChangeShapeType="1"/>
            </p:cNvSpPr>
            <p:nvPr/>
          </p:nvSpPr>
          <p:spPr bwMode="auto">
            <a:xfrm flipH="1">
              <a:off x="4030" y="178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35" name="Line 195"/>
            <p:cNvSpPr>
              <a:spLocks noChangeShapeType="1"/>
            </p:cNvSpPr>
            <p:nvPr/>
          </p:nvSpPr>
          <p:spPr bwMode="auto">
            <a:xfrm flipH="1">
              <a:off x="4030" y="1874"/>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36" name="Line 196"/>
            <p:cNvSpPr>
              <a:spLocks noChangeShapeType="1"/>
            </p:cNvSpPr>
            <p:nvPr/>
          </p:nvSpPr>
          <p:spPr bwMode="auto">
            <a:xfrm flipH="1">
              <a:off x="4030" y="1969"/>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4037" name="Group 197"/>
            <p:cNvGrpSpPr>
              <a:grpSpLocks/>
            </p:cNvGrpSpPr>
            <p:nvPr/>
          </p:nvGrpSpPr>
          <p:grpSpPr bwMode="auto">
            <a:xfrm>
              <a:off x="4729" y="1117"/>
              <a:ext cx="25" cy="914"/>
              <a:chOff x="8088" y="8145"/>
              <a:chExt cx="57" cy="1653"/>
            </a:xfrm>
          </p:grpSpPr>
          <p:sp>
            <p:nvSpPr>
              <p:cNvPr id="164038" name="Line 198"/>
              <p:cNvSpPr>
                <a:spLocks noChangeShapeType="1"/>
              </p:cNvSpPr>
              <p:nvPr/>
            </p:nvSpPr>
            <p:spPr bwMode="auto">
              <a:xfrm flipH="1">
                <a:off x="8088" y="8145"/>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39" name="Line 199"/>
              <p:cNvSpPr>
                <a:spLocks noChangeShapeType="1"/>
              </p:cNvSpPr>
              <p:nvPr/>
            </p:nvSpPr>
            <p:spPr bwMode="auto">
              <a:xfrm flipH="1">
                <a:off x="8088" y="8316"/>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0" name="Line 200"/>
              <p:cNvSpPr>
                <a:spLocks noChangeShapeType="1"/>
              </p:cNvSpPr>
              <p:nvPr/>
            </p:nvSpPr>
            <p:spPr bwMode="auto">
              <a:xfrm flipH="1">
                <a:off x="8088" y="8487"/>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1" name="Line 201"/>
              <p:cNvSpPr>
                <a:spLocks noChangeShapeType="1"/>
              </p:cNvSpPr>
              <p:nvPr/>
            </p:nvSpPr>
            <p:spPr bwMode="auto">
              <a:xfrm flipH="1">
                <a:off x="8088" y="8658"/>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2" name="Line 202"/>
              <p:cNvSpPr>
                <a:spLocks noChangeShapeType="1"/>
              </p:cNvSpPr>
              <p:nvPr/>
            </p:nvSpPr>
            <p:spPr bwMode="auto">
              <a:xfrm flipH="1">
                <a:off x="8088" y="8829"/>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3" name="Line 203"/>
              <p:cNvSpPr>
                <a:spLocks noChangeShapeType="1"/>
              </p:cNvSpPr>
              <p:nvPr/>
            </p:nvSpPr>
            <p:spPr bwMode="auto">
              <a:xfrm flipH="1">
                <a:off x="8088" y="9000"/>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4" name="Line 204"/>
              <p:cNvSpPr>
                <a:spLocks noChangeShapeType="1"/>
              </p:cNvSpPr>
              <p:nvPr/>
            </p:nvSpPr>
            <p:spPr bwMode="auto">
              <a:xfrm flipH="1">
                <a:off x="8088" y="9171"/>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5" name="Line 205"/>
              <p:cNvSpPr>
                <a:spLocks noChangeShapeType="1"/>
              </p:cNvSpPr>
              <p:nvPr/>
            </p:nvSpPr>
            <p:spPr bwMode="auto">
              <a:xfrm flipH="1">
                <a:off x="8088" y="9342"/>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6" name="Line 206"/>
              <p:cNvSpPr>
                <a:spLocks noChangeShapeType="1"/>
              </p:cNvSpPr>
              <p:nvPr/>
            </p:nvSpPr>
            <p:spPr bwMode="auto">
              <a:xfrm flipH="1">
                <a:off x="8088" y="9513"/>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7" name="Line 207"/>
              <p:cNvSpPr>
                <a:spLocks noChangeShapeType="1"/>
              </p:cNvSpPr>
              <p:nvPr/>
            </p:nvSpPr>
            <p:spPr bwMode="auto">
              <a:xfrm flipH="1">
                <a:off x="8088" y="9684"/>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4048" name="Line 208"/>
            <p:cNvSpPr>
              <a:spLocks noChangeShapeType="1"/>
            </p:cNvSpPr>
            <p:nvPr/>
          </p:nvSpPr>
          <p:spPr bwMode="auto">
            <a:xfrm flipH="1" flipV="1">
              <a:off x="3620" y="1671"/>
              <a:ext cx="101" cy="0"/>
            </a:xfrm>
            <a:prstGeom prst="line">
              <a:avLst/>
            </a:prstGeom>
            <a:noFill/>
            <a:ln w="28575">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164049" name="Oval 209"/>
            <p:cNvSpPr>
              <a:spLocks noChangeArrowheads="1"/>
            </p:cNvSpPr>
            <p:nvPr/>
          </p:nvSpPr>
          <p:spPr bwMode="auto">
            <a:xfrm>
              <a:off x="2875" y="208"/>
              <a:ext cx="50" cy="62"/>
            </a:xfrm>
            <a:prstGeom prst="ellipse">
              <a:avLst/>
            </a:prstGeom>
            <a:solidFill>
              <a:srgbClr val="FFFFFF"/>
            </a:solidFill>
            <a:ln w="28575">
              <a:solidFill>
                <a:srgbClr val="000000"/>
              </a:solidFill>
              <a:round/>
              <a:headEnd/>
              <a:tailEnd/>
            </a:ln>
          </p:spPr>
          <p:txBody>
            <a:bodyPr/>
            <a:lstStyle/>
            <a:p>
              <a:endParaRPr lang="en-US"/>
            </a:p>
          </p:txBody>
        </p:sp>
        <p:sp>
          <p:nvSpPr>
            <p:cNvPr id="164050" name="Oval 210"/>
            <p:cNvSpPr>
              <a:spLocks noChangeArrowheads="1"/>
            </p:cNvSpPr>
            <p:nvPr/>
          </p:nvSpPr>
          <p:spPr bwMode="auto">
            <a:xfrm>
              <a:off x="3085" y="204"/>
              <a:ext cx="50" cy="63"/>
            </a:xfrm>
            <a:prstGeom prst="ellipse">
              <a:avLst/>
            </a:prstGeom>
            <a:solidFill>
              <a:srgbClr val="FFFFFF"/>
            </a:solidFill>
            <a:ln w="28575">
              <a:solidFill>
                <a:srgbClr val="000000"/>
              </a:solidFill>
              <a:round/>
              <a:headEnd/>
              <a:tailEnd/>
            </a:ln>
          </p:spPr>
          <p:txBody>
            <a:bodyPr/>
            <a:lstStyle/>
            <a:p>
              <a:endParaRPr lang="en-US"/>
            </a:p>
          </p:txBody>
        </p:sp>
        <p:sp>
          <p:nvSpPr>
            <p:cNvPr id="164051" name="Oval 211"/>
            <p:cNvSpPr>
              <a:spLocks noChangeArrowheads="1"/>
            </p:cNvSpPr>
            <p:nvPr/>
          </p:nvSpPr>
          <p:spPr bwMode="auto">
            <a:xfrm>
              <a:off x="4277"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4052" name="Oval 212"/>
            <p:cNvSpPr>
              <a:spLocks noChangeArrowheads="1"/>
            </p:cNvSpPr>
            <p:nvPr/>
          </p:nvSpPr>
          <p:spPr bwMode="auto">
            <a:xfrm>
              <a:off x="4628"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4053" name="Oval 213"/>
            <p:cNvSpPr>
              <a:spLocks noChangeArrowheads="1"/>
            </p:cNvSpPr>
            <p:nvPr/>
          </p:nvSpPr>
          <p:spPr bwMode="auto">
            <a:xfrm>
              <a:off x="4972"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4054" name="Oval 214"/>
            <p:cNvSpPr>
              <a:spLocks noChangeArrowheads="1"/>
            </p:cNvSpPr>
            <p:nvPr/>
          </p:nvSpPr>
          <p:spPr bwMode="auto">
            <a:xfrm>
              <a:off x="4675" y="2636"/>
              <a:ext cx="49" cy="63"/>
            </a:xfrm>
            <a:prstGeom prst="ellipse">
              <a:avLst/>
            </a:prstGeom>
            <a:solidFill>
              <a:srgbClr val="FFFFFF"/>
            </a:solidFill>
            <a:ln w="28575">
              <a:solidFill>
                <a:srgbClr val="000000"/>
              </a:solidFill>
              <a:round/>
              <a:headEnd/>
              <a:tailEnd/>
            </a:ln>
          </p:spPr>
          <p:txBody>
            <a:bodyPr/>
            <a:lstStyle/>
            <a:p>
              <a:endParaRPr lang="en-US"/>
            </a:p>
          </p:txBody>
        </p:sp>
        <p:sp>
          <p:nvSpPr>
            <p:cNvPr id="164055" name="Oval 215"/>
            <p:cNvSpPr>
              <a:spLocks noChangeArrowheads="1"/>
            </p:cNvSpPr>
            <p:nvPr/>
          </p:nvSpPr>
          <p:spPr bwMode="auto">
            <a:xfrm>
              <a:off x="4350" y="2636"/>
              <a:ext cx="50" cy="63"/>
            </a:xfrm>
            <a:prstGeom prst="ellipse">
              <a:avLst/>
            </a:prstGeom>
            <a:solidFill>
              <a:srgbClr val="FFFFFF"/>
            </a:solidFill>
            <a:ln w="28575">
              <a:solidFill>
                <a:srgbClr val="000000"/>
              </a:solidFill>
              <a:round/>
              <a:headEnd/>
              <a:tailEnd/>
            </a:ln>
          </p:spPr>
          <p:txBody>
            <a:bodyPr/>
            <a:lstStyle/>
            <a:p>
              <a:endParaRPr lang="en-US"/>
            </a:p>
          </p:txBody>
        </p:sp>
        <p:sp>
          <p:nvSpPr>
            <p:cNvPr id="164056" name="Oval 216"/>
            <p:cNvSpPr>
              <a:spLocks noChangeArrowheads="1"/>
            </p:cNvSpPr>
            <p:nvPr/>
          </p:nvSpPr>
          <p:spPr bwMode="auto">
            <a:xfrm>
              <a:off x="4032" y="2628"/>
              <a:ext cx="50" cy="63"/>
            </a:xfrm>
            <a:prstGeom prst="ellipse">
              <a:avLst/>
            </a:prstGeom>
            <a:solidFill>
              <a:srgbClr val="FFFFFF"/>
            </a:solidFill>
            <a:ln w="28575">
              <a:solidFill>
                <a:srgbClr val="000000"/>
              </a:solidFill>
              <a:round/>
              <a:headEnd/>
              <a:tailEnd/>
            </a:ln>
          </p:spPr>
          <p:txBody>
            <a:bodyPr/>
            <a:lstStyle/>
            <a:p>
              <a:endParaRPr lang="en-US"/>
            </a:p>
          </p:txBody>
        </p:sp>
      </p:grpSp>
      <p:sp>
        <p:nvSpPr>
          <p:cNvPr id="164061" name="Text Box 221"/>
          <p:cNvSpPr txBox="1">
            <a:spLocks noChangeArrowheads="1"/>
          </p:cNvSpPr>
          <p:nvPr/>
        </p:nvSpPr>
        <p:spPr bwMode="auto">
          <a:xfrm>
            <a:off x="5837239" y="2430842"/>
            <a:ext cx="45005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5. Thanh lưỡng kim</a:t>
            </a:r>
          </a:p>
        </p:txBody>
      </p:sp>
      <p:grpSp>
        <p:nvGrpSpPr>
          <p:cNvPr id="164070" name="Group 230"/>
          <p:cNvGrpSpPr>
            <a:grpSpLocks/>
          </p:cNvGrpSpPr>
          <p:nvPr/>
        </p:nvGrpSpPr>
        <p:grpSpPr bwMode="auto">
          <a:xfrm>
            <a:off x="3227388" y="1712180"/>
            <a:ext cx="1439862" cy="1890713"/>
            <a:chOff x="3929" y="969"/>
            <a:chExt cx="907" cy="1277"/>
          </a:xfrm>
        </p:grpSpPr>
        <p:sp>
          <p:nvSpPr>
            <p:cNvPr id="164071" name="Oval 231"/>
            <p:cNvSpPr>
              <a:spLocks noChangeArrowheads="1"/>
            </p:cNvSpPr>
            <p:nvPr/>
          </p:nvSpPr>
          <p:spPr bwMode="auto">
            <a:xfrm>
              <a:off x="3929" y="969"/>
              <a:ext cx="198" cy="1248"/>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072" name="Oval 232"/>
            <p:cNvSpPr>
              <a:spLocks noChangeArrowheads="1"/>
            </p:cNvSpPr>
            <p:nvPr/>
          </p:nvSpPr>
          <p:spPr bwMode="auto">
            <a:xfrm>
              <a:off x="4638" y="998"/>
              <a:ext cx="198" cy="1248"/>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5494991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64061">
                                            <p:txEl>
                                              <p:pRg st="0" end="0"/>
                                            </p:txEl>
                                          </p:spTgt>
                                        </p:tgtEl>
                                        <p:attrNameLst>
                                          <p:attrName>style.visibility</p:attrName>
                                        </p:attrNameLst>
                                      </p:cBhvr>
                                      <p:to>
                                        <p:strVal val="visible"/>
                                      </p:to>
                                    </p:set>
                                    <p:animEffect transition="in" filter="strips(downRight)">
                                      <p:cBhvr>
                                        <p:cTn id="7" dur="2000"/>
                                        <p:tgtEl>
                                          <p:spTgt spid="164061">
                                            <p:txEl>
                                              <p:pRg st="0" end="0"/>
                                            </p:txEl>
                                          </p:spTgt>
                                        </p:tgtEl>
                                      </p:cBhvr>
                                    </p:animEffect>
                                  </p:childTnLst>
                                </p:cTn>
                              </p:par>
                            </p:childTnLst>
                          </p:cTn>
                        </p:par>
                        <p:par>
                          <p:cTn id="8" fill="hold" nodeType="afterGroup">
                            <p:stCondLst>
                              <p:cond delay="2000"/>
                            </p:stCondLst>
                            <p:childTnLst>
                              <p:par>
                                <p:cTn id="9" presetID="4" presetClass="entr" presetSubtype="16" fill="hold" nodeType="afterEffect">
                                  <p:stCondLst>
                                    <p:cond delay="0"/>
                                  </p:stCondLst>
                                  <p:childTnLst>
                                    <p:set>
                                      <p:cBhvr>
                                        <p:cTn id="10" dur="1" fill="hold">
                                          <p:stCondLst>
                                            <p:cond delay="0"/>
                                          </p:stCondLst>
                                        </p:cTn>
                                        <p:tgtEl>
                                          <p:spTgt spid="164070"/>
                                        </p:tgtEl>
                                        <p:attrNameLst>
                                          <p:attrName>style.visibility</p:attrName>
                                        </p:attrNameLst>
                                      </p:cBhvr>
                                      <p:to>
                                        <p:strVal val="visible"/>
                                      </p:to>
                                    </p:set>
                                    <p:animEffect transition="in" filter="box(in)">
                                      <p:cBhvr>
                                        <p:cTn id="11" dur="2000"/>
                                        <p:tgtEl>
                                          <p:spTgt spid="1640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722" name="Object 2"/>
          <p:cNvGraphicFramePr>
            <a:graphicFrameLocks noChangeAspect="1"/>
          </p:cNvGraphicFramePr>
          <p:nvPr/>
        </p:nvGraphicFramePr>
        <p:xfrm>
          <a:off x="2951163" y="188913"/>
          <a:ext cx="4629150" cy="5724525"/>
        </p:xfrm>
        <a:graphic>
          <a:graphicData uri="http://schemas.openxmlformats.org/presentationml/2006/ole">
            <mc:AlternateContent xmlns:mc="http://schemas.openxmlformats.org/markup-compatibility/2006">
              <mc:Choice xmlns:v="urn:schemas-microsoft-com:vml" Requires="v">
                <p:oleObj spid="_x0000_s7292" name="Bitmap Image" r:id="rId3" imgW="4629796" imgH="5723810" progId="Paint.Picture">
                  <p:embed/>
                </p:oleObj>
              </mc:Choice>
              <mc:Fallback>
                <p:oleObj name="Bitmap Image" r:id="rId3" imgW="4629796" imgH="5723810" progId="Paint.Picture">
                  <p:embed/>
                  <p:pic>
                    <p:nvPicPr>
                      <p:cNvPr id="0" name=""/>
                      <p:cNvPicPr>
                        <a:picLocks noChangeAspect="1" noChangeArrowheads="1"/>
                      </p:cNvPicPr>
                      <p:nvPr/>
                    </p:nvPicPr>
                    <p:blipFill>
                      <a:blip r:embed="rId4">
                        <a:lum bright="18000" contrast="24000"/>
                        <a:extLst>
                          <a:ext uri="{28A0092B-C50C-407E-A947-70E740481C1C}">
                            <a14:useLocalDpi xmlns:a14="http://schemas.microsoft.com/office/drawing/2010/main" val="0"/>
                          </a:ext>
                        </a:extLst>
                      </a:blip>
                      <a:srcRect/>
                      <a:stretch>
                        <a:fillRect/>
                      </a:stretch>
                    </p:blipFill>
                    <p:spPr bwMode="auto">
                      <a:xfrm>
                        <a:off x="2951163" y="188913"/>
                        <a:ext cx="4629150" cy="572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58727" name="Group 7"/>
          <p:cNvGrpSpPr>
            <a:grpSpLocks/>
          </p:cNvGrpSpPr>
          <p:nvPr/>
        </p:nvGrpSpPr>
        <p:grpSpPr bwMode="auto">
          <a:xfrm>
            <a:off x="76200" y="3892553"/>
            <a:ext cx="6251575" cy="392113"/>
            <a:chOff x="48" y="2452"/>
            <a:chExt cx="3938" cy="247"/>
          </a:xfrm>
        </p:grpSpPr>
        <p:sp>
          <p:nvSpPr>
            <p:cNvPr id="158728" name="Line 8"/>
            <p:cNvSpPr>
              <a:spLocks noChangeShapeType="1"/>
            </p:cNvSpPr>
            <p:nvPr/>
          </p:nvSpPr>
          <p:spPr bwMode="auto">
            <a:xfrm flipH="1">
              <a:off x="1292" y="2585"/>
              <a:ext cx="1134" cy="85"/>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8729" name="Line 9"/>
            <p:cNvSpPr>
              <a:spLocks noChangeShapeType="1"/>
            </p:cNvSpPr>
            <p:nvPr/>
          </p:nvSpPr>
          <p:spPr bwMode="auto">
            <a:xfrm flipH="1" flipV="1">
              <a:off x="1292" y="2670"/>
              <a:ext cx="2694" cy="29"/>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8730" name="Text Box 10"/>
            <p:cNvSpPr txBox="1">
              <a:spLocks noChangeArrowheads="1"/>
            </p:cNvSpPr>
            <p:nvPr/>
          </p:nvSpPr>
          <p:spPr bwMode="auto">
            <a:xfrm>
              <a:off x="48" y="2452"/>
              <a:ext cx="1389"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rPr>
                <a:t>Thanh lưỡng kim</a:t>
              </a:r>
            </a:p>
          </p:txBody>
        </p:sp>
      </p:grpSp>
    </p:spTree>
    <p:extLst>
      <p:ext uri="{BB962C8B-B14F-4D97-AF65-F5344CB8AC3E}">
        <p14:creationId xmlns:p14="http://schemas.microsoft.com/office/powerpoint/2010/main" val="1482177188"/>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58727"/>
                                        </p:tgtEl>
                                        <p:attrNameLst>
                                          <p:attrName>style.visibility</p:attrName>
                                        </p:attrNameLst>
                                      </p:cBhvr>
                                      <p:to>
                                        <p:strVal val="visible"/>
                                      </p:to>
                                    </p:set>
                                    <p:animEffect transition="in" filter="strips(downRight)">
                                      <p:cBhvr>
                                        <p:cTn id="7" dur="2000"/>
                                        <p:tgtEl>
                                          <p:spTgt spid="1587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ChangeArrowheads="1"/>
          </p:cNvSpPr>
          <p:nvPr/>
        </p:nvSpPr>
        <p:spPr bwMode="auto">
          <a:xfrm>
            <a:off x="4211638" y="2524125"/>
            <a:ext cx="395287"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grpSp>
        <p:nvGrpSpPr>
          <p:cNvPr id="166915" name="Group 3"/>
          <p:cNvGrpSpPr>
            <a:grpSpLocks/>
          </p:cNvGrpSpPr>
          <p:nvPr/>
        </p:nvGrpSpPr>
        <p:grpSpPr bwMode="auto">
          <a:xfrm>
            <a:off x="1189662" y="558006"/>
            <a:ext cx="4673600" cy="3960813"/>
            <a:chOff x="2703" y="204"/>
            <a:chExt cx="2944" cy="2495"/>
          </a:xfrm>
        </p:grpSpPr>
        <p:grpSp>
          <p:nvGrpSpPr>
            <p:cNvPr id="166916" name="Group 4"/>
            <p:cNvGrpSpPr>
              <a:grpSpLocks/>
            </p:cNvGrpSpPr>
            <p:nvPr/>
          </p:nvGrpSpPr>
          <p:grpSpPr bwMode="auto">
            <a:xfrm flipH="1">
              <a:off x="3582" y="1296"/>
              <a:ext cx="76" cy="73"/>
              <a:chOff x="7221" y="3690"/>
              <a:chExt cx="173" cy="133"/>
            </a:xfrm>
          </p:grpSpPr>
          <p:sp>
            <p:nvSpPr>
              <p:cNvPr id="166917" name="Oval 5"/>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6918" name="Rectangle 6"/>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6919" name="Line 7"/>
            <p:cNvSpPr>
              <a:spLocks noChangeShapeType="1"/>
            </p:cNvSpPr>
            <p:nvPr/>
          </p:nvSpPr>
          <p:spPr bwMode="auto">
            <a:xfrm>
              <a:off x="2896" y="270"/>
              <a:ext cx="10" cy="19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0" name="Line 8"/>
            <p:cNvSpPr>
              <a:spLocks noChangeShapeType="1"/>
            </p:cNvSpPr>
            <p:nvPr/>
          </p:nvSpPr>
          <p:spPr bwMode="auto">
            <a:xfrm flipH="1">
              <a:off x="3107" y="270"/>
              <a:ext cx="1" cy="78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1" name="Line 9"/>
            <p:cNvSpPr>
              <a:spLocks noChangeShapeType="1"/>
            </p:cNvSpPr>
            <p:nvPr/>
          </p:nvSpPr>
          <p:spPr bwMode="auto">
            <a:xfrm>
              <a:off x="4304"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2" name="Line 10"/>
            <p:cNvSpPr>
              <a:spLocks noChangeShapeType="1"/>
            </p:cNvSpPr>
            <p:nvPr/>
          </p:nvSpPr>
          <p:spPr bwMode="auto">
            <a:xfrm>
              <a:off x="3107" y="1051"/>
              <a:ext cx="3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3" name="Line 11"/>
            <p:cNvSpPr>
              <a:spLocks noChangeShapeType="1"/>
            </p:cNvSpPr>
            <p:nvPr/>
          </p:nvSpPr>
          <p:spPr bwMode="auto">
            <a:xfrm>
              <a:off x="2906" y="2177"/>
              <a:ext cx="7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4" name="Line 12"/>
            <p:cNvSpPr>
              <a:spLocks noChangeShapeType="1"/>
            </p:cNvSpPr>
            <p:nvPr/>
          </p:nvSpPr>
          <p:spPr bwMode="auto">
            <a:xfrm>
              <a:off x="3456"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5" name="Line 13"/>
            <p:cNvSpPr>
              <a:spLocks noChangeShapeType="1"/>
            </p:cNvSpPr>
            <p:nvPr/>
          </p:nvSpPr>
          <p:spPr bwMode="auto">
            <a:xfrm>
              <a:off x="3506" y="1300"/>
              <a:ext cx="149" cy="8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6" name="Line 14"/>
            <p:cNvSpPr>
              <a:spLocks noChangeShapeType="1"/>
            </p:cNvSpPr>
            <p:nvPr/>
          </p:nvSpPr>
          <p:spPr bwMode="auto">
            <a:xfrm>
              <a:off x="3605"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7" name="Line 15"/>
            <p:cNvSpPr>
              <a:spLocks noChangeShapeType="1"/>
            </p:cNvSpPr>
            <p:nvPr/>
          </p:nvSpPr>
          <p:spPr bwMode="auto">
            <a:xfrm flipV="1">
              <a:off x="3531" y="1674"/>
              <a:ext cx="0" cy="1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8" name="Line 16"/>
            <p:cNvSpPr>
              <a:spLocks noChangeShapeType="1"/>
            </p:cNvSpPr>
            <p:nvPr/>
          </p:nvSpPr>
          <p:spPr bwMode="auto">
            <a:xfrm>
              <a:off x="3535" y="1711"/>
              <a:ext cx="47" cy="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29" name="Line 17"/>
            <p:cNvSpPr>
              <a:spLocks noChangeShapeType="1"/>
            </p:cNvSpPr>
            <p:nvPr/>
          </p:nvSpPr>
          <p:spPr bwMode="auto">
            <a:xfrm flipH="1">
              <a:off x="3531" y="1738"/>
              <a:ext cx="51" cy="2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0" name="Line 18"/>
            <p:cNvSpPr>
              <a:spLocks noChangeShapeType="1"/>
            </p:cNvSpPr>
            <p:nvPr/>
          </p:nvSpPr>
          <p:spPr bwMode="auto">
            <a:xfrm flipH="1">
              <a:off x="3504" y="1668"/>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1" name="Line 19"/>
            <p:cNvSpPr>
              <a:spLocks noChangeShapeType="1"/>
            </p:cNvSpPr>
            <p:nvPr/>
          </p:nvSpPr>
          <p:spPr bwMode="auto">
            <a:xfrm flipH="1">
              <a:off x="3504" y="1713"/>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2" name="Line 20"/>
            <p:cNvSpPr>
              <a:spLocks noChangeShapeType="1"/>
            </p:cNvSpPr>
            <p:nvPr/>
          </p:nvSpPr>
          <p:spPr bwMode="auto">
            <a:xfrm flipH="1">
              <a:off x="3504" y="1756"/>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3" name="Line 21"/>
            <p:cNvSpPr>
              <a:spLocks noChangeShapeType="1"/>
            </p:cNvSpPr>
            <p:nvPr/>
          </p:nvSpPr>
          <p:spPr bwMode="auto">
            <a:xfrm flipH="1">
              <a:off x="3504" y="1778"/>
              <a:ext cx="28" cy="3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4" name="Line 22"/>
            <p:cNvSpPr>
              <a:spLocks noChangeShapeType="1"/>
            </p:cNvSpPr>
            <p:nvPr/>
          </p:nvSpPr>
          <p:spPr bwMode="auto">
            <a:xfrm flipH="1">
              <a:off x="3504" y="1690"/>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5" name="Line 23"/>
            <p:cNvSpPr>
              <a:spLocks noChangeShapeType="1"/>
            </p:cNvSpPr>
            <p:nvPr/>
          </p:nvSpPr>
          <p:spPr bwMode="auto">
            <a:xfrm flipH="1">
              <a:off x="3504" y="1735"/>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6" name="Line 24"/>
            <p:cNvSpPr>
              <a:spLocks noChangeShapeType="1"/>
            </p:cNvSpPr>
            <p:nvPr/>
          </p:nvSpPr>
          <p:spPr bwMode="auto">
            <a:xfrm>
              <a:off x="4653"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7" name="Line 25"/>
            <p:cNvSpPr>
              <a:spLocks noChangeShapeType="1"/>
            </p:cNvSpPr>
            <p:nvPr/>
          </p:nvSpPr>
          <p:spPr bwMode="auto">
            <a:xfrm>
              <a:off x="5002"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38" name="Rectangle 26"/>
            <p:cNvSpPr>
              <a:spLocks noChangeArrowheads="1"/>
            </p:cNvSpPr>
            <p:nvPr/>
          </p:nvSpPr>
          <p:spPr bwMode="auto">
            <a:xfrm>
              <a:off x="4005"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6939" name="Line 27"/>
            <p:cNvSpPr>
              <a:spLocks noChangeShapeType="1"/>
            </p:cNvSpPr>
            <p:nvPr/>
          </p:nvSpPr>
          <p:spPr bwMode="auto">
            <a:xfrm>
              <a:off x="3672" y="2115"/>
              <a:ext cx="11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0" name="Line 28"/>
            <p:cNvSpPr>
              <a:spLocks noChangeShapeType="1"/>
            </p:cNvSpPr>
            <p:nvPr/>
          </p:nvSpPr>
          <p:spPr bwMode="auto">
            <a:xfrm>
              <a:off x="3672" y="1990"/>
              <a:ext cx="31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1" name="Line 29"/>
            <p:cNvSpPr>
              <a:spLocks noChangeShapeType="1"/>
            </p:cNvSpPr>
            <p:nvPr/>
          </p:nvSpPr>
          <p:spPr bwMode="auto">
            <a:xfrm flipV="1">
              <a:off x="4104"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2" name="Line 30"/>
            <p:cNvSpPr>
              <a:spLocks noChangeShapeType="1"/>
            </p:cNvSpPr>
            <p:nvPr/>
          </p:nvSpPr>
          <p:spPr bwMode="auto">
            <a:xfrm>
              <a:off x="4005" y="1865"/>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3" name="Line 31"/>
            <p:cNvSpPr>
              <a:spLocks noChangeShapeType="1"/>
            </p:cNvSpPr>
            <p:nvPr/>
          </p:nvSpPr>
          <p:spPr bwMode="auto">
            <a:xfrm>
              <a:off x="4104" y="1177"/>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4" name="Line 32"/>
            <p:cNvSpPr>
              <a:spLocks noChangeShapeType="1"/>
            </p:cNvSpPr>
            <p:nvPr/>
          </p:nvSpPr>
          <p:spPr bwMode="auto">
            <a:xfrm>
              <a:off x="4155"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5" name="Line 33"/>
            <p:cNvSpPr>
              <a:spLocks noChangeShapeType="1"/>
            </p:cNvSpPr>
            <p:nvPr/>
          </p:nvSpPr>
          <p:spPr bwMode="auto">
            <a:xfrm>
              <a:off x="4155" y="12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6" name="Line 34"/>
            <p:cNvSpPr>
              <a:spLocks noChangeShapeType="1"/>
            </p:cNvSpPr>
            <p:nvPr/>
          </p:nvSpPr>
          <p:spPr bwMode="auto">
            <a:xfrm>
              <a:off x="4155" y="13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7" name="Line 35"/>
            <p:cNvSpPr>
              <a:spLocks noChangeShapeType="1"/>
            </p:cNvSpPr>
            <p:nvPr/>
          </p:nvSpPr>
          <p:spPr bwMode="auto">
            <a:xfrm>
              <a:off x="4254"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8" name="Line 36"/>
            <p:cNvSpPr>
              <a:spLocks noChangeShapeType="1"/>
            </p:cNvSpPr>
            <p:nvPr/>
          </p:nvSpPr>
          <p:spPr bwMode="auto">
            <a:xfrm>
              <a:off x="4155"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49" name="Line 37"/>
            <p:cNvSpPr>
              <a:spLocks noChangeShapeType="1"/>
            </p:cNvSpPr>
            <p:nvPr/>
          </p:nvSpPr>
          <p:spPr bwMode="auto">
            <a:xfrm>
              <a:off x="4155" y="136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0" name="Line 38"/>
            <p:cNvSpPr>
              <a:spLocks noChangeShapeType="1"/>
            </p:cNvSpPr>
            <p:nvPr/>
          </p:nvSpPr>
          <p:spPr bwMode="auto">
            <a:xfrm>
              <a:off x="4155" y="142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1" name="Line 39"/>
            <p:cNvSpPr>
              <a:spLocks noChangeShapeType="1"/>
            </p:cNvSpPr>
            <p:nvPr/>
          </p:nvSpPr>
          <p:spPr bwMode="auto">
            <a:xfrm>
              <a:off x="4254"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2" name="Line 40"/>
            <p:cNvSpPr>
              <a:spLocks noChangeShapeType="1"/>
            </p:cNvSpPr>
            <p:nvPr/>
          </p:nvSpPr>
          <p:spPr bwMode="auto">
            <a:xfrm>
              <a:off x="4155"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3" name="Line 41"/>
            <p:cNvSpPr>
              <a:spLocks noChangeShapeType="1"/>
            </p:cNvSpPr>
            <p:nvPr/>
          </p:nvSpPr>
          <p:spPr bwMode="auto">
            <a:xfrm>
              <a:off x="4155" y="149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4" name="Line 42"/>
            <p:cNvSpPr>
              <a:spLocks noChangeShapeType="1"/>
            </p:cNvSpPr>
            <p:nvPr/>
          </p:nvSpPr>
          <p:spPr bwMode="auto">
            <a:xfrm>
              <a:off x="4155" y="155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5" name="Line 43"/>
            <p:cNvSpPr>
              <a:spLocks noChangeShapeType="1"/>
            </p:cNvSpPr>
            <p:nvPr/>
          </p:nvSpPr>
          <p:spPr bwMode="auto">
            <a:xfrm>
              <a:off x="4254"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6" name="Line 44"/>
            <p:cNvSpPr>
              <a:spLocks noChangeShapeType="1"/>
            </p:cNvSpPr>
            <p:nvPr/>
          </p:nvSpPr>
          <p:spPr bwMode="auto">
            <a:xfrm>
              <a:off x="4155" y="161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7" name="Line 45"/>
            <p:cNvSpPr>
              <a:spLocks noChangeShapeType="1"/>
            </p:cNvSpPr>
            <p:nvPr/>
          </p:nvSpPr>
          <p:spPr bwMode="auto">
            <a:xfrm>
              <a:off x="4155" y="167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8" name="Line 46"/>
            <p:cNvSpPr>
              <a:spLocks noChangeShapeType="1"/>
            </p:cNvSpPr>
            <p:nvPr/>
          </p:nvSpPr>
          <p:spPr bwMode="auto">
            <a:xfrm>
              <a:off x="4254"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59" name="Line 47"/>
            <p:cNvSpPr>
              <a:spLocks noChangeShapeType="1"/>
            </p:cNvSpPr>
            <p:nvPr/>
          </p:nvSpPr>
          <p:spPr bwMode="auto">
            <a:xfrm>
              <a:off x="4155"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60" name="Line 48"/>
            <p:cNvSpPr>
              <a:spLocks noChangeShapeType="1"/>
            </p:cNvSpPr>
            <p:nvPr/>
          </p:nvSpPr>
          <p:spPr bwMode="auto">
            <a:xfrm>
              <a:off x="4155" y="1865"/>
              <a:ext cx="1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61" name="Line 49"/>
            <p:cNvSpPr>
              <a:spLocks noChangeShapeType="1"/>
            </p:cNvSpPr>
            <p:nvPr/>
          </p:nvSpPr>
          <p:spPr bwMode="auto">
            <a:xfrm flipH="1">
              <a:off x="4054" y="1865"/>
              <a:ext cx="25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62" name="Rectangle 50"/>
            <p:cNvSpPr>
              <a:spLocks noChangeArrowheads="1"/>
            </p:cNvSpPr>
            <p:nvPr/>
          </p:nvSpPr>
          <p:spPr bwMode="auto">
            <a:xfrm>
              <a:off x="4354"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66963" name="Rectangle 51"/>
            <p:cNvSpPr>
              <a:spLocks noChangeArrowheads="1"/>
            </p:cNvSpPr>
            <p:nvPr/>
          </p:nvSpPr>
          <p:spPr bwMode="auto">
            <a:xfrm>
              <a:off x="4703" y="1114"/>
              <a:ext cx="50" cy="938"/>
            </a:xfrm>
            <a:prstGeom prst="rect">
              <a:avLst/>
            </a:prstGeom>
            <a:solidFill>
              <a:srgbClr val="FFFFFF"/>
            </a:solidFill>
            <a:ln w="28575">
              <a:solidFill>
                <a:srgbClr val="000000"/>
              </a:solidFill>
              <a:miter lim="800000"/>
              <a:headEnd/>
              <a:tailEnd/>
            </a:ln>
          </p:spPr>
          <p:txBody>
            <a:bodyPr/>
            <a:lstStyle/>
            <a:p>
              <a:endParaRPr lang="en-US"/>
            </a:p>
          </p:txBody>
        </p:sp>
        <p:grpSp>
          <p:nvGrpSpPr>
            <p:cNvPr id="166964" name="Group 52"/>
            <p:cNvGrpSpPr>
              <a:grpSpLocks/>
            </p:cNvGrpSpPr>
            <p:nvPr/>
          </p:nvGrpSpPr>
          <p:grpSpPr bwMode="auto">
            <a:xfrm>
              <a:off x="3404" y="1296"/>
              <a:ext cx="77" cy="73"/>
              <a:chOff x="7221" y="3690"/>
              <a:chExt cx="173" cy="133"/>
            </a:xfrm>
          </p:grpSpPr>
          <p:sp>
            <p:nvSpPr>
              <p:cNvPr id="166965" name="Oval 53"/>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6966" name="Rectangle 54"/>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6967" name="Oval 55"/>
            <p:cNvSpPr>
              <a:spLocks noChangeArrowheads="1"/>
            </p:cNvSpPr>
            <p:nvPr/>
          </p:nvSpPr>
          <p:spPr bwMode="auto">
            <a:xfrm rot="-812249">
              <a:off x="3483" y="1300"/>
              <a:ext cx="49" cy="62"/>
            </a:xfrm>
            <a:prstGeom prst="ellipse">
              <a:avLst/>
            </a:prstGeom>
            <a:solidFill>
              <a:srgbClr val="000000"/>
            </a:solidFill>
            <a:ln w="28575">
              <a:solidFill>
                <a:srgbClr val="000000"/>
              </a:solidFill>
              <a:round/>
              <a:headEnd/>
              <a:tailEnd/>
            </a:ln>
          </p:spPr>
          <p:txBody>
            <a:bodyPr/>
            <a:lstStyle/>
            <a:p>
              <a:endParaRPr lang="en-US"/>
            </a:p>
          </p:txBody>
        </p:sp>
        <p:grpSp>
          <p:nvGrpSpPr>
            <p:cNvPr id="166968" name="Group 56"/>
            <p:cNvGrpSpPr>
              <a:grpSpLocks/>
            </p:cNvGrpSpPr>
            <p:nvPr/>
          </p:nvGrpSpPr>
          <p:grpSpPr bwMode="auto">
            <a:xfrm>
              <a:off x="3641" y="1989"/>
              <a:ext cx="91" cy="125"/>
              <a:chOff x="5887" y="7429"/>
              <a:chExt cx="207" cy="226"/>
            </a:xfrm>
          </p:grpSpPr>
          <p:sp>
            <p:nvSpPr>
              <p:cNvPr id="166969" name="Line 57"/>
              <p:cNvSpPr>
                <a:spLocks noChangeShapeType="1"/>
              </p:cNvSpPr>
              <p:nvPr/>
            </p:nvSpPr>
            <p:spPr bwMode="auto">
              <a:xfrm>
                <a:off x="5961" y="7429"/>
                <a:ext cx="0" cy="2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6970" name="Group 58"/>
              <p:cNvGrpSpPr>
                <a:grpSpLocks/>
              </p:cNvGrpSpPr>
              <p:nvPr/>
            </p:nvGrpSpPr>
            <p:grpSpPr bwMode="auto">
              <a:xfrm>
                <a:off x="5887" y="7470"/>
                <a:ext cx="207" cy="160"/>
                <a:chOff x="5190" y="7313"/>
                <a:chExt cx="255" cy="205"/>
              </a:xfrm>
            </p:grpSpPr>
            <p:sp>
              <p:nvSpPr>
                <p:cNvPr id="166971" name="Oval 59"/>
                <p:cNvSpPr>
                  <a:spLocks noChangeArrowheads="1"/>
                </p:cNvSpPr>
                <p:nvPr/>
              </p:nvSpPr>
              <p:spPr bwMode="auto">
                <a:xfrm>
                  <a:off x="5190" y="7316"/>
                  <a:ext cx="173" cy="183"/>
                </a:xfrm>
                <a:prstGeom prst="ellipse">
                  <a:avLst/>
                </a:prstGeom>
                <a:solidFill>
                  <a:srgbClr val="FFFFFF"/>
                </a:solidFill>
                <a:ln w="28575">
                  <a:solidFill>
                    <a:srgbClr val="000000"/>
                  </a:solidFill>
                  <a:round/>
                  <a:headEnd/>
                  <a:tailEnd/>
                </a:ln>
              </p:spPr>
              <p:txBody>
                <a:bodyPr/>
                <a:lstStyle/>
                <a:p>
                  <a:endParaRPr lang="en-US"/>
                </a:p>
              </p:txBody>
            </p:sp>
            <p:sp>
              <p:nvSpPr>
                <p:cNvPr id="166972" name="Rectangle 60"/>
                <p:cNvSpPr>
                  <a:spLocks noChangeArrowheads="1"/>
                </p:cNvSpPr>
                <p:nvPr/>
              </p:nvSpPr>
              <p:spPr bwMode="auto">
                <a:xfrm>
                  <a:off x="5288" y="7313"/>
                  <a:ext cx="157" cy="205"/>
                </a:xfrm>
                <a:prstGeom prst="rect">
                  <a:avLst/>
                </a:prstGeom>
                <a:solidFill>
                  <a:srgbClr val="FFFFFF"/>
                </a:solidFill>
                <a:ln w="28575">
                  <a:solidFill>
                    <a:srgbClr val="FFFFFF"/>
                  </a:solidFill>
                  <a:miter lim="800000"/>
                  <a:headEnd/>
                  <a:tailEnd/>
                </a:ln>
              </p:spPr>
              <p:txBody>
                <a:bodyPr/>
                <a:lstStyle/>
                <a:p>
                  <a:endParaRPr lang="en-US"/>
                </a:p>
              </p:txBody>
            </p:sp>
          </p:grpSp>
        </p:grpSp>
        <p:sp>
          <p:nvSpPr>
            <p:cNvPr id="166973" name="Oval 61"/>
            <p:cNvSpPr>
              <a:spLocks noChangeArrowheads="1"/>
            </p:cNvSpPr>
            <p:nvPr/>
          </p:nvSpPr>
          <p:spPr bwMode="auto">
            <a:xfrm>
              <a:off x="3580" y="1030"/>
              <a:ext cx="50" cy="62"/>
            </a:xfrm>
            <a:prstGeom prst="ellipse">
              <a:avLst/>
            </a:prstGeom>
            <a:solidFill>
              <a:srgbClr val="FFFFFF"/>
            </a:solidFill>
            <a:ln w="28575">
              <a:solidFill>
                <a:srgbClr val="000000"/>
              </a:solidFill>
              <a:round/>
              <a:headEnd/>
              <a:tailEnd/>
            </a:ln>
          </p:spPr>
          <p:txBody>
            <a:bodyPr/>
            <a:lstStyle/>
            <a:p>
              <a:endParaRPr lang="en-US"/>
            </a:p>
          </p:txBody>
        </p:sp>
        <p:sp>
          <p:nvSpPr>
            <p:cNvPr id="166974" name="Oval 62"/>
            <p:cNvSpPr>
              <a:spLocks noChangeArrowheads="1"/>
            </p:cNvSpPr>
            <p:nvPr/>
          </p:nvSpPr>
          <p:spPr bwMode="auto">
            <a:xfrm>
              <a:off x="3431" y="1020"/>
              <a:ext cx="50" cy="63"/>
            </a:xfrm>
            <a:prstGeom prst="ellipse">
              <a:avLst/>
            </a:prstGeom>
            <a:solidFill>
              <a:srgbClr val="FFFFFF"/>
            </a:solidFill>
            <a:ln w="28575">
              <a:solidFill>
                <a:srgbClr val="000000"/>
              </a:solidFill>
              <a:round/>
              <a:headEnd/>
              <a:tailEnd/>
            </a:ln>
          </p:spPr>
          <p:txBody>
            <a:bodyPr/>
            <a:lstStyle/>
            <a:p>
              <a:endParaRPr lang="en-US"/>
            </a:p>
          </p:txBody>
        </p:sp>
        <p:sp>
          <p:nvSpPr>
            <p:cNvPr id="166975" name="Rectangle 63"/>
            <p:cNvSpPr>
              <a:spLocks noChangeArrowheads="1"/>
            </p:cNvSpPr>
            <p:nvPr/>
          </p:nvSpPr>
          <p:spPr bwMode="auto">
            <a:xfrm>
              <a:off x="3742" y="1601"/>
              <a:ext cx="93" cy="29"/>
            </a:xfrm>
            <a:prstGeom prst="rect">
              <a:avLst/>
            </a:prstGeom>
            <a:solidFill>
              <a:srgbClr val="FFFFFF"/>
            </a:solidFill>
            <a:ln w="28575">
              <a:solidFill>
                <a:srgbClr val="000000"/>
              </a:solidFill>
              <a:miter lim="800000"/>
              <a:headEnd/>
              <a:tailEnd/>
            </a:ln>
          </p:spPr>
          <p:txBody>
            <a:bodyPr/>
            <a:lstStyle/>
            <a:p>
              <a:endParaRPr lang="en-US"/>
            </a:p>
          </p:txBody>
        </p:sp>
        <p:sp>
          <p:nvSpPr>
            <p:cNvPr id="166976" name="Line 64"/>
            <p:cNvSpPr>
              <a:spLocks noChangeShapeType="1"/>
            </p:cNvSpPr>
            <p:nvPr/>
          </p:nvSpPr>
          <p:spPr bwMode="auto">
            <a:xfrm flipH="1">
              <a:off x="4029" y="1114"/>
              <a:ext cx="0" cy="93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77" name="Line 65"/>
            <p:cNvSpPr>
              <a:spLocks noChangeShapeType="1"/>
            </p:cNvSpPr>
            <p:nvPr/>
          </p:nvSpPr>
          <p:spPr bwMode="auto">
            <a:xfrm>
              <a:off x="3992"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78" name="Line 66"/>
            <p:cNvSpPr>
              <a:spLocks noChangeShapeType="1"/>
            </p:cNvSpPr>
            <p:nvPr/>
          </p:nvSpPr>
          <p:spPr bwMode="auto">
            <a:xfrm>
              <a:off x="3990"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79" name="Line 67"/>
            <p:cNvSpPr>
              <a:spLocks noChangeShapeType="1"/>
            </p:cNvSpPr>
            <p:nvPr/>
          </p:nvSpPr>
          <p:spPr bwMode="auto">
            <a:xfrm>
              <a:off x="4067"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0" name="Line 68"/>
            <p:cNvSpPr>
              <a:spLocks noChangeShapeType="1"/>
            </p:cNvSpPr>
            <p:nvPr/>
          </p:nvSpPr>
          <p:spPr bwMode="auto">
            <a:xfrm>
              <a:off x="4067"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1" name="Line 69"/>
            <p:cNvSpPr>
              <a:spLocks noChangeShapeType="1"/>
            </p:cNvSpPr>
            <p:nvPr/>
          </p:nvSpPr>
          <p:spPr bwMode="auto">
            <a:xfrm>
              <a:off x="4686"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2" name="Line 70"/>
            <p:cNvSpPr>
              <a:spLocks noChangeShapeType="1"/>
            </p:cNvSpPr>
            <p:nvPr/>
          </p:nvSpPr>
          <p:spPr bwMode="auto">
            <a:xfrm>
              <a:off x="4685"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3" name="Line 71"/>
            <p:cNvSpPr>
              <a:spLocks noChangeShapeType="1"/>
            </p:cNvSpPr>
            <p:nvPr/>
          </p:nvSpPr>
          <p:spPr bwMode="auto">
            <a:xfrm>
              <a:off x="4765"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4" name="Line 72"/>
            <p:cNvSpPr>
              <a:spLocks noChangeShapeType="1"/>
            </p:cNvSpPr>
            <p:nvPr/>
          </p:nvSpPr>
          <p:spPr bwMode="auto">
            <a:xfrm>
              <a:off x="4767" y="1990"/>
              <a:ext cx="8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5" name="Line 73"/>
            <p:cNvSpPr>
              <a:spLocks noChangeShapeType="1"/>
            </p:cNvSpPr>
            <p:nvPr/>
          </p:nvSpPr>
          <p:spPr bwMode="auto">
            <a:xfrm flipV="1">
              <a:off x="4852" y="1990"/>
              <a:ext cx="0" cy="1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6" name="Line 74"/>
            <p:cNvSpPr>
              <a:spLocks noChangeShapeType="1"/>
            </p:cNvSpPr>
            <p:nvPr/>
          </p:nvSpPr>
          <p:spPr bwMode="auto">
            <a:xfrm>
              <a:off x="4155" y="17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7" name="Line 75"/>
            <p:cNvSpPr>
              <a:spLocks noChangeShapeType="1"/>
            </p:cNvSpPr>
            <p:nvPr/>
          </p:nvSpPr>
          <p:spPr bwMode="auto">
            <a:xfrm>
              <a:off x="4155" y="18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8" name="Line 76"/>
            <p:cNvSpPr>
              <a:spLocks noChangeShapeType="1"/>
            </p:cNvSpPr>
            <p:nvPr/>
          </p:nvSpPr>
          <p:spPr bwMode="auto">
            <a:xfrm>
              <a:off x="4254"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89" name="Line 77"/>
            <p:cNvSpPr>
              <a:spLocks noChangeShapeType="1"/>
            </p:cNvSpPr>
            <p:nvPr/>
          </p:nvSpPr>
          <p:spPr bwMode="auto">
            <a:xfrm>
              <a:off x="4155"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6990" name="Group 78"/>
            <p:cNvGrpSpPr>
              <a:grpSpLocks/>
            </p:cNvGrpSpPr>
            <p:nvPr/>
          </p:nvGrpSpPr>
          <p:grpSpPr bwMode="auto">
            <a:xfrm>
              <a:off x="4029" y="676"/>
              <a:ext cx="275" cy="484"/>
              <a:chOff x="6715" y="5056"/>
              <a:chExt cx="622" cy="874"/>
            </a:xfrm>
          </p:grpSpPr>
          <p:sp>
            <p:nvSpPr>
              <p:cNvPr id="166991" name="AutoShape 7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6992" name="Line 8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93" name="AutoShape 8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6994" name="Line 8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6995" name="Group 83"/>
            <p:cNvGrpSpPr>
              <a:grpSpLocks/>
            </p:cNvGrpSpPr>
            <p:nvPr/>
          </p:nvGrpSpPr>
          <p:grpSpPr bwMode="auto">
            <a:xfrm>
              <a:off x="4377" y="676"/>
              <a:ext cx="275" cy="484"/>
              <a:chOff x="6715" y="5056"/>
              <a:chExt cx="622" cy="874"/>
            </a:xfrm>
          </p:grpSpPr>
          <p:sp>
            <p:nvSpPr>
              <p:cNvPr id="166996" name="AutoShape 84"/>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6997" name="Line 85"/>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6998" name="AutoShape 86"/>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6999" name="Line 87"/>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7000" name="Group 88"/>
            <p:cNvGrpSpPr>
              <a:grpSpLocks/>
            </p:cNvGrpSpPr>
            <p:nvPr/>
          </p:nvGrpSpPr>
          <p:grpSpPr bwMode="auto">
            <a:xfrm>
              <a:off x="4724" y="676"/>
              <a:ext cx="275" cy="484"/>
              <a:chOff x="6715" y="5056"/>
              <a:chExt cx="622" cy="874"/>
            </a:xfrm>
          </p:grpSpPr>
          <p:sp>
            <p:nvSpPr>
              <p:cNvPr id="167001" name="AutoShape 8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7002" name="Line 9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03" name="AutoShape 9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67004" name="Line 9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7005" name="Line 93"/>
            <p:cNvSpPr>
              <a:spLocks noChangeShapeType="1"/>
            </p:cNvSpPr>
            <p:nvPr/>
          </p:nvSpPr>
          <p:spPr bwMode="auto">
            <a:xfrm flipV="1">
              <a:off x="4803"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06" name="Line 94"/>
            <p:cNvSpPr>
              <a:spLocks noChangeShapeType="1"/>
            </p:cNvSpPr>
            <p:nvPr/>
          </p:nvSpPr>
          <p:spPr bwMode="auto">
            <a:xfrm>
              <a:off x="4703" y="1865"/>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07" name="Line 95"/>
            <p:cNvSpPr>
              <a:spLocks noChangeShapeType="1"/>
            </p:cNvSpPr>
            <p:nvPr/>
          </p:nvSpPr>
          <p:spPr bwMode="auto">
            <a:xfrm>
              <a:off x="4803" y="11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08" name="Line 96"/>
            <p:cNvSpPr>
              <a:spLocks noChangeShapeType="1"/>
            </p:cNvSpPr>
            <p:nvPr/>
          </p:nvSpPr>
          <p:spPr bwMode="auto">
            <a:xfrm>
              <a:off x="4852"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09" name="Line 97"/>
            <p:cNvSpPr>
              <a:spLocks noChangeShapeType="1"/>
            </p:cNvSpPr>
            <p:nvPr/>
          </p:nvSpPr>
          <p:spPr bwMode="auto">
            <a:xfrm>
              <a:off x="4852" y="12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0" name="Line 98"/>
            <p:cNvSpPr>
              <a:spLocks noChangeShapeType="1"/>
            </p:cNvSpPr>
            <p:nvPr/>
          </p:nvSpPr>
          <p:spPr bwMode="auto">
            <a:xfrm>
              <a:off x="4852" y="13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1" name="Line 99"/>
            <p:cNvSpPr>
              <a:spLocks noChangeShapeType="1"/>
            </p:cNvSpPr>
            <p:nvPr/>
          </p:nvSpPr>
          <p:spPr bwMode="auto">
            <a:xfrm>
              <a:off x="4952"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2" name="Line 100"/>
            <p:cNvSpPr>
              <a:spLocks noChangeShapeType="1"/>
            </p:cNvSpPr>
            <p:nvPr/>
          </p:nvSpPr>
          <p:spPr bwMode="auto">
            <a:xfrm>
              <a:off x="4852"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3" name="Line 101"/>
            <p:cNvSpPr>
              <a:spLocks noChangeShapeType="1"/>
            </p:cNvSpPr>
            <p:nvPr/>
          </p:nvSpPr>
          <p:spPr bwMode="auto">
            <a:xfrm>
              <a:off x="4852" y="136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4" name="Line 102"/>
            <p:cNvSpPr>
              <a:spLocks noChangeShapeType="1"/>
            </p:cNvSpPr>
            <p:nvPr/>
          </p:nvSpPr>
          <p:spPr bwMode="auto">
            <a:xfrm>
              <a:off x="4852" y="142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5" name="Line 103"/>
            <p:cNvSpPr>
              <a:spLocks noChangeShapeType="1"/>
            </p:cNvSpPr>
            <p:nvPr/>
          </p:nvSpPr>
          <p:spPr bwMode="auto">
            <a:xfrm>
              <a:off x="4952"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6" name="Line 104"/>
            <p:cNvSpPr>
              <a:spLocks noChangeShapeType="1"/>
            </p:cNvSpPr>
            <p:nvPr/>
          </p:nvSpPr>
          <p:spPr bwMode="auto">
            <a:xfrm>
              <a:off x="4852"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7" name="Line 105"/>
            <p:cNvSpPr>
              <a:spLocks noChangeShapeType="1"/>
            </p:cNvSpPr>
            <p:nvPr/>
          </p:nvSpPr>
          <p:spPr bwMode="auto">
            <a:xfrm>
              <a:off x="4852" y="149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8" name="Line 106"/>
            <p:cNvSpPr>
              <a:spLocks noChangeShapeType="1"/>
            </p:cNvSpPr>
            <p:nvPr/>
          </p:nvSpPr>
          <p:spPr bwMode="auto">
            <a:xfrm>
              <a:off x="4852" y="155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19" name="Line 107"/>
            <p:cNvSpPr>
              <a:spLocks noChangeShapeType="1"/>
            </p:cNvSpPr>
            <p:nvPr/>
          </p:nvSpPr>
          <p:spPr bwMode="auto">
            <a:xfrm>
              <a:off x="4952"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0" name="Line 108"/>
            <p:cNvSpPr>
              <a:spLocks noChangeShapeType="1"/>
            </p:cNvSpPr>
            <p:nvPr/>
          </p:nvSpPr>
          <p:spPr bwMode="auto">
            <a:xfrm>
              <a:off x="4852"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1" name="Line 109"/>
            <p:cNvSpPr>
              <a:spLocks noChangeShapeType="1"/>
            </p:cNvSpPr>
            <p:nvPr/>
          </p:nvSpPr>
          <p:spPr bwMode="auto">
            <a:xfrm>
              <a:off x="4852" y="161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2" name="Line 110"/>
            <p:cNvSpPr>
              <a:spLocks noChangeShapeType="1"/>
            </p:cNvSpPr>
            <p:nvPr/>
          </p:nvSpPr>
          <p:spPr bwMode="auto">
            <a:xfrm>
              <a:off x="4852" y="167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3" name="Line 111"/>
            <p:cNvSpPr>
              <a:spLocks noChangeShapeType="1"/>
            </p:cNvSpPr>
            <p:nvPr/>
          </p:nvSpPr>
          <p:spPr bwMode="auto">
            <a:xfrm>
              <a:off x="4952"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4" name="Line 112"/>
            <p:cNvSpPr>
              <a:spLocks noChangeShapeType="1"/>
            </p:cNvSpPr>
            <p:nvPr/>
          </p:nvSpPr>
          <p:spPr bwMode="auto">
            <a:xfrm>
              <a:off x="4852"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5" name="Line 113"/>
            <p:cNvSpPr>
              <a:spLocks noChangeShapeType="1"/>
            </p:cNvSpPr>
            <p:nvPr/>
          </p:nvSpPr>
          <p:spPr bwMode="auto">
            <a:xfrm>
              <a:off x="4852" y="1865"/>
              <a:ext cx="1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6" name="Line 114"/>
            <p:cNvSpPr>
              <a:spLocks noChangeShapeType="1"/>
            </p:cNvSpPr>
            <p:nvPr/>
          </p:nvSpPr>
          <p:spPr bwMode="auto">
            <a:xfrm flipH="1">
              <a:off x="4703" y="1865"/>
              <a:ext cx="299"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7" name="Line 115"/>
            <p:cNvSpPr>
              <a:spLocks noChangeShapeType="1"/>
            </p:cNvSpPr>
            <p:nvPr/>
          </p:nvSpPr>
          <p:spPr bwMode="auto">
            <a:xfrm>
              <a:off x="4852" y="17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8" name="Line 116"/>
            <p:cNvSpPr>
              <a:spLocks noChangeShapeType="1"/>
            </p:cNvSpPr>
            <p:nvPr/>
          </p:nvSpPr>
          <p:spPr bwMode="auto">
            <a:xfrm>
              <a:off x="4852" y="18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29" name="Line 117"/>
            <p:cNvSpPr>
              <a:spLocks noChangeShapeType="1"/>
            </p:cNvSpPr>
            <p:nvPr/>
          </p:nvSpPr>
          <p:spPr bwMode="auto">
            <a:xfrm>
              <a:off x="4952"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30" name="Line 118"/>
            <p:cNvSpPr>
              <a:spLocks noChangeShapeType="1"/>
            </p:cNvSpPr>
            <p:nvPr/>
          </p:nvSpPr>
          <p:spPr bwMode="auto">
            <a:xfrm>
              <a:off x="4852"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31" name="Line 119"/>
            <p:cNvSpPr>
              <a:spLocks noChangeShapeType="1"/>
            </p:cNvSpPr>
            <p:nvPr/>
          </p:nvSpPr>
          <p:spPr bwMode="auto">
            <a:xfrm flipH="1">
              <a:off x="4729" y="1109"/>
              <a:ext cx="0" cy="9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32" name="Line 120"/>
            <p:cNvSpPr>
              <a:spLocks noChangeShapeType="1"/>
            </p:cNvSpPr>
            <p:nvPr/>
          </p:nvSpPr>
          <p:spPr bwMode="auto">
            <a:xfrm>
              <a:off x="4378" y="2052"/>
              <a:ext cx="0" cy="6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33" name="Line 121"/>
            <p:cNvSpPr>
              <a:spLocks noChangeShapeType="1"/>
            </p:cNvSpPr>
            <p:nvPr/>
          </p:nvSpPr>
          <p:spPr bwMode="auto">
            <a:xfrm flipH="1">
              <a:off x="4694" y="2177"/>
              <a:ext cx="9"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34" name="Line 122"/>
            <p:cNvSpPr>
              <a:spLocks noChangeShapeType="1"/>
            </p:cNvSpPr>
            <p:nvPr/>
          </p:nvSpPr>
          <p:spPr bwMode="auto">
            <a:xfrm>
              <a:off x="4054" y="2177"/>
              <a:ext cx="5"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35" name="Rectangle 123"/>
            <p:cNvSpPr>
              <a:spLocks noChangeArrowheads="1"/>
            </p:cNvSpPr>
            <p:nvPr/>
          </p:nvSpPr>
          <p:spPr bwMode="auto">
            <a:xfrm>
              <a:off x="3252" y="652"/>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3</a:t>
              </a:r>
              <a:endParaRPr lang="vi-VN" altLang="en-US" sz="1800"/>
            </a:p>
          </p:txBody>
        </p:sp>
        <p:sp>
          <p:nvSpPr>
            <p:cNvPr id="167036" name="Rectangle 124"/>
            <p:cNvSpPr>
              <a:spLocks noChangeArrowheads="1"/>
            </p:cNvSpPr>
            <p:nvPr/>
          </p:nvSpPr>
          <p:spPr bwMode="auto">
            <a:xfrm>
              <a:off x="3502"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8</a:t>
              </a:r>
              <a:endParaRPr lang="vi-VN" altLang="en-US" sz="1800"/>
            </a:p>
          </p:txBody>
        </p:sp>
        <p:sp>
          <p:nvSpPr>
            <p:cNvPr id="167037" name="Rectangle 125"/>
            <p:cNvSpPr>
              <a:spLocks noChangeArrowheads="1"/>
            </p:cNvSpPr>
            <p:nvPr/>
          </p:nvSpPr>
          <p:spPr bwMode="auto">
            <a:xfrm>
              <a:off x="3701"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167038" name="Rectangle 126"/>
            <p:cNvSpPr>
              <a:spLocks noChangeArrowheads="1"/>
            </p:cNvSpPr>
            <p:nvPr/>
          </p:nvSpPr>
          <p:spPr bwMode="auto">
            <a:xfrm>
              <a:off x="2703" y="2216"/>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167039" name="Rectangle 127"/>
            <p:cNvSpPr>
              <a:spLocks noChangeArrowheads="1"/>
            </p:cNvSpPr>
            <p:nvPr/>
          </p:nvSpPr>
          <p:spPr bwMode="auto">
            <a:xfrm>
              <a:off x="5398" y="965"/>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167040" name="Rectangle 128"/>
            <p:cNvSpPr>
              <a:spLocks noChangeArrowheads="1"/>
            </p:cNvSpPr>
            <p:nvPr/>
          </p:nvSpPr>
          <p:spPr bwMode="auto">
            <a:xfrm>
              <a:off x="5348" y="2153"/>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167041" name="Line 129"/>
            <p:cNvSpPr>
              <a:spLocks noChangeShapeType="1"/>
            </p:cNvSpPr>
            <p:nvPr/>
          </p:nvSpPr>
          <p:spPr bwMode="auto">
            <a:xfrm flipV="1">
              <a:off x="2902" y="1865"/>
              <a:ext cx="699" cy="50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42" name="Line 130"/>
            <p:cNvSpPr>
              <a:spLocks noChangeShapeType="1"/>
            </p:cNvSpPr>
            <p:nvPr/>
          </p:nvSpPr>
          <p:spPr bwMode="auto">
            <a:xfrm flipV="1">
              <a:off x="2753" y="236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43" name="Line 131"/>
            <p:cNvSpPr>
              <a:spLocks noChangeShapeType="1"/>
            </p:cNvSpPr>
            <p:nvPr/>
          </p:nvSpPr>
          <p:spPr bwMode="auto">
            <a:xfrm flipV="1">
              <a:off x="2703" y="1740"/>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44" name="Line 132"/>
            <p:cNvSpPr>
              <a:spLocks noChangeShapeType="1"/>
            </p:cNvSpPr>
            <p:nvPr/>
          </p:nvSpPr>
          <p:spPr bwMode="auto">
            <a:xfrm flipV="1">
              <a:off x="2853" y="1364"/>
              <a:ext cx="599" cy="37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45" name="Line 133"/>
            <p:cNvSpPr>
              <a:spLocks noChangeShapeType="1"/>
            </p:cNvSpPr>
            <p:nvPr/>
          </p:nvSpPr>
          <p:spPr bwMode="auto">
            <a:xfrm flipV="1">
              <a:off x="3302"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46" name="Line 134"/>
            <p:cNvSpPr>
              <a:spLocks noChangeShapeType="1"/>
            </p:cNvSpPr>
            <p:nvPr/>
          </p:nvSpPr>
          <p:spPr bwMode="auto">
            <a:xfrm flipV="1">
              <a:off x="35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47" name="Line 135"/>
            <p:cNvSpPr>
              <a:spLocks noChangeShapeType="1"/>
            </p:cNvSpPr>
            <p:nvPr/>
          </p:nvSpPr>
          <p:spPr bwMode="auto">
            <a:xfrm flipV="1">
              <a:off x="37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48" name="Line 136"/>
            <p:cNvSpPr>
              <a:spLocks noChangeShapeType="1"/>
            </p:cNvSpPr>
            <p:nvPr/>
          </p:nvSpPr>
          <p:spPr bwMode="auto">
            <a:xfrm flipH="1" flipV="1">
              <a:off x="3452" y="801"/>
              <a:ext cx="119" cy="48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49" name="Line 137"/>
            <p:cNvSpPr>
              <a:spLocks noChangeShapeType="1"/>
            </p:cNvSpPr>
            <p:nvPr/>
          </p:nvSpPr>
          <p:spPr bwMode="auto">
            <a:xfrm flipH="1" flipV="1">
              <a:off x="3701" y="801"/>
              <a:ext cx="50" cy="56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50" name="Line 138"/>
            <p:cNvSpPr>
              <a:spLocks noChangeShapeType="1"/>
            </p:cNvSpPr>
            <p:nvPr/>
          </p:nvSpPr>
          <p:spPr bwMode="auto">
            <a:xfrm flipH="1" flipV="1">
              <a:off x="3901" y="801"/>
              <a:ext cx="129" cy="61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51" name="Line 139"/>
            <p:cNvSpPr>
              <a:spLocks noChangeShapeType="1"/>
            </p:cNvSpPr>
            <p:nvPr/>
          </p:nvSpPr>
          <p:spPr bwMode="auto">
            <a:xfrm flipV="1">
              <a:off x="5447" y="1114"/>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52" name="Line 140"/>
            <p:cNvSpPr>
              <a:spLocks noChangeShapeType="1"/>
            </p:cNvSpPr>
            <p:nvPr/>
          </p:nvSpPr>
          <p:spPr bwMode="auto">
            <a:xfrm flipV="1">
              <a:off x="5398" y="2302"/>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53" name="Line 141"/>
            <p:cNvSpPr>
              <a:spLocks noChangeShapeType="1"/>
            </p:cNvSpPr>
            <p:nvPr/>
          </p:nvSpPr>
          <p:spPr bwMode="auto">
            <a:xfrm flipV="1">
              <a:off x="4948" y="1114"/>
              <a:ext cx="49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54" name="Line 142"/>
            <p:cNvSpPr>
              <a:spLocks noChangeShapeType="1"/>
            </p:cNvSpPr>
            <p:nvPr/>
          </p:nvSpPr>
          <p:spPr bwMode="auto">
            <a:xfrm>
              <a:off x="4549" y="2052"/>
              <a:ext cx="84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7055" name="Group 143"/>
            <p:cNvGrpSpPr>
              <a:grpSpLocks/>
            </p:cNvGrpSpPr>
            <p:nvPr/>
          </p:nvGrpSpPr>
          <p:grpSpPr bwMode="auto">
            <a:xfrm>
              <a:off x="3643" y="1470"/>
              <a:ext cx="78" cy="84"/>
              <a:chOff x="5803" y="6525"/>
              <a:chExt cx="178" cy="153"/>
            </a:xfrm>
          </p:grpSpPr>
          <p:sp>
            <p:nvSpPr>
              <p:cNvPr id="167056" name="Line 144"/>
              <p:cNvSpPr>
                <a:spLocks noChangeShapeType="1"/>
              </p:cNvSpPr>
              <p:nvPr/>
            </p:nvSpPr>
            <p:spPr bwMode="auto">
              <a:xfrm>
                <a:off x="5832" y="6525"/>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57" name="Line 145"/>
              <p:cNvSpPr>
                <a:spLocks noChangeShapeType="1"/>
              </p:cNvSpPr>
              <p:nvPr/>
            </p:nvSpPr>
            <p:spPr bwMode="auto">
              <a:xfrm flipV="1">
                <a:off x="5981" y="6525"/>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58" name="Line 146"/>
              <p:cNvSpPr>
                <a:spLocks noChangeShapeType="1"/>
              </p:cNvSpPr>
              <p:nvPr/>
            </p:nvSpPr>
            <p:spPr bwMode="auto">
              <a:xfrm flipH="1">
                <a:off x="5918" y="653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59" name="Line 147"/>
              <p:cNvSpPr>
                <a:spLocks noChangeShapeType="1"/>
              </p:cNvSpPr>
              <p:nvPr/>
            </p:nvSpPr>
            <p:spPr bwMode="auto">
              <a:xfrm flipH="1">
                <a:off x="5918" y="6618"/>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60" name="Line 148"/>
              <p:cNvSpPr>
                <a:spLocks noChangeShapeType="1"/>
              </p:cNvSpPr>
              <p:nvPr/>
            </p:nvSpPr>
            <p:spPr bwMode="auto">
              <a:xfrm flipH="1">
                <a:off x="5918" y="657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61" name="Line 149"/>
              <p:cNvSpPr>
                <a:spLocks noChangeShapeType="1"/>
              </p:cNvSpPr>
              <p:nvPr/>
            </p:nvSpPr>
            <p:spPr bwMode="auto">
              <a:xfrm flipH="1">
                <a:off x="5803"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62" name="Line 150"/>
              <p:cNvSpPr>
                <a:spLocks noChangeShapeType="1"/>
              </p:cNvSpPr>
              <p:nvPr/>
            </p:nvSpPr>
            <p:spPr bwMode="auto">
              <a:xfrm flipH="1">
                <a:off x="5889"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63" name="Line 151"/>
              <p:cNvSpPr>
                <a:spLocks noChangeShapeType="1"/>
              </p:cNvSpPr>
              <p:nvPr/>
            </p:nvSpPr>
            <p:spPr bwMode="auto">
              <a:xfrm flipH="1">
                <a:off x="5845"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67064" name="Group 152"/>
            <p:cNvGrpSpPr>
              <a:grpSpLocks/>
            </p:cNvGrpSpPr>
            <p:nvPr/>
          </p:nvGrpSpPr>
          <p:grpSpPr bwMode="auto">
            <a:xfrm>
              <a:off x="3640" y="1302"/>
              <a:ext cx="79" cy="80"/>
              <a:chOff x="5806" y="6154"/>
              <a:chExt cx="177" cy="146"/>
            </a:xfrm>
          </p:grpSpPr>
          <p:sp>
            <p:nvSpPr>
              <p:cNvPr id="167065" name="Line 153"/>
              <p:cNvSpPr>
                <a:spLocks noChangeShapeType="1"/>
              </p:cNvSpPr>
              <p:nvPr/>
            </p:nvSpPr>
            <p:spPr bwMode="auto">
              <a:xfrm flipV="1">
                <a:off x="5981" y="6186"/>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66" name="Line 154"/>
              <p:cNvSpPr>
                <a:spLocks noChangeShapeType="1"/>
              </p:cNvSpPr>
              <p:nvPr/>
            </p:nvSpPr>
            <p:spPr bwMode="auto">
              <a:xfrm>
                <a:off x="5832" y="6299"/>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67" name="Line 155"/>
              <p:cNvSpPr>
                <a:spLocks noChangeShapeType="1"/>
              </p:cNvSpPr>
              <p:nvPr/>
            </p:nvSpPr>
            <p:spPr bwMode="auto">
              <a:xfrm flipH="1" flipV="1">
                <a:off x="580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68" name="Line 156"/>
              <p:cNvSpPr>
                <a:spLocks noChangeShapeType="1"/>
              </p:cNvSpPr>
              <p:nvPr/>
            </p:nvSpPr>
            <p:spPr bwMode="auto">
              <a:xfrm flipH="1" flipV="1">
                <a:off x="5844"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69" name="Line 157"/>
              <p:cNvSpPr>
                <a:spLocks noChangeShapeType="1"/>
              </p:cNvSpPr>
              <p:nvPr/>
            </p:nvSpPr>
            <p:spPr bwMode="auto">
              <a:xfrm flipH="1" flipV="1">
                <a:off x="588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70" name="Line 158"/>
              <p:cNvSpPr>
                <a:spLocks noChangeShapeType="1"/>
              </p:cNvSpPr>
              <p:nvPr/>
            </p:nvSpPr>
            <p:spPr bwMode="auto">
              <a:xfrm flipH="1" flipV="1">
                <a:off x="5921" y="623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71" name="Line 159"/>
              <p:cNvSpPr>
                <a:spLocks noChangeShapeType="1"/>
              </p:cNvSpPr>
              <p:nvPr/>
            </p:nvSpPr>
            <p:spPr bwMode="auto">
              <a:xfrm flipH="1" flipV="1">
                <a:off x="5921" y="6195"/>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72" name="Line 160"/>
              <p:cNvSpPr>
                <a:spLocks noChangeShapeType="1"/>
              </p:cNvSpPr>
              <p:nvPr/>
            </p:nvSpPr>
            <p:spPr bwMode="auto">
              <a:xfrm flipH="1" flipV="1">
                <a:off x="5921" y="615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7073" name="Line 161"/>
            <p:cNvSpPr>
              <a:spLocks noChangeShapeType="1"/>
            </p:cNvSpPr>
            <p:nvPr/>
          </p:nvSpPr>
          <p:spPr bwMode="auto">
            <a:xfrm flipV="1">
              <a:off x="3502" y="261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74" name="Line 162"/>
            <p:cNvSpPr>
              <a:spLocks noChangeShapeType="1"/>
            </p:cNvSpPr>
            <p:nvPr/>
          </p:nvSpPr>
          <p:spPr bwMode="auto">
            <a:xfrm flipV="1">
              <a:off x="3651" y="1587"/>
              <a:ext cx="179" cy="10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75" name="Rectangle 163"/>
            <p:cNvSpPr>
              <a:spLocks noChangeArrowheads="1"/>
            </p:cNvSpPr>
            <p:nvPr/>
          </p:nvSpPr>
          <p:spPr bwMode="auto">
            <a:xfrm>
              <a:off x="3452" y="2466"/>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167076" name="Line 164"/>
            <p:cNvSpPr>
              <a:spLocks noChangeShapeType="1"/>
            </p:cNvSpPr>
            <p:nvPr/>
          </p:nvSpPr>
          <p:spPr bwMode="auto">
            <a:xfrm>
              <a:off x="4403"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77" name="Line 165"/>
            <p:cNvSpPr>
              <a:spLocks noChangeShapeType="1"/>
            </p:cNvSpPr>
            <p:nvPr/>
          </p:nvSpPr>
          <p:spPr bwMode="auto">
            <a:xfrm>
              <a:off x="4155"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7078" name="Group 166"/>
            <p:cNvGrpSpPr>
              <a:grpSpLocks/>
            </p:cNvGrpSpPr>
            <p:nvPr/>
          </p:nvGrpSpPr>
          <p:grpSpPr bwMode="auto">
            <a:xfrm>
              <a:off x="3555" y="1599"/>
              <a:ext cx="176" cy="31"/>
              <a:chOff x="1587" y="8931"/>
              <a:chExt cx="1662" cy="180"/>
            </a:xfrm>
          </p:grpSpPr>
          <p:sp>
            <p:nvSpPr>
              <p:cNvPr id="167079" name="Line 167"/>
              <p:cNvSpPr>
                <a:spLocks noChangeShapeType="1"/>
              </p:cNvSpPr>
              <p:nvPr/>
            </p:nvSpPr>
            <p:spPr bwMode="auto">
              <a:xfrm flipV="1">
                <a:off x="206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0" name="Line 168"/>
              <p:cNvSpPr>
                <a:spLocks noChangeShapeType="1"/>
              </p:cNvSpPr>
              <p:nvPr/>
            </p:nvSpPr>
            <p:spPr bwMode="auto">
              <a:xfrm>
                <a:off x="224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1" name="Line 169"/>
              <p:cNvSpPr>
                <a:spLocks noChangeShapeType="1"/>
              </p:cNvSpPr>
              <p:nvPr/>
            </p:nvSpPr>
            <p:spPr bwMode="auto">
              <a:xfrm flipV="1">
                <a:off x="242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2" name="Line 170"/>
              <p:cNvSpPr>
                <a:spLocks noChangeShapeType="1"/>
              </p:cNvSpPr>
              <p:nvPr/>
            </p:nvSpPr>
            <p:spPr bwMode="auto">
              <a:xfrm>
                <a:off x="260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3" name="Line 171"/>
              <p:cNvSpPr>
                <a:spLocks noChangeShapeType="1"/>
              </p:cNvSpPr>
              <p:nvPr/>
            </p:nvSpPr>
            <p:spPr bwMode="auto">
              <a:xfrm flipV="1">
                <a:off x="1758" y="8931"/>
                <a:ext cx="123"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4" name="Line 172"/>
              <p:cNvSpPr>
                <a:spLocks noChangeShapeType="1"/>
              </p:cNvSpPr>
              <p:nvPr/>
            </p:nvSpPr>
            <p:spPr bwMode="auto">
              <a:xfrm>
                <a:off x="18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5" name="Line 173"/>
              <p:cNvSpPr>
                <a:spLocks noChangeShapeType="1"/>
              </p:cNvSpPr>
              <p:nvPr/>
            </p:nvSpPr>
            <p:spPr bwMode="auto">
              <a:xfrm flipV="1">
                <a:off x="27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6" name="Line 174"/>
              <p:cNvSpPr>
                <a:spLocks noChangeShapeType="1"/>
              </p:cNvSpPr>
              <p:nvPr/>
            </p:nvSpPr>
            <p:spPr bwMode="auto">
              <a:xfrm>
                <a:off x="2961" y="8931"/>
                <a:ext cx="108"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7" name="Line 175"/>
              <p:cNvSpPr>
                <a:spLocks noChangeShapeType="1"/>
              </p:cNvSpPr>
              <p:nvPr/>
            </p:nvSpPr>
            <p:spPr bwMode="auto">
              <a:xfrm>
                <a:off x="1587"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88" name="Line 176"/>
              <p:cNvSpPr>
                <a:spLocks noChangeShapeType="1"/>
              </p:cNvSpPr>
              <p:nvPr/>
            </p:nvSpPr>
            <p:spPr bwMode="auto">
              <a:xfrm>
                <a:off x="3069"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7089" name="Line 177"/>
            <p:cNvSpPr>
              <a:spLocks noChangeShapeType="1"/>
            </p:cNvSpPr>
            <p:nvPr/>
          </p:nvSpPr>
          <p:spPr bwMode="auto">
            <a:xfrm>
              <a:off x="3836" y="1568"/>
              <a:ext cx="0" cy="9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90" name="Line 178"/>
            <p:cNvSpPr>
              <a:spLocks noChangeShapeType="1"/>
            </p:cNvSpPr>
            <p:nvPr/>
          </p:nvSpPr>
          <p:spPr bwMode="auto">
            <a:xfrm>
              <a:off x="3836" y="1568"/>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91" name="Line 179"/>
            <p:cNvSpPr>
              <a:spLocks noChangeShapeType="1"/>
            </p:cNvSpPr>
            <p:nvPr/>
          </p:nvSpPr>
          <p:spPr bwMode="auto">
            <a:xfrm>
              <a:off x="3836" y="1663"/>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92" name="Line 180"/>
            <p:cNvSpPr>
              <a:spLocks noChangeShapeType="1"/>
            </p:cNvSpPr>
            <p:nvPr/>
          </p:nvSpPr>
          <p:spPr bwMode="auto">
            <a:xfrm>
              <a:off x="3886" y="1568"/>
              <a:ext cx="0" cy="3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93" name="Line 181"/>
            <p:cNvSpPr>
              <a:spLocks noChangeShapeType="1"/>
            </p:cNvSpPr>
            <p:nvPr/>
          </p:nvSpPr>
          <p:spPr bwMode="auto">
            <a:xfrm>
              <a:off x="3886" y="1631"/>
              <a:ext cx="0" cy="3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94" name="Line 182"/>
            <p:cNvSpPr>
              <a:spLocks noChangeShapeType="1"/>
            </p:cNvSpPr>
            <p:nvPr/>
          </p:nvSpPr>
          <p:spPr bwMode="auto">
            <a:xfrm>
              <a:off x="3861" y="163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95" name="Line 183"/>
            <p:cNvSpPr>
              <a:spLocks noChangeShapeType="1"/>
            </p:cNvSpPr>
            <p:nvPr/>
          </p:nvSpPr>
          <p:spPr bwMode="auto">
            <a:xfrm>
              <a:off x="3861" y="160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96" name="Line 184"/>
            <p:cNvSpPr>
              <a:spLocks noChangeShapeType="1"/>
            </p:cNvSpPr>
            <p:nvPr/>
          </p:nvSpPr>
          <p:spPr bwMode="auto">
            <a:xfrm>
              <a:off x="3861" y="1601"/>
              <a:ext cx="0" cy="3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097" name="Rectangle 185"/>
            <p:cNvSpPr>
              <a:spLocks noChangeArrowheads="1"/>
            </p:cNvSpPr>
            <p:nvPr/>
          </p:nvSpPr>
          <p:spPr bwMode="auto">
            <a:xfrm>
              <a:off x="3794" y="1344"/>
              <a:ext cx="25" cy="158"/>
            </a:xfrm>
            <a:prstGeom prst="rect">
              <a:avLst/>
            </a:prstGeom>
            <a:solidFill>
              <a:srgbClr val="FFFFFF"/>
            </a:solidFill>
            <a:ln w="28575">
              <a:solidFill>
                <a:srgbClr val="000000"/>
              </a:solidFill>
              <a:miter lim="800000"/>
              <a:headEnd/>
              <a:tailEnd/>
            </a:ln>
          </p:spPr>
          <p:txBody>
            <a:bodyPr/>
            <a:lstStyle/>
            <a:p>
              <a:endParaRPr lang="en-US"/>
            </a:p>
          </p:txBody>
        </p:sp>
        <p:sp>
          <p:nvSpPr>
            <p:cNvPr id="167098" name="Rectangle 186"/>
            <p:cNvSpPr>
              <a:spLocks noChangeArrowheads="1"/>
            </p:cNvSpPr>
            <p:nvPr/>
          </p:nvSpPr>
          <p:spPr bwMode="auto">
            <a:xfrm>
              <a:off x="3592" y="1408"/>
              <a:ext cx="202" cy="31"/>
            </a:xfrm>
            <a:prstGeom prst="rect">
              <a:avLst/>
            </a:prstGeom>
            <a:solidFill>
              <a:srgbClr val="FFFFFF"/>
            </a:solidFill>
            <a:ln w="28575">
              <a:solidFill>
                <a:srgbClr val="000000"/>
              </a:solidFill>
              <a:miter lim="800000"/>
              <a:headEnd/>
              <a:tailEnd/>
            </a:ln>
          </p:spPr>
          <p:txBody>
            <a:bodyPr/>
            <a:lstStyle/>
            <a:p>
              <a:endParaRPr lang="en-US"/>
            </a:p>
          </p:txBody>
        </p:sp>
        <p:sp>
          <p:nvSpPr>
            <p:cNvPr id="167099" name="Line 187"/>
            <p:cNvSpPr>
              <a:spLocks noChangeShapeType="1"/>
            </p:cNvSpPr>
            <p:nvPr/>
          </p:nvSpPr>
          <p:spPr bwMode="auto">
            <a:xfrm flipH="1">
              <a:off x="4030" y="1117"/>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0" name="Line 188"/>
            <p:cNvSpPr>
              <a:spLocks noChangeShapeType="1"/>
            </p:cNvSpPr>
            <p:nvPr/>
          </p:nvSpPr>
          <p:spPr bwMode="auto">
            <a:xfrm flipH="1">
              <a:off x="4030" y="121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1" name="Line 189"/>
            <p:cNvSpPr>
              <a:spLocks noChangeShapeType="1"/>
            </p:cNvSpPr>
            <p:nvPr/>
          </p:nvSpPr>
          <p:spPr bwMode="auto">
            <a:xfrm flipH="1">
              <a:off x="4030" y="1306"/>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2" name="Line 190"/>
            <p:cNvSpPr>
              <a:spLocks noChangeShapeType="1"/>
            </p:cNvSpPr>
            <p:nvPr/>
          </p:nvSpPr>
          <p:spPr bwMode="auto">
            <a:xfrm flipH="1">
              <a:off x="4030" y="140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3" name="Line 191"/>
            <p:cNvSpPr>
              <a:spLocks noChangeShapeType="1"/>
            </p:cNvSpPr>
            <p:nvPr/>
          </p:nvSpPr>
          <p:spPr bwMode="auto">
            <a:xfrm flipH="1">
              <a:off x="4030" y="149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4" name="Line 192"/>
            <p:cNvSpPr>
              <a:spLocks noChangeShapeType="1"/>
            </p:cNvSpPr>
            <p:nvPr/>
          </p:nvSpPr>
          <p:spPr bwMode="auto">
            <a:xfrm flipH="1">
              <a:off x="4030" y="159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5" name="Line 193"/>
            <p:cNvSpPr>
              <a:spLocks noChangeShapeType="1"/>
            </p:cNvSpPr>
            <p:nvPr/>
          </p:nvSpPr>
          <p:spPr bwMode="auto">
            <a:xfrm flipH="1">
              <a:off x="4030" y="168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6" name="Line 194"/>
            <p:cNvSpPr>
              <a:spLocks noChangeShapeType="1"/>
            </p:cNvSpPr>
            <p:nvPr/>
          </p:nvSpPr>
          <p:spPr bwMode="auto">
            <a:xfrm flipH="1">
              <a:off x="4030" y="178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7" name="Line 195"/>
            <p:cNvSpPr>
              <a:spLocks noChangeShapeType="1"/>
            </p:cNvSpPr>
            <p:nvPr/>
          </p:nvSpPr>
          <p:spPr bwMode="auto">
            <a:xfrm flipH="1">
              <a:off x="4030" y="1874"/>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08" name="Line 196"/>
            <p:cNvSpPr>
              <a:spLocks noChangeShapeType="1"/>
            </p:cNvSpPr>
            <p:nvPr/>
          </p:nvSpPr>
          <p:spPr bwMode="auto">
            <a:xfrm flipH="1">
              <a:off x="4030" y="1969"/>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7109" name="Group 197"/>
            <p:cNvGrpSpPr>
              <a:grpSpLocks/>
            </p:cNvGrpSpPr>
            <p:nvPr/>
          </p:nvGrpSpPr>
          <p:grpSpPr bwMode="auto">
            <a:xfrm>
              <a:off x="4729" y="1117"/>
              <a:ext cx="25" cy="914"/>
              <a:chOff x="8088" y="8145"/>
              <a:chExt cx="57" cy="1653"/>
            </a:xfrm>
          </p:grpSpPr>
          <p:sp>
            <p:nvSpPr>
              <p:cNvPr id="167110" name="Line 198"/>
              <p:cNvSpPr>
                <a:spLocks noChangeShapeType="1"/>
              </p:cNvSpPr>
              <p:nvPr/>
            </p:nvSpPr>
            <p:spPr bwMode="auto">
              <a:xfrm flipH="1">
                <a:off x="8088" y="8145"/>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1" name="Line 199"/>
              <p:cNvSpPr>
                <a:spLocks noChangeShapeType="1"/>
              </p:cNvSpPr>
              <p:nvPr/>
            </p:nvSpPr>
            <p:spPr bwMode="auto">
              <a:xfrm flipH="1">
                <a:off x="8088" y="8316"/>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2" name="Line 200"/>
              <p:cNvSpPr>
                <a:spLocks noChangeShapeType="1"/>
              </p:cNvSpPr>
              <p:nvPr/>
            </p:nvSpPr>
            <p:spPr bwMode="auto">
              <a:xfrm flipH="1">
                <a:off x="8088" y="8487"/>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3" name="Line 201"/>
              <p:cNvSpPr>
                <a:spLocks noChangeShapeType="1"/>
              </p:cNvSpPr>
              <p:nvPr/>
            </p:nvSpPr>
            <p:spPr bwMode="auto">
              <a:xfrm flipH="1">
                <a:off x="8088" y="8658"/>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4" name="Line 202"/>
              <p:cNvSpPr>
                <a:spLocks noChangeShapeType="1"/>
              </p:cNvSpPr>
              <p:nvPr/>
            </p:nvSpPr>
            <p:spPr bwMode="auto">
              <a:xfrm flipH="1">
                <a:off x="8088" y="8829"/>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5" name="Line 203"/>
              <p:cNvSpPr>
                <a:spLocks noChangeShapeType="1"/>
              </p:cNvSpPr>
              <p:nvPr/>
            </p:nvSpPr>
            <p:spPr bwMode="auto">
              <a:xfrm flipH="1">
                <a:off x="8088" y="9000"/>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6" name="Line 204"/>
              <p:cNvSpPr>
                <a:spLocks noChangeShapeType="1"/>
              </p:cNvSpPr>
              <p:nvPr/>
            </p:nvSpPr>
            <p:spPr bwMode="auto">
              <a:xfrm flipH="1">
                <a:off x="8088" y="9171"/>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7" name="Line 205"/>
              <p:cNvSpPr>
                <a:spLocks noChangeShapeType="1"/>
              </p:cNvSpPr>
              <p:nvPr/>
            </p:nvSpPr>
            <p:spPr bwMode="auto">
              <a:xfrm flipH="1">
                <a:off x="8088" y="9342"/>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8" name="Line 206"/>
              <p:cNvSpPr>
                <a:spLocks noChangeShapeType="1"/>
              </p:cNvSpPr>
              <p:nvPr/>
            </p:nvSpPr>
            <p:spPr bwMode="auto">
              <a:xfrm flipH="1">
                <a:off x="8088" y="9513"/>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7119" name="Line 207"/>
              <p:cNvSpPr>
                <a:spLocks noChangeShapeType="1"/>
              </p:cNvSpPr>
              <p:nvPr/>
            </p:nvSpPr>
            <p:spPr bwMode="auto">
              <a:xfrm flipH="1">
                <a:off x="8088" y="9684"/>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67120" name="Line 208"/>
            <p:cNvSpPr>
              <a:spLocks noChangeShapeType="1"/>
            </p:cNvSpPr>
            <p:nvPr/>
          </p:nvSpPr>
          <p:spPr bwMode="auto">
            <a:xfrm flipH="1" flipV="1">
              <a:off x="3620" y="1671"/>
              <a:ext cx="101" cy="0"/>
            </a:xfrm>
            <a:prstGeom prst="line">
              <a:avLst/>
            </a:prstGeom>
            <a:noFill/>
            <a:ln w="28575">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167121" name="Oval 209"/>
            <p:cNvSpPr>
              <a:spLocks noChangeArrowheads="1"/>
            </p:cNvSpPr>
            <p:nvPr/>
          </p:nvSpPr>
          <p:spPr bwMode="auto">
            <a:xfrm>
              <a:off x="2875" y="208"/>
              <a:ext cx="50" cy="62"/>
            </a:xfrm>
            <a:prstGeom prst="ellipse">
              <a:avLst/>
            </a:prstGeom>
            <a:solidFill>
              <a:srgbClr val="FFFFFF"/>
            </a:solidFill>
            <a:ln w="28575">
              <a:solidFill>
                <a:srgbClr val="000000"/>
              </a:solidFill>
              <a:round/>
              <a:headEnd/>
              <a:tailEnd/>
            </a:ln>
          </p:spPr>
          <p:txBody>
            <a:bodyPr/>
            <a:lstStyle/>
            <a:p>
              <a:endParaRPr lang="en-US"/>
            </a:p>
          </p:txBody>
        </p:sp>
        <p:sp>
          <p:nvSpPr>
            <p:cNvPr id="167122" name="Oval 210"/>
            <p:cNvSpPr>
              <a:spLocks noChangeArrowheads="1"/>
            </p:cNvSpPr>
            <p:nvPr/>
          </p:nvSpPr>
          <p:spPr bwMode="auto">
            <a:xfrm>
              <a:off x="3085" y="204"/>
              <a:ext cx="50" cy="63"/>
            </a:xfrm>
            <a:prstGeom prst="ellipse">
              <a:avLst/>
            </a:prstGeom>
            <a:solidFill>
              <a:srgbClr val="FFFFFF"/>
            </a:solidFill>
            <a:ln w="28575">
              <a:solidFill>
                <a:srgbClr val="000000"/>
              </a:solidFill>
              <a:round/>
              <a:headEnd/>
              <a:tailEnd/>
            </a:ln>
          </p:spPr>
          <p:txBody>
            <a:bodyPr/>
            <a:lstStyle/>
            <a:p>
              <a:endParaRPr lang="en-US"/>
            </a:p>
          </p:txBody>
        </p:sp>
        <p:sp>
          <p:nvSpPr>
            <p:cNvPr id="167123" name="Oval 211"/>
            <p:cNvSpPr>
              <a:spLocks noChangeArrowheads="1"/>
            </p:cNvSpPr>
            <p:nvPr/>
          </p:nvSpPr>
          <p:spPr bwMode="auto">
            <a:xfrm>
              <a:off x="4277"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7124" name="Oval 212"/>
            <p:cNvSpPr>
              <a:spLocks noChangeArrowheads="1"/>
            </p:cNvSpPr>
            <p:nvPr/>
          </p:nvSpPr>
          <p:spPr bwMode="auto">
            <a:xfrm>
              <a:off x="4628"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7125" name="Oval 213"/>
            <p:cNvSpPr>
              <a:spLocks noChangeArrowheads="1"/>
            </p:cNvSpPr>
            <p:nvPr/>
          </p:nvSpPr>
          <p:spPr bwMode="auto">
            <a:xfrm>
              <a:off x="4972"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67126" name="Oval 214"/>
            <p:cNvSpPr>
              <a:spLocks noChangeArrowheads="1"/>
            </p:cNvSpPr>
            <p:nvPr/>
          </p:nvSpPr>
          <p:spPr bwMode="auto">
            <a:xfrm>
              <a:off x="4675" y="2636"/>
              <a:ext cx="49" cy="63"/>
            </a:xfrm>
            <a:prstGeom prst="ellipse">
              <a:avLst/>
            </a:prstGeom>
            <a:solidFill>
              <a:srgbClr val="FFFFFF"/>
            </a:solidFill>
            <a:ln w="28575">
              <a:solidFill>
                <a:srgbClr val="000000"/>
              </a:solidFill>
              <a:round/>
              <a:headEnd/>
              <a:tailEnd/>
            </a:ln>
          </p:spPr>
          <p:txBody>
            <a:bodyPr/>
            <a:lstStyle/>
            <a:p>
              <a:endParaRPr lang="en-US"/>
            </a:p>
          </p:txBody>
        </p:sp>
        <p:sp>
          <p:nvSpPr>
            <p:cNvPr id="167127" name="Oval 215"/>
            <p:cNvSpPr>
              <a:spLocks noChangeArrowheads="1"/>
            </p:cNvSpPr>
            <p:nvPr/>
          </p:nvSpPr>
          <p:spPr bwMode="auto">
            <a:xfrm>
              <a:off x="4350" y="2636"/>
              <a:ext cx="50" cy="63"/>
            </a:xfrm>
            <a:prstGeom prst="ellipse">
              <a:avLst/>
            </a:prstGeom>
            <a:solidFill>
              <a:srgbClr val="FFFFFF"/>
            </a:solidFill>
            <a:ln w="28575">
              <a:solidFill>
                <a:srgbClr val="000000"/>
              </a:solidFill>
              <a:round/>
              <a:headEnd/>
              <a:tailEnd/>
            </a:ln>
          </p:spPr>
          <p:txBody>
            <a:bodyPr/>
            <a:lstStyle/>
            <a:p>
              <a:endParaRPr lang="en-US"/>
            </a:p>
          </p:txBody>
        </p:sp>
        <p:sp>
          <p:nvSpPr>
            <p:cNvPr id="167128" name="Oval 216"/>
            <p:cNvSpPr>
              <a:spLocks noChangeArrowheads="1"/>
            </p:cNvSpPr>
            <p:nvPr/>
          </p:nvSpPr>
          <p:spPr bwMode="auto">
            <a:xfrm>
              <a:off x="4032" y="2628"/>
              <a:ext cx="50" cy="63"/>
            </a:xfrm>
            <a:prstGeom prst="ellipse">
              <a:avLst/>
            </a:prstGeom>
            <a:solidFill>
              <a:srgbClr val="FFFFFF"/>
            </a:solidFill>
            <a:ln w="28575">
              <a:solidFill>
                <a:srgbClr val="000000"/>
              </a:solidFill>
              <a:round/>
              <a:headEnd/>
              <a:tailEnd/>
            </a:ln>
          </p:spPr>
          <p:txBody>
            <a:bodyPr/>
            <a:lstStyle/>
            <a:p>
              <a:endParaRPr lang="en-US"/>
            </a:p>
          </p:txBody>
        </p:sp>
      </p:grpSp>
      <p:sp>
        <p:nvSpPr>
          <p:cNvPr id="167134" name="Text Box 222"/>
          <p:cNvSpPr txBox="1">
            <a:spLocks noChangeArrowheads="1"/>
          </p:cNvSpPr>
          <p:nvPr/>
        </p:nvSpPr>
        <p:spPr bwMode="auto">
          <a:xfrm>
            <a:off x="5142061" y="2465388"/>
            <a:ext cx="464343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6. Dây đốt nóng</a:t>
            </a:r>
          </a:p>
        </p:txBody>
      </p:sp>
      <p:grpSp>
        <p:nvGrpSpPr>
          <p:cNvPr id="167145" name="Group 233"/>
          <p:cNvGrpSpPr>
            <a:grpSpLocks/>
          </p:cNvGrpSpPr>
          <p:nvPr/>
        </p:nvGrpSpPr>
        <p:grpSpPr bwMode="auto">
          <a:xfrm>
            <a:off x="3270874" y="1907381"/>
            <a:ext cx="1576388" cy="1441450"/>
            <a:chOff x="4014" y="1054"/>
            <a:chExt cx="993" cy="908"/>
          </a:xfrm>
        </p:grpSpPr>
        <p:sp>
          <p:nvSpPr>
            <p:cNvPr id="167146" name="Oval 234"/>
            <p:cNvSpPr>
              <a:spLocks noChangeArrowheads="1"/>
            </p:cNvSpPr>
            <p:nvPr/>
          </p:nvSpPr>
          <p:spPr bwMode="auto">
            <a:xfrm>
              <a:off x="4723" y="1054"/>
              <a:ext cx="284" cy="908"/>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7147" name="Oval 235"/>
            <p:cNvSpPr>
              <a:spLocks noChangeArrowheads="1"/>
            </p:cNvSpPr>
            <p:nvPr/>
          </p:nvSpPr>
          <p:spPr bwMode="auto">
            <a:xfrm>
              <a:off x="4014" y="1054"/>
              <a:ext cx="284" cy="908"/>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3215466378"/>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67134">
                                            <p:txEl>
                                              <p:pRg st="0" end="0"/>
                                            </p:txEl>
                                          </p:spTgt>
                                        </p:tgtEl>
                                        <p:attrNameLst>
                                          <p:attrName>style.visibility</p:attrName>
                                        </p:attrNameLst>
                                      </p:cBhvr>
                                      <p:to>
                                        <p:strVal val="visible"/>
                                      </p:to>
                                    </p:set>
                                    <p:animEffect transition="in" filter="strips(downRight)">
                                      <p:cBhvr>
                                        <p:cTn id="7" dur="2000"/>
                                        <p:tgtEl>
                                          <p:spTgt spid="167134">
                                            <p:txEl>
                                              <p:pRg st="0" end="0"/>
                                            </p:txEl>
                                          </p:spTgt>
                                        </p:tgtEl>
                                      </p:cBhvr>
                                    </p:animEffect>
                                  </p:childTnLst>
                                </p:cTn>
                              </p:par>
                            </p:childTnLst>
                          </p:cTn>
                        </p:par>
                        <p:par>
                          <p:cTn id="8" fill="hold" nodeType="afterGroup">
                            <p:stCondLst>
                              <p:cond delay="2000"/>
                            </p:stCondLst>
                            <p:childTnLst>
                              <p:par>
                                <p:cTn id="9" presetID="4" presetClass="entr" presetSubtype="16" fill="hold" nodeType="afterEffect">
                                  <p:stCondLst>
                                    <p:cond delay="0"/>
                                  </p:stCondLst>
                                  <p:childTnLst>
                                    <p:set>
                                      <p:cBhvr>
                                        <p:cTn id="10" dur="1" fill="hold">
                                          <p:stCondLst>
                                            <p:cond delay="0"/>
                                          </p:stCondLst>
                                        </p:cTn>
                                        <p:tgtEl>
                                          <p:spTgt spid="167145"/>
                                        </p:tgtEl>
                                        <p:attrNameLst>
                                          <p:attrName>style.visibility</p:attrName>
                                        </p:attrNameLst>
                                      </p:cBhvr>
                                      <p:to>
                                        <p:strVal val="visible"/>
                                      </p:to>
                                    </p:set>
                                    <p:animEffect transition="in" filter="box(in)">
                                      <p:cBhvr>
                                        <p:cTn id="11" dur="2000"/>
                                        <p:tgtEl>
                                          <p:spTgt spid="167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962" name="Object 2"/>
          <p:cNvGraphicFramePr>
            <a:graphicFrameLocks noChangeAspect="1"/>
          </p:cNvGraphicFramePr>
          <p:nvPr/>
        </p:nvGraphicFramePr>
        <p:xfrm>
          <a:off x="2951163" y="188913"/>
          <a:ext cx="4629150" cy="5724525"/>
        </p:xfrm>
        <a:graphic>
          <a:graphicData uri="http://schemas.openxmlformats.org/presentationml/2006/ole">
            <mc:AlternateContent xmlns:mc="http://schemas.openxmlformats.org/markup-compatibility/2006">
              <mc:Choice xmlns:v="urn:schemas-microsoft-com:vml" Requires="v">
                <p:oleObj spid="_x0000_s8316" name="Bitmap Image" r:id="rId3" imgW="4629796" imgH="5723810" progId="Paint.Picture">
                  <p:embed/>
                </p:oleObj>
              </mc:Choice>
              <mc:Fallback>
                <p:oleObj name="Bitmap Image" r:id="rId3" imgW="4629796" imgH="5723810" progId="Paint.Picture">
                  <p:embed/>
                  <p:pic>
                    <p:nvPicPr>
                      <p:cNvPr id="0" name=""/>
                      <p:cNvPicPr>
                        <a:picLocks noChangeAspect="1" noChangeArrowheads="1"/>
                      </p:cNvPicPr>
                      <p:nvPr/>
                    </p:nvPicPr>
                    <p:blipFill>
                      <a:blip r:embed="rId4">
                        <a:lum bright="18000" contrast="24000"/>
                        <a:extLst>
                          <a:ext uri="{28A0092B-C50C-407E-A947-70E740481C1C}">
                            <a14:useLocalDpi xmlns:a14="http://schemas.microsoft.com/office/drawing/2010/main" val="0"/>
                          </a:ext>
                        </a:extLst>
                      </a:blip>
                      <a:srcRect/>
                      <a:stretch>
                        <a:fillRect/>
                      </a:stretch>
                    </p:blipFill>
                    <p:spPr bwMode="auto">
                      <a:xfrm>
                        <a:off x="2951163" y="188913"/>
                        <a:ext cx="4629150" cy="572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68963" name="Group 3"/>
          <p:cNvGrpSpPr>
            <a:grpSpLocks/>
          </p:cNvGrpSpPr>
          <p:nvPr/>
        </p:nvGrpSpPr>
        <p:grpSpPr bwMode="auto">
          <a:xfrm>
            <a:off x="176213" y="1600201"/>
            <a:ext cx="5926137" cy="2098675"/>
            <a:chOff x="111" y="1008"/>
            <a:chExt cx="3733" cy="1322"/>
          </a:xfrm>
        </p:grpSpPr>
        <p:sp>
          <p:nvSpPr>
            <p:cNvPr id="168964" name="Line 4"/>
            <p:cNvSpPr>
              <a:spLocks noChangeShapeType="1"/>
            </p:cNvSpPr>
            <p:nvPr/>
          </p:nvSpPr>
          <p:spPr bwMode="auto">
            <a:xfrm flipH="1" flipV="1">
              <a:off x="612" y="1338"/>
              <a:ext cx="1729" cy="992"/>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8965" name="Line 5"/>
            <p:cNvSpPr>
              <a:spLocks noChangeShapeType="1"/>
            </p:cNvSpPr>
            <p:nvPr/>
          </p:nvSpPr>
          <p:spPr bwMode="auto">
            <a:xfrm flipH="1" flipV="1">
              <a:off x="612" y="1338"/>
              <a:ext cx="3232" cy="879"/>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8966" name="Text Box 6"/>
            <p:cNvSpPr txBox="1">
              <a:spLocks noChangeArrowheads="1"/>
            </p:cNvSpPr>
            <p:nvPr/>
          </p:nvSpPr>
          <p:spPr bwMode="auto">
            <a:xfrm>
              <a:off x="111" y="1008"/>
              <a:ext cx="1389"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rPr>
                <a:t>Dây đốt nóng</a:t>
              </a:r>
            </a:p>
          </p:txBody>
        </p:sp>
      </p:grpSp>
    </p:spTree>
    <p:extLst>
      <p:ext uri="{BB962C8B-B14F-4D97-AF65-F5344CB8AC3E}">
        <p14:creationId xmlns:p14="http://schemas.microsoft.com/office/powerpoint/2010/main" val="4021805997"/>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68963"/>
                                        </p:tgtEl>
                                        <p:attrNameLst>
                                          <p:attrName>style.visibility</p:attrName>
                                        </p:attrNameLst>
                                      </p:cBhvr>
                                      <p:to>
                                        <p:strVal val="visible"/>
                                      </p:to>
                                    </p:set>
                                    <p:animEffect transition="in" filter="strips(downRight)">
                                      <p:cBhvr>
                                        <p:cTn id="7" dur="1000"/>
                                        <p:tgtEl>
                                          <p:spTgt spid="168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ChangeArrowheads="1"/>
          </p:cNvSpPr>
          <p:nvPr/>
        </p:nvSpPr>
        <p:spPr bwMode="auto">
          <a:xfrm>
            <a:off x="4211638" y="2524125"/>
            <a:ext cx="395287"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2</a:t>
            </a:r>
            <a:endParaRPr lang="vi-VN" altLang="en-US" sz="1800"/>
          </a:p>
        </p:txBody>
      </p:sp>
      <p:grpSp>
        <p:nvGrpSpPr>
          <p:cNvPr id="169987" name="Group 3"/>
          <p:cNvGrpSpPr>
            <a:grpSpLocks/>
          </p:cNvGrpSpPr>
          <p:nvPr/>
        </p:nvGrpSpPr>
        <p:grpSpPr bwMode="auto">
          <a:xfrm>
            <a:off x="1068388" y="561181"/>
            <a:ext cx="4673600" cy="3960813"/>
            <a:chOff x="2703" y="204"/>
            <a:chExt cx="2944" cy="2495"/>
          </a:xfrm>
        </p:grpSpPr>
        <p:grpSp>
          <p:nvGrpSpPr>
            <p:cNvPr id="169988" name="Group 4"/>
            <p:cNvGrpSpPr>
              <a:grpSpLocks/>
            </p:cNvGrpSpPr>
            <p:nvPr/>
          </p:nvGrpSpPr>
          <p:grpSpPr bwMode="auto">
            <a:xfrm flipH="1">
              <a:off x="3582" y="1296"/>
              <a:ext cx="76" cy="73"/>
              <a:chOff x="7221" y="3690"/>
              <a:chExt cx="173" cy="133"/>
            </a:xfrm>
          </p:grpSpPr>
          <p:sp>
            <p:nvSpPr>
              <p:cNvPr id="169989" name="Oval 5"/>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69990" name="Rectangle 6"/>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69991" name="Line 7"/>
            <p:cNvSpPr>
              <a:spLocks noChangeShapeType="1"/>
            </p:cNvSpPr>
            <p:nvPr/>
          </p:nvSpPr>
          <p:spPr bwMode="auto">
            <a:xfrm>
              <a:off x="2896" y="270"/>
              <a:ext cx="10" cy="190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9992" name="Line 8"/>
            <p:cNvSpPr>
              <a:spLocks noChangeShapeType="1"/>
            </p:cNvSpPr>
            <p:nvPr/>
          </p:nvSpPr>
          <p:spPr bwMode="auto">
            <a:xfrm flipH="1">
              <a:off x="3107" y="270"/>
              <a:ext cx="1" cy="78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9993" name="Line 9"/>
            <p:cNvSpPr>
              <a:spLocks noChangeShapeType="1"/>
            </p:cNvSpPr>
            <p:nvPr/>
          </p:nvSpPr>
          <p:spPr bwMode="auto">
            <a:xfrm>
              <a:off x="4304"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9994" name="Line 10"/>
            <p:cNvSpPr>
              <a:spLocks noChangeShapeType="1"/>
            </p:cNvSpPr>
            <p:nvPr/>
          </p:nvSpPr>
          <p:spPr bwMode="auto">
            <a:xfrm>
              <a:off x="3107" y="1051"/>
              <a:ext cx="3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9995" name="Line 11"/>
            <p:cNvSpPr>
              <a:spLocks noChangeShapeType="1"/>
            </p:cNvSpPr>
            <p:nvPr/>
          </p:nvSpPr>
          <p:spPr bwMode="auto">
            <a:xfrm>
              <a:off x="2906" y="2177"/>
              <a:ext cx="7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9996" name="Line 12"/>
            <p:cNvSpPr>
              <a:spLocks noChangeShapeType="1"/>
            </p:cNvSpPr>
            <p:nvPr/>
          </p:nvSpPr>
          <p:spPr bwMode="auto">
            <a:xfrm>
              <a:off x="3456"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9997" name="Line 13"/>
            <p:cNvSpPr>
              <a:spLocks noChangeShapeType="1"/>
            </p:cNvSpPr>
            <p:nvPr/>
          </p:nvSpPr>
          <p:spPr bwMode="auto">
            <a:xfrm>
              <a:off x="3506" y="1300"/>
              <a:ext cx="149" cy="8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9998" name="Line 14"/>
            <p:cNvSpPr>
              <a:spLocks noChangeShapeType="1"/>
            </p:cNvSpPr>
            <p:nvPr/>
          </p:nvSpPr>
          <p:spPr bwMode="auto">
            <a:xfrm>
              <a:off x="3605" y="1051"/>
              <a:ext cx="0" cy="31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9999" name="Line 15"/>
            <p:cNvSpPr>
              <a:spLocks noChangeShapeType="1"/>
            </p:cNvSpPr>
            <p:nvPr/>
          </p:nvSpPr>
          <p:spPr bwMode="auto">
            <a:xfrm flipV="1">
              <a:off x="3531" y="1674"/>
              <a:ext cx="0" cy="11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0" name="Line 16"/>
            <p:cNvSpPr>
              <a:spLocks noChangeShapeType="1"/>
            </p:cNvSpPr>
            <p:nvPr/>
          </p:nvSpPr>
          <p:spPr bwMode="auto">
            <a:xfrm>
              <a:off x="3535" y="1711"/>
              <a:ext cx="47" cy="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1" name="Line 17"/>
            <p:cNvSpPr>
              <a:spLocks noChangeShapeType="1"/>
            </p:cNvSpPr>
            <p:nvPr/>
          </p:nvSpPr>
          <p:spPr bwMode="auto">
            <a:xfrm flipH="1">
              <a:off x="3531" y="1738"/>
              <a:ext cx="51" cy="2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2" name="Line 18"/>
            <p:cNvSpPr>
              <a:spLocks noChangeShapeType="1"/>
            </p:cNvSpPr>
            <p:nvPr/>
          </p:nvSpPr>
          <p:spPr bwMode="auto">
            <a:xfrm flipH="1">
              <a:off x="3504" y="1668"/>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3" name="Line 19"/>
            <p:cNvSpPr>
              <a:spLocks noChangeShapeType="1"/>
            </p:cNvSpPr>
            <p:nvPr/>
          </p:nvSpPr>
          <p:spPr bwMode="auto">
            <a:xfrm flipH="1">
              <a:off x="3504" y="1713"/>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4" name="Line 20"/>
            <p:cNvSpPr>
              <a:spLocks noChangeShapeType="1"/>
            </p:cNvSpPr>
            <p:nvPr/>
          </p:nvSpPr>
          <p:spPr bwMode="auto">
            <a:xfrm flipH="1">
              <a:off x="3504" y="1756"/>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5" name="Line 21"/>
            <p:cNvSpPr>
              <a:spLocks noChangeShapeType="1"/>
            </p:cNvSpPr>
            <p:nvPr/>
          </p:nvSpPr>
          <p:spPr bwMode="auto">
            <a:xfrm flipH="1">
              <a:off x="3504" y="1778"/>
              <a:ext cx="28" cy="32"/>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6" name="Line 22"/>
            <p:cNvSpPr>
              <a:spLocks noChangeShapeType="1"/>
            </p:cNvSpPr>
            <p:nvPr/>
          </p:nvSpPr>
          <p:spPr bwMode="auto">
            <a:xfrm flipH="1">
              <a:off x="3504" y="1690"/>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7" name="Line 23"/>
            <p:cNvSpPr>
              <a:spLocks noChangeShapeType="1"/>
            </p:cNvSpPr>
            <p:nvPr/>
          </p:nvSpPr>
          <p:spPr bwMode="auto">
            <a:xfrm flipH="1">
              <a:off x="3504" y="1735"/>
              <a:ext cx="28" cy="33"/>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8" name="Line 24"/>
            <p:cNvSpPr>
              <a:spLocks noChangeShapeType="1"/>
            </p:cNvSpPr>
            <p:nvPr/>
          </p:nvSpPr>
          <p:spPr bwMode="auto">
            <a:xfrm>
              <a:off x="4653"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09" name="Line 25"/>
            <p:cNvSpPr>
              <a:spLocks noChangeShapeType="1"/>
            </p:cNvSpPr>
            <p:nvPr/>
          </p:nvSpPr>
          <p:spPr bwMode="auto">
            <a:xfrm>
              <a:off x="5002" y="239"/>
              <a:ext cx="0" cy="4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0" name="Rectangle 26"/>
            <p:cNvSpPr>
              <a:spLocks noChangeArrowheads="1"/>
            </p:cNvSpPr>
            <p:nvPr/>
          </p:nvSpPr>
          <p:spPr bwMode="auto">
            <a:xfrm>
              <a:off x="4005"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70011" name="Line 27"/>
            <p:cNvSpPr>
              <a:spLocks noChangeShapeType="1"/>
            </p:cNvSpPr>
            <p:nvPr/>
          </p:nvSpPr>
          <p:spPr bwMode="auto">
            <a:xfrm>
              <a:off x="3672" y="2115"/>
              <a:ext cx="118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2" name="Line 28"/>
            <p:cNvSpPr>
              <a:spLocks noChangeShapeType="1"/>
            </p:cNvSpPr>
            <p:nvPr/>
          </p:nvSpPr>
          <p:spPr bwMode="auto">
            <a:xfrm>
              <a:off x="3672" y="1990"/>
              <a:ext cx="31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3" name="Line 29"/>
            <p:cNvSpPr>
              <a:spLocks noChangeShapeType="1"/>
            </p:cNvSpPr>
            <p:nvPr/>
          </p:nvSpPr>
          <p:spPr bwMode="auto">
            <a:xfrm flipV="1">
              <a:off x="4104"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4" name="Line 30"/>
            <p:cNvSpPr>
              <a:spLocks noChangeShapeType="1"/>
            </p:cNvSpPr>
            <p:nvPr/>
          </p:nvSpPr>
          <p:spPr bwMode="auto">
            <a:xfrm>
              <a:off x="4005" y="1865"/>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5" name="Line 31"/>
            <p:cNvSpPr>
              <a:spLocks noChangeShapeType="1"/>
            </p:cNvSpPr>
            <p:nvPr/>
          </p:nvSpPr>
          <p:spPr bwMode="auto">
            <a:xfrm>
              <a:off x="4104" y="1177"/>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6" name="Line 32"/>
            <p:cNvSpPr>
              <a:spLocks noChangeShapeType="1"/>
            </p:cNvSpPr>
            <p:nvPr/>
          </p:nvSpPr>
          <p:spPr bwMode="auto">
            <a:xfrm>
              <a:off x="4155"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7" name="Line 33"/>
            <p:cNvSpPr>
              <a:spLocks noChangeShapeType="1"/>
            </p:cNvSpPr>
            <p:nvPr/>
          </p:nvSpPr>
          <p:spPr bwMode="auto">
            <a:xfrm>
              <a:off x="4155" y="12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8" name="Line 34"/>
            <p:cNvSpPr>
              <a:spLocks noChangeShapeType="1"/>
            </p:cNvSpPr>
            <p:nvPr/>
          </p:nvSpPr>
          <p:spPr bwMode="auto">
            <a:xfrm>
              <a:off x="4155" y="13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19" name="Line 35"/>
            <p:cNvSpPr>
              <a:spLocks noChangeShapeType="1"/>
            </p:cNvSpPr>
            <p:nvPr/>
          </p:nvSpPr>
          <p:spPr bwMode="auto">
            <a:xfrm>
              <a:off x="4254"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0" name="Line 36"/>
            <p:cNvSpPr>
              <a:spLocks noChangeShapeType="1"/>
            </p:cNvSpPr>
            <p:nvPr/>
          </p:nvSpPr>
          <p:spPr bwMode="auto">
            <a:xfrm>
              <a:off x="4155"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1" name="Line 37"/>
            <p:cNvSpPr>
              <a:spLocks noChangeShapeType="1"/>
            </p:cNvSpPr>
            <p:nvPr/>
          </p:nvSpPr>
          <p:spPr bwMode="auto">
            <a:xfrm>
              <a:off x="4155" y="136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2" name="Line 38"/>
            <p:cNvSpPr>
              <a:spLocks noChangeShapeType="1"/>
            </p:cNvSpPr>
            <p:nvPr/>
          </p:nvSpPr>
          <p:spPr bwMode="auto">
            <a:xfrm>
              <a:off x="4155" y="142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3" name="Line 39"/>
            <p:cNvSpPr>
              <a:spLocks noChangeShapeType="1"/>
            </p:cNvSpPr>
            <p:nvPr/>
          </p:nvSpPr>
          <p:spPr bwMode="auto">
            <a:xfrm>
              <a:off x="4254"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4" name="Line 40"/>
            <p:cNvSpPr>
              <a:spLocks noChangeShapeType="1"/>
            </p:cNvSpPr>
            <p:nvPr/>
          </p:nvSpPr>
          <p:spPr bwMode="auto">
            <a:xfrm>
              <a:off x="4155"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5" name="Line 41"/>
            <p:cNvSpPr>
              <a:spLocks noChangeShapeType="1"/>
            </p:cNvSpPr>
            <p:nvPr/>
          </p:nvSpPr>
          <p:spPr bwMode="auto">
            <a:xfrm>
              <a:off x="4155" y="149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6" name="Line 42"/>
            <p:cNvSpPr>
              <a:spLocks noChangeShapeType="1"/>
            </p:cNvSpPr>
            <p:nvPr/>
          </p:nvSpPr>
          <p:spPr bwMode="auto">
            <a:xfrm>
              <a:off x="4155" y="155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7" name="Line 43"/>
            <p:cNvSpPr>
              <a:spLocks noChangeShapeType="1"/>
            </p:cNvSpPr>
            <p:nvPr/>
          </p:nvSpPr>
          <p:spPr bwMode="auto">
            <a:xfrm>
              <a:off x="4254"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8" name="Line 44"/>
            <p:cNvSpPr>
              <a:spLocks noChangeShapeType="1"/>
            </p:cNvSpPr>
            <p:nvPr/>
          </p:nvSpPr>
          <p:spPr bwMode="auto">
            <a:xfrm>
              <a:off x="4155" y="1614"/>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29" name="Line 45"/>
            <p:cNvSpPr>
              <a:spLocks noChangeShapeType="1"/>
            </p:cNvSpPr>
            <p:nvPr/>
          </p:nvSpPr>
          <p:spPr bwMode="auto">
            <a:xfrm>
              <a:off x="4155" y="1677"/>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30" name="Line 46"/>
            <p:cNvSpPr>
              <a:spLocks noChangeShapeType="1"/>
            </p:cNvSpPr>
            <p:nvPr/>
          </p:nvSpPr>
          <p:spPr bwMode="auto">
            <a:xfrm>
              <a:off x="4254"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31" name="Line 47"/>
            <p:cNvSpPr>
              <a:spLocks noChangeShapeType="1"/>
            </p:cNvSpPr>
            <p:nvPr/>
          </p:nvSpPr>
          <p:spPr bwMode="auto">
            <a:xfrm>
              <a:off x="4155"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32" name="Line 48"/>
            <p:cNvSpPr>
              <a:spLocks noChangeShapeType="1"/>
            </p:cNvSpPr>
            <p:nvPr/>
          </p:nvSpPr>
          <p:spPr bwMode="auto">
            <a:xfrm>
              <a:off x="4155" y="1865"/>
              <a:ext cx="1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33" name="Line 49"/>
            <p:cNvSpPr>
              <a:spLocks noChangeShapeType="1"/>
            </p:cNvSpPr>
            <p:nvPr/>
          </p:nvSpPr>
          <p:spPr bwMode="auto">
            <a:xfrm flipH="1">
              <a:off x="4054" y="1865"/>
              <a:ext cx="250"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34" name="Rectangle 50"/>
            <p:cNvSpPr>
              <a:spLocks noChangeArrowheads="1"/>
            </p:cNvSpPr>
            <p:nvPr/>
          </p:nvSpPr>
          <p:spPr bwMode="auto">
            <a:xfrm>
              <a:off x="4354" y="1114"/>
              <a:ext cx="49" cy="938"/>
            </a:xfrm>
            <a:prstGeom prst="rect">
              <a:avLst/>
            </a:prstGeom>
            <a:solidFill>
              <a:srgbClr val="FFFFFF"/>
            </a:solidFill>
            <a:ln w="28575">
              <a:solidFill>
                <a:srgbClr val="000000"/>
              </a:solidFill>
              <a:miter lim="800000"/>
              <a:headEnd/>
              <a:tailEnd/>
            </a:ln>
          </p:spPr>
          <p:txBody>
            <a:bodyPr/>
            <a:lstStyle/>
            <a:p>
              <a:endParaRPr lang="en-US"/>
            </a:p>
          </p:txBody>
        </p:sp>
        <p:sp>
          <p:nvSpPr>
            <p:cNvPr id="170035" name="Rectangle 51"/>
            <p:cNvSpPr>
              <a:spLocks noChangeArrowheads="1"/>
            </p:cNvSpPr>
            <p:nvPr/>
          </p:nvSpPr>
          <p:spPr bwMode="auto">
            <a:xfrm>
              <a:off x="4703" y="1114"/>
              <a:ext cx="50" cy="938"/>
            </a:xfrm>
            <a:prstGeom prst="rect">
              <a:avLst/>
            </a:prstGeom>
            <a:solidFill>
              <a:srgbClr val="FFFFFF"/>
            </a:solidFill>
            <a:ln w="28575">
              <a:solidFill>
                <a:srgbClr val="000000"/>
              </a:solidFill>
              <a:miter lim="800000"/>
              <a:headEnd/>
              <a:tailEnd/>
            </a:ln>
          </p:spPr>
          <p:txBody>
            <a:bodyPr/>
            <a:lstStyle/>
            <a:p>
              <a:endParaRPr lang="en-US"/>
            </a:p>
          </p:txBody>
        </p:sp>
        <p:grpSp>
          <p:nvGrpSpPr>
            <p:cNvPr id="170036" name="Group 52"/>
            <p:cNvGrpSpPr>
              <a:grpSpLocks/>
            </p:cNvGrpSpPr>
            <p:nvPr/>
          </p:nvGrpSpPr>
          <p:grpSpPr bwMode="auto">
            <a:xfrm>
              <a:off x="3404" y="1296"/>
              <a:ext cx="77" cy="73"/>
              <a:chOff x="7221" y="3690"/>
              <a:chExt cx="173" cy="133"/>
            </a:xfrm>
          </p:grpSpPr>
          <p:sp>
            <p:nvSpPr>
              <p:cNvPr id="170037" name="Oval 53"/>
              <p:cNvSpPr>
                <a:spLocks noChangeArrowheads="1"/>
              </p:cNvSpPr>
              <p:nvPr/>
            </p:nvSpPr>
            <p:spPr bwMode="auto">
              <a:xfrm>
                <a:off x="7281" y="3700"/>
                <a:ext cx="113" cy="113"/>
              </a:xfrm>
              <a:prstGeom prst="ellipse">
                <a:avLst/>
              </a:prstGeom>
              <a:solidFill>
                <a:srgbClr val="000000"/>
              </a:solidFill>
              <a:ln w="9525">
                <a:solidFill>
                  <a:srgbClr val="000000"/>
                </a:solidFill>
                <a:round/>
                <a:headEnd/>
                <a:tailEnd/>
              </a:ln>
            </p:spPr>
            <p:txBody>
              <a:bodyPr/>
              <a:lstStyle/>
              <a:p>
                <a:endParaRPr lang="en-US"/>
              </a:p>
            </p:txBody>
          </p:sp>
          <p:sp>
            <p:nvSpPr>
              <p:cNvPr id="170038" name="Rectangle 54"/>
              <p:cNvSpPr>
                <a:spLocks noChangeArrowheads="1"/>
              </p:cNvSpPr>
              <p:nvPr/>
            </p:nvSpPr>
            <p:spPr bwMode="auto">
              <a:xfrm>
                <a:off x="7221" y="3690"/>
                <a:ext cx="112" cy="13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170039" name="Oval 55"/>
            <p:cNvSpPr>
              <a:spLocks noChangeArrowheads="1"/>
            </p:cNvSpPr>
            <p:nvPr/>
          </p:nvSpPr>
          <p:spPr bwMode="auto">
            <a:xfrm rot="-812249">
              <a:off x="3483" y="1300"/>
              <a:ext cx="49" cy="62"/>
            </a:xfrm>
            <a:prstGeom prst="ellipse">
              <a:avLst/>
            </a:prstGeom>
            <a:solidFill>
              <a:srgbClr val="000000"/>
            </a:solidFill>
            <a:ln w="28575">
              <a:solidFill>
                <a:srgbClr val="000000"/>
              </a:solidFill>
              <a:round/>
              <a:headEnd/>
              <a:tailEnd/>
            </a:ln>
          </p:spPr>
          <p:txBody>
            <a:bodyPr/>
            <a:lstStyle/>
            <a:p>
              <a:endParaRPr lang="en-US"/>
            </a:p>
          </p:txBody>
        </p:sp>
        <p:grpSp>
          <p:nvGrpSpPr>
            <p:cNvPr id="170040" name="Group 56"/>
            <p:cNvGrpSpPr>
              <a:grpSpLocks/>
            </p:cNvGrpSpPr>
            <p:nvPr/>
          </p:nvGrpSpPr>
          <p:grpSpPr bwMode="auto">
            <a:xfrm>
              <a:off x="3641" y="1989"/>
              <a:ext cx="91" cy="125"/>
              <a:chOff x="5887" y="7429"/>
              <a:chExt cx="207" cy="226"/>
            </a:xfrm>
          </p:grpSpPr>
          <p:sp>
            <p:nvSpPr>
              <p:cNvPr id="170041" name="Line 57"/>
              <p:cNvSpPr>
                <a:spLocks noChangeShapeType="1"/>
              </p:cNvSpPr>
              <p:nvPr/>
            </p:nvSpPr>
            <p:spPr bwMode="auto">
              <a:xfrm>
                <a:off x="5961" y="7429"/>
                <a:ext cx="0" cy="226"/>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0042" name="Group 58"/>
              <p:cNvGrpSpPr>
                <a:grpSpLocks/>
              </p:cNvGrpSpPr>
              <p:nvPr/>
            </p:nvGrpSpPr>
            <p:grpSpPr bwMode="auto">
              <a:xfrm>
                <a:off x="5887" y="7470"/>
                <a:ext cx="207" cy="160"/>
                <a:chOff x="5190" y="7313"/>
                <a:chExt cx="255" cy="205"/>
              </a:xfrm>
            </p:grpSpPr>
            <p:sp>
              <p:nvSpPr>
                <p:cNvPr id="170043" name="Oval 59"/>
                <p:cNvSpPr>
                  <a:spLocks noChangeArrowheads="1"/>
                </p:cNvSpPr>
                <p:nvPr/>
              </p:nvSpPr>
              <p:spPr bwMode="auto">
                <a:xfrm>
                  <a:off x="5190" y="7316"/>
                  <a:ext cx="173" cy="183"/>
                </a:xfrm>
                <a:prstGeom prst="ellipse">
                  <a:avLst/>
                </a:prstGeom>
                <a:solidFill>
                  <a:srgbClr val="FFFFFF"/>
                </a:solidFill>
                <a:ln w="28575">
                  <a:solidFill>
                    <a:srgbClr val="000000"/>
                  </a:solidFill>
                  <a:round/>
                  <a:headEnd/>
                  <a:tailEnd/>
                </a:ln>
              </p:spPr>
              <p:txBody>
                <a:bodyPr/>
                <a:lstStyle/>
                <a:p>
                  <a:endParaRPr lang="en-US"/>
                </a:p>
              </p:txBody>
            </p:sp>
            <p:sp>
              <p:nvSpPr>
                <p:cNvPr id="170044" name="Rectangle 60"/>
                <p:cNvSpPr>
                  <a:spLocks noChangeArrowheads="1"/>
                </p:cNvSpPr>
                <p:nvPr/>
              </p:nvSpPr>
              <p:spPr bwMode="auto">
                <a:xfrm>
                  <a:off x="5288" y="7313"/>
                  <a:ext cx="157" cy="205"/>
                </a:xfrm>
                <a:prstGeom prst="rect">
                  <a:avLst/>
                </a:prstGeom>
                <a:solidFill>
                  <a:srgbClr val="FFFFFF"/>
                </a:solidFill>
                <a:ln w="28575">
                  <a:solidFill>
                    <a:srgbClr val="FFFFFF"/>
                  </a:solidFill>
                  <a:miter lim="800000"/>
                  <a:headEnd/>
                  <a:tailEnd/>
                </a:ln>
              </p:spPr>
              <p:txBody>
                <a:bodyPr/>
                <a:lstStyle/>
                <a:p>
                  <a:endParaRPr lang="en-US"/>
                </a:p>
              </p:txBody>
            </p:sp>
          </p:grpSp>
        </p:grpSp>
        <p:sp>
          <p:nvSpPr>
            <p:cNvPr id="170045" name="Oval 61"/>
            <p:cNvSpPr>
              <a:spLocks noChangeArrowheads="1"/>
            </p:cNvSpPr>
            <p:nvPr/>
          </p:nvSpPr>
          <p:spPr bwMode="auto">
            <a:xfrm>
              <a:off x="3580" y="1030"/>
              <a:ext cx="50" cy="62"/>
            </a:xfrm>
            <a:prstGeom prst="ellipse">
              <a:avLst/>
            </a:prstGeom>
            <a:solidFill>
              <a:srgbClr val="FFFFFF"/>
            </a:solidFill>
            <a:ln w="28575">
              <a:solidFill>
                <a:srgbClr val="000000"/>
              </a:solidFill>
              <a:round/>
              <a:headEnd/>
              <a:tailEnd/>
            </a:ln>
          </p:spPr>
          <p:txBody>
            <a:bodyPr/>
            <a:lstStyle/>
            <a:p>
              <a:endParaRPr lang="en-US"/>
            </a:p>
          </p:txBody>
        </p:sp>
        <p:sp>
          <p:nvSpPr>
            <p:cNvPr id="170046" name="Oval 62"/>
            <p:cNvSpPr>
              <a:spLocks noChangeArrowheads="1"/>
            </p:cNvSpPr>
            <p:nvPr/>
          </p:nvSpPr>
          <p:spPr bwMode="auto">
            <a:xfrm>
              <a:off x="3431" y="1020"/>
              <a:ext cx="50" cy="63"/>
            </a:xfrm>
            <a:prstGeom prst="ellipse">
              <a:avLst/>
            </a:prstGeom>
            <a:solidFill>
              <a:srgbClr val="FFFFFF"/>
            </a:solidFill>
            <a:ln w="28575">
              <a:solidFill>
                <a:srgbClr val="000000"/>
              </a:solidFill>
              <a:round/>
              <a:headEnd/>
              <a:tailEnd/>
            </a:ln>
          </p:spPr>
          <p:txBody>
            <a:bodyPr/>
            <a:lstStyle/>
            <a:p>
              <a:endParaRPr lang="en-US"/>
            </a:p>
          </p:txBody>
        </p:sp>
        <p:sp>
          <p:nvSpPr>
            <p:cNvPr id="170047" name="Rectangle 63"/>
            <p:cNvSpPr>
              <a:spLocks noChangeArrowheads="1"/>
            </p:cNvSpPr>
            <p:nvPr/>
          </p:nvSpPr>
          <p:spPr bwMode="auto">
            <a:xfrm>
              <a:off x="3742" y="1601"/>
              <a:ext cx="93" cy="29"/>
            </a:xfrm>
            <a:prstGeom prst="rect">
              <a:avLst/>
            </a:prstGeom>
            <a:solidFill>
              <a:srgbClr val="FFFFFF"/>
            </a:solidFill>
            <a:ln w="28575">
              <a:solidFill>
                <a:srgbClr val="000000"/>
              </a:solidFill>
              <a:miter lim="800000"/>
              <a:headEnd/>
              <a:tailEnd/>
            </a:ln>
          </p:spPr>
          <p:txBody>
            <a:bodyPr/>
            <a:lstStyle/>
            <a:p>
              <a:endParaRPr lang="en-US"/>
            </a:p>
          </p:txBody>
        </p:sp>
        <p:sp>
          <p:nvSpPr>
            <p:cNvPr id="170048" name="Line 64"/>
            <p:cNvSpPr>
              <a:spLocks noChangeShapeType="1"/>
            </p:cNvSpPr>
            <p:nvPr/>
          </p:nvSpPr>
          <p:spPr bwMode="auto">
            <a:xfrm flipH="1">
              <a:off x="4029" y="1114"/>
              <a:ext cx="0" cy="93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49" name="Line 65"/>
            <p:cNvSpPr>
              <a:spLocks noChangeShapeType="1"/>
            </p:cNvSpPr>
            <p:nvPr/>
          </p:nvSpPr>
          <p:spPr bwMode="auto">
            <a:xfrm>
              <a:off x="3992"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0" name="Line 66"/>
            <p:cNvSpPr>
              <a:spLocks noChangeShapeType="1"/>
            </p:cNvSpPr>
            <p:nvPr/>
          </p:nvSpPr>
          <p:spPr bwMode="auto">
            <a:xfrm>
              <a:off x="3990"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1" name="Line 67"/>
            <p:cNvSpPr>
              <a:spLocks noChangeShapeType="1"/>
            </p:cNvSpPr>
            <p:nvPr/>
          </p:nvSpPr>
          <p:spPr bwMode="auto">
            <a:xfrm>
              <a:off x="4067"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2" name="Line 68"/>
            <p:cNvSpPr>
              <a:spLocks noChangeShapeType="1"/>
            </p:cNvSpPr>
            <p:nvPr/>
          </p:nvSpPr>
          <p:spPr bwMode="auto">
            <a:xfrm>
              <a:off x="4067"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3" name="Line 69"/>
            <p:cNvSpPr>
              <a:spLocks noChangeShapeType="1"/>
            </p:cNvSpPr>
            <p:nvPr/>
          </p:nvSpPr>
          <p:spPr bwMode="auto">
            <a:xfrm>
              <a:off x="4686"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4" name="Line 70"/>
            <p:cNvSpPr>
              <a:spLocks noChangeShapeType="1"/>
            </p:cNvSpPr>
            <p:nvPr/>
          </p:nvSpPr>
          <p:spPr bwMode="auto">
            <a:xfrm>
              <a:off x="4685" y="2068"/>
              <a:ext cx="7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5" name="Line 71"/>
            <p:cNvSpPr>
              <a:spLocks noChangeShapeType="1"/>
            </p:cNvSpPr>
            <p:nvPr/>
          </p:nvSpPr>
          <p:spPr bwMode="auto">
            <a:xfrm>
              <a:off x="4765" y="1990"/>
              <a:ext cx="0" cy="7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6" name="Line 72"/>
            <p:cNvSpPr>
              <a:spLocks noChangeShapeType="1"/>
            </p:cNvSpPr>
            <p:nvPr/>
          </p:nvSpPr>
          <p:spPr bwMode="auto">
            <a:xfrm>
              <a:off x="4767" y="1990"/>
              <a:ext cx="8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7" name="Line 73"/>
            <p:cNvSpPr>
              <a:spLocks noChangeShapeType="1"/>
            </p:cNvSpPr>
            <p:nvPr/>
          </p:nvSpPr>
          <p:spPr bwMode="auto">
            <a:xfrm flipV="1">
              <a:off x="4852" y="1990"/>
              <a:ext cx="0" cy="1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8" name="Line 74"/>
            <p:cNvSpPr>
              <a:spLocks noChangeShapeType="1"/>
            </p:cNvSpPr>
            <p:nvPr/>
          </p:nvSpPr>
          <p:spPr bwMode="auto">
            <a:xfrm>
              <a:off x="4155" y="1740"/>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59" name="Line 75"/>
            <p:cNvSpPr>
              <a:spLocks noChangeShapeType="1"/>
            </p:cNvSpPr>
            <p:nvPr/>
          </p:nvSpPr>
          <p:spPr bwMode="auto">
            <a:xfrm>
              <a:off x="4155" y="1802"/>
              <a:ext cx="9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60" name="Line 76"/>
            <p:cNvSpPr>
              <a:spLocks noChangeShapeType="1"/>
            </p:cNvSpPr>
            <p:nvPr/>
          </p:nvSpPr>
          <p:spPr bwMode="auto">
            <a:xfrm>
              <a:off x="4254"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61" name="Line 77"/>
            <p:cNvSpPr>
              <a:spLocks noChangeShapeType="1"/>
            </p:cNvSpPr>
            <p:nvPr/>
          </p:nvSpPr>
          <p:spPr bwMode="auto">
            <a:xfrm>
              <a:off x="4155"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0062" name="Group 78"/>
            <p:cNvGrpSpPr>
              <a:grpSpLocks/>
            </p:cNvGrpSpPr>
            <p:nvPr/>
          </p:nvGrpSpPr>
          <p:grpSpPr bwMode="auto">
            <a:xfrm>
              <a:off x="4029" y="676"/>
              <a:ext cx="275" cy="484"/>
              <a:chOff x="6715" y="5056"/>
              <a:chExt cx="622" cy="874"/>
            </a:xfrm>
          </p:grpSpPr>
          <p:sp>
            <p:nvSpPr>
              <p:cNvPr id="170063" name="AutoShape 7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0064" name="Line 8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65" name="AutoShape 8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0066" name="Line 8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0067" name="Group 83"/>
            <p:cNvGrpSpPr>
              <a:grpSpLocks/>
            </p:cNvGrpSpPr>
            <p:nvPr/>
          </p:nvGrpSpPr>
          <p:grpSpPr bwMode="auto">
            <a:xfrm>
              <a:off x="4377" y="676"/>
              <a:ext cx="275" cy="484"/>
              <a:chOff x="6715" y="5056"/>
              <a:chExt cx="622" cy="874"/>
            </a:xfrm>
          </p:grpSpPr>
          <p:sp>
            <p:nvSpPr>
              <p:cNvPr id="170068" name="AutoShape 84"/>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0069" name="Line 85"/>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70" name="AutoShape 86"/>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0071" name="Line 87"/>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0072" name="Group 88"/>
            <p:cNvGrpSpPr>
              <a:grpSpLocks/>
            </p:cNvGrpSpPr>
            <p:nvPr/>
          </p:nvGrpSpPr>
          <p:grpSpPr bwMode="auto">
            <a:xfrm>
              <a:off x="4724" y="676"/>
              <a:ext cx="275" cy="484"/>
              <a:chOff x="6715" y="5056"/>
              <a:chExt cx="622" cy="874"/>
            </a:xfrm>
          </p:grpSpPr>
          <p:sp>
            <p:nvSpPr>
              <p:cNvPr id="170073" name="AutoShape 89"/>
              <p:cNvSpPr>
                <a:spLocks noChangeArrowheads="1"/>
              </p:cNvSpPr>
              <p:nvPr/>
            </p:nvSpPr>
            <p:spPr bwMode="auto">
              <a:xfrm rot="7744377" flipH="1">
                <a:off x="6609" y="5647"/>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0074" name="Line 90"/>
              <p:cNvSpPr>
                <a:spLocks noChangeShapeType="1"/>
              </p:cNvSpPr>
              <p:nvPr/>
            </p:nvSpPr>
            <p:spPr bwMode="auto">
              <a:xfrm flipV="1">
                <a:off x="6715" y="5056"/>
                <a:ext cx="622" cy="79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75" name="AutoShape 91"/>
              <p:cNvSpPr>
                <a:spLocks noChangeArrowheads="1"/>
              </p:cNvSpPr>
              <p:nvPr/>
            </p:nvSpPr>
            <p:spPr bwMode="auto">
              <a:xfrm rot="7744377" flipH="1">
                <a:off x="6602" y="5628"/>
                <a:ext cx="452" cy="113"/>
              </a:xfrm>
              <a:prstGeom prst="flowChartInputOutput">
                <a:avLst/>
              </a:prstGeom>
              <a:solidFill>
                <a:srgbClr val="FFFFFF"/>
              </a:solidFill>
              <a:ln w="28575">
                <a:solidFill>
                  <a:srgbClr val="000000"/>
                </a:solidFill>
                <a:miter lim="800000"/>
                <a:headEnd/>
                <a:tailEnd/>
              </a:ln>
            </p:spPr>
            <p:txBody>
              <a:bodyPr/>
              <a:lstStyle/>
              <a:p>
                <a:endParaRPr lang="en-US"/>
              </a:p>
            </p:txBody>
          </p:sp>
          <p:sp>
            <p:nvSpPr>
              <p:cNvPr id="170076" name="Line 92"/>
              <p:cNvSpPr>
                <a:spLocks noChangeShapeType="1"/>
              </p:cNvSpPr>
              <p:nvPr/>
            </p:nvSpPr>
            <p:spPr bwMode="auto">
              <a:xfrm>
                <a:off x="6888" y="55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0077" name="Line 93"/>
            <p:cNvSpPr>
              <a:spLocks noChangeShapeType="1"/>
            </p:cNvSpPr>
            <p:nvPr/>
          </p:nvSpPr>
          <p:spPr bwMode="auto">
            <a:xfrm flipV="1">
              <a:off x="4803" y="1177"/>
              <a:ext cx="0" cy="6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78" name="Line 94"/>
            <p:cNvSpPr>
              <a:spLocks noChangeShapeType="1"/>
            </p:cNvSpPr>
            <p:nvPr/>
          </p:nvSpPr>
          <p:spPr bwMode="auto">
            <a:xfrm>
              <a:off x="4703" y="1865"/>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79" name="Line 95"/>
            <p:cNvSpPr>
              <a:spLocks noChangeShapeType="1"/>
            </p:cNvSpPr>
            <p:nvPr/>
          </p:nvSpPr>
          <p:spPr bwMode="auto">
            <a:xfrm>
              <a:off x="4803" y="1177"/>
              <a:ext cx="49"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0" name="Line 96"/>
            <p:cNvSpPr>
              <a:spLocks noChangeShapeType="1"/>
            </p:cNvSpPr>
            <p:nvPr/>
          </p:nvSpPr>
          <p:spPr bwMode="auto">
            <a:xfrm>
              <a:off x="4852" y="11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1" name="Line 97"/>
            <p:cNvSpPr>
              <a:spLocks noChangeShapeType="1"/>
            </p:cNvSpPr>
            <p:nvPr/>
          </p:nvSpPr>
          <p:spPr bwMode="auto">
            <a:xfrm>
              <a:off x="4852" y="12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2" name="Line 98"/>
            <p:cNvSpPr>
              <a:spLocks noChangeShapeType="1"/>
            </p:cNvSpPr>
            <p:nvPr/>
          </p:nvSpPr>
          <p:spPr bwMode="auto">
            <a:xfrm>
              <a:off x="4852" y="13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3" name="Line 99"/>
            <p:cNvSpPr>
              <a:spLocks noChangeShapeType="1"/>
            </p:cNvSpPr>
            <p:nvPr/>
          </p:nvSpPr>
          <p:spPr bwMode="auto">
            <a:xfrm>
              <a:off x="4952" y="12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4" name="Line 100"/>
            <p:cNvSpPr>
              <a:spLocks noChangeShapeType="1"/>
            </p:cNvSpPr>
            <p:nvPr/>
          </p:nvSpPr>
          <p:spPr bwMode="auto">
            <a:xfrm>
              <a:off x="4852" y="130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5" name="Line 101"/>
            <p:cNvSpPr>
              <a:spLocks noChangeShapeType="1"/>
            </p:cNvSpPr>
            <p:nvPr/>
          </p:nvSpPr>
          <p:spPr bwMode="auto">
            <a:xfrm>
              <a:off x="4852" y="136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6" name="Line 102"/>
            <p:cNvSpPr>
              <a:spLocks noChangeShapeType="1"/>
            </p:cNvSpPr>
            <p:nvPr/>
          </p:nvSpPr>
          <p:spPr bwMode="auto">
            <a:xfrm>
              <a:off x="4852" y="142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7" name="Line 103"/>
            <p:cNvSpPr>
              <a:spLocks noChangeShapeType="1"/>
            </p:cNvSpPr>
            <p:nvPr/>
          </p:nvSpPr>
          <p:spPr bwMode="auto">
            <a:xfrm>
              <a:off x="4952" y="136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8" name="Line 104"/>
            <p:cNvSpPr>
              <a:spLocks noChangeShapeType="1"/>
            </p:cNvSpPr>
            <p:nvPr/>
          </p:nvSpPr>
          <p:spPr bwMode="auto">
            <a:xfrm>
              <a:off x="4852" y="142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89" name="Line 105"/>
            <p:cNvSpPr>
              <a:spLocks noChangeShapeType="1"/>
            </p:cNvSpPr>
            <p:nvPr/>
          </p:nvSpPr>
          <p:spPr bwMode="auto">
            <a:xfrm>
              <a:off x="4852" y="149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0" name="Line 106"/>
            <p:cNvSpPr>
              <a:spLocks noChangeShapeType="1"/>
            </p:cNvSpPr>
            <p:nvPr/>
          </p:nvSpPr>
          <p:spPr bwMode="auto">
            <a:xfrm>
              <a:off x="4852" y="155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1" name="Line 107"/>
            <p:cNvSpPr>
              <a:spLocks noChangeShapeType="1"/>
            </p:cNvSpPr>
            <p:nvPr/>
          </p:nvSpPr>
          <p:spPr bwMode="auto">
            <a:xfrm>
              <a:off x="4952" y="149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2" name="Line 108"/>
            <p:cNvSpPr>
              <a:spLocks noChangeShapeType="1"/>
            </p:cNvSpPr>
            <p:nvPr/>
          </p:nvSpPr>
          <p:spPr bwMode="auto">
            <a:xfrm>
              <a:off x="4852"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3" name="Line 109"/>
            <p:cNvSpPr>
              <a:spLocks noChangeShapeType="1"/>
            </p:cNvSpPr>
            <p:nvPr/>
          </p:nvSpPr>
          <p:spPr bwMode="auto">
            <a:xfrm>
              <a:off x="4852" y="1614"/>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4" name="Line 110"/>
            <p:cNvSpPr>
              <a:spLocks noChangeShapeType="1"/>
            </p:cNvSpPr>
            <p:nvPr/>
          </p:nvSpPr>
          <p:spPr bwMode="auto">
            <a:xfrm>
              <a:off x="4852" y="1677"/>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5" name="Line 111"/>
            <p:cNvSpPr>
              <a:spLocks noChangeShapeType="1"/>
            </p:cNvSpPr>
            <p:nvPr/>
          </p:nvSpPr>
          <p:spPr bwMode="auto">
            <a:xfrm>
              <a:off x="4952" y="1614"/>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6" name="Line 112"/>
            <p:cNvSpPr>
              <a:spLocks noChangeShapeType="1"/>
            </p:cNvSpPr>
            <p:nvPr/>
          </p:nvSpPr>
          <p:spPr bwMode="auto">
            <a:xfrm>
              <a:off x="4852" y="1677"/>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7" name="Line 113"/>
            <p:cNvSpPr>
              <a:spLocks noChangeShapeType="1"/>
            </p:cNvSpPr>
            <p:nvPr/>
          </p:nvSpPr>
          <p:spPr bwMode="auto">
            <a:xfrm>
              <a:off x="4852" y="1865"/>
              <a:ext cx="1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8" name="Line 114"/>
            <p:cNvSpPr>
              <a:spLocks noChangeShapeType="1"/>
            </p:cNvSpPr>
            <p:nvPr/>
          </p:nvSpPr>
          <p:spPr bwMode="auto">
            <a:xfrm flipH="1">
              <a:off x="4703" y="1865"/>
              <a:ext cx="299" cy="31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099" name="Line 115"/>
            <p:cNvSpPr>
              <a:spLocks noChangeShapeType="1"/>
            </p:cNvSpPr>
            <p:nvPr/>
          </p:nvSpPr>
          <p:spPr bwMode="auto">
            <a:xfrm>
              <a:off x="4852" y="1740"/>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00" name="Line 116"/>
            <p:cNvSpPr>
              <a:spLocks noChangeShapeType="1"/>
            </p:cNvSpPr>
            <p:nvPr/>
          </p:nvSpPr>
          <p:spPr bwMode="auto">
            <a:xfrm>
              <a:off x="4852" y="1802"/>
              <a:ext cx="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01" name="Line 117"/>
            <p:cNvSpPr>
              <a:spLocks noChangeShapeType="1"/>
            </p:cNvSpPr>
            <p:nvPr/>
          </p:nvSpPr>
          <p:spPr bwMode="auto">
            <a:xfrm>
              <a:off x="4952" y="1740"/>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02" name="Line 118"/>
            <p:cNvSpPr>
              <a:spLocks noChangeShapeType="1"/>
            </p:cNvSpPr>
            <p:nvPr/>
          </p:nvSpPr>
          <p:spPr bwMode="auto">
            <a:xfrm>
              <a:off x="4852" y="1802"/>
              <a:ext cx="0"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03" name="Line 119"/>
            <p:cNvSpPr>
              <a:spLocks noChangeShapeType="1"/>
            </p:cNvSpPr>
            <p:nvPr/>
          </p:nvSpPr>
          <p:spPr bwMode="auto">
            <a:xfrm flipH="1">
              <a:off x="4729" y="1109"/>
              <a:ext cx="0" cy="9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04" name="Line 120"/>
            <p:cNvSpPr>
              <a:spLocks noChangeShapeType="1"/>
            </p:cNvSpPr>
            <p:nvPr/>
          </p:nvSpPr>
          <p:spPr bwMode="auto">
            <a:xfrm>
              <a:off x="4378" y="2052"/>
              <a:ext cx="0" cy="6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05" name="Line 121"/>
            <p:cNvSpPr>
              <a:spLocks noChangeShapeType="1"/>
            </p:cNvSpPr>
            <p:nvPr/>
          </p:nvSpPr>
          <p:spPr bwMode="auto">
            <a:xfrm flipH="1">
              <a:off x="4694" y="2177"/>
              <a:ext cx="9"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06" name="Line 122"/>
            <p:cNvSpPr>
              <a:spLocks noChangeShapeType="1"/>
            </p:cNvSpPr>
            <p:nvPr/>
          </p:nvSpPr>
          <p:spPr bwMode="auto">
            <a:xfrm>
              <a:off x="4054" y="2177"/>
              <a:ext cx="5" cy="459"/>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07" name="Rectangle 123"/>
            <p:cNvSpPr>
              <a:spLocks noChangeArrowheads="1"/>
            </p:cNvSpPr>
            <p:nvPr/>
          </p:nvSpPr>
          <p:spPr bwMode="auto">
            <a:xfrm>
              <a:off x="3252" y="652"/>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3</a:t>
              </a:r>
              <a:endParaRPr lang="vi-VN" altLang="en-US" sz="1800"/>
            </a:p>
          </p:txBody>
        </p:sp>
        <p:sp>
          <p:nvSpPr>
            <p:cNvPr id="170108" name="Rectangle 124"/>
            <p:cNvSpPr>
              <a:spLocks noChangeArrowheads="1"/>
            </p:cNvSpPr>
            <p:nvPr/>
          </p:nvSpPr>
          <p:spPr bwMode="auto">
            <a:xfrm>
              <a:off x="3502"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8</a:t>
              </a:r>
              <a:endParaRPr lang="vi-VN" altLang="en-US" sz="1800"/>
            </a:p>
          </p:txBody>
        </p:sp>
        <p:sp>
          <p:nvSpPr>
            <p:cNvPr id="170109" name="Rectangle 125"/>
            <p:cNvSpPr>
              <a:spLocks noChangeArrowheads="1"/>
            </p:cNvSpPr>
            <p:nvPr/>
          </p:nvSpPr>
          <p:spPr bwMode="auto">
            <a:xfrm>
              <a:off x="3701" y="652"/>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5</a:t>
              </a:r>
              <a:endParaRPr lang="vi-VN" altLang="en-US" sz="1800"/>
            </a:p>
          </p:txBody>
        </p:sp>
        <p:sp>
          <p:nvSpPr>
            <p:cNvPr id="170110" name="Rectangle 126"/>
            <p:cNvSpPr>
              <a:spLocks noChangeArrowheads="1"/>
            </p:cNvSpPr>
            <p:nvPr/>
          </p:nvSpPr>
          <p:spPr bwMode="auto">
            <a:xfrm>
              <a:off x="2703" y="2216"/>
              <a:ext cx="250"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1</a:t>
              </a:r>
              <a:endParaRPr lang="vi-VN" altLang="en-US" sz="1800"/>
            </a:p>
          </p:txBody>
        </p:sp>
        <p:sp>
          <p:nvSpPr>
            <p:cNvPr id="170111" name="Rectangle 127"/>
            <p:cNvSpPr>
              <a:spLocks noChangeArrowheads="1"/>
            </p:cNvSpPr>
            <p:nvPr/>
          </p:nvSpPr>
          <p:spPr bwMode="auto">
            <a:xfrm>
              <a:off x="5398" y="965"/>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6</a:t>
              </a:r>
              <a:endParaRPr lang="vi-VN" altLang="en-US" sz="1800"/>
            </a:p>
          </p:txBody>
        </p:sp>
        <p:sp>
          <p:nvSpPr>
            <p:cNvPr id="170112" name="Rectangle 128"/>
            <p:cNvSpPr>
              <a:spLocks noChangeArrowheads="1"/>
            </p:cNvSpPr>
            <p:nvPr/>
          </p:nvSpPr>
          <p:spPr bwMode="auto">
            <a:xfrm>
              <a:off x="5348" y="2153"/>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7</a:t>
              </a:r>
              <a:endParaRPr lang="vi-VN" altLang="en-US" sz="1800"/>
            </a:p>
          </p:txBody>
        </p:sp>
        <p:sp>
          <p:nvSpPr>
            <p:cNvPr id="170113" name="Line 129"/>
            <p:cNvSpPr>
              <a:spLocks noChangeShapeType="1"/>
            </p:cNvSpPr>
            <p:nvPr/>
          </p:nvSpPr>
          <p:spPr bwMode="auto">
            <a:xfrm flipV="1">
              <a:off x="2902" y="1865"/>
              <a:ext cx="699" cy="50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14" name="Line 130"/>
            <p:cNvSpPr>
              <a:spLocks noChangeShapeType="1"/>
            </p:cNvSpPr>
            <p:nvPr/>
          </p:nvSpPr>
          <p:spPr bwMode="auto">
            <a:xfrm flipV="1">
              <a:off x="2753" y="236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15" name="Line 131"/>
            <p:cNvSpPr>
              <a:spLocks noChangeShapeType="1"/>
            </p:cNvSpPr>
            <p:nvPr/>
          </p:nvSpPr>
          <p:spPr bwMode="auto">
            <a:xfrm flipV="1">
              <a:off x="2703" y="1740"/>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16" name="Line 132"/>
            <p:cNvSpPr>
              <a:spLocks noChangeShapeType="1"/>
            </p:cNvSpPr>
            <p:nvPr/>
          </p:nvSpPr>
          <p:spPr bwMode="auto">
            <a:xfrm flipV="1">
              <a:off x="2853" y="1364"/>
              <a:ext cx="599" cy="375"/>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17" name="Line 133"/>
            <p:cNvSpPr>
              <a:spLocks noChangeShapeType="1"/>
            </p:cNvSpPr>
            <p:nvPr/>
          </p:nvSpPr>
          <p:spPr bwMode="auto">
            <a:xfrm flipV="1">
              <a:off x="3302"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18" name="Line 134"/>
            <p:cNvSpPr>
              <a:spLocks noChangeShapeType="1"/>
            </p:cNvSpPr>
            <p:nvPr/>
          </p:nvSpPr>
          <p:spPr bwMode="auto">
            <a:xfrm flipV="1">
              <a:off x="35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19" name="Line 135"/>
            <p:cNvSpPr>
              <a:spLocks noChangeShapeType="1"/>
            </p:cNvSpPr>
            <p:nvPr/>
          </p:nvSpPr>
          <p:spPr bwMode="auto">
            <a:xfrm flipV="1">
              <a:off x="3751" y="801"/>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20" name="Line 136"/>
            <p:cNvSpPr>
              <a:spLocks noChangeShapeType="1"/>
            </p:cNvSpPr>
            <p:nvPr/>
          </p:nvSpPr>
          <p:spPr bwMode="auto">
            <a:xfrm flipH="1" flipV="1">
              <a:off x="3452" y="801"/>
              <a:ext cx="119" cy="486"/>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21" name="Line 137"/>
            <p:cNvSpPr>
              <a:spLocks noChangeShapeType="1"/>
            </p:cNvSpPr>
            <p:nvPr/>
          </p:nvSpPr>
          <p:spPr bwMode="auto">
            <a:xfrm flipH="1" flipV="1">
              <a:off x="3701" y="801"/>
              <a:ext cx="50" cy="563"/>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22" name="Line 138"/>
            <p:cNvSpPr>
              <a:spLocks noChangeShapeType="1"/>
            </p:cNvSpPr>
            <p:nvPr/>
          </p:nvSpPr>
          <p:spPr bwMode="auto">
            <a:xfrm flipH="1" flipV="1">
              <a:off x="3901" y="801"/>
              <a:ext cx="129" cy="619"/>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23" name="Line 139"/>
            <p:cNvSpPr>
              <a:spLocks noChangeShapeType="1"/>
            </p:cNvSpPr>
            <p:nvPr/>
          </p:nvSpPr>
          <p:spPr bwMode="auto">
            <a:xfrm flipV="1">
              <a:off x="5447" y="1114"/>
              <a:ext cx="15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24" name="Line 140"/>
            <p:cNvSpPr>
              <a:spLocks noChangeShapeType="1"/>
            </p:cNvSpPr>
            <p:nvPr/>
          </p:nvSpPr>
          <p:spPr bwMode="auto">
            <a:xfrm flipV="1">
              <a:off x="5398" y="2302"/>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25" name="Line 141"/>
            <p:cNvSpPr>
              <a:spLocks noChangeShapeType="1"/>
            </p:cNvSpPr>
            <p:nvPr/>
          </p:nvSpPr>
          <p:spPr bwMode="auto">
            <a:xfrm flipV="1">
              <a:off x="4948" y="1114"/>
              <a:ext cx="49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26" name="Line 142"/>
            <p:cNvSpPr>
              <a:spLocks noChangeShapeType="1"/>
            </p:cNvSpPr>
            <p:nvPr/>
          </p:nvSpPr>
          <p:spPr bwMode="auto">
            <a:xfrm>
              <a:off x="4549" y="2052"/>
              <a:ext cx="849" cy="25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0127" name="Group 143"/>
            <p:cNvGrpSpPr>
              <a:grpSpLocks/>
            </p:cNvGrpSpPr>
            <p:nvPr/>
          </p:nvGrpSpPr>
          <p:grpSpPr bwMode="auto">
            <a:xfrm>
              <a:off x="3643" y="1470"/>
              <a:ext cx="78" cy="84"/>
              <a:chOff x="5803" y="6525"/>
              <a:chExt cx="178" cy="153"/>
            </a:xfrm>
          </p:grpSpPr>
          <p:sp>
            <p:nvSpPr>
              <p:cNvPr id="170128" name="Line 144"/>
              <p:cNvSpPr>
                <a:spLocks noChangeShapeType="1"/>
              </p:cNvSpPr>
              <p:nvPr/>
            </p:nvSpPr>
            <p:spPr bwMode="auto">
              <a:xfrm>
                <a:off x="5832" y="6525"/>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29" name="Line 145"/>
              <p:cNvSpPr>
                <a:spLocks noChangeShapeType="1"/>
              </p:cNvSpPr>
              <p:nvPr/>
            </p:nvSpPr>
            <p:spPr bwMode="auto">
              <a:xfrm flipV="1">
                <a:off x="5981" y="6525"/>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30" name="Line 146"/>
              <p:cNvSpPr>
                <a:spLocks noChangeShapeType="1"/>
              </p:cNvSpPr>
              <p:nvPr/>
            </p:nvSpPr>
            <p:spPr bwMode="auto">
              <a:xfrm flipH="1">
                <a:off x="5918" y="653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31" name="Line 147"/>
              <p:cNvSpPr>
                <a:spLocks noChangeShapeType="1"/>
              </p:cNvSpPr>
              <p:nvPr/>
            </p:nvSpPr>
            <p:spPr bwMode="auto">
              <a:xfrm flipH="1">
                <a:off x="5918" y="6618"/>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32" name="Line 148"/>
              <p:cNvSpPr>
                <a:spLocks noChangeShapeType="1"/>
              </p:cNvSpPr>
              <p:nvPr/>
            </p:nvSpPr>
            <p:spPr bwMode="auto">
              <a:xfrm flipH="1">
                <a:off x="5918" y="6576"/>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33" name="Line 149"/>
              <p:cNvSpPr>
                <a:spLocks noChangeShapeType="1"/>
              </p:cNvSpPr>
              <p:nvPr/>
            </p:nvSpPr>
            <p:spPr bwMode="auto">
              <a:xfrm flipH="1">
                <a:off x="5803"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34" name="Line 150"/>
              <p:cNvSpPr>
                <a:spLocks noChangeShapeType="1"/>
              </p:cNvSpPr>
              <p:nvPr/>
            </p:nvSpPr>
            <p:spPr bwMode="auto">
              <a:xfrm flipH="1">
                <a:off x="5889"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35" name="Line 151"/>
              <p:cNvSpPr>
                <a:spLocks noChangeShapeType="1"/>
              </p:cNvSpPr>
              <p:nvPr/>
            </p:nvSpPr>
            <p:spPr bwMode="auto">
              <a:xfrm flipH="1">
                <a:off x="5845" y="6525"/>
                <a:ext cx="62" cy="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0136" name="Group 152"/>
            <p:cNvGrpSpPr>
              <a:grpSpLocks/>
            </p:cNvGrpSpPr>
            <p:nvPr/>
          </p:nvGrpSpPr>
          <p:grpSpPr bwMode="auto">
            <a:xfrm>
              <a:off x="3640" y="1302"/>
              <a:ext cx="79" cy="80"/>
              <a:chOff x="5806" y="6154"/>
              <a:chExt cx="177" cy="146"/>
            </a:xfrm>
          </p:grpSpPr>
          <p:sp>
            <p:nvSpPr>
              <p:cNvPr id="170137" name="Line 153"/>
              <p:cNvSpPr>
                <a:spLocks noChangeShapeType="1"/>
              </p:cNvSpPr>
              <p:nvPr/>
            </p:nvSpPr>
            <p:spPr bwMode="auto">
              <a:xfrm flipV="1">
                <a:off x="5981" y="6186"/>
                <a:ext cx="0" cy="1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38" name="Line 154"/>
              <p:cNvSpPr>
                <a:spLocks noChangeShapeType="1"/>
              </p:cNvSpPr>
              <p:nvPr/>
            </p:nvSpPr>
            <p:spPr bwMode="auto">
              <a:xfrm>
                <a:off x="5832" y="6299"/>
                <a:ext cx="149"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39" name="Line 155"/>
              <p:cNvSpPr>
                <a:spLocks noChangeShapeType="1"/>
              </p:cNvSpPr>
              <p:nvPr/>
            </p:nvSpPr>
            <p:spPr bwMode="auto">
              <a:xfrm flipH="1" flipV="1">
                <a:off x="580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40" name="Line 156"/>
              <p:cNvSpPr>
                <a:spLocks noChangeShapeType="1"/>
              </p:cNvSpPr>
              <p:nvPr/>
            </p:nvSpPr>
            <p:spPr bwMode="auto">
              <a:xfrm flipH="1" flipV="1">
                <a:off x="5844"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41" name="Line 157"/>
              <p:cNvSpPr>
                <a:spLocks noChangeShapeType="1"/>
              </p:cNvSpPr>
              <p:nvPr/>
            </p:nvSpPr>
            <p:spPr bwMode="auto">
              <a:xfrm flipH="1" flipV="1">
                <a:off x="5886" y="6246"/>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42" name="Line 158"/>
              <p:cNvSpPr>
                <a:spLocks noChangeShapeType="1"/>
              </p:cNvSpPr>
              <p:nvPr/>
            </p:nvSpPr>
            <p:spPr bwMode="auto">
              <a:xfrm flipH="1" flipV="1">
                <a:off x="5921" y="623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43" name="Line 159"/>
              <p:cNvSpPr>
                <a:spLocks noChangeShapeType="1"/>
              </p:cNvSpPr>
              <p:nvPr/>
            </p:nvSpPr>
            <p:spPr bwMode="auto">
              <a:xfrm flipH="1" flipV="1">
                <a:off x="5921" y="6195"/>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44" name="Line 160"/>
              <p:cNvSpPr>
                <a:spLocks noChangeShapeType="1"/>
              </p:cNvSpPr>
              <p:nvPr/>
            </p:nvSpPr>
            <p:spPr bwMode="auto">
              <a:xfrm flipH="1" flipV="1">
                <a:off x="5921" y="6154"/>
                <a:ext cx="62" cy="54"/>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0145" name="Line 161"/>
            <p:cNvSpPr>
              <a:spLocks noChangeShapeType="1"/>
            </p:cNvSpPr>
            <p:nvPr/>
          </p:nvSpPr>
          <p:spPr bwMode="auto">
            <a:xfrm flipV="1">
              <a:off x="3502" y="2615"/>
              <a:ext cx="149"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46" name="Line 162"/>
            <p:cNvSpPr>
              <a:spLocks noChangeShapeType="1"/>
            </p:cNvSpPr>
            <p:nvPr/>
          </p:nvSpPr>
          <p:spPr bwMode="auto">
            <a:xfrm flipV="1">
              <a:off x="3651" y="1587"/>
              <a:ext cx="179" cy="1028"/>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47" name="Rectangle 163"/>
            <p:cNvSpPr>
              <a:spLocks noChangeArrowheads="1"/>
            </p:cNvSpPr>
            <p:nvPr/>
          </p:nvSpPr>
          <p:spPr bwMode="auto">
            <a:xfrm>
              <a:off x="3452" y="2466"/>
              <a:ext cx="249" cy="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ctr"/>
              <a:r>
                <a:rPr lang="vi-VN" altLang="en-US" sz="1200">
                  <a:solidFill>
                    <a:srgbClr val="000000"/>
                  </a:solidFill>
                </a:rPr>
                <a:t>4</a:t>
              </a:r>
              <a:endParaRPr lang="vi-VN" altLang="en-US" sz="1800"/>
            </a:p>
          </p:txBody>
        </p:sp>
        <p:sp>
          <p:nvSpPr>
            <p:cNvPr id="170148" name="Line 164"/>
            <p:cNvSpPr>
              <a:spLocks noChangeShapeType="1"/>
            </p:cNvSpPr>
            <p:nvPr/>
          </p:nvSpPr>
          <p:spPr bwMode="auto">
            <a:xfrm>
              <a:off x="4403" y="1990"/>
              <a:ext cx="283"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49" name="Line 165"/>
            <p:cNvSpPr>
              <a:spLocks noChangeShapeType="1"/>
            </p:cNvSpPr>
            <p:nvPr/>
          </p:nvSpPr>
          <p:spPr bwMode="auto">
            <a:xfrm>
              <a:off x="4155" y="1552"/>
              <a:ext cx="0"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0150" name="Group 166"/>
            <p:cNvGrpSpPr>
              <a:grpSpLocks/>
            </p:cNvGrpSpPr>
            <p:nvPr/>
          </p:nvGrpSpPr>
          <p:grpSpPr bwMode="auto">
            <a:xfrm>
              <a:off x="3555" y="1599"/>
              <a:ext cx="176" cy="31"/>
              <a:chOff x="1587" y="8931"/>
              <a:chExt cx="1662" cy="180"/>
            </a:xfrm>
          </p:grpSpPr>
          <p:sp>
            <p:nvSpPr>
              <p:cNvPr id="170151" name="Line 167"/>
              <p:cNvSpPr>
                <a:spLocks noChangeShapeType="1"/>
              </p:cNvSpPr>
              <p:nvPr/>
            </p:nvSpPr>
            <p:spPr bwMode="auto">
              <a:xfrm flipV="1">
                <a:off x="206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52" name="Line 168"/>
              <p:cNvSpPr>
                <a:spLocks noChangeShapeType="1"/>
              </p:cNvSpPr>
              <p:nvPr/>
            </p:nvSpPr>
            <p:spPr bwMode="auto">
              <a:xfrm>
                <a:off x="224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53" name="Line 169"/>
              <p:cNvSpPr>
                <a:spLocks noChangeShapeType="1"/>
              </p:cNvSpPr>
              <p:nvPr/>
            </p:nvSpPr>
            <p:spPr bwMode="auto">
              <a:xfrm flipV="1">
                <a:off x="242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54" name="Line 170"/>
              <p:cNvSpPr>
                <a:spLocks noChangeShapeType="1"/>
              </p:cNvSpPr>
              <p:nvPr/>
            </p:nvSpPr>
            <p:spPr bwMode="auto">
              <a:xfrm>
                <a:off x="260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55" name="Line 171"/>
              <p:cNvSpPr>
                <a:spLocks noChangeShapeType="1"/>
              </p:cNvSpPr>
              <p:nvPr/>
            </p:nvSpPr>
            <p:spPr bwMode="auto">
              <a:xfrm flipV="1">
                <a:off x="1758" y="8931"/>
                <a:ext cx="123"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56" name="Line 172"/>
              <p:cNvSpPr>
                <a:spLocks noChangeShapeType="1"/>
              </p:cNvSpPr>
              <p:nvPr/>
            </p:nvSpPr>
            <p:spPr bwMode="auto">
              <a:xfrm>
                <a:off x="18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57" name="Line 173"/>
              <p:cNvSpPr>
                <a:spLocks noChangeShapeType="1"/>
              </p:cNvSpPr>
              <p:nvPr/>
            </p:nvSpPr>
            <p:spPr bwMode="auto">
              <a:xfrm flipV="1">
                <a:off x="2781" y="8931"/>
                <a:ext cx="180" cy="18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58" name="Line 174"/>
              <p:cNvSpPr>
                <a:spLocks noChangeShapeType="1"/>
              </p:cNvSpPr>
              <p:nvPr/>
            </p:nvSpPr>
            <p:spPr bwMode="auto">
              <a:xfrm>
                <a:off x="2961" y="8931"/>
                <a:ext cx="108" cy="12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59" name="Line 175"/>
              <p:cNvSpPr>
                <a:spLocks noChangeShapeType="1"/>
              </p:cNvSpPr>
              <p:nvPr/>
            </p:nvSpPr>
            <p:spPr bwMode="auto">
              <a:xfrm>
                <a:off x="1587"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0" name="Line 176"/>
              <p:cNvSpPr>
                <a:spLocks noChangeShapeType="1"/>
              </p:cNvSpPr>
              <p:nvPr/>
            </p:nvSpPr>
            <p:spPr bwMode="auto">
              <a:xfrm>
                <a:off x="3069" y="9057"/>
                <a:ext cx="18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0161" name="Line 177"/>
            <p:cNvSpPr>
              <a:spLocks noChangeShapeType="1"/>
            </p:cNvSpPr>
            <p:nvPr/>
          </p:nvSpPr>
          <p:spPr bwMode="auto">
            <a:xfrm>
              <a:off x="3836" y="1568"/>
              <a:ext cx="0" cy="9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2" name="Line 178"/>
            <p:cNvSpPr>
              <a:spLocks noChangeShapeType="1"/>
            </p:cNvSpPr>
            <p:nvPr/>
          </p:nvSpPr>
          <p:spPr bwMode="auto">
            <a:xfrm>
              <a:off x="3836" y="1568"/>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3" name="Line 179"/>
            <p:cNvSpPr>
              <a:spLocks noChangeShapeType="1"/>
            </p:cNvSpPr>
            <p:nvPr/>
          </p:nvSpPr>
          <p:spPr bwMode="auto">
            <a:xfrm>
              <a:off x="3836" y="1663"/>
              <a:ext cx="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4" name="Line 180"/>
            <p:cNvSpPr>
              <a:spLocks noChangeShapeType="1"/>
            </p:cNvSpPr>
            <p:nvPr/>
          </p:nvSpPr>
          <p:spPr bwMode="auto">
            <a:xfrm>
              <a:off x="3886" y="1568"/>
              <a:ext cx="0" cy="31"/>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5" name="Line 181"/>
            <p:cNvSpPr>
              <a:spLocks noChangeShapeType="1"/>
            </p:cNvSpPr>
            <p:nvPr/>
          </p:nvSpPr>
          <p:spPr bwMode="auto">
            <a:xfrm>
              <a:off x="3886" y="1631"/>
              <a:ext cx="0" cy="3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6" name="Line 182"/>
            <p:cNvSpPr>
              <a:spLocks noChangeShapeType="1"/>
            </p:cNvSpPr>
            <p:nvPr/>
          </p:nvSpPr>
          <p:spPr bwMode="auto">
            <a:xfrm>
              <a:off x="3861" y="163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7" name="Line 183"/>
            <p:cNvSpPr>
              <a:spLocks noChangeShapeType="1"/>
            </p:cNvSpPr>
            <p:nvPr/>
          </p:nvSpPr>
          <p:spPr bwMode="auto">
            <a:xfrm>
              <a:off x="3861" y="1601"/>
              <a:ext cx="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8" name="Line 184"/>
            <p:cNvSpPr>
              <a:spLocks noChangeShapeType="1"/>
            </p:cNvSpPr>
            <p:nvPr/>
          </p:nvSpPr>
          <p:spPr bwMode="auto">
            <a:xfrm>
              <a:off x="3861" y="1601"/>
              <a:ext cx="0" cy="3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69" name="Rectangle 185"/>
            <p:cNvSpPr>
              <a:spLocks noChangeArrowheads="1"/>
            </p:cNvSpPr>
            <p:nvPr/>
          </p:nvSpPr>
          <p:spPr bwMode="auto">
            <a:xfrm>
              <a:off x="3794" y="1344"/>
              <a:ext cx="25" cy="158"/>
            </a:xfrm>
            <a:prstGeom prst="rect">
              <a:avLst/>
            </a:prstGeom>
            <a:solidFill>
              <a:srgbClr val="FFFFFF"/>
            </a:solidFill>
            <a:ln w="28575">
              <a:solidFill>
                <a:srgbClr val="000000"/>
              </a:solidFill>
              <a:miter lim="800000"/>
              <a:headEnd/>
              <a:tailEnd/>
            </a:ln>
          </p:spPr>
          <p:txBody>
            <a:bodyPr/>
            <a:lstStyle/>
            <a:p>
              <a:endParaRPr lang="en-US"/>
            </a:p>
          </p:txBody>
        </p:sp>
        <p:sp>
          <p:nvSpPr>
            <p:cNvPr id="170170" name="Rectangle 186"/>
            <p:cNvSpPr>
              <a:spLocks noChangeArrowheads="1"/>
            </p:cNvSpPr>
            <p:nvPr/>
          </p:nvSpPr>
          <p:spPr bwMode="auto">
            <a:xfrm>
              <a:off x="3592" y="1408"/>
              <a:ext cx="202" cy="31"/>
            </a:xfrm>
            <a:prstGeom prst="rect">
              <a:avLst/>
            </a:prstGeom>
            <a:solidFill>
              <a:srgbClr val="FFFFFF"/>
            </a:solidFill>
            <a:ln w="28575">
              <a:solidFill>
                <a:srgbClr val="000000"/>
              </a:solidFill>
              <a:miter lim="800000"/>
              <a:headEnd/>
              <a:tailEnd/>
            </a:ln>
          </p:spPr>
          <p:txBody>
            <a:bodyPr/>
            <a:lstStyle/>
            <a:p>
              <a:endParaRPr lang="en-US"/>
            </a:p>
          </p:txBody>
        </p:sp>
        <p:sp>
          <p:nvSpPr>
            <p:cNvPr id="170171" name="Line 187"/>
            <p:cNvSpPr>
              <a:spLocks noChangeShapeType="1"/>
            </p:cNvSpPr>
            <p:nvPr/>
          </p:nvSpPr>
          <p:spPr bwMode="auto">
            <a:xfrm flipH="1">
              <a:off x="4030" y="1117"/>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72" name="Line 188"/>
            <p:cNvSpPr>
              <a:spLocks noChangeShapeType="1"/>
            </p:cNvSpPr>
            <p:nvPr/>
          </p:nvSpPr>
          <p:spPr bwMode="auto">
            <a:xfrm flipH="1">
              <a:off x="4030" y="121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73" name="Line 189"/>
            <p:cNvSpPr>
              <a:spLocks noChangeShapeType="1"/>
            </p:cNvSpPr>
            <p:nvPr/>
          </p:nvSpPr>
          <p:spPr bwMode="auto">
            <a:xfrm flipH="1">
              <a:off x="4030" y="1306"/>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74" name="Line 190"/>
            <p:cNvSpPr>
              <a:spLocks noChangeShapeType="1"/>
            </p:cNvSpPr>
            <p:nvPr/>
          </p:nvSpPr>
          <p:spPr bwMode="auto">
            <a:xfrm flipH="1">
              <a:off x="4030" y="1401"/>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75" name="Line 191"/>
            <p:cNvSpPr>
              <a:spLocks noChangeShapeType="1"/>
            </p:cNvSpPr>
            <p:nvPr/>
          </p:nvSpPr>
          <p:spPr bwMode="auto">
            <a:xfrm flipH="1">
              <a:off x="4030" y="149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76" name="Line 192"/>
            <p:cNvSpPr>
              <a:spLocks noChangeShapeType="1"/>
            </p:cNvSpPr>
            <p:nvPr/>
          </p:nvSpPr>
          <p:spPr bwMode="auto">
            <a:xfrm flipH="1">
              <a:off x="4030" y="159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77" name="Line 193"/>
            <p:cNvSpPr>
              <a:spLocks noChangeShapeType="1"/>
            </p:cNvSpPr>
            <p:nvPr/>
          </p:nvSpPr>
          <p:spPr bwMode="auto">
            <a:xfrm flipH="1">
              <a:off x="4030" y="1685"/>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78" name="Line 194"/>
            <p:cNvSpPr>
              <a:spLocks noChangeShapeType="1"/>
            </p:cNvSpPr>
            <p:nvPr/>
          </p:nvSpPr>
          <p:spPr bwMode="auto">
            <a:xfrm flipH="1">
              <a:off x="4030" y="1780"/>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79" name="Line 195"/>
            <p:cNvSpPr>
              <a:spLocks noChangeShapeType="1"/>
            </p:cNvSpPr>
            <p:nvPr/>
          </p:nvSpPr>
          <p:spPr bwMode="auto">
            <a:xfrm flipH="1">
              <a:off x="4030" y="1874"/>
              <a:ext cx="25" cy="6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80" name="Line 196"/>
            <p:cNvSpPr>
              <a:spLocks noChangeShapeType="1"/>
            </p:cNvSpPr>
            <p:nvPr/>
          </p:nvSpPr>
          <p:spPr bwMode="auto">
            <a:xfrm flipH="1">
              <a:off x="4030" y="1969"/>
              <a:ext cx="25" cy="62"/>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70181" name="Group 197"/>
            <p:cNvGrpSpPr>
              <a:grpSpLocks/>
            </p:cNvGrpSpPr>
            <p:nvPr/>
          </p:nvGrpSpPr>
          <p:grpSpPr bwMode="auto">
            <a:xfrm>
              <a:off x="4729" y="1117"/>
              <a:ext cx="25" cy="914"/>
              <a:chOff x="8088" y="8145"/>
              <a:chExt cx="57" cy="1653"/>
            </a:xfrm>
          </p:grpSpPr>
          <p:sp>
            <p:nvSpPr>
              <p:cNvPr id="170182" name="Line 198"/>
              <p:cNvSpPr>
                <a:spLocks noChangeShapeType="1"/>
              </p:cNvSpPr>
              <p:nvPr/>
            </p:nvSpPr>
            <p:spPr bwMode="auto">
              <a:xfrm flipH="1">
                <a:off x="8088" y="8145"/>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83" name="Line 199"/>
              <p:cNvSpPr>
                <a:spLocks noChangeShapeType="1"/>
              </p:cNvSpPr>
              <p:nvPr/>
            </p:nvSpPr>
            <p:spPr bwMode="auto">
              <a:xfrm flipH="1">
                <a:off x="8088" y="8316"/>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84" name="Line 200"/>
              <p:cNvSpPr>
                <a:spLocks noChangeShapeType="1"/>
              </p:cNvSpPr>
              <p:nvPr/>
            </p:nvSpPr>
            <p:spPr bwMode="auto">
              <a:xfrm flipH="1">
                <a:off x="8088" y="8487"/>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85" name="Line 201"/>
              <p:cNvSpPr>
                <a:spLocks noChangeShapeType="1"/>
              </p:cNvSpPr>
              <p:nvPr/>
            </p:nvSpPr>
            <p:spPr bwMode="auto">
              <a:xfrm flipH="1">
                <a:off x="8088" y="8658"/>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86" name="Line 202"/>
              <p:cNvSpPr>
                <a:spLocks noChangeShapeType="1"/>
              </p:cNvSpPr>
              <p:nvPr/>
            </p:nvSpPr>
            <p:spPr bwMode="auto">
              <a:xfrm flipH="1">
                <a:off x="8088" y="8829"/>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87" name="Line 203"/>
              <p:cNvSpPr>
                <a:spLocks noChangeShapeType="1"/>
              </p:cNvSpPr>
              <p:nvPr/>
            </p:nvSpPr>
            <p:spPr bwMode="auto">
              <a:xfrm flipH="1">
                <a:off x="8088" y="9000"/>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88" name="Line 204"/>
              <p:cNvSpPr>
                <a:spLocks noChangeShapeType="1"/>
              </p:cNvSpPr>
              <p:nvPr/>
            </p:nvSpPr>
            <p:spPr bwMode="auto">
              <a:xfrm flipH="1">
                <a:off x="8088" y="9171"/>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89" name="Line 205"/>
              <p:cNvSpPr>
                <a:spLocks noChangeShapeType="1"/>
              </p:cNvSpPr>
              <p:nvPr/>
            </p:nvSpPr>
            <p:spPr bwMode="auto">
              <a:xfrm flipH="1">
                <a:off x="8088" y="9342"/>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90" name="Line 206"/>
              <p:cNvSpPr>
                <a:spLocks noChangeShapeType="1"/>
              </p:cNvSpPr>
              <p:nvPr/>
            </p:nvSpPr>
            <p:spPr bwMode="auto">
              <a:xfrm flipH="1">
                <a:off x="8088" y="9513"/>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0191" name="Line 207"/>
              <p:cNvSpPr>
                <a:spLocks noChangeShapeType="1"/>
              </p:cNvSpPr>
              <p:nvPr/>
            </p:nvSpPr>
            <p:spPr bwMode="auto">
              <a:xfrm flipH="1">
                <a:off x="8088" y="9684"/>
                <a:ext cx="57" cy="114"/>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0192" name="Line 208"/>
            <p:cNvSpPr>
              <a:spLocks noChangeShapeType="1"/>
            </p:cNvSpPr>
            <p:nvPr/>
          </p:nvSpPr>
          <p:spPr bwMode="auto">
            <a:xfrm flipH="1" flipV="1">
              <a:off x="3620" y="1671"/>
              <a:ext cx="101" cy="0"/>
            </a:xfrm>
            <a:prstGeom prst="line">
              <a:avLst/>
            </a:prstGeom>
            <a:noFill/>
            <a:ln w="28575">
              <a:solidFill>
                <a:srgbClr val="000000"/>
              </a:solidFill>
              <a:round/>
              <a:headEnd/>
              <a:tailEnd type="stealth" w="sm" len="sm"/>
            </a:ln>
            <a:extLst>
              <a:ext uri="{909E8E84-426E-40DD-AFC4-6F175D3DCCD1}">
                <a14:hiddenFill xmlns:a14="http://schemas.microsoft.com/office/drawing/2010/main">
                  <a:noFill/>
                </a14:hiddenFill>
              </a:ext>
            </a:extLst>
          </p:spPr>
          <p:txBody>
            <a:bodyPr/>
            <a:lstStyle/>
            <a:p>
              <a:endParaRPr lang="en-US"/>
            </a:p>
          </p:txBody>
        </p:sp>
        <p:sp>
          <p:nvSpPr>
            <p:cNvPr id="170193" name="Oval 209"/>
            <p:cNvSpPr>
              <a:spLocks noChangeArrowheads="1"/>
            </p:cNvSpPr>
            <p:nvPr/>
          </p:nvSpPr>
          <p:spPr bwMode="auto">
            <a:xfrm>
              <a:off x="2875" y="208"/>
              <a:ext cx="50" cy="62"/>
            </a:xfrm>
            <a:prstGeom prst="ellipse">
              <a:avLst/>
            </a:prstGeom>
            <a:solidFill>
              <a:srgbClr val="FFFFFF"/>
            </a:solidFill>
            <a:ln w="28575">
              <a:solidFill>
                <a:srgbClr val="000000"/>
              </a:solidFill>
              <a:round/>
              <a:headEnd/>
              <a:tailEnd/>
            </a:ln>
          </p:spPr>
          <p:txBody>
            <a:bodyPr/>
            <a:lstStyle/>
            <a:p>
              <a:endParaRPr lang="en-US"/>
            </a:p>
          </p:txBody>
        </p:sp>
        <p:sp>
          <p:nvSpPr>
            <p:cNvPr id="170194" name="Oval 210"/>
            <p:cNvSpPr>
              <a:spLocks noChangeArrowheads="1"/>
            </p:cNvSpPr>
            <p:nvPr/>
          </p:nvSpPr>
          <p:spPr bwMode="auto">
            <a:xfrm>
              <a:off x="3085" y="204"/>
              <a:ext cx="50" cy="63"/>
            </a:xfrm>
            <a:prstGeom prst="ellipse">
              <a:avLst/>
            </a:prstGeom>
            <a:solidFill>
              <a:srgbClr val="FFFFFF"/>
            </a:solidFill>
            <a:ln w="28575">
              <a:solidFill>
                <a:srgbClr val="000000"/>
              </a:solidFill>
              <a:round/>
              <a:headEnd/>
              <a:tailEnd/>
            </a:ln>
          </p:spPr>
          <p:txBody>
            <a:bodyPr/>
            <a:lstStyle/>
            <a:p>
              <a:endParaRPr lang="en-US"/>
            </a:p>
          </p:txBody>
        </p:sp>
        <p:sp>
          <p:nvSpPr>
            <p:cNvPr id="170195" name="Oval 211"/>
            <p:cNvSpPr>
              <a:spLocks noChangeArrowheads="1"/>
            </p:cNvSpPr>
            <p:nvPr/>
          </p:nvSpPr>
          <p:spPr bwMode="auto">
            <a:xfrm>
              <a:off x="4277"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70196" name="Oval 212"/>
            <p:cNvSpPr>
              <a:spLocks noChangeArrowheads="1"/>
            </p:cNvSpPr>
            <p:nvPr/>
          </p:nvSpPr>
          <p:spPr bwMode="auto">
            <a:xfrm>
              <a:off x="4628"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70197" name="Oval 213"/>
            <p:cNvSpPr>
              <a:spLocks noChangeArrowheads="1"/>
            </p:cNvSpPr>
            <p:nvPr/>
          </p:nvSpPr>
          <p:spPr bwMode="auto">
            <a:xfrm>
              <a:off x="4972" y="228"/>
              <a:ext cx="50" cy="62"/>
            </a:xfrm>
            <a:prstGeom prst="ellipse">
              <a:avLst/>
            </a:prstGeom>
            <a:solidFill>
              <a:srgbClr val="FFFFFF"/>
            </a:solidFill>
            <a:ln w="28575">
              <a:solidFill>
                <a:srgbClr val="000000"/>
              </a:solidFill>
              <a:round/>
              <a:headEnd/>
              <a:tailEnd/>
            </a:ln>
          </p:spPr>
          <p:txBody>
            <a:bodyPr/>
            <a:lstStyle/>
            <a:p>
              <a:endParaRPr lang="en-US"/>
            </a:p>
          </p:txBody>
        </p:sp>
        <p:sp>
          <p:nvSpPr>
            <p:cNvPr id="170198" name="Oval 214"/>
            <p:cNvSpPr>
              <a:spLocks noChangeArrowheads="1"/>
            </p:cNvSpPr>
            <p:nvPr/>
          </p:nvSpPr>
          <p:spPr bwMode="auto">
            <a:xfrm>
              <a:off x="4675" y="2636"/>
              <a:ext cx="49" cy="63"/>
            </a:xfrm>
            <a:prstGeom prst="ellipse">
              <a:avLst/>
            </a:prstGeom>
            <a:solidFill>
              <a:srgbClr val="FFFFFF"/>
            </a:solidFill>
            <a:ln w="28575">
              <a:solidFill>
                <a:srgbClr val="000000"/>
              </a:solidFill>
              <a:round/>
              <a:headEnd/>
              <a:tailEnd/>
            </a:ln>
          </p:spPr>
          <p:txBody>
            <a:bodyPr/>
            <a:lstStyle/>
            <a:p>
              <a:endParaRPr lang="en-US"/>
            </a:p>
          </p:txBody>
        </p:sp>
        <p:sp>
          <p:nvSpPr>
            <p:cNvPr id="170199" name="Oval 215"/>
            <p:cNvSpPr>
              <a:spLocks noChangeArrowheads="1"/>
            </p:cNvSpPr>
            <p:nvPr/>
          </p:nvSpPr>
          <p:spPr bwMode="auto">
            <a:xfrm>
              <a:off x="4350" y="2636"/>
              <a:ext cx="50" cy="63"/>
            </a:xfrm>
            <a:prstGeom prst="ellipse">
              <a:avLst/>
            </a:prstGeom>
            <a:solidFill>
              <a:srgbClr val="FFFFFF"/>
            </a:solidFill>
            <a:ln w="28575">
              <a:solidFill>
                <a:srgbClr val="000000"/>
              </a:solidFill>
              <a:round/>
              <a:headEnd/>
              <a:tailEnd/>
            </a:ln>
          </p:spPr>
          <p:txBody>
            <a:bodyPr/>
            <a:lstStyle/>
            <a:p>
              <a:endParaRPr lang="en-US"/>
            </a:p>
          </p:txBody>
        </p:sp>
        <p:sp>
          <p:nvSpPr>
            <p:cNvPr id="170200" name="Oval 216"/>
            <p:cNvSpPr>
              <a:spLocks noChangeArrowheads="1"/>
            </p:cNvSpPr>
            <p:nvPr/>
          </p:nvSpPr>
          <p:spPr bwMode="auto">
            <a:xfrm>
              <a:off x="4032" y="2628"/>
              <a:ext cx="50" cy="63"/>
            </a:xfrm>
            <a:prstGeom prst="ellipse">
              <a:avLst/>
            </a:prstGeom>
            <a:solidFill>
              <a:srgbClr val="FFFFFF"/>
            </a:solidFill>
            <a:ln w="28575">
              <a:solidFill>
                <a:srgbClr val="000000"/>
              </a:solidFill>
              <a:round/>
              <a:headEnd/>
              <a:tailEnd/>
            </a:ln>
          </p:spPr>
          <p:txBody>
            <a:bodyPr/>
            <a:lstStyle/>
            <a:p>
              <a:endParaRPr lang="en-US"/>
            </a:p>
          </p:txBody>
        </p:sp>
      </p:grpSp>
      <p:sp>
        <p:nvSpPr>
          <p:cNvPr id="170207" name="Text Box 223"/>
          <p:cNvSpPr txBox="1">
            <a:spLocks noChangeArrowheads="1"/>
          </p:cNvSpPr>
          <p:nvPr/>
        </p:nvSpPr>
        <p:spPr bwMode="auto">
          <a:xfrm>
            <a:off x="5791200" y="3582195"/>
            <a:ext cx="4140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sz="2800">
                <a:solidFill>
                  <a:srgbClr val="000000"/>
                </a:solidFill>
              </a:rPr>
              <a:t>7. Cần gạt</a:t>
            </a:r>
          </a:p>
        </p:txBody>
      </p:sp>
      <p:sp>
        <p:nvSpPr>
          <p:cNvPr id="170220" name="Oval 236"/>
          <p:cNvSpPr>
            <a:spLocks noChangeArrowheads="1"/>
          </p:cNvSpPr>
          <p:nvPr/>
        </p:nvSpPr>
        <p:spPr bwMode="auto">
          <a:xfrm>
            <a:off x="2519363" y="3171031"/>
            <a:ext cx="2070100" cy="630238"/>
          </a:xfrm>
          <a:prstGeom prst="ellipse">
            <a:avLst/>
          </a:prstGeom>
          <a:noFill/>
          <a:ln w="381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315933444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170207"/>
                                        </p:tgtEl>
                                        <p:attrNameLst>
                                          <p:attrName>style.visibility</p:attrName>
                                        </p:attrNameLst>
                                      </p:cBhvr>
                                      <p:to>
                                        <p:strVal val="visible"/>
                                      </p:to>
                                    </p:set>
                                    <p:animEffect transition="in" filter="strips(downRight)">
                                      <p:cBhvr>
                                        <p:cTn id="7" dur="2000"/>
                                        <p:tgtEl>
                                          <p:spTgt spid="170207"/>
                                        </p:tgtEl>
                                      </p:cBhvr>
                                    </p:animEffect>
                                  </p:childTnLst>
                                </p:cTn>
                              </p:par>
                            </p:childTnLst>
                          </p:cTn>
                        </p:par>
                        <p:par>
                          <p:cTn id="8" fill="hold" nodeType="afterGroup">
                            <p:stCondLst>
                              <p:cond delay="2000"/>
                            </p:stCondLst>
                            <p:childTnLst>
                              <p:par>
                                <p:cTn id="9" presetID="4" presetClass="entr" presetSubtype="16" fill="hold" grpId="0" nodeType="afterEffect">
                                  <p:stCondLst>
                                    <p:cond delay="0"/>
                                  </p:stCondLst>
                                  <p:childTnLst>
                                    <p:set>
                                      <p:cBhvr>
                                        <p:cTn id="10" dur="1" fill="hold">
                                          <p:stCondLst>
                                            <p:cond delay="0"/>
                                          </p:stCondLst>
                                        </p:cTn>
                                        <p:tgtEl>
                                          <p:spTgt spid="170220"/>
                                        </p:tgtEl>
                                        <p:attrNameLst>
                                          <p:attrName>style.visibility</p:attrName>
                                        </p:attrNameLst>
                                      </p:cBhvr>
                                      <p:to>
                                        <p:strVal val="visible"/>
                                      </p:to>
                                    </p:set>
                                    <p:animEffect transition="in" filter="box(in)">
                                      <p:cBhvr>
                                        <p:cTn id="11" dur="2000"/>
                                        <p:tgtEl>
                                          <p:spTgt spid="170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207" grpId="0"/>
      <p:bldP spid="170220"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034" name="Object 2"/>
          <p:cNvGraphicFramePr>
            <a:graphicFrameLocks noChangeAspect="1"/>
          </p:cNvGraphicFramePr>
          <p:nvPr/>
        </p:nvGraphicFramePr>
        <p:xfrm>
          <a:off x="2951163" y="188913"/>
          <a:ext cx="4629150" cy="5724525"/>
        </p:xfrm>
        <a:graphic>
          <a:graphicData uri="http://schemas.openxmlformats.org/presentationml/2006/ole">
            <mc:AlternateContent xmlns:mc="http://schemas.openxmlformats.org/markup-compatibility/2006">
              <mc:Choice xmlns:v="urn:schemas-microsoft-com:vml" Requires="v">
                <p:oleObj spid="_x0000_s9340" name="Bitmap Image" r:id="rId3" imgW="4629796" imgH="5723810" progId="Paint.Picture">
                  <p:embed/>
                </p:oleObj>
              </mc:Choice>
              <mc:Fallback>
                <p:oleObj name="Bitmap Image" r:id="rId3" imgW="4629796" imgH="5723810" progId="Paint.Picture">
                  <p:embed/>
                  <p:pic>
                    <p:nvPicPr>
                      <p:cNvPr id="0" name=""/>
                      <p:cNvPicPr>
                        <a:picLocks noChangeAspect="1" noChangeArrowheads="1"/>
                      </p:cNvPicPr>
                      <p:nvPr/>
                    </p:nvPicPr>
                    <p:blipFill>
                      <a:blip r:embed="rId4">
                        <a:lum bright="36000" contrast="60000"/>
                        <a:extLst>
                          <a:ext uri="{28A0092B-C50C-407E-A947-70E740481C1C}">
                            <a14:useLocalDpi xmlns:a14="http://schemas.microsoft.com/office/drawing/2010/main" val="0"/>
                          </a:ext>
                        </a:extLst>
                      </a:blip>
                      <a:srcRect/>
                      <a:stretch>
                        <a:fillRect/>
                      </a:stretch>
                    </p:blipFill>
                    <p:spPr bwMode="auto">
                      <a:xfrm>
                        <a:off x="2951163" y="188913"/>
                        <a:ext cx="4629150" cy="572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172041" name="Group 9"/>
          <p:cNvGrpSpPr>
            <a:grpSpLocks/>
          </p:cNvGrpSpPr>
          <p:nvPr/>
        </p:nvGrpSpPr>
        <p:grpSpPr bwMode="auto">
          <a:xfrm>
            <a:off x="566738" y="2033588"/>
            <a:ext cx="4230687" cy="1123950"/>
            <a:chOff x="357" y="1281"/>
            <a:chExt cx="2665" cy="708"/>
          </a:xfrm>
        </p:grpSpPr>
        <p:sp>
          <p:nvSpPr>
            <p:cNvPr id="172039" name="Line 7"/>
            <p:cNvSpPr>
              <a:spLocks noChangeShapeType="1"/>
            </p:cNvSpPr>
            <p:nvPr/>
          </p:nvSpPr>
          <p:spPr bwMode="auto">
            <a:xfrm flipV="1">
              <a:off x="1548" y="1281"/>
              <a:ext cx="1474" cy="708"/>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2040" name="Text Box 8"/>
            <p:cNvSpPr txBox="1">
              <a:spLocks noChangeArrowheads="1"/>
            </p:cNvSpPr>
            <p:nvPr/>
          </p:nvSpPr>
          <p:spPr bwMode="auto">
            <a:xfrm>
              <a:off x="357" y="1706"/>
              <a:ext cx="1162"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rPr>
                <a:t>Cần gạt</a:t>
              </a:r>
              <a:endParaRPr lang="vi-VN" altLang="en-US" b="1">
                <a:solidFill>
                  <a:srgbClr val="FF0000"/>
                </a:solidFill>
              </a:endParaRPr>
            </a:p>
          </p:txBody>
        </p:sp>
      </p:grpSp>
    </p:spTree>
    <p:extLst>
      <p:ext uri="{BB962C8B-B14F-4D97-AF65-F5344CB8AC3E}">
        <p14:creationId xmlns:p14="http://schemas.microsoft.com/office/powerpoint/2010/main" val="924057241"/>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172041"/>
                                        </p:tgtEl>
                                        <p:attrNameLst>
                                          <p:attrName>style.visibility</p:attrName>
                                        </p:attrNameLst>
                                      </p:cBhvr>
                                      <p:to>
                                        <p:strVal val="visible"/>
                                      </p:to>
                                    </p:set>
                                    <p:animEffect transition="in" filter="strips(downRight)">
                                      <p:cBhvr>
                                        <p:cTn id="7" dur="2000"/>
                                        <p:tgtEl>
                                          <p:spTgt spid="172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6363" y="458788"/>
            <a:ext cx="6029325" cy="591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7939" name="Group 3"/>
          <p:cNvGrpSpPr>
            <a:grpSpLocks/>
          </p:cNvGrpSpPr>
          <p:nvPr/>
        </p:nvGrpSpPr>
        <p:grpSpPr bwMode="auto">
          <a:xfrm>
            <a:off x="6192838" y="2933702"/>
            <a:ext cx="2860675" cy="900113"/>
            <a:chOff x="3901" y="1848"/>
            <a:chExt cx="1802" cy="567"/>
          </a:xfrm>
        </p:grpSpPr>
        <p:sp>
          <p:nvSpPr>
            <p:cNvPr id="167940" name="Line 4"/>
            <p:cNvSpPr>
              <a:spLocks noChangeShapeType="1"/>
            </p:cNvSpPr>
            <p:nvPr/>
          </p:nvSpPr>
          <p:spPr bwMode="auto">
            <a:xfrm>
              <a:off x="3901" y="1848"/>
              <a:ext cx="964" cy="567"/>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7941" name="Text Box 5"/>
            <p:cNvSpPr txBox="1">
              <a:spLocks noChangeArrowheads="1"/>
            </p:cNvSpPr>
            <p:nvPr/>
          </p:nvSpPr>
          <p:spPr bwMode="auto">
            <a:xfrm>
              <a:off x="4893" y="1905"/>
              <a:ext cx="810"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vi-VN" altLang="en-US" b="1">
                  <a:solidFill>
                    <a:srgbClr val="FF0000"/>
                  </a:solidFill>
                </a:rPr>
                <a:t>Nút phục hồi</a:t>
              </a:r>
            </a:p>
          </p:txBody>
        </p:sp>
      </p:grpSp>
    </p:spTree>
    <p:extLst>
      <p:ext uri="{BB962C8B-B14F-4D97-AF65-F5344CB8AC3E}">
        <p14:creationId xmlns:p14="http://schemas.microsoft.com/office/powerpoint/2010/main" val="3359966045"/>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167939"/>
                                        </p:tgtEl>
                                        <p:attrNameLst>
                                          <p:attrName>style.visibility</p:attrName>
                                        </p:attrNameLst>
                                      </p:cBhvr>
                                      <p:to>
                                        <p:strVal val="visible"/>
                                      </p:to>
                                    </p:set>
                                    <p:animEffect transition="in" filter="strips(downLeft)">
                                      <p:cBhvr>
                                        <p:cTn id="7" dur="2000"/>
                                        <p:tgtEl>
                                          <p:spTgt spid="167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520" name="Picture 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6475" y="368300"/>
            <a:ext cx="4538663" cy="531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3529" name="Group 41"/>
          <p:cNvGrpSpPr>
            <a:grpSpLocks/>
          </p:cNvGrpSpPr>
          <p:nvPr/>
        </p:nvGrpSpPr>
        <p:grpSpPr bwMode="auto">
          <a:xfrm>
            <a:off x="1060450" y="2663825"/>
            <a:ext cx="3825875" cy="1395413"/>
            <a:chOff x="668" y="1678"/>
            <a:chExt cx="2410" cy="879"/>
          </a:xfrm>
        </p:grpSpPr>
        <p:sp>
          <p:nvSpPr>
            <p:cNvPr id="63521" name="Line 33"/>
            <p:cNvSpPr>
              <a:spLocks noChangeShapeType="1"/>
            </p:cNvSpPr>
            <p:nvPr/>
          </p:nvSpPr>
          <p:spPr bwMode="auto">
            <a:xfrm flipH="1">
              <a:off x="1150" y="1678"/>
              <a:ext cx="1928" cy="879"/>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522" name="Text Box 34"/>
            <p:cNvSpPr txBox="1">
              <a:spLocks noChangeArrowheads="1"/>
            </p:cNvSpPr>
            <p:nvPr/>
          </p:nvSpPr>
          <p:spPr bwMode="auto">
            <a:xfrm>
              <a:off x="668" y="2276"/>
              <a:ext cx="51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FF0000"/>
                  </a:solidFill>
                </a:rPr>
                <a:t>Vỏ</a:t>
              </a:r>
              <a:endParaRPr lang="vi-VN" altLang="en-US">
                <a:solidFill>
                  <a:srgbClr val="FF0000"/>
                </a:solidFill>
              </a:endParaRPr>
            </a:p>
          </p:txBody>
        </p:sp>
        <p:sp>
          <p:nvSpPr>
            <p:cNvPr id="63523" name="Line 35"/>
            <p:cNvSpPr>
              <a:spLocks noChangeShapeType="1"/>
            </p:cNvSpPr>
            <p:nvPr/>
          </p:nvSpPr>
          <p:spPr bwMode="auto">
            <a:xfrm flipH="1">
              <a:off x="696" y="2557"/>
              <a:ext cx="454"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3528" name="Group 40"/>
          <p:cNvGrpSpPr>
            <a:grpSpLocks/>
          </p:cNvGrpSpPr>
          <p:nvPr/>
        </p:nvGrpSpPr>
        <p:grpSpPr bwMode="auto">
          <a:xfrm>
            <a:off x="6507163" y="1038225"/>
            <a:ext cx="2601912" cy="995363"/>
            <a:chOff x="4099" y="654"/>
            <a:chExt cx="1639" cy="627"/>
          </a:xfrm>
        </p:grpSpPr>
        <p:sp>
          <p:nvSpPr>
            <p:cNvPr id="63525" name="Line 37"/>
            <p:cNvSpPr>
              <a:spLocks noChangeShapeType="1"/>
            </p:cNvSpPr>
            <p:nvPr/>
          </p:nvSpPr>
          <p:spPr bwMode="auto">
            <a:xfrm flipV="1">
              <a:off x="4099" y="913"/>
              <a:ext cx="425" cy="368"/>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526" name="Line 38"/>
            <p:cNvSpPr>
              <a:spLocks noChangeShapeType="1"/>
            </p:cNvSpPr>
            <p:nvPr/>
          </p:nvSpPr>
          <p:spPr bwMode="auto">
            <a:xfrm>
              <a:off x="4524" y="913"/>
              <a:ext cx="794"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527" name="Text Box 39"/>
            <p:cNvSpPr txBox="1">
              <a:spLocks noChangeArrowheads="1"/>
            </p:cNvSpPr>
            <p:nvPr/>
          </p:nvSpPr>
          <p:spPr bwMode="auto">
            <a:xfrm>
              <a:off x="4519" y="654"/>
              <a:ext cx="1219"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rPr>
                <a:t>Nút kiểm tra</a:t>
              </a:r>
              <a:endParaRPr lang="vi-VN" altLang="en-US" b="1">
                <a:solidFill>
                  <a:srgbClr val="FF0000"/>
                </a:solidFill>
              </a:endParaRPr>
            </a:p>
          </p:txBody>
        </p:sp>
      </p:grpSp>
      <p:grpSp>
        <p:nvGrpSpPr>
          <p:cNvPr id="63534" name="Group 46"/>
          <p:cNvGrpSpPr>
            <a:grpSpLocks/>
          </p:cNvGrpSpPr>
          <p:nvPr/>
        </p:nvGrpSpPr>
        <p:grpSpPr bwMode="auto">
          <a:xfrm>
            <a:off x="0" y="549275"/>
            <a:ext cx="5491163" cy="923925"/>
            <a:chOff x="0" y="346"/>
            <a:chExt cx="3459" cy="582"/>
          </a:xfrm>
        </p:grpSpPr>
        <p:sp>
          <p:nvSpPr>
            <p:cNvPr id="63530" name="Line 42"/>
            <p:cNvSpPr>
              <a:spLocks noChangeShapeType="1"/>
            </p:cNvSpPr>
            <p:nvPr/>
          </p:nvSpPr>
          <p:spPr bwMode="auto">
            <a:xfrm flipV="1">
              <a:off x="1134" y="487"/>
              <a:ext cx="822" cy="199"/>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531" name="Line 43"/>
            <p:cNvSpPr>
              <a:spLocks noChangeShapeType="1"/>
            </p:cNvSpPr>
            <p:nvPr/>
          </p:nvSpPr>
          <p:spPr bwMode="auto">
            <a:xfrm>
              <a:off x="1106" y="686"/>
              <a:ext cx="1644" cy="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532" name="Line 44"/>
            <p:cNvSpPr>
              <a:spLocks noChangeShapeType="1"/>
            </p:cNvSpPr>
            <p:nvPr/>
          </p:nvSpPr>
          <p:spPr bwMode="auto">
            <a:xfrm>
              <a:off x="1106" y="686"/>
              <a:ext cx="2353" cy="170"/>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533" name="Text Box 45"/>
            <p:cNvSpPr txBox="1">
              <a:spLocks noChangeArrowheads="1"/>
            </p:cNvSpPr>
            <p:nvPr/>
          </p:nvSpPr>
          <p:spPr bwMode="auto">
            <a:xfrm>
              <a:off x="0" y="346"/>
              <a:ext cx="1276" cy="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rPr>
                <a:t>Đầu vào của phần tử đốt nóng</a:t>
              </a:r>
              <a:endParaRPr lang="vi-VN" altLang="en-US" b="1">
                <a:solidFill>
                  <a:srgbClr val="FF0000"/>
                </a:solidFill>
              </a:endParaRPr>
            </a:p>
          </p:txBody>
        </p:sp>
      </p:grpSp>
    </p:spTree>
    <p:extLst>
      <p:ext uri="{BB962C8B-B14F-4D97-AF65-F5344CB8AC3E}">
        <p14:creationId xmlns:p14="http://schemas.microsoft.com/office/powerpoint/2010/main" val="1849390641"/>
      </p:ext>
    </p:extLst>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63529"/>
                                        </p:tgtEl>
                                        <p:attrNameLst>
                                          <p:attrName>style.visibility</p:attrName>
                                        </p:attrNameLst>
                                      </p:cBhvr>
                                      <p:to>
                                        <p:strVal val="visible"/>
                                      </p:to>
                                    </p:set>
                                    <p:animEffect transition="in" filter="strips(downRight)">
                                      <p:cBhvr>
                                        <p:cTn id="7" dur="2000"/>
                                        <p:tgtEl>
                                          <p:spTgt spid="635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63528"/>
                                        </p:tgtEl>
                                        <p:attrNameLst>
                                          <p:attrName>style.visibility</p:attrName>
                                        </p:attrNameLst>
                                      </p:cBhvr>
                                      <p:to>
                                        <p:strVal val="visible"/>
                                      </p:to>
                                    </p:set>
                                    <p:animEffect transition="in" filter="strips(downLeft)">
                                      <p:cBhvr>
                                        <p:cTn id="12" dur="1000"/>
                                        <p:tgtEl>
                                          <p:spTgt spid="6352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nodeType="clickEffect">
                                  <p:stCondLst>
                                    <p:cond delay="0"/>
                                  </p:stCondLst>
                                  <p:childTnLst>
                                    <p:set>
                                      <p:cBhvr>
                                        <p:cTn id="16" dur="1" fill="hold">
                                          <p:stCondLst>
                                            <p:cond delay="0"/>
                                          </p:stCondLst>
                                        </p:cTn>
                                        <p:tgtEl>
                                          <p:spTgt spid="63534"/>
                                        </p:tgtEl>
                                        <p:attrNameLst>
                                          <p:attrName>style.visibility</p:attrName>
                                        </p:attrNameLst>
                                      </p:cBhvr>
                                      <p:to>
                                        <p:strVal val="visible"/>
                                      </p:to>
                                    </p:set>
                                    <p:animEffect transition="in" filter="strips(downRight)">
                                      <p:cBhvr>
                                        <p:cTn id="17" dur="1000"/>
                                        <p:tgtEl>
                                          <p:spTgt spid="635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8" name="Object 4"/>
          <p:cNvGraphicFramePr>
            <a:graphicFrameLocks noChangeAspect="1"/>
          </p:cNvGraphicFramePr>
          <p:nvPr/>
        </p:nvGraphicFramePr>
        <p:xfrm>
          <a:off x="2457450" y="414338"/>
          <a:ext cx="4286250" cy="6021387"/>
        </p:xfrm>
        <a:graphic>
          <a:graphicData uri="http://schemas.openxmlformats.org/presentationml/2006/ole">
            <mc:AlternateContent xmlns:mc="http://schemas.openxmlformats.org/markup-compatibility/2006">
              <mc:Choice xmlns:v="urn:schemas-microsoft-com:vml" Requires="v">
                <p:oleObj spid="_x0000_s10364" name="Bitmap Image" r:id="rId3" imgW="4285714" imgH="6020640" progId="Paint.Picture">
                  <p:embed/>
                </p:oleObj>
              </mc:Choice>
              <mc:Fallback>
                <p:oleObj name="Bitmap Image" r:id="rId3" imgW="4285714" imgH="6020640"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57450" y="414338"/>
                        <a:ext cx="4286250" cy="6021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67613" name="Group 29"/>
          <p:cNvGrpSpPr>
            <a:grpSpLocks/>
          </p:cNvGrpSpPr>
          <p:nvPr/>
        </p:nvGrpSpPr>
        <p:grpSpPr bwMode="auto">
          <a:xfrm>
            <a:off x="296863" y="3968751"/>
            <a:ext cx="5445125" cy="1411288"/>
            <a:chOff x="187" y="2500"/>
            <a:chExt cx="3430" cy="889"/>
          </a:xfrm>
        </p:grpSpPr>
        <p:sp>
          <p:nvSpPr>
            <p:cNvPr id="67589" name="Line 5"/>
            <p:cNvSpPr>
              <a:spLocks noChangeShapeType="1"/>
            </p:cNvSpPr>
            <p:nvPr/>
          </p:nvSpPr>
          <p:spPr bwMode="auto">
            <a:xfrm flipV="1">
              <a:off x="1349" y="2500"/>
              <a:ext cx="879" cy="567"/>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90" name="Line 6"/>
            <p:cNvSpPr>
              <a:spLocks noChangeShapeType="1"/>
            </p:cNvSpPr>
            <p:nvPr/>
          </p:nvSpPr>
          <p:spPr bwMode="auto">
            <a:xfrm flipH="1">
              <a:off x="1349" y="2557"/>
              <a:ext cx="1503" cy="512"/>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91" name="Line 7"/>
            <p:cNvSpPr>
              <a:spLocks noChangeShapeType="1"/>
            </p:cNvSpPr>
            <p:nvPr/>
          </p:nvSpPr>
          <p:spPr bwMode="auto">
            <a:xfrm flipH="1">
              <a:off x="1377" y="2642"/>
              <a:ext cx="2240" cy="421"/>
            </a:xfrm>
            <a:prstGeom prst="line">
              <a:avLst/>
            </a:prstGeom>
            <a:noFill/>
            <a:ln w="38100">
              <a:solidFill>
                <a:srgbClr val="FF0000"/>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93" name="Text Box 9"/>
            <p:cNvSpPr txBox="1">
              <a:spLocks noChangeArrowheads="1"/>
            </p:cNvSpPr>
            <p:nvPr/>
          </p:nvSpPr>
          <p:spPr bwMode="auto">
            <a:xfrm>
              <a:off x="187" y="2982"/>
              <a:ext cx="1304"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rPr>
                <a:t>Tiếp điểm động lực</a:t>
              </a:r>
            </a:p>
          </p:txBody>
        </p:sp>
      </p:grpSp>
    </p:spTree>
    <p:extLst>
      <p:ext uri="{BB962C8B-B14F-4D97-AF65-F5344CB8AC3E}">
        <p14:creationId xmlns:p14="http://schemas.microsoft.com/office/powerpoint/2010/main" val="3263493088"/>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67613"/>
                                        </p:tgtEl>
                                        <p:attrNameLst>
                                          <p:attrName>style.visibility</p:attrName>
                                        </p:attrNameLst>
                                      </p:cBhvr>
                                      <p:to>
                                        <p:strVal val="visible"/>
                                      </p:to>
                                    </p:set>
                                    <p:animEffect transition="in" filter="strips(downRight)">
                                      <p:cBhvr>
                                        <p:cTn id="7" dur="2000"/>
                                        <p:tgtEl>
                                          <p:spTgt spid="676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Text Box 4"/>
          <p:cNvSpPr txBox="1">
            <a:spLocks noChangeArrowheads="1"/>
          </p:cNvSpPr>
          <p:nvPr/>
        </p:nvSpPr>
        <p:spPr bwMode="auto">
          <a:xfrm>
            <a:off x="522288" y="279400"/>
            <a:ext cx="81454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p>
        </p:txBody>
      </p:sp>
      <p:graphicFrame>
        <p:nvGraphicFramePr>
          <p:cNvPr id="74757" name="Object 5"/>
          <p:cNvGraphicFramePr>
            <a:graphicFrameLocks noChangeAspect="1"/>
          </p:cNvGraphicFramePr>
          <p:nvPr/>
        </p:nvGraphicFramePr>
        <p:xfrm>
          <a:off x="2501900" y="260350"/>
          <a:ext cx="5337175" cy="6240463"/>
        </p:xfrm>
        <a:graphic>
          <a:graphicData uri="http://schemas.openxmlformats.org/presentationml/2006/ole">
            <mc:AlternateContent xmlns:mc="http://schemas.openxmlformats.org/markup-compatibility/2006">
              <mc:Choice xmlns:v="urn:schemas-microsoft-com:vml" Requires="v">
                <p:oleObj spid="_x0000_s11388" name="Bitmap Image" r:id="rId3" imgW="3858164" imgH="5315692" progId="Paint.Picture">
                  <p:embed/>
                </p:oleObj>
              </mc:Choice>
              <mc:Fallback>
                <p:oleObj name="Bitmap Image" r:id="rId3" imgW="3858164" imgH="5315692"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1900" y="260350"/>
                        <a:ext cx="5337175" cy="624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74760" name="Group 8"/>
          <p:cNvGrpSpPr>
            <a:grpSpLocks/>
          </p:cNvGrpSpPr>
          <p:nvPr/>
        </p:nvGrpSpPr>
        <p:grpSpPr bwMode="auto">
          <a:xfrm>
            <a:off x="15359" y="5265738"/>
            <a:ext cx="4967804" cy="438150"/>
            <a:chOff x="394" y="2812"/>
            <a:chExt cx="2911" cy="276"/>
          </a:xfrm>
        </p:grpSpPr>
        <p:sp>
          <p:nvSpPr>
            <p:cNvPr id="74758" name="Line 6"/>
            <p:cNvSpPr>
              <a:spLocks noChangeShapeType="1"/>
            </p:cNvSpPr>
            <p:nvPr/>
          </p:nvSpPr>
          <p:spPr bwMode="auto">
            <a:xfrm flipV="1">
              <a:off x="1066" y="2812"/>
              <a:ext cx="2239" cy="198"/>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4759" name="Text Box 7"/>
            <p:cNvSpPr txBox="1">
              <a:spLocks noChangeArrowheads="1"/>
            </p:cNvSpPr>
            <p:nvPr/>
          </p:nvSpPr>
          <p:spPr bwMode="auto">
            <a:xfrm>
              <a:off x="394" y="2855"/>
              <a:ext cx="1389"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rgbClr val="FF0000"/>
                  </a:solidFill>
                </a:rPr>
                <a:t>Rơ le nhiệt</a:t>
              </a:r>
            </a:p>
          </p:txBody>
        </p:sp>
      </p:grpSp>
    </p:spTree>
    <p:extLst>
      <p:ext uri="{BB962C8B-B14F-4D97-AF65-F5344CB8AC3E}">
        <p14:creationId xmlns:p14="http://schemas.microsoft.com/office/powerpoint/2010/main" val="3034926971"/>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nodeType="clickEffect">
                                  <p:stCondLst>
                                    <p:cond delay="0"/>
                                  </p:stCondLst>
                                  <p:childTnLst>
                                    <p:set>
                                      <p:cBhvr>
                                        <p:cTn id="6" dur="1" fill="hold">
                                          <p:stCondLst>
                                            <p:cond delay="0"/>
                                          </p:stCondLst>
                                        </p:cTn>
                                        <p:tgtEl>
                                          <p:spTgt spid="74760"/>
                                        </p:tgtEl>
                                        <p:attrNameLst>
                                          <p:attrName>style.visibility</p:attrName>
                                        </p:attrNameLst>
                                      </p:cBhvr>
                                      <p:to>
                                        <p:strVal val="visible"/>
                                      </p:to>
                                    </p:set>
                                    <p:animEffect transition="in" filter="strips(downRight)">
                                      <p:cBhvr>
                                        <p:cTn id="7" dur="2000"/>
                                        <p:tgtEl>
                                          <p:spTgt spid="747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0862911"/>
      </p:ext>
    </p:extLst>
  </p:cSld>
  <p:clrMapOvr>
    <a:masterClrMapping/>
  </p:clrMapOvr>
  <p:transition>
    <p:zoom/>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762000"/>
            <a:ext cx="4038600" cy="4525962"/>
          </a:xfrm>
        </p:spPr>
        <p:txBody>
          <a:bodyPr/>
          <a:lstStyle/>
          <a:p>
            <a:pPr marL="109537" indent="0">
              <a:buNone/>
            </a:pPr>
            <a:r>
              <a:rPr lang="en-US" sz="1600" smtClean="0">
                <a:solidFill>
                  <a:schemeClr val="bg2">
                    <a:lumMod val="25000"/>
                  </a:schemeClr>
                </a:solidFill>
              </a:rPr>
              <a:t>D</a:t>
            </a:r>
            <a:r>
              <a:rPr lang="vi-VN" sz="1600" smtClean="0">
                <a:solidFill>
                  <a:schemeClr val="bg2">
                    <a:lumMod val="25000"/>
                  </a:schemeClr>
                </a:solidFill>
              </a:rPr>
              <a:t>òng </a:t>
            </a:r>
            <a:r>
              <a:rPr lang="vi-VN" sz="1600">
                <a:solidFill>
                  <a:schemeClr val="bg2">
                    <a:lumMod val="25000"/>
                  </a:schemeClr>
                </a:solidFill>
              </a:rPr>
              <a:t>điện đi vào động cơ sẽ đi </a:t>
            </a:r>
            <a:r>
              <a:rPr lang="vi-VN" sz="1600">
                <a:solidFill>
                  <a:schemeClr val="bg2">
                    <a:lumMod val="25000"/>
                  </a:schemeClr>
                </a:solidFill>
              </a:rPr>
              <a:t>qua </a:t>
            </a:r>
            <a:r>
              <a:rPr lang="vi-VN" sz="1600" smtClean="0">
                <a:solidFill>
                  <a:schemeClr val="bg2">
                    <a:lumMod val="25000"/>
                  </a:schemeClr>
                </a:solidFill>
              </a:rPr>
              <a:t>phần</a:t>
            </a:r>
            <a:r>
              <a:rPr lang="en-US" sz="1600" smtClean="0">
                <a:solidFill>
                  <a:schemeClr val="bg2">
                    <a:lumMod val="25000"/>
                  </a:schemeClr>
                </a:solidFill>
              </a:rPr>
              <a:t> </a:t>
            </a:r>
            <a:r>
              <a:rPr lang="vi-VN" sz="1600" smtClean="0">
                <a:solidFill>
                  <a:schemeClr val="bg2">
                    <a:lumMod val="25000"/>
                  </a:schemeClr>
                </a:solidFill>
              </a:rPr>
              <a:t>tử </a:t>
            </a:r>
            <a:r>
              <a:rPr lang="vi-VN" sz="1600">
                <a:solidFill>
                  <a:schemeClr val="bg2">
                    <a:lumMod val="25000"/>
                  </a:schemeClr>
                </a:solidFill>
              </a:rPr>
              <a:t>đốt nóng 6</a:t>
            </a:r>
            <a:r>
              <a:rPr lang="vi-VN" sz="1600">
                <a:solidFill>
                  <a:schemeClr val="bg2">
                    <a:lumMod val="25000"/>
                  </a:schemeClr>
                </a:solidFill>
              </a:rPr>
              <a:t>. </a:t>
            </a:r>
            <a:r>
              <a:rPr lang="en-US" sz="1600" smtClean="0">
                <a:solidFill>
                  <a:schemeClr val="bg2">
                    <a:lumMod val="25000"/>
                  </a:schemeClr>
                </a:solidFill>
              </a:rPr>
              <a:t>Đ</a:t>
            </a:r>
            <a:r>
              <a:rPr lang="vi-VN" sz="1600" smtClean="0">
                <a:solidFill>
                  <a:schemeClr val="bg2">
                    <a:lumMod val="25000"/>
                  </a:schemeClr>
                </a:solidFill>
              </a:rPr>
              <a:t>ộng </a:t>
            </a:r>
            <a:r>
              <a:rPr lang="vi-VN" sz="1600">
                <a:solidFill>
                  <a:schemeClr val="bg2">
                    <a:lumMod val="25000"/>
                  </a:schemeClr>
                </a:solidFill>
              </a:rPr>
              <a:t>cơ bị quá tải, phần tử đốt nóng 6 sẽ nóng lên và tỏa nhiệt </a:t>
            </a:r>
            <a:r>
              <a:rPr lang="vi-VN" sz="1600">
                <a:solidFill>
                  <a:schemeClr val="bg2">
                    <a:lumMod val="25000"/>
                  </a:schemeClr>
                </a:solidFill>
              </a:rPr>
              <a:t>ra </a:t>
            </a:r>
            <a:r>
              <a:rPr lang="vi-VN" sz="1600" smtClean="0">
                <a:solidFill>
                  <a:schemeClr val="bg2">
                    <a:lumMod val="25000"/>
                  </a:schemeClr>
                </a:solidFill>
              </a:rPr>
              <a:t>xung</a:t>
            </a:r>
            <a:r>
              <a:rPr lang="en-US" sz="1600" smtClean="0">
                <a:solidFill>
                  <a:schemeClr val="bg2">
                    <a:lumMod val="25000"/>
                  </a:schemeClr>
                </a:solidFill>
              </a:rPr>
              <a:t> </a:t>
            </a:r>
            <a:r>
              <a:rPr lang="vi-VN" sz="1600" smtClean="0">
                <a:solidFill>
                  <a:schemeClr val="bg2">
                    <a:lumMod val="25000"/>
                  </a:schemeClr>
                </a:solidFill>
              </a:rPr>
              <a:t>quanh</a:t>
            </a:r>
            <a:r>
              <a:rPr lang="vi-VN" sz="1600">
                <a:solidFill>
                  <a:schemeClr val="bg2">
                    <a:lumMod val="25000"/>
                  </a:schemeClr>
                </a:solidFill>
              </a:rPr>
              <a:t>, nhiệt lượng này sẽ tác động đến băng kép 5, băng kép 5 khi bị hơ nóng sẽ </a:t>
            </a:r>
            <a:r>
              <a:rPr lang="vi-VN" sz="1600">
                <a:solidFill>
                  <a:schemeClr val="bg2">
                    <a:lumMod val="25000"/>
                  </a:schemeClr>
                </a:solidFill>
              </a:rPr>
              <a:t>cong </a:t>
            </a:r>
            <a:r>
              <a:rPr lang="vi-VN" sz="1600" smtClean="0">
                <a:solidFill>
                  <a:schemeClr val="bg2">
                    <a:lumMod val="25000"/>
                  </a:schemeClr>
                </a:solidFill>
              </a:rPr>
              <a:t>theo</a:t>
            </a:r>
            <a:r>
              <a:rPr lang="en-US" sz="1600" smtClean="0">
                <a:solidFill>
                  <a:schemeClr val="bg2">
                    <a:lumMod val="25000"/>
                  </a:schemeClr>
                </a:solidFill>
              </a:rPr>
              <a:t> </a:t>
            </a:r>
            <a:r>
              <a:rPr lang="vi-VN" sz="1600" smtClean="0">
                <a:solidFill>
                  <a:schemeClr val="bg2">
                    <a:lumMod val="25000"/>
                  </a:schemeClr>
                </a:solidFill>
              </a:rPr>
              <a:t>một </a:t>
            </a:r>
            <a:r>
              <a:rPr lang="vi-VN" sz="1600">
                <a:solidFill>
                  <a:schemeClr val="bg2">
                    <a:lumMod val="25000"/>
                  </a:schemeClr>
                </a:solidFill>
              </a:rPr>
              <a:t>chiều nhất định </a:t>
            </a:r>
            <a:r>
              <a:rPr lang="vi-VN" sz="1600">
                <a:solidFill>
                  <a:schemeClr val="bg2">
                    <a:lumMod val="25000"/>
                  </a:schemeClr>
                </a:solidFill>
              </a:rPr>
              <a:t>( </a:t>
            </a:r>
            <a:r>
              <a:rPr lang="en-US" sz="1600" smtClean="0">
                <a:solidFill>
                  <a:schemeClr val="bg2">
                    <a:lumMod val="25000"/>
                  </a:schemeClr>
                </a:solidFill>
              </a:rPr>
              <a:t>trên hình</a:t>
            </a:r>
            <a:r>
              <a:rPr lang="vi-VN" sz="1600" smtClean="0">
                <a:solidFill>
                  <a:schemeClr val="bg2">
                    <a:lumMod val="25000"/>
                  </a:schemeClr>
                </a:solidFill>
              </a:rPr>
              <a:t> </a:t>
            </a:r>
            <a:r>
              <a:rPr lang="vi-VN" sz="1600">
                <a:solidFill>
                  <a:schemeClr val="bg2">
                    <a:lumMod val="25000"/>
                  </a:schemeClr>
                </a:solidFill>
              </a:rPr>
              <a:t>chiều từ phải sang trái</a:t>
            </a:r>
            <a:r>
              <a:rPr lang="vi-VN" sz="1600">
                <a:solidFill>
                  <a:schemeClr val="bg2">
                    <a:lumMod val="25000"/>
                  </a:schemeClr>
                </a:solidFill>
              </a:rPr>
              <a:t>). </a:t>
            </a:r>
            <a:r>
              <a:rPr lang="en-US" sz="1600" smtClean="0">
                <a:solidFill>
                  <a:schemeClr val="bg2">
                    <a:lumMod val="25000"/>
                  </a:schemeClr>
                </a:solidFill>
              </a:rPr>
              <a:t>T</a:t>
            </a:r>
            <a:r>
              <a:rPr lang="vi-VN" sz="1600" smtClean="0">
                <a:solidFill>
                  <a:schemeClr val="bg2">
                    <a:lumMod val="25000"/>
                  </a:schemeClr>
                </a:solidFill>
              </a:rPr>
              <a:t>rong </a:t>
            </a:r>
            <a:r>
              <a:rPr lang="vi-VN" sz="1600">
                <a:solidFill>
                  <a:schemeClr val="bg2">
                    <a:lumMod val="25000"/>
                  </a:schemeClr>
                </a:solidFill>
              </a:rPr>
              <a:t>phạm vi nhiệt </a:t>
            </a:r>
            <a:r>
              <a:rPr lang="vi-VN" sz="1600">
                <a:solidFill>
                  <a:schemeClr val="bg2">
                    <a:lumMod val="25000"/>
                  </a:schemeClr>
                </a:solidFill>
              </a:rPr>
              <a:t>độ </a:t>
            </a:r>
            <a:r>
              <a:rPr lang="vi-VN" sz="1600" smtClean="0">
                <a:solidFill>
                  <a:schemeClr val="bg2">
                    <a:lumMod val="25000"/>
                  </a:schemeClr>
                </a:solidFill>
              </a:rPr>
              <a:t>cho</a:t>
            </a:r>
            <a:r>
              <a:rPr lang="en-US" sz="1600" smtClean="0">
                <a:solidFill>
                  <a:schemeClr val="bg2">
                    <a:lumMod val="25000"/>
                  </a:schemeClr>
                </a:solidFill>
              </a:rPr>
              <a:t> </a:t>
            </a:r>
            <a:r>
              <a:rPr lang="vi-VN" sz="1600" smtClean="0">
                <a:solidFill>
                  <a:schemeClr val="bg2">
                    <a:lumMod val="25000"/>
                  </a:schemeClr>
                </a:solidFill>
              </a:rPr>
              <a:t>phép </a:t>
            </a:r>
            <a:r>
              <a:rPr lang="vi-VN" sz="1600">
                <a:solidFill>
                  <a:schemeClr val="bg2">
                    <a:lumMod val="25000"/>
                  </a:schemeClr>
                </a:solidFill>
              </a:rPr>
              <a:t>thì đòn bẩy 1 vẫn giữ dòng điều khiển đi qua tiếp điểm thường đóng 2 và </a:t>
            </a:r>
            <a:r>
              <a:rPr lang="vi-VN" sz="1600">
                <a:solidFill>
                  <a:schemeClr val="bg2">
                    <a:lumMod val="25000"/>
                  </a:schemeClr>
                </a:solidFill>
              </a:rPr>
              <a:t>mạch </a:t>
            </a:r>
            <a:r>
              <a:rPr lang="vi-VN" sz="1600" smtClean="0">
                <a:solidFill>
                  <a:schemeClr val="bg2">
                    <a:lumMod val="25000"/>
                  </a:schemeClr>
                </a:solidFill>
              </a:rPr>
              <a:t>điều</a:t>
            </a:r>
            <a:r>
              <a:rPr lang="en-US" sz="1600" smtClean="0">
                <a:solidFill>
                  <a:schemeClr val="bg2">
                    <a:lumMod val="25000"/>
                  </a:schemeClr>
                </a:solidFill>
              </a:rPr>
              <a:t> </a:t>
            </a:r>
            <a:r>
              <a:rPr lang="vi-VN" sz="1600" smtClean="0">
                <a:solidFill>
                  <a:schemeClr val="bg2">
                    <a:lumMod val="25000"/>
                  </a:schemeClr>
                </a:solidFill>
              </a:rPr>
              <a:t>khiển </a:t>
            </a:r>
            <a:r>
              <a:rPr lang="vi-VN" sz="1600">
                <a:solidFill>
                  <a:schemeClr val="bg2">
                    <a:lumMod val="25000"/>
                  </a:schemeClr>
                </a:solidFill>
              </a:rPr>
              <a:t>làm việc bình thường. Nếu động cơ tiếp tục bị quá tải trong một thời gian </a:t>
            </a:r>
            <a:r>
              <a:rPr lang="vi-VN" sz="1600">
                <a:solidFill>
                  <a:schemeClr val="bg2">
                    <a:lumMod val="25000"/>
                  </a:schemeClr>
                </a:solidFill>
              </a:rPr>
              <a:t>dài </a:t>
            </a:r>
            <a:r>
              <a:rPr lang="vi-VN" sz="1600" smtClean="0">
                <a:solidFill>
                  <a:schemeClr val="bg2">
                    <a:lumMod val="25000"/>
                  </a:schemeClr>
                </a:solidFill>
              </a:rPr>
              <a:t>thì</a:t>
            </a:r>
            <a:r>
              <a:rPr lang="en-US" sz="1600" smtClean="0">
                <a:solidFill>
                  <a:schemeClr val="bg2">
                    <a:lumMod val="25000"/>
                  </a:schemeClr>
                </a:solidFill>
              </a:rPr>
              <a:t> </a:t>
            </a:r>
            <a:r>
              <a:rPr lang="vi-VN" sz="1600" smtClean="0">
                <a:solidFill>
                  <a:schemeClr val="bg2">
                    <a:lumMod val="25000"/>
                  </a:schemeClr>
                </a:solidFill>
              </a:rPr>
              <a:t>băng </a:t>
            </a:r>
            <a:r>
              <a:rPr lang="vi-VN" sz="1600">
                <a:solidFill>
                  <a:schemeClr val="bg2">
                    <a:lumMod val="25000"/>
                  </a:schemeClr>
                </a:solidFill>
              </a:rPr>
              <a:t>kép 5 sẽ cong </a:t>
            </a:r>
            <a:r>
              <a:rPr lang="vi-VN" sz="1600">
                <a:solidFill>
                  <a:schemeClr val="bg2">
                    <a:lumMod val="25000"/>
                  </a:schemeClr>
                </a:solidFill>
              </a:rPr>
              <a:t>lên </a:t>
            </a:r>
            <a:r>
              <a:rPr lang="vi-VN" sz="1600" smtClean="0">
                <a:solidFill>
                  <a:schemeClr val="bg2">
                    <a:lumMod val="25000"/>
                  </a:schemeClr>
                </a:solidFill>
              </a:rPr>
              <a:t>đồng </a:t>
            </a:r>
            <a:r>
              <a:rPr lang="vi-VN" sz="1600">
                <a:solidFill>
                  <a:schemeClr val="bg2">
                    <a:lumMod val="25000"/>
                  </a:schemeClr>
                </a:solidFill>
              </a:rPr>
              <a:t>thời kéo theo thanh cách điện 7 dịch chuyển sang </a:t>
            </a:r>
            <a:r>
              <a:rPr lang="vi-VN" sz="1600">
                <a:solidFill>
                  <a:schemeClr val="bg2">
                    <a:lumMod val="25000"/>
                  </a:schemeClr>
                </a:solidFill>
              </a:rPr>
              <a:t>trái </a:t>
            </a:r>
            <a:r>
              <a:rPr lang="vi-VN" sz="1600" smtClean="0">
                <a:solidFill>
                  <a:schemeClr val="bg2">
                    <a:lumMod val="25000"/>
                  </a:schemeClr>
                </a:solidFill>
              </a:rPr>
              <a:t>tác</a:t>
            </a:r>
            <a:r>
              <a:rPr lang="en-US" sz="1600" smtClean="0">
                <a:solidFill>
                  <a:schemeClr val="bg2">
                    <a:lumMod val="25000"/>
                  </a:schemeClr>
                </a:solidFill>
              </a:rPr>
              <a:t> </a:t>
            </a:r>
            <a:r>
              <a:rPr lang="vi-VN" sz="1600" smtClean="0">
                <a:solidFill>
                  <a:schemeClr val="bg2">
                    <a:lumMod val="25000"/>
                  </a:schemeClr>
                </a:solidFill>
              </a:rPr>
              <a:t>động </a:t>
            </a:r>
            <a:r>
              <a:rPr lang="vi-VN" sz="1600">
                <a:solidFill>
                  <a:schemeClr val="bg2">
                    <a:lumMod val="25000"/>
                  </a:schemeClr>
                </a:solidFill>
              </a:rPr>
              <a:t>vào cơ cấu đòn bẩy 1. Cơ cấu đòn bẩy 1 sẽ mở tiếp điểm thường đóng 2 và </a:t>
            </a:r>
            <a:r>
              <a:rPr lang="vi-VN" sz="1600">
                <a:solidFill>
                  <a:schemeClr val="bg2">
                    <a:lumMod val="25000"/>
                  </a:schemeClr>
                </a:solidFill>
              </a:rPr>
              <a:t>đóng </a:t>
            </a:r>
            <a:r>
              <a:rPr lang="vi-VN" sz="1600" smtClean="0">
                <a:solidFill>
                  <a:schemeClr val="bg2">
                    <a:lumMod val="25000"/>
                  </a:schemeClr>
                </a:solidFill>
              </a:rPr>
              <a:t>tiếp</a:t>
            </a:r>
            <a:r>
              <a:rPr lang="en-US" sz="1600" smtClean="0">
                <a:solidFill>
                  <a:schemeClr val="bg2">
                    <a:lumMod val="25000"/>
                  </a:schemeClr>
                </a:solidFill>
              </a:rPr>
              <a:t> </a:t>
            </a:r>
            <a:r>
              <a:rPr lang="vi-VN" sz="1600" smtClean="0">
                <a:solidFill>
                  <a:schemeClr val="bg2">
                    <a:lumMod val="25000"/>
                  </a:schemeClr>
                </a:solidFill>
              </a:rPr>
              <a:t>điểm </a:t>
            </a:r>
            <a:r>
              <a:rPr lang="vi-VN" sz="1600">
                <a:solidFill>
                  <a:schemeClr val="bg2">
                    <a:lumMod val="25000"/>
                  </a:schemeClr>
                </a:solidFill>
              </a:rPr>
              <a:t>thường mở 3 để cắt mạch điều khiển và từ đó mạch lực bị </a:t>
            </a:r>
            <a:r>
              <a:rPr lang="vi-VN" sz="1600"/>
              <a:t>cắt</a:t>
            </a:r>
            <a:r>
              <a:rPr lang="vi-VN" sz="1600" smtClean="0"/>
              <a:t>.</a:t>
            </a:r>
            <a:endParaRPr lang="en-US" sz="1600" smtClean="0"/>
          </a:p>
        </p:txBody>
      </p:sp>
      <p:sp>
        <p:nvSpPr>
          <p:cNvPr id="3" name="Title 2"/>
          <p:cNvSpPr>
            <a:spLocks noGrp="1"/>
          </p:cNvSpPr>
          <p:nvPr>
            <p:ph type="title"/>
          </p:nvPr>
        </p:nvSpPr>
        <p:spPr>
          <a:xfrm>
            <a:off x="76200" y="76200"/>
            <a:ext cx="8229600" cy="487362"/>
          </a:xfrm>
        </p:spPr>
        <p:txBody>
          <a:bodyPr>
            <a:normAutofit fontScale="90000"/>
          </a:bodyPr>
          <a:lstStyle/>
          <a:p>
            <a:r>
              <a:rPr lang="en-US" sz="2800" smtClean="0">
                <a:solidFill>
                  <a:srgbClr val="0000CC"/>
                </a:solidFill>
              </a:rPr>
              <a:t>Nguyên lý làm việc Rơ le nhiệt</a:t>
            </a:r>
            <a:endParaRPr lang="en-US" sz="28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6:35 SA</a:t>
            </a:fld>
            <a:endParaRPr lang="en-US"/>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762000"/>
            <a:ext cx="4567237" cy="31792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4343400" y="3941205"/>
            <a:ext cx="4572000" cy="1754326"/>
          </a:xfrm>
          <a:prstGeom prst="rect">
            <a:avLst/>
          </a:prstGeom>
        </p:spPr>
        <p:txBody>
          <a:bodyPr>
            <a:spAutoFit/>
          </a:bodyPr>
          <a:lstStyle/>
          <a:p>
            <a:pPr marL="109537" indent="0">
              <a:buNone/>
            </a:pPr>
            <a:r>
              <a:rPr lang="vi-VN">
                <a:solidFill>
                  <a:srgbClr val="7030A0"/>
                </a:solidFill>
              </a:rPr>
              <a:t>Khi sự cố quá tải đã được giải quyết, muốn Rơ le nhiệt trở về trạng thái ban </a:t>
            </a:r>
            <a:r>
              <a:rPr lang="vi-VN">
                <a:solidFill>
                  <a:srgbClr val="7030A0"/>
                </a:solidFill>
              </a:rPr>
              <a:t>đầu </a:t>
            </a:r>
            <a:r>
              <a:rPr lang="vi-VN" smtClean="0">
                <a:solidFill>
                  <a:srgbClr val="7030A0"/>
                </a:solidFill>
              </a:rPr>
              <a:t>để</a:t>
            </a:r>
            <a:r>
              <a:rPr lang="en-US" smtClean="0">
                <a:solidFill>
                  <a:srgbClr val="7030A0"/>
                </a:solidFill>
              </a:rPr>
              <a:t> </a:t>
            </a:r>
            <a:r>
              <a:rPr lang="vi-VN" smtClean="0">
                <a:solidFill>
                  <a:srgbClr val="7030A0"/>
                </a:solidFill>
              </a:rPr>
              <a:t>tiếp </a:t>
            </a:r>
            <a:r>
              <a:rPr lang="vi-VN">
                <a:solidFill>
                  <a:srgbClr val="7030A0"/>
                </a:solidFill>
              </a:rPr>
              <a:t>tục nhiệm vụ bảo vệ quá tải, phải ấn nút phục hồi 8. Vít điều chỉnh 4 có tác dụng điều</a:t>
            </a:r>
            <a:r>
              <a:rPr lang="en-US">
                <a:solidFill>
                  <a:srgbClr val="7030A0"/>
                </a:solidFill>
              </a:rPr>
              <a:t> </a:t>
            </a:r>
            <a:r>
              <a:rPr lang="vi-VN">
                <a:solidFill>
                  <a:srgbClr val="7030A0"/>
                </a:solidFill>
              </a:rPr>
              <a:t>chỉnh dòng điện tác động tương ứng với dòng điện xuống động cơ.</a:t>
            </a:r>
            <a:endParaRPr lang="en-US">
              <a:solidFill>
                <a:srgbClr val="7030A0"/>
              </a:solidFill>
            </a:endParaRPr>
          </a:p>
        </p:txBody>
      </p:sp>
    </p:spTree>
    <p:extLst>
      <p:ext uri="{BB962C8B-B14F-4D97-AF65-F5344CB8AC3E}">
        <p14:creationId xmlns:p14="http://schemas.microsoft.com/office/powerpoint/2010/main" val="3818363319"/>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 y="76200"/>
            <a:ext cx="8229600" cy="487362"/>
          </a:xfrm>
        </p:spPr>
        <p:txBody>
          <a:bodyPr>
            <a:normAutofit fontScale="90000"/>
          </a:bodyPr>
          <a:lstStyle/>
          <a:p>
            <a:r>
              <a:rPr lang="en-US" sz="2800" smtClean="0">
                <a:solidFill>
                  <a:srgbClr val="0000CC"/>
                </a:solidFill>
              </a:rPr>
              <a:t>Ký hiệu của Rơ le nhiệt</a:t>
            </a:r>
            <a:endParaRPr lang="en-US" sz="28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6:37 SA</a:t>
            </a:fld>
            <a:endParaRPr lang="en-US"/>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914400"/>
            <a:ext cx="7962900" cy="2028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838200" y="3657600"/>
            <a:ext cx="7543800" cy="1200329"/>
          </a:xfrm>
          <a:prstGeom prst="rect">
            <a:avLst/>
          </a:prstGeom>
        </p:spPr>
        <p:txBody>
          <a:bodyPr wrap="square">
            <a:spAutoFit/>
          </a:bodyPr>
          <a:lstStyle/>
          <a:p>
            <a:pPr marL="342900" indent="-342900">
              <a:buAutoNum type="alphaLcParenBoth"/>
            </a:pPr>
            <a:r>
              <a:rPr lang="vi-VN" smtClean="0"/>
              <a:t>Ký </a:t>
            </a:r>
            <a:r>
              <a:rPr lang="vi-VN"/>
              <a:t>hiệu phần tử đốt nóng Rơ le </a:t>
            </a:r>
            <a:r>
              <a:rPr lang="vi-VN"/>
              <a:t>nhiệt</a:t>
            </a:r>
            <a:r>
              <a:rPr lang="vi-VN" smtClean="0"/>
              <a:t>.</a:t>
            </a:r>
            <a:endParaRPr lang="en-US" smtClean="0"/>
          </a:p>
          <a:p>
            <a:r>
              <a:rPr lang="vi-VN"/>
              <a:t/>
            </a:r>
            <a:br>
              <a:rPr lang="vi-VN"/>
            </a:br>
            <a:r>
              <a:rPr lang="vi-VN"/>
              <a:t>(b) Ký hiệu tiếp điểm thường đóng có nút nhấn phục hồi Rơ le nhiệt.</a:t>
            </a:r>
            <a:r>
              <a:rPr lang="vi-VN"/>
              <a:t> </a:t>
            </a:r>
            <a:br>
              <a:rPr lang="vi-VN"/>
            </a:br>
            <a:endParaRPr lang="en-US"/>
          </a:p>
        </p:txBody>
      </p:sp>
    </p:spTree>
    <p:extLst>
      <p:ext uri="{BB962C8B-B14F-4D97-AF65-F5344CB8AC3E}">
        <p14:creationId xmlns:p14="http://schemas.microsoft.com/office/powerpoint/2010/main" val="363776635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 y="76200"/>
            <a:ext cx="8229600" cy="487362"/>
          </a:xfrm>
        </p:spPr>
        <p:txBody>
          <a:bodyPr>
            <a:normAutofit fontScale="90000"/>
          </a:bodyPr>
          <a:lstStyle/>
          <a:p>
            <a:r>
              <a:rPr lang="en-US" sz="2800" smtClean="0">
                <a:solidFill>
                  <a:srgbClr val="FF0000"/>
                </a:solidFill>
              </a:rPr>
              <a:t>3.2.2 </a:t>
            </a:r>
            <a:r>
              <a:rPr lang="vi-VN" sz="2800" smtClean="0">
                <a:solidFill>
                  <a:srgbClr val="FF0000"/>
                </a:solidFill>
              </a:rPr>
              <a:t>Chức </a:t>
            </a:r>
            <a:r>
              <a:rPr lang="vi-VN" sz="2800">
                <a:solidFill>
                  <a:srgbClr val="FF0000"/>
                </a:solidFill>
              </a:rPr>
              <a:t>năng và ứng dụng</a:t>
            </a:r>
            <a:endParaRPr lang="en-US" sz="2800">
              <a:solidFill>
                <a:srgbClr val="FF0000"/>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6:40 SA</a:t>
            </a:fld>
            <a:endParaRPr lang="en-US"/>
          </a:p>
        </p:txBody>
      </p:sp>
      <p:sp>
        <p:nvSpPr>
          <p:cNvPr id="7" name="Rectangle 6"/>
          <p:cNvSpPr/>
          <p:nvPr/>
        </p:nvSpPr>
        <p:spPr>
          <a:xfrm>
            <a:off x="304800" y="533400"/>
            <a:ext cx="7543800" cy="2585323"/>
          </a:xfrm>
          <a:prstGeom prst="rect">
            <a:avLst/>
          </a:prstGeom>
        </p:spPr>
        <p:txBody>
          <a:bodyPr wrap="square">
            <a:spAutoFit/>
          </a:bodyPr>
          <a:lstStyle/>
          <a:p>
            <a:r>
              <a:rPr lang="vi-VN"/>
              <a:t>Kí hiệu nút ấn phục hồi trên tiếp điểm thường đóng chỉ rõ ý nghĩa : khi Rơ </a:t>
            </a:r>
            <a:r>
              <a:rPr lang="vi-VN"/>
              <a:t>le </a:t>
            </a:r>
            <a:r>
              <a:rPr lang="vi-VN" smtClean="0"/>
              <a:t>nhiệt</a:t>
            </a:r>
            <a:r>
              <a:rPr lang="en-US" smtClean="0"/>
              <a:t> </a:t>
            </a:r>
            <a:r>
              <a:rPr lang="vi-VN" smtClean="0"/>
              <a:t>đã </a:t>
            </a:r>
            <a:r>
              <a:rPr lang="vi-VN"/>
              <a:t>tác động và đã xử lí sự cố, muốn trở về trạng thái ban đầu, cần phải ấn nút phục hồi.</a:t>
            </a:r>
          </a:p>
          <a:p>
            <a:r>
              <a:rPr lang="vi-VN"/>
              <a:t>Rơ le nhiệt có quán tính nhiệt lớn vì khi dòng điện qua phần tử đốt nóng </a:t>
            </a:r>
            <a:r>
              <a:rPr lang="vi-VN"/>
              <a:t>tăng </a:t>
            </a:r>
            <a:r>
              <a:rPr lang="vi-VN" smtClean="0"/>
              <a:t>lên</a:t>
            </a:r>
            <a:r>
              <a:rPr lang="en-US" smtClean="0"/>
              <a:t> </a:t>
            </a:r>
            <a:r>
              <a:rPr lang="vi-VN" smtClean="0"/>
              <a:t>thì </a:t>
            </a:r>
            <a:r>
              <a:rPr lang="vi-VN"/>
              <a:t>cần phải một thời gian để nhiệt truyền tới băng kép, làm băng kép cong lên</a:t>
            </a:r>
            <a:r>
              <a:rPr lang="vi-VN"/>
              <a:t>. </a:t>
            </a:r>
            <a:r>
              <a:rPr lang="vi-VN" smtClean="0"/>
              <a:t>Vì</a:t>
            </a:r>
            <a:r>
              <a:rPr lang="en-US" smtClean="0"/>
              <a:t> </a:t>
            </a:r>
            <a:r>
              <a:rPr lang="vi-VN" smtClean="0"/>
              <a:t>thế </a:t>
            </a:r>
            <a:r>
              <a:rPr lang="vi-VN"/>
              <a:t>Rơ le nhiệt không có tác dụng cắt mạch tức thời khi dòng điện tăng lên mạnh </a:t>
            </a:r>
            <a:r>
              <a:rPr lang="vi-VN"/>
              <a:t>nghĩa </a:t>
            </a:r>
            <a:r>
              <a:rPr lang="vi-VN" smtClean="0"/>
              <a:t>là</a:t>
            </a:r>
            <a:r>
              <a:rPr lang="en-US" smtClean="0"/>
              <a:t> </a:t>
            </a:r>
            <a:r>
              <a:rPr lang="vi-VN" smtClean="0"/>
              <a:t>Rơ </a:t>
            </a:r>
            <a:r>
              <a:rPr lang="vi-VN"/>
              <a:t>le nhiệt không bảo vệ được sự cố ngắn mạch.</a:t>
            </a:r>
            <a:br>
              <a:rPr lang="vi-VN"/>
            </a:br>
            <a:endParaRPr lang="en-US"/>
          </a:p>
        </p:txBody>
      </p:sp>
      <p:sp>
        <p:nvSpPr>
          <p:cNvPr id="2" name="Rectangle 1"/>
          <p:cNvSpPr/>
          <p:nvPr/>
        </p:nvSpPr>
        <p:spPr>
          <a:xfrm>
            <a:off x="381000" y="2895600"/>
            <a:ext cx="8001000" cy="1477328"/>
          </a:xfrm>
          <a:prstGeom prst="rect">
            <a:avLst/>
          </a:prstGeom>
        </p:spPr>
        <p:txBody>
          <a:bodyPr wrap="square">
            <a:spAutoFit/>
          </a:bodyPr>
          <a:lstStyle/>
          <a:p>
            <a:r>
              <a:rPr lang="vi-VN"/>
              <a:t>Dòng điện quá tải càng lớn thì thời gian tác động của Rơ le nhiệt </a:t>
            </a:r>
            <a:r>
              <a:rPr lang="vi-VN"/>
              <a:t>càng </a:t>
            </a:r>
            <a:r>
              <a:rPr lang="vi-VN" smtClean="0"/>
              <a:t>ngắn.Trong</a:t>
            </a:r>
            <a:r>
              <a:rPr lang="en-US" smtClean="0"/>
              <a:t> </a:t>
            </a:r>
            <a:r>
              <a:rPr lang="vi-VN" smtClean="0"/>
              <a:t>sử </a:t>
            </a:r>
            <a:r>
              <a:rPr lang="vi-VN"/>
              <a:t>dụng thực tế, dòng định mức của Rơ le nhiệt thường được chọn bằng dòng </a:t>
            </a:r>
            <a:r>
              <a:rPr lang="vi-VN"/>
              <a:t>điện </a:t>
            </a:r>
            <a:r>
              <a:rPr lang="vi-VN" smtClean="0"/>
              <a:t>định</a:t>
            </a:r>
            <a:r>
              <a:rPr lang="en-US" smtClean="0"/>
              <a:t> </a:t>
            </a:r>
            <a:r>
              <a:rPr lang="vi-VN" smtClean="0"/>
              <a:t>mức </a:t>
            </a:r>
            <a:r>
              <a:rPr lang="vi-VN"/>
              <a:t>của động cơ điện cần được bảo vệ quá tải, sau đó chỉnh giá trị của dòng </a:t>
            </a:r>
            <a:r>
              <a:rPr lang="vi-VN"/>
              <a:t>điện </a:t>
            </a:r>
            <a:r>
              <a:rPr lang="vi-VN" smtClean="0"/>
              <a:t>tác</a:t>
            </a:r>
            <a:r>
              <a:rPr lang="en-US" smtClean="0"/>
              <a:t> </a:t>
            </a:r>
            <a:r>
              <a:rPr lang="vi-VN" smtClean="0"/>
              <a:t>động là:</a:t>
            </a:r>
            <a:r>
              <a:rPr lang="en-US" smtClean="0"/>
              <a:t> </a:t>
            </a:r>
            <a:r>
              <a:rPr lang="vi-VN" smtClean="0"/>
              <a:t>I</a:t>
            </a:r>
            <a:r>
              <a:rPr lang="vi-VN" baseline="-25000" smtClean="0"/>
              <a:t>tđ</a:t>
            </a:r>
            <a:r>
              <a:rPr lang="vi-VN" smtClean="0"/>
              <a:t> </a:t>
            </a:r>
            <a:r>
              <a:rPr lang="vi-VN"/>
              <a:t>= ( 1,2 : 1,3) I</a:t>
            </a:r>
            <a:r>
              <a:rPr lang="vi-VN" baseline="-25000"/>
              <a:t>đm</a:t>
            </a:r>
            <a:r>
              <a:rPr lang="vi-VN"/>
              <a:t> </a:t>
            </a:r>
            <a:br>
              <a:rPr lang="vi-VN"/>
            </a:br>
            <a:endParaRPr lang="en-US"/>
          </a:p>
        </p:txBody>
      </p:sp>
    </p:spTree>
    <p:extLst>
      <p:ext uri="{BB962C8B-B14F-4D97-AF65-F5344CB8AC3E}">
        <p14:creationId xmlns:p14="http://schemas.microsoft.com/office/powerpoint/2010/main" val="347322072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200" y="76200"/>
            <a:ext cx="8229600" cy="487362"/>
          </a:xfrm>
        </p:spPr>
        <p:txBody>
          <a:bodyPr>
            <a:normAutofit fontScale="90000"/>
          </a:bodyPr>
          <a:lstStyle/>
          <a:p>
            <a:r>
              <a:rPr lang="en-US" sz="2800" smtClean="0">
                <a:solidFill>
                  <a:srgbClr val="FF0000"/>
                </a:solidFill>
              </a:rPr>
              <a:t>3.2.2 </a:t>
            </a:r>
            <a:r>
              <a:rPr lang="vi-VN" sz="2800" smtClean="0">
                <a:solidFill>
                  <a:srgbClr val="FF0000"/>
                </a:solidFill>
              </a:rPr>
              <a:t>Chức </a:t>
            </a:r>
            <a:r>
              <a:rPr lang="vi-VN" sz="2800">
                <a:solidFill>
                  <a:srgbClr val="FF0000"/>
                </a:solidFill>
              </a:rPr>
              <a:t>năng và ứng dụng</a:t>
            </a:r>
            <a:endParaRPr lang="en-US" sz="2800">
              <a:solidFill>
                <a:srgbClr val="FF0000"/>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6:43 SA</a:t>
            </a:fld>
            <a:endParaRPr lang="en-US"/>
          </a:p>
        </p:txBody>
      </p:sp>
      <p:sp>
        <p:nvSpPr>
          <p:cNvPr id="7" name="Rectangle 6"/>
          <p:cNvSpPr/>
          <p:nvPr/>
        </p:nvSpPr>
        <p:spPr>
          <a:xfrm>
            <a:off x="304800" y="533400"/>
            <a:ext cx="7543800" cy="1754326"/>
          </a:xfrm>
          <a:prstGeom prst="rect">
            <a:avLst/>
          </a:prstGeom>
        </p:spPr>
        <p:txBody>
          <a:bodyPr wrap="square">
            <a:spAutoFit/>
          </a:bodyPr>
          <a:lstStyle/>
          <a:p>
            <a:r>
              <a:rPr lang="vi-VN"/>
              <a:t>Vì Rơ le nhiệt tác động là nhờ băng kép bị nung nóng cong lên nên tác </a:t>
            </a:r>
            <a:r>
              <a:rPr lang="vi-VN"/>
              <a:t>động </a:t>
            </a:r>
            <a:r>
              <a:rPr lang="vi-VN" smtClean="0"/>
              <a:t>của</a:t>
            </a:r>
            <a:r>
              <a:rPr lang="en-US" smtClean="0"/>
              <a:t> </a:t>
            </a:r>
            <a:r>
              <a:rPr lang="vi-VN" smtClean="0"/>
              <a:t>Rơ </a:t>
            </a:r>
            <a:r>
              <a:rPr lang="vi-VN"/>
              <a:t>le nhiệt bị ảnh hưởng của nhiệt độ môi trường xung quanh. Khi nhiệt độ </a:t>
            </a:r>
            <a:r>
              <a:rPr lang="vi-VN"/>
              <a:t>môi </a:t>
            </a:r>
            <a:r>
              <a:rPr lang="vi-VN" smtClean="0"/>
              <a:t>trường</a:t>
            </a:r>
            <a:r>
              <a:rPr lang="en-US" smtClean="0"/>
              <a:t> </a:t>
            </a:r>
            <a:r>
              <a:rPr lang="vi-VN" smtClean="0"/>
              <a:t>xung </a:t>
            </a:r>
            <a:r>
              <a:rPr lang="vi-VN"/>
              <a:t>quanh tăng, Rơ le nhiệt sẽ tác động sớm hơn, nghĩa là dòng điện tác động </a:t>
            </a:r>
            <a:r>
              <a:rPr lang="vi-VN"/>
              <a:t>bị </a:t>
            </a:r>
            <a:r>
              <a:rPr lang="vi-VN" smtClean="0"/>
              <a:t>giảm,</a:t>
            </a:r>
            <a:r>
              <a:rPr lang="en-US" smtClean="0"/>
              <a:t> </a:t>
            </a:r>
            <a:r>
              <a:rPr lang="vi-VN" smtClean="0"/>
              <a:t>khi </a:t>
            </a:r>
            <a:r>
              <a:rPr lang="vi-VN"/>
              <a:t>đó cần phải hiệu chỉnh lại I</a:t>
            </a:r>
            <a:r>
              <a:rPr lang="vi-VN" baseline="-25000"/>
              <a:t>tđ </a:t>
            </a:r>
            <a:r>
              <a:rPr lang="vi-VN"/>
              <a:t>lớn hơn.</a:t>
            </a:r>
            <a:br>
              <a:rPr lang="vi-VN"/>
            </a:br>
            <a:endParaRPr lang="en-US"/>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438400"/>
            <a:ext cx="3152775" cy="23157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8" name="Object 4"/>
          <p:cNvGraphicFramePr>
            <a:graphicFrameLocks noChangeAspect="1"/>
          </p:cNvGraphicFramePr>
          <p:nvPr>
            <p:extLst>
              <p:ext uri="{D42A27DB-BD31-4B8C-83A1-F6EECF244321}">
                <p14:modId xmlns:p14="http://schemas.microsoft.com/office/powerpoint/2010/main" val="1743913685"/>
              </p:ext>
            </p:extLst>
          </p:nvPr>
        </p:nvGraphicFramePr>
        <p:xfrm>
          <a:off x="5257800" y="1828800"/>
          <a:ext cx="3024188" cy="3929752"/>
        </p:xfrm>
        <a:graphic>
          <a:graphicData uri="http://schemas.openxmlformats.org/presentationml/2006/ole">
            <mc:AlternateContent xmlns:mc="http://schemas.openxmlformats.org/markup-compatibility/2006">
              <mc:Choice xmlns:v="urn:schemas-microsoft-com:vml" Requires="v">
                <p:oleObj spid="_x0000_s15463" name="Bitmap Image" r:id="rId4" imgW="4076190" imgH="5361905" progId="Paint.Picture">
                  <p:embed/>
                </p:oleObj>
              </mc:Choice>
              <mc:Fallback>
                <p:oleObj name="Bitmap Image" r:id="rId4" imgW="4076190" imgH="5361905"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7800" y="1828800"/>
                        <a:ext cx="3024188" cy="3929752"/>
                      </a:xfrm>
                      <a:prstGeom prst="rect">
                        <a:avLst/>
                      </a:prstGeom>
                      <a:noFill/>
                      <a:ln>
                        <a:noFill/>
                      </a:ln>
                      <a:effectLst/>
                      <a:extLst/>
                    </p:spPr>
                  </p:pic>
                </p:oleObj>
              </mc:Fallback>
            </mc:AlternateContent>
          </a:graphicData>
        </a:graphic>
      </p:graphicFrame>
      <p:grpSp>
        <p:nvGrpSpPr>
          <p:cNvPr id="9" name="Group 7"/>
          <p:cNvGrpSpPr>
            <a:grpSpLocks/>
          </p:cNvGrpSpPr>
          <p:nvPr/>
        </p:nvGrpSpPr>
        <p:grpSpPr bwMode="auto">
          <a:xfrm>
            <a:off x="3276600" y="4868862"/>
            <a:ext cx="3675063" cy="646113"/>
            <a:chOff x="1104" y="3322"/>
            <a:chExt cx="2315" cy="407"/>
          </a:xfrm>
        </p:grpSpPr>
        <p:sp>
          <p:nvSpPr>
            <p:cNvPr id="10" name="Line 5"/>
            <p:cNvSpPr>
              <a:spLocks noChangeShapeType="1"/>
            </p:cNvSpPr>
            <p:nvPr/>
          </p:nvSpPr>
          <p:spPr bwMode="auto">
            <a:xfrm flipV="1">
              <a:off x="1968" y="3407"/>
              <a:ext cx="1451" cy="97"/>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Text Box 6"/>
            <p:cNvSpPr txBox="1">
              <a:spLocks noChangeArrowheads="1"/>
            </p:cNvSpPr>
            <p:nvPr/>
          </p:nvSpPr>
          <p:spPr bwMode="auto">
            <a:xfrm>
              <a:off x="1104" y="3322"/>
              <a:ext cx="823"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b="1">
                  <a:solidFill>
                    <a:srgbClr val="FF0000"/>
                  </a:solidFill>
                </a:rPr>
                <a:t>Rơ le nhiệt</a:t>
              </a:r>
            </a:p>
          </p:txBody>
        </p:sp>
      </p:grpSp>
      <p:sp>
        <p:nvSpPr>
          <p:cNvPr id="12" name="Line 5"/>
          <p:cNvSpPr>
            <a:spLocks noChangeShapeType="1"/>
          </p:cNvSpPr>
          <p:nvPr/>
        </p:nvSpPr>
        <p:spPr bwMode="auto">
          <a:xfrm flipV="1">
            <a:off x="4545013" y="4191000"/>
            <a:ext cx="2303463" cy="153988"/>
          </a:xfrm>
          <a:prstGeom prst="line">
            <a:avLst/>
          </a:prstGeom>
          <a:noFill/>
          <a:ln w="381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 name="Text Box 6"/>
          <p:cNvSpPr txBox="1">
            <a:spLocks noChangeArrowheads="1"/>
          </p:cNvSpPr>
          <p:nvPr/>
        </p:nvSpPr>
        <p:spPr bwMode="auto">
          <a:xfrm>
            <a:off x="3048000" y="4160322"/>
            <a:ext cx="16002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smtClean="0">
                <a:solidFill>
                  <a:srgbClr val="FF0000"/>
                </a:solidFill>
              </a:rPr>
              <a:t>Công tắc tơ</a:t>
            </a:r>
            <a:endParaRPr lang="en-US" altLang="en-US" b="1">
              <a:solidFill>
                <a:srgbClr val="FF0000"/>
              </a:solidFill>
            </a:endParaRPr>
          </a:p>
        </p:txBody>
      </p:sp>
    </p:spTree>
    <p:extLst>
      <p:ext uri="{BB962C8B-B14F-4D97-AF65-F5344CB8AC3E}">
        <p14:creationId xmlns:p14="http://schemas.microsoft.com/office/powerpoint/2010/main" val="3328857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fld id="{264943C5-58B7-4147-B32E-4AC2C314472F}" type="slidenum">
              <a:rPr lang="en-US" altLang="en-US" smtClean="0"/>
              <a:pPr/>
              <a:t>94</a:t>
            </a:fld>
            <a:endParaRPr lang="en-US" altLang="en-US" smtClean="0"/>
          </a:p>
        </p:txBody>
      </p:sp>
      <p:pic>
        <p:nvPicPr>
          <p:cNvPr id="41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309688"/>
            <a:ext cx="2520950" cy="510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8" descr="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113" y="1309688"/>
            <a:ext cx="2808287" cy="510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8" descr="Miniature_Circuit_Breaker__MCB_"/>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1309688"/>
            <a:ext cx="3095625" cy="510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1"/>
          <p:cNvSpPr>
            <a:spLocks noChangeArrowheads="1"/>
          </p:cNvSpPr>
          <p:nvPr/>
        </p:nvSpPr>
        <p:spPr bwMode="auto">
          <a:xfrm>
            <a:off x="685800" y="128588"/>
            <a:ext cx="6805613"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r>
              <a:rPr lang="en-US" altLang="en-US" smtClean="0"/>
              <a:t>	</a:t>
            </a:r>
            <a:r>
              <a:rPr lang="en-US" altLang="en-US" sz="3200" smtClean="0"/>
              <a:t/>
            </a:r>
            <a:br>
              <a:rPr lang="en-US" altLang="en-US" sz="3200" smtClean="0"/>
            </a:br>
            <a:r>
              <a:rPr lang="en-US" altLang="en-US" sz="3200" smtClean="0"/>
              <a:t>   </a:t>
            </a:r>
            <a:r>
              <a:rPr lang="en-US" altLang="en-US" sz="3200" b="1">
                <a:solidFill>
                  <a:srgbClr val="FF0000"/>
                </a:solidFill>
              </a:rPr>
              <a:t>3.3 APTOMAT</a:t>
            </a:r>
          </a:p>
          <a:p>
            <a:endParaRPr lang="en-US" altLang="en-US" b="1"/>
          </a:p>
        </p:txBody>
      </p:sp>
    </p:spTree>
    <p:extLst>
      <p:ext uri="{BB962C8B-B14F-4D97-AF65-F5344CB8AC3E}">
        <p14:creationId xmlns:p14="http://schemas.microsoft.com/office/powerpoint/2010/main" val="2680948231"/>
      </p:ext>
    </p:extLst>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990600"/>
            <a:ext cx="8229600" cy="4525962"/>
          </a:xfrm>
        </p:spPr>
        <p:txBody>
          <a:bodyPr/>
          <a:lstStyle/>
          <a:p>
            <a:pPr marL="109537" indent="0">
              <a:buNone/>
            </a:pPr>
            <a:r>
              <a:rPr lang="vi-VN"/>
              <a:t>Áp tô mát (Circuit breaker) là khí cụ điện đóng mạch bằng tay và cắt </a:t>
            </a:r>
            <a:r>
              <a:rPr lang="vi-VN"/>
              <a:t>mạch </a:t>
            </a:r>
            <a:r>
              <a:rPr lang="vi-VN" smtClean="0"/>
              <a:t>tự</a:t>
            </a:r>
            <a:r>
              <a:rPr lang="en-US" smtClean="0"/>
              <a:t> </a:t>
            </a:r>
            <a:r>
              <a:rPr lang="vi-VN" smtClean="0"/>
              <a:t>động </a:t>
            </a:r>
            <a:r>
              <a:rPr lang="vi-VN"/>
              <a:t>khi có sự cố như: ngắn mạch, quá dòng, quá áp, sụt áp,..v.v...</a:t>
            </a:r>
          </a:p>
          <a:p>
            <a:pPr marL="109537" indent="0">
              <a:buNone/>
            </a:pPr>
            <a:r>
              <a:rPr lang="vi-VN"/>
              <a:t>Áp tô mát còn được gọi với tên khác như CB (Circuit Breaker) hay máy </a:t>
            </a:r>
            <a:r>
              <a:rPr lang="vi-VN"/>
              <a:t>ngắt </a:t>
            </a:r>
            <a:r>
              <a:rPr lang="vi-VN" smtClean="0"/>
              <a:t>tự</a:t>
            </a:r>
            <a:r>
              <a:rPr lang="en-US" smtClean="0"/>
              <a:t> </a:t>
            </a:r>
            <a:r>
              <a:rPr lang="vi-VN" smtClean="0"/>
              <a:t>động</a:t>
            </a:r>
            <a:r>
              <a:rPr lang="vi-VN"/>
              <a:t>. Kết cấu Áp tô mát rất đa dạng và được chia theo các chức năng bảo vệ như:</a:t>
            </a:r>
          </a:p>
          <a:p>
            <a:pPr marL="109537" indent="0">
              <a:buNone/>
            </a:pPr>
            <a:r>
              <a:rPr lang="vi-VN"/>
              <a:t>- Áp tô mát dòng điện cực đại .</a:t>
            </a:r>
          </a:p>
          <a:p>
            <a:pPr marL="109537" indent="0">
              <a:buNone/>
            </a:pPr>
            <a:r>
              <a:rPr lang="vi-VN"/>
              <a:t>- Áp tô mát dòng điện cực tiểu.</a:t>
            </a:r>
          </a:p>
          <a:p>
            <a:pPr marL="109537" indent="0">
              <a:buNone/>
            </a:pPr>
            <a:r>
              <a:rPr lang="vi-VN"/>
              <a:t>- Áp tô mát điện áp thấp.</a:t>
            </a:r>
          </a:p>
          <a:p>
            <a:pPr marL="109537" indent="0">
              <a:buNone/>
            </a:pPr>
            <a:r>
              <a:rPr lang="vi-VN"/>
              <a:t>- Áp tô mát công suất ngược v.v…</a:t>
            </a:r>
            <a:endParaRPr lang="en-US"/>
          </a:p>
        </p:txBody>
      </p:sp>
      <p:sp>
        <p:nvSpPr>
          <p:cNvPr id="3" name="Title 2"/>
          <p:cNvSpPr>
            <a:spLocks noGrp="1"/>
          </p:cNvSpPr>
          <p:nvPr>
            <p:ph type="title"/>
          </p:nvPr>
        </p:nvSpPr>
        <p:spPr>
          <a:xfrm>
            <a:off x="457200" y="274638"/>
            <a:ext cx="8229600" cy="563562"/>
          </a:xfrm>
        </p:spPr>
        <p:txBody>
          <a:bodyPr>
            <a:normAutofit/>
          </a:bodyPr>
          <a:lstStyle/>
          <a:p>
            <a:r>
              <a:rPr lang="en-US" sz="2600">
                <a:solidFill>
                  <a:srgbClr val="0000CC"/>
                </a:solidFill>
              </a:rPr>
              <a:t>3.3.1 Cấu tạo và nguyên lý làm việc</a:t>
            </a: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6:48 SA</a:t>
            </a:fld>
            <a:endParaRPr lang="en-US"/>
          </a:p>
        </p:txBody>
      </p:sp>
    </p:spTree>
    <p:extLst>
      <p:ext uri="{BB962C8B-B14F-4D97-AF65-F5344CB8AC3E}">
        <p14:creationId xmlns:p14="http://schemas.microsoft.com/office/powerpoint/2010/main" val="50203333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4419600"/>
            <a:ext cx="8077200" cy="4525962"/>
          </a:xfrm>
        </p:spPr>
        <p:txBody>
          <a:bodyPr/>
          <a:lstStyle/>
          <a:p>
            <a:pPr marL="109537" indent="0">
              <a:buNone/>
            </a:pPr>
            <a:r>
              <a:rPr lang="vi-VN"/>
              <a:t>1, 6. Lò xo ; 2, 3. Cơ cấu đòn móc; 4. Nắp từ động; 5. Lõi sắt từ; 7. Cuộn </a:t>
            </a:r>
            <a:r>
              <a:rPr lang="vi-VN"/>
              <a:t>dây </a:t>
            </a:r>
            <a:r>
              <a:rPr lang="vi-VN" smtClean="0"/>
              <a:t>bảo</a:t>
            </a:r>
            <a:r>
              <a:rPr lang="en-US" smtClean="0"/>
              <a:t> </a:t>
            </a:r>
            <a:r>
              <a:rPr lang="vi-VN" smtClean="0"/>
              <a:t>vệ </a:t>
            </a:r>
            <a:r>
              <a:rPr lang="vi-VN"/>
              <a:t>quá dòng…</a:t>
            </a:r>
            <a:endParaRPr lang="en-US"/>
          </a:p>
        </p:txBody>
      </p:sp>
      <p:sp>
        <p:nvSpPr>
          <p:cNvPr id="3" name="Title 2"/>
          <p:cNvSpPr>
            <a:spLocks noGrp="1"/>
          </p:cNvSpPr>
          <p:nvPr>
            <p:ph type="title"/>
          </p:nvPr>
        </p:nvSpPr>
        <p:spPr>
          <a:xfrm>
            <a:off x="457200" y="274638"/>
            <a:ext cx="8229600" cy="563562"/>
          </a:xfrm>
        </p:spPr>
        <p:txBody>
          <a:bodyPr>
            <a:normAutofit fontScale="90000"/>
          </a:bodyPr>
          <a:lstStyle/>
          <a:p>
            <a:r>
              <a:rPr lang="en-US" sz="2600" smtClean="0">
                <a:solidFill>
                  <a:srgbClr val="0000CC"/>
                </a:solidFill>
              </a:rPr>
              <a:t>a) Cấu </a:t>
            </a:r>
            <a:r>
              <a:rPr lang="en-US" sz="2600">
                <a:solidFill>
                  <a:srgbClr val="0000CC"/>
                </a:solidFill>
              </a:rPr>
              <a:t>tạo và nguyên lý </a:t>
            </a:r>
            <a:r>
              <a:rPr lang="en-US" sz="2600">
                <a:solidFill>
                  <a:srgbClr val="0000CC"/>
                </a:solidFill>
              </a:rPr>
              <a:t>làm </a:t>
            </a:r>
            <a:r>
              <a:rPr lang="en-US" sz="2600" smtClean="0">
                <a:solidFill>
                  <a:srgbClr val="0000CC"/>
                </a:solidFill>
              </a:rPr>
              <a:t>việc </a:t>
            </a:r>
            <a:r>
              <a:rPr lang="vi-VN" sz="2600">
                <a:solidFill>
                  <a:srgbClr val="0000CC"/>
                </a:solidFill>
              </a:rPr>
              <a:t>của Áp tô mát dòng điện cực đại</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6:50 SA</a:t>
            </a:fld>
            <a:endParaRPr lang="en-US"/>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609600"/>
            <a:ext cx="5915025" cy="37028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3492463"/>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9646" y="3662503"/>
            <a:ext cx="9155723" cy="3083065"/>
          </a:xfrm>
        </p:spPr>
        <p:txBody>
          <a:bodyPr/>
          <a:lstStyle/>
          <a:p>
            <a:pPr marL="109537" indent="0">
              <a:buNone/>
            </a:pPr>
            <a:r>
              <a:rPr lang="vi-VN" sz="2000" smtClean="0"/>
              <a:t>Bình </a:t>
            </a:r>
            <a:r>
              <a:rPr lang="vi-VN" sz="2000"/>
              <a:t>thường, dòng điện qua mạch vẫn ở mức cho phép, lực kéo của lò xo 6 </a:t>
            </a:r>
            <a:r>
              <a:rPr lang="vi-VN" sz="2000"/>
              <a:t>lớn </a:t>
            </a:r>
            <a:r>
              <a:rPr lang="vi-VN" sz="2000" smtClean="0"/>
              <a:t>hơn</a:t>
            </a:r>
            <a:r>
              <a:rPr lang="en-US" sz="2000" smtClean="0"/>
              <a:t> </a:t>
            </a:r>
            <a:r>
              <a:rPr lang="vi-VN" sz="2000" smtClean="0"/>
              <a:t>lực </a:t>
            </a:r>
            <a:r>
              <a:rPr lang="vi-VN" sz="2000"/>
              <a:t>hút của cuộn dây bảo vệ quá dòng 7 (cuộn điện từ), mạch hoạt động bình thường.</a:t>
            </a:r>
          </a:p>
          <a:p>
            <a:pPr marL="109537" indent="0">
              <a:buNone/>
            </a:pPr>
            <a:r>
              <a:rPr lang="vi-VN" sz="2000"/>
              <a:t>Khi dòng điện vượt quá định mức cho phép (quá lực căng của lò xo 6) thì </a:t>
            </a:r>
            <a:r>
              <a:rPr lang="vi-VN" sz="2000"/>
              <a:t>cuộn </a:t>
            </a:r>
            <a:r>
              <a:rPr lang="vi-VN" sz="2000" smtClean="0"/>
              <a:t>điện</a:t>
            </a:r>
            <a:r>
              <a:rPr lang="en-US" sz="2000" smtClean="0"/>
              <a:t> </a:t>
            </a:r>
            <a:r>
              <a:rPr lang="vi-VN" sz="2000" smtClean="0"/>
              <a:t>từ </a:t>
            </a:r>
            <a:r>
              <a:rPr lang="vi-VN" sz="2000"/>
              <a:t>nối tiếp với mạch lực sẽ đủ lực thắng lực cản của lò xo 6, hút nắp từ động 4, làm </a:t>
            </a:r>
            <a:r>
              <a:rPr lang="vi-VN" sz="2000"/>
              <a:t>cần </a:t>
            </a:r>
            <a:r>
              <a:rPr lang="vi-VN" sz="2000" smtClean="0"/>
              <a:t>3</a:t>
            </a:r>
            <a:r>
              <a:rPr lang="en-US" sz="2000" smtClean="0"/>
              <a:t> </a:t>
            </a:r>
            <a:r>
              <a:rPr lang="vi-VN" sz="2000" smtClean="0"/>
              <a:t>quay </a:t>
            </a:r>
            <a:r>
              <a:rPr lang="vi-VN" sz="2000"/>
              <a:t>nhả móc chốt. Lò xo 1 kéo rời tiếp điểm động ra khỏi tiếp điểm tĩnh để </a:t>
            </a:r>
            <a:r>
              <a:rPr lang="vi-VN" sz="2000"/>
              <a:t>cắt </a:t>
            </a:r>
            <a:r>
              <a:rPr lang="vi-VN" sz="2000" smtClean="0"/>
              <a:t>mạch.</a:t>
            </a:r>
            <a:r>
              <a:rPr lang="en-US" sz="2000" smtClean="0"/>
              <a:t> </a:t>
            </a:r>
            <a:r>
              <a:rPr lang="vi-VN" sz="2000" smtClean="0"/>
              <a:t>Mạch </a:t>
            </a:r>
            <a:r>
              <a:rPr lang="vi-VN" sz="2000"/>
              <a:t>sẽ được bảo vệ không bị quá dòng ở một giá trị nào đó</a:t>
            </a:r>
            <a:endParaRPr lang="en-US" sz="2000"/>
          </a:p>
        </p:txBody>
      </p:sp>
      <p:sp>
        <p:nvSpPr>
          <p:cNvPr id="3" name="Title 2"/>
          <p:cNvSpPr>
            <a:spLocks noGrp="1"/>
          </p:cNvSpPr>
          <p:nvPr>
            <p:ph type="title"/>
          </p:nvPr>
        </p:nvSpPr>
        <p:spPr>
          <a:xfrm>
            <a:off x="228600" y="84138"/>
            <a:ext cx="8229600" cy="563562"/>
          </a:xfrm>
        </p:spPr>
        <p:txBody>
          <a:bodyPr>
            <a:normAutofit fontScale="90000"/>
          </a:bodyPr>
          <a:lstStyle/>
          <a:p>
            <a:r>
              <a:rPr lang="en-US" sz="2600" smtClean="0">
                <a:solidFill>
                  <a:srgbClr val="0000CC"/>
                </a:solidFill>
              </a:rPr>
              <a:t>a) Cấu </a:t>
            </a:r>
            <a:r>
              <a:rPr lang="en-US" sz="2600">
                <a:solidFill>
                  <a:srgbClr val="0000CC"/>
                </a:solidFill>
              </a:rPr>
              <a:t>tạo và nguyên lý </a:t>
            </a:r>
            <a:r>
              <a:rPr lang="en-US" sz="2600">
                <a:solidFill>
                  <a:srgbClr val="0000CC"/>
                </a:solidFill>
              </a:rPr>
              <a:t>làm </a:t>
            </a:r>
            <a:r>
              <a:rPr lang="en-US" sz="2600" smtClean="0">
                <a:solidFill>
                  <a:srgbClr val="0000CC"/>
                </a:solidFill>
              </a:rPr>
              <a:t>việc </a:t>
            </a:r>
            <a:r>
              <a:rPr lang="vi-VN" sz="2600">
                <a:solidFill>
                  <a:srgbClr val="0000CC"/>
                </a:solidFill>
              </a:rPr>
              <a:t>của Áp tô mát dòng điện cực đại</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6:52 SA</a:t>
            </a:fld>
            <a:endParaRPr lang="en-US"/>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609600"/>
            <a:ext cx="4876800" cy="30529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76200" y="838200"/>
            <a:ext cx="3962400" cy="2246769"/>
          </a:xfrm>
          <a:prstGeom prst="rect">
            <a:avLst/>
          </a:prstGeom>
        </p:spPr>
        <p:txBody>
          <a:bodyPr wrap="square">
            <a:spAutoFit/>
          </a:bodyPr>
          <a:lstStyle/>
          <a:p>
            <a:pPr marL="109537" indent="0">
              <a:buNone/>
            </a:pPr>
            <a:r>
              <a:rPr lang="vi-VN" sz="2000"/>
              <a:t>Sau khi đóng Áp tô mát bằng tay, mạch điện cần bảo vệ được cấp điện. Lúc </a:t>
            </a:r>
            <a:r>
              <a:rPr lang="vi-VN" sz="2000"/>
              <a:t>này </a:t>
            </a:r>
            <a:r>
              <a:rPr lang="en-US" sz="2000" smtClean="0"/>
              <a:t>2 </a:t>
            </a:r>
            <a:r>
              <a:rPr lang="vi-VN" sz="2000" smtClean="0"/>
              <a:t>mấu </a:t>
            </a:r>
            <a:r>
              <a:rPr lang="vi-VN" sz="2000"/>
              <a:t>ở hai đòn móc 2 và 3 móc vào nhau. Đòn móc 2 được kéo bởi lò xo 1, đòn móc </a:t>
            </a:r>
            <a:r>
              <a:rPr lang="vi-VN" sz="2000"/>
              <a:t>3 </a:t>
            </a:r>
            <a:r>
              <a:rPr lang="vi-VN" sz="2000" smtClean="0"/>
              <a:t>được</a:t>
            </a:r>
            <a:r>
              <a:rPr lang="en-US" sz="2000" smtClean="0"/>
              <a:t> </a:t>
            </a:r>
            <a:r>
              <a:rPr lang="vi-VN" sz="2000" smtClean="0"/>
              <a:t>giữ </a:t>
            </a:r>
            <a:r>
              <a:rPr lang="vi-VN" sz="2000"/>
              <a:t>bởi lò xo 6 giúp mạch được nối thông.</a:t>
            </a:r>
            <a:endParaRPr lang="vi-VN" sz="2000"/>
          </a:p>
        </p:txBody>
      </p:sp>
    </p:spTree>
    <p:extLst>
      <p:ext uri="{BB962C8B-B14F-4D97-AF65-F5344CB8AC3E}">
        <p14:creationId xmlns:p14="http://schemas.microsoft.com/office/powerpoint/2010/main" val="4089843202"/>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689713" y="3657600"/>
            <a:ext cx="9155723" cy="1061897"/>
          </a:xfrm>
        </p:spPr>
        <p:txBody>
          <a:bodyPr/>
          <a:lstStyle/>
          <a:p>
            <a:pPr marL="109537" indent="0">
              <a:buNone/>
            </a:pPr>
            <a:r>
              <a:rPr lang="en-US" sz="2000" smtClean="0"/>
              <a:t>1. </a:t>
            </a:r>
            <a:r>
              <a:rPr lang="vi-VN" sz="2000" smtClean="0"/>
              <a:t>Cuộn </a:t>
            </a:r>
            <a:r>
              <a:rPr lang="vi-VN" sz="2000"/>
              <a:t>dây điện từ</a:t>
            </a:r>
            <a:r>
              <a:rPr lang="vi-VN" sz="2000"/>
              <a:t>; </a:t>
            </a:r>
            <a:endParaRPr lang="en-US" sz="2000" smtClean="0"/>
          </a:p>
          <a:p>
            <a:pPr marL="109537" indent="0">
              <a:buNone/>
            </a:pPr>
            <a:r>
              <a:rPr lang="vi-VN" sz="2000" smtClean="0"/>
              <a:t>2</a:t>
            </a:r>
            <a:r>
              <a:rPr lang="vi-VN" sz="2000"/>
              <a:t>. Nắp từ động</a:t>
            </a:r>
            <a:r>
              <a:rPr lang="vi-VN" sz="2000"/>
              <a:t>; </a:t>
            </a:r>
            <a:endParaRPr lang="en-US" sz="2000" smtClean="0"/>
          </a:p>
          <a:p>
            <a:pPr marL="109537" indent="0">
              <a:buNone/>
            </a:pPr>
            <a:r>
              <a:rPr lang="vi-VN" sz="2000" smtClean="0"/>
              <a:t>3</a:t>
            </a:r>
            <a:r>
              <a:rPr lang="vi-VN" sz="2000"/>
              <a:t>, 6. Lò xo</a:t>
            </a:r>
            <a:r>
              <a:rPr lang="vi-VN" sz="2000"/>
              <a:t>; </a:t>
            </a:r>
            <a:endParaRPr lang="en-US" sz="2000" smtClean="0"/>
          </a:p>
          <a:p>
            <a:pPr marL="109537" indent="0">
              <a:buNone/>
            </a:pPr>
            <a:r>
              <a:rPr lang="vi-VN" sz="2000" smtClean="0"/>
              <a:t>4,5</a:t>
            </a:r>
            <a:r>
              <a:rPr lang="vi-VN" sz="2000"/>
              <a:t>. Cơ cấu đòn móc</a:t>
            </a:r>
            <a:endParaRPr lang="en-US" sz="2000"/>
          </a:p>
        </p:txBody>
      </p:sp>
      <p:sp>
        <p:nvSpPr>
          <p:cNvPr id="3" name="Title 2"/>
          <p:cNvSpPr>
            <a:spLocks noGrp="1"/>
          </p:cNvSpPr>
          <p:nvPr>
            <p:ph type="title"/>
          </p:nvPr>
        </p:nvSpPr>
        <p:spPr>
          <a:xfrm>
            <a:off x="228600" y="84138"/>
            <a:ext cx="8229600" cy="563562"/>
          </a:xfrm>
        </p:spPr>
        <p:txBody>
          <a:bodyPr>
            <a:normAutofit fontScale="90000"/>
          </a:bodyPr>
          <a:lstStyle/>
          <a:p>
            <a:r>
              <a:rPr lang="en-US" sz="2600">
                <a:solidFill>
                  <a:srgbClr val="0000CC"/>
                </a:solidFill>
              </a:rPr>
              <a:t>b</a:t>
            </a:r>
            <a:r>
              <a:rPr lang="en-US" sz="2600" smtClean="0">
                <a:solidFill>
                  <a:srgbClr val="0000CC"/>
                </a:solidFill>
              </a:rPr>
              <a:t>) Cấu </a:t>
            </a:r>
            <a:r>
              <a:rPr lang="en-US" sz="2600">
                <a:solidFill>
                  <a:srgbClr val="0000CC"/>
                </a:solidFill>
              </a:rPr>
              <a:t>tạo và nguyên lý </a:t>
            </a:r>
            <a:r>
              <a:rPr lang="en-US" sz="2600">
                <a:solidFill>
                  <a:srgbClr val="0000CC"/>
                </a:solidFill>
              </a:rPr>
              <a:t>làm </a:t>
            </a:r>
            <a:r>
              <a:rPr lang="en-US" sz="2600" smtClean="0">
                <a:solidFill>
                  <a:srgbClr val="0000CC"/>
                </a:solidFill>
              </a:rPr>
              <a:t>việc </a:t>
            </a:r>
            <a:r>
              <a:rPr lang="vi-VN" sz="2600">
                <a:solidFill>
                  <a:srgbClr val="0000CC"/>
                </a:solidFill>
              </a:rPr>
              <a:t>của Áp tô mát dòng điện </a:t>
            </a:r>
            <a:r>
              <a:rPr lang="vi-VN" sz="2600">
                <a:solidFill>
                  <a:srgbClr val="0000CC"/>
                </a:solidFill>
              </a:rPr>
              <a:t>cực </a:t>
            </a:r>
            <a:r>
              <a:rPr lang="en-US" sz="2600" smtClean="0">
                <a:solidFill>
                  <a:srgbClr val="0000CC"/>
                </a:solidFill>
              </a:rPr>
              <a:t>tiểu</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6:54 SA</a:t>
            </a:fld>
            <a:endParaRPr lang="en-US"/>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533400"/>
            <a:ext cx="5819775" cy="2800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8644706"/>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9646" y="3662503"/>
            <a:ext cx="9155723" cy="3083065"/>
          </a:xfrm>
        </p:spPr>
        <p:txBody>
          <a:bodyPr/>
          <a:lstStyle/>
          <a:p>
            <a:pPr marL="109537" indent="0">
              <a:buNone/>
            </a:pPr>
            <a:r>
              <a:rPr lang="vi-VN" sz="2000"/>
              <a:t>Khi dòng điện thấp hơn dòng định mức thì </a:t>
            </a:r>
            <a:r>
              <a:rPr lang="vi-VN" sz="2000" b="1">
                <a:solidFill>
                  <a:srgbClr val="FF0000"/>
                </a:solidFill>
              </a:rPr>
              <a:t>cuộn hút điện từ 1</a:t>
            </a:r>
            <a:r>
              <a:rPr lang="vi-VN" sz="2000"/>
              <a:t> không đủ từ </a:t>
            </a:r>
            <a:r>
              <a:rPr lang="vi-VN" sz="2000"/>
              <a:t>lực </a:t>
            </a:r>
            <a:r>
              <a:rPr lang="vi-VN" sz="2000" smtClean="0"/>
              <a:t>để</a:t>
            </a:r>
            <a:r>
              <a:rPr lang="en-US" sz="2000" smtClean="0"/>
              <a:t> </a:t>
            </a:r>
            <a:r>
              <a:rPr lang="vi-VN" sz="2000" smtClean="0"/>
              <a:t>thắng </a:t>
            </a:r>
            <a:r>
              <a:rPr lang="vi-VN" sz="2000" b="1">
                <a:solidFill>
                  <a:srgbClr val="FF0000"/>
                </a:solidFill>
              </a:rPr>
              <a:t>lực kéo lò xo 3 </a:t>
            </a:r>
            <a:r>
              <a:rPr lang="vi-VN" sz="2000"/>
              <a:t>nên lò xo 3 kéo </a:t>
            </a:r>
            <a:r>
              <a:rPr lang="vi-VN" sz="2000" b="1">
                <a:solidFill>
                  <a:srgbClr val="FF0000"/>
                </a:solidFill>
              </a:rPr>
              <a:t>nắp từ động 2 </a:t>
            </a:r>
            <a:r>
              <a:rPr lang="vi-VN" sz="2000"/>
              <a:t>và cơ cấu </a:t>
            </a:r>
            <a:r>
              <a:rPr lang="vi-VN" sz="2000" b="1">
                <a:solidFill>
                  <a:srgbClr val="FF0000"/>
                </a:solidFill>
              </a:rPr>
              <a:t>đòn móc 4</a:t>
            </a:r>
            <a:r>
              <a:rPr lang="vi-VN" sz="2000"/>
              <a:t> lên, lúc này </a:t>
            </a:r>
            <a:r>
              <a:rPr lang="vi-VN" sz="2000" b="1">
                <a:solidFill>
                  <a:srgbClr val="FF0000"/>
                </a:solidFill>
              </a:rPr>
              <a:t>lò </a:t>
            </a:r>
            <a:r>
              <a:rPr lang="vi-VN" sz="2000" b="1" smtClean="0">
                <a:solidFill>
                  <a:srgbClr val="FF0000"/>
                </a:solidFill>
              </a:rPr>
              <a:t>xo</a:t>
            </a:r>
            <a:r>
              <a:rPr lang="en-US" sz="2000" b="1" smtClean="0">
                <a:solidFill>
                  <a:srgbClr val="FF0000"/>
                </a:solidFill>
              </a:rPr>
              <a:t> </a:t>
            </a:r>
            <a:r>
              <a:rPr lang="vi-VN" sz="2000" b="1" smtClean="0">
                <a:solidFill>
                  <a:srgbClr val="FF0000"/>
                </a:solidFill>
              </a:rPr>
              <a:t>6 </a:t>
            </a:r>
            <a:r>
              <a:rPr lang="vi-VN" sz="2000"/>
              <a:t>kéo </a:t>
            </a:r>
            <a:r>
              <a:rPr lang="vi-VN" sz="2000" b="1">
                <a:solidFill>
                  <a:srgbClr val="FF0000"/>
                </a:solidFill>
              </a:rPr>
              <a:t>đòn móc 5 </a:t>
            </a:r>
            <a:r>
              <a:rPr lang="vi-VN" sz="2000"/>
              <a:t>mang hệ tiếp điểm sang trái, làm tiếp điểm bị mở, dòng điện bị cắt</a:t>
            </a:r>
            <a:r>
              <a:rPr lang="vi-VN" sz="2000"/>
              <a:t>, </a:t>
            </a:r>
            <a:r>
              <a:rPr lang="vi-VN" sz="2000" smtClean="0"/>
              <a:t>mạch</a:t>
            </a:r>
            <a:r>
              <a:rPr lang="en-US" sz="2000" smtClean="0"/>
              <a:t> </a:t>
            </a:r>
            <a:r>
              <a:rPr lang="vi-VN" sz="2000" smtClean="0"/>
              <a:t>được </a:t>
            </a:r>
            <a:r>
              <a:rPr lang="vi-VN" sz="2000"/>
              <a:t>bảo vệ.</a:t>
            </a:r>
            <a:endParaRPr lang="en-US" sz="2000"/>
          </a:p>
        </p:txBody>
      </p:sp>
      <p:sp>
        <p:nvSpPr>
          <p:cNvPr id="3" name="Title 2"/>
          <p:cNvSpPr>
            <a:spLocks noGrp="1"/>
          </p:cNvSpPr>
          <p:nvPr>
            <p:ph type="title"/>
          </p:nvPr>
        </p:nvSpPr>
        <p:spPr>
          <a:xfrm>
            <a:off x="228600" y="84138"/>
            <a:ext cx="8229600" cy="563562"/>
          </a:xfrm>
        </p:spPr>
        <p:txBody>
          <a:bodyPr>
            <a:normAutofit fontScale="90000"/>
          </a:bodyPr>
          <a:lstStyle/>
          <a:p>
            <a:r>
              <a:rPr lang="en-US" sz="2600">
                <a:solidFill>
                  <a:srgbClr val="0000CC"/>
                </a:solidFill>
              </a:rPr>
              <a:t>b</a:t>
            </a:r>
            <a:r>
              <a:rPr lang="en-US" sz="2600" smtClean="0">
                <a:solidFill>
                  <a:srgbClr val="0000CC"/>
                </a:solidFill>
              </a:rPr>
              <a:t>) Cấu </a:t>
            </a:r>
            <a:r>
              <a:rPr lang="en-US" sz="2600">
                <a:solidFill>
                  <a:srgbClr val="0000CC"/>
                </a:solidFill>
              </a:rPr>
              <a:t>tạo và nguyên lý </a:t>
            </a:r>
            <a:r>
              <a:rPr lang="en-US" sz="2600">
                <a:solidFill>
                  <a:srgbClr val="0000CC"/>
                </a:solidFill>
              </a:rPr>
              <a:t>làm </a:t>
            </a:r>
            <a:r>
              <a:rPr lang="en-US" sz="2600" smtClean="0">
                <a:solidFill>
                  <a:srgbClr val="0000CC"/>
                </a:solidFill>
              </a:rPr>
              <a:t>việc </a:t>
            </a:r>
            <a:r>
              <a:rPr lang="vi-VN" sz="2600">
                <a:solidFill>
                  <a:srgbClr val="0000CC"/>
                </a:solidFill>
              </a:rPr>
              <a:t>của Áp tô mát dòng điện </a:t>
            </a:r>
            <a:r>
              <a:rPr lang="vi-VN" sz="2600">
                <a:solidFill>
                  <a:srgbClr val="0000CC"/>
                </a:solidFill>
              </a:rPr>
              <a:t>cực </a:t>
            </a:r>
            <a:r>
              <a:rPr lang="en-US" sz="2600" smtClean="0">
                <a:solidFill>
                  <a:srgbClr val="0000CC"/>
                </a:solidFill>
              </a:rPr>
              <a:t>tiểu</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6:55 SA</a:t>
            </a:fld>
            <a:endParaRPr lang="en-US"/>
          </a:p>
        </p:txBody>
      </p:sp>
      <p:sp>
        <p:nvSpPr>
          <p:cNvPr id="5" name="Rectangle 4"/>
          <p:cNvSpPr/>
          <p:nvPr/>
        </p:nvSpPr>
        <p:spPr>
          <a:xfrm>
            <a:off x="76200" y="838200"/>
            <a:ext cx="3962400" cy="1631216"/>
          </a:xfrm>
          <a:prstGeom prst="rect">
            <a:avLst/>
          </a:prstGeom>
        </p:spPr>
        <p:txBody>
          <a:bodyPr wrap="square">
            <a:spAutoFit/>
          </a:bodyPr>
          <a:lstStyle/>
          <a:p>
            <a:pPr marL="109537" indent="0">
              <a:buNone/>
            </a:pPr>
            <a:r>
              <a:rPr lang="vi-VN" sz="2000"/>
              <a:t>Bình thường dòng điện làm việc lớn hơn dòng cắt (dòng nhả) nên cuộn 1 đủ </a:t>
            </a:r>
            <a:r>
              <a:rPr lang="vi-VN" sz="2000"/>
              <a:t>lực </a:t>
            </a:r>
            <a:r>
              <a:rPr lang="vi-VN" sz="2000" smtClean="0"/>
              <a:t>hút</a:t>
            </a:r>
            <a:r>
              <a:rPr lang="en-US" sz="2000" smtClean="0"/>
              <a:t> </a:t>
            </a:r>
            <a:r>
              <a:rPr lang="vi-VN" sz="2000" smtClean="0"/>
              <a:t>để </a:t>
            </a:r>
            <a:r>
              <a:rPr lang="vi-VN" sz="2000"/>
              <a:t>hút nắp từ động 2 và mạch được </a:t>
            </a:r>
            <a:r>
              <a:rPr lang="vi-VN" sz="2000"/>
              <a:t>đóng </a:t>
            </a:r>
            <a:r>
              <a:rPr lang="vi-VN" sz="2000" smtClean="0"/>
              <a:t>kín.</a:t>
            </a:r>
            <a:endParaRPr lang="vi-VN" sz="200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838199"/>
            <a:ext cx="4534266" cy="21817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7703350"/>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689713" y="3657600"/>
            <a:ext cx="4244487" cy="2133600"/>
          </a:xfrm>
        </p:spPr>
        <p:txBody>
          <a:bodyPr/>
          <a:lstStyle/>
          <a:p>
            <a:pPr marL="109537" indent="0">
              <a:buNone/>
            </a:pPr>
            <a:r>
              <a:rPr lang="vi-VN" sz="2000"/>
              <a:t>1, 4. Lò xo</a:t>
            </a:r>
            <a:r>
              <a:rPr lang="vi-VN" sz="2000"/>
              <a:t>; </a:t>
            </a:r>
            <a:endParaRPr lang="en-US" sz="2000" smtClean="0"/>
          </a:p>
          <a:p>
            <a:pPr marL="109537" indent="0">
              <a:buNone/>
            </a:pPr>
            <a:r>
              <a:rPr lang="vi-VN" sz="2000" smtClean="0"/>
              <a:t>2</a:t>
            </a:r>
            <a:r>
              <a:rPr lang="vi-VN" sz="2000"/>
              <a:t>, 3. Cơ cấu đòn móc</a:t>
            </a:r>
            <a:r>
              <a:rPr lang="vi-VN" sz="2000"/>
              <a:t>; </a:t>
            </a:r>
            <a:endParaRPr lang="en-US" sz="2000" smtClean="0"/>
          </a:p>
          <a:p>
            <a:pPr marL="109537" indent="0">
              <a:buNone/>
            </a:pPr>
            <a:r>
              <a:rPr lang="vi-VN" sz="2000" smtClean="0"/>
              <a:t>5</a:t>
            </a:r>
            <a:r>
              <a:rPr lang="vi-VN" sz="2000"/>
              <a:t>. Nắp từ động;</a:t>
            </a:r>
          </a:p>
          <a:p>
            <a:pPr marL="109537" indent="0">
              <a:buNone/>
            </a:pPr>
            <a:r>
              <a:rPr lang="vi-VN" sz="2000"/>
              <a:t>6. Lõi sắt từ</a:t>
            </a:r>
            <a:r>
              <a:rPr lang="vi-VN" sz="2000"/>
              <a:t>; </a:t>
            </a:r>
            <a:endParaRPr lang="en-US" sz="2000" smtClean="0"/>
          </a:p>
          <a:p>
            <a:pPr marL="109537" indent="0">
              <a:buNone/>
            </a:pPr>
            <a:r>
              <a:rPr lang="vi-VN" sz="2000" smtClean="0"/>
              <a:t>7</a:t>
            </a:r>
            <a:r>
              <a:rPr lang="vi-VN" sz="2000"/>
              <a:t>. Cuộn dây bảo vệ sụt áp</a:t>
            </a:r>
            <a:endParaRPr lang="en-US" sz="2000"/>
          </a:p>
        </p:txBody>
      </p:sp>
      <p:sp>
        <p:nvSpPr>
          <p:cNvPr id="3" name="Title 2"/>
          <p:cNvSpPr>
            <a:spLocks noGrp="1"/>
          </p:cNvSpPr>
          <p:nvPr>
            <p:ph type="title"/>
          </p:nvPr>
        </p:nvSpPr>
        <p:spPr>
          <a:xfrm>
            <a:off x="228600" y="84138"/>
            <a:ext cx="8229600" cy="563562"/>
          </a:xfrm>
        </p:spPr>
        <p:txBody>
          <a:bodyPr>
            <a:normAutofit fontScale="90000"/>
          </a:bodyPr>
          <a:lstStyle/>
          <a:p>
            <a:r>
              <a:rPr lang="en-US" sz="2600" smtClean="0">
                <a:solidFill>
                  <a:srgbClr val="0000CC"/>
                </a:solidFill>
              </a:rPr>
              <a:t>c) Cấu </a:t>
            </a:r>
            <a:r>
              <a:rPr lang="en-US" sz="2600">
                <a:solidFill>
                  <a:srgbClr val="0000CC"/>
                </a:solidFill>
              </a:rPr>
              <a:t>tạo và nguyên lý </a:t>
            </a:r>
            <a:r>
              <a:rPr lang="en-US" sz="2600">
                <a:solidFill>
                  <a:srgbClr val="0000CC"/>
                </a:solidFill>
              </a:rPr>
              <a:t>làm </a:t>
            </a:r>
            <a:r>
              <a:rPr lang="en-US" sz="2600" smtClean="0">
                <a:solidFill>
                  <a:srgbClr val="0000CC"/>
                </a:solidFill>
              </a:rPr>
              <a:t>việc </a:t>
            </a:r>
            <a:r>
              <a:rPr lang="vi-VN" sz="2600">
                <a:solidFill>
                  <a:srgbClr val="0000CC"/>
                </a:solidFill>
              </a:rPr>
              <a:t>của Áp tô </a:t>
            </a:r>
            <a:r>
              <a:rPr lang="vi-VN" sz="2600">
                <a:solidFill>
                  <a:srgbClr val="0000CC"/>
                </a:solidFill>
              </a:rPr>
              <a:t>mát </a:t>
            </a:r>
            <a:r>
              <a:rPr lang="vi-VN" sz="2600" smtClean="0">
                <a:solidFill>
                  <a:srgbClr val="0000CC"/>
                </a:solidFill>
              </a:rPr>
              <a:t>điện </a:t>
            </a:r>
            <a:r>
              <a:rPr lang="en-US" sz="2600" smtClean="0">
                <a:solidFill>
                  <a:srgbClr val="0000CC"/>
                </a:solidFill>
              </a:rPr>
              <a:t>áp thấp</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6:58 SA</a:t>
            </a:fld>
            <a:endParaRPr lang="en-US"/>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69047"/>
            <a:ext cx="6096000" cy="307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7634863"/>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05000" y="685800"/>
            <a:ext cx="6477000" cy="533400"/>
          </a:xfrm>
        </p:spPr>
        <p:txBody>
          <a:bodyPr/>
          <a:lstStyle/>
          <a:p>
            <a:pPr marL="109537" indent="0">
              <a:buNone/>
            </a:pPr>
            <a:r>
              <a:rPr lang="vi-VN" sz="2000" b="1"/>
              <a:t>Ký hiệu Áp tô mát trên sơ đồ điện</a:t>
            </a:r>
            <a:endParaRPr lang="en-US" sz="2000" b="1"/>
          </a:p>
        </p:txBody>
      </p:sp>
      <p:sp>
        <p:nvSpPr>
          <p:cNvPr id="3" name="Title 2"/>
          <p:cNvSpPr>
            <a:spLocks noGrp="1"/>
          </p:cNvSpPr>
          <p:nvPr>
            <p:ph type="title"/>
          </p:nvPr>
        </p:nvSpPr>
        <p:spPr>
          <a:xfrm>
            <a:off x="228600" y="84138"/>
            <a:ext cx="8229600" cy="563562"/>
          </a:xfrm>
        </p:spPr>
        <p:txBody>
          <a:bodyPr>
            <a:normAutofit fontScale="90000"/>
          </a:bodyPr>
          <a:lstStyle/>
          <a:p>
            <a:r>
              <a:rPr lang="en-US" sz="2600" smtClean="0">
                <a:solidFill>
                  <a:srgbClr val="0000CC"/>
                </a:solidFill>
              </a:rPr>
              <a:t>c) Cấu </a:t>
            </a:r>
            <a:r>
              <a:rPr lang="en-US" sz="2600">
                <a:solidFill>
                  <a:srgbClr val="0000CC"/>
                </a:solidFill>
              </a:rPr>
              <a:t>tạo và nguyên lý </a:t>
            </a:r>
            <a:r>
              <a:rPr lang="en-US" sz="2600">
                <a:solidFill>
                  <a:srgbClr val="0000CC"/>
                </a:solidFill>
              </a:rPr>
              <a:t>làm </a:t>
            </a:r>
            <a:r>
              <a:rPr lang="en-US" sz="2600" smtClean="0">
                <a:solidFill>
                  <a:srgbClr val="0000CC"/>
                </a:solidFill>
              </a:rPr>
              <a:t>việc </a:t>
            </a:r>
            <a:r>
              <a:rPr lang="vi-VN" sz="2600">
                <a:solidFill>
                  <a:srgbClr val="0000CC"/>
                </a:solidFill>
              </a:rPr>
              <a:t>của Áp tô </a:t>
            </a:r>
            <a:r>
              <a:rPr lang="vi-VN" sz="2600">
                <a:solidFill>
                  <a:srgbClr val="0000CC"/>
                </a:solidFill>
              </a:rPr>
              <a:t>mát </a:t>
            </a:r>
            <a:r>
              <a:rPr lang="vi-VN" sz="2600" smtClean="0">
                <a:solidFill>
                  <a:srgbClr val="0000CC"/>
                </a:solidFill>
              </a:rPr>
              <a:t>điện </a:t>
            </a:r>
            <a:r>
              <a:rPr lang="en-US" sz="2600" smtClean="0">
                <a:solidFill>
                  <a:srgbClr val="0000CC"/>
                </a:solidFill>
              </a:rPr>
              <a:t>áp thấp</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7:00 SA</a:t>
            </a:fld>
            <a:endParaRPr lang="en-US"/>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1295400"/>
            <a:ext cx="3028950" cy="3952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60838" y="2391815"/>
            <a:ext cx="3853962" cy="3416320"/>
          </a:xfrm>
          <a:prstGeom prst="rect">
            <a:avLst/>
          </a:prstGeom>
        </p:spPr>
        <p:txBody>
          <a:bodyPr wrap="square">
            <a:spAutoFit/>
          </a:bodyPr>
          <a:lstStyle/>
          <a:p>
            <a:r>
              <a:rPr lang="vi-VN" sz="2200"/>
              <a:t>Khi đóng cắt các tiếp điểm bên trong Áp tô mát thì hồ quang sinh ra giữa các tiếp</a:t>
            </a:r>
            <a:br>
              <a:rPr lang="vi-VN" sz="2200"/>
            </a:br>
            <a:r>
              <a:rPr lang="vi-VN" sz="2200"/>
              <a:t>điểm sẽ bị kéo giãn và chia nhỏ trong các khe của buồng dập hồ quang, khiến cho </a:t>
            </a:r>
            <a:r>
              <a:rPr lang="vi-VN" sz="2200"/>
              <a:t>hồ </a:t>
            </a:r>
            <a:r>
              <a:rPr lang="vi-VN" sz="2200" smtClean="0"/>
              <a:t>quang</a:t>
            </a:r>
            <a:r>
              <a:rPr lang="en-US" sz="2200" smtClean="0"/>
              <a:t> </a:t>
            </a:r>
            <a:r>
              <a:rPr lang="vi-VN" sz="2200" smtClean="0"/>
              <a:t>bị </a:t>
            </a:r>
            <a:r>
              <a:rPr lang="vi-VN" sz="2200"/>
              <a:t>dập tắt nhanh chóng, giúp các tiếp điểm bên trong Áp tô mát bền hơn.</a:t>
            </a:r>
            <a:r>
              <a:rPr lang="vi-VN" sz="2200"/>
              <a:t> </a:t>
            </a:r>
            <a:r>
              <a:rPr lang="vi-VN"/>
              <a:t/>
            </a:r>
            <a:br>
              <a:rPr lang="vi-VN"/>
            </a:br>
            <a:endParaRPr lang="en-US"/>
          </a:p>
        </p:txBody>
      </p:sp>
    </p:spTree>
    <p:extLst>
      <p:ext uri="{BB962C8B-B14F-4D97-AF65-F5344CB8AC3E}">
        <p14:creationId xmlns:p14="http://schemas.microsoft.com/office/powerpoint/2010/main" val="3856949782"/>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862" y="4343400"/>
            <a:ext cx="9155723" cy="1900097"/>
          </a:xfrm>
        </p:spPr>
        <p:txBody>
          <a:bodyPr/>
          <a:lstStyle/>
          <a:p>
            <a:pPr marL="109537" indent="0">
              <a:buNone/>
            </a:pPr>
            <a:r>
              <a:rPr lang="vi-VN" sz="2000"/>
              <a:t>Khi điện áp nguồn giảm thấp hơn điện áp định mức, cuộn dây bảo vệ sụt </a:t>
            </a:r>
            <a:r>
              <a:rPr lang="vi-VN" sz="2000"/>
              <a:t>áp </a:t>
            </a:r>
            <a:r>
              <a:rPr lang="vi-VN" sz="2000" smtClean="0"/>
              <a:t>không</a:t>
            </a:r>
            <a:r>
              <a:rPr lang="en-US" sz="2000" smtClean="0"/>
              <a:t> </a:t>
            </a:r>
            <a:r>
              <a:rPr lang="vi-VN" sz="2000" smtClean="0"/>
              <a:t>đủ </a:t>
            </a:r>
            <a:r>
              <a:rPr lang="vi-VN" sz="2000"/>
              <a:t>điện áp sẽ có lực từ yếu và lò xo 4 kéo đòn móc 3 cùng nắp từ động 5 lên, các </a:t>
            </a:r>
            <a:r>
              <a:rPr lang="vi-VN" sz="2000"/>
              <a:t>tiếp </a:t>
            </a:r>
            <a:r>
              <a:rPr lang="vi-VN" sz="2000" smtClean="0"/>
              <a:t>điểm</a:t>
            </a:r>
            <a:r>
              <a:rPr lang="en-US" sz="2000" smtClean="0"/>
              <a:t> </a:t>
            </a:r>
            <a:r>
              <a:rPr lang="vi-VN" sz="2000" smtClean="0"/>
              <a:t>chính </a:t>
            </a:r>
            <a:r>
              <a:rPr lang="vi-VN" sz="2000"/>
              <a:t>bị lò xo 1 kéo về bên trái, cắt mạch điện động lực, từ đó mạch điện được bảo vệ..</a:t>
            </a:r>
            <a:endParaRPr lang="en-US" sz="2000"/>
          </a:p>
        </p:txBody>
      </p:sp>
      <p:sp>
        <p:nvSpPr>
          <p:cNvPr id="3" name="Title 2"/>
          <p:cNvSpPr>
            <a:spLocks noGrp="1"/>
          </p:cNvSpPr>
          <p:nvPr>
            <p:ph type="title"/>
          </p:nvPr>
        </p:nvSpPr>
        <p:spPr>
          <a:xfrm>
            <a:off x="228600" y="84138"/>
            <a:ext cx="8229600" cy="563562"/>
          </a:xfrm>
        </p:spPr>
        <p:txBody>
          <a:bodyPr>
            <a:normAutofit fontScale="90000"/>
          </a:bodyPr>
          <a:lstStyle/>
          <a:p>
            <a:r>
              <a:rPr lang="en-US" sz="2600" smtClean="0">
                <a:solidFill>
                  <a:srgbClr val="0000CC"/>
                </a:solidFill>
              </a:rPr>
              <a:t>c) Cấu </a:t>
            </a:r>
            <a:r>
              <a:rPr lang="en-US" sz="2600">
                <a:solidFill>
                  <a:srgbClr val="0000CC"/>
                </a:solidFill>
              </a:rPr>
              <a:t>tạo và nguyên lý </a:t>
            </a:r>
            <a:r>
              <a:rPr lang="en-US" sz="2600">
                <a:solidFill>
                  <a:srgbClr val="0000CC"/>
                </a:solidFill>
              </a:rPr>
              <a:t>làm </a:t>
            </a:r>
            <a:r>
              <a:rPr lang="en-US" sz="2600" smtClean="0">
                <a:solidFill>
                  <a:srgbClr val="0000CC"/>
                </a:solidFill>
              </a:rPr>
              <a:t>việc </a:t>
            </a:r>
            <a:r>
              <a:rPr lang="vi-VN" sz="2600">
                <a:solidFill>
                  <a:srgbClr val="0000CC"/>
                </a:solidFill>
              </a:rPr>
              <a:t>của Áp tô </a:t>
            </a:r>
            <a:r>
              <a:rPr lang="vi-VN" sz="2600">
                <a:solidFill>
                  <a:srgbClr val="0000CC"/>
                </a:solidFill>
              </a:rPr>
              <a:t>mát </a:t>
            </a:r>
            <a:r>
              <a:rPr lang="vi-VN" sz="2600" smtClean="0">
                <a:solidFill>
                  <a:srgbClr val="0000CC"/>
                </a:solidFill>
              </a:rPr>
              <a:t>điện</a:t>
            </a:r>
            <a:r>
              <a:rPr lang="en-US" sz="2600" smtClean="0">
                <a:solidFill>
                  <a:srgbClr val="0000CC"/>
                </a:solidFill>
              </a:rPr>
              <a:t> áp thấp</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6:57 SA</a:t>
            </a:fld>
            <a:endParaRPr lang="en-US"/>
          </a:p>
        </p:txBody>
      </p:sp>
      <p:sp>
        <p:nvSpPr>
          <p:cNvPr id="5" name="Rectangle 4"/>
          <p:cNvSpPr/>
          <p:nvPr/>
        </p:nvSpPr>
        <p:spPr>
          <a:xfrm>
            <a:off x="76200" y="838200"/>
            <a:ext cx="3962400" cy="3170099"/>
          </a:xfrm>
          <a:prstGeom prst="rect">
            <a:avLst/>
          </a:prstGeom>
        </p:spPr>
        <p:txBody>
          <a:bodyPr wrap="square">
            <a:spAutoFit/>
          </a:bodyPr>
          <a:lstStyle/>
          <a:p>
            <a:pPr marL="109537" indent="0">
              <a:buNone/>
            </a:pPr>
            <a:r>
              <a:rPr lang="vi-VN" sz="2000"/>
              <a:t>Với Áp tô mát bảo vệ khỏi điện áp thấp thì sau khi đóng Áp tô mát bằng tay, cuộn</a:t>
            </a:r>
          </a:p>
          <a:p>
            <a:pPr marL="109537" indent="0">
              <a:buNone/>
            </a:pPr>
            <a:r>
              <a:rPr lang="vi-VN" sz="2000"/>
              <a:t>dây bảo vệ sụt áp 7 có đủ điện áp sẽ hút nắp từ động 5 để hai cơ cấu đòn móc 2, 3 móc vào</a:t>
            </a:r>
          </a:p>
          <a:p>
            <a:pPr marL="109537" indent="0">
              <a:buNone/>
            </a:pPr>
            <a:r>
              <a:rPr lang="vi-VN" sz="2000"/>
              <a:t>nhau, lò xo 4 giữ đòn móc 3, lò xo 1 giữ đòn móc 2, các tiếp điểm chính được đóng lại,</a:t>
            </a:r>
          </a:p>
          <a:p>
            <a:pPr marL="109537" indent="0">
              <a:buNone/>
            </a:pPr>
            <a:r>
              <a:rPr lang="vi-VN" sz="2000"/>
              <a:t>mạch được nối thông</a:t>
            </a:r>
            <a:endParaRPr lang="vi-VN" sz="200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914400"/>
            <a:ext cx="4800600" cy="24203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4619113"/>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762000"/>
            <a:ext cx="8229600" cy="4525962"/>
          </a:xfrm>
        </p:spPr>
        <p:txBody>
          <a:bodyPr/>
          <a:lstStyle/>
          <a:p>
            <a:pPr marL="109537" indent="0">
              <a:buNone/>
            </a:pPr>
            <a:r>
              <a:rPr lang="vi-VN" sz="2400"/>
              <a:t>Áp tô mát là một khí cụ đóng cắt bằng tay có bảo vệ. Dùng để bảo vệ mạch </a:t>
            </a:r>
            <a:r>
              <a:rPr lang="vi-VN" sz="2400"/>
              <a:t>điện </a:t>
            </a:r>
            <a:r>
              <a:rPr lang="vi-VN" sz="2400" smtClean="0"/>
              <a:t>khi</a:t>
            </a:r>
            <a:r>
              <a:rPr lang="en-US" sz="2400" smtClean="0"/>
              <a:t> </a:t>
            </a:r>
            <a:r>
              <a:rPr lang="vi-VN" sz="2400" smtClean="0"/>
              <a:t>có </a:t>
            </a:r>
            <a:r>
              <a:rPr lang="vi-VN" sz="2400"/>
              <a:t>sư cố như: thấp áp, quá dòng, dòng nhỏ, chống </a:t>
            </a:r>
            <a:r>
              <a:rPr lang="vi-VN" sz="2400"/>
              <a:t>giật</a:t>
            </a:r>
            <a:r>
              <a:rPr lang="vi-VN" sz="2400" smtClean="0"/>
              <a:t>….</a:t>
            </a:r>
            <a:endParaRPr lang="en-US" sz="2400" smtClean="0"/>
          </a:p>
          <a:p>
            <a:pPr marL="109537" indent="0">
              <a:buNone/>
            </a:pPr>
            <a:endParaRPr lang="vi-VN" sz="2400"/>
          </a:p>
          <a:p>
            <a:pPr marL="109537" indent="0">
              <a:buNone/>
            </a:pPr>
            <a:r>
              <a:rPr lang="vi-VN" sz="2400"/>
              <a:t>Đôi khi trong kĩ thuật cũng sử dụng Áp tô mát để đóng - cắt không </a:t>
            </a:r>
            <a:r>
              <a:rPr lang="vi-VN" sz="2400"/>
              <a:t>thường </a:t>
            </a:r>
            <a:r>
              <a:rPr lang="vi-VN" sz="2400" smtClean="0"/>
              <a:t>xuyên</a:t>
            </a:r>
            <a:r>
              <a:rPr lang="en-US" sz="2400" smtClean="0"/>
              <a:t> </a:t>
            </a:r>
            <a:r>
              <a:rPr lang="vi-VN" sz="2400" smtClean="0"/>
              <a:t>các </a:t>
            </a:r>
            <a:r>
              <a:rPr lang="vi-VN" sz="2400"/>
              <a:t>mạch điện làm việc ở chế độ bình thường. Áp tô mát có cấu tạo hộp kín, bên </a:t>
            </a:r>
            <a:r>
              <a:rPr lang="vi-VN" sz="2400"/>
              <a:t>trong </a:t>
            </a:r>
            <a:r>
              <a:rPr lang="vi-VN" sz="2400" smtClean="0"/>
              <a:t>có:</a:t>
            </a:r>
            <a:r>
              <a:rPr lang="en-US" sz="2400" smtClean="0"/>
              <a:t> </a:t>
            </a:r>
            <a:r>
              <a:rPr lang="vi-VN" sz="2400" smtClean="0"/>
              <a:t>buồng </a:t>
            </a:r>
            <a:r>
              <a:rPr lang="vi-VN" sz="2400"/>
              <a:t>dập hồ quang và các cơ cấu cơ khí để đóng (cắt) mạch nên rất an toàn cho </a:t>
            </a:r>
            <a:r>
              <a:rPr lang="vi-VN" sz="2400"/>
              <a:t>người </a:t>
            </a:r>
            <a:r>
              <a:rPr lang="vi-VN" sz="2400" smtClean="0"/>
              <a:t>sử</a:t>
            </a:r>
            <a:r>
              <a:rPr lang="en-US" sz="2400" smtClean="0"/>
              <a:t> </a:t>
            </a:r>
            <a:r>
              <a:rPr lang="vi-VN" sz="2400" smtClean="0"/>
              <a:t>dụng.</a:t>
            </a:r>
            <a:endParaRPr lang="en-US" sz="2400" smtClean="0"/>
          </a:p>
          <a:p>
            <a:pPr marL="109537" indent="0">
              <a:buNone/>
            </a:pPr>
            <a:endParaRPr lang="vi-VN" sz="2400"/>
          </a:p>
          <a:p>
            <a:pPr marL="109537" indent="0">
              <a:buNone/>
            </a:pPr>
            <a:r>
              <a:rPr lang="vi-VN" sz="2400"/>
              <a:t>Thực tế còn nhiều loại Áp tô mát với cấu tạo và chức năng bảo vệ khác </a:t>
            </a:r>
            <a:r>
              <a:rPr lang="vi-VN" sz="2400"/>
              <a:t>nhau </a:t>
            </a:r>
            <a:r>
              <a:rPr lang="vi-VN" sz="2400" smtClean="0"/>
              <a:t>như</a:t>
            </a:r>
            <a:r>
              <a:rPr lang="en-US" sz="2400" smtClean="0"/>
              <a:t> </a:t>
            </a:r>
            <a:r>
              <a:rPr lang="vi-VN" sz="2400" smtClean="0"/>
              <a:t>MCB</a:t>
            </a:r>
            <a:r>
              <a:rPr lang="vi-VN" sz="2400"/>
              <a:t>, ACB, VCB, ELCB ( hay còn gọi là CB chống giật)....</a:t>
            </a:r>
            <a:endParaRPr lang="en-US" sz="2400"/>
          </a:p>
        </p:txBody>
      </p:sp>
      <p:sp>
        <p:nvSpPr>
          <p:cNvPr id="3" name="Title 2"/>
          <p:cNvSpPr>
            <a:spLocks noGrp="1"/>
          </p:cNvSpPr>
          <p:nvPr>
            <p:ph type="title"/>
          </p:nvPr>
        </p:nvSpPr>
        <p:spPr>
          <a:xfrm>
            <a:off x="457200" y="152400"/>
            <a:ext cx="8229600" cy="563562"/>
          </a:xfrm>
        </p:spPr>
        <p:txBody>
          <a:bodyPr>
            <a:normAutofit/>
          </a:bodyPr>
          <a:lstStyle/>
          <a:p>
            <a:r>
              <a:rPr lang="en-US" sz="2600" smtClean="0">
                <a:solidFill>
                  <a:srgbClr val="0000CC"/>
                </a:solidFill>
              </a:rPr>
              <a:t>3.3.2 </a:t>
            </a:r>
            <a:r>
              <a:rPr lang="vi-VN" sz="2600">
                <a:solidFill>
                  <a:srgbClr val="0000CC"/>
                </a:solidFill>
              </a:rPr>
              <a:t>Chức năng và ứng dụng</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7:02 SA</a:t>
            </a:fld>
            <a:endParaRPr lang="en-US"/>
          </a:p>
        </p:txBody>
      </p:sp>
    </p:spTree>
    <p:extLst>
      <p:ext uri="{BB962C8B-B14F-4D97-AF65-F5344CB8AC3E}">
        <p14:creationId xmlns:p14="http://schemas.microsoft.com/office/powerpoint/2010/main" val="1470098513"/>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762000"/>
            <a:ext cx="8229600" cy="1295400"/>
          </a:xfrm>
        </p:spPr>
        <p:txBody>
          <a:bodyPr/>
          <a:lstStyle/>
          <a:p>
            <a:pPr marL="109537" indent="0">
              <a:buNone/>
            </a:pPr>
            <a:r>
              <a:rPr lang="vi-VN" sz="2400"/>
              <a:t>- </a:t>
            </a:r>
            <a:r>
              <a:rPr lang="vi-VN" sz="2400" b="1"/>
              <a:t>ACB</a:t>
            </a:r>
            <a:r>
              <a:rPr lang="vi-VN" sz="2400"/>
              <a:t> (Air Circuit Breaker ): Máy cắt không khí, dùng không khí để dập </a:t>
            </a:r>
            <a:r>
              <a:rPr lang="vi-VN" sz="2400"/>
              <a:t>tắt </a:t>
            </a:r>
            <a:r>
              <a:rPr lang="vi-VN" sz="2400" smtClean="0"/>
              <a:t>hồ</a:t>
            </a:r>
            <a:r>
              <a:rPr lang="en-US" sz="2400" smtClean="0"/>
              <a:t> </a:t>
            </a:r>
            <a:r>
              <a:rPr lang="vi-VN" sz="2400" smtClean="0"/>
              <a:t>quang</a:t>
            </a:r>
            <a:r>
              <a:rPr lang="vi-VN" sz="2400"/>
              <a:t>, thường dùng để cắt mạch với dòng điện hạ áp.</a:t>
            </a:r>
            <a:endParaRPr lang="en-US" sz="2400"/>
          </a:p>
        </p:txBody>
      </p:sp>
      <p:sp>
        <p:nvSpPr>
          <p:cNvPr id="3" name="Title 2"/>
          <p:cNvSpPr>
            <a:spLocks noGrp="1"/>
          </p:cNvSpPr>
          <p:nvPr>
            <p:ph type="title"/>
          </p:nvPr>
        </p:nvSpPr>
        <p:spPr>
          <a:xfrm>
            <a:off x="457200" y="152400"/>
            <a:ext cx="8229600" cy="563562"/>
          </a:xfrm>
        </p:spPr>
        <p:txBody>
          <a:bodyPr>
            <a:normAutofit/>
          </a:bodyPr>
          <a:lstStyle/>
          <a:p>
            <a:r>
              <a:rPr lang="en-US" sz="2600" smtClean="0">
                <a:solidFill>
                  <a:srgbClr val="0000CC"/>
                </a:solidFill>
              </a:rPr>
              <a:t>3.3.2 </a:t>
            </a:r>
            <a:r>
              <a:rPr lang="vi-VN" sz="2600">
                <a:solidFill>
                  <a:srgbClr val="0000CC"/>
                </a:solidFill>
              </a:rPr>
              <a:t>Chức năng và ứng dụng</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7:03 SA</a:t>
            </a:fld>
            <a:endParaRPr lang="en-US"/>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2438400"/>
            <a:ext cx="3257550" cy="3409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7567934"/>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762000"/>
            <a:ext cx="8229600" cy="1295400"/>
          </a:xfrm>
        </p:spPr>
        <p:txBody>
          <a:bodyPr/>
          <a:lstStyle/>
          <a:p>
            <a:pPr marL="109537" indent="0">
              <a:buNone/>
            </a:pPr>
            <a:r>
              <a:rPr lang="vi-VN" sz="2400" b="1"/>
              <a:t>VCB </a:t>
            </a:r>
            <a:r>
              <a:rPr lang="vi-VN" sz="2400"/>
              <a:t>(Vacuum Circuit Breaker) : Máy cắt chân không, thường dùng để </a:t>
            </a:r>
            <a:r>
              <a:rPr lang="vi-VN" sz="2400"/>
              <a:t>cắt </a:t>
            </a:r>
            <a:r>
              <a:rPr lang="vi-VN" sz="2400" smtClean="0"/>
              <a:t>mạch</a:t>
            </a:r>
            <a:r>
              <a:rPr lang="en-US" sz="2400" smtClean="0"/>
              <a:t> </a:t>
            </a:r>
            <a:r>
              <a:rPr lang="vi-VN" sz="2400" smtClean="0"/>
              <a:t>trung </a:t>
            </a:r>
            <a:r>
              <a:rPr lang="vi-VN" sz="2400"/>
              <a:t>áp.</a:t>
            </a:r>
            <a:endParaRPr lang="en-US" sz="2400"/>
          </a:p>
        </p:txBody>
      </p:sp>
      <p:sp>
        <p:nvSpPr>
          <p:cNvPr id="3" name="Title 2"/>
          <p:cNvSpPr>
            <a:spLocks noGrp="1"/>
          </p:cNvSpPr>
          <p:nvPr>
            <p:ph type="title"/>
          </p:nvPr>
        </p:nvSpPr>
        <p:spPr>
          <a:xfrm>
            <a:off x="457200" y="152400"/>
            <a:ext cx="8229600" cy="563562"/>
          </a:xfrm>
        </p:spPr>
        <p:txBody>
          <a:bodyPr>
            <a:normAutofit/>
          </a:bodyPr>
          <a:lstStyle/>
          <a:p>
            <a:r>
              <a:rPr lang="en-US" sz="2600" smtClean="0">
                <a:solidFill>
                  <a:srgbClr val="0000CC"/>
                </a:solidFill>
              </a:rPr>
              <a:t>3.3.2 </a:t>
            </a:r>
            <a:r>
              <a:rPr lang="vi-VN" sz="2600">
                <a:solidFill>
                  <a:srgbClr val="0000CC"/>
                </a:solidFill>
              </a:rPr>
              <a:t>Chức năng và ứng dụng</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7:03 SA</a:t>
            </a:fld>
            <a:endParaRPr lang="en-US"/>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286000"/>
            <a:ext cx="3400425" cy="34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30687710"/>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762000"/>
            <a:ext cx="8229600" cy="1295400"/>
          </a:xfrm>
        </p:spPr>
        <p:txBody>
          <a:bodyPr/>
          <a:lstStyle/>
          <a:p>
            <a:pPr marL="109537" indent="0">
              <a:buNone/>
            </a:pPr>
            <a:r>
              <a:rPr lang="vi-VN" sz="2400" b="1"/>
              <a:t>MCCB </a:t>
            </a:r>
            <a:r>
              <a:rPr lang="vi-VN" sz="2400"/>
              <a:t>(Moulded Case Circuit Breaker) là Áp tô mát khối, thường có </a:t>
            </a:r>
            <a:r>
              <a:rPr lang="vi-VN" sz="2400"/>
              <a:t>dòng </a:t>
            </a:r>
            <a:r>
              <a:rPr lang="vi-VN" sz="2400" smtClean="0"/>
              <a:t>cắt</a:t>
            </a:r>
            <a:r>
              <a:rPr lang="en-US" sz="2400" smtClean="0"/>
              <a:t> </a:t>
            </a:r>
            <a:r>
              <a:rPr lang="vi-VN" sz="2400" smtClean="0"/>
              <a:t>ngắn </a:t>
            </a:r>
            <a:r>
              <a:rPr lang="vi-VN" sz="2400"/>
              <a:t>mạch </a:t>
            </a:r>
            <a:r>
              <a:rPr lang="vi-VN" sz="2400"/>
              <a:t>lớn </a:t>
            </a:r>
            <a:r>
              <a:rPr lang="vi-VN" sz="2400" smtClean="0"/>
              <a:t>.</a:t>
            </a:r>
            <a:endParaRPr lang="en-US" sz="2400"/>
          </a:p>
        </p:txBody>
      </p:sp>
      <p:sp>
        <p:nvSpPr>
          <p:cNvPr id="3" name="Title 2"/>
          <p:cNvSpPr>
            <a:spLocks noGrp="1"/>
          </p:cNvSpPr>
          <p:nvPr>
            <p:ph type="title"/>
          </p:nvPr>
        </p:nvSpPr>
        <p:spPr>
          <a:xfrm>
            <a:off x="457200" y="152400"/>
            <a:ext cx="8229600" cy="563562"/>
          </a:xfrm>
        </p:spPr>
        <p:txBody>
          <a:bodyPr>
            <a:normAutofit/>
          </a:bodyPr>
          <a:lstStyle/>
          <a:p>
            <a:r>
              <a:rPr lang="en-US" sz="2600" smtClean="0">
                <a:solidFill>
                  <a:srgbClr val="0000CC"/>
                </a:solidFill>
              </a:rPr>
              <a:t>3.3.2 </a:t>
            </a:r>
            <a:r>
              <a:rPr lang="vi-VN" sz="2600">
                <a:solidFill>
                  <a:srgbClr val="0000CC"/>
                </a:solidFill>
              </a:rPr>
              <a:t>Chức năng và ứng dụng</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7:04 SA</a:t>
            </a:fld>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1963615"/>
            <a:ext cx="2743200" cy="365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1480091"/>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762000"/>
            <a:ext cx="8229600" cy="1295400"/>
          </a:xfrm>
        </p:spPr>
        <p:txBody>
          <a:bodyPr/>
          <a:lstStyle/>
          <a:p>
            <a:pPr marL="109537" indent="0">
              <a:buNone/>
            </a:pPr>
            <a:r>
              <a:rPr lang="vi-VN" sz="2400" b="1"/>
              <a:t>- MCB </a:t>
            </a:r>
            <a:r>
              <a:rPr lang="vi-VN" sz="2400"/>
              <a:t>(Miniature Circuit Breaker) là Áp tô mát thông dụng nhất, có dòng </a:t>
            </a:r>
            <a:r>
              <a:rPr lang="vi-VN" sz="2400"/>
              <a:t>cắt </a:t>
            </a:r>
            <a:r>
              <a:rPr lang="vi-VN" sz="2400" smtClean="0"/>
              <a:t>ngắn</a:t>
            </a:r>
            <a:r>
              <a:rPr lang="en-US" sz="2400" smtClean="0"/>
              <a:t> </a:t>
            </a:r>
            <a:r>
              <a:rPr lang="vi-VN" sz="2400" smtClean="0"/>
              <a:t>mạch </a:t>
            </a:r>
            <a:r>
              <a:rPr lang="vi-VN" sz="2400"/>
              <a:t>nhỏ</a:t>
            </a:r>
            <a:r>
              <a:rPr lang="vi-VN" sz="2400" smtClean="0"/>
              <a:t>.</a:t>
            </a:r>
            <a:endParaRPr lang="en-US" sz="2400"/>
          </a:p>
        </p:txBody>
      </p:sp>
      <p:sp>
        <p:nvSpPr>
          <p:cNvPr id="3" name="Title 2"/>
          <p:cNvSpPr>
            <a:spLocks noGrp="1"/>
          </p:cNvSpPr>
          <p:nvPr>
            <p:ph type="title"/>
          </p:nvPr>
        </p:nvSpPr>
        <p:spPr>
          <a:xfrm>
            <a:off x="457200" y="152400"/>
            <a:ext cx="8229600" cy="563562"/>
          </a:xfrm>
        </p:spPr>
        <p:txBody>
          <a:bodyPr>
            <a:normAutofit/>
          </a:bodyPr>
          <a:lstStyle/>
          <a:p>
            <a:r>
              <a:rPr lang="en-US" sz="2600" smtClean="0">
                <a:solidFill>
                  <a:srgbClr val="0000CC"/>
                </a:solidFill>
              </a:rPr>
              <a:t>3.3.2 </a:t>
            </a:r>
            <a:r>
              <a:rPr lang="vi-VN" sz="2600">
                <a:solidFill>
                  <a:srgbClr val="0000CC"/>
                </a:solidFill>
              </a:rPr>
              <a:t>Chức năng và ứng dụng</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7:05 SA</a:t>
            </a:fld>
            <a:endParaRPr lang="en-US"/>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0263" y="1824038"/>
            <a:ext cx="4943475" cy="3209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8475169"/>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762000"/>
            <a:ext cx="8229600" cy="1295400"/>
          </a:xfrm>
        </p:spPr>
        <p:txBody>
          <a:bodyPr/>
          <a:lstStyle/>
          <a:p>
            <a:pPr marL="109537" indent="0">
              <a:buNone/>
            </a:pPr>
            <a:r>
              <a:rPr lang="vi-VN" sz="2400" b="1"/>
              <a:t>- </a:t>
            </a:r>
            <a:r>
              <a:rPr lang="vi-VN" sz="2400" b="1"/>
              <a:t>ELCB </a:t>
            </a:r>
            <a:r>
              <a:rPr lang="vi-VN" sz="2400"/>
              <a:t>(Earth Leakage Circuit Breaker) là Áp tô mát chống dòng rò, thực </a:t>
            </a:r>
            <a:r>
              <a:rPr lang="vi-VN" sz="2400"/>
              <a:t>chất </a:t>
            </a:r>
            <a:r>
              <a:rPr lang="vi-VN" sz="2400" smtClean="0"/>
              <a:t>là</a:t>
            </a:r>
            <a:r>
              <a:rPr lang="en-US" sz="2400" smtClean="0"/>
              <a:t> </a:t>
            </a:r>
            <a:r>
              <a:rPr lang="vi-VN" sz="2400" smtClean="0"/>
              <a:t>loại </a:t>
            </a:r>
            <a:r>
              <a:rPr lang="vi-VN" sz="2400"/>
              <a:t>MCCB hay MCB bình thường có thêm bộ cảm biến dòng rò. Loại này vừa </a:t>
            </a:r>
            <a:r>
              <a:rPr lang="vi-VN" sz="2400"/>
              <a:t>bảo </a:t>
            </a:r>
            <a:r>
              <a:rPr lang="vi-VN" sz="2400" smtClean="0"/>
              <a:t>vệ</a:t>
            </a:r>
            <a:r>
              <a:rPr lang="en-US" sz="2400" smtClean="0"/>
              <a:t> </a:t>
            </a:r>
            <a:r>
              <a:rPr lang="vi-VN" sz="2400" smtClean="0"/>
              <a:t>ngắn </a:t>
            </a:r>
            <a:r>
              <a:rPr lang="vi-VN" sz="2400"/>
              <a:t>mạch, vửa bảo vệ quá tải, vừa bảo vệ dòng rò.</a:t>
            </a:r>
            <a:r>
              <a:rPr lang="vi-VN" sz="2400" smtClean="0"/>
              <a:t>.</a:t>
            </a:r>
            <a:endParaRPr lang="en-US" sz="2400"/>
          </a:p>
        </p:txBody>
      </p:sp>
      <p:sp>
        <p:nvSpPr>
          <p:cNvPr id="3" name="Title 2"/>
          <p:cNvSpPr>
            <a:spLocks noGrp="1"/>
          </p:cNvSpPr>
          <p:nvPr>
            <p:ph type="title"/>
          </p:nvPr>
        </p:nvSpPr>
        <p:spPr>
          <a:xfrm>
            <a:off x="457200" y="152400"/>
            <a:ext cx="8229600" cy="563562"/>
          </a:xfrm>
        </p:spPr>
        <p:txBody>
          <a:bodyPr>
            <a:normAutofit/>
          </a:bodyPr>
          <a:lstStyle/>
          <a:p>
            <a:r>
              <a:rPr lang="en-US" sz="2600" smtClean="0">
                <a:solidFill>
                  <a:srgbClr val="0000CC"/>
                </a:solidFill>
              </a:rPr>
              <a:t>3.3.2 </a:t>
            </a:r>
            <a:r>
              <a:rPr lang="vi-VN" sz="2600">
                <a:solidFill>
                  <a:srgbClr val="0000CC"/>
                </a:solidFill>
              </a:rPr>
              <a:t>Chức năng và ứng dụng</a:t>
            </a:r>
            <a:endParaRPr lang="en-US" sz="2600">
              <a:solidFill>
                <a:srgbClr val="0000CC"/>
              </a:solidFill>
            </a:endParaRPr>
          </a:p>
        </p:txBody>
      </p:sp>
      <p:sp>
        <p:nvSpPr>
          <p:cNvPr id="4" name="Date Placeholder 3"/>
          <p:cNvSpPr>
            <a:spLocks noGrp="1"/>
          </p:cNvSpPr>
          <p:nvPr>
            <p:ph type="dt" sz="half" idx="10"/>
          </p:nvPr>
        </p:nvSpPr>
        <p:spPr/>
        <p:txBody>
          <a:bodyPr/>
          <a:lstStyle/>
          <a:p>
            <a:pPr>
              <a:defRPr/>
            </a:pPr>
            <a:fld id="{A7905DA3-B58C-4375-AED2-CA07F0289B4C}" type="datetime8">
              <a:rPr lang="vi-VN" smtClean="0"/>
              <a:pPr>
                <a:defRPr/>
              </a:pPr>
              <a:t>31/08/2021 7:05 SA</a:t>
            </a:fld>
            <a:endParaRPr lang="en-US"/>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2819400"/>
            <a:ext cx="3314700" cy="3724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13923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Nguyễn Trường Giang">
      <a:majorFont>
        <a:latin typeface="Arial"/>
        <a:ea typeface=""/>
        <a:cs typeface=""/>
      </a:majorFont>
      <a:minorFont>
        <a:latin typeface="Arial"/>
        <a:ea typeface=""/>
        <a:cs typeface=""/>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01072118</Template>
  <TotalTime>7183</TotalTime>
  <Words>4197</Words>
  <Application>Microsoft Office PowerPoint</Application>
  <PresentationFormat>On-screen Show (4:3)</PresentationFormat>
  <Paragraphs>547</Paragraphs>
  <Slides>108</Slides>
  <Notes>58</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108</vt:i4>
      </vt:variant>
    </vt:vector>
  </HeadingPairs>
  <TitlesOfParts>
    <vt:vector size="111" baseType="lpstr">
      <vt:lpstr>Concourse</vt:lpstr>
      <vt:lpstr>Office Theme</vt:lpstr>
      <vt:lpstr>Bitmap Image</vt:lpstr>
      <vt:lpstr>CHƯƠNG I  KỸ THUẬT ĐIỆN</vt:lpstr>
      <vt:lpstr>PowerPoint Presentation</vt:lpstr>
      <vt:lpstr>1. Mạch điện 1 chiều 1.1 Khái niệm cơ bản về mạch điện</vt:lpstr>
      <vt:lpstr>1. Mạch điện 1 chiều 1.1 Khái niệm cơ bản về mạch điện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CÁC PHẦN TỬ BẢO VỆ</vt:lpstr>
      <vt:lpstr>3.1 Cầu chì</vt:lpstr>
      <vt:lpstr>3.1 Cầu chì</vt:lpstr>
      <vt:lpstr>3.1 Cầu chì</vt:lpstr>
      <vt:lpstr>3.1 Cầu chì</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Nguyên lý làm việc Rơ le nhiệt</vt:lpstr>
      <vt:lpstr>Ký hiệu của Rơ le nhiệt</vt:lpstr>
      <vt:lpstr>3.2.2 Chức năng và ứng dụng</vt:lpstr>
      <vt:lpstr>3.2.2 Chức năng và ứng dụng</vt:lpstr>
      <vt:lpstr>PowerPoint Presentation</vt:lpstr>
      <vt:lpstr>3.3.1 Cấu tạo và nguyên lý làm việc</vt:lpstr>
      <vt:lpstr>a) Cấu tạo và nguyên lý làm việc của Áp tô mát dòng điện cực đại</vt:lpstr>
      <vt:lpstr>a) Cấu tạo và nguyên lý làm việc của Áp tô mát dòng điện cực đại</vt:lpstr>
      <vt:lpstr>b) Cấu tạo và nguyên lý làm việc của Áp tô mát dòng điện cực tiểu</vt:lpstr>
      <vt:lpstr>b) Cấu tạo và nguyên lý làm việc của Áp tô mát dòng điện cực tiểu</vt:lpstr>
      <vt:lpstr>c) Cấu tạo và nguyên lý làm việc của Áp tô mát điện áp thấp</vt:lpstr>
      <vt:lpstr>c) Cấu tạo và nguyên lý làm việc của Áp tô mát điện áp thấp</vt:lpstr>
      <vt:lpstr>c) Cấu tạo và nguyên lý làm việc của Áp tô mát điện áp thấp</vt:lpstr>
      <vt:lpstr>3.3.2 Chức năng và ứng dụng</vt:lpstr>
      <vt:lpstr>3.3.2 Chức năng và ứng dụng</vt:lpstr>
      <vt:lpstr>3.3.2 Chức năng và ứng dụng</vt:lpstr>
      <vt:lpstr>3.3.2 Chức năng và ứng dụng</vt:lpstr>
      <vt:lpstr>3.3.2 Chức năng và ứng dụng</vt:lpstr>
      <vt:lpstr>3.3.2 Chức năng và ứng dụng</vt:lpstr>
    </vt:vector>
  </TitlesOfParts>
  <Company>BAOTK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CÁC DỤNG CỤ ĐO LƯỜNG CƠ KHÍ</dc:title>
  <dc:creator>BAOTK</dc:creator>
  <cp:lastModifiedBy>Admin</cp:lastModifiedBy>
  <cp:revision>1385</cp:revision>
  <cp:lastPrinted>1601-01-01T00:00:00Z</cp:lastPrinted>
  <dcterms:created xsi:type="dcterms:W3CDTF">2008-05-06T05:07:03Z</dcterms:created>
  <dcterms:modified xsi:type="dcterms:W3CDTF">2021-08-31T00:50:17Z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TC010721181033</vt:lpwstr>
  </property>
</Properties>
</file>