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59" r:id="rId4"/>
    <p:sldId id="290" r:id="rId5"/>
    <p:sldId id="291" r:id="rId6"/>
    <p:sldId id="292" r:id="rId7"/>
    <p:sldId id="293" r:id="rId8"/>
    <p:sldId id="276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8000"/>
    <a:srgbClr val="FF3399"/>
    <a:srgbClr val="B2B2B2"/>
    <a:srgbClr val="969696"/>
    <a:srgbClr val="EAEAEA"/>
    <a:srgbClr val="6CA5D8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98" autoAdjust="0"/>
    <p:restoredTop sz="94660" autoAdjust="0"/>
  </p:normalViewPr>
  <p:slideViewPr>
    <p:cSldViewPr>
      <p:cViewPr>
        <p:scale>
          <a:sx n="66" d="100"/>
          <a:sy n="66" d="100"/>
        </p:scale>
        <p:origin x="-1314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black">
          <a:xfrm>
            <a:off x="457200" y="2057400"/>
            <a:ext cx="7543800" cy="1066800"/>
          </a:xfrm>
          <a:effectLst>
            <a:outerShdw dist="28398" dir="1593903" algn="ctr" rotWithShape="0">
              <a:schemeClr val="bg1"/>
            </a:outerShdw>
          </a:effectLst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457200" y="6477000"/>
            <a:ext cx="2133600" cy="168275"/>
          </a:xfrm>
        </p:spPr>
        <p:txBody>
          <a:bodyPr/>
          <a:lstStyle>
            <a:lvl1pPr>
              <a:defRPr sz="14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3124200" y="6477000"/>
            <a:ext cx="2895600" cy="168275"/>
          </a:xfrm>
        </p:spPr>
        <p:txBody>
          <a:bodyPr/>
          <a:lstStyle>
            <a:lvl1pPr algn="ctr">
              <a:defRPr sz="14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6553200" y="6477000"/>
            <a:ext cx="2133600" cy="168275"/>
          </a:xfrm>
        </p:spPr>
        <p:txBody>
          <a:bodyPr/>
          <a:lstStyle>
            <a:lvl1pPr algn="r">
              <a:defRPr sz="1400"/>
            </a:lvl1pPr>
          </a:lstStyle>
          <a:p>
            <a:fld id="{798FC7B7-FD82-4F59-8E7C-4B8837A1C05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457200" y="3048000"/>
            <a:ext cx="55626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400" b="0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120" name="Text Box 48"/>
          <p:cNvSpPr txBox="1">
            <a:spLocks noChangeArrowheads="1"/>
          </p:cNvSpPr>
          <p:nvPr/>
        </p:nvSpPr>
        <p:spPr bwMode="gray">
          <a:xfrm>
            <a:off x="7391400" y="5867400"/>
            <a:ext cx="13843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800" b="1" i="1">
                <a:solidFill>
                  <a:schemeClr val="bg1"/>
                </a:solidFill>
              </a:rPr>
              <a:t>LOGO</a:t>
            </a:r>
          </a:p>
        </p:txBody>
      </p:sp>
      <p:sp>
        <p:nvSpPr>
          <p:cNvPr id="3121" name="Text Box 49"/>
          <p:cNvSpPr txBox="1">
            <a:spLocks noChangeArrowheads="1"/>
          </p:cNvSpPr>
          <p:nvPr/>
        </p:nvSpPr>
        <p:spPr bwMode="gray">
          <a:xfrm>
            <a:off x="5257800" y="5973763"/>
            <a:ext cx="22098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sz="1200">
                <a:solidFill>
                  <a:schemeClr val="bg1"/>
                </a:solidFill>
              </a:rPr>
              <a:t>www.themegallery.com </a:t>
            </a:r>
          </a:p>
        </p:txBody>
      </p:sp>
      <p:grpSp>
        <p:nvGrpSpPr>
          <p:cNvPr id="3122" name="Group 50"/>
          <p:cNvGrpSpPr>
            <a:grpSpLocks/>
          </p:cNvGrpSpPr>
          <p:nvPr/>
        </p:nvGrpSpPr>
        <p:grpSpPr bwMode="auto">
          <a:xfrm>
            <a:off x="0" y="2971800"/>
            <a:ext cx="7010400" cy="76200"/>
            <a:chOff x="0" y="528"/>
            <a:chExt cx="5232" cy="48"/>
          </a:xfrm>
        </p:grpSpPr>
        <p:sp>
          <p:nvSpPr>
            <p:cNvPr id="3123" name="Line 51"/>
            <p:cNvSpPr>
              <a:spLocks noChangeShapeType="1"/>
            </p:cNvSpPr>
            <p:nvPr userDrawn="1"/>
          </p:nvSpPr>
          <p:spPr bwMode="auto">
            <a:xfrm>
              <a:off x="0" y="576"/>
              <a:ext cx="5232" cy="0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24" name="Line 52"/>
            <p:cNvSpPr>
              <a:spLocks noChangeShapeType="1"/>
            </p:cNvSpPr>
            <p:nvPr userDrawn="1"/>
          </p:nvSpPr>
          <p:spPr bwMode="auto">
            <a:xfrm>
              <a:off x="5136" y="528"/>
              <a:ext cx="96" cy="48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2C9BBCB-5CBC-45D7-A52E-07CFFB542A7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2333891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01DC6E5-49E2-4C46-A0F4-2F8A99B3D51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3263821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66800"/>
            <a:ext cx="4038600" cy="517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66800"/>
            <a:ext cx="4038600" cy="517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D2755ED-07AB-44F0-A33A-B53A68A69A7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3827461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6A477FE-1066-4CFE-8FFC-70575FE014A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1866282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771228F-2C9B-48C7-9161-28F8D8BB5DE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1405918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0572D25-FFEE-44B3-A736-F04932D8DF6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1021322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6225826-BCCA-4A87-995B-DC78BA8FEAD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2691487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40ABA8D-A5C6-4745-9CDC-14FC1FE9535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1689180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2DCA552-FACD-42B5-9323-C96CB4B3DF3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1870832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8578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8578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F9E8640-193F-4D19-8450-426FE30E07B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31155462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76962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066800"/>
            <a:ext cx="8229600" cy="51720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58850" y="6434138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196850" y="6434138"/>
            <a:ext cx="2133600" cy="241300"/>
          </a:xfrm>
        </p:spPr>
        <p:txBody>
          <a:bodyPr/>
          <a:lstStyle>
            <a:lvl1pPr>
              <a:defRPr/>
            </a:lvl1pPr>
          </a:lstStyle>
          <a:p>
            <a:fld id="{4A3AAA32-AECE-493B-998D-86959BB94DC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5664200" y="6430963"/>
            <a:ext cx="2286000" cy="2444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856471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58850" y="6434138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57200" y="381000"/>
            <a:ext cx="76962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66800"/>
            <a:ext cx="8229600" cy="517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96850" y="6434138"/>
            <a:ext cx="2133600" cy="24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fld id="{83BE0BE3-4CE4-4F5A-9837-2101BD9D4EFD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1078" name="Group 54"/>
          <p:cNvGrpSpPr>
            <a:grpSpLocks/>
          </p:cNvGrpSpPr>
          <p:nvPr/>
        </p:nvGrpSpPr>
        <p:grpSpPr bwMode="auto">
          <a:xfrm>
            <a:off x="152400" y="838200"/>
            <a:ext cx="8153400" cy="76200"/>
            <a:chOff x="0" y="528"/>
            <a:chExt cx="5232" cy="48"/>
          </a:xfrm>
        </p:grpSpPr>
        <p:sp>
          <p:nvSpPr>
            <p:cNvPr id="1079" name="Line 55"/>
            <p:cNvSpPr>
              <a:spLocks noChangeShapeType="1"/>
            </p:cNvSpPr>
            <p:nvPr userDrawn="1"/>
          </p:nvSpPr>
          <p:spPr bwMode="auto">
            <a:xfrm>
              <a:off x="0" y="576"/>
              <a:ext cx="5232" cy="0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80" name="Line 56"/>
            <p:cNvSpPr>
              <a:spLocks noChangeShapeType="1"/>
            </p:cNvSpPr>
            <p:nvPr userDrawn="1"/>
          </p:nvSpPr>
          <p:spPr bwMode="auto">
            <a:xfrm>
              <a:off x="5136" y="528"/>
              <a:ext cx="96" cy="48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81" name="Rectangle 5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82" name="Text Box 58"/>
          <p:cNvSpPr txBox="1">
            <a:spLocks noChangeArrowheads="1"/>
          </p:cNvSpPr>
          <p:nvPr/>
        </p:nvSpPr>
        <p:spPr bwMode="black">
          <a:xfrm>
            <a:off x="7499350" y="6357938"/>
            <a:ext cx="1384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sz="2000" b="1" i="1">
                <a:solidFill>
                  <a:schemeClr val="bg1"/>
                </a:solidFill>
              </a:rPr>
              <a:t>LOGO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0"/>
            <a:ext cx="7239000" cy="381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000" b="1" dirty="0" smtClean="0">
                <a:solidFill>
                  <a:schemeClr val="tx1"/>
                </a:solidFill>
              </a:rPr>
              <a:t>TRƯỜNG CAO ĐẲNG LÝ TỰ TRỌNG TP.HCM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8305800" cy="1600200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0070C0"/>
                </a:solidFill>
              </a:rPr>
              <a:t>MÁY CẮT KIM LOẠI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black">
          <a:xfrm>
            <a:off x="609600" y="4357777"/>
            <a:ext cx="80772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None/>
              <a:defRPr sz="2400" b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800" b="1" dirty="0" smtClean="0">
                <a:solidFill>
                  <a:schemeClr val="tx1"/>
                </a:solidFill>
              </a:rPr>
              <a:t>BIÊN SOẠN: ĐỖ THỊ PHƯƠNG KHANH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71856" y="2113745"/>
            <a:ext cx="7086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solidFill>
                  <a:srgbClr val="C00000"/>
                </a:solidFill>
              </a:rPr>
              <a:t>Chương</a:t>
            </a:r>
            <a:r>
              <a:rPr lang="en-US" sz="2800" b="1" dirty="0">
                <a:solidFill>
                  <a:srgbClr val="C00000"/>
                </a:solidFill>
              </a:rPr>
              <a:t> I: ĐẠI CƯƠNG VỀ MÁY CẮT KIM LOẠI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0520" y="657810"/>
            <a:ext cx="152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MÔN HỌC</a:t>
            </a:r>
            <a:endParaRPr 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/>
              <a:t>PH-KHANH</a:t>
            </a:r>
            <a:endParaRPr lang="en-US" dirty="0"/>
          </a:p>
        </p:txBody>
      </p:sp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3128433" y="304800"/>
            <a:ext cx="3429000" cy="563563"/>
          </a:xfrm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</a:rPr>
              <a:t>NỘI DUNG</a:t>
            </a:r>
            <a:endParaRPr lang="en-US" dirty="0">
              <a:solidFill>
                <a:srgbClr val="C00000"/>
              </a:solidFill>
            </a:endParaRPr>
          </a:p>
        </p:txBody>
      </p:sp>
      <p:grpSp>
        <p:nvGrpSpPr>
          <p:cNvPr id="90205" name="Group 93"/>
          <p:cNvGrpSpPr>
            <a:grpSpLocks/>
          </p:cNvGrpSpPr>
          <p:nvPr/>
        </p:nvGrpSpPr>
        <p:grpSpPr bwMode="auto">
          <a:xfrm>
            <a:off x="990600" y="3124200"/>
            <a:ext cx="6824133" cy="990600"/>
            <a:chOff x="1296" y="1824"/>
            <a:chExt cx="2976" cy="432"/>
          </a:xfrm>
        </p:grpSpPr>
        <p:sp>
          <p:nvSpPr>
            <p:cNvPr id="90206" name="AutoShape 94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0207" name="AutoShape 9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hlink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0208" name="Text Box 96"/>
            <p:cNvSpPr txBox="1">
              <a:spLocks noChangeArrowheads="1"/>
            </p:cNvSpPr>
            <p:nvPr/>
          </p:nvSpPr>
          <p:spPr bwMode="gray">
            <a:xfrm>
              <a:off x="1680" y="1934"/>
              <a:ext cx="2592" cy="2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it-IT" sz="2800" b="1" dirty="0" smtClean="0"/>
                <a:t>2. Lịch sử phát triển máy công cụ</a:t>
              </a:r>
              <a:endParaRPr lang="en-US" sz="2800" b="1" dirty="0"/>
            </a:p>
          </p:txBody>
        </p:sp>
        <p:sp>
          <p:nvSpPr>
            <p:cNvPr id="90209" name="Text Box 97"/>
            <p:cNvSpPr txBox="1">
              <a:spLocks noChangeArrowheads="1"/>
            </p:cNvSpPr>
            <p:nvPr/>
          </p:nvSpPr>
          <p:spPr bwMode="gray">
            <a:xfrm>
              <a:off x="1393" y="1886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74661" y="1447800"/>
            <a:ext cx="6840071" cy="990600"/>
            <a:chOff x="974661" y="1447800"/>
            <a:chExt cx="6840071" cy="990600"/>
          </a:xfrm>
        </p:grpSpPr>
        <p:grpSp>
          <p:nvGrpSpPr>
            <p:cNvPr id="90195" name="Group 83"/>
            <p:cNvGrpSpPr>
              <a:grpSpLocks/>
            </p:cNvGrpSpPr>
            <p:nvPr/>
          </p:nvGrpSpPr>
          <p:grpSpPr bwMode="auto">
            <a:xfrm>
              <a:off x="974661" y="1447800"/>
              <a:ext cx="6824133" cy="990600"/>
              <a:chOff x="1296" y="1824"/>
              <a:chExt cx="2976" cy="432"/>
            </a:xfrm>
          </p:grpSpPr>
          <p:sp>
            <p:nvSpPr>
              <p:cNvPr id="90196" name="AutoShape 84"/>
              <p:cNvSpPr>
                <a:spLocks noChangeArrowheads="1"/>
              </p:cNvSpPr>
              <p:nvPr/>
            </p:nvSpPr>
            <p:spPr bwMode="gray">
              <a:xfrm>
                <a:off x="1536" y="1899"/>
                <a:ext cx="2736" cy="288"/>
              </a:xfrm>
              <a:prstGeom prst="roundRect">
                <a:avLst>
                  <a:gd name="adj" fmla="val 16667"/>
                </a:avLst>
              </a:prstGeom>
              <a:solidFill>
                <a:schemeClr val="tx2"/>
              </a:solidFill>
              <a:ln w="12700" algn="ctr">
                <a:solidFill>
                  <a:schemeClr val="bg1"/>
                </a:solidFill>
                <a:round/>
                <a:headEnd/>
                <a:tailEnd/>
              </a:ln>
              <a:effectLst>
                <a:outerShdw dist="99190" dir="2388334" algn="ctr" rotWithShape="0">
                  <a:srgbClr val="333333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197" name="AutoShape 85"/>
              <p:cNvSpPr>
                <a:spLocks noChangeArrowheads="1"/>
              </p:cNvSpPr>
              <p:nvPr/>
            </p:nvSpPr>
            <p:spPr bwMode="gray">
              <a:xfrm>
                <a:off x="1296" y="1824"/>
                <a:ext cx="432" cy="432"/>
              </a:xfrm>
              <a:prstGeom prst="diamond">
                <a:avLst/>
              </a:prstGeom>
              <a:solidFill>
                <a:schemeClr val="tx2"/>
              </a:solidFill>
              <a:ln w="25400" algn="ctr">
                <a:solidFill>
                  <a:schemeClr val="bg1"/>
                </a:solidFill>
                <a:miter lim="800000"/>
                <a:headEnd/>
                <a:tailEnd/>
              </a:ln>
              <a:effectLst>
                <a:outerShdw dist="63500" dir="2212194" algn="ctr" rotWithShape="0">
                  <a:srgbClr val="333333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198" name="Text Box 86"/>
              <p:cNvSpPr txBox="1">
                <a:spLocks noChangeArrowheads="1"/>
              </p:cNvSpPr>
              <p:nvPr/>
            </p:nvSpPr>
            <p:spPr bwMode="gray">
              <a:xfrm>
                <a:off x="1680" y="1934"/>
                <a:ext cx="2160" cy="16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 eaLnBrk="0" hangingPunct="0"/>
                <a:endParaRPr lang="en-US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90199" name="Text Box 87"/>
              <p:cNvSpPr txBox="1">
                <a:spLocks noChangeArrowheads="1"/>
              </p:cNvSpPr>
              <p:nvPr/>
            </p:nvSpPr>
            <p:spPr bwMode="gray">
              <a:xfrm>
                <a:off x="1393" y="1886"/>
                <a:ext cx="223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92457" dir="9843276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2400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sp>
          <p:nvSpPr>
            <p:cNvPr id="2" name="Rectangle 1"/>
            <p:cNvSpPr/>
            <p:nvPr/>
          </p:nvSpPr>
          <p:spPr>
            <a:xfrm>
              <a:off x="1904999" y="1700036"/>
              <a:ext cx="5909733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sz="2800" b="1" dirty="0" smtClean="0">
                  <a:solidFill>
                    <a:schemeClr val="bg1"/>
                  </a:solidFill>
                </a:rPr>
                <a:t>1. Khái niệm về máy cắt kim loại </a:t>
              </a:r>
              <a:endParaRPr lang="en-US" sz="2800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750"/>
                                        <p:tgtEl>
                                          <p:spTgt spid="90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2566975" y="191219"/>
            <a:ext cx="4519626" cy="646981"/>
            <a:chOff x="1248" y="1440"/>
            <a:chExt cx="2928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28" y="1488"/>
              <a:ext cx="2160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KHÁI NIỆM VỀ MCKL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42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1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32" name="Group 32"/>
          <p:cNvGrpSpPr>
            <a:grpSpLocks/>
          </p:cNvGrpSpPr>
          <p:nvPr/>
        </p:nvGrpSpPr>
        <p:grpSpPr bwMode="auto">
          <a:xfrm>
            <a:off x="7924799" y="1730083"/>
            <a:ext cx="1371935" cy="3499786"/>
            <a:chOff x="3696" y="1490"/>
            <a:chExt cx="1636" cy="1800"/>
          </a:xfrm>
        </p:grpSpPr>
        <p:sp>
          <p:nvSpPr>
            <p:cNvPr id="133" name="AutoShape 33"/>
            <p:cNvSpPr>
              <a:spLocks noChangeArrowheads="1"/>
            </p:cNvSpPr>
            <p:nvPr/>
          </p:nvSpPr>
          <p:spPr bwMode="gray">
            <a:xfrm>
              <a:off x="3696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B59F43"/>
                </a:gs>
                <a:gs pos="100000">
                  <a:srgbClr val="8F8849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" name="AutoShape 34"/>
            <p:cNvSpPr>
              <a:spLocks noChangeArrowheads="1"/>
            </p:cNvSpPr>
            <p:nvPr/>
          </p:nvSpPr>
          <p:spPr bwMode="gray">
            <a:xfrm>
              <a:off x="3717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E9E0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" name="AutoShape 35"/>
            <p:cNvSpPr>
              <a:spLocks noChangeArrowheads="1"/>
            </p:cNvSpPr>
            <p:nvPr/>
          </p:nvSpPr>
          <p:spPr bwMode="gray">
            <a:xfrm>
              <a:off x="3728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/>
                </a:gs>
                <a:gs pos="100000">
                  <a:srgbClr val="E9E065">
                    <a:gamma/>
                    <a:tint val="57647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" name="AutoShape 36"/>
            <p:cNvSpPr>
              <a:spLocks noChangeArrowheads="1"/>
            </p:cNvSpPr>
            <p:nvPr/>
          </p:nvSpPr>
          <p:spPr bwMode="gray">
            <a:xfrm>
              <a:off x="3728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>
                    <a:gamma/>
                    <a:tint val="33333"/>
                    <a:invGamma/>
                  </a:srgbClr>
                </a:gs>
                <a:gs pos="100000">
                  <a:srgbClr val="E9E06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7" name="Text Box 44"/>
            <p:cNvSpPr txBox="1">
              <a:spLocks noChangeArrowheads="1"/>
            </p:cNvSpPr>
            <p:nvPr/>
          </p:nvSpPr>
          <p:spPr bwMode="gray">
            <a:xfrm>
              <a:off x="3744" y="1776"/>
              <a:ext cx="1588" cy="11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3200" b="1" dirty="0" smtClean="0">
                  <a:solidFill>
                    <a:srgbClr val="000000"/>
                  </a:solidFill>
                </a:rPr>
                <a:t>MÁY CẮT KL</a:t>
              </a:r>
            </a:p>
          </p:txBody>
        </p:sp>
      </p:grpSp>
      <p:sp>
        <p:nvSpPr>
          <p:cNvPr id="138" name="AutoShape 3"/>
          <p:cNvSpPr>
            <a:spLocks noChangeArrowheads="1"/>
          </p:cNvSpPr>
          <p:nvPr/>
        </p:nvSpPr>
        <p:spPr bwMode="ltGray">
          <a:xfrm>
            <a:off x="0" y="914400"/>
            <a:ext cx="8120997" cy="5257800"/>
          </a:xfrm>
          <a:prstGeom prst="rightArrow">
            <a:avLst>
              <a:gd name="adj1" fmla="val 79306"/>
              <a:gd name="adj2" fmla="val 32395"/>
            </a:avLst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0" name="Footer Placeholder 5"/>
          <p:cNvSpPr txBox="1">
            <a:spLocks/>
          </p:cNvSpPr>
          <p:nvPr/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dirty="0"/>
              <a:t>PH-KHANH</a:t>
            </a:r>
            <a:endParaRPr lang="en-US" dirty="0"/>
          </a:p>
        </p:txBody>
      </p:sp>
      <p:sp>
        <p:nvSpPr>
          <p:cNvPr id="141" name="AutoShape 4"/>
          <p:cNvSpPr>
            <a:spLocks noChangeArrowheads="1"/>
          </p:cNvSpPr>
          <p:nvPr/>
        </p:nvSpPr>
        <p:spPr bwMode="blackWhite">
          <a:xfrm>
            <a:off x="381000" y="1676400"/>
            <a:ext cx="57912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400" dirty="0" err="1"/>
              <a:t>những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cụ</a:t>
            </a:r>
            <a:r>
              <a:rPr lang="en-US" sz="2400" dirty="0"/>
              <a:t> </a:t>
            </a:r>
            <a:r>
              <a:rPr lang="en-US" sz="2400" dirty="0" err="1" smtClean="0"/>
              <a:t>làm</a:t>
            </a:r>
            <a:r>
              <a:rPr lang="en-US" sz="2400" dirty="0" smtClean="0"/>
              <a:t> </a:t>
            </a:r>
            <a:r>
              <a:rPr lang="en-US" sz="2400" dirty="0" err="1"/>
              <a:t>thay</a:t>
            </a:r>
            <a:r>
              <a:rPr lang="en-US" sz="2400" dirty="0"/>
              <a:t> </a:t>
            </a:r>
            <a:r>
              <a:rPr lang="en-US" sz="2400" dirty="0" err="1"/>
              <a:t>đổi</a:t>
            </a:r>
            <a:r>
              <a:rPr lang="en-US" sz="2400" dirty="0"/>
              <a:t>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về</a:t>
            </a:r>
            <a:r>
              <a:rPr lang="en-US" sz="2400" dirty="0" smtClean="0"/>
              <a:t>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dáng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vị</a:t>
            </a:r>
            <a:r>
              <a:rPr lang="en-US" sz="2400" dirty="0"/>
              <a:t> </a:t>
            </a:r>
            <a:r>
              <a:rPr lang="en-US" sz="2400" dirty="0" err="1"/>
              <a:t>trí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.</a:t>
            </a:r>
          </a:p>
        </p:txBody>
      </p:sp>
      <p:sp>
        <p:nvSpPr>
          <p:cNvPr id="142" name="AutoShape 5"/>
          <p:cNvSpPr>
            <a:spLocks noChangeArrowheads="1"/>
          </p:cNvSpPr>
          <p:nvPr/>
        </p:nvSpPr>
        <p:spPr bwMode="blackWhite">
          <a:xfrm>
            <a:off x="381000" y="2895600"/>
            <a:ext cx="5791200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699D5F"/>
              </a:gs>
              <a:gs pos="100000">
                <a:srgbClr val="699D5F">
                  <a:gamma/>
                  <a:tint val="69804"/>
                  <a:invGamma/>
                </a:srgb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/>
              <a:t>dùng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gia</a:t>
            </a:r>
            <a:r>
              <a:rPr lang="en-US" sz="2400" dirty="0"/>
              <a:t>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công</a:t>
            </a:r>
            <a:r>
              <a:rPr lang="en-US" sz="2400" dirty="0" smtClean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khí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gọi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b="1" dirty="0" err="1"/>
              <a:t>máy</a:t>
            </a:r>
            <a:r>
              <a:rPr lang="en-US" sz="2400" b="1" dirty="0"/>
              <a:t> </a:t>
            </a:r>
            <a:r>
              <a:rPr lang="en-US" sz="2400" b="1" dirty="0" err="1"/>
              <a:t>công</a:t>
            </a:r>
            <a:r>
              <a:rPr lang="en-US" sz="2400" b="1" dirty="0"/>
              <a:t> </a:t>
            </a:r>
            <a:r>
              <a:rPr lang="en-US" sz="2400" b="1" dirty="0" err="1"/>
              <a:t>cụ</a:t>
            </a:r>
            <a:r>
              <a:rPr lang="en-US" sz="2400" dirty="0"/>
              <a:t>.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" name="AutoShape 6"/>
          <p:cNvSpPr>
            <a:spLocks noChangeArrowheads="1"/>
          </p:cNvSpPr>
          <p:nvPr/>
        </p:nvSpPr>
        <p:spPr bwMode="blackWhite">
          <a:xfrm>
            <a:off x="361950" y="4016185"/>
            <a:ext cx="5791200" cy="1371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en-US" sz="2400" dirty="0"/>
              <a:t>- </a:t>
            </a:r>
            <a:r>
              <a:rPr lang="en-US" sz="2400" dirty="0" err="1"/>
              <a:t>Máy</a:t>
            </a:r>
            <a:r>
              <a:rPr lang="en-US" sz="2400" dirty="0"/>
              <a:t> </a:t>
            </a:r>
            <a:r>
              <a:rPr lang="en-US" sz="2400" dirty="0" err="1"/>
              <a:t>dùng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biến</a:t>
            </a:r>
            <a:r>
              <a:rPr lang="en-US" sz="2400" dirty="0"/>
              <a:t> </a:t>
            </a:r>
            <a:r>
              <a:rPr lang="en-US" sz="2400" dirty="0" err="1"/>
              <a:t>đổi</a:t>
            </a:r>
            <a:r>
              <a:rPr lang="en-US" sz="2400" dirty="0"/>
              <a:t> </a:t>
            </a:r>
            <a:r>
              <a:rPr lang="en-US" sz="2400" dirty="0" err="1"/>
              <a:t>năng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từ</a:t>
            </a:r>
            <a:r>
              <a:rPr lang="en-US" sz="2400" dirty="0"/>
              <a:t>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dạng</a:t>
            </a:r>
            <a:r>
              <a:rPr lang="en-US" sz="2400" dirty="0" smtClean="0"/>
              <a:t> </a:t>
            </a:r>
            <a:r>
              <a:rPr lang="en-US" sz="2400" dirty="0" err="1"/>
              <a:t>này</a:t>
            </a:r>
            <a:r>
              <a:rPr lang="en-US" sz="2400" dirty="0"/>
              <a:t> sang </a:t>
            </a:r>
            <a:r>
              <a:rPr lang="en-US" sz="2400" dirty="0" err="1"/>
              <a:t>dạng</a:t>
            </a:r>
            <a:r>
              <a:rPr lang="en-US" sz="2400" dirty="0"/>
              <a:t> </a:t>
            </a:r>
            <a:r>
              <a:rPr lang="en-US" sz="2400" dirty="0" err="1" smtClean="0"/>
              <a:t>khác</a:t>
            </a:r>
            <a:r>
              <a:rPr lang="en-US" sz="2400" dirty="0" smtClean="0"/>
              <a:t> </a:t>
            </a:r>
            <a:r>
              <a:rPr lang="en-US" sz="2400" dirty="0" err="1"/>
              <a:t>gọi</a:t>
            </a:r>
            <a:r>
              <a:rPr lang="en-US" sz="2400" dirty="0"/>
              <a:t> </a:t>
            </a:r>
            <a:r>
              <a:rPr lang="en-US" sz="2400" dirty="0" err="1" smtClean="0"/>
              <a:t>là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 </a:t>
            </a:r>
            <a:r>
              <a:rPr lang="en-US" sz="2400" b="1" dirty="0" err="1"/>
              <a:t>máy</a:t>
            </a:r>
            <a:r>
              <a:rPr lang="en-US" sz="2400" b="1" dirty="0"/>
              <a:t> </a:t>
            </a:r>
            <a:r>
              <a:rPr lang="en-US" sz="2400" b="1" dirty="0" err="1"/>
              <a:t>biến</a:t>
            </a:r>
            <a:r>
              <a:rPr lang="en-US" sz="2400" b="1" dirty="0"/>
              <a:t> </a:t>
            </a:r>
            <a:r>
              <a:rPr lang="en-US" sz="2400" b="1" dirty="0" err="1"/>
              <a:t>đổi</a:t>
            </a:r>
            <a:r>
              <a:rPr lang="en-US" sz="2400" b="1" dirty="0"/>
              <a:t> </a:t>
            </a:r>
            <a:r>
              <a:rPr lang="en-US" sz="2400" b="1" dirty="0" err="1"/>
              <a:t>năng</a:t>
            </a:r>
            <a:r>
              <a:rPr lang="en-US" sz="2400" b="1" dirty="0"/>
              <a:t> </a:t>
            </a:r>
            <a:r>
              <a:rPr lang="en-US" sz="2400" b="1" dirty="0" err="1"/>
              <a:t>lượng</a:t>
            </a:r>
            <a:r>
              <a:rPr lang="en-US" sz="2400" dirty="0"/>
              <a:t>.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 animBg="1"/>
      <p:bldP spid="141" grpId="0" animBg="1"/>
      <p:bldP spid="142" grpId="0" animBg="1"/>
      <p:bldP spid="14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87"/>
          <p:cNvGrpSpPr>
            <a:grpSpLocks/>
          </p:cNvGrpSpPr>
          <p:nvPr/>
        </p:nvGrpSpPr>
        <p:grpSpPr bwMode="auto">
          <a:xfrm>
            <a:off x="2566975" y="191219"/>
            <a:ext cx="4519626" cy="646981"/>
            <a:chOff x="1248" y="1440"/>
            <a:chExt cx="2928" cy="432"/>
          </a:xfrm>
        </p:grpSpPr>
        <p:sp>
          <p:nvSpPr>
            <p:cNvPr id="26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27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30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1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2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8" name="Text Box 93"/>
            <p:cNvSpPr txBox="1">
              <a:spLocks noChangeArrowheads="1"/>
            </p:cNvSpPr>
            <p:nvPr/>
          </p:nvSpPr>
          <p:spPr bwMode="gray">
            <a:xfrm>
              <a:off x="1728" y="1488"/>
              <a:ext cx="2160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KHÁI NIỆM VỀ MCKL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9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42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1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228600" y="927607"/>
            <a:ext cx="8915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Nam, </a:t>
            </a:r>
            <a:r>
              <a:rPr lang="en-US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685370" y="1835150"/>
            <a:ext cx="4477430" cy="603250"/>
            <a:chOff x="1085171" y="1650952"/>
            <a:chExt cx="4477430" cy="603250"/>
          </a:xfrm>
        </p:grpSpPr>
        <p:sp>
          <p:nvSpPr>
            <p:cNvPr id="12" name="AutoShape 25"/>
            <p:cNvSpPr>
              <a:spLocks noChangeArrowheads="1"/>
            </p:cNvSpPr>
            <p:nvPr/>
          </p:nvSpPr>
          <p:spPr bwMode="gray">
            <a:xfrm>
              <a:off x="1128033" y="1650952"/>
              <a:ext cx="4129767" cy="592138"/>
            </a:xfrm>
            <a:prstGeom prst="roundRect">
              <a:avLst>
                <a:gd name="adj" fmla="val 50000"/>
              </a:avLst>
            </a:prstGeom>
            <a:solidFill>
              <a:srgbClr val="FFFFFF">
                <a:alpha val="50000"/>
              </a:srgbClr>
            </a:solidFill>
            <a:ln w="19050">
              <a:solidFill>
                <a:srgbClr val="C0C0C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53882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3" name="Group 26"/>
            <p:cNvGrpSpPr>
              <a:grpSpLocks/>
            </p:cNvGrpSpPr>
            <p:nvPr/>
          </p:nvGrpSpPr>
          <p:grpSpPr bwMode="auto">
            <a:xfrm>
              <a:off x="1085171" y="1670002"/>
              <a:ext cx="552450" cy="584200"/>
              <a:chOff x="2959" y="1568"/>
              <a:chExt cx="454" cy="480"/>
            </a:xfrm>
          </p:grpSpPr>
          <p:grpSp>
            <p:nvGrpSpPr>
              <p:cNvPr id="14" name="Group 27"/>
              <p:cNvGrpSpPr>
                <a:grpSpLocks/>
              </p:cNvGrpSpPr>
              <p:nvPr/>
            </p:nvGrpSpPr>
            <p:grpSpPr bwMode="auto">
              <a:xfrm>
                <a:off x="2959" y="1568"/>
                <a:ext cx="454" cy="480"/>
                <a:chOff x="192" y="1917"/>
                <a:chExt cx="1042" cy="1102"/>
              </a:xfrm>
            </p:grpSpPr>
            <p:pic>
              <p:nvPicPr>
                <p:cNvPr id="16" name="Picture 28" descr="light_shadow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lum bright="-78000" contrast="-78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gray">
                <a:xfrm>
                  <a:off x="291" y="2781"/>
                  <a:ext cx="858" cy="23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7" name="Picture 29" descr="circuler_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gray">
                <a:xfrm>
                  <a:off x="192" y="1917"/>
                  <a:ext cx="1042" cy="101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18" name="Oval 30"/>
                <p:cNvSpPr>
                  <a:spLocks noChangeArrowheads="1"/>
                </p:cNvSpPr>
                <p:nvPr/>
              </p:nvSpPr>
              <p:spPr bwMode="gray">
                <a:xfrm>
                  <a:off x="192" y="1917"/>
                  <a:ext cx="1035" cy="1019"/>
                </a:xfrm>
                <a:prstGeom prst="ellipse">
                  <a:avLst/>
                </a:prstGeom>
                <a:solidFill>
                  <a:schemeClr val="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pic>
            <p:nvPicPr>
              <p:cNvPr id="15" name="Picture 31" descr="Picture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004" y="1572"/>
                <a:ext cx="359" cy="15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9" name="Rectangle 32"/>
            <p:cNvSpPr>
              <a:spLocks noChangeArrowheads="1"/>
            </p:cNvSpPr>
            <p:nvPr/>
          </p:nvSpPr>
          <p:spPr bwMode="gray">
            <a:xfrm>
              <a:off x="1740808" y="1752552"/>
              <a:ext cx="3821793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folHlink">
                          <a:alpha val="60001"/>
                        </a:schemeClr>
                      </a:gs>
                      <a:gs pos="100000">
                        <a:schemeClr val="folHlink">
                          <a:gamma/>
                          <a:tint val="9020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dirty="0" err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Máy</a:t>
              </a:r>
              <a:r>
                <a:rPr lang="en-US" sz="2400" dirty="0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cắt</a:t>
              </a:r>
              <a:r>
                <a:rPr lang="en-US" sz="2400" dirty="0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kim</a:t>
              </a:r>
              <a:r>
                <a:rPr lang="en-US" sz="2400" dirty="0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loại</a:t>
              </a:r>
              <a:endParaRPr lang="en-US" sz="24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85370" y="2673350"/>
            <a:ext cx="4172629" cy="603250"/>
            <a:chOff x="1085171" y="2419302"/>
            <a:chExt cx="4172629" cy="603250"/>
          </a:xfrm>
        </p:grpSpPr>
        <p:sp>
          <p:nvSpPr>
            <p:cNvPr id="20" name="AutoShape 33"/>
            <p:cNvSpPr>
              <a:spLocks noChangeArrowheads="1"/>
            </p:cNvSpPr>
            <p:nvPr/>
          </p:nvSpPr>
          <p:spPr bwMode="gray">
            <a:xfrm>
              <a:off x="1128033" y="2419302"/>
              <a:ext cx="4129767" cy="592138"/>
            </a:xfrm>
            <a:prstGeom prst="roundRect">
              <a:avLst>
                <a:gd name="adj" fmla="val 50000"/>
              </a:avLst>
            </a:prstGeom>
            <a:solidFill>
              <a:srgbClr val="FFFFFF">
                <a:alpha val="50000"/>
              </a:srgbClr>
            </a:solidFill>
            <a:ln w="19050">
              <a:solidFill>
                <a:srgbClr val="C0C0C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53882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400"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21" name="Group 34"/>
            <p:cNvGrpSpPr>
              <a:grpSpLocks/>
            </p:cNvGrpSpPr>
            <p:nvPr/>
          </p:nvGrpSpPr>
          <p:grpSpPr bwMode="auto">
            <a:xfrm>
              <a:off x="1085171" y="2438352"/>
              <a:ext cx="552450" cy="584200"/>
              <a:chOff x="2959" y="1568"/>
              <a:chExt cx="454" cy="480"/>
            </a:xfrm>
          </p:grpSpPr>
          <p:grpSp>
            <p:nvGrpSpPr>
              <p:cNvPr id="22" name="Group 35"/>
              <p:cNvGrpSpPr>
                <a:grpSpLocks/>
              </p:cNvGrpSpPr>
              <p:nvPr/>
            </p:nvGrpSpPr>
            <p:grpSpPr bwMode="auto">
              <a:xfrm>
                <a:off x="2959" y="1568"/>
                <a:ext cx="454" cy="480"/>
                <a:chOff x="192" y="1917"/>
                <a:chExt cx="1042" cy="1102"/>
              </a:xfrm>
            </p:grpSpPr>
            <p:pic>
              <p:nvPicPr>
                <p:cNvPr id="24" name="Picture 36" descr="light_shadow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lum bright="-78000" contrast="-78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gray">
                <a:xfrm>
                  <a:off x="291" y="2781"/>
                  <a:ext cx="858" cy="23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33" name="Picture 37" descr="circuler_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gray">
                <a:xfrm>
                  <a:off x="192" y="1917"/>
                  <a:ext cx="1042" cy="101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34" name="Oval 38"/>
                <p:cNvSpPr>
                  <a:spLocks noChangeArrowheads="1"/>
                </p:cNvSpPr>
                <p:nvPr/>
              </p:nvSpPr>
              <p:spPr bwMode="gray">
                <a:xfrm>
                  <a:off x="192" y="1917"/>
                  <a:ext cx="1035" cy="1019"/>
                </a:xfrm>
                <a:prstGeom prst="ellipse">
                  <a:avLst/>
                </a:pr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pic>
            <p:nvPicPr>
              <p:cNvPr id="23" name="Picture 39" descr="Picture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004" y="1572"/>
                <a:ext cx="359" cy="15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5" name="Rectangle 40"/>
            <p:cNvSpPr>
              <a:spLocks noChangeArrowheads="1"/>
            </p:cNvSpPr>
            <p:nvPr/>
          </p:nvSpPr>
          <p:spPr bwMode="gray">
            <a:xfrm>
              <a:off x="1740808" y="2520902"/>
              <a:ext cx="2444900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folHlink">
                          <a:alpha val="60001"/>
                        </a:schemeClr>
                      </a:gs>
                      <a:gs pos="100000">
                        <a:schemeClr val="folHlink">
                          <a:gamma/>
                          <a:tint val="9020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dirty="0" err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Máy</a:t>
              </a:r>
              <a:r>
                <a:rPr lang="en-US" sz="2400" dirty="0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gia</a:t>
              </a:r>
              <a:r>
                <a:rPr lang="en-US" sz="2400" dirty="0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công</a:t>
              </a:r>
              <a:r>
                <a:rPr lang="en-US" sz="2400" dirty="0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gỗ</a:t>
              </a:r>
              <a:endParaRPr lang="en-US" sz="24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685370" y="3435350"/>
            <a:ext cx="4172629" cy="603250"/>
            <a:chOff x="1085171" y="3195590"/>
            <a:chExt cx="4172629" cy="603250"/>
          </a:xfrm>
        </p:grpSpPr>
        <p:sp>
          <p:nvSpPr>
            <p:cNvPr id="36" name="AutoShape 41"/>
            <p:cNvSpPr>
              <a:spLocks noChangeArrowheads="1"/>
            </p:cNvSpPr>
            <p:nvPr/>
          </p:nvSpPr>
          <p:spPr bwMode="gray">
            <a:xfrm>
              <a:off x="1128033" y="3195590"/>
              <a:ext cx="4129767" cy="592137"/>
            </a:xfrm>
            <a:prstGeom prst="roundRect">
              <a:avLst>
                <a:gd name="adj" fmla="val 50000"/>
              </a:avLst>
            </a:prstGeom>
            <a:solidFill>
              <a:srgbClr val="FFFFFF">
                <a:alpha val="50000"/>
              </a:srgbClr>
            </a:solidFill>
            <a:ln w="19050">
              <a:solidFill>
                <a:srgbClr val="C0C0C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53882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7" name="Group 42"/>
            <p:cNvGrpSpPr>
              <a:grpSpLocks/>
            </p:cNvGrpSpPr>
            <p:nvPr/>
          </p:nvGrpSpPr>
          <p:grpSpPr bwMode="auto">
            <a:xfrm>
              <a:off x="1085171" y="3214640"/>
              <a:ext cx="552450" cy="584200"/>
              <a:chOff x="2959" y="1568"/>
              <a:chExt cx="454" cy="480"/>
            </a:xfrm>
          </p:grpSpPr>
          <p:grpSp>
            <p:nvGrpSpPr>
              <p:cNvPr id="38" name="Group 43"/>
              <p:cNvGrpSpPr>
                <a:grpSpLocks/>
              </p:cNvGrpSpPr>
              <p:nvPr/>
            </p:nvGrpSpPr>
            <p:grpSpPr bwMode="auto">
              <a:xfrm>
                <a:off x="2959" y="1568"/>
                <a:ext cx="454" cy="480"/>
                <a:chOff x="192" y="1917"/>
                <a:chExt cx="1042" cy="1102"/>
              </a:xfrm>
            </p:grpSpPr>
            <p:pic>
              <p:nvPicPr>
                <p:cNvPr id="40" name="Picture 44" descr="light_shadow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lum bright="-78000" contrast="-78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gray">
                <a:xfrm>
                  <a:off x="291" y="2781"/>
                  <a:ext cx="858" cy="23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41" name="Picture 45" descr="circuler_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gray">
                <a:xfrm>
                  <a:off x="192" y="1917"/>
                  <a:ext cx="1042" cy="101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42" name="Oval 46"/>
                <p:cNvSpPr>
                  <a:spLocks noChangeArrowheads="1"/>
                </p:cNvSpPr>
                <p:nvPr/>
              </p:nvSpPr>
              <p:spPr bwMode="gray">
                <a:xfrm>
                  <a:off x="192" y="1917"/>
                  <a:ext cx="1035" cy="1019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pic>
            <p:nvPicPr>
              <p:cNvPr id="39" name="Picture 47" descr="Picture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004" y="1572"/>
                <a:ext cx="359" cy="15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43" name="Rectangle 48"/>
            <p:cNvSpPr>
              <a:spLocks noChangeArrowheads="1"/>
            </p:cNvSpPr>
            <p:nvPr/>
          </p:nvSpPr>
          <p:spPr bwMode="gray">
            <a:xfrm>
              <a:off x="1740808" y="3297190"/>
              <a:ext cx="3044423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folHlink">
                          <a:alpha val="60001"/>
                        </a:schemeClr>
                      </a:gs>
                      <a:gs pos="100000">
                        <a:schemeClr val="folHlink">
                          <a:gamma/>
                          <a:tint val="9020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dirty="0" err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Máy</a:t>
              </a:r>
              <a:r>
                <a:rPr lang="en-US" sz="2400" dirty="0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gia</a:t>
              </a:r>
              <a:r>
                <a:rPr lang="en-US" sz="2400" dirty="0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công</a:t>
              </a:r>
              <a:r>
                <a:rPr lang="en-US" sz="2400" dirty="0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áp</a:t>
              </a:r>
              <a:r>
                <a:rPr lang="en-US" sz="2400" dirty="0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lực</a:t>
              </a:r>
              <a:r>
                <a:rPr lang="en-US" sz="2400" dirty="0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.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685370" y="4191000"/>
            <a:ext cx="4172629" cy="603250"/>
            <a:chOff x="1085171" y="3932190"/>
            <a:chExt cx="4172629" cy="603250"/>
          </a:xfrm>
        </p:grpSpPr>
        <p:sp>
          <p:nvSpPr>
            <p:cNvPr id="44" name="AutoShape 49"/>
            <p:cNvSpPr>
              <a:spLocks noChangeArrowheads="1"/>
            </p:cNvSpPr>
            <p:nvPr/>
          </p:nvSpPr>
          <p:spPr bwMode="gray">
            <a:xfrm>
              <a:off x="1128033" y="3932190"/>
              <a:ext cx="4129767" cy="592137"/>
            </a:xfrm>
            <a:prstGeom prst="roundRect">
              <a:avLst>
                <a:gd name="adj" fmla="val 50000"/>
              </a:avLst>
            </a:prstGeom>
            <a:solidFill>
              <a:srgbClr val="FFFFFF">
                <a:alpha val="50000"/>
              </a:srgbClr>
            </a:solidFill>
            <a:ln w="19050">
              <a:solidFill>
                <a:srgbClr val="C0C0C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53882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45" name="Group 50"/>
            <p:cNvGrpSpPr>
              <a:grpSpLocks/>
            </p:cNvGrpSpPr>
            <p:nvPr/>
          </p:nvGrpSpPr>
          <p:grpSpPr bwMode="auto">
            <a:xfrm>
              <a:off x="1085171" y="3951240"/>
              <a:ext cx="552450" cy="584200"/>
              <a:chOff x="2959" y="1568"/>
              <a:chExt cx="454" cy="480"/>
            </a:xfrm>
          </p:grpSpPr>
          <p:grpSp>
            <p:nvGrpSpPr>
              <p:cNvPr id="46" name="Group 51"/>
              <p:cNvGrpSpPr>
                <a:grpSpLocks/>
              </p:cNvGrpSpPr>
              <p:nvPr/>
            </p:nvGrpSpPr>
            <p:grpSpPr bwMode="auto">
              <a:xfrm>
                <a:off x="2959" y="1568"/>
                <a:ext cx="454" cy="480"/>
                <a:chOff x="192" y="1917"/>
                <a:chExt cx="1042" cy="1102"/>
              </a:xfrm>
            </p:grpSpPr>
            <p:pic>
              <p:nvPicPr>
                <p:cNvPr id="48" name="Picture 52" descr="light_shadow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lum bright="-78000" contrast="-78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gray">
                <a:xfrm>
                  <a:off x="291" y="2781"/>
                  <a:ext cx="858" cy="23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49" name="Picture 53" descr="circuler_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gray">
                <a:xfrm>
                  <a:off x="192" y="1917"/>
                  <a:ext cx="1042" cy="101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50" name="Oval 54"/>
                <p:cNvSpPr>
                  <a:spLocks noChangeArrowheads="1"/>
                </p:cNvSpPr>
                <p:nvPr/>
              </p:nvSpPr>
              <p:spPr bwMode="gray">
                <a:xfrm>
                  <a:off x="192" y="1917"/>
                  <a:ext cx="1035" cy="1019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pic>
            <p:nvPicPr>
              <p:cNvPr id="47" name="Picture 55" descr="Picture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004" y="1572"/>
                <a:ext cx="359" cy="15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51" name="Rectangle 56"/>
            <p:cNvSpPr>
              <a:spLocks noChangeArrowheads="1"/>
            </p:cNvSpPr>
            <p:nvPr/>
          </p:nvSpPr>
          <p:spPr bwMode="gray">
            <a:xfrm>
              <a:off x="1740808" y="4033790"/>
              <a:ext cx="145103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folHlink">
                          <a:alpha val="60001"/>
                        </a:schemeClr>
                      </a:gs>
                      <a:gs pos="100000">
                        <a:schemeClr val="folHlink">
                          <a:gamma/>
                          <a:tint val="9020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dirty="0" err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Máy</a:t>
              </a:r>
              <a:r>
                <a:rPr lang="en-US" sz="2400" dirty="0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hàn</a:t>
              </a:r>
              <a:r>
                <a:rPr lang="en-US" sz="2400" dirty="0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.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85370" y="4959350"/>
            <a:ext cx="4477430" cy="603250"/>
            <a:chOff x="1085171" y="4655984"/>
            <a:chExt cx="4477430" cy="603250"/>
          </a:xfrm>
        </p:grpSpPr>
        <p:sp>
          <p:nvSpPr>
            <p:cNvPr id="53" name="AutoShape 25"/>
            <p:cNvSpPr>
              <a:spLocks noChangeArrowheads="1"/>
            </p:cNvSpPr>
            <p:nvPr/>
          </p:nvSpPr>
          <p:spPr bwMode="gray">
            <a:xfrm>
              <a:off x="1128033" y="4655984"/>
              <a:ext cx="4129767" cy="592138"/>
            </a:xfrm>
            <a:prstGeom prst="roundRect">
              <a:avLst>
                <a:gd name="adj" fmla="val 50000"/>
              </a:avLst>
            </a:prstGeom>
            <a:solidFill>
              <a:srgbClr val="FFFFFF">
                <a:alpha val="50000"/>
              </a:srgbClr>
            </a:solidFill>
            <a:ln w="19050">
              <a:solidFill>
                <a:srgbClr val="C0C0C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53882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4" name="Group 26"/>
            <p:cNvGrpSpPr>
              <a:grpSpLocks/>
            </p:cNvGrpSpPr>
            <p:nvPr/>
          </p:nvGrpSpPr>
          <p:grpSpPr bwMode="auto">
            <a:xfrm>
              <a:off x="1085171" y="4675034"/>
              <a:ext cx="552450" cy="584200"/>
              <a:chOff x="2959" y="1568"/>
              <a:chExt cx="454" cy="480"/>
            </a:xfrm>
          </p:grpSpPr>
          <p:grpSp>
            <p:nvGrpSpPr>
              <p:cNvPr id="55" name="Group 27"/>
              <p:cNvGrpSpPr>
                <a:grpSpLocks/>
              </p:cNvGrpSpPr>
              <p:nvPr/>
            </p:nvGrpSpPr>
            <p:grpSpPr bwMode="auto">
              <a:xfrm>
                <a:off x="2959" y="1568"/>
                <a:ext cx="454" cy="480"/>
                <a:chOff x="192" y="1917"/>
                <a:chExt cx="1042" cy="1102"/>
              </a:xfrm>
            </p:grpSpPr>
            <p:pic>
              <p:nvPicPr>
                <p:cNvPr id="57" name="Picture 28" descr="light_shadow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lum bright="-78000" contrast="-78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gray">
                <a:xfrm>
                  <a:off x="291" y="2781"/>
                  <a:ext cx="858" cy="23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58" name="Picture 29" descr="circuler_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gray">
                <a:xfrm>
                  <a:off x="192" y="1917"/>
                  <a:ext cx="1042" cy="101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59" name="Oval 30"/>
                <p:cNvSpPr>
                  <a:spLocks noChangeArrowheads="1"/>
                </p:cNvSpPr>
                <p:nvPr/>
              </p:nvSpPr>
              <p:spPr bwMode="gray">
                <a:xfrm>
                  <a:off x="192" y="1917"/>
                  <a:ext cx="1035" cy="1019"/>
                </a:xfrm>
                <a:prstGeom prst="ellipse">
                  <a:avLst/>
                </a:prstGeom>
                <a:solidFill>
                  <a:schemeClr val="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pic>
            <p:nvPicPr>
              <p:cNvPr id="56" name="Picture 31" descr="Picture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004" y="1572"/>
                <a:ext cx="359" cy="15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60" name="Rectangle 32"/>
            <p:cNvSpPr>
              <a:spLocks noChangeArrowheads="1"/>
            </p:cNvSpPr>
            <p:nvPr/>
          </p:nvSpPr>
          <p:spPr bwMode="gray">
            <a:xfrm>
              <a:off x="1740808" y="4757584"/>
              <a:ext cx="3821793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folHlink">
                          <a:alpha val="60001"/>
                        </a:schemeClr>
                      </a:gs>
                      <a:gs pos="100000">
                        <a:schemeClr val="folHlink">
                          <a:gamma/>
                          <a:tint val="9020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dirty="0" err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Máy</a:t>
              </a:r>
              <a:r>
                <a:rPr lang="en-US" sz="2400" dirty="0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đúc</a:t>
              </a:r>
              <a:r>
                <a:rPr lang="en-US" sz="2400" dirty="0">
                  <a:solidFill>
                    <a:srgbClr val="000099"/>
                  </a:solidFill>
                  <a:latin typeface="Arial" pitchFamily="34" charset="0"/>
                  <a:cs typeface="Arial" pitchFamily="34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10859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/>
              <a:t>PH-KHANH</a:t>
            </a:r>
            <a:endParaRPr lang="en-US" dirty="0"/>
          </a:p>
        </p:txBody>
      </p:sp>
      <p:grpSp>
        <p:nvGrpSpPr>
          <p:cNvPr id="25" name="Group 87"/>
          <p:cNvGrpSpPr>
            <a:grpSpLocks/>
          </p:cNvGrpSpPr>
          <p:nvPr/>
        </p:nvGrpSpPr>
        <p:grpSpPr bwMode="auto">
          <a:xfrm>
            <a:off x="1600200" y="191219"/>
            <a:ext cx="7543800" cy="893822"/>
            <a:chOff x="1248" y="1440"/>
            <a:chExt cx="3070" cy="603"/>
          </a:xfrm>
        </p:grpSpPr>
        <p:sp>
          <p:nvSpPr>
            <p:cNvPr id="26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27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30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1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2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8" name="Text Box 93"/>
            <p:cNvSpPr txBox="1">
              <a:spLocks noChangeArrowheads="1"/>
            </p:cNvSpPr>
            <p:nvPr/>
          </p:nvSpPr>
          <p:spPr bwMode="gray">
            <a:xfrm>
              <a:off x="1574" y="1488"/>
              <a:ext cx="2744" cy="5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err="1" smtClean="0">
                  <a:solidFill>
                    <a:srgbClr val="C00000"/>
                  </a:solidFill>
                </a:rPr>
                <a:t>Lịch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</a:rPr>
                <a:t>sử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 </a:t>
              </a:r>
              <a:r>
                <a:rPr lang="en-US" sz="2400" b="1" i="1" dirty="0" err="1">
                  <a:solidFill>
                    <a:srgbClr val="C00000"/>
                  </a:solidFill>
                </a:rPr>
                <a:t>sử</a:t>
              </a:r>
              <a:r>
                <a:rPr lang="en-US" sz="2400" b="1" i="1" dirty="0">
                  <a:solidFill>
                    <a:srgbClr val="C00000"/>
                  </a:solidFill>
                </a:rPr>
                <a:t> </a:t>
              </a:r>
              <a:r>
                <a:rPr lang="en-US" sz="2400" b="1" i="1" dirty="0" err="1">
                  <a:solidFill>
                    <a:srgbClr val="C00000"/>
                  </a:solidFill>
                </a:rPr>
                <a:t>phát</a:t>
              </a:r>
              <a:r>
                <a:rPr lang="en-US" sz="2400" b="1" i="1" dirty="0">
                  <a:solidFill>
                    <a:srgbClr val="C00000"/>
                  </a:solidFill>
                </a:rPr>
                <a:t> </a:t>
              </a:r>
              <a:r>
                <a:rPr lang="en-US" sz="2400" b="1" i="1" dirty="0" err="1">
                  <a:solidFill>
                    <a:srgbClr val="C00000"/>
                  </a:solidFill>
                </a:rPr>
                <a:t>triển</a:t>
              </a:r>
              <a:r>
                <a:rPr lang="en-US" sz="2400" b="1" i="1" dirty="0">
                  <a:solidFill>
                    <a:srgbClr val="C00000"/>
                  </a:solidFill>
                </a:rPr>
                <a:t> </a:t>
              </a:r>
              <a:r>
                <a:rPr lang="en-US" sz="2400" b="1" i="1" dirty="0" err="1">
                  <a:solidFill>
                    <a:srgbClr val="C00000"/>
                  </a:solidFill>
                </a:rPr>
                <a:t>của</a:t>
              </a:r>
              <a:r>
                <a:rPr lang="en-US" sz="2400" b="1" i="1" dirty="0">
                  <a:solidFill>
                    <a:srgbClr val="C00000"/>
                  </a:solidFill>
                </a:rPr>
                <a:t> </a:t>
              </a:r>
              <a:r>
                <a:rPr lang="en-US" sz="2400" b="1" i="1" dirty="0" err="1">
                  <a:solidFill>
                    <a:srgbClr val="C00000"/>
                  </a:solidFill>
                </a:rPr>
                <a:t>máy</a:t>
              </a:r>
              <a:r>
                <a:rPr lang="en-US" sz="2400" b="1" i="1" dirty="0">
                  <a:solidFill>
                    <a:srgbClr val="C00000"/>
                  </a:solidFill>
                </a:rPr>
                <a:t> </a:t>
              </a:r>
              <a:r>
                <a:rPr lang="en-US" sz="2400" b="1" i="1" dirty="0" err="1">
                  <a:solidFill>
                    <a:srgbClr val="C00000"/>
                  </a:solidFill>
                </a:rPr>
                <a:t>công</a:t>
              </a:r>
              <a:r>
                <a:rPr lang="en-US" sz="2400" b="1" i="1" dirty="0">
                  <a:solidFill>
                    <a:srgbClr val="C00000"/>
                  </a:solidFill>
                </a:rPr>
                <a:t> </a:t>
              </a:r>
              <a:r>
                <a:rPr lang="en-US" sz="2400" b="1" i="1" dirty="0" err="1">
                  <a:solidFill>
                    <a:srgbClr val="C00000"/>
                  </a:solidFill>
                </a:rPr>
                <a:t>cụ</a:t>
              </a:r>
              <a:r>
                <a:rPr lang="en-US" sz="2400" b="1" i="1" dirty="0">
                  <a:solidFill>
                    <a:srgbClr val="C00000"/>
                  </a:solidFill>
                </a:rPr>
                <a:t>.</a:t>
              </a:r>
              <a:endParaRPr lang="en-US" sz="2400" b="1" dirty="0">
                <a:solidFill>
                  <a:srgbClr val="C00000"/>
                </a:solidFill>
              </a:endParaRPr>
            </a:p>
            <a:p>
              <a:pPr algn="ctr"/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9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168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04" y="1676400"/>
            <a:ext cx="8671392" cy="3507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124200" y="5414664"/>
            <a:ext cx="4243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70C0"/>
                </a:solidFill>
              </a:rPr>
              <a:t>Máy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công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cụ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đầu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tiên</a:t>
            </a:r>
            <a:endParaRPr lang="en-US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83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grpSp>
        <p:nvGrpSpPr>
          <p:cNvPr id="25" name="Group 87"/>
          <p:cNvGrpSpPr>
            <a:grpSpLocks/>
          </p:cNvGrpSpPr>
          <p:nvPr/>
        </p:nvGrpSpPr>
        <p:grpSpPr bwMode="auto">
          <a:xfrm>
            <a:off x="0" y="191220"/>
            <a:ext cx="8763671" cy="902716"/>
            <a:chOff x="1248" y="1440"/>
            <a:chExt cx="3248" cy="609"/>
          </a:xfrm>
        </p:grpSpPr>
        <p:sp>
          <p:nvSpPr>
            <p:cNvPr id="26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27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1" y="960"/>
              <a:chExt cx="986" cy="795"/>
            </a:xfrm>
          </p:grpSpPr>
          <p:sp>
            <p:nvSpPr>
              <p:cNvPr id="30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1" name="Oval 91"/>
              <p:cNvSpPr>
                <a:spLocks noChangeArrowheads="1"/>
              </p:cNvSpPr>
              <p:nvPr/>
            </p:nvSpPr>
            <p:spPr bwMode="gray">
              <a:xfrm rot="1758052">
                <a:off x="721" y="960"/>
                <a:ext cx="959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2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8" name="Text Box 93"/>
            <p:cNvSpPr txBox="1">
              <a:spLocks noChangeArrowheads="1"/>
            </p:cNvSpPr>
            <p:nvPr/>
          </p:nvSpPr>
          <p:spPr bwMode="gray">
            <a:xfrm>
              <a:off x="1574" y="1488"/>
              <a:ext cx="2922" cy="5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err="1" smtClean="0">
                  <a:solidFill>
                    <a:srgbClr val="C00000"/>
                  </a:solidFill>
                </a:rPr>
                <a:t>Xu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</a:rPr>
                <a:t>hướng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</a:rPr>
                <a:t>phát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</a:rPr>
                <a:t>triển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  </a:t>
              </a:r>
              <a:r>
                <a:rPr lang="en-US" sz="2400" b="1" dirty="0" err="1" smtClean="0">
                  <a:solidFill>
                    <a:srgbClr val="C00000"/>
                  </a:solidFill>
                </a:rPr>
                <a:t>và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</a:rPr>
                <a:t>phân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</a:rPr>
                <a:t>loại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</a:rPr>
                <a:t>máy</a:t>
              </a:r>
              <a:r>
                <a:rPr lang="en-US" sz="2400" b="1" dirty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</a:rPr>
                <a:t>công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</a:rPr>
                <a:t>cụ</a:t>
              </a:r>
              <a:r>
                <a:rPr lang="en-US" sz="2400" b="1" i="1" dirty="0" smtClean="0">
                  <a:solidFill>
                    <a:srgbClr val="C00000"/>
                  </a:solidFill>
                </a:rPr>
                <a:t>.</a:t>
              </a:r>
              <a:endParaRPr lang="en-US" sz="2400" b="1" dirty="0">
                <a:solidFill>
                  <a:srgbClr val="C00000"/>
                </a:solidFill>
              </a:endParaRPr>
            </a:p>
            <a:p>
              <a:pPr algn="ctr"/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9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168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101" y="1453584"/>
            <a:ext cx="3930566" cy="2485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6160" y="1131091"/>
            <a:ext cx="2739170" cy="3693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5330" y="1112079"/>
            <a:ext cx="2057400" cy="3794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7930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125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25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PH-KHANH</a:t>
            </a:r>
            <a:endParaRPr lang="en-US" dirty="0"/>
          </a:p>
        </p:txBody>
      </p:sp>
      <p:grpSp>
        <p:nvGrpSpPr>
          <p:cNvPr id="25" name="Group 87"/>
          <p:cNvGrpSpPr>
            <a:grpSpLocks/>
          </p:cNvGrpSpPr>
          <p:nvPr/>
        </p:nvGrpSpPr>
        <p:grpSpPr bwMode="auto">
          <a:xfrm>
            <a:off x="838200" y="191220"/>
            <a:ext cx="8763671" cy="902716"/>
            <a:chOff x="1248" y="1440"/>
            <a:chExt cx="3248" cy="609"/>
          </a:xfrm>
        </p:grpSpPr>
        <p:sp>
          <p:nvSpPr>
            <p:cNvPr id="26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27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30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1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2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8" name="Text Box 93"/>
            <p:cNvSpPr txBox="1">
              <a:spLocks noChangeArrowheads="1"/>
            </p:cNvSpPr>
            <p:nvPr/>
          </p:nvSpPr>
          <p:spPr bwMode="gray">
            <a:xfrm>
              <a:off x="1574" y="1488"/>
              <a:ext cx="2922" cy="5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err="1" smtClean="0">
                  <a:solidFill>
                    <a:srgbClr val="C00000"/>
                  </a:solidFill>
                </a:rPr>
                <a:t>Xu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</a:rPr>
                <a:t>hướng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</a:rPr>
                <a:t>phát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</a:rPr>
                <a:t>triển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  </a:t>
              </a:r>
              <a:r>
                <a:rPr lang="en-US" sz="2400" b="1" dirty="0" err="1" smtClean="0">
                  <a:solidFill>
                    <a:srgbClr val="C00000"/>
                  </a:solidFill>
                </a:rPr>
                <a:t>và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</a:rPr>
                <a:t>phân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</a:rPr>
                <a:t>loại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</a:rPr>
                <a:t>máy</a:t>
              </a:r>
              <a:r>
                <a:rPr lang="en-US" sz="2400" b="1" dirty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</a:rPr>
                <a:t>công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C00000"/>
                  </a:solidFill>
                </a:rPr>
                <a:t>cụ</a:t>
              </a:r>
              <a:r>
                <a:rPr lang="en-US" sz="2400" b="1" i="1" dirty="0" smtClean="0">
                  <a:solidFill>
                    <a:srgbClr val="C00000"/>
                  </a:solidFill>
                </a:rPr>
                <a:t>.</a:t>
              </a:r>
              <a:endParaRPr lang="en-US" sz="2400" b="1" dirty="0">
                <a:solidFill>
                  <a:srgbClr val="C00000"/>
                </a:solidFill>
              </a:endParaRPr>
            </a:p>
            <a:p>
              <a:pPr algn="ctr"/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9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168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04" y="1131068"/>
            <a:ext cx="3459156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131068"/>
            <a:ext cx="3723660" cy="2798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650" y="3984171"/>
            <a:ext cx="3638550" cy="2572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2059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5318875" y="3307555"/>
            <a:ext cx="1828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 err="1" smtClean="0">
                <a:latin typeface="Verdana" pitchFamily="34" charset="0"/>
              </a:rPr>
              <a:t>Khoa</a:t>
            </a:r>
            <a:r>
              <a:rPr lang="en-US" b="1" dirty="0" smtClean="0">
                <a:latin typeface="Verdana" pitchFamily="34" charset="0"/>
              </a:rPr>
              <a:t> </a:t>
            </a:r>
            <a:r>
              <a:rPr lang="en-US" b="1" dirty="0" err="1" smtClean="0">
                <a:latin typeface="Verdana" pitchFamily="34" charset="0"/>
              </a:rPr>
              <a:t>Cơ</a:t>
            </a:r>
            <a:r>
              <a:rPr lang="en-US" b="1" dirty="0" smtClean="0">
                <a:latin typeface="Verdana" pitchFamily="34" charset="0"/>
              </a:rPr>
              <a:t> </a:t>
            </a:r>
            <a:r>
              <a:rPr lang="en-US" b="1" dirty="0" err="1" smtClean="0">
                <a:latin typeface="Verdana" pitchFamily="34" charset="0"/>
              </a:rPr>
              <a:t>Khí</a:t>
            </a:r>
            <a:endParaRPr lang="en-US" b="1" dirty="0">
              <a:latin typeface="Verdana" pitchFamily="34" charset="0"/>
            </a:endParaRPr>
          </a:p>
        </p:txBody>
      </p:sp>
      <p:sp>
        <p:nvSpPr>
          <p:cNvPr id="88069" name="WordArt 5"/>
          <p:cNvSpPr>
            <a:spLocks noChangeArrowheads="1" noChangeShapeType="1" noTextEdit="1"/>
          </p:cNvSpPr>
          <p:nvPr/>
        </p:nvSpPr>
        <p:spPr bwMode="gray">
          <a:xfrm rot="20342528">
            <a:off x="60488" y="2159190"/>
            <a:ext cx="8161181" cy="1021556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sz="3600" b="1" kern="10" dirty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Thank You </a:t>
            </a:r>
            <a:r>
              <a:rPr lang="en-US" sz="3600" b="1" kern="10" dirty="0" smtClean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For Your Attention!</a:t>
            </a:r>
            <a:endParaRPr lang="en-US" sz="3600" b="1" kern="10" dirty="0">
              <a:ln w="19050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0" scaled="1"/>
              </a:gradFill>
              <a:effectLst>
                <a:outerShdw dist="63500" dir="2212194" algn="ctr" rotWithShape="0">
                  <a:srgbClr val="868686">
                    <a:alpha val="50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9" grpId="0" animBg="1"/>
    </p:bldLst>
  </p:timing>
</p:sld>
</file>

<file path=ppt/theme/theme1.xml><?xml version="1.0" encoding="utf-8"?>
<a:theme xmlns:a="http://schemas.openxmlformats.org/drawingml/2006/main" name="cdb2004218l">
  <a:themeElements>
    <a:clrScheme name="sample 3">
      <a:dk1>
        <a:srgbClr val="000000"/>
      </a:dk1>
      <a:lt1>
        <a:srgbClr val="FFFFFF"/>
      </a:lt1>
      <a:dk2>
        <a:srgbClr val="0B3191"/>
      </a:dk2>
      <a:lt2>
        <a:srgbClr val="C0C0C0"/>
      </a:lt2>
      <a:accent1>
        <a:srgbClr val="3195D9"/>
      </a:accent1>
      <a:accent2>
        <a:srgbClr val="63C2F7"/>
      </a:accent2>
      <a:accent3>
        <a:srgbClr val="FFFFFF"/>
      </a:accent3>
      <a:accent4>
        <a:srgbClr val="000000"/>
      </a:accent4>
      <a:accent5>
        <a:srgbClr val="ADC8E9"/>
      </a:accent5>
      <a:accent6>
        <a:srgbClr val="59B0E0"/>
      </a:accent6>
      <a:hlink>
        <a:srgbClr val="4173F1"/>
      </a:hlink>
      <a:folHlink>
        <a:srgbClr val="3B97A9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000066"/>
        </a:dk1>
        <a:lt1>
          <a:srgbClr val="FFFFFF"/>
        </a:lt1>
        <a:dk2>
          <a:srgbClr val="175B5B"/>
        </a:dk2>
        <a:lt2>
          <a:srgbClr val="C0C0C0"/>
        </a:lt2>
        <a:accent1>
          <a:srgbClr val="7DB038"/>
        </a:accent1>
        <a:accent2>
          <a:srgbClr val="6CA5D8"/>
        </a:accent2>
        <a:accent3>
          <a:srgbClr val="FFFFFF"/>
        </a:accent3>
        <a:accent4>
          <a:srgbClr val="000056"/>
        </a:accent4>
        <a:accent5>
          <a:srgbClr val="BFD4AE"/>
        </a:accent5>
        <a:accent6>
          <a:srgbClr val="6195C4"/>
        </a:accent6>
        <a:hlink>
          <a:srgbClr val="5D4BC7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000000"/>
        </a:dk1>
        <a:lt1>
          <a:srgbClr val="FFFFFF"/>
        </a:lt1>
        <a:dk2>
          <a:srgbClr val="500E86"/>
        </a:dk2>
        <a:lt2>
          <a:srgbClr val="B2B2B2"/>
        </a:lt2>
        <a:accent1>
          <a:srgbClr val="3C96C8"/>
        </a:accent1>
        <a:accent2>
          <a:srgbClr val="E2AF52"/>
        </a:accent2>
        <a:accent3>
          <a:srgbClr val="FFFFFF"/>
        </a:accent3>
        <a:accent4>
          <a:srgbClr val="000000"/>
        </a:accent4>
        <a:accent5>
          <a:srgbClr val="AFC9E0"/>
        </a:accent5>
        <a:accent6>
          <a:srgbClr val="CD9E49"/>
        </a:accent6>
        <a:hlink>
          <a:srgbClr val="576CD5"/>
        </a:hlink>
        <a:folHlink>
          <a:srgbClr val="6EBCB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0000"/>
        </a:dk1>
        <a:lt1>
          <a:srgbClr val="FFFFFF"/>
        </a:lt1>
        <a:dk2>
          <a:srgbClr val="0B3191"/>
        </a:dk2>
        <a:lt2>
          <a:srgbClr val="C0C0C0"/>
        </a:lt2>
        <a:accent1>
          <a:srgbClr val="3195D9"/>
        </a:accent1>
        <a:accent2>
          <a:srgbClr val="63C2F7"/>
        </a:accent2>
        <a:accent3>
          <a:srgbClr val="FFFFFF"/>
        </a:accent3>
        <a:accent4>
          <a:srgbClr val="000000"/>
        </a:accent4>
        <a:accent5>
          <a:srgbClr val="ADC8E9"/>
        </a:accent5>
        <a:accent6>
          <a:srgbClr val="59B0E0"/>
        </a:accent6>
        <a:hlink>
          <a:srgbClr val="4173F1"/>
        </a:hlink>
        <a:folHlink>
          <a:srgbClr val="3B97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cdb2004218l</Template>
  <TotalTime>598</TotalTime>
  <Words>181</Words>
  <Application>Microsoft Office PowerPoint</Application>
  <PresentationFormat>On-screen Show (4:3)</PresentationFormat>
  <Paragraphs>39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cdb2004218l</vt:lpstr>
      <vt:lpstr>MÁY CẮT KIM LOẠI</vt:lpstr>
      <vt:lpstr>NỘI DUNG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USER</dc:creator>
  <cp:lastModifiedBy>USER</cp:lastModifiedBy>
  <cp:revision>60</cp:revision>
  <dcterms:created xsi:type="dcterms:W3CDTF">2019-12-26T08:27:35Z</dcterms:created>
  <dcterms:modified xsi:type="dcterms:W3CDTF">2021-08-30T07:06:11Z</dcterms:modified>
</cp:coreProperties>
</file>