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276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6CA5D8"/>
    <a:srgbClr val="FFCCFF"/>
    <a:srgbClr val="008000"/>
    <a:srgbClr val="660066"/>
    <a:srgbClr val="000099"/>
    <a:srgbClr val="FF3399"/>
    <a:srgbClr val="B2B2B2"/>
    <a:srgbClr val="96969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98" autoAdjust="0"/>
    <p:restoredTop sz="94660" autoAdjust="0"/>
  </p:normalViewPr>
  <p:slideViewPr>
    <p:cSldViewPr>
      <p:cViewPr varScale="1">
        <p:scale>
          <a:sx n="70" d="100"/>
          <a:sy n="70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457200" y="2057400"/>
            <a:ext cx="7543800" cy="1066800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168275"/>
          </a:xfrm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0"/>
            <a:ext cx="2895600" cy="168275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0"/>
            <a:ext cx="2133600" cy="168275"/>
          </a:xfrm>
        </p:spPr>
        <p:txBody>
          <a:bodyPr/>
          <a:lstStyle>
            <a:lvl1pPr algn="r">
              <a:defRPr sz="1400"/>
            </a:lvl1pPr>
          </a:lstStyle>
          <a:p>
            <a:fld id="{798FC7B7-FD82-4F59-8E7C-4B8837A1C05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3048000"/>
            <a:ext cx="5562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gray">
          <a:xfrm>
            <a:off x="7391400" y="5867400"/>
            <a:ext cx="1384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3121" name="Text Box 49"/>
          <p:cNvSpPr txBox="1">
            <a:spLocks noChangeArrowheads="1"/>
          </p:cNvSpPr>
          <p:nvPr/>
        </p:nvSpPr>
        <p:spPr bwMode="gray">
          <a:xfrm>
            <a:off x="5257800" y="5973763"/>
            <a:ext cx="2209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chemeClr val="bg1"/>
                </a:solidFill>
              </a:rPr>
              <a:t>www.themegallery.com </a:t>
            </a:r>
          </a:p>
        </p:txBody>
      </p:sp>
      <p:grpSp>
        <p:nvGrpSpPr>
          <p:cNvPr id="3122" name="Group 50"/>
          <p:cNvGrpSpPr>
            <a:grpSpLocks/>
          </p:cNvGrpSpPr>
          <p:nvPr/>
        </p:nvGrpSpPr>
        <p:grpSpPr bwMode="auto">
          <a:xfrm>
            <a:off x="0" y="2971800"/>
            <a:ext cx="7010400" cy="76200"/>
            <a:chOff x="0" y="528"/>
            <a:chExt cx="5232" cy="48"/>
          </a:xfrm>
        </p:grpSpPr>
        <p:sp>
          <p:nvSpPr>
            <p:cNvPr id="3123" name="Line 51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4" name="Line 52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2C9BBCB-5CBC-45D7-A52E-07CFFB542A7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33389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1DC6E5-49E2-4C46-A0F4-2F8A99B3D5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2638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2755ED-07AB-44F0-A33A-B53A68A69A7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827461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A477FE-1066-4CFE-8FFC-70575FE014A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6628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71228F-2C9B-48C7-9161-28F8D8BB5DE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40591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572D25-FFEE-44B3-A736-F04932D8DF6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02132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225826-BCCA-4A87-995B-DC78BA8FEAD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69148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0ABA8D-A5C6-4745-9CDC-14FC1FE953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689180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DCA552-FACD-42B5-9323-C96CB4B3DF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7083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57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57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9E8640-193F-4D19-8450-426FE30E07B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115546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96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66800"/>
            <a:ext cx="8229600" cy="51720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8850" y="6434138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196850" y="6434138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fld id="{4A3AAA32-AECE-493B-998D-86959BB94DC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664200" y="6430963"/>
            <a:ext cx="22860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856471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6434138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381000"/>
            <a:ext cx="7696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2296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96850" y="6434138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83BE0BE3-4CE4-4F5A-9837-2101BD9D4EFD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078" name="Group 54"/>
          <p:cNvGrpSpPr>
            <a:grpSpLocks/>
          </p:cNvGrpSpPr>
          <p:nvPr/>
        </p:nvGrpSpPr>
        <p:grpSpPr bwMode="auto">
          <a:xfrm>
            <a:off x="152400" y="838200"/>
            <a:ext cx="8153400" cy="76200"/>
            <a:chOff x="0" y="528"/>
            <a:chExt cx="5232" cy="48"/>
          </a:xfrm>
        </p:grpSpPr>
        <p:sp>
          <p:nvSpPr>
            <p:cNvPr id="1079" name="Line 55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81" name="Rectangle 5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82" name="Text Box 58"/>
          <p:cNvSpPr txBox="1">
            <a:spLocks noChangeArrowheads="1"/>
          </p:cNvSpPr>
          <p:nvPr/>
        </p:nvSpPr>
        <p:spPr bwMode="black">
          <a:xfrm>
            <a:off x="7499350" y="6357938"/>
            <a:ext cx="1384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2000" b="1" i="1">
                <a:solidFill>
                  <a:schemeClr val="bg1"/>
                </a:solidFill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0"/>
            <a:ext cx="72390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TRƯỜNG CAO ĐẲNG LÝ TỰ TRỌNG TP.HCM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8305800" cy="16002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MÁY CẮT KIM LOẠI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black">
          <a:xfrm>
            <a:off x="609600" y="4357777"/>
            <a:ext cx="80772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400" b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chemeClr val="tx1"/>
                </a:solidFill>
              </a:rPr>
              <a:t>BIÊN SOẠN: ĐỖ THỊ PHƯƠNG KHANH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771" y="2395909"/>
            <a:ext cx="7641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C00000"/>
                </a:solidFill>
              </a:rPr>
              <a:t>Chương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2: ĐỘNG HỌC MÁY </a:t>
            </a:r>
            <a:r>
              <a:rPr lang="en-US" sz="2800" b="1" dirty="0">
                <a:solidFill>
                  <a:srgbClr val="C00000"/>
                </a:solidFill>
              </a:rPr>
              <a:t>CẮT KIM LOẠI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0520" y="65781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MÔN HỌC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96742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B050"/>
                </a:solidFill>
              </a:rPr>
              <a:t>2.1.1  </a:t>
            </a:r>
            <a:r>
              <a:rPr lang="en-US" sz="3000" b="1" dirty="0" err="1" smtClean="0">
                <a:solidFill>
                  <a:srgbClr val="00B050"/>
                </a:solidFill>
              </a:rPr>
              <a:t>Dạng</a:t>
            </a:r>
            <a:r>
              <a:rPr lang="en-US" sz="3000" b="1" dirty="0" smtClean="0">
                <a:solidFill>
                  <a:srgbClr val="00B050"/>
                </a:solidFill>
              </a:rPr>
              <a:t> </a:t>
            </a:r>
            <a:r>
              <a:rPr lang="en-US" sz="3000" b="1" dirty="0" err="1" smtClean="0">
                <a:solidFill>
                  <a:srgbClr val="00B050"/>
                </a:solidFill>
              </a:rPr>
              <a:t>trụ</a:t>
            </a:r>
            <a:r>
              <a:rPr lang="en-US" sz="3000" b="1" dirty="0" smtClean="0">
                <a:solidFill>
                  <a:srgbClr val="00B050"/>
                </a:solidFill>
              </a:rPr>
              <a:t> </a:t>
            </a:r>
            <a:r>
              <a:rPr lang="en-US" sz="3000" b="1" dirty="0" err="1" smtClean="0">
                <a:solidFill>
                  <a:srgbClr val="00B050"/>
                </a:solidFill>
              </a:rPr>
              <a:t>tròn</a:t>
            </a:r>
            <a:r>
              <a:rPr lang="en-US" sz="3000" b="1" dirty="0" smtClean="0">
                <a:solidFill>
                  <a:srgbClr val="00B050"/>
                </a:solidFill>
              </a:rPr>
              <a:t> </a:t>
            </a:r>
            <a:r>
              <a:rPr lang="en-US" sz="3000" b="1" dirty="0" err="1" smtClean="0">
                <a:solidFill>
                  <a:srgbClr val="00B050"/>
                </a:solidFill>
              </a:rPr>
              <a:t>xoay</a:t>
            </a:r>
            <a:endParaRPr lang="en-US" sz="3000" b="1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56019"/>
            <a:ext cx="6248400" cy="3306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928218" y="5181599"/>
            <a:ext cx="8368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8000"/>
                </a:solidFill>
              </a:rPr>
              <a:t>Thể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hiện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mặt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trụ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được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hình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thành</a:t>
            </a:r>
            <a:r>
              <a:rPr lang="en-US" sz="2400" dirty="0">
                <a:solidFill>
                  <a:srgbClr val="008000"/>
                </a:solidFill>
              </a:rPr>
              <a:t> do </a:t>
            </a:r>
            <a:r>
              <a:rPr lang="en-US" sz="2400" dirty="0" err="1">
                <a:solidFill>
                  <a:srgbClr val="008000"/>
                </a:solidFill>
              </a:rPr>
              <a:t>đường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sinh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là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đường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thẳng</a:t>
            </a:r>
            <a:r>
              <a:rPr lang="en-US" sz="2400" dirty="0">
                <a:solidFill>
                  <a:srgbClr val="008000"/>
                </a:solidFill>
              </a:rPr>
              <a:t> quay </a:t>
            </a:r>
            <a:r>
              <a:rPr lang="en-US" sz="2400" dirty="0" err="1">
                <a:solidFill>
                  <a:srgbClr val="008000"/>
                </a:solidFill>
              </a:rPr>
              <a:t>chung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quanh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đường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chuẩn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là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đường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tròn</a:t>
            </a:r>
            <a:r>
              <a:rPr lang="en-US" sz="2400" dirty="0">
                <a:solidFill>
                  <a:srgbClr val="008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38320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</a:rPr>
              <a:t>2.1.1  </a:t>
            </a:r>
            <a:r>
              <a:rPr lang="en-US" sz="3000" b="1" dirty="0" err="1" smtClean="0">
                <a:solidFill>
                  <a:srgbClr val="660066"/>
                </a:solidFill>
              </a:rPr>
              <a:t>Dạng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trụ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tròn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xoay</a:t>
            </a:r>
            <a:endParaRPr lang="en-US" sz="3000" b="1" dirty="0">
              <a:solidFill>
                <a:srgbClr val="66006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217" y="1905000"/>
            <a:ext cx="7023181" cy="331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17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38320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</a:rPr>
              <a:t>2.1.1  </a:t>
            </a:r>
            <a:r>
              <a:rPr lang="en-US" sz="3000" b="1" dirty="0" err="1" smtClean="0">
                <a:solidFill>
                  <a:srgbClr val="660066"/>
                </a:solidFill>
              </a:rPr>
              <a:t>Dạng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trụ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tròn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xoay</a:t>
            </a:r>
            <a:endParaRPr lang="en-US" sz="3000" b="1" dirty="0">
              <a:solidFill>
                <a:srgbClr val="660066"/>
              </a:solidFill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685800" y="5163671"/>
            <a:ext cx="8077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Dạng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bề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mặt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tròn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xoay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đường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chuẩn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tròn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đường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sinh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cong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0" y="1857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0" y="38957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156" y="1669736"/>
            <a:ext cx="4662488" cy="3175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6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38320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dirty="0"/>
              <a:t>PH-KHANH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</a:rPr>
              <a:t>2.1.2  </a:t>
            </a:r>
            <a:r>
              <a:rPr lang="en-US" sz="3000" b="1" dirty="0" err="1" smtClean="0">
                <a:solidFill>
                  <a:srgbClr val="660066"/>
                </a:solidFill>
              </a:rPr>
              <a:t>Dạng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mặt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phẳng</a:t>
            </a:r>
            <a:endParaRPr lang="en-US" sz="3000" b="1" dirty="0">
              <a:solidFill>
                <a:srgbClr val="660066"/>
              </a:solidFill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0" y="1857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0" y="38957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Rectangle 28"/>
          <p:cNvSpPr>
            <a:spLocks noChangeArrowheads="1"/>
          </p:cNvSpPr>
          <p:nvPr/>
        </p:nvSpPr>
        <p:spPr bwMode="auto">
          <a:xfrm>
            <a:off x="152400" y="4048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26" y="1857375"/>
            <a:ext cx="8026675" cy="3427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478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38320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</a:rPr>
              <a:t>2.1.2  </a:t>
            </a:r>
            <a:r>
              <a:rPr lang="en-US" sz="3000" b="1" dirty="0" err="1" smtClean="0">
                <a:solidFill>
                  <a:srgbClr val="660066"/>
                </a:solidFill>
              </a:rPr>
              <a:t>Dạng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mặt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phẳng</a:t>
            </a:r>
            <a:endParaRPr lang="en-US" sz="3000" b="1" dirty="0">
              <a:solidFill>
                <a:srgbClr val="660066"/>
              </a:solidFill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0" y="38957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Rectangle 28"/>
          <p:cNvSpPr>
            <a:spLocks noChangeArrowheads="1"/>
          </p:cNvSpPr>
          <p:nvPr/>
        </p:nvSpPr>
        <p:spPr bwMode="auto">
          <a:xfrm>
            <a:off x="152400" y="4048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32" y="2009775"/>
            <a:ext cx="8395335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80247" y="5318286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rgbClr val="C00000"/>
                </a:solidFill>
              </a:rPr>
              <a:t>H 2-5. </a:t>
            </a:r>
            <a:r>
              <a:rPr lang="en-US" sz="2400" i="1" dirty="0" err="1">
                <a:solidFill>
                  <a:srgbClr val="C00000"/>
                </a:solidFill>
              </a:rPr>
              <a:t>Dạng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bề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mặt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phẳng</a:t>
            </a:r>
            <a:r>
              <a:rPr lang="en-US" sz="2400" i="1" dirty="0">
                <a:solidFill>
                  <a:srgbClr val="C00000"/>
                </a:solidFill>
              </a:rPr>
              <a:t>, </a:t>
            </a:r>
            <a:r>
              <a:rPr lang="en-US" sz="2400" i="1" dirty="0" err="1">
                <a:solidFill>
                  <a:srgbClr val="C00000"/>
                </a:solidFill>
              </a:rPr>
              <a:t>đường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chuẩn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thẳng</a:t>
            </a:r>
            <a:r>
              <a:rPr lang="en-US" sz="2400" i="1" dirty="0">
                <a:solidFill>
                  <a:srgbClr val="C00000"/>
                </a:solidFill>
              </a:rPr>
              <a:t>, </a:t>
            </a:r>
            <a:r>
              <a:rPr lang="en-US" sz="2400" i="1" dirty="0" err="1">
                <a:solidFill>
                  <a:srgbClr val="C00000"/>
                </a:solidFill>
              </a:rPr>
              <a:t>đường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sinh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gãy</a:t>
            </a:r>
            <a:r>
              <a:rPr lang="en-US" sz="2400" i="1" dirty="0">
                <a:solidFill>
                  <a:srgbClr val="C00000"/>
                </a:solidFill>
              </a:rPr>
              <a:t> </a:t>
            </a:r>
            <a:r>
              <a:rPr lang="en-US" sz="2400" i="1" dirty="0" err="1">
                <a:solidFill>
                  <a:srgbClr val="C00000"/>
                </a:solidFill>
              </a:rPr>
              <a:t>khúc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5587" y="1488043"/>
            <a:ext cx="83264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rgbClr val="FF0000"/>
                </a:solidFill>
              </a:rPr>
              <a:t>Đường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chuẩn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là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đường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thẳng</a:t>
            </a:r>
            <a:r>
              <a:rPr lang="en-US" sz="2400" b="1" i="1" dirty="0">
                <a:solidFill>
                  <a:srgbClr val="FF0000"/>
                </a:solidFill>
              </a:rPr>
              <a:t>, </a:t>
            </a:r>
            <a:r>
              <a:rPr lang="en-US" sz="2400" b="1" i="1" dirty="0" err="1">
                <a:solidFill>
                  <a:srgbClr val="FF0000"/>
                </a:solidFill>
              </a:rPr>
              <a:t>sinh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gãy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khúc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51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38320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</a:rPr>
              <a:t>2.1.2  </a:t>
            </a:r>
            <a:r>
              <a:rPr lang="en-US" sz="3000" b="1" dirty="0" err="1" smtClean="0">
                <a:solidFill>
                  <a:srgbClr val="660066"/>
                </a:solidFill>
              </a:rPr>
              <a:t>Dạng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mặt</a:t>
            </a:r>
            <a:r>
              <a:rPr lang="en-US" sz="3000" b="1" dirty="0" smtClean="0">
                <a:solidFill>
                  <a:srgbClr val="660066"/>
                </a:solidFill>
              </a:rPr>
              <a:t> </a:t>
            </a:r>
            <a:r>
              <a:rPr lang="en-US" sz="3000" b="1" dirty="0" err="1" smtClean="0">
                <a:solidFill>
                  <a:srgbClr val="660066"/>
                </a:solidFill>
              </a:rPr>
              <a:t>phẳng</a:t>
            </a:r>
            <a:endParaRPr lang="en-US" sz="3000" b="1" dirty="0">
              <a:solidFill>
                <a:srgbClr val="660066"/>
              </a:solidFill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0" y="38957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Rectangle 28"/>
          <p:cNvSpPr>
            <a:spLocks noChangeArrowheads="1"/>
          </p:cNvSpPr>
          <p:nvPr/>
        </p:nvSpPr>
        <p:spPr bwMode="auto">
          <a:xfrm>
            <a:off x="152400" y="4048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9872" y="1529474"/>
            <a:ext cx="7989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i="1" dirty="0"/>
              <a:t>Đường chuẩn là đường </a:t>
            </a:r>
            <a:r>
              <a:rPr lang="en-US" sz="2800" i="1" dirty="0" err="1"/>
              <a:t>thẳng</a:t>
            </a:r>
            <a:r>
              <a:rPr lang="de-DE" sz="2800" i="1" dirty="0"/>
              <a:t>, sinh cong </a:t>
            </a:r>
            <a:endParaRPr lang="en-US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982" y="2052694"/>
            <a:ext cx="5726818" cy="304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830542" y="5111444"/>
            <a:ext cx="83762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rgbClr val="00B050"/>
                </a:solidFill>
              </a:rPr>
              <a:t>H 2-6.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Daïng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beà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maët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phaúng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,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ñöôøng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chuaån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thaúng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,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ñöôøng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sinh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r>
              <a:rPr lang="en-US" sz="2800" i="1" dirty="0" err="1">
                <a:solidFill>
                  <a:srgbClr val="00B050"/>
                </a:solidFill>
                <a:latin typeface="VNI-Times" pitchFamily="2" charset="0"/>
              </a:rPr>
              <a:t>cong</a:t>
            </a:r>
            <a:r>
              <a:rPr lang="en-US" sz="2800" i="1" dirty="0">
                <a:solidFill>
                  <a:srgbClr val="00B050"/>
                </a:solidFill>
                <a:latin typeface="VNI-Times" pitchFamily="2" charset="0"/>
              </a:rPr>
              <a:t> </a:t>
            </a:r>
            <a:endParaRPr lang="en-US" sz="2800" dirty="0">
              <a:solidFill>
                <a:srgbClr val="00B050"/>
              </a:solidFill>
              <a:latin typeface="VNI-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20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5383206" cy="646981"/>
            <a:chOff x="1248" y="1440"/>
            <a:chExt cx="30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519" y="1488"/>
              <a:ext cx="2757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CÁC DẠNG BỀ MẶT GIA CÔNG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dirty="0"/>
              <a:t>PH-KHANH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90" y="975476"/>
            <a:ext cx="5201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2.1.3. Các dạng đặc biệt </a:t>
            </a:r>
            <a:endParaRPr lang="en-US" sz="3200" dirty="0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Rectangle 28"/>
          <p:cNvSpPr>
            <a:spLocks noChangeArrowheads="1"/>
          </p:cNvSpPr>
          <p:nvPr/>
        </p:nvSpPr>
        <p:spPr bwMode="auto">
          <a:xfrm>
            <a:off x="152400" y="4048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1495" y="1560251"/>
            <a:ext cx="86810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 smtClean="0"/>
              <a:t>…</a:t>
            </a:r>
            <a:endParaRPr lang="en-US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3810000"/>
            <a:ext cx="696912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ounded Rectangle 24"/>
          <p:cNvSpPr/>
          <p:nvPr/>
        </p:nvSpPr>
        <p:spPr bwMode="gray">
          <a:xfrm>
            <a:off x="231496" y="1626039"/>
            <a:ext cx="8681010" cy="1107980"/>
          </a:xfrm>
          <a:prstGeom prst="roundRect">
            <a:avLst/>
          </a:prstGeo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FFFFFF"/>
              </a:gs>
              <a:gs pos="100000">
                <a:srgbClr val="FFFFFF"/>
              </a:gs>
            </a:gsLst>
            <a:lin ang="0" scaled="1"/>
          </a:gradFill>
          <a:ln w="508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accent5">
                    <a:lumMod val="40000"/>
                    <a:lumOff val="6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 smtClean="0">
                <a:solidFill>
                  <a:schemeClr val="tx1"/>
                </a:solidFill>
              </a:rPr>
              <a:t>            Gồm </a:t>
            </a:r>
            <a:r>
              <a:rPr lang="de-DE" dirty="0">
                <a:solidFill>
                  <a:schemeClr val="tx1"/>
                </a:solidFill>
              </a:rPr>
              <a:t>các dạng mặt trụ, mặt nón không tròn xoay và mặt cam.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de-DE" dirty="0" smtClean="0">
                <a:solidFill>
                  <a:schemeClr val="tx1"/>
                </a:solidFill>
              </a:rPr>
              <a:t>           Ngoài </a:t>
            </a:r>
            <a:r>
              <a:rPr lang="de-DE" dirty="0">
                <a:solidFill>
                  <a:schemeClr val="tx1"/>
                </a:solidFill>
              </a:rPr>
              <a:t>ra bề mặt đặc biệt còn có dạng thân khai, arsimet, </a:t>
            </a:r>
            <a:r>
              <a:rPr lang="de-DE" dirty="0" smtClean="0">
                <a:solidFill>
                  <a:schemeClr val="tx1"/>
                </a:solidFill>
              </a:rPr>
              <a:t>cánh</a:t>
            </a:r>
            <a:br>
              <a:rPr lang="de-DE" dirty="0" smtClean="0">
                <a:solidFill>
                  <a:schemeClr val="tx1"/>
                </a:solidFill>
              </a:rPr>
            </a:br>
            <a:r>
              <a:rPr lang="de-DE" dirty="0" smtClean="0">
                <a:solidFill>
                  <a:schemeClr val="tx1"/>
                </a:solidFill>
              </a:rPr>
              <a:t>           turbin</a:t>
            </a:r>
            <a:r>
              <a:rPr lang="de-DE" dirty="0">
                <a:solidFill>
                  <a:schemeClr val="tx1"/>
                </a:solidFill>
              </a:rPr>
              <a:t>, máy chèo v.v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 bwMode="gray">
          <a:xfrm>
            <a:off x="326901" y="2895600"/>
            <a:ext cx="8585604" cy="790693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FFFFFF"/>
              </a:gs>
              <a:gs pos="100000">
                <a:srgbClr val="FFFFFF"/>
              </a:gs>
            </a:gsLst>
            <a:lin ang="0" scaled="1"/>
          </a:gradFill>
          <a:ln w="508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         Tóm </a:t>
            </a:r>
            <a:r>
              <a:rPr lang="de-DE" dirty="0">
                <a:solidFill>
                  <a:schemeClr val="tx1"/>
                </a:solidFill>
              </a:rPr>
              <a:t>lại, từ các dạng bề của các dạng nói trên, ta có thể tạo </a:t>
            </a:r>
            <a:r>
              <a:rPr lang="de-DE" dirty="0" smtClean="0">
                <a:solidFill>
                  <a:schemeClr val="tx1"/>
                </a:solidFill>
              </a:rPr>
              <a:t>ra chúng </a:t>
            </a:r>
            <a:r>
              <a:rPr lang="de-DE" dirty="0">
                <a:solidFill>
                  <a:schemeClr val="tx1"/>
                </a:solidFill>
              </a:rPr>
              <a:t>bởi hai loại đường sinh sau đây</a:t>
            </a:r>
            <a:r>
              <a:rPr lang="de-DE" dirty="0" smtClean="0">
                <a:solidFill>
                  <a:schemeClr val="tx1"/>
                </a:solidFill>
              </a:rPr>
              <a:t>:</a:t>
            </a: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411028" y="1871549"/>
            <a:ext cx="593197" cy="527129"/>
            <a:chOff x="2904989" y="4076024"/>
            <a:chExt cx="686005" cy="609600"/>
          </a:xfrm>
        </p:grpSpPr>
        <p:sp>
          <p:nvSpPr>
            <p:cNvPr id="28" name="Freeform 17"/>
            <p:cNvSpPr>
              <a:spLocks/>
            </p:cNvSpPr>
            <p:nvPr/>
          </p:nvSpPr>
          <p:spPr bwMode="gray">
            <a:xfrm rot="19800000">
              <a:off x="2904989" y="4076024"/>
              <a:ext cx="601988" cy="550456"/>
            </a:xfrm>
            <a:custGeom>
              <a:avLst/>
              <a:gdLst>
                <a:gd name="T0" fmla="*/ 333 w 399"/>
                <a:gd name="T1" fmla="*/ 146 h 369"/>
                <a:gd name="T2" fmla="*/ 363 w 399"/>
                <a:gd name="T3" fmla="*/ 141 h 369"/>
                <a:gd name="T4" fmla="*/ 395 w 399"/>
                <a:gd name="T5" fmla="*/ 111 h 369"/>
                <a:gd name="T6" fmla="*/ 398 w 399"/>
                <a:gd name="T7" fmla="*/ 81 h 369"/>
                <a:gd name="T8" fmla="*/ 353 w 399"/>
                <a:gd name="T9" fmla="*/ 116 h 369"/>
                <a:gd name="T10" fmla="*/ 353 w 399"/>
                <a:gd name="T11" fmla="*/ 30 h 369"/>
                <a:gd name="T12" fmla="*/ 336 w 399"/>
                <a:gd name="T13" fmla="*/ 27 h 369"/>
                <a:gd name="T14" fmla="*/ 297 w 399"/>
                <a:gd name="T15" fmla="*/ 44 h 369"/>
                <a:gd name="T16" fmla="*/ 282 w 399"/>
                <a:gd name="T17" fmla="*/ 69 h 369"/>
                <a:gd name="T18" fmla="*/ 281 w 399"/>
                <a:gd name="T19" fmla="*/ 92 h 369"/>
                <a:gd name="T20" fmla="*/ 225 w 399"/>
                <a:gd name="T21" fmla="*/ 156 h 369"/>
                <a:gd name="T22" fmla="*/ 165 w 399"/>
                <a:gd name="T23" fmla="*/ 53 h 369"/>
                <a:gd name="T24" fmla="*/ 204 w 399"/>
                <a:gd name="T25" fmla="*/ 38 h 369"/>
                <a:gd name="T26" fmla="*/ 234 w 399"/>
                <a:gd name="T27" fmla="*/ 44 h 369"/>
                <a:gd name="T28" fmla="*/ 189 w 399"/>
                <a:gd name="T29" fmla="*/ 5 h 369"/>
                <a:gd name="T30" fmla="*/ 147 w 399"/>
                <a:gd name="T31" fmla="*/ 5 h 369"/>
                <a:gd name="T32" fmla="*/ 107 w 399"/>
                <a:gd name="T33" fmla="*/ 41 h 369"/>
                <a:gd name="T34" fmla="*/ 57 w 399"/>
                <a:gd name="T35" fmla="*/ 69 h 369"/>
                <a:gd name="T36" fmla="*/ 44 w 399"/>
                <a:gd name="T37" fmla="*/ 104 h 369"/>
                <a:gd name="T38" fmla="*/ 0 w 399"/>
                <a:gd name="T39" fmla="*/ 126 h 369"/>
                <a:gd name="T40" fmla="*/ 89 w 399"/>
                <a:gd name="T41" fmla="*/ 149 h 369"/>
                <a:gd name="T42" fmla="*/ 102 w 399"/>
                <a:gd name="T43" fmla="*/ 116 h 369"/>
                <a:gd name="T44" fmla="*/ 129 w 399"/>
                <a:gd name="T45" fmla="*/ 254 h 369"/>
                <a:gd name="T46" fmla="*/ 113 w 399"/>
                <a:gd name="T47" fmla="*/ 251 h 369"/>
                <a:gd name="T48" fmla="*/ 84 w 399"/>
                <a:gd name="T49" fmla="*/ 258 h 369"/>
                <a:gd name="T50" fmla="*/ 60 w 399"/>
                <a:gd name="T51" fmla="*/ 287 h 369"/>
                <a:gd name="T52" fmla="*/ 57 w 399"/>
                <a:gd name="T53" fmla="*/ 317 h 369"/>
                <a:gd name="T54" fmla="*/ 102 w 399"/>
                <a:gd name="T55" fmla="*/ 281 h 369"/>
                <a:gd name="T56" fmla="*/ 102 w 399"/>
                <a:gd name="T57" fmla="*/ 368 h 369"/>
                <a:gd name="T58" fmla="*/ 117 w 399"/>
                <a:gd name="T59" fmla="*/ 369 h 369"/>
                <a:gd name="T60" fmla="*/ 146 w 399"/>
                <a:gd name="T61" fmla="*/ 362 h 369"/>
                <a:gd name="T62" fmla="*/ 170 w 399"/>
                <a:gd name="T63" fmla="*/ 335 h 369"/>
                <a:gd name="T64" fmla="*/ 174 w 399"/>
                <a:gd name="T65" fmla="*/ 305 h 369"/>
                <a:gd name="T66" fmla="*/ 224 w 399"/>
                <a:gd name="T67" fmla="*/ 243 h 369"/>
                <a:gd name="T68" fmla="*/ 395 w 399"/>
                <a:gd name="T69" fmla="*/ 318 h 369"/>
                <a:gd name="T70" fmla="*/ 324 w 399"/>
                <a:gd name="T71" fmla="*/ 143 h 36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99"/>
                <a:gd name="T109" fmla="*/ 0 h 369"/>
                <a:gd name="T110" fmla="*/ 399 w 399"/>
                <a:gd name="T111" fmla="*/ 369 h 36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99" h="369">
                  <a:moveTo>
                    <a:pt x="324" y="143"/>
                  </a:moveTo>
                  <a:lnTo>
                    <a:pt x="333" y="146"/>
                  </a:lnTo>
                  <a:lnTo>
                    <a:pt x="342" y="146"/>
                  </a:lnTo>
                  <a:lnTo>
                    <a:pt x="363" y="141"/>
                  </a:lnTo>
                  <a:lnTo>
                    <a:pt x="383" y="129"/>
                  </a:lnTo>
                  <a:lnTo>
                    <a:pt x="395" y="111"/>
                  </a:lnTo>
                  <a:lnTo>
                    <a:pt x="399" y="89"/>
                  </a:lnTo>
                  <a:lnTo>
                    <a:pt x="398" y="81"/>
                  </a:lnTo>
                  <a:lnTo>
                    <a:pt x="396" y="72"/>
                  </a:lnTo>
                  <a:lnTo>
                    <a:pt x="353" y="116"/>
                  </a:lnTo>
                  <a:lnTo>
                    <a:pt x="309" y="74"/>
                  </a:lnTo>
                  <a:lnTo>
                    <a:pt x="353" y="30"/>
                  </a:lnTo>
                  <a:lnTo>
                    <a:pt x="345" y="27"/>
                  </a:lnTo>
                  <a:lnTo>
                    <a:pt x="336" y="27"/>
                  </a:lnTo>
                  <a:lnTo>
                    <a:pt x="315" y="32"/>
                  </a:lnTo>
                  <a:lnTo>
                    <a:pt x="297" y="44"/>
                  </a:lnTo>
                  <a:lnTo>
                    <a:pt x="288" y="56"/>
                  </a:lnTo>
                  <a:lnTo>
                    <a:pt x="282" y="69"/>
                  </a:lnTo>
                  <a:lnTo>
                    <a:pt x="281" y="84"/>
                  </a:lnTo>
                  <a:lnTo>
                    <a:pt x="281" y="92"/>
                  </a:lnTo>
                  <a:lnTo>
                    <a:pt x="282" y="101"/>
                  </a:lnTo>
                  <a:lnTo>
                    <a:pt x="225" y="156"/>
                  </a:lnTo>
                  <a:lnTo>
                    <a:pt x="143" y="75"/>
                  </a:lnTo>
                  <a:lnTo>
                    <a:pt x="165" y="53"/>
                  </a:lnTo>
                  <a:lnTo>
                    <a:pt x="182" y="42"/>
                  </a:lnTo>
                  <a:lnTo>
                    <a:pt x="204" y="38"/>
                  </a:lnTo>
                  <a:lnTo>
                    <a:pt x="219" y="39"/>
                  </a:lnTo>
                  <a:lnTo>
                    <a:pt x="234" y="44"/>
                  </a:lnTo>
                  <a:lnTo>
                    <a:pt x="212" y="20"/>
                  </a:lnTo>
                  <a:lnTo>
                    <a:pt x="189" y="5"/>
                  </a:lnTo>
                  <a:lnTo>
                    <a:pt x="167" y="0"/>
                  </a:lnTo>
                  <a:lnTo>
                    <a:pt x="147" y="5"/>
                  </a:lnTo>
                  <a:lnTo>
                    <a:pt x="129" y="18"/>
                  </a:lnTo>
                  <a:lnTo>
                    <a:pt x="107" y="41"/>
                  </a:lnTo>
                  <a:lnTo>
                    <a:pt x="96" y="30"/>
                  </a:lnTo>
                  <a:lnTo>
                    <a:pt x="57" y="69"/>
                  </a:lnTo>
                  <a:lnTo>
                    <a:pt x="66" y="80"/>
                  </a:lnTo>
                  <a:lnTo>
                    <a:pt x="44" y="104"/>
                  </a:lnTo>
                  <a:lnTo>
                    <a:pt x="33" y="93"/>
                  </a:lnTo>
                  <a:lnTo>
                    <a:pt x="0" y="126"/>
                  </a:lnTo>
                  <a:lnTo>
                    <a:pt x="56" y="182"/>
                  </a:lnTo>
                  <a:lnTo>
                    <a:pt x="89" y="149"/>
                  </a:lnTo>
                  <a:lnTo>
                    <a:pt x="80" y="140"/>
                  </a:lnTo>
                  <a:lnTo>
                    <a:pt x="102" y="116"/>
                  </a:lnTo>
                  <a:lnTo>
                    <a:pt x="183" y="200"/>
                  </a:lnTo>
                  <a:lnTo>
                    <a:pt x="129" y="254"/>
                  </a:lnTo>
                  <a:lnTo>
                    <a:pt x="122" y="252"/>
                  </a:lnTo>
                  <a:lnTo>
                    <a:pt x="113" y="251"/>
                  </a:lnTo>
                  <a:lnTo>
                    <a:pt x="98" y="254"/>
                  </a:lnTo>
                  <a:lnTo>
                    <a:pt x="84" y="258"/>
                  </a:lnTo>
                  <a:lnTo>
                    <a:pt x="72" y="267"/>
                  </a:lnTo>
                  <a:lnTo>
                    <a:pt x="60" y="287"/>
                  </a:lnTo>
                  <a:lnTo>
                    <a:pt x="56" y="308"/>
                  </a:lnTo>
                  <a:lnTo>
                    <a:pt x="57" y="317"/>
                  </a:lnTo>
                  <a:lnTo>
                    <a:pt x="59" y="324"/>
                  </a:lnTo>
                  <a:lnTo>
                    <a:pt x="102" y="281"/>
                  </a:lnTo>
                  <a:lnTo>
                    <a:pt x="146" y="324"/>
                  </a:lnTo>
                  <a:lnTo>
                    <a:pt x="102" y="368"/>
                  </a:lnTo>
                  <a:lnTo>
                    <a:pt x="110" y="369"/>
                  </a:lnTo>
                  <a:lnTo>
                    <a:pt x="117" y="369"/>
                  </a:lnTo>
                  <a:lnTo>
                    <a:pt x="132" y="368"/>
                  </a:lnTo>
                  <a:lnTo>
                    <a:pt x="146" y="362"/>
                  </a:lnTo>
                  <a:lnTo>
                    <a:pt x="158" y="353"/>
                  </a:lnTo>
                  <a:lnTo>
                    <a:pt x="170" y="335"/>
                  </a:lnTo>
                  <a:lnTo>
                    <a:pt x="174" y="312"/>
                  </a:lnTo>
                  <a:lnTo>
                    <a:pt x="174" y="305"/>
                  </a:lnTo>
                  <a:lnTo>
                    <a:pt x="171" y="296"/>
                  </a:lnTo>
                  <a:lnTo>
                    <a:pt x="224" y="243"/>
                  </a:lnTo>
                  <a:lnTo>
                    <a:pt x="345" y="369"/>
                  </a:lnTo>
                  <a:lnTo>
                    <a:pt x="395" y="318"/>
                  </a:lnTo>
                  <a:lnTo>
                    <a:pt x="269" y="198"/>
                  </a:lnTo>
                  <a:lnTo>
                    <a:pt x="324" y="143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gray">
            <a:xfrm>
              <a:off x="2989006" y="4135168"/>
              <a:ext cx="601988" cy="550456"/>
            </a:xfrm>
            <a:custGeom>
              <a:avLst/>
              <a:gdLst>
                <a:gd name="T0" fmla="*/ 333 w 399"/>
                <a:gd name="T1" fmla="*/ 146 h 369"/>
                <a:gd name="T2" fmla="*/ 363 w 399"/>
                <a:gd name="T3" fmla="*/ 141 h 369"/>
                <a:gd name="T4" fmla="*/ 395 w 399"/>
                <a:gd name="T5" fmla="*/ 111 h 369"/>
                <a:gd name="T6" fmla="*/ 398 w 399"/>
                <a:gd name="T7" fmla="*/ 81 h 369"/>
                <a:gd name="T8" fmla="*/ 353 w 399"/>
                <a:gd name="T9" fmla="*/ 116 h 369"/>
                <a:gd name="T10" fmla="*/ 353 w 399"/>
                <a:gd name="T11" fmla="*/ 30 h 369"/>
                <a:gd name="T12" fmla="*/ 336 w 399"/>
                <a:gd name="T13" fmla="*/ 27 h 369"/>
                <a:gd name="T14" fmla="*/ 297 w 399"/>
                <a:gd name="T15" fmla="*/ 44 h 369"/>
                <a:gd name="T16" fmla="*/ 282 w 399"/>
                <a:gd name="T17" fmla="*/ 69 h 369"/>
                <a:gd name="T18" fmla="*/ 281 w 399"/>
                <a:gd name="T19" fmla="*/ 92 h 369"/>
                <a:gd name="T20" fmla="*/ 225 w 399"/>
                <a:gd name="T21" fmla="*/ 156 h 369"/>
                <a:gd name="T22" fmla="*/ 165 w 399"/>
                <a:gd name="T23" fmla="*/ 53 h 369"/>
                <a:gd name="T24" fmla="*/ 204 w 399"/>
                <a:gd name="T25" fmla="*/ 38 h 369"/>
                <a:gd name="T26" fmla="*/ 234 w 399"/>
                <a:gd name="T27" fmla="*/ 44 h 369"/>
                <a:gd name="T28" fmla="*/ 189 w 399"/>
                <a:gd name="T29" fmla="*/ 5 h 369"/>
                <a:gd name="T30" fmla="*/ 147 w 399"/>
                <a:gd name="T31" fmla="*/ 5 h 369"/>
                <a:gd name="T32" fmla="*/ 107 w 399"/>
                <a:gd name="T33" fmla="*/ 41 h 369"/>
                <a:gd name="T34" fmla="*/ 57 w 399"/>
                <a:gd name="T35" fmla="*/ 69 h 369"/>
                <a:gd name="T36" fmla="*/ 44 w 399"/>
                <a:gd name="T37" fmla="*/ 104 h 369"/>
                <a:gd name="T38" fmla="*/ 0 w 399"/>
                <a:gd name="T39" fmla="*/ 126 h 369"/>
                <a:gd name="T40" fmla="*/ 89 w 399"/>
                <a:gd name="T41" fmla="*/ 149 h 369"/>
                <a:gd name="T42" fmla="*/ 102 w 399"/>
                <a:gd name="T43" fmla="*/ 116 h 369"/>
                <a:gd name="T44" fmla="*/ 129 w 399"/>
                <a:gd name="T45" fmla="*/ 254 h 369"/>
                <a:gd name="T46" fmla="*/ 113 w 399"/>
                <a:gd name="T47" fmla="*/ 251 h 369"/>
                <a:gd name="T48" fmla="*/ 84 w 399"/>
                <a:gd name="T49" fmla="*/ 258 h 369"/>
                <a:gd name="T50" fmla="*/ 60 w 399"/>
                <a:gd name="T51" fmla="*/ 287 h 369"/>
                <a:gd name="T52" fmla="*/ 57 w 399"/>
                <a:gd name="T53" fmla="*/ 317 h 369"/>
                <a:gd name="T54" fmla="*/ 102 w 399"/>
                <a:gd name="T55" fmla="*/ 281 h 369"/>
                <a:gd name="T56" fmla="*/ 102 w 399"/>
                <a:gd name="T57" fmla="*/ 368 h 369"/>
                <a:gd name="T58" fmla="*/ 117 w 399"/>
                <a:gd name="T59" fmla="*/ 369 h 369"/>
                <a:gd name="T60" fmla="*/ 146 w 399"/>
                <a:gd name="T61" fmla="*/ 362 h 369"/>
                <a:gd name="T62" fmla="*/ 170 w 399"/>
                <a:gd name="T63" fmla="*/ 335 h 369"/>
                <a:gd name="T64" fmla="*/ 174 w 399"/>
                <a:gd name="T65" fmla="*/ 305 h 369"/>
                <a:gd name="T66" fmla="*/ 224 w 399"/>
                <a:gd name="T67" fmla="*/ 243 h 369"/>
                <a:gd name="T68" fmla="*/ 395 w 399"/>
                <a:gd name="T69" fmla="*/ 318 h 369"/>
                <a:gd name="T70" fmla="*/ 324 w 399"/>
                <a:gd name="T71" fmla="*/ 143 h 36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99"/>
                <a:gd name="T109" fmla="*/ 0 h 369"/>
                <a:gd name="T110" fmla="*/ 399 w 399"/>
                <a:gd name="T111" fmla="*/ 369 h 36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99" h="369">
                  <a:moveTo>
                    <a:pt x="324" y="143"/>
                  </a:moveTo>
                  <a:lnTo>
                    <a:pt x="333" y="146"/>
                  </a:lnTo>
                  <a:lnTo>
                    <a:pt x="342" y="146"/>
                  </a:lnTo>
                  <a:lnTo>
                    <a:pt x="363" y="141"/>
                  </a:lnTo>
                  <a:lnTo>
                    <a:pt x="383" y="129"/>
                  </a:lnTo>
                  <a:lnTo>
                    <a:pt x="395" y="111"/>
                  </a:lnTo>
                  <a:lnTo>
                    <a:pt x="399" y="89"/>
                  </a:lnTo>
                  <a:lnTo>
                    <a:pt x="398" y="81"/>
                  </a:lnTo>
                  <a:lnTo>
                    <a:pt x="396" y="72"/>
                  </a:lnTo>
                  <a:lnTo>
                    <a:pt x="353" y="116"/>
                  </a:lnTo>
                  <a:lnTo>
                    <a:pt x="309" y="74"/>
                  </a:lnTo>
                  <a:lnTo>
                    <a:pt x="353" y="30"/>
                  </a:lnTo>
                  <a:lnTo>
                    <a:pt x="345" y="27"/>
                  </a:lnTo>
                  <a:lnTo>
                    <a:pt x="336" y="27"/>
                  </a:lnTo>
                  <a:lnTo>
                    <a:pt x="315" y="32"/>
                  </a:lnTo>
                  <a:lnTo>
                    <a:pt x="297" y="44"/>
                  </a:lnTo>
                  <a:lnTo>
                    <a:pt x="288" y="56"/>
                  </a:lnTo>
                  <a:lnTo>
                    <a:pt x="282" y="69"/>
                  </a:lnTo>
                  <a:lnTo>
                    <a:pt x="281" y="84"/>
                  </a:lnTo>
                  <a:lnTo>
                    <a:pt x="281" y="92"/>
                  </a:lnTo>
                  <a:lnTo>
                    <a:pt x="282" y="101"/>
                  </a:lnTo>
                  <a:lnTo>
                    <a:pt x="225" y="156"/>
                  </a:lnTo>
                  <a:lnTo>
                    <a:pt x="143" y="75"/>
                  </a:lnTo>
                  <a:lnTo>
                    <a:pt x="165" y="53"/>
                  </a:lnTo>
                  <a:lnTo>
                    <a:pt x="182" y="42"/>
                  </a:lnTo>
                  <a:lnTo>
                    <a:pt x="204" y="38"/>
                  </a:lnTo>
                  <a:lnTo>
                    <a:pt x="219" y="39"/>
                  </a:lnTo>
                  <a:lnTo>
                    <a:pt x="234" y="44"/>
                  </a:lnTo>
                  <a:lnTo>
                    <a:pt x="212" y="20"/>
                  </a:lnTo>
                  <a:lnTo>
                    <a:pt x="189" y="5"/>
                  </a:lnTo>
                  <a:lnTo>
                    <a:pt x="167" y="0"/>
                  </a:lnTo>
                  <a:lnTo>
                    <a:pt x="147" y="5"/>
                  </a:lnTo>
                  <a:lnTo>
                    <a:pt x="129" y="18"/>
                  </a:lnTo>
                  <a:lnTo>
                    <a:pt x="107" y="41"/>
                  </a:lnTo>
                  <a:lnTo>
                    <a:pt x="96" y="30"/>
                  </a:lnTo>
                  <a:lnTo>
                    <a:pt x="57" y="69"/>
                  </a:lnTo>
                  <a:lnTo>
                    <a:pt x="66" y="80"/>
                  </a:lnTo>
                  <a:lnTo>
                    <a:pt x="44" y="104"/>
                  </a:lnTo>
                  <a:lnTo>
                    <a:pt x="33" y="93"/>
                  </a:lnTo>
                  <a:lnTo>
                    <a:pt x="0" y="126"/>
                  </a:lnTo>
                  <a:lnTo>
                    <a:pt x="56" y="182"/>
                  </a:lnTo>
                  <a:lnTo>
                    <a:pt x="89" y="149"/>
                  </a:lnTo>
                  <a:lnTo>
                    <a:pt x="80" y="140"/>
                  </a:lnTo>
                  <a:lnTo>
                    <a:pt x="102" y="116"/>
                  </a:lnTo>
                  <a:lnTo>
                    <a:pt x="183" y="200"/>
                  </a:lnTo>
                  <a:lnTo>
                    <a:pt x="129" y="254"/>
                  </a:lnTo>
                  <a:lnTo>
                    <a:pt x="122" y="252"/>
                  </a:lnTo>
                  <a:lnTo>
                    <a:pt x="113" y="251"/>
                  </a:lnTo>
                  <a:lnTo>
                    <a:pt x="98" y="254"/>
                  </a:lnTo>
                  <a:lnTo>
                    <a:pt x="84" y="258"/>
                  </a:lnTo>
                  <a:lnTo>
                    <a:pt x="72" y="267"/>
                  </a:lnTo>
                  <a:lnTo>
                    <a:pt x="60" y="287"/>
                  </a:lnTo>
                  <a:lnTo>
                    <a:pt x="56" y="308"/>
                  </a:lnTo>
                  <a:lnTo>
                    <a:pt x="57" y="317"/>
                  </a:lnTo>
                  <a:lnTo>
                    <a:pt x="59" y="324"/>
                  </a:lnTo>
                  <a:lnTo>
                    <a:pt x="102" y="281"/>
                  </a:lnTo>
                  <a:lnTo>
                    <a:pt x="146" y="324"/>
                  </a:lnTo>
                  <a:lnTo>
                    <a:pt x="102" y="368"/>
                  </a:lnTo>
                  <a:lnTo>
                    <a:pt x="110" y="369"/>
                  </a:lnTo>
                  <a:lnTo>
                    <a:pt x="117" y="369"/>
                  </a:lnTo>
                  <a:lnTo>
                    <a:pt x="132" y="368"/>
                  </a:lnTo>
                  <a:lnTo>
                    <a:pt x="146" y="362"/>
                  </a:lnTo>
                  <a:lnTo>
                    <a:pt x="158" y="353"/>
                  </a:lnTo>
                  <a:lnTo>
                    <a:pt x="170" y="335"/>
                  </a:lnTo>
                  <a:lnTo>
                    <a:pt x="174" y="312"/>
                  </a:lnTo>
                  <a:lnTo>
                    <a:pt x="174" y="305"/>
                  </a:lnTo>
                  <a:lnTo>
                    <a:pt x="171" y="296"/>
                  </a:lnTo>
                  <a:lnTo>
                    <a:pt x="224" y="243"/>
                  </a:lnTo>
                  <a:lnTo>
                    <a:pt x="345" y="369"/>
                  </a:lnTo>
                  <a:lnTo>
                    <a:pt x="395" y="318"/>
                  </a:lnTo>
                  <a:lnTo>
                    <a:pt x="269" y="198"/>
                  </a:lnTo>
                  <a:lnTo>
                    <a:pt x="324" y="143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498640" y="3044495"/>
            <a:ext cx="663049" cy="492901"/>
            <a:chOff x="2839064" y="5240165"/>
            <a:chExt cx="766786" cy="570017"/>
          </a:xfrm>
        </p:grpSpPr>
        <p:grpSp>
          <p:nvGrpSpPr>
            <p:cNvPr id="31" name="Group 75"/>
            <p:cNvGrpSpPr/>
            <p:nvPr/>
          </p:nvGrpSpPr>
          <p:grpSpPr bwMode="gray">
            <a:xfrm>
              <a:off x="2839064" y="5240165"/>
              <a:ext cx="543102" cy="545437"/>
              <a:chOff x="2978903" y="5300769"/>
              <a:chExt cx="448138" cy="450065"/>
            </a:xfrm>
            <a:solidFill>
              <a:schemeClr val="accent6">
                <a:alpha val="20000"/>
              </a:schemeClr>
            </a:solidFill>
          </p:grpSpPr>
          <p:sp>
            <p:nvSpPr>
              <p:cNvPr id="36" name="Freeform 401"/>
              <p:cNvSpPr>
                <a:spLocks/>
              </p:cNvSpPr>
              <p:nvPr/>
            </p:nvSpPr>
            <p:spPr bwMode="gray">
              <a:xfrm rot="18810944">
                <a:off x="3057101" y="5333812"/>
                <a:ext cx="261694" cy="195607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402"/>
              <p:cNvSpPr>
                <a:spLocks/>
              </p:cNvSpPr>
              <p:nvPr/>
            </p:nvSpPr>
            <p:spPr bwMode="gray">
              <a:xfrm rot="4482196">
                <a:off x="3198376" y="5507774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403"/>
              <p:cNvSpPr>
                <a:spLocks/>
              </p:cNvSpPr>
              <p:nvPr/>
            </p:nvSpPr>
            <p:spPr bwMode="gray">
              <a:xfrm rot="11642649">
                <a:off x="2978903" y="5555308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2" name="Group 76"/>
            <p:cNvGrpSpPr/>
            <p:nvPr/>
          </p:nvGrpSpPr>
          <p:grpSpPr bwMode="gray">
            <a:xfrm>
              <a:off x="3062748" y="5264745"/>
              <a:ext cx="543102" cy="545437"/>
              <a:chOff x="2978903" y="5300769"/>
              <a:chExt cx="448138" cy="450065"/>
            </a:xfrm>
            <a:solidFill>
              <a:schemeClr val="accent6"/>
            </a:solidFill>
          </p:grpSpPr>
          <p:sp>
            <p:nvSpPr>
              <p:cNvPr id="33" name="Freeform 401"/>
              <p:cNvSpPr>
                <a:spLocks/>
              </p:cNvSpPr>
              <p:nvPr/>
            </p:nvSpPr>
            <p:spPr bwMode="gray">
              <a:xfrm rot="18810944">
                <a:off x="3057101" y="5333812"/>
                <a:ext cx="261694" cy="195607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402"/>
              <p:cNvSpPr>
                <a:spLocks/>
              </p:cNvSpPr>
              <p:nvPr/>
            </p:nvSpPr>
            <p:spPr bwMode="gray">
              <a:xfrm rot="4482196">
                <a:off x="3198376" y="5507774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403"/>
              <p:cNvSpPr>
                <a:spLocks/>
              </p:cNvSpPr>
              <p:nvPr/>
            </p:nvSpPr>
            <p:spPr bwMode="gray">
              <a:xfrm rot="11642649">
                <a:off x="2978903" y="5555308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479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CHUYỂN  ĐỘNG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89" y="975476"/>
            <a:ext cx="8449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2.2.1. </a:t>
            </a:r>
            <a:r>
              <a:rPr lang="en-US" sz="2800" b="1" dirty="0" err="1"/>
              <a:t>Phân</a:t>
            </a:r>
            <a:r>
              <a:rPr lang="en-US" sz="2800" b="1" dirty="0"/>
              <a:t> </a:t>
            </a:r>
            <a:r>
              <a:rPr lang="en-US" sz="2800" b="1" dirty="0" err="1"/>
              <a:t>loại</a:t>
            </a:r>
            <a:r>
              <a:rPr lang="en-US" sz="2800" b="1" dirty="0"/>
              <a:t> </a:t>
            </a:r>
            <a:r>
              <a:rPr lang="en-US" sz="2800" b="1" dirty="0" err="1"/>
              <a:t>chuyển</a:t>
            </a:r>
            <a:r>
              <a:rPr lang="en-US" sz="2800" b="1" dirty="0"/>
              <a:t> </a:t>
            </a:r>
            <a:r>
              <a:rPr lang="en-US" sz="2800" b="1" dirty="0" err="1"/>
              <a:t>động</a:t>
            </a:r>
            <a:r>
              <a:rPr lang="en-US" sz="2800" b="1" dirty="0"/>
              <a:t> </a:t>
            </a:r>
            <a:r>
              <a:rPr lang="en-US" sz="2800" b="1" dirty="0" err="1"/>
              <a:t>tạo</a:t>
            </a:r>
            <a:r>
              <a:rPr lang="en-US" sz="2800" b="1" dirty="0"/>
              <a:t> </a:t>
            </a:r>
            <a:r>
              <a:rPr lang="en-US" sz="2800" b="1" dirty="0" err="1"/>
              <a:t>hình</a:t>
            </a:r>
            <a:r>
              <a:rPr lang="en-US" sz="2800" b="1" dirty="0"/>
              <a:t>:</a:t>
            </a:r>
            <a:endParaRPr lang="en-US" sz="2800" dirty="0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0" y="38957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Rectangle 28"/>
          <p:cNvSpPr>
            <a:spLocks noChangeArrowheads="1"/>
          </p:cNvSpPr>
          <p:nvPr/>
        </p:nvSpPr>
        <p:spPr bwMode="auto">
          <a:xfrm>
            <a:off x="152400" y="4048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719" y="3482788"/>
            <a:ext cx="7046449" cy="2628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ounded Rectangle 20"/>
          <p:cNvSpPr/>
          <p:nvPr/>
        </p:nvSpPr>
        <p:spPr bwMode="gray">
          <a:xfrm>
            <a:off x="1170770" y="1837585"/>
            <a:ext cx="6722113" cy="1093834"/>
          </a:xfrm>
          <a:prstGeom prst="roundRect">
            <a:avLst>
              <a:gd name="adj" fmla="val 8636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là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chuyển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động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có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cấu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chấp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hành</a:t>
            </a:r>
            <a:r>
              <a:rPr lang="vi-VN" sz="2000" dirty="0">
                <a:solidFill>
                  <a:schemeClr val="tx1"/>
                </a:solidFill>
              </a:rPr>
              <a:t> (phôi và dao)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không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phụ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thuộc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vào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nhau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 bwMode="gray">
          <a:xfrm>
            <a:off x="1776668" y="1622033"/>
            <a:ext cx="5249779" cy="338328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-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Chuyển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động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tạo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hình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đơn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giản</a:t>
            </a:r>
            <a:endParaRPr lang="en-US" sz="2000" b="1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27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06025" y="1828800"/>
            <a:ext cx="8148837" cy="1566264"/>
            <a:chOff x="406025" y="1828800"/>
            <a:chExt cx="8148837" cy="1566264"/>
          </a:xfrm>
        </p:grpSpPr>
        <p:sp>
          <p:nvSpPr>
            <p:cNvPr id="20" name="Rounded Rectangle 19"/>
            <p:cNvSpPr/>
            <p:nvPr/>
          </p:nvSpPr>
          <p:spPr bwMode="gray">
            <a:xfrm>
              <a:off x="406025" y="1828800"/>
              <a:ext cx="8006611" cy="1566264"/>
            </a:xfrm>
            <a:prstGeom prst="roundRect">
              <a:avLst>
                <a:gd name="adj" fmla="val 9209"/>
              </a:avLst>
            </a:prstGeom>
            <a:gradFill flip="none" rotWithShape="1">
              <a:gsLst>
                <a:gs pos="0">
                  <a:srgbClr val="FFFFFF"/>
                </a:gs>
                <a:gs pos="100000">
                  <a:schemeClr val="accent5">
                    <a:lumMod val="20000"/>
                    <a:lumOff val="8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>
              <a:bevelT w="508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accent2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04995" y="2008754"/>
              <a:ext cx="7849867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cơ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chấp</a:t>
              </a:r>
              <a:r>
                <a:rPr lang="en-US" sz="2000" dirty="0"/>
                <a:t> </a:t>
              </a:r>
              <a:r>
                <a:rPr lang="en-US" sz="2000" dirty="0" err="1"/>
                <a:t>hành</a:t>
              </a:r>
              <a:r>
                <a:rPr lang="en-US" sz="2000" dirty="0"/>
                <a:t> </a:t>
              </a:r>
              <a:r>
                <a:rPr lang="en-US" sz="2000" dirty="0" err="1"/>
                <a:t>phụ</a:t>
              </a:r>
              <a:r>
                <a:rPr lang="en-US" sz="2000" dirty="0"/>
                <a:t> </a:t>
              </a:r>
              <a:r>
                <a:rPr lang="en-US" sz="2000" dirty="0" err="1"/>
                <a:t>thuộc</a:t>
              </a:r>
              <a:r>
                <a:rPr lang="en-US" sz="2000" dirty="0"/>
                <a:t> </a:t>
              </a:r>
              <a:r>
                <a:rPr lang="en-US" sz="2000" dirty="0" err="1"/>
                <a:t>vào</a:t>
              </a:r>
              <a:r>
                <a:rPr lang="en-US" sz="2000" dirty="0"/>
                <a:t> </a:t>
              </a:r>
              <a:r>
                <a:rPr lang="en-US" sz="2000" dirty="0" err="1"/>
                <a:t>nhau</a:t>
              </a:r>
              <a:r>
                <a:rPr lang="en-US" sz="2000" dirty="0"/>
                <a:t>. VD: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mặt</a:t>
              </a:r>
              <a:r>
                <a:rPr lang="en-US" sz="2000" dirty="0"/>
                <a:t> </a:t>
              </a:r>
              <a:r>
                <a:rPr lang="en-US" sz="2000" dirty="0" err="1"/>
                <a:t>côn</a:t>
              </a:r>
              <a:r>
                <a:rPr lang="en-US" sz="2000" dirty="0"/>
                <a:t>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tịnh</a:t>
              </a:r>
              <a:r>
                <a:rPr lang="en-US" sz="2000" dirty="0"/>
                <a:t> </a:t>
              </a:r>
              <a:r>
                <a:rPr lang="en-US" sz="2000" dirty="0" err="1"/>
                <a:t>tiến</a:t>
              </a:r>
              <a:r>
                <a:rPr lang="en-US" sz="2000" dirty="0"/>
                <a:t> song </a:t>
              </a:r>
              <a:r>
                <a:rPr lang="en-US" sz="2000" dirty="0" err="1"/>
                <a:t>song</a:t>
              </a:r>
              <a:r>
                <a:rPr lang="en-US" sz="2000" dirty="0"/>
                <a:t> </a:t>
              </a:r>
              <a:r>
                <a:rPr lang="en-US" sz="2000" dirty="0" err="1"/>
                <a:t>với</a:t>
              </a:r>
              <a:r>
                <a:rPr lang="en-US" sz="2000" dirty="0"/>
                <a:t> </a:t>
              </a:r>
              <a:r>
                <a:rPr lang="en-US" sz="2000" dirty="0" err="1"/>
                <a:t>đường</a:t>
              </a:r>
              <a:r>
                <a:rPr lang="en-US" sz="2000" dirty="0"/>
                <a:t> </a:t>
              </a:r>
              <a:r>
                <a:rPr lang="en-US" sz="2000" dirty="0" err="1"/>
                <a:t>sinh</a:t>
              </a:r>
              <a:r>
                <a:rPr lang="en-US" sz="2000" dirty="0"/>
                <a:t> </a:t>
              </a:r>
              <a:r>
                <a:rPr lang="en-US" sz="2000" dirty="0" err="1"/>
                <a:t>của</a:t>
              </a:r>
              <a:r>
                <a:rPr lang="en-US" sz="2000" dirty="0"/>
                <a:t> </a:t>
              </a:r>
              <a:r>
                <a:rPr lang="en-US" sz="2000" dirty="0" err="1"/>
                <a:t>mặt</a:t>
              </a:r>
              <a:r>
                <a:rPr lang="en-US" sz="2000" dirty="0"/>
                <a:t> </a:t>
              </a:r>
              <a:r>
                <a:rPr lang="en-US" sz="2000" dirty="0" err="1"/>
                <a:t>côn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được</a:t>
              </a:r>
              <a:r>
                <a:rPr lang="en-US" sz="2000" dirty="0"/>
                <a:t> </a:t>
              </a:r>
              <a:r>
                <a:rPr lang="en-US" sz="2000" dirty="0" err="1"/>
                <a:t>phối</a:t>
              </a:r>
              <a:r>
                <a:rPr lang="en-US" sz="2000" dirty="0"/>
                <a:t> </a:t>
              </a:r>
              <a:r>
                <a:rPr lang="en-US" sz="2000" dirty="0" err="1"/>
                <a:t>hợp</a:t>
              </a:r>
              <a:r>
                <a:rPr lang="en-US" sz="2000" dirty="0"/>
                <a:t> </a:t>
              </a:r>
              <a:r>
                <a:rPr lang="en-US" sz="2000" dirty="0" err="1"/>
                <a:t>giữa</a:t>
              </a:r>
              <a:r>
                <a:rPr lang="en-US" sz="2000" dirty="0"/>
                <a:t> </a:t>
              </a:r>
              <a:r>
                <a:rPr lang="en-US" sz="2000" dirty="0" err="1"/>
                <a:t>hai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thẳng</a:t>
              </a:r>
              <a:r>
                <a:rPr lang="en-US" sz="2000" dirty="0"/>
                <a:t> I </a:t>
              </a:r>
              <a:r>
                <a:rPr lang="en-US" sz="2000" dirty="0" err="1"/>
                <a:t>và</a:t>
              </a:r>
              <a:r>
                <a:rPr lang="en-US" sz="2000" dirty="0"/>
                <a:t> II.</a:t>
              </a:r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CHUYỂN  ĐỘNG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89" y="975476"/>
            <a:ext cx="8449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2.2.1. </a:t>
            </a:r>
            <a:r>
              <a:rPr lang="en-US" sz="2800" b="1" dirty="0" err="1"/>
              <a:t>Phân</a:t>
            </a:r>
            <a:r>
              <a:rPr lang="en-US" sz="2800" b="1" dirty="0"/>
              <a:t> </a:t>
            </a:r>
            <a:r>
              <a:rPr lang="en-US" sz="2800" b="1" dirty="0" err="1"/>
              <a:t>loại</a:t>
            </a:r>
            <a:r>
              <a:rPr lang="en-US" sz="2800" b="1" dirty="0"/>
              <a:t> </a:t>
            </a:r>
            <a:r>
              <a:rPr lang="en-US" sz="2800" b="1" dirty="0" err="1"/>
              <a:t>chuyển</a:t>
            </a:r>
            <a:r>
              <a:rPr lang="en-US" sz="2800" b="1" dirty="0"/>
              <a:t> </a:t>
            </a:r>
            <a:r>
              <a:rPr lang="en-US" sz="2800" b="1" dirty="0" err="1"/>
              <a:t>động</a:t>
            </a:r>
            <a:r>
              <a:rPr lang="en-US" sz="2800" b="1" dirty="0"/>
              <a:t> </a:t>
            </a:r>
            <a:r>
              <a:rPr lang="en-US" sz="2800" b="1" dirty="0" err="1"/>
              <a:t>tạo</a:t>
            </a:r>
            <a:r>
              <a:rPr lang="en-US" sz="2800" b="1" dirty="0"/>
              <a:t> </a:t>
            </a:r>
            <a:r>
              <a:rPr lang="en-US" sz="2800" b="1" dirty="0" err="1"/>
              <a:t>hình</a:t>
            </a:r>
            <a:r>
              <a:rPr lang="en-US" sz="2800" b="1" dirty="0"/>
              <a:t>:</a:t>
            </a:r>
            <a:endParaRPr lang="en-US" sz="2800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499" y="3611563"/>
            <a:ext cx="6188494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ounded Rectangle 20"/>
          <p:cNvSpPr/>
          <p:nvPr/>
        </p:nvSpPr>
        <p:spPr bwMode="gray">
          <a:xfrm>
            <a:off x="1536535" y="1651796"/>
            <a:ext cx="6504117" cy="30499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2000" b="1" i="1" dirty="0" err="1">
                <a:solidFill>
                  <a:schemeClr val="tx1"/>
                </a:solidFill>
              </a:rPr>
              <a:t>Chuyển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động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tạo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hình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phức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tạp</a:t>
            </a:r>
            <a:r>
              <a:rPr lang="en-US" sz="2000" b="1" dirty="0">
                <a:solidFill>
                  <a:schemeClr val="tx1"/>
                </a:solidFill>
              </a:rPr>
              <a:t>:</a:t>
            </a:r>
            <a:endParaRPr lang="en-US" sz="2000" b="1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31494" y="1746542"/>
            <a:ext cx="8498587" cy="1810278"/>
            <a:chOff x="231494" y="1746542"/>
            <a:chExt cx="8498587" cy="1810278"/>
          </a:xfrm>
        </p:grpSpPr>
        <p:sp>
          <p:nvSpPr>
            <p:cNvPr id="20" name="Rounded Rectangle 19"/>
            <p:cNvSpPr/>
            <p:nvPr/>
          </p:nvSpPr>
          <p:spPr bwMode="gray">
            <a:xfrm>
              <a:off x="231494" y="1746542"/>
              <a:ext cx="8498587" cy="1810278"/>
            </a:xfrm>
            <a:prstGeom prst="roundRect">
              <a:avLst>
                <a:gd name="adj" fmla="val 10357"/>
              </a:avLst>
            </a:prstGeom>
            <a:gradFill>
              <a:gsLst>
                <a:gs pos="0">
                  <a:srgbClr val="FFFFFF"/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  <a:lin ang="5400000" scaled="0"/>
            </a:gradFill>
            <a:ln>
              <a:solidFill>
                <a:schemeClr val="accent4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>
              <a:bevelT w="508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accent2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91651" y="1987878"/>
              <a:ext cx="8106936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dirty="0" err="1"/>
                <a:t>là</a:t>
              </a:r>
              <a:r>
                <a:rPr lang="en-US" dirty="0"/>
                <a:t> </a:t>
              </a:r>
              <a:r>
                <a:rPr lang="en-US" dirty="0" err="1"/>
                <a:t>đường</a:t>
              </a:r>
              <a:r>
                <a:rPr lang="en-US" dirty="0"/>
                <a:t> </a:t>
              </a:r>
              <a:r>
                <a:rPr lang="en-US" dirty="0" err="1"/>
                <a:t>truyền</a:t>
              </a:r>
              <a:r>
                <a:rPr lang="en-US" dirty="0"/>
                <a:t> </a:t>
              </a:r>
              <a:r>
                <a:rPr lang="en-US" dirty="0" err="1"/>
                <a:t>của</a:t>
              </a:r>
              <a:r>
                <a:rPr lang="en-US" dirty="0"/>
                <a:t> </a:t>
              </a:r>
              <a:r>
                <a:rPr lang="en-US" dirty="0" err="1"/>
                <a:t>các</a:t>
              </a:r>
              <a:r>
                <a:rPr lang="en-US" dirty="0"/>
                <a:t> </a:t>
              </a:r>
              <a:r>
                <a:rPr lang="en-US" dirty="0" err="1"/>
                <a:t>ch.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tạo</a:t>
              </a:r>
              <a:r>
                <a:rPr lang="en-US" dirty="0"/>
                <a:t> </a:t>
              </a:r>
              <a:r>
                <a:rPr lang="en-US" dirty="0" err="1"/>
                <a:t>hình</a:t>
              </a:r>
              <a:r>
                <a:rPr lang="en-US" dirty="0"/>
                <a:t> </a:t>
              </a:r>
              <a:r>
                <a:rPr lang="en-US" dirty="0" err="1"/>
                <a:t>phức</a:t>
              </a:r>
              <a:r>
                <a:rPr lang="en-US" dirty="0"/>
                <a:t> </a:t>
              </a:r>
              <a:r>
                <a:rPr lang="en-US" dirty="0" err="1"/>
                <a:t>tạp</a:t>
              </a:r>
              <a:r>
                <a:rPr lang="en-US" dirty="0"/>
                <a:t>, </a:t>
              </a:r>
              <a:r>
                <a:rPr lang="en-US" dirty="0" err="1"/>
                <a:t>như</a:t>
              </a:r>
              <a:r>
                <a:rPr lang="en-US" dirty="0"/>
                <a:t> </a:t>
              </a:r>
              <a:r>
                <a:rPr lang="en-US" dirty="0" err="1"/>
                <a:t>ch.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tạo</a:t>
              </a:r>
              <a:r>
                <a:rPr lang="en-US" dirty="0"/>
                <a:t> </a:t>
              </a:r>
              <a:r>
                <a:rPr lang="en-US" dirty="0" err="1"/>
                <a:t>hình</a:t>
              </a:r>
              <a:r>
                <a:rPr lang="en-US" dirty="0"/>
                <a:t> </a:t>
              </a:r>
              <a:r>
                <a:rPr lang="en-US" dirty="0" err="1"/>
                <a:t>trên</a:t>
              </a:r>
              <a:r>
                <a:rPr lang="en-US" dirty="0"/>
                <a:t> </a:t>
              </a:r>
              <a:r>
                <a:rPr lang="en-US" dirty="0" err="1"/>
                <a:t>máy</a:t>
              </a:r>
              <a:r>
                <a:rPr lang="en-US" dirty="0"/>
                <a:t> </a:t>
              </a:r>
              <a:r>
                <a:rPr lang="en-US" dirty="0" err="1"/>
                <a:t>phay</a:t>
              </a:r>
              <a:r>
                <a:rPr lang="en-US" dirty="0"/>
                <a:t> </a:t>
              </a:r>
              <a:r>
                <a:rPr lang="en-US" dirty="0" err="1"/>
                <a:t>ren</a:t>
              </a:r>
              <a:r>
                <a:rPr lang="en-US" dirty="0"/>
                <a:t> </a:t>
              </a:r>
              <a:r>
                <a:rPr lang="en-US" dirty="0" err="1"/>
                <a:t>vít</a:t>
              </a:r>
              <a:r>
                <a:rPr lang="en-US" dirty="0"/>
                <a:t>, </a:t>
              </a:r>
              <a:r>
                <a:rPr lang="en-US" dirty="0" err="1"/>
                <a:t>máy</a:t>
              </a:r>
              <a:r>
                <a:rPr lang="en-US" dirty="0"/>
                <a:t> </a:t>
              </a:r>
              <a:r>
                <a:rPr lang="en-US" dirty="0" err="1"/>
                <a:t>gc</a:t>
              </a:r>
              <a:r>
                <a:rPr lang="en-US" dirty="0"/>
                <a:t> </a:t>
              </a:r>
              <a:r>
                <a:rPr lang="en-US" dirty="0" err="1"/>
                <a:t>răng</a:t>
              </a:r>
              <a:r>
                <a:rPr lang="en-US" dirty="0"/>
                <a:t> (</a:t>
              </a:r>
              <a:r>
                <a:rPr lang="en-US" dirty="0" err="1"/>
                <a:t>hình</a:t>
              </a:r>
              <a:r>
                <a:rPr lang="en-US" dirty="0"/>
                <a:t> 1.12). Ch. </a:t>
              </a:r>
              <a:r>
                <a:rPr lang="en-US" dirty="0" err="1"/>
                <a:t>động</a:t>
              </a:r>
              <a:r>
                <a:rPr lang="en-US" dirty="0"/>
                <a:t> quay </a:t>
              </a:r>
              <a:r>
                <a:rPr lang="en-US" dirty="0" err="1"/>
                <a:t>tròn</a:t>
              </a:r>
              <a:r>
                <a:rPr lang="en-US" dirty="0"/>
                <a:t> </a:t>
              </a:r>
              <a:r>
                <a:rPr lang="en-US" dirty="0" err="1"/>
                <a:t>của</a:t>
              </a:r>
              <a:r>
                <a:rPr lang="en-US" dirty="0"/>
                <a:t> </a:t>
              </a:r>
              <a:r>
                <a:rPr lang="en-US" dirty="0" err="1"/>
                <a:t>dao</a:t>
              </a:r>
              <a:r>
                <a:rPr lang="en-US" dirty="0"/>
                <a:t> </a:t>
              </a:r>
              <a:r>
                <a:rPr lang="en-US" dirty="0" err="1"/>
                <a:t>phay</a:t>
              </a:r>
              <a:r>
                <a:rPr lang="en-US" dirty="0"/>
                <a:t> Q</a:t>
              </a:r>
              <a:r>
                <a:rPr lang="en-US" baseline="-25000" dirty="0"/>
                <a:t>2</a:t>
              </a:r>
              <a:r>
                <a:rPr lang="en-US" dirty="0"/>
                <a:t> </a:t>
              </a:r>
              <a:r>
                <a:rPr lang="en-US" dirty="0" err="1"/>
                <a:t>độc</a:t>
              </a:r>
              <a:r>
                <a:rPr lang="en-US" dirty="0"/>
                <a:t> </a:t>
              </a:r>
              <a:r>
                <a:rPr lang="en-US" dirty="0" err="1"/>
                <a:t>lập</a:t>
              </a:r>
              <a:r>
                <a:rPr lang="en-US" dirty="0"/>
                <a:t> </a:t>
              </a:r>
              <a:r>
                <a:rPr lang="en-US" dirty="0" err="1"/>
                <a:t>tạo</a:t>
              </a:r>
              <a:r>
                <a:rPr lang="en-US" dirty="0"/>
                <a:t> </a:t>
              </a:r>
              <a:r>
                <a:rPr lang="en-US" dirty="0" err="1"/>
                <a:t>ra</a:t>
              </a:r>
              <a:r>
                <a:rPr lang="en-US" dirty="0"/>
                <a:t> </a:t>
              </a:r>
              <a:r>
                <a:rPr lang="en-US" dirty="0" err="1"/>
                <a:t>tốc</a:t>
              </a:r>
              <a:r>
                <a:rPr lang="en-US" dirty="0"/>
                <a:t> </a:t>
              </a:r>
              <a:r>
                <a:rPr lang="en-US" dirty="0" err="1"/>
                <a:t>độ</a:t>
              </a:r>
              <a:r>
                <a:rPr lang="en-US" dirty="0"/>
                <a:t> </a:t>
              </a:r>
              <a:r>
                <a:rPr lang="en-US" dirty="0" err="1"/>
                <a:t>cắt</a:t>
              </a:r>
              <a:r>
                <a:rPr lang="en-US" dirty="0"/>
                <a:t> </a:t>
              </a:r>
              <a:r>
                <a:rPr lang="en-US" dirty="0" err="1"/>
                <a:t>là</a:t>
              </a:r>
              <a:r>
                <a:rPr lang="en-US" dirty="0"/>
                <a:t> </a:t>
              </a:r>
              <a:r>
                <a:rPr lang="en-US" dirty="0" err="1"/>
                <a:t>ch.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tạo</a:t>
              </a:r>
              <a:r>
                <a:rPr lang="en-US" dirty="0"/>
                <a:t> </a:t>
              </a:r>
              <a:r>
                <a:rPr lang="en-US" dirty="0" err="1"/>
                <a:t>hình</a:t>
              </a:r>
              <a:r>
                <a:rPr lang="en-US" dirty="0"/>
                <a:t> </a:t>
              </a:r>
              <a:r>
                <a:rPr lang="en-US" dirty="0" err="1"/>
                <a:t>đơn</a:t>
              </a:r>
              <a:r>
                <a:rPr lang="en-US" dirty="0"/>
                <a:t> </a:t>
              </a:r>
              <a:r>
                <a:rPr lang="en-US" dirty="0" err="1"/>
                <a:t>giản</a:t>
              </a:r>
              <a:r>
                <a:rPr lang="en-US" dirty="0"/>
                <a:t>, </a:t>
              </a:r>
              <a:r>
                <a:rPr lang="en-US" dirty="0" err="1"/>
                <a:t>phối</a:t>
              </a:r>
              <a:r>
                <a:rPr lang="en-US" dirty="0"/>
                <a:t> </a:t>
              </a:r>
              <a:r>
                <a:rPr lang="en-US" dirty="0" err="1"/>
                <a:t>hợp</a:t>
              </a:r>
              <a:r>
                <a:rPr lang="en-US" dirty="0"/>
                <a:t> </a:t>
              </a:r>
              <a:r>
                <a:rPr lang="en-US" dirty="0" err="1"/>
                <a:t>ch.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quay Q</a:t>
              </a:r>
              <a:r>
                <a:rPr lang="en-US" baseline="-25000" dirty="0"/>
                <a:t>1</a:t>
              </a:r>
              <a:r>
                <a:rPr lang="en-US" dirty="0"/>
                <a:t> </a:t>
              </a:r>
              <a:r>
                <a:rPr lang="en-US" dirty="0" err="1"/>
                <a:t>của</a:t>
              </a:r>
              <a:r>
                <a:rPr lang="en-US" dirty="0"/>
                <a:t> </a:t>
              </a:r>
              <a:r>
                <a:rPr lang="en-US" dirty="0" err="1"/>
                <a:t>phôi</a:t>
              </a:r>
              <a:r>
                <a:rPr lang="en-US" dirty="0"/>
                <a:t> </a:t>
              </a:r>
              <a:r>
                <a:rPr lang="en-US" dirty="0" err="1"/>
                <a:t>và</a:t>
              </a:r>
              <a:r>
                <a:rPr lang="en-US" dirty="0"/>
                <a:t> </a:t>
              </a:r>
              <a:r>
                <a:rPr lang="en-US" dirty="0" err="1"/>
                <a:t>ch.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tịnh</a:t>
              </a:r>
              <a:r>
                <a:rPr lang="en-US" dirty="0"/>
                <a:t> </a:t>
              </a:r>
              <a:r>
                <a:rPr lang="en-US" dirty="0" err="1"/>
                <a:t>tiến</a:t>
              </a:r>
              <a:r>
                <a:rPr lang="en-US" dirty="0"/>
                <a:t> T</a:t>
              </a:r>
              <a:r>
                <a:rPr lang="en-US" baseline="-25000" dirty="0"/>
                <a:t>3</a:t>
              </a:r>
              <a:r>
                <a:rPr lang="en-US" dirty="0"/>
                <a:t> </a:t>
              </a:r>
              <a:r>
                <a:rPr lang="en-US" dirty="0" err="1"/>
                <a:t>tạo</a:t>
              </a:r>
              <a:r>
                <a:rPr lang="en-US" dirty="0"/>
                <a:t> </a:t>
              </a:r>
              <a:r>
                <a:rPr lang="en-US" dirty="0" err="1"/>
                <a:t>ra</a:t>
              </a:r>
              <a:r>
                <a:rPr lang="en-US" dirty="0"/>
                <a:t> </a:t>
              </a:r>
              <a:r>
                <a:rPr lang="en-US" dirty="0" err="1"/>
                <a:t>bước</a:t>
              </a:r>
              <a:r>
                <a:rPr lang="en-US" dirty="0"/>
                <a:t> </a:t>
              </a:r>
              <a:r>
                <a:rPr lang="en-US" dirty="0" err="1"/>
                <a:t>tp</a:t>
              </a:r>
              <a:r>
                <a:rPr lang="en-US" dirty="0"/>
                <a:t> </a:t>
              </a:r>
              <a:r>
                <a:rPr lang="en-US" dirty="0" err="1"/>
                <a:t>là</a:t>
              </a:r>
              <a:r>
                <a:rPr lang="en-US" dirty="0"/>
                <a:t> </a:t>
              </a:r>
              <a:r>
                <a:rPr lang="en-US" dirty="0" err="1"/>
                <a:t>ch.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tạo</a:t>
              </a:r>
              <a:r>
                <a:rPr lang="en-US" dirty="0"/>
                <a:t> </a:t>
              </a:r>
              <a:r>
                <a:rPr lang="en-US" dirty="0" err="1"/>
                <a:t>hình</a:t>
              </a:r>
              <a:r>
                <a:rPr lang="en-US" dirty="0"/>
                <a:t> </a:t>
              </a:r>
              <a:r>
                <a:rPr lang="en-US" dirty="0" err="1"/>
                <a:t>phức</a:t>
              </a:r>
              <a:r>
                <a:rPr lang="en-US" dirty="0"/>
                <a:t> </a:t>
              </a:r>
              <a:r>
                <a:rPr lang="en-US" dirty="0" err="1"/>
                <a:t>tạp</a:t>
              </a:r>
              <a:r>
                <a:rPr lang="en-US" dirty="0"/>
                <a:t>. </a:t>
              </a:r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CHUYỂN  ĐỘNG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989" y="975476"/>
            <a:ext cx="8449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2.2.1. </a:t>
            </a:r>
            <a:r>
              <a:rPr lang="en-US" sz="2800" b="1" dirty="0" err="1"/>
              <a:t>Phân</a:t>
            </a:r>
            <a:r>
              <a:rPr lang="en-US" sz="2800" b="1" dirty="0"/>
              <a:t> </a:t>
            </a:r>
            <a:r>
              <a:rPr lang="en-US" sz="2800" b="1" dirty="0" err="1"/>
              <a:t>loại</a:t>
            </a:r>
            <a:r>
              <a:rPr lang="en-US" sz="2800" b="1" dirty="0"/>
              <a:t> </a:t>
            </a:r>
            <a:r>
              <a:rPr lang="en-US" sz="2800" b="1" dirty="0" err="1"/>
              <a:t>chuyển</a:t>
            </a:r>
            <a:r>
              <a:rPr lang="en-US" sz="2800" b="1" dirty="0"/>
              <a:t> </a:t>
            </a:r>
            <a:r>
              <a:rPr lang="en-US" sz="2800" b="1" dirty="0" err="1"/>
              <a:t>động</a:t>
            </a:r>
            <a:r>
              <a:rPr lang="en-US" sz="2800" b="1" dirty="0"/>
              <a:t> </a:t>
            </a:r>
            <a:r>
              <a:rPr lang="en-US" sz="2800" b="1" dirty="0" err="1"/>
              <a:t>tạo</a:t>
            </a:r>
            <a:r>
              <a:rPr lang="en-US" sz="2800" b="1" dirty="0"/>
              <a:t> </a:t>
            </a:r>
            <a:r>
              <a:rPr lang="en-US" sz="2800" b="1" dirty="0" err="1"/>
              <a:t>hình</a:t>
            </a:r>
            <a:r>
              <a:rPr lang="en-US" sz="2800" b="1" dirty="0"/>
              <a:t>:</a:t>
            </a:r>
            <a:endParaRPr lang="en-US" sz="2800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1494" y="1432021"/>
            <a:ext cx="8912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i="1" dirty="0" smtClean="0"/>
              <a:t> </a:t>
            </a:r>
            <a:endParaRPr lang="en-US" sz="2400" b="1" i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450" y="3598863"/>
            <a:ext cx="4124325" cy="307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ounded Rectangle 20"/>
          <p:cNvSpPr/>
          <p:nvPr/>
        </p:nvSpPr>
        <p:spPr bwMode="gray">
          <a:xfrm>
            <a:off x="713641" y="1569538"/>
            <a:ext cx="7178242" cy="30499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1700" b="1" i="1" dirty="0" err="1"/>
              <a:t>Xích</a:t>
            </a:r>
            <a:r>
              <a:rPr lang="en-US" sz="1700" b="1" i="1" dirty="0"/>
              <a:t> </a:t>
            </a:r>
            <a:r>
              <a:rPr lang="en-US" sz="1700" b="1" i="1" dirty="0" err="1"/>
              <a:t>chuyển</a:t>
            </a:r>
            <a:r>
              <a:rPr lang="en-US" sz="1700" b="1" i="1" dirty="0"/>
              <a:t> </a:t>
            </a:r>
            <a:r>
              <a:rPr lang="en-US" sz="1700" b="1" i="1" dirty="0" err="1"/>
              <a:t>động</a:t>
            </a:r>
            <a:r>
              <a:rPr lang="en-US" sz="1700" b="1" i="1" dirty="0"/>
              <a:t> </a:t>
            </a:r>
            <a:r>
              <a:rPr lang="en-US" sz="1700" b="1" i="1" dirty="0" err="1"/>
              <a:t>tạo</a:t>
            </a:r>
            <a:r>
              <a:rPr lang="en-US" sz="1700" b="1" i="1" dirty="0"/>
              <a:t> </a:t>
            </a:r>
            <a:r>
              <a:rPr lang="en-US" sz="1700" b="1" i="1" dirty="0" err="1"/>
              <a:t>hình</a:t>
            </a:r>
            <a:r>
              <a:rPr lang="en-US" sz="1700" b="1" i="1" dirty="0"/>
              <a:t> </a:t>
            </a:r>
            <a:r>
              <a:rPr lang="en-US" sz="1700" b="1" i="1" dirty="0" err="1"/>
              <a:t>hỗn</a:t>
            </a:r>
            <a:r>
              <a:rPr lang="en-US" sz="1700" b="1" i="1" dirty="0"/>
              <a:t> </a:t>
            </a:r>
            <a:r>
              <a:rPr lang="en-US" sz="1700" b="1" i="1" dirty="0" err="1"/>
              <a:t>hợp</a:t>
            </a:r>
            <a:r>
              <a:rPr lang="en-US" sz="1700" b="1" i="1" dirty="0"/>
              <a:t> </a:t>
            </a:r>
            <a:r>
              <a:rPr lang="vi-VN" sz="1700" i="1" dirty="0"/>
              <a:t>(đơn giản </a:t>
            </a:r>
            <a:r>
              <a:rPr lang="en-US" sz="1700" b="1" i="1" dirty="0"/>
              <a:t>+ </a:t>
            </a:r>
            <a:r>
              <a:rPr lang="vi-VN" sz="1700" i="1" dirty="0"/>
              <a:t>phức tạp)</a:t>
            </a:r>
            <a:r>
              <a:rPr lang="en-US" sz="2000" i="1" dirty="0"/>
              <a:t>:</a:t>
            </a:r>
            <a:endParaRPr lang="en-US" sz="2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35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4452" y="1820117"/>
            <a:ext cx="8382000" cy="1380283"/>
            <a:chOff x="394452" y="1820117"/>
            <a:chExt cx="8382000" cy="1380283"/>
          </a:xfrm>
        </p:grpSpPr>
        <p:sp>
          <p:nvSpPr>
            <p:cNvPr id="23" name="Rounded Rectangle 22"/>
            <p:cNvSpPr/>
            <p:nvPr/>
          </p:nvSpPr>
          <p:spPr bwMode="gray">
            <a:xfrm>
              <a:off x="394452" y="1820117"/>
              <a:ext cx="8382000" cy="1380283"/>
            </a:xfrm>
            <a:prstGeom prst="roundRect">
              <a:avLst>
                <a:gd name="adj" fmla="val 9209"/>
              </a:avLst>
            </a:prstGeom>
            <a:gradFill>
              <a:gsLst>
                <a:gs pos="0">
                  <a:srgbClr val="FFFF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5400000" scaled="0"/>
            </a:gradFill>
            <a:ln>
              <a:solidFill>
                <a:schemeClr val="accent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>
              <a:bevelT w="508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accent2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56985" y="2147257"/>
              <a:ext cx="793143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phương</a:t>
              </a:r>
              <a:r>
                <a:rPr lang="en-US" sz="2000" dirty="0"/>
                <a:t> </a:t>
              </a:r>
              <a:r>
                <a:rPr lang="en-US" sz="2000" dirty="0" err="1"/>
                <a:t>pháp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bề</a:t>
              </a:r>
              <a:r>
                <a:rPr lang="en-US" sz="2000" dirty="0"/>
                <a:t> </a:t>
              </a:r>
              <a:r>
                <a:rPr lang="en-US" sz="2000" dirty="0" err="1"/>
                <a:t>mặt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 do </a:t>
              </a:r>
              <a:r>
                <a:rPr lang="en-US" sz="2000" dirty="0" err="1"/>
                <a:t>tổng</a:t>
              </a:r>
              <a:r>
                <a:rPr lang="en-US" sz="2000" dirty="0"/>
                <a:t> </a:t>
              </a:r>
              <a:r>
                <a:rPr lang="en-US" sz="2000" dirty="0" err="1"/>
                <a:t>cộng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điểm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của</a:t>
              </a:r>
              <a:r>
                <a:rPr lang="en-US" sz="2000" dirty="0"/>
                <a:t> </a:t>
              </a:r>
              <a:r>
                <a:rPr lang="en-US" sz="2000" dirty="0" err="1"/>
                <a:t>lưỡi</a:t>
              </a:r>
              <a:r>
                <a:rPr lang="en-US" sz="2000" dirty="0"/>
                <a:t> </a:t>
              </a:r>
              <a:r>
                <a:rPr lang="en-US" sz="2000" dirty="0" err="1"/>
                <a:t>cắt</a:t>
              </a:r>
              <a:r>
                <a:rPr lang="en-US" sz="2000" dirty="0"/>
                <a:t>, hay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quỹ</a:t>
              </a:r>
              <a:r>
                <a:rPr lang="en-US" sz="2000" dirty="0"/>
                <a:t> </a:t>
              </a:r>
              <a:r>
                <a:rPr lang="en-US" sz="2000" dirty="0" err="1"/>
                <a:t>tích</a:t>
              </a:r>
              <a:r>
                <a:rPr lang="en-US" sz="2000" dirty="0"/>
                <a:t> </a:t>
              </a:r>
              <a:r>
                <a:rPr lang="en-US" sz="2000" dirty="0" err="1"/>
                <a:t>của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chất</a:t>
              </a:r>
              <a:r>
                <a:rPr lang="en-US" sz="2000" dirty="0"/>
                <a:t> </a:t>
              </a:r>
              <a:r>
                <a:rPr lang="en-US" sz="2000" dirty="0" err="1"/>
                <a:t>điểm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nên</a:t>
              </a:r>
              <a:r>
                <a:rPr lang="en-US" sz="2000" dirty="0"/>
                <a:t> </a:t>
              </a:r>
              <a:r>
                <a:rPr lang="en-US" sz="2000" dirty="0" err="1"/>
                <a:t>bề</a:t>
              </a:r>
              <a:r>
                <a:rPr lang="en-US" sz="2000" dirty="0"/>
                <a:t> </a:t>
              </a:r>
              <a:r>
                <a:rPr lang="en-US" sz="2000" dirty="0" err="1"/>
                <a:t>mặt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.</a:t>
              </a:r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26"/>
          <p:cNvSpPr>
            <a:spLocks noChangeArrowheads="1"/>
          </p:cNvSpPr>
          <p:nvPr/>
        </p:nvSpPr>
        <p:spPr bwMode="auto">
          <a:xfrm>
            <a:off x="152400" y="2009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08592"/>
            <a:ext cx="4805924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400" b="1" dirty="0" smtClean="0"/>
              <a:t>2.3.1.</a:t>
            </a:r>
            <a:r>
              <a:rPr lang="en-US" sz="2400" b="1" i="1" dirty="0" smtClean="0"/>
              <a:t> </a:t>
            </a:r>
            <a:r>
              <a:rPr lang="en-US" sz="2400" b="1" dirty="0" err="1" smtClean="0"/>
              <a:t>Ph</a:t>
            </a:r>
            <a:r>
              <a:rPr lang="vi-VN" sz="2400" b="1" dirty="0" smtClean="0"/>
              <a:t>ươ</a:t>
            </a:r>
            <a:r>
              <a:rPr lang="en-US" sz="2400" b="1" dirty="0" err="1" smtClean="0"/>
              <a:t>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pháp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theo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vết</a:t>
            </a: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420" y="3352800"/>
            <a:ext cx="7380402" cy="31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ounded Rectangle 23"/>
          <p:cNvSpPr/>
          <p:nvPr/>
        </p:nvSpPr>
        <p:spPr bwMode="gray">
          <a:xfrm>
            <a:off x="1064810" y="1643113"/>
            <a:ext cx="6822642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 eaLnBrk="0" hangingPunct="0"/>
            <a:r>
              <a:rPr lang="en-US" sz="2000" b="1" dirty="0">
                <a:solidFill>
                  <a:schemeClr val="tx1"/>
                </a:solidFill>
              </a:rPr>
              <a:t>2.3.1.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Ph</a:t>
            </a:r>
            <a:r>
              <a:rPr lang="vi-VN" sz="2000" b="1" dirty="0">
                <a:solidFill>
                  <a:schemeClr val="tx1"/>
                </a:solidFill>
              </a:rPr>
              <a:t>ươ</a:t>
            </a:r>
            <a:r>
              <a:rPr lang="en-US" sz="2000" b="1" dirty="0" err="1">
                <a:solidFill>
                  <a:schemeClr val="tx1"/>
                </a:solidFill>
              </a:rPr>
              <a:t>ng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pháp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theo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vết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01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8600" y="1210517"/>
            <a:ext cx="8686800" cy="1380283"/>
            <a:chOff x="228600" y="1210517"/>
            <a:chExt cx="8686800" cy="1380283"/>
          </a:xfrm>
        </p:grpSpPr>
        <p:sp>
          <p:nvSpPr>
            <p:cNvPr id="17" name="Rounded Rectangle 16"/>
            <p:cNvSpPr/>
            <p:nvPr/>
          </p:nvSpPr>
          <p:spPr bwMode="gray">
            <a:xfrm>
              <a:off x="228600" y="1210517"/>
              <a:ext cx="8686800" cy="1380283"/>
            </a:xfrm>
            <a:prstGeom prst="roundRect">
              <a:avLst>
                <a:gd name="adj" fmla="val 8636"/>
              </a:avLst>
            </a:prstGeom>
            <a:solidFill>
              <a:srgbClr val="FFCCFF">
                <a:alpha val="60000"/>
              </a:srgbClr>
            </a:solidFill>
            <a:ln>
              <a:solidFill>
                <a:schemeClr val="accent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>
              <a:bevelT w="508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accent2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81000" y="1592360"/>
              <a:ext cx="83820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phương</a:t>
              </a:r>
              <a:r>
                <a:rPr lang="en-US" sz="2400" dirty="0"/>
                <a:t> </a:t>
              </a:r>
              <a:r>
                <a:rPr lang="en-US" sz="2400" dirty="0" err="1"/>
                <a:t>pháp</a:t>
              </a:r>
              <a:r>
                <a:rPr lang="en-US" sz="2400" dirty="0"/>
                <a:t> </a:t>
              </a:r>
              <a:r>
                <a:rPr lang="en-US" sz="2400" dirty="0" err="1"/>
                <a:t>tạo</a:t>
              </a:r>
              <a:r>
                <a:rPr lang="en-US" sz="2400" dirty="0"/>
                <a:t> </a:t>
              </a:r>
              <a:r>
                <a:rPr lang="en-US" sz="2400" dirty="0" err="1"/>
                <a:t>hình</a:t>
              </a:r>
              <a:r>
                <a:rPr lang="en-US" sz="2400" dirty="0"/>
                <a:t> </a:t>
              </a:r>
              <a:r>
                <a:rPr lang="en-US" sz="2400" dirty="0" err="1"/>
                <a:t>bằng</a:t>
              </a:r>
              <a:r>
                <a:rPr lang="en-US" sz="2400" dirty="0"/>
                <a:t> </a:t>
              </a:r>
              <a:r>
                <a:rPr lang="en-US" sz="2400" dirty="0" err="1"/>
                <a:t>cách</a:t>
              </a:r>
              <a:r>
                <a:rPr lang="en-US" sz="2400" dirty="0"/>
                <a:t> </a:t>
              </a:r>
              <a:r>
                <a:rPr lang="en-US" sz="2400" dirty="0" err="1"/>
                <a:t>cho</a:t>
              </a:r>
              <a:r>
                <a:rPr lang="en-US" sz="2400" dirty="0"/>
                <a:t> </a:t>
              </a:r>
              <a:r>
                <a:rPr lang="en-US" sz="2400" dirty="0" err="1"/>
                <a:t>cạnh</a:t>
              </a:r>
              <a:r>
                <a:rPr lang="en-US" sz="2400" dirty="0"/>
                <a:t> </a:t>
              </a:r>
              <a:r>
                <a:rPr lang="en-US" sz="2400" dirty="0" err="1"/>
                <a:t>lưỡi</a:t>
              </a:r>
              <a:r>
                <a:rPr lang="en-US" sz="2400" dirty="0"/>
                <a:t> </a:t>
              </a:r>
              <a:r>
                <a:rPr lang="en-US" sz="2400" dirty="0" err="1"/>
                <a:t>cắt</a:t>
              </a:r>
              <a:r>
                <a:rPr lang="en-US" sz="2400" dirty="0"/>
                <a:t> </a:t>
              </a:r>
              <a:r>
                <a:rPr lang="en-US" sz="2400" dirty="0" err="1"/>
                <a:t>trùng</a:t>
              </a:r>
              <a:r>
                <a:rPr lang="en-US" sz="2400" dirty="0"/>
                <a:t>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đường</a:t>
              </a:r>
              <a:r>
                <a:rPr lang="en-US" sz="2400" dirty="0"/>
                <a:t> </a:t>
              </a:r>
              <a:r>
                <a:rPr lang="en-US" sz="2400" dirty="0" err="1"/>
                <a:t>sinh</a:t>
              </a:r>
              <a:r>
                <a:rPr lang="en-US" sz="2400" dirty="0"/>
                <a:t> </a:t>
              </a:r>
              <a:r>
                <a:rPr lang="en-US" sz="2400" dirty="0" err="1"/>
                <a:t>của</a:t>
              </a:r>
              <a:r>
                <a:rPr lang="en-US" sz="2400" dirty="0"/>
                <a:t> </a:t>
              </a:r>
              <a:r>
                <a:rPr lang="en-US" sz="2400" dirty="0" err="1"/>
                <a:t>bề</a:t>
              </a:r>
              <a:r>
                <a:rPr lang="en-US" sz="2400" dirty="0"/>
                <a:t> </a:t>
              </a:r>
              <a:r>
                <a:rPr lang="en-US" sz="2400" dirty="0" err="1"/>
                <a:t>mặt</a:t>
              </a:r>
              <a:r>
                <a:rPr lang="en-US" sz="2400" dirty="0"/>
                <a:t> </a:t>
              </a:r>
              <a:r>
                <a:rPr lang="en-US" sz="2400" dirty="0" err="1"/>
                <a:t>gia</a:t>
              </a:r>
              <a:r>
                <a:rPr lang="en-US" sz="2400" dirty="0"/>
                <a:t> </a:t>
              </a:r>
              <a:r>
                <a:rPr lang="en-US" sz="2400" dirty="0" err="1"/>
                <a:t>công</a:t>
              </a:r>
              <a:endParaRPr lang="en-US" sz="2400" dirty="0"/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dirty="0"/>
              <a:t>PH-KHANH</a:t>
            </a:r>
            <a:endParaRPr lang="en-US" dirty="0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3" b="3648"/>
          <a:stretch/>
        </p:blipFill>
        <p:spPr bwMode="auto">
          <a:xfrm>
            <a:off x="1775999" y="2760853"/>
            <a:ext cx="5896801" cy="3632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 bwMode="gray">
          <a:xfrm>
            <a:off x="831849" y="1033513"/>
            <a:ext cx="7561551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 eaLnBrk="0" hangingPunct="0"/>
            <a:r>
              <a:rPr lang="en-US" b="1" dirty="0">
                <a:solidFill>
                  <a:schemeClr val="tx1"/>
                </a:solidFill>
              </a:rPr>
              <a:t>2.3.2.</a:t>
            </a:r>
            <a:r>
              <a:rPr lang="en-US" b="1" i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Ph</a:t>
            </a:r>
            <a:r>
              <a:rPr lang="vi-VN" b="1" dirty="0">
                <a:solidFill>
                  <a:schemeClr val="tx1"/>
                </a:solidFill>
              </a:rPr>
              <a:t>ươ</a:t>
            </a:r>
            <a:r>
              <a:rPr lang="en-US" b="1" dirty="0" err="1">
                <a:solidFill>
                  <a:schemeClr val="tx1"/>
                </a:solidFill>
              </a:rPr>
              <a:t>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pháp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định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hình</a:t>
            </a:r>
            <a:r>
              <a:rPr lang="en-US" b="1" dirty="0">
                <a:solidFill>
                  <a:schemeClr val="tx1"/>
                </a:solidFill>
              </a:rPr>
              <a:t> (</a:t>
            </a:r>
            <a:r>
              <a:rPr lang="en-US" b="1" dirty="0" err="1">
                <a:solidFill>
                  <a:schemeClr val="tx1"/>
                </a:solidFill>
              </a:rPr>
              <a:t>phương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pháp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chép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hình</a:t>
            </a:r>
            <a:r>
              <a:rPr lang="en-US" b="1" dirty="0">
                <a:solidFill>
                  <a:schemeClr val="tx1"/>
                </a:solidFill>
              </a:rPr>
              <a:t>)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92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03176" y="1312164"/>
            <a:ext cx="8236024" cy="1380283"/>
            <a:chOff x="603176" y="1312164"/>
            <a:chExt cx="8236024" cy="1380283"/>
          </a:xfrm>
        </p:grpSpPr>
        <p:sp>
          <p:nvSpPr>
            <p:cNvPr id="18" name="Rounded Rectangle 17"/>
            <p:cNvSpPr/>
            <p:nvPr/>
          </p:nvSpPr>
          <p:spPr bwMode="gray">
            <a:xfrm>
              <a:off x="603176" y="1312164"/>
              <a:ext cx="8236024" cy="1380283"/>
            </a:xfrm>
            <a:prstGeom prst="roundRect">
              <a:avLst>
                <a:gd name="adj" fmla="val 10357"/>
              </a:avLst>
            </a:prstGeom>
            <a:gradFill>
              <a:gsLst>
                <a:gs pos="0">
                  <a:srgbClr val="FFFFFF"/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  <a:lin ang="5400000" scaled="0"/>
            </a:gradFill>
            <a:ln>
              <a:solidFill>
                <a:schemeClr val="accent4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>
              <a:bevelT w="50800" h="508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accent2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55649" y="1645114"/>
              <a:ext cx="7931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err="1"/>
                <a:t>Là</a:t>
              </a:r>
              <a:r>
                <a:rPr lang="en-GB" sz="2000" dirty="0"/>
                <a:t> </a:t>
              </a:r>
              <a:r>
                <a:rPr lang="en-GB" sz="2000" dirty="0" err="1"/>
                <a:t>phương</a:t>
              </a:r>
              <a:r>
                <a:rPr lang="en-GB" sz="2000" dirty="0"/>
                <a:t> </a:t>
              </a:r>
              <a:r>
                <a:rPr lang="en-GB" sz="2000" dirty="0" err="1"/>
                <a:t>pháp</a:t>
              </a:r>
              <a:r>
                <a:rPr lang="en-GB" sz="2000" dirty="0"/>
                <a:t> </a:t>
              </a:r>
              <a:r>
                <a:rPr lang="en-GB" sz="2000" dirty="0" err="1"/>
                <a:t>dao</a:t>
              </a:r>
              <a:r>
                <a:rPr lang="en-GB" sz="2000" dirty="0"/>
                <a:t> </a:t>
              </a:r>
              <a:r>
                <a:rPr lang="en-GB" sz="2000" dirty="0" err="1"/>
                <a:t>cắt</a:t>
              </a:r>
              <a:r>
                <a:rPr lang="en-GB" sz="2000" dirty="0"/>
                <a:t> </a:t>
              </a:r>
              <a:r>
                <a:rPr lang="en-GB" sz="2000" dirty="0" err="1"/>
                <a:t>chuyển</a:t>
              </a:r>
              <a:r>
                <a:rPr lang="en-GB" sz="2000" dirty="0"/>
                <a:t> </a:t>
              </a:r>
              <a:r>
                <a:rPr lang="en-GB" sz="2000" dirty="0" err="1"/>
                <a:t>động</a:t>
              </a:r>
              <a:r>
                <a:rPr lang="en-GB" sz="2000" dirty="0"/>
                <a:t> </a:t>
              </a:r>
              <a:r>
                <a:rPr lang="en-GB" sz="2000" dirty="0" err="1"/>
                <a:t>hình</a:t>
              </a:r>
              <a:r>
                <a:rPr lang="en-GB" sz="2000" dirty="0"/>
                <a:t> </a:t>
              </a:r>
              <a:r>
                <a:rPr lang="en-GB" sz="2000" dirty="0" err="1"/>
                <a:t>thành</a:t>
              </a:r>
              <a:r>
                <a:rPr lang="en-GB" sz="2000" dirty="0"/>
                <a:t> </a:t>
              </a:r>
              <a:r>
                <a:rPr lang="en-GB" sz="2000" dirty="0" err="1"/>
                <a:t>các</a:t>
              </a:r>
              <a:r>
                <a:rPr lang="en-GB" sz="2000" dirty="0"/>
                <a:t> </a:t>
              </a:r>
              <a:r>
                <a:rPr lang="en-GB" sz="2000" dirty="0" err="1"/>
                <a:t>đường</a:t>
              </a:r>
              <a:r>
                <a:rPr lang="en-GB" sz="2000" dirty="0"/>
                <a:t> </a:t>
              </a:r>
              <a:r>
                <a:rPr lang="en-GB" sz="2000" dirty="0" err="1"/>
                <a:t>điểm</a:t>
              </a:r>
              <a:r>
                <a:rPr lang="en-GB" sz="2000" dirty="0"/>
                <a:t>, </a:t>
              </a:r>
              <a:r>
                <a:rPr lang="en-GB" sz="2000" dirty="0" err="1"/>
                <a:t>quĩ</a:t>
              </a:r>
              <a:r>
                <a:rPr lang="en-GB" sz="2000" dirty="0"/>
                <a:t> </a:t>
              </a:r>
              <a:r>
                <a:rPr lang="en-GB" sz="2000" dirty="0" err="1"/>
                <a:t>tích</a:t>
              </a:r>
              <a:r>
                <a:rPr lang="en-GB" sz="2000" dirty="0"/>
                <a:t> </a:t>
              </a:r>
              <a:r>
                <a:rPr lang="en-GB" sz="2000" dirty="0" err="1"/>
                <a:t>các</a:t>
              </a:r>
              <a:r>
                <a:rPr lang="en-GB" sz="2000" dirty="0"/>
                <a:t> </a:t>
              </a:r>
              <a:r>
                <a:rPr lang="en-GB" sz="2000" dirty="0" err="1"/>
                <a:t>đường</a:t>
              </a:r>
              <a:r>
                <a:rPr lang="en-GB" sz="2000" dirty="0"/>
                <a:t> </a:t>
              </a:r>
              <a:r>
                <a:rPr lang="en-GB" sz="2000" dirty="0" err="1"/>
                <a:t>điểm</a:t>
              </a:r>
              <a:r>
                <a:rPr lang="en-GB" sz="2000" dirty="0"/>
                <a:t> </a:t>
              </a:r>
              <a:r>
                <a:rPr lang="en-GB" sz="2000" dirty="0" err="1"/>
                <a:t>hình</a:t>
              </a:r>
              <a:r>
                <a:rPr lang="en-GB" sz="2000" dirty="0"/>
                <a:t> </a:t>
              </a:r>
              <a:r>
                <a:rPr lang="en-GB" sz="2000" dirty="0" err="1"/>
                <a:t>thành</a:t>
              </a:r>
              <a:r>
                <a:rPr lang="en-GB" sz="2000" dirty="0"/>
                <a:t> </a:t>
              </a:r>
              <a:r>
                <a:rPr lang="en-GB" sz="2000" dirty="0" err="1"/>
                <a:t>đường</a:t>
              </a:r>
              <a:r>
                <a:rPr lang="en-GB" sz="2000" dirty="0"/>
                <a:t> </a:t>
              </a:r>
              <a:r>
                <a:rPr lang="en-GB" sz="2000" dirty="0" err="1"/>
                <a:t>bao</a:t>
              </a:r>
              <a:r>
                <a:rPr lang="en-GB" sz="2000" dirty="0"/>
                <a:t> </a:t>
              </a:r>
              <a:r>
                <a:rPr lang="en-GB" sz="2000" dirty="0" err="1"/>
                <a:t>và</a:t>
              </a:r>
              <a:r>
                <a:rPr lang="en-GB" sz="2000" dirty="0"/>
                <a:t> </a:t>
              </a:r>
              <a:r>
                <a:rPr lang="en-GB" sz="2000" dirty="0" err="1"/>
                <a:t>đường</a:t>
              </a:r>
              <a:r>
                <a:rPr lang="en-GB" sz="2000" dirty="0"/>
                <a:t> </a:t>
              </a:r>
              <a:r>
                <a:rPr lang="en-GB" sz="2000" dirty="0" err="1"/>
                <a:t>bị</a:t>
              </a:r>
              <a:r>
                <a:rPr lang="en-GB" sz="2000" dirty="0"/>
                <a:t> </a:t>
              </a:r>
              <a:r>
                <a:rPr lang="en-GB" sz="2000" dirty="0" err="1"/>
                <a:t>bao</a:t>
              </a:r>
              <a:r>
                <a:rPr lang="en-GB" sz="2000" dirty="0"/>
                <a:t>, </a:t>
              </a:r>
              <a:r>
                <a:rPr lang="en-GB" sz="2000" dirty="0" err="1"/>
                <a:t>đường</a:t>
              </a:r>
              <a:r>
                <a:rPr lang="en-GB" sz="2000" dirty="0"/>
                <a:t> </a:t>
              </a:r>
              <a:r>
                <a:rPr lang="en-GB" sz="2000" dirty="0" err="1"/>
                <a:t>bị</a:t>
              </a:r>
              <a:r>
                <a:rPr lang="en-GB" sz="2000" dirty="0"/>
                <a:t> </a:t>
              </a:r>
              <a:r>
                <a:rPr lang="en-GB" sz="2000" dirty="0" err="1"/>
                <a:t>bao</a:t>
              </a:r>
              <a:r>
                <a:rPr lang="en-GB" sz="2000" dirty="0"/>
                <a:t> </a:t>
              </a:r>
              <a:r>
                <a:rPr lang="en-GB" sz="2000" dirty="0" err="1"/>
                <a:t>chính</a:t>
              </a:r>
              <a:r>
                <a:rPr lang="en-GB" sz="2000" dirty="0"/>
                <a:t> </a:t>
              </a:r>
              <a:r>
                <a:rPr lang="en-GB" sz="2000" dirty="0" err="1"/>
                <a:t>là</a:t>
              </a:r>
              <a:r>
                <a:rPr lang="en-GB" sz="2000" dirty="0"/>
                <a:t> </a:t>
              </a:r>
              <a:r>
                <a:rPr lang="en-GB" sz="2000" dirty="0" err="1"/>
                <a:t>đường</a:t>
              </a:r>
              <a:r>
                <a:rPr lang="en-GB" sz="2000" dirty="0"/>
                <a:t> </a:t>
              </a:r>
              <a:r>
                <a:rPr lang="en-GB" sz="2000" dirty="0" err="1"/>
                <a:t>sinh</a:t>
              </a:r>
              <a:r>
                <a:rPr lang="en-GB" sz="2000" dirty="0"/>
                <a:t> chi </a:t>
              </a:r>
              <a:r>
                <a:rPr lang="en-GB" sz="2000" dirty="0" err="1"/>
                <a:t>tiết</a:t>
              </a:r>
              <a:r>
                <a:rPr lang="en-GB" sz="2000" dirty="0"/>
                <a:t> </a:t>
              </a:r>
              <a:r>
                <a:rPr lang="en-GB" sz="2000" dirty="0" err="1"/>
                <a:t>gia</a:t>
              </a:r>
              <a:r>
                <a:rPr lang="en-GB" sz="2000" dirty="0"/>
                <a:t> </a:t>
              </a:r>
              <a:r>
                <a:rPr lang="en-GB" sz="2000" dirty="0" err="1"/>
                <a:t>công</a:t>
              </a:r>
              <a:r>
                <a:rPr lang="en-GB" sz="2000" dirty="0"/>
                <a:t>.</a:t>
              </a:r>
              <a:endParaRPr lang="en-US" sz="2000" dirty="0"/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485" y="2951103"/>
            <a:ext cx="5167406" cy="3297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ounded Rectangle 18"/>
          <p:cNvSpPr/>
          <p:nvPr/>
        </p:nvSpPr>
        <p:spPr bwMode="gray">
          <a:xfrm>
            <a:off x="1655138" y="1143000"/>
            <a:ext cx="5636430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 eaLnBrk="0" hangingPunct="0"/>
            <a:r>
              <a:rPr lang="en-US" sz="2000" b="1" dirty="0"/>
              <a:t>2.3.3. </a:t>
            </a:r>
            <a:r>
              <a:rPr lang="en-US" sz="2000" b="1" dirty="0" err="1"/>
              <a:t>Ph</a:t>
            </a:r>
            <a:r>
              <a:rPr lang="vi-VN" sz="2000" b="1" dirty="0"/>
              <a:t>ươ</a:t>
            </a:r>
            <a:r>
              <a:rPr lang="en-US" sz="2000" b="1" dirty="0" err="1"/>
              <a:t>ng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bao</a:t>
            </a:r>
            <a:r>
              <a:rPr lang="en-US" sz="2000" b="1" dirty="0"/>
              <a:t> </a:t>
            </a:r>
            <a:r>
              <a:rPr lang="en-US" sz="2000" b="1" dirty="0" err="1"/>
              <a:t>hình</a:t>
            </a:r>
            <a:endParaRPr lang="en-US" sz="20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71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83576" y="1647953"/>
            <a:ext cx="8229600" cy="2867424"/>
            <a:chOff x="382288" y="1646816"/>
            <a:chExt cx="8229600" cy="2867424"/>
          </a:xfrm>
        </p:grpSpPr>
        <p:sp>
          <p:nvSpPr>
            <p:cNvPr id="17" name="Rounded Rectangle 16"/>
            <p:cNvSpPr/>
            <p:nvPr/>
          </p:nvSpPr>
          <p:spPr bwMode="gray">
            <a:xfrm>
              <a:off x="382288" y="1646816"/>
              <a:ext cx="8229600" cy="2867424"/>
            </a:xfrm>
            <a:prstGeom prst="roundRect">
              <a:avLst/>
            </a:prstGeom>
            <a:blipFill>
              <a:blip r:embed="rId2"/>
              <a:tile tx="0" ty="0" sx="100000" sy="100000" flip="none" algn="tl"/>
            </a:blipFill>
            <a:ln>
              <a:solidFill>
                <a:schemeClr val="accent3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182880" tIns="91440" rIns="182880" bIns="182880" rtlCol="0" anchor="ctr"/>
            <a:lstStyle/>
            <a:p>
              <a:pPr algn="ctr"/>
              <a:endParaRPr lang="en-US" b="1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21022" y="2050965"/>
              <a:ext cx="7754708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Muốn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những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trên</a:t>
              </a:r>
              <a:r>
                <a:rPr lang="en-US" sz="2000" dirty="0"/>
                <a:t> </a:t>
              </a:r>
              <a:r>
                <a:rPr lang="en-US" sz="2000" dirty="0" err="1"/>
                <a:t>máy</a:t>
              </a:r>
              <a:r>
                <a:rPr lang="en-US" sz="2000" dirty="0"/>
                <a:t>, </a:t>
              </a:r>
              <a:r>
                <a:rPr lang="en-US" sz="2000" dirty="0" err="1"/>
                <a:t>tức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xác</a:t>
              </a:r>
              <a:r>
                <a:rPr lang="en-US" sz="2000" dirty="0"/>
                <a:t> </a:t>
              </a:r>
              <a:r>
                <a:rPr lang="en-US" sz="2000" dirty="0" err="1"/>
                <a:t>định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tương</a:t>
              </a:r>
              <a:r>
                <a:rPr lang="en-US" sz="2000" dirty="0"/>
                <a:t> </a:t>
              </a:r>
              <a:r>
                <a:rPr lang="en-US" sz="2000" dirty="0" err="1"/>
                <a:t>đối</a:t>
              </a:r>
              <a:r>
                <a:rPr lang="en-US" sz="2000" dirty="0"/>
                <a:t> </a:t>
              </a:r>
              <a:r>
                <a:rPr lang="en-US" sz="2000" dirty="0" err="1"/>
                <a:t>giữa</a:t>
              </a:r>
              <a:r>
                <a:rPr lang="en-US" sz="2000" dirty="0"/>
                <a:t> </a:t>
              </a:r>
              <a:r>
                <a:rPr lang="en-US" sz="2000" dirty="0" err="1"/>
                <a:t>dao</a:t>
              </a:r>
              <a:r>
                <a:rPr lang="en-US" sz="2000" dirty="0"/>
                <a:t>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phôi</a:t>
              </a:r>
              <a:r>
                <a:rPr lang="en-US" sz="2000" dirty="0"/>
                <a:t>, ta </a:t>
              </a:r>
              <a:r>
                <a:rPr lang="en-US" sz="2000" dirty="0" err="1"/>
                <a:t>cần</a:t>
              </a:r>
              <a:r>
                <a:rPr lang="en-US" sz="2000" dirty="0"/>
                <a:t> </a:t>
              </a:r>
              <a:r>
                <a:rPr lang="en-US" sz="2000" dirty="0" err="1"/>
                <a:t>biết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mối</a:t>
              </a:r>
              <a:r>
                <a:rPr lang="en-US" sz="2000" dirty="0"/>
                <a:t> </a:t>
              </a:r>
              <a:r>
                <a:rPr lang="en-US" sz="2000" dirty="0" err="1"/>
                <a:t>liên</a:t>
              </a:r>
              <a:r>
                <a:rPr lang="en-US" sz="2000" dirty="0"/>
                <a:t> </a:t>
              </a:r>
              <a:r>
                <a:rPr lang="en-US" sz="2000" dirty="0" err="1"/>
                <a:t>hệ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sự</a:t>
              </a:r>
              <a:r>
                <a:rPr lang="en-US" sz="2000" dirty="0"/>
                <a:t> </a:t>
              </a:r>
              <a:r>
                <a:rPr lang="en-US" sz="2000" dirty="0" err="1"/>
                <a:t>tổ</a:t>
              </a:r>
              <a:r>
                <a:rPr lang="en-US" sz="2000" dirty="0"/>
                <a:t> </a:t>
              </a:r>
              <a:r>
                <a:rPr lang="en-US" sz="2000" dirty="0" err="1"/>
                <a:t>hợp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giữa</a:t>
              </a:r>
              <a:r>
                <a:rPr lang="en-US" sz="2000" dirty="0"/>
                <a:t> </a:t>
              </a:r>
              <a:r>
                <a:rPr lang="en-US" sz="2000" dirty="0" err="1"/>
                <a:t>những</a:t>
              </a:r>
              <a:r>
                <a:rPr lang="en-US" sz="2000" dirty="0"/>
                <a:t> </a:t>
              </a:r>
              <a:r>
                <a:rPr lang="en-US" sz="2000" dirty="0" err="1"/>
                <a:t>khâu</a:t>
              </a:r>
              <a:r>
                <a:rPr lang="en-US" sz="2000" dirty="0"/>
                <a:t> </a:t>
              </a:r>
              <a:r>
                <a:rPr lang="en-US" sz="2000" dirty="0" err="1"/>
                <a:t>chấp</a:t>
              </a:r>
              <a:r>
                <a:rPr lang="en-US" sz="2000" dirty="0"/>
                <a:t> </a:t>
              </a:r>
              <a:r>
                <a:rPr lang="en-US" sz="2000" dirty="0" err="1"/>
                <a:t>hành</a:t>
              </a:r>
              <a:r>
                <a:rPr lang="en-US" sz="2000" dirty="0"/>
                <a:t> </a:t>
              </a:r>
              <a:r>
                <a:rPr lang="en-US" sz="2000" dirty="0" err="1"/>
                <a:t>với</a:t>
              </a:r>
              <a:r>
                <a:rPr lang="en-US" sz="2000" dirty="0"/>
                <a:t> </a:t>
              </a:r>
              <a:r>
                <a:rPr lang="en-US" sz="2000" dirty="0" err="1"/>
                <a:t>nguồn</a:t>
              </a:r>
              <a:r>
                <a:rPr lang="en-US" sz="2000" dirty="0"/>
                <a:t> </a:t>
              </a:r>
              <a:r>
                <a:rPr lang="en-US" sz="2000" dirty="0" err="1"/>
                <a:t>truyền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giữa</a:t>
              </a:r>
              <a:r>
                <a:rPr lang="en-US" sz="2000" dirty="0"/>
                <a:t> </a:t>
              </a:r>
              <a:r>
                <a:rPr lang="en-US" sz="2000" dirty="0" err="1"/>
                <a:t>những</a:t>
              </a:r>
              <a:r>
                <a:rPr lang="en-US" sz="2000" dirty="0"/>
                <a:t> </a:t>
              </a:r>
              <a:r>
                <a:rPr lang="en-US" sz="2000" dirty="0" err="1"/>
                <a:t>khâu</a:t>
              </a:r>
              <a:r>
                <a:rPr lang="en-US" sz="2000" dirty="0"/>
                <a:t> </a:t>
              </a:r>
              <a:r>
                <a:rPr lang="en-US" sz="2000" dirty="0" err="1"/>
                <a:t>chấp</a:t>
              </a:r>
              <a:r>
                <a:rPr lang="en-US" sz="2000" dirty="0"/>
                <a:t> </a:t>
              </a:r>
              <a:r>
                <a:rPr lang="en-US" sz="2000" dirty="0" err="1"/>
                <a:t>hành</a:t>
              </a:r>
              <a:r>
                <a:rPr lang="en-US" sz="2000" dirty="0"/>
                <a:t> </a:t>
              </a:r>
              <a:r>
                <a:rPr lang="en-US" sz="2000" dirty="0" err="1"/>
                <a:t>với</a:t>
              </a:r>
              <a:r>
                <a:rPr lang="en-US" sz="2000" dirty="0"/>
                <a:t> </a:t>
              </a:r>
              <a:r>
                <a:rPr lang="en-US" sz="2000" dirty="0" err="1"/>
                <a:t>nhau</a:t>
              </a:r>
              <a:r>
                <a:rPr lang="en-US" sz="2000" dirty="0"/>
                <a:t>.</a:t>
              </a:r>
            </a:p>
            <a:p>
              <a:r>
                <a:rPr lang="en-US" sz="2000" dirty="0" err="1"/>
                <a:t>Mối</a:t>
              </a:r>
              <a:r>
                <a:rPr lang="en-US" sz="2000" dirty="0"/>
                <a:t> </a:t>
              </a:r>
              <a:r>
                <a:rPr lang="en-US" sz="2000" dirty="0" err="1"/>
                <a:t>liên</a:t>
              </a:r>
              <a:r>
                <a:rPr lang="en-US" sz="2000" dirty="0"/>
                <a:t> </a:t>
              </a:r>
              <a:r>
                <a:rPr lang="en-US" sz="2000" dirty="0" err="1"/>
                <a:t>hệ</a:t>
              </a:r>
              <a:r>
                <a:rPr lang="en-US" sz="2000" dirty="0"/>
                <a:t> </a:t>
              </a:r>
              <a:r>
                <a:rPr lang="en-US" sz="2000" dirty="0" err="1"/>
                <a:t>về</a:t>
              </a:r>
              <a:r>
                <a:rPr lang="en-US" sz="2000" dirty="0"/>
                <a:t> </a:t>
              </a:r>
              <a:r>
                <a:rPr lang="en-US" sz="2000" dirty="0" err="1"/>
                <a:t>sự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tổ</a:t>
              </a:r>
              <a:r>
                <a:rPr lang="en-US" sz="2000" dirty="0"/>
                <a:t> </a:t>
              </a:r>
              <a:r>
                <a:rPr lang="en-US" sz="2000" dirty="0" err="1"/>
                <a:t>hợp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được</a:t>
              </a:r>
              <a:r>
                <a:rPr lang="en-US" sz="2000" dirty="0"/>
                <a:t> </a:t>
              </a:r>
              <a:r>
                <a:rPr lang="en-US" sz="2000" dirty="0" err="1"/>
                <a:t>biểu</a:t>
              </a:r>
              <a:r>
                <a:rPr lang="en-US" sz="2000" dirty="0"/>
                <a:t> </a:t>
              </a:r>
              <a:r>
                <a:rPr lang="en-US" sz="2000" dirty="0" err="1"/>
                <a:t>thị</a:t>
              </a:r>
              <a:r>
                <a:rPr lang="en-US" sz="2000" dirty="0"/>
                <a:t> </a:t>
              </a:r>
              <a:r>
                <a:rPr lang="en-US" sz="2000" dirty="0" err="1"/>
                <a:t>bằng</a:t>
              </a:r>
              <a:r>
                <a:rPr lang="en-US" sz="2000" dirty="0"/>
                <a:t> </a:t>
              </a:r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loại</a:t>
              </a:r>
              <a:r>
                <a:rPr lang="en-US" sz="2000" dirty="0"/>
                <a:t>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gọi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i="1" dirty="0" err="1"/>
                <a:t>Sơ</a:t>
              </a:r>
              <a:r>
                <a:rPr lang="en-US" sz="2000" i="1" dirty="0"/>
                <a:t> </a:t>
              </a:r>
              <a:r>
                <a:rPr lang="en-US" sz="2000" i="1" dirty="0" err="1"/>
                <a:t>đồ</a:t>
              </a:r>
              <a:r>
                <a:rPr lang="en-US" sz="2000" i="1" dirty="0"/>
                <a:t> </a:t>
              </a:r>
              <a:r>
                <a:rPr lang="en-US" sz="2000" i="1" dirty="0" err="1"/>
                <a:t>kết</a:t>
              </a:r>
              <a:r>
                <a:rPr lang="en-US" sz="2000" i="1" dirty="0"/>
                <a:t> </a:t>
              </a:r>
              <a:r>
                <a:rPr lang="en-US" sz="2000" i="1" dirty="0" err="1"/>
                <a:t>cấu</a:t>
              </a:r>
              <a:r>
                <a:rPr lang="en-US" sz="2000" i="1" dirty="0"/>
                <a:t> </a:t>
              </a:r>
              <a:r>
                <a:rPr lang="en-US" sz="2000" i="1" dirty="0" err="1"/>
                <a:t>động</a:t>
              </a:r>
              <a:r>
                <a:rPr lang="en-US" sz="2000" i="1" dirty="0"/>
                <a:t> </a:t>
              </a:r>
              <a:r>
                <a:rPr lang="en-US" sz="2000" i="1" dirty="0" err="1"/>
                <a:t>học</a:t>
              </a:r>
              <a:endParaRPr lang="en-US" sz="2000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87165" y="6202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 smtClean="0"/>
              <a:t>.</a:t>
            </a:r>
            <a:endParaRPr lang="en-US" dirty="0"/>
          </a:p>
        </p:txBody>
      </p:sp>
      <p:sp>
        <p:nvSpPr>
          <p:cNvPr id="18" name="Rounded Rectangle 17"/>
          <p:cNvSpPr/>
          <p:nvPr/>
        </p:nvSpPr>
        <p:spPr bwMode="gray">
          <a:xfrm>
            <a:off x="2234528" y="1471108"/>
            <a:ext cx="4333971" cy="462327"/>
          </a:xfrm>
          <a:prstGeom prst="roundRect">
            <a:avLst>
              <a:gd name="adj" fmla="val 50000"/>
            </a:avLst>
          </a:prstGeom>
          <a:solidFill>
            <a:srgbClr val="6CA5D8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x-none" sz="2000" b="1">
                <a:solidFill>
                  <a:schemeClr val="tx1"/>
                </a:solidFill>
              </a:rPr>
              <a:t>2.4. Tổ hợp chuyển động</a:t>
            </a:r>
            <a:endParaRPr lang="en-US" sz="20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98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36859" y="1639429"/>
            <a:ext cx="8839200" cy="2364167"/>
            <a:chOff x="236859" y="1639429"/>
            <a:chExt cx="8839200" cy="2364167"/>
          </a:xfrm>
        </p:grpSpPr>
        <p:sp>
          <p:nvSpPr>
            <p:cNvPr id="21" name="Rounded Rectangle 20"/>
            <p:cNvSpPr/>
            <p:nvPr/>
          </p:nvSpPr>
          <p:spPr bwMode="gray">
            <a:xfrm>
              <a:off x="236859" y="1639429"/>
              <a:ext cx="8839200" cy="2364167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lIns="182880" tIns="91440" rIns="182880" bIns="182880" rtlCol="0" anchor="ctr"/>
            <a:lstStyle/>
            <a:p>
              <a:pPr algn="ctr"/>
              <a:endParaRPr lang="en-US" b="1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0115" y="1901072"/>
              <a:ext cx="8276806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kết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học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loại</a:t>
              </a:r>
              <a:r>
                <a:rPr lang="en-US" sz="2000" dirty="0"/>
                <a:t>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quy</a:t>
              </a:r>
              <a:r>
                <a:rPr lang="en-US" sz="2000" dirty="0"/>
                <a:t> </a:t>
              </a:r>
              <a:r>
                <a:rPr lang="en-US" sz="2000" dirty="0" err="1"/>
                <a:t>ước</a:t>
              </a:r>
              <a:r>
                <a:rPr lang="en-US" sz="2000" dirty="0"/>
                <a:t>, </a:t>
              </a:r>
              <a:r>
                <a:rPr lang="en-US" sz="2000" dirty="0" err="1"/>
                <a:t>biểu</a:t>
              </a:r>
              <a:r>
                <a:rPr lang="en-US" sz="2000" dirty="0"/>
                <a:t> </a:t>
              </a:r>
              <a:r>
                <a:rPr lang="en-US" sz="2000" dirty="0" err="1"/>
                <a:t>thị</a:t>
              </a:r>
              <a:r>
                <a:rPr lang="en-US" sz="2000" dirty="0"/>
                <a:t> </a:t>
              </a:r>
              <a:r>
                <a:rPr lang="en-US" sz="2000" dirty="0" err="1"/>
                <a:t>những</a:t>
              </a:r>
              <a:r>
                <a:rPr lang="en-US" sz="2000" dirty="0"/>
                <a:t> </a:t>
              </a:r>
              <a:r>
                <a:rPr lang="en-US" sz="2000" dirty="0" err="1"/>
                <a:t>mối</a:t>
              </a:r>
              <a:r>
                <a:rPr lang="en-US" sz="2000" dirty="0"/>
                <a:t> </a:t>
              </a:r>
              <a:r>
                <a:rPr lang="en-US" sz="2000" dirty="0" err="1"/>
                <a:t>quan</a:t>
              </a:r>
              <a:r>
                <a:rPr lang="en-US" sz="2000" dirty="0"/>
                <a:t> </a:t>
              </a:r>
              <a:r>
                <a:rPr lang="en-US" sz="2000" dirty="0" err="1"/>
                <a:t>hệ</a:t>
              </a:r>
              <a:r>
                <a:rPr lang="en-US" sz="2000" dirty="0"/>
                <a:t> </a:t>
              </a:r>
              <a:r>
                <a:rPr lang="en-US" sz="2000" dirty="0" err="1"/>
                <a:t>về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ký</a:t>
              </a:r>
              <a:r>
                <a:rPr lang="en-US" sz="2000" dirty="0"/>
                <a:t> </a:t>
              </a:r>
              <a:r>
                <a:rPr lang="en-US" sz="2000" dirty="0" err="1"/>
                <a:t>hiệu</a:t>
              </a:r>
              <a:r>
                <a:rPr lang="en-US" sz="2000" dirty="0"/>
                <a:t> </a:t>
              </a:r>
              <a:r>
                <a:rPr lang="en-US" sz="2000" dirty="0" err="1"/>
                <a:t>cơ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nguyên</a:t>
              </a:r>
              <a:r>
                <a:rPr lang="en-US" sz="2000" dirty="0"/>
                <a:t> </a:t>
              </a:r>
              <a:r>
                <a:rPr lang="en-US" sz="2000" dirty="0" err="1"/>
                <a:t>lý</a:t>
              </a:r>
              <a:r>
                <a:rPr lang="en-US" sz="2000" dirty="0"/>
                <a:t> </a:t>
              </a:r>
              <a:r>
                <a:rPr lang="en-US" sz="2000" dirty="0" err="1"/>
                <a:t>máy</a:t>
              </a:r>
              <a:r>
                <a:rPr lang="en-US" sz="2000" dirty="0"/>
                <a:t>, </a:t>
              </a:r>
              <a:r>
                <a:rPr lang="en-US" sz="2000" dirty="0" err="1"/>
                <a:t>vẽ</a:t>
              </a:r>
              <a:r>
                <a:rPr lang="en-US" sz="2000" dirty="0"/>
                <a:t> </a:t>
              </a:r>
              <a:r>
                <a:rPr lang="en-US" sz="2000" dirty="0" err="1"/>
                <a:t>nối</a:t>
              </a:r>
              <a:r>
                <a:rPr lang="en-US" sz="2000" dirty="0"/>
                <a:t> </a:t>
              </a:r>
              <a:r>
                <a:rPr lang="en-US" sz="2000" dirty="0" err="1"/>
                <a:t>tiếp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, </a:t>
              </a:r>
              <a:r>
                <a:rPr lang="en-US" sz="2000" dirty="0" err="1"/>
                <a:t>về</a:t>
              </a:r>
              <a:r>
                <a:rPr lang="en-US" sz="2000" dirty="0"/>
                <a:t> </a:t>
              </a:r>
              <a:r>
                <a:rPr lang="en-US" sz="2000" dirty="0" err="1"/>
                <a:t>đường</a:t>
              </a:r>
              <a:r>
                <a:rPr lang="en-US" sz="2000" dirty="0"/>
                <a:t> </a:t>
              </a:r>
              <a:r>
                <a:rPr lang="en-US" sz="2000" dirty="0" err="1"/>
                <a:t>truyền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của</a:t>
              </a:r>
              <a:r>
                <a:rPr lang="en-US" sz="2000" dirty="0"/>
                <a:t> </a:t>
              </a:r>
              <a:r>
                <a:rPr lang="en-US" sz="2000" dirty="0" err="1"/>
                <a:t>máy</a:t>
              </a:r>
              <a:r>
                <a:rPr lang="en-US" sz="2000" dirty="0"/>
                <a:t>. </a:t>
              </a:r>
              <a:r>
                <a:rPr lang="en-US" sz="2000" dirty="0" err="1"/>
                <a:t>Được</a:t>
              </a:r>
              <a:r>
                <a:rPr lang="en-US" sz="2000" dirty="0"/>
                <a:t> </a:t>
              </a:r>
              <a:r>
                <a:rPr lang="en-US" sz="2000" dirty="0" err="1"/>
                <a:t>gọi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kết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học</a:t>
              </a:r>
              <a:r>
                <a:rPr lang="en-US" sz="2000" dirty="0"/>
                <a:t>. </a:t>
              </a:r>
              <a:endParaRPr lang="en-US" sz="2000" dirty="0" smtClean="0"/>
            </a:p>
            <a:p>
              <a:r>
                <a:rPr lang="en-US" sz="2000" dirty="0" err="1"/>
                <a:t>Trong</a:t>
              </a:r>
              <a:r>
                <a:rPr lang="en-US" sz="2000" dirty="0"/>
                <a:t> </a:t>
              </a:r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kết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học</a:t>
              </a:r>
              <a:r>
                <a:rPr lang="en-US" sz="2000" dirty="0"/>
                <a:t>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nhiều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truyền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để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hiện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 smtClean="0"/>
                <a:t>.</a:t>
              </a:r>
              <a:endParaRPr lang="en-US" sz="2000" dirty="0"/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990600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646" y="3964733"/>
            <a:ext cx="4648200" cy="2893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ounded Rectangle 21"/>
          <p:cNvSpPr/>
          <p:nvPr/>
        </p:nvSpPr>
        <p:spPr bwMode="gray">
          <a:xfrm>
            <a:off x="2392312" y="1463722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2.5.1. </a:t>
            </a:r>
            <a:r>
              <a:rPr lang="en-US" sz="2000" b="1" dirty="0" err="1"/>
              <a:t>Định</a:t>
            </a:r>
            <a:r>
              <a:rPr lang="en-US" sz="2000" b="1" dirty="0"/>
              <a:t> </a:t>
            </a:r>
            <a:r>
              <a:rPr lang="en-US" sz="2000" b="1" dirty="0" err="1" smtClean="0"/>
              <a:t>nghĩa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5803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88259" y="2048953"/>
            <a:ext cx="8822682" cy="1525404"/>
            <a:chOff x="188259" y="2048953"/>
            <a:chExt cx="8822682" cy="1525404"/>
          </a:xfrm>
        </p:grpSpPr>
        <p:sp>
          <p:nvSpPr>
            <p:cNvPr id="21" name="Rounded Rectangle 20"/>
            <p:cNvSpPr/>
            <p:nvPr/>
          </p:nvSpPr>
          <p:spPr bwMode="gray">
            <a:xfrm>
              <a:off x="188259" y="2048953"/>
              <a:ext cx="8822682" cy="1525404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182880" tIns="91440" rIns="182880" bIns="182880" rtlCol="0" anchor="ctr"/>
            <a:lstStyle/>
            <a:p>
              <a:pPr algn="ctr"/>
              <a:endParaRPr lang="en-US" b="1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92379" y="2303823"/>
              <a:ext cx="836616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kết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học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hiện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đơn</a:t>
              </a:r>
              <a:r>
                <a:rPr lang="en-US" sz="2000" dirty="0"/>
                <a:t> </a:t>
              </a:r>
              <a:r>
                <a:rPr lang="en-US" sz="2000" dirty="0" err="1"/>
                <a:t>giản</a:t>
              </a:r>
              <a:r>
                <a:rPr lang="en-US" sz="2000" dirty="0"/>
                <a:t>, </a:t>
              </a:r>
              <a:r>
                <a:rPr lang="en-US" sz="2000" dirty="0" err="1"/>
                <a:t>bao</a:t>
              </a:r>
              <a:r>
                <a:rPr lang="en-US" sz="2000" dirty="0"/>
                <a:t> </a:t>
              </a:r>
              <a:r>
                <a:rPr lang="en-US" sz="2000" dirty="0" err="1"/>
                <a:t>gồm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truyền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,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hiện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độc</a:t>
              </a:r>
              <a:r>
                <a:rPr lang="en-US" sz="2000" dirty="0"/>
                <a:t> </a:t>
              </a:r>
              <a:r>
                <a:rPr lang="en-US" sz="2000" dirty="0" err="1"/>
                <a:t>lập</a:t>
              </a:r>
              <a:r>
                <a:rPr lang="en-US" sz="2000" dirty="0"/>
                <a:t> </a:t>
              </a:r>
              <a:r>
                <a:rPr lang="en-US" sz="2000" dirty="0" err="1"/>
                <a:t>không</a:t>
              </a:r>
              <a:r>
                <a:rPr lang="en-US" sz="2000" dirty="0"/>
                <a:t> </a:t>
              </a:r>
              <a:r>
                <a:rPr lang="en-US" sz="2000" dirty="0" err="1"/>
                <a:t>phụ</a:t>
              </a:r>
              <a:r>
                <a:rPr lang="en-US" sz="2000" dirty="0"/>
                <a:t> </a:t>
              </a:r>
              <a:r>
                <a:rPr lang="en-US" sz="2000" dirty="0" err="1"/>
                <a:t>thuộc</a:t>
              </a:r>
              <a:r>
                <a:rPr lang="en-US" sz="2000" dirty="0"/>
                <a:t> </a:t>
              </a:r>
              <a:r>
                <a:rPr lang="en-US" sz="2000" dirty="0" err="1"/>
                <a:t>vào</a:t>
              </a:r>
              <a:r>
                <a:rPr lang="en-US" sz="2000" dirty="0"/>
                <a:t> </a:t>
              </a:r>
              <a:r>
                <a:rPr lang="en-US" sz="2000" dirty="0" err="1"/>
                <a:t>nhau</a:t>
              </a:r>
              <a:r>
                <a:rPr lang="en-US" sz="2000" dirty="0"/>
                <a:t>, </a:t>
              </a:r>
              <a:r>
                <a:rPr lang="en-US" sz="2000" dirty="0" err="1"/>
                <a:t>như</a:t>
              </a:r>
              <a:r>
                <a:rPr lang="en-US" sz="2000" dirty="0"/>
                <a:t> ở </a:t>
              </a:r>
              <a:r>
                <a:rPr lang="en-US" sz="2000" dirty="0" err="1"/>
                <a:t>máy</a:t>
              </a:r>
              <a:r>
                <a:rPr lang="en-US" sz="2000" dirty="0"/>
                <a:t> </a:t>
              </a:r>
              <a:r>
                <a:rPr lang="en-US" sz="2000" dirty="0" err="1"/>
                <a:t>phay</a:t>
              </a:r>
              <a:r>
                <a:rPr lang="en-US" sz="2000" dirty="0"/>
                <a:t>, </a:t>
              </a:r>
              <a:r>
                <a:rPr lang="en-US" sz="2000" dirty="0" err="1"/>
                <a:t>máy</a:t>
              </a:r>
              <a:r>
                <a:rPr lang="en-US" sz="2000" dirty="0"/>
                <a:t> </a:t>
              </a:r>
              <a:r>
                <a:rPr lang="en-US" sz="2000" dirty="0" err="1"/>
                <a:t>khoan</a:t>
              </a:r>
              <a:r>
                <a:rPr lang="en-US" sz="2000" dirty="0"/>
                <a:t>, </a:t>
              </a:r>
              <a:r>
                <a:rPr lang="en-US" sz="2000" dirty="0" err="1"/>
                <a:t>máy</a:t>
              </a:r>
              <a:r>
                <a:rPr lang="en-US" sz="2000" dirty="0"/>
                <a:t> </a:t>
              </a:r>
              <a:r>
                <a:rPr lang="en-US" sz="2000" dirty="0" err="1"/>
                <a:t>mài</a:t>
              </a:r>
              <a:r>
                <a:rPr lang="en-US" sz="2000" dirty="0"/>
                <a:t> </a:t>
              </a:r>
              <a:r>
                <a:rPr lang="en-US" sz="2000" dirty="0" smtClean="0"/>
                <a:t>…</a:t>
              </a:r>
              <a:endParaRPr lang="en-US" sz="2000" dirty="0"/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18400"/>
            <a:ext cx="49952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2.5.2. </a:t>
            </a:r>
            <a:r>
              <a:rPr lang="en-US" sz="2000" b="1" dirty="0" err="1"/>
              <a:t>Phân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s</a:t>
            </a:r>
            <a:r>
              <a:rPr lang="vi-VN" sz="2000" b="1" dirty="0"/>
              <a:t>ơ</a:t>
            </a:r>
            <a:r>
              <a:rPr lang="en-US" sz="2000" b="1" dirty="0"/>
              <a:t> </a:t>
            </a:r>
            <a:r>
              <a:rPr lang="en-US" sz="2000" b="1" dirty="0" err="1"/>
              <a:t>đồ</a:t>
            </a:r>
            <a:r>
              <a:rPr lang="en-US" sz="2000" b="1" dirty="0"/>
              <a:t> </a:t>
            </a:r>
            <a:r>
              <a:rPr lang="en-US" sz="2000" b="1" dirty="0" err="1"/>
              <a:t>kết</a:t>
            </a:r>
            <a:r>
              <a:rPr lang="en-US" sz="2000" b="1" dirty="0"/>
              <a:t> </a:t>
            </a:r>
            <a:r>
              <a:rPr lang="en-US" sz="2000" b="1" dirty="0" err="1"/>
              <a:t>cấu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endParaRPr lang="en-US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911" y="3672190"/>
            <a:ext cx="6036195" cy="2753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ounded Rectangle 21"/>
          <p:cNvSpPr/>
          <p:nvPr/>
        </p:nvSpPr>
        <p:spPr bwMode="gray">
          <a:xfrm>
            <a:off x="1720592" y="1973678"/>
            <a:ext cx="5488760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i="1" dirty="0" err="1" smtClean="0">
                <a:solidFill>
                  <a:schemeClr val="tx1"/>
                </a:solidFill>
              </a:rPr>
              <a:t>Sơ</a:t>
            </a:r>
            <a:r>
              <a:rPr lang="en-US" sz="2000" b="1" i="1" dirty="0" smtClean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đồ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kết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cấu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động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học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đơn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giản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96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" grpId="0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18400"/>
            <a:ext cx="49952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2.5.2. </a:t>
            </a:r>
            <a:r>
              <a:rPr lang="en-US" sz="2000" b="1" dirty="0" err="1"/>
              <a:t>Phân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s</a:t>
            </a:r>
            <a:r>
              <a:rPr lang="vi-VN" sz="2000" b="1" dirty="0"/>
              <a:t>ơ</a:t>
            </a:r>
            <a:r>
              <a:rPr lang="en-US" sz="2000" b="1" dirty="0"/>
              <a:t> </a:t>
            </a:r>
            <a:r>
              <a:rPr lang="en-US" sz="2000" b="1" dirty="0" err="1"/>
              <a:t>đồ</a:t>
            </a:r>
            <a:r>
              <a:rPr lang="en-US" sz="2000" b="1" dirty="0"/>
              <a:t> </a:t>
            </a:r>
            <a:r>
              <a:rPr lang="en-US" sz="2000" b="1" dirty="0" err="1"/>
              <a:t>kết</a:t>
            </a:r>
            <a:r>
              <a:rPr lang="en-US" sz="2000" b="1" dirty="0"/>
              <a:t> </a:t>
            </a:r>
            <a:r>
              <a:rPr lang="en-US" sz="2000" b="1" dirty="0" err="1"/>
              <a:t>cấu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endParaRPr lang="en-US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832" y="2590800"/>
            <a:ext cx="5750052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ounded Rectangle 18"/>
          <p:cNvSpPr/>
          <p:nvPr/>
        </p:nvSpPr>
        <p:spPr bwMode="gray">
          <a:xfrm>
            <a:off x="2133600" y="2135536"/>
            <a:ext cx="5486400" cy="45526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i="1" dirty="0"/>
              <a:t>- </a:t>
            </a:r>
            <a:r>
              <a:rPr lang="en-US" sz="2000" b="1" i="1" dirty="0" err="1"/>
              <a:t>Sơ</a:t>
            </a:r>
            <a:r>
              <a:rPr lang="en-US" sz="2000" b="1" i="1" dirty="0"/>
              <a:t> </a:t>
            </a:r>
            <a:r>
              <a:rPr lang="en-US" sz="2000" b="1" i="1" dirty="0" err="1"/>
              <a:t>đồ</a:t>
            </a:r>
            <a:r>
              <a:rPr lang="en-US" sz="2000" b="1" i="1" dirty="0"/>
              <a:t> </a:t>
            </a:r>
            <a:r>
              <a:rPr lang="en-US" sz="2000" b="1" i="1" dirty="0" err="1"/>
              <a:t>kết</a:t>
            </a:r>
            <a:r>
              <a:rPr lang="en-US" sz="2000" b="1" i="1" dirty="0"/>
              <a:t> </a:t>
            </a:r>
            <a:r>
              <a:rPr lang="en-US" sz="2000" b="1" i="1" dirty="0" err="1"/>
              <a:t>cấu</a:t>
            </a:r>
            <a:r>
              <a:rPr lang="en-US" sz="2000" b="1" i="1" dirty="0"/>
              <a:t> </a:t>
            </a:r>
            <a:r>
              <a:rPr lang="en-US" sz="2000" b="1" i="1" dirty="0" err="1"/>
              <a:t>động</a:t>
            </a:r>
            <a:r>
              <a:rPr lang="en-US" sz="2000" b="1" i="1" dirty="0"/>
              <a:t> </a:t>
            </a:r>
            <a:r>
              <a:rPr lang="en-US" sz="2000" b="1" i="1" dirty="0" err="1"/>
              <a:t>học</a:t>
            </a:r>
            <a:r>
              <a:rPr lang="en-US" sz="2000" b="1" i="1" dirty="0"/>
              <a:t> </a:t>
            </a:r>
            <a:r>
              <a:rPr lang="en-US" sz="2000" b="1" i="1" dirty="0" err="1"/>
              <a:t>phức</a:t>
            </a:r>
            <a:r>
              <a:rPr lang="en-US" sz="2000" b="1" i="1" dirty="0"/>
              <a:t> </a:t>
            </a:r>
            <a:r>
              <a:rPr lang="en-US" sz="2000" b="1" i="1" dirty="0" err="1"/>
              <a:t>tạp</a:t>
            </a:r>
            <a:r>
              <a:rPr lang="en-US" sz="2000" b="1" i="1" dirty="0"/>
              <a:t>: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8527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68918" y="2247077"/>
            <a:ext cx="8517882" cy="1258123"/>
            <a:chOff x="168918" y="2247077"/>
            <a:chExt cx="8517882" cy="1258123"/>
          </a:xfrm>
        </p:grpSpPr>
        <p:sp>
          <p:nvSpPr>
            <p:cNvPr id="21" name="Rounded Rectangle 20"/>
            <p:cNvSpPr/>
            <p:nvPr/>
          </p:nvSpPr>
          <p:spPr bwMode="gray">
            <a:xfrm>
              <a:off x="168918" y="2247077"/>
              <a:ext cx="8517882" cy="1258123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chemeClr val="accent1"/>
              </a:solidFill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182880" tIns="0" rIns="182880" bIns="182880" rtlCol="0" anchor="ctr" anchorCtr="0"/>
            <a:lstStyle/>
            <a:p>
              <a:pPr algn="ctr"/>
              <a:endParaRPr lang="en-US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81000" y="2413337"/>
              <a:ext cx="815340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Bao</a:t>
              </a:r>
              <a:r>
                <a:rPr lang="en-US" sz="2000" dirty="0"/>
                <a:t> </a:t>
              </a:r>
              <a:r>
                <a:rPr lang="en-US" sz="2000" dirty="0" err="1"/>
                <a:t>gồm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vừa</a:t>
              </a:r>
              <a:r>
                <a:rPr lang="en-US" sz="2000" dirty="0"/>
                <a:t> </a:t>
              </a:r>
              <a:r>
                <a:rPr lang="en-US" sz="2000" dirty="0" err="1"/>
                <a:t>đơn</a:t>
              </a:r>
              <a:r>
                <a:rPr lang="en-US" sz="2000" dirty="0"/>
                <a:t> </a:t>
              </a:r>
              <a:r>
                <a:rPr lang="en-US" sz="2000" dirty="0" err="1"/>
                <a:t>giản</a:t>
              </a:r>
              <a:r>
                <a:rPr lang="en-US" sz="2000" dirty="0"/>
                <a:t> </a:t>
              </a:r>
              <a:r>
                <a:rPr lang="en-US" sz="2000" dirty="0" err="1"/>
                <a:t>vừa</a:t>
              </a:r>
              <a:r>
                <a:rPr lang="en-US" sz="2000" dirty="0"/>
                <a:t> </a:t>
              </a:r>
              <a:r>
                <a:rPr lang="en-US" sz="2000" dirty="0" err="1"/>
                <a:t>phức</a:t>
              </a:r>
              <a:r>
                <a:rPr lang="en-US" sz="2000" dirty="0"/>
                <a:t> </a:t>
              </a:r>
              <a:r>
                <a:rPr lang="en-US" sz="2000" dirty="0" err="1"/>
                <a:t>tạp</a:t>
              </a:r>
              <a:r>
                <a:rPr lang="en-US" sz="2000" dirty="0"/>
                <a:t>. </a:t>
              </a:r>
              <a:r>
                <a:rPr lang="en-US" sz="2000" dirty="0" err="1"/>
                <a:t>Sơ</a:t>
              </a:r>
              <a:r>
                <a:rPr lang="en-US" sz="2000" dirty="0"/>
                <a:t> </a:t>
              </a:r>
              <a:r>
                <a:rPr lang="en-US" sz="2000" dirty="0" err="1"/>
                <a:t>đồ</a:t>
              </a:r>
              <a:r>
                <a:rPr lang="en-US" sz="2000" dirty="0"/>
                <a:t> </a:t>
              </a:r>
              <a:r>
                <a:rPr lang="en-US" sz="2000" dirty="0" err="1"/>
                <a:t>kết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học</a:t>
              </a:r>
              <a:r>
                <a:rPr lang="en-US" sz="2000" dirty="0"/>
                <a:t> </a:t>
              </a:r>
              <a:r>
                <a:rPr lang="en-US" sz="2000" dirty="0" err="1"/>
                <a:t>của</a:t>
              </a:r>
              <a:r>
                <a:rPr lang="en-US" sz="2000" dirty="0"/>
                <a:t> </a:t>
              </a:r>
              <a:r>
                <a:rPr lang="en-US" sz="2000" dirty="0" err="1"/>
                <a:t>máy</a:t>
              </a:r>
              <a:r>
                <a:rPr lang="en-US" sz="2000" dirty="0"/>
                <a:t> </a:t>
              </a:r>
              <a:r>
                <a:rPr lang="en-US" sz="2000" dirty="0" err="1"/>
                <a:t>phay</a:t>
              </a:r>
              <a:r>
                <a:rPr lang="en-US" sz="2000" dirty="0"/>
                <a:t> </a:t>
              </a:r>
              <a:r>
                <a:rPr lang="en-US" sz="2000" dirty="0" err="1"/>
                <a:t>ren</a:t>
              </a:r>
              <a:r>
                <a:rPr lang="en-US" sz="2000" dirty="0"/>
                <a:t> </a:t>
              </a:r>
              <a:r>
                <a:rPr lang="en-US" sz="2000" dirty="0" err="1"/>
                <a:t>vít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đặc</a:t>
              </a:r>
              <a:r>
                <a:rPr lang="en-US" sz="2000" dirty="0"/>
                <a:t> </a:t>
              </a:r>
              <a:r>
                <a:rPr lang="en-US" sz="2000" dirty="0" err="1"/>
                <a:t>trưng</a:t>
              </a:r>
              <a:r>
                <a:rPr lang="en-US" sz="2000" dirty="0"/>
                <a:t> </a:t>
              </a:r>
              <a:r>
                <a:rPr lang="en-US" sz="2000" dirty="0" err="1"/>
                <a:t>cho</a:t>
              </a:r>
              <a:r>
                <a:rPr lang="en-US" sz="2000" dirty="0"/>
                <a:t> </a:t>
              </a:r>
              <a:r>
                <a:rPr lang="en-US" sz="2000" dirty="0" err="1"/>
                <a:t>loại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này</a:t>
              </a:r>
              <a:r>
                <a:rPr lang="en-US" sz="2000" dirty="0"/>
                <a:t>.</a:t>
              </a:r>
            </a:p>
          </p:txBody>
        </p:sp>
      </p:grpSp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mtClean="0"/>
              <a:t>KHOA CƠ KHÍ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06286" y="1559403"/>
            <a:ext cx="49952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2.5.2. </a:t>
            </a:r>
            <a:r>
              <a:rPr lang="en-US" sz="2000" b="1" dirty="0" err="1"/>
              <a:t>Phân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s</a:t>
            </a:r>
            <a:r>
              <a:rPr lang="vi-VN" sz="2000" b="1" dirty="0"/>
              <a:t>ơ</a:t>
            </a:r>
            <a:r>
              <a:rPr lang="en-US" sz="2000" b="1" dirty="0"/>
              <a:t> </a:t>
            </a:r>
            <a:r>
              <a:rPr lang="en-US" sz="2000" b="1" dirty="0" err="1"/>
              <a:t>đồ</a:t>
            </a:r>
            <a:r>
              <a:rPr lang="en-US" sz="2000" b="1" dirty="0"/>
              <a:t> </a:t>
            </a:r>
            <a:r>
              <a:rPr lang="en-US" sz="2000" b="1" dirty="0" err="1"/>
              <a:t>kết</a:t>
            </a:r>
            <a:r>
              <a:rPr lang="en-US" sz="2000" b="1" dirty="0"/>
              <a:t> </a:t>
            </a:r>
            <a:r>
              <a:rPr lang="en-US" sz="2000" b="1" dirty="0" err="1"/>
              <a:t>cấu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endParaRPr lang="en-US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081" y="3505200"/>
            <a:ext cx="6698319" cy="322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ounded Rectangle 21"/>
          <p:cNvSpPr/>
          <p:nvPr/>
        </p:nvSpPr>
        <p:spPr bwMode="gray">
          <a:xfrm>
            <a:off x="1828801" y="2071370"/>
            <a:ext cx="5257799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i="1" dirty="0"/>
              <a:t>- </a:t>
            </a:r>
            <a:r>
              <a:rPr lang="en-US" sz="2000" b="1" i="1" dirty="0" err="1"/>
              <a:t>Sơ</a:t>
            </a:r>
            <a:r>
              <a:rPr lang="en-US" sz="2000" b="1" i="1" dirty="0"/>
              <a:t> </a:t>
            </a:r>
            <a:r>
              <a:rPr lang="en-US" sz="2000" b="1" i="1" dirty="0" err="1"/>
              <a:t>đồ</a:t>
            </a:r>
            <a:r>
              <a:rPr lang="en-US" sz="2000" b="1" i="1" dirty="0"/>
              <a:t> </a:t>
            </a:r>
            <a:r>
              <a:rPr lang="en-US" sz="2000" b="1" i="1" dirty="0" err="1"/>
              <a:t>kết</a:t>
            </a:r>
            <a:r>
              <a:rPr lang="en-US" sz="2000" b="1" i="1" dirty="0"/>
              <a:t> </a:t>
            </a:r>
            <a:r>
              <a:rPr lang="en-US" sz="2000" b="1" i="1" dirty="0" err="1"/>
              <a:t>cấu</a:t>
            </a:r>
            <a:r>
              <a:rPr lang="en-US" sz="2000" b="1" i="1" dirty="0"/>
              <a:t> </a:t>
            </a:r>
            <a:r>
              <a:rPr lang="en-US" sz="2000" b="1" i="1" dirty="0" err="1"/>
              <a:t>động</a:t>
            </a:r>
            <a:r>
              <a:rPr lang="en-US" sz="2000" b="1" i="1" dirty="0"/>
              <a:t> </a:t>
            </a:r>
            <a:r>
              <a:rPr lang="en-US" sz="2000" b="1" i="1" dirty="0" err="1"/>
              <a:t>học</a:t>
            </a:r>
            <a:r>
              <a:rPr lang="en-US" sz="2000" b="1" i="1" dirty="0"/>
              <a:t> </a:t>
            </a:r>
            <a:r>
              <a:rPr lang="en-US" sz="2000" b="1" i="1" dirty="0" err="1"/>
              <a:t>hỗn</a:t>
            </a:r>
            <a:r>
              <a:rPr lang="en-US" sz="2000" b="1" i="1" dirty="0"/>
              <a:t> </a:t>
            </a:r>
            <a:r>
              <a:rPr lang="en-US" sz="2000" b="1" i="1" dirty="0" err="1"/>
              <a:t>hợp</a:t>
            </a:r>
            <a:r>
              <a:rPr lang="en-US" sz="2000" b="1" i="1" dirty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6300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48065" y="2461707"/>
            <a:ext cx="8800270" cy="1601604"/>
            <a:chOff x="248065" y="2461707"/>
            <a:chExt cx="8800270" cy="1601604"/>
          </a:xfrm>
        </p:grpSpPr>
        <p:sp>
          <p:nvSpPr>
            <p:cNvPr id="21" name="Rounded Rectangle 20"/>
            <p:cNvSpPr/>
            <p:nvPr/>
          </p:nvSpPr>
          <p:spPr bwMode="gray">
            <a:xfrm>
              <a:off x="248065" y="2461707"/>
              <a:ext cx="8800270" cy="1601604"/>
            </a:xfrm>
            <a:prstGeom prst="roundRect">
              <a:avLst/>
            </a:prstGeom>
            <a:gradFill flip="none" rotWithShape="1">
              <a:gsLst>
                <a:gs pos="0">
                  <a:srgbClr val="00FFCC">
                    <a:shade val="30000"/>
                    <a:satMod val="115000"/>
                  </a:srgbClr>
                </a:gs>
                <a:gs pos="50000">
                  <a:srgbClr val="00FFCC">
                    <a:shade val="67500"/>
                    <a:satMod val="115000"/>
                  </a:srgbClr>
                </a:gs>
                <a:gs pos="100000">
                  <a:srgbClr val="00FFCC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solidFill>
                <a:schemeClr val="accent3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182880" tIns="91440" rIns="182880" bIns="182880" rtlCol="0" anchor="ctr"/>
            <a:lstStyle/>
            <a:p>
              <a:pPr algn="ctr"/>
              <a:endParaRPr lang="en-US" b="1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13935" y="2689801"/>
              <a:ext cx="838200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Ngoài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hiện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trong</a:t>
              </a:r>
              <a:r>
                <a:rPr lang="en-US" sz="2000" dirty="0"/>
                <a:t> </a:t>
              </a:r>
              <a:r>
                <a:rPr lang="en-US" sz="2000" dirty="0" err="1"/>
                <a:t>máy</a:t>
              </a:r>
              <a:r>
                <a:rPr lang="en-US" sz="2000" dirty="0"/>
                <a:t> </a:t>
              </a:r>
              <a:r>
                <a:rPr lang="en-US" sz="2000" dirty="0" err="1"/>
                <a:t>cắt</a:t>
              </a:r>
              <a:r>
                <a:rPr lang="en-US" sz="2000" dirty="0"/>
                <a:t> </a:t>
              </a:r>
              <a:r>
                <a:rPr lang="en-US" sz="2000" dirty="0" err="1"/>
                <a:t>kim</a:t>
              </a:r>
              <a:r>
                <a:rPr lang="en-US" sz="2000" dirty="0"/>
                <a:t> </a:t>
              </a:r>
              <a:r>
                <a:rPr lang="en-US" sz="2000" dirty="0" err="1"/>
                <a:t>loại</a:t>
              </a:r>
              <a:r>
                <a:rPr lang="en-US" sz="2000" dirty="0"/>
                <a:t> </a:t>
              </a:r>
              <a:r>
                <a:rPr lang="en-US" sz="2000" dirty="0" err="1"/>
                <a:t>còn</a:t>
              </a:r>
              <a:r>
                <a:rPr lang="en-US" sz="2000" dirty="0"/>
                <a:t>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phân</a:t>
              </a:r>
              <a:r>
                <a:rPr lang="en-US" sz="2000" dirty="0"/>
                <a:t> </a:t>
              </a:r>
              <a:r>
                <a:rPr lang="en-US" sz="2000" dirty="0" err="1"/>
                <a:t>độ</a:t>
              </a:r>
              <a:r>
                <a:rPr lang="en-US" sz="2000" dirty="0"/>
                <a:t>. </a:t>
              </a:r>
              <a:r>
                <a:rPr lang="en-US" sz="2000" dirty="0" err="1"/>
                <a:t>Nó</a:t>
              </a:r>
              <a:r>
                <a:rPr lang="en-US" sz="2000" dirty="0"/>
                <a:t> </a:t>
              </a:r>
              <a:r>
                <a:rPr lang="en-US" sz="2000" dirty="0" err="1"/>
                <a:t>không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hiện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nhưng</a:t>
              </a:r>
              <a:r>
                <a:rPr lang="en-US" sz="2000" dirty="0"/>
                <a:t> </a:t>
              </a:r>
              <a:r>
                <a:rPr lang="en-US" sz="2000" dirty="0" err="1"/>
                <a:t>lại</a:t>
              </a:r>
              <a:r>
                <a:rPr lang="en-US" sz="2000" dirty="0"/>
                <a:t> </a:t>
              </a:r>
              <a:r>
                <a:rPr lang="en-US" sz="2000" dirty="0" err="1"/>
                <a:t>cần</a:t>
              </a:r>
              <a:r>
                <a:rPr lang="en-US" sz="2000" dirty="0"/>
                <a:t> </a:t>
              </a:r>
              <a:r>
                <a:rPr lang="en-US" sz="2000" dirty="0" err="1"/>
                <a:t>thiết</a:t>
              </a:r>
              <a:r>
                <a:rPr lang="en-US" sz="2000" dirty="0"/>
                <a:t> </a:t>
              </a:r>
              <a:r>
                <a:rPr lang="en-US" sz="2000" dirty="0" err="1"/>
                <a:t>để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bề</a:t>
              </a:r>
              <a:r>
                <a:rPr lang="en-US" sz="2000" dirty="0"/>
                <a:t> </a:t>
              </a:r>
              <a:r>
                <a:rPr lang="en-US" sz="2000" dirty="0" err="1"/>
                <a:t>mặt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 </a:t>
              </a:r>
              <a:r>
                <a:rPr lang="en-US" sz="2000" dirty="0" err="1"/>
                <a:t>theo</a:t>
              </a:r>
              <a:r>
                <a:rPr lang="en-US" sz="2000" dirty="0"/>
                <a:t> </a:t>
              </a:r>
              <a:r>
                <a:rPr lang="en-US" sz="2000" dirty="0" err="1"/>
                <a:t>yêu</a:t>
              </a:r>
              <a:r>
                <a:rPr lang="en-US" sz="2000" dirty="0"/>
                <a:t> </a:t>
              </a:r>
              <a:r>
                <a:rPr lang="en-US" sz="2000" dirty="0" err="1"/>
                <a:t>cầu</a:t>
              </a:r>
              <a:r>
                <a:rPr lang="en-US" sz="2000" dirty="0"/>
                <a:t> </a:t>
              </a:r>
              <a:r>
                <a:rPr lang="en-US" sz="2000" dirty="0" err="1"/>
                <a:t>kỹ</a:t>
              </a:r>
              <a:r>
                <a:rPr lang="en-US" sz="2000" dirty="0"/>
                <a:t> </a:t>
              </a:r>
              <a:r>
                <a:rPr lang="en-US" sz="2000" dirty="0" err="1"/>
                <a:t>thuật</a:t>
              </a:r>
              <a:r>
                <a:rPr lang="en-US" sz="2000" dirty="0"/>
                <a:t> </a:t>
              </a:r>
              <a:r>
                <a:rPr lang="en-US" sz="2000" dirty="0" err="1"/>
                <a:t>như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 </a:t>
              </a:r>
              <a:r>
                <a:rPr lang="en-US" sz="2000" dirty="0" err="1"/>
                <a:t>bánh</a:t>
              </a:r>
              <a:r>
                <a:rPr lang="en-US" sz="2000" dirty="0"/>
                <a:t> </a:t>
              </a:r>
              <a:r>
                <a:rPr lang="en-US" sz="2000" dirty="0" err="1"/>
                <a:t>răng</a:t>
              </a:r>
              <a:r>
                <a:rPr lang="en-US" sz="2000" dirty="0"/>
                <a:t>, </a:t>
              </a:r>
              <a:r>
                <a:rPr lang="en-US" sz="2000" dirty="0" err="1"/>
                <a:t>ren</a:t>
              </a:r>
              <a:r>
                <a:rPr lang="en-US" sz="2000" dirty="0"/>
                <a:t> </a:t>
              </a:r>
              <a:r>
                <a:rPr lang="en-US" sz="2000" dirty="0" err="1"/>
                <a:t>nhiều</a:t>
              </a:r>
              <a:r>
                <a:rPr lang="en-US" sz="2000" dirty="0"/>
                <a:t> </a:t>
              </a:r>
              <a:r>
                <a:rPr lang="en-US" sz="2000" dirty="0" err="1"/>
                <a:t>đầu</a:t>
              </a:r>
              <a:r>
                <a:rPr lang="en-US" sz="2000" dirty="0"/>
                <a:t> </a:t>
              </a:r>
              <a:r>
                <a:rPr lang="en-US" sz="2000" dirty="0" err="1"/>
                <a:t>mối</a:t>
              </a:r>
              <a:r>
                <a:rPr lang="en-US" sz="2000" dirty="0"/>
                <a:t> …</a:t>
              </a:r>
            </a:p>
          </p:txBody>
        </p:sp>
      </p:grp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90358" y="6477000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dirty="0" smtClean="0"/>
              <a:t>PH-KHANH</a:t>
            </a:r>
            <a:endParaRPr lang="en-US" dirty="0"/>
          </a:p>
        </p:txBody>
      </p: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19733" y="1747647"/>
            <a:ext cx="49952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2.5.2. </a:t>
            </a:r>
            <a:r>
              <a:rPr lang="en-US" sz="2000" b="1" dirty="0" err="1"/>
              <a:t>Phân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s</a:t>
            </a:r>
            <a:r>
              <a:rPr lang="vi-VN" sz="2000" b="1" dirty="0"/>
              <a:t>ơ</a:t>
            </a:r>
            <a:r>
              <a:rPr lang="en-US" sz="2000" b="1" dirty="0"/>
              <a:t> </a:t>
            </a:r>
            <a:r>
              <a:rPr lang="en-US" sz="2000" b="1" dirty="0" err="1"/>
              <a:t>đồ</a:t>
            </a:r>
            <a:r>
              <a:rPr lang="en-US" sz="2000" b="1" dirty="0"/>
              <a:t> </a:t>
            </a:r>
            <a:r>
              <a:rPr lang="en-US" sz="2000" b="1" dirty="0" err="1"/>
              <a:t>kết</a:t>
            </a:r>
            <a:r>
              <a:rPr lang="en-US" sz="2000" b="1" dirty="0"/>
              <a:t> </a:t>
            </a:r>
            <a:r>
              <a:rPr lang="en-US" sz="2000" b="1" dirty="0" err="1"/>
              <a:t>cấu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endParaRPr lang="en-US" sz="2000" dirty="0"/>
          </a:p>
        </p:txBody>
      </p:sp>
      <p:sp>
        <p:nvSpPr>
          <p:cNvPr id="22" name="Rounded Rectangle 21"/>
          <p:cNvSpPr/>
          <p:nvPr/>
        </p:nvSpPr>
        <p:spPr bwMode="gray">
          <a:xfrm>
            <a:off x="3126588" y="2286000"/>
            <a:ext cx="2873747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i="1" dirty="0">
                <a:solidFill>
                  <a:srgbClr val="C00000"/>
                </a:solidFill>
              </a:rPr>
              <a:t>a</a:t>
            </a:r>
            <a:r>
              <a:rPr lang="en-US" sz="2000" i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Xích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phân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</a:t>
            </a:r>
            <a:endParaRPr lang="en-US" sz="2000" dirty="0">
              <a:solidFill>
                <a:srgbClr val="C0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48065" y="4595307"/>
            <a:ext cx="8800270" cy="1333801"/>
            <a:chOff x="248065" y="4595307"/>
            <a:chExt cx="8800270" cy="1333801"/>
          </a:xfrm>
        </p:grpSpPr>
        <p:sp>
          <p:nvSpPr>
            <p:cNvPr id="24" name="Rounded Rectangle 23"/>
            <p:cNvSpPr/>
            <p:nvPr/>
          </p:nvSpPr>
          <p:spPr bwMode="gray">
            <a:xfrm>
              <a:off x="248065" y="4595307"/>
              <a:ext cx="8800270" cy="1333801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lIns="182880" tIns="91440" rIns="182880" bIns="182880" rtlCol="0" anchor="ctr"/>
            <a:lstStyle/>
            <a:p>
              <a:pPr algn="ctr"/>
              <a:endParaRPr lang="en-US" b="1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13935" y="4856950"/>
              <a:ext cx="838200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Trong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phân</a:t>
              </a:r>
              <a:r>
                <a:rPr lang="en-US" sz="2000" dirty="0"/>
                <a:t> </a:t>
              </a:r>
              <a:r>
                <a:rPr lang="en-US" sz="2000" dirty="0" err="1"/>
                <a:t>độ</a:t>
              </a:r>
              <a:r>
                <a:rPr lang="en-US" sz="2000" dirty="0"/>
                <a:t> </a:t>
              </a:r>
              <a:r>
                <a:rPr lang="en-US" sz="2000" dirty="0" err="1"/>
                <a:t>người</a:t>
              </a:r>
              <a:r>
                <a:rPr lang="en-US" sz="2000" dirty="0"/>
                <a:t> ta chia </a:t>
              </a:r>
              <a:r>
                <a:rPr lang="en-US" sz="2000" dirty="0" err="1"/>
                <a:t>ra</a:t>
              </a:r>
              <a:r>
                <a:rPr lang="en-US" sz="2000" dirty="0"/>
                <a:t> </a:t>
              </a:r>
              <a:r>
                <a:rPr lang="en-US" sz="2000" dirty="0" err="1"/>
                <a:t>làm</a:t>
              </a:r>
              <a:r>
                <a:rPr lang="en-US" sz="2000" dirty="0"/>
                <a:t> </a:t>
              </a:r>
              <a:r>
                <a:rPr lang="en-US" sz="2000" dirty="0" err="1"/>
                <a:t>hai</a:t>
              </a:r>
              <a:r>
                <a:rPr lang="en-US" sz="2000" dirty="0"/>
                <a:t> </a:t>
              </a:r>
              <a:r>
                <a:rPr lang="en-US" sz="2000" dirty="0" err="1"/>
                <a:t>loại</a:t>
              </a:r>
              <a:r>
                <a:rPr lang="en-US" sz="2000" dirty="0"/>
                <a:t>.</a:t>
              </a:r>
            </a:p>
            <a:p>
              <a:r>
                <a:rPr lang="en-US" sz="2000" dirty="0" smtClean="0"/>
                <a:t>          -  </a:t>
              </a:r>
              <a:r>
                <a:rPr lang="en-US" sz="2000" dirty="0" err="1"/>
                <a:t>Phân</a:t>
              </a:r>
              <a:r>
                <a:rPr lang="en-US" sz="2000" dirty="0"/>
                <a:t> </a:t>
              </a:r>
              <a:r>
                <a:rPr lang="en-US" sz="2000" dirty="0" err="1"/>
                <a:t>độ</a:t>
              </a:r>
              <a:r>
                <a:rPr lang="en-US" sz="2000" dirty="0"/>
                <a:t> </a:t>
              </a:r>
              <a:r>
                <a:rPr lang="en-US" sz="2000" dirty="0" err="1"/>
                <a:t>bằng</a:t>
              </a:r>
              <a:r>
                <a:rPr lang="en-US" sz="2000" dirty="0"/>
                <a:t> </a:t>
              </a:r>
              <a:r>
                <a:rPr lang="en-US" sz="2000" dirty="0" err="1"/>
                <a:t>tay</a:t>
              </a:r>
              <a:r>
                <a:rPr lang="en-US" sz="2000" dirty="0"/>
                <a:t> </a:t>
              </a:r>
            </a:p>
            <a:p>
              <a:r>
                <a:rPr lang="en-US" sz="2000" dirty="0" smtClean="0"/>
                <a:t>          -  </a:t>
              </a:r>
              <a:r>
                <a:rPr lang="en-US" sz="2000" dirty="0" err="1"/>
                <a:t>Phân</a:t>
              </a:r>
              <a:r>
                <a:rPr lang="en-US" sz="2000" dirty="0"/>
                <a:t> </a:t>
              </a:r>
              <a:r>
                <a:rPr lang="en-US" sz="2000" dirty="0" err="1"/>
                <a:t>độ</a:t>
              </a:r>
              <a:r>
                <a:rPr lang="en-US" sz="2000" dirty="0"/>
                <a:t> </a:t>
              </a:r>
              <a:r>
                <a:rPr lang="en-US" sz="2000" dirty="0" err="1"/>
                <a:t>tự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bằng</a:t>
              </a:r>
              <a:r>
                <a:rPr lang="en-US" sz="2000" dirty="0"/>
                <a:t> </a:t>
              </a:r>
              <a:r>
                <a:rPr lang="en-US" sz="2000" dirty="0" err="1"/>
                <a:t>máy</a:t>
              </a:r>
              <a:r>
                <a:rPr lang="en-US" sz="2000" dirty="0"/>
                <a:t> </a:t>
              </a:r>
            </a:p>
          </p:txBody>
        </p:sp>
      </p:grpSp>
      <p:sp>
        <p:nvSpPr>
          <p:cNvPr id="25" name="Rounded Rectangle 24"/>
          <p:cNvSpPr/>
          <p:nvPr/>
        </p:nvSpPr>
        <p:spPr bwMode="gray">
          <a:xfrm>
            <a:off x="2460253" y="4419600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Có</a:t>
            </a:r>
            <a:r>
              <a:rPr lang="en-US" sz="20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 2 </a:t>
            </a:r>
            <a:r>
              <a:rPr lang="en-US" sz="2000" b="1" dirty="0" err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loại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03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2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18400"/>
            <a:ext cx="4515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2.5.2.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s</a:t>
            </a:r>
            <a:r>
              <a:rPr lang="vi-VN" b="1" dirty="0"/>
              <a:t>ơ</a:t>
            </a:r>
            <a:r>
              <a:rPr lang="en-US" b="1" dirty="0"/>
              <a:t> </a:t>
            </a:r>
            <a:r>
              <a:rPr lang="en-US" b="1" dirty="0" err="1"/>
              <a:t>đồ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cấu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216420" y="1887732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a</a:t>
            </a:r>
            <a:r>
              <a:rPr lang="en-US" i="1" dirty="0"/>
              <a:t>. </a:t>
            </a:r>
            <a:r>
              <a:rPr lang="en-US" b="1" i="1" dirty="0" err="1"/>
              <a:t>Xích</a:t>
            </a:r>
            <a:r>
              <a:rPr lang="en-US" b="1" i="1" dirty="0"/>
              <a:t> </a:t>
            </a:r>
            <a:r>
              <a:rPr lang="en-US" b="1" i="1" dirty="0" err="1"/>
              <a:t>phân</a:t>
            </a:r>
            <a:r>
              <a:rPr lang="en-US" b="1" i="1" dirty="0"/>
              <a:t> </a:t>
            </a:r>
            <a:r>
              <a:rPr lang="en-US" b="1" i="1" dirty="0" err="1"/>
              <a:t>độ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19733" y="2362200"/>
            <a:ext cx="3244348" cy="3651580"/>
            <a:chOff x="619733" y="2362200"/>
            <a:chExt cx="3244348" cy="365158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33" y="2362200"/>
              <a:ext cx="3244348" cy="28237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G_Rounded Rectangle 23"/>
            <p:cNvSpPr/>
            <p:nvPr/>
          </p:nvSpPr>
          <p:spPr bwMode="gray">
            <a:xfrm>
              <a:off x="645411" y="5282260"/>
              <a:ext cx="3218670" cy="731520"/>
            </a:xfrm>
            <a:prstGeom prst="roundRect">
              <a:avLst/>
            </a:prstGeom>
            <a:gradFill flip="none"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rgbClr val="FFFFFF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19050">
              <a:solidFill>
                <a:schemeClr val="accent2"/>
              </a:solidFill>
            </a:ln>
            <a:effectLst>
              <a:glow rad="63500">
                <a:schemeClr val="accent2">
                  <a:lumMod val="75000"/>
                  <a:alpha val="40000"/>
                </a:schemeClr>
              </a:glo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Hình.a</a:t>
              </a:r>
              <a:r>
                <a:rPr lang="en-US" dirty="0"/>
                <a:t> - </a:t>
              </a:r>
              <a:r>
                <a:rPr lang="en-US" dirty="0" err="1"/>
                <a:t>phân</a:t>
              </a:r>
              <a:r>
                <a:rPr lang="en-US" dirty="0"/>
                <a:t> </a:t>
              </a:r>
              <a:r>
                <a:rPr lang="en-US" dirty="0" err="1"/>
                <a:t>độ</a:t>
              </a:r>
              <a:r>
                <a:rPr lang="en-US" dirty="0"/>
                <a:t> </a:t>
              </a:r>
              <a:r>
                <a:rPr lang="en-US" dirty="0" err="1"/>
                <a:t>bằng</a:t>
              </a:r>
              <a:r>
                <a:rPr lang="en-US" dirty="0"/>
                <a:t> </a:t>
              </a:r>
              <a:r>
                <a:rPr lang="en-US" dirty="0" err="1"/>
                <a:t>cách</a:t>
              </a:r>
              <a:r>
                <a:rPr lang="en-US" dirty="0"/>
                <a:t> </a:t>
              </a:r>
              <a:r>
                <a:rPr lang="en-US" dirty="0" err="1"/>
                <a:t>dùng</a:t>
              </a:r>
              <a:r>
                <a:rPr lang="en-US" dirty="0"/>
                <a:t> </a:t>
              </a:r>
              <a:r>
                <a:rPr lang="en-US" dirty="0" err="1"/>
                <a:t>tay</a:t>
              </a:r>
              <a:r>
                <a:rPr lang="en-US" dirty="0"/>
                <a:t> </a:t>
              </a:r>
              <a:r>
                <a:rPr lang="en-US" dirty="0" err="1"/>
                <a:t>để</a:t>
              </a:r>
              <a:r>
                <a:rPr lang="en-US" dirty="0"/>
                <a:t> quay </a:t>
              </a:r>
              <a:r>
                <a:rPr lang="en-US" dirty="0" err="1"/>
                <a:t>đĩa</a:t>
              </a:r>
              <a:r>
                <a:rPr lang="en-US" dirty="0"/>
                <a:t> </a:t>
              </a:r>
              <a:r>
                <a:rPr lang="en-US" dirty="0" err="1"/>
                <a:t>phân</a:t>
              </a:r>
              <a:r>
                <a:rPr lang="en-US" dirty="0"/>
                <a:t> </a:t>
              </a:r>
              <a:r>
                <a:rPr lang="en-US" dirty="0" err="1"/>
                <a:t>độ</a:t>
              </a:r>
              <a:r>
                <a:rPr lang="en-US" dirty="0"/>
                <a:t>.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876800" y="1923028"/>
            <a:ext cx="4182741" cy="3998969"/>
            <a:chOff x="4876800" y="1923028"/>
            <a:chExt cx="4182741" cy="3998969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3000" y="1923028"/>
              <a:ext cx="4022082" cy="2801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G_Rounded Rectangle 21"/>
            <p:cNvSpPr/>
            <p:nvPr/>
          </p:nvSpPr>
          <p:spPr bwMode="gray">
            <a:xfrm>
              <a:off x="4876800" y="4800600"/>
              <a:ext cx="4182741" cy="1121397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35000">
                  <a:srgbClr val="FFFFFF"/>
                </a:gs>
              </a:gsLst>
              <a:lin ang="16200000" scaled="1"/>
              <a:tileRect/>
            </a:gradFill>
            <a:ln w="19050">
              <a:solidFill>
                <a:schemeClr val="accent4"/>
              </a:solidFill>
            </a:ln>
            <a:effectLst>
              <a:glow rad="63500">
                <a:schemeClr val="accent4">
                  <a:lumMod val="75000"/>
                  <a:alpha val="40000"/>
                </a:schemeClr>
              </a:glo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 err="1"/>
                <a:t>Hình</a:t>
              </a:r>
              <a:r>
                <a:rPr lang="en-US" dirty="0"/>
                <a:t> b - </a:t>
              </a:r>
              <a:r>
                <a:rPr lang="en-US" dirty="0" err="1"/>
                <a:t>phân</a:t>
              </a:r>
              <a:r>
                <a:rPr lang="en-US" dirty="0"/>
                <a:t> </a:t>
              </a:r>
              <a:r>
                <a:rPr lang="en-US" dirty="0" err="1"/>
                <a:t>độ</a:t>
              </a:r>
              <a:r>
                <a:rPr lang="en-US" dirty="0"/>
                <a:t> </a:t>
              </a:r>
              <a:r>
                <a:rPr lang="en-US" dirty="0" err="1"/>
                <a:t>bằng</a:t>
              </a:r>
              <a:r>
                <a:rPr lang="en-US" dirty="0"/>
                <a:t> </a:t>
              </a:r>
              <a:r>
                <a:rPr lang="en-US" dirty="0" err="1"/>
                <a:t>cách</a:t>
              </a:r>
              <a:r>
                <a:rPr lang="en-US" dirty="0"/>
                <a:t> </a:t>
              </a:r>
              <a:r>
                <a:rPr lang="en-US" dirty="0" err="1"/>
                <a:t>đóng</a:t>
              </a:r>
              <a:r>
                <a:rPr lang="en-US" dirty="0"/>
                <a:t> </a:t>
              </a:r>
              <a:r>
                <a:rPr lang="en-US" dirty="0" err="1"/>
                <a:t>mở</a:t>
              </a:r>
              <a:r>
                <a:rPr lang="en-US" dirty="0"/>
                <a:t> </a:t>
              </a:r>
              <a:r>
                <a:rPr lang="en-US" dirty="0" err="1"/>
                <a:t>ly</a:t>
              </a:r>
              <a:r>
                <a:rPr lang="en-US" dirty="0"/>
                <a:t> </a:t>
              </a:r>
              <a:r>
                <a:rPr lang="en-US" dirty="0" err="1"/>
                <a:t>hợp</a:t>
              </a:r>
              <a:r>
                <a:rPr lang="en-US" dirty="0"/>
                <a:t> </a:t>
              </a:r>
              <a:r>
                <a:rPr lang="en-US" dirty="0" err="1"/>
                <a:t>với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cơ</a:t>
              </a:r>
              <a:r>
                <a:rPr lang="en-US" dirty="0"/>
                <a:t> </a:t>
              </a:r>
              <a:r>
                <a:rPr lang="en-US" dirty="0" err="1"/>
                <a:t>dẫn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chuyển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r>
                <a:rPr lang="en-US" dirty="0"/>
                <a:t> </a:t>
              </a:r>
              <a:r>
                <a:rPr lang="en-US" dirty="0" err="1"/>
                <a:t>phân</a:t>
              </a:r>
              <a:r>
                <a:rPr lang="en-US" dirty="0"/>
                <a:t> </a:t>
              </a:r>
              <a:r>
                <a:rPr lang="en-US" dirty="0" err="1"/>
                <a:t>độ</a:t>
              </a:r>
              <a:r>
                <a:rPr lang="en-US" dirty="0"/>
                <a:t> </a:t>
              </a:r>
              <a:r>
                <a:rPr lang="en-US" dirty="0" err="1"/>
                <a:t>luôn</a:t>
              </a:r>
              <a:r>
                <a:rPr lang="en-US" dirty="0"/>
                <a:t> </a:t>
              </a:r>
              <a:r>
                <a:rPr lang="en-US" dirty="0" err="1"/>
                <a:t>chuyển</a:t>
              </a:r>
              <a:r>
                <a:rPr lang="en-US" dirty="0"/>
                <a:t> </a:t>
              </a:r>
              <a:r>
                <a:rPr lang="en-US" dirty="0" err="1"/>
                <a:t>động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8945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18400"/>
            <a:ext cx="4515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2.5.2.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s</a:t>
            </a:r>
            <a:r>
              <a:rPr lang="vi-VN" b="1" dirty="0"/>
              <a:t>ơ</a:t>
            </a:r>
            <a:r>
              <a:rPr lang="en-US" b="1" dirty="0"/>
              <a:t> </a:t>
            </a:r>
            <a:r>
              <a:rPr lang="en-US" b="1" dirty="0" err="1"/>
              <a:t>đồ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cấu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216420" y="1887732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a</a:t>
            </a:r>
            <a:r>
              <a:rPr lang="en-US" i="1" dirty="0"/>
              <a:t>. </a:t>
            </a:r>
            <a:r>
              <a:rPr lang="en-US" b="1" i="1" dirty="0" err="1"/>
              <a:t>Xích</a:t>
            </a:r>
            <a:r>
              <a:rPr lang="en-US" b="1" i="1" dirty="0"/>
              <a:t> </a:t>
            </a:r>
            <a:r>
              <a:rPr lang="en-US" b="1" i="1" dirty="0" err="1"/>
              <a:t>phân</a:t>
            </a:r>
            <a:r>
              <a:rPr lang="en-US" b="1" i="1" dirty="0"/>
              <a:t> </a:t>
            </a:r>
            <a:r>
              <a:rPr lang="en-US" b="1" i="1" dirty="0" err="1"/>
              <a:t>độ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2386371" y="2599014"/>
            <a:ext cx="4852629" cy="3344586"/>
            <a:chOff x="2386371" y="2599014"/>
            <a:chExt cx="4852629" cy="3344586"/>
          </a:xfrm>
        </p:grpSpPr>
        <p:pic>
          <p:nvPicPr>
            <p:cNvPr id="205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74" t="36372" r="26543" b="13326"/>
            <a:stretch>
              <a:fillRect/>
            </a:stretch>
          </p:blipFill>
          <p:spPr bwMode="auto">
            <a:xfrm>
              <a:off x="2386371" y="2895600"/>
              <a:ext cx="4852629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ounded Rectangle 21"/>
            <p:cNvSpPr/>
            <p:nvPr/>
          </p:nvSpPr>
          <p:spPr bwMode="gray">
            <a:xfrm>
              <a:off x="3218558" y="2599014"/>
              <a:ext cx="3346728" cy="31451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3">
                    <a:shade val="30000"/>
                    <a:satMod val="115000"/>
                  </a:schemeClr>
                </a:gs>
                <a:gs pos="50000">
                  <a:schemeClr val="accent3">
                    <a:shade val="67500"/>
                    <a:satMod val="115000"/>
                  </a:schemeClr>
                </a:gs>
                <a:gs pos="100000">
                  <a:schemeClr val="accent3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err="1">
                  <a:solidFill>
                    <a:srgbClr val="C00000"/>
                  </a:solidFill>
                </a:rPr>
                <a:t>Phôi</a:t>
              </a:r>
              <a:r>
                <a:rPr lang="en-US" sz="2000" b="1" dirty="0">
                  <a:solidFill>
                    <a:srgbClr val="C00000"/>
                  </a:solidFill>
                </a:rPr>
                <a:t> quay </a:t>
              </a:r>
              <a:r>
                <a:rPr lang="en-US" sz="2000" b="1" dirty="0" err="1">
                  <a:solidFill>
                    <a:srgbClr val="C00000"/>
                  </a:solidFill>
                </a:rPr>
                <a:t>phân</a:t>
              </a:r>
              <a:r>
                <a:rPr lang="en-US" sz="2000" b="1" dirty="0">
                  <a:solidFill>
                    <a:srgbClr val="C00000"/>
                  </a:solidFill>
                </a:rPr>
                <a:t> </a:t>
              </a:r>
              <a:r>
                <a:rPr lang="en-US" sz="2000" b="1" dirty="0" err="1">
                  <a:solidFill>
                    <a:srgbClr val="C00000"/>
                  </a:solidFill>
                </a:rPr>
                <a:t>độ</a:t>
              </a:r>
              <a:endParaRPr lang="en-US" sz="2000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602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18400"/>
            <a:ext cx="4515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2.5.2.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s</a:t>
            </a:r>
            <a:r>
              <a:rPr lang="vi-VN" b="1" dirty="0"/>
              <a:t>ơ</a:t>
            </a:r>
            <a:r>
              <a:rPr lang="en-US" b="1" dirty="0"/>
              <a:t> </a:t>
            </a:r>
            <a:r>
              <a:rPr lang="en-US" b="1" dirty="0" err="1"/>
              <a:t>đồ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cấu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286605" y="1916668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a</a:t>
            </a:r>
            <a:r>
              <a:rPr lang="en-US" i="1" dirty="0"/>
              <a:t>. </a:t>
            </a:r>
            <a:r>
              <a:rPr lang="en-US" b="1" i="1" dirty="0" err="1"/>
              <a:t>Xích</a:t>
            </a:r>
            <a:r>
              <a:rPr lang="en-US" b="1" i="1" dirty="0"/>
              <a:t> </a:t>
            </a:r>
            <a:r>
              <a:rPr lang="en-US" b="1" i="1" dirty="0" err="1"/>
              <a:t>phân</a:t>
            </a:r>
            <a:r>
              <a:rPr lang="en-US" b="1" i="1" dirty="0"/>
              <a:t> </a:t>
            </a:r>
            <a:r>
              <a:rPr lang="en-US" b="1" i="1" dirty="0" err="1"/>
              <a:t>độ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2561921" y="2590800"/>
            <a:ext cx="4570965" cy="3479686"/>
            <a:chOff x="2561921" y="2590800"/>
            <a:chExt cx="4570965" cy="3479686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1921" y="3013653"/>
              <a:ext cx="4570965" cy="3056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Rounded Rectangle 20"/>
            <p:cNvSpPr/>
            <p:nvPr/>
          </p:nvSpPr>
          <p:spPr bwMode="gray">
            <a:xfrm>
              <a:off x="3076969" y="2590800"/>
              <a:ext cx="3628631" cy="36316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000" b="1" i="1" dirty="0"/>
                <a:t>- </a:t>
              </a:r>
              <a:r>
                <a:rPr lang="vi-VN" sz="2000" b="1" i="1" dirty="0"/>
                <a:t>Dao tịnh tiến phân độ</a:t>
              </a:r>
              <a:endParaRPr 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6005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18400"/>
            <a:ext cx="4515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2.5.2.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s</a:t>
            </a:r>
            <a:r>
              <a:rPr lang="vi-VN" b="1" dirty="0"/>
              <a:t>ơ</a:t>
            </a:r>
            <a:r>
              <a:rPr lang="en-US" b="1" dirty="0"/>
              <a:t> </a:t>
            </a:r>
            <a:r>
              <a:rPr lang="en-US" b="1" dirty="0" err="1"/>
              <a:t>đồ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cấu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216420" y="1916668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a</a:t>
            </a:r>
            <a:r>
              <a:rPr lang="en-US" i="1" dirty="0"/>
              <a:t>. </a:t>
            </a:r>
            <a:r>
              <a:rPr lang="en-US" b="1" i="1" dirty="0" err="1"/>
              <a:t>Xích</a:t>
            </a:r>
            <a:r>
              <a:rPr lang="en-US" b="1" i="1" dirty="0"/>
              <a:t> </a:t>
            </a:r>
            <a:r>
              <a:rPr lang="en-US" b="1" i="1" dirty="0" err="1"/>
              <a:t>phân</a:t>
            </a:r>
            <a:r>
              <a:rPr lang="en-US" b="1" i="1" dirty="0"/>
              <a:t> </a:t>
            </a:r>
            <a:r>
              <a:rPr lang="en-US" b="1" i="1" dirty="0" err="1"/>
              <a:t>độ</a:t>
            </a: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Phôi quay phân độ và dao tịnh tiến phân độ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081272" y="2473892"/>
            <a:ext cx="7599606" cy="3871580"/>
            <a:chOff x="1081272" y="2473892"/>
            <a:chExt cx="7599606" cy="3871580"/>
          </a:xfrm>
        </p:grpSpPr>
        <p:pic>
          <p:nvPicPr>
            <p:cNvPr id="4103" name="Picture 7" descr="Drawing01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74" t="19107" r="42700" b="27213"/>
            <a:stretch>
              <a:fillRect/>
            </a:stretch>
          </p:blipFill>
          <p:spPr bwMode="auto">
            <a:xfrm>
              <a:off x="2743200" y="2976173"/>
              <a:ext cx="3758144" cy="2934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1081272" y="5888272"/>
              <a:ext cx="7599606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H. 2.22.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Sô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ñoà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keát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caáu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ñoäng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hoïc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phoâi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quay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phaân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ñoä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vaø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dao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tònh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tieán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phoâi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r>
                <a:rPr kumimoji="0" lang="en-US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ñoä</a:t>
              </a:r>
              <a:r>
                <a:rPr kumimoji="0" lang="en-US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cs typeface="Arial" pitchFamily="34" charset="0"/>
                </a:rPr>
                <a:t> 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cs typeface="Arial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 bwMode="gray">
            <a:xfrm>
              <a:off x="2031783" y="2473892"/>
              <a:ext cx="5080434" cy="49790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eaLnBrk="0" hangingPunct="0"/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Phôi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quay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phân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độ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và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dao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tịnh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tiến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phân</a:t>
              </a:r>
              <a:r>
                <a:rPr lang="en-US" sz="2000" b="1" i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độ</a:t>
              </a:r>
              <a:endParaRPr lang="en-U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2882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54958" y="2545613"/>
            <a:ext cx="8538883" cy="3321787"/>
            <a:chOff x="454958" y="2545613"/>
            <a:chExt cx="8538883" cy="3321787"/>
          </a:xfrm>
        </p:grpSpPr>
        <p:sp>
          <p:nvSpPr>
            <p:cNvPr id="24" name="Rounded Rectangle 23"/>
            <p:cNvSpPr/>
            <p:nvPr/>
          </p:nvSpPr>
          <p:spPr bwMode="gray">
            <a:xfrm>
              <a:off x="454958" y="2545613"/>
              <a:ext cx="8538883" cy="3321787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lIns="182880" tIns="91440" rIns="182880" bIns="182880" rtlCol="0" anchor="ctr"/>
            <a:lstStyle/>
            <a:p>
              <a:pPr algn="ctr"/>
              <a:endParaRPr lang="en-US" b="1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45411" y="2819400"/>
              <a:ext cx="8041389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000" dirty="0" err="1"/>
                <a:t>Để</a:t>
              </a:r>
              <a:r>
                <a:rPr lang="en-US" sz="2000" dirty="0"/>
                <a:t> </a:t>
              </a:r>
              <a:r>
                <a:rPr lang="en-US" sz="2000" dirty="0" err="1"/>
                <a:t>hình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bề</a:t>
              </a:r>
              <a:r>
                <a:rPr lang="en-US" sz="2000" dirty="0"/>
                <a:t> </a:t>
              </a:r>
              <a:r>
                <a:rPr lang="en-US" sz="2000" dirty="0" err="1"/>
                <a:t>mặt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, </a:t>
              </a:r>
              <a:r>
                <a:rPr lang="en-US" sz="2000" dirty="0" err="1"/>
                <a:t>trên</a:t>
              </a:r>
              <a:r>
                <a:rPr lang="en-US" sz="2000" dirty="0"/>
                <a:t> </a:t>
              </a:r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số</a:t>
              </a:r>
              <a:r>
                <a:rPr lang="en-US" sz="2000" dirty="0"/>
                <a:t> MCKL </a:t>
              </a:r>
              <a:r>
                <a:rPr lang="en-US" sz="2000" dirty="0" err="1"/>
                <a:t>cần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truyền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tổng</a:t>
              </a:r>
              <a:r>
                <a:rPr lang="en-US" sz="2000" dirty="0"/>
                <a:t> </a:t>
              </a:r>
              <a:r>
                <a:rPr lang="en-US" sz="2000" dirty="0" err="1"/>
                <a:t>hợp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để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bù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trừ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một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số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chuyển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động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truyền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đến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khâu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chấp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hành</a:t>
              </a:r>
              <a:r>
                <a:rPr lang="en-US" sz="2000" b="1" i="1" dirty="0"/>
                <a:t>.</a:t>
              </a:r>
              <a:r>
                <a:rPr lang="en-US" sz="2000" dirty="0"/>
                <a:t> </a:t>
              </a:r>
              <a:r>
                <a:rPr lang="en-US" sz="2000" dirty="0" err="1"/>
                <a:t>Cơ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</a:t>
              </a:r>
              <a:r>
                <a:rPr lang="en-US" sz="2000" dirty="0" err="1"/>
                <a:t>tổng</a:t>
              </a:r>
              <a:r>
                <a:rPr lang="en-US" sz="2000" dirty="0"/>
                <a:t> </a:t>
              </a:r>
              <a:r>
                <a:rPr lang="en-US" sz="2000" dirty="0" err="1"/>
                <a:t>hợp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thường</a:t>
              </a:r>
              <a:r>
                <a:rPr lang="en-US" sz="2000" dirty="0"/>
                <a:t> </a:t>
              </a:r>
              <a:r>
                <a:rPr lang="en-US" sz="2000" dirty="0" err="1"/>
                <a:t>dùng</a:t>
              </a:r>
              <a:r>
                <a:rPr lang="en-US" sz="2000" dirty="0"/>
                <a:t> </a:t>
              </a:r>
              <a:r>
                <a:rPr lang="en-US" sz="2000" dirty="0" err="1"/>
                <a:t>nhất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dirty="0" err="1"/>
                <a:t>cơ</a:t>
              </a:r>
              <a:r>
                <a:rPr lang="en-US" sz="2000" dirty="0"/>
                <a:t> </a:t>
              </a:r>
              <a:r>
                <a:rPr lang="en-US" sz="2000" dirty="0" err="1"/>
                <a:t>cấu</a:t>
              </a:r>
              <a:r>
                <a:rPr lang="en-US" sz="2000" dirty="0"/>
                <a:t> vi </a:t>
              </a:r>
              <a:r>
                <a:rPr lang="en-US" sz="2000" dirty="0" err="1"/>
                <a:t>sai</a:t>
              </a:r>
              <a:r>
                <a:rPr lang="en-US" sz="2000" dirty="0"/>
                <a:t>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xích</a:t>
              </a:r>
              <a:r>
                <a:rPr lang="en-US" sz="2000" dirty="0"/>
                <a:t> </a:t>
              </a:r>
              <a:r>
                <a:rPr lang="en-US" sz="2000" dirty="0" err="1"/>
                <a:t>truyền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hiện</a:t>
              </a:r>
              <a:r>
                <a:rPr lang="en-US" sz="2000" dirty="0"/>
                <a:t> </a:t>
              </a:r>
              <a:r>
                <a:rPr lang="en-US" sz="2000" dirty="0" err="1"/>
                <a:t>tổng</a:t>
              </a:r>
              <a:r>
                <a:rPr lang="en-US" sz="2000" dirty="0"/>
                <a:t> </a:t>
              </a:r>
              <a:r>
                <a:rPr lang="en-US" sz="2000" dirty="0" err="1"/>
                <a:t>hợp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gọi</a:t>
              </a:r>
              <a:r>
                <a:rPr lang="en-US" sz="2000" dirty="0"/>
                <a:t> </a:t>
              </a:r>
              <a:r>
                <a:rPr lang="en-US" sz="2000" dirty="0" err="1"/>
                <a:t>là</a:t>
              </a:r>
              <a:r>
                <a:rPr lang="en-US" sz="2000" dirty="0"/>
                <a:t> </a:t>
              </a:r>
              <a:r>
                <a:rPr lang="en-US" sz="2000" b="1" dirty="0" err="1"/>
                <a:t>xích</a:t>
              </a:r>
              <a:r>
                <a:rPr lang="en-US" sz="2000" b="1" dirty="0"/>
                <a:t> vi </a:t>
              </a:r>
              <a:r>
                <a:rPr lang="en-US" sz="2000" b="1" dirty="0" err="1"/>
                <a:t>sai</a:t>
              </a:r>
              <a:r>
                <a:rPr lang="en-US" sz="2000" dirty="0"/>
                <a:t>.</a:t>
              </a:r>
            </a:p>
            <a:p>
              <a:pPr algn="just"/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i="1" dirty="0"/>
                <a:t>vi </a:t>
              </a:r>
              <a:r>
                <a:rPr lang="en-US" sz="2000" i="1" dirty="0" err="1"/>
                <a:t>sai</a:t>
              </a:r>
              <a:r>
                <a:rPr lang="en-US" sz="2000" i="1" dirty="0"/>
                <a:t> </a:t>
              </a:r>
              <a:r>
                <a:rPr lang="en-US" sz="2000" i="1" dirty="0" err="1"/>
                <a:t>được</a:t>
              </a:r>
              <a:r>
                <a:rPr lang="en-US" sz="2000" i="1" dirty="0"/>
                <a:t> </a:t>
              </a:r>
              <a:r>
                <a:rPr lang="en-US" sz="2000" i="1" dirty="0" err="1"/>
                <a:t>dùng</a:t>
              </a:r>
              <a:r>
                <a:rPr lang="en-US" sz="2000" i="1" dirty="0"/>
                <a:t> </a:t>
              </a:r>
              <a:r>
                <a:rPr lang="en-US" sz="2000" i="1" dirty="0" err="1"/>
                <a:t>trong</a:t>
              </a:r>
              <a:r>
                <a:rPr lang="en-US" sz="2000" i="1" dirty="0"/>
                <a:t> </a:t>
              </a:r>
              <a:r>
                <a:rPr lang="en-US" sz="2000" i="1" dirty="0" err="1"/>
                <a:t>trường</a:t>
              </a:r>
              <a:r>
                <a:rPr lang="en-US" sz="2000" i="1" dirty="0"/>
                <a:t> </a:t>
              </a:r>
              <a:r>
                <a:rPr lang="en-US" sz="2000" i="1" dirty="0" err="1"/>
                <a:t>hợp</a:t>
              </a:r>
              <a:r>
                <a:rPr lang="en-US" sz="2000" i="1" dirty="0"/>
                <a:t> </a:t>
              </a:r>
              <a:r>
                <a:rPr lang="en-US" sz="2000" i="1" dirty="0" err="1"/>
                <a:t>cần</a:t>
              </a:r>
              <a:r>
                <a:rPr lang="en-US" sz="2000" i="1" dirty="0"/>
                <a:t> </a:t>
              </a:r>
              <a:r>
                <a:rPr lang="en-US" sz="2000" i="1" dirty="0" err="1"/>
                <a:t>truyền</a:t>
              </a:r>
              <a:r>
                <a:rPr lang="en-US" sz="2000" i="1" dirty="0"/>
                <a:t> </a:t>
              </a:r>
              <a:r>
                <a:rPr lang="en-US" sz="2000" i="1" dirty="0" err="1"/>
                <a:t>đến</a:t>
              </a:r>
              <a:r>
                <a:rPr lang="en-US" sz="2000" i="1" dirty="0"/>
                <a:t> </a:t>
              </a:r>
              <a:r>
                <a:rPr lang="en-US" sz="2000" i="1" dirty="0" err="1"/>
                <a:t>khâu</a:t>
              </a:r>
              <a:r>
                <a:rPr lang="en-US" sz="2000" i="1" dirty="0"/>
                <a:t> </a:t>
              </a:r>
              <a:r>
                <a:rPr lang="en-US" sz="2000" i="1" dirty="0" err="1"/>
                <a:t>chấp</a:t>
              </a:r>
              <a:r>
                <a:rPr lang="en-US" sz="2000" i="1" dirty="0"/>
                <a:t> </a:t>
              </a:r>
              <a:r>
                <a:rPr lang="en-US" sz="2000" i="1" dirty="0" err="1"/>
                <a:t>hành</a:t>
              </a:r>
              <a:r>
                <a:rPr lang="en-US" sz="2000" i="1" dirty="0"/>
                <a:t> </a:t>
              </a:r>
              <a:r>
                <a:rPr lang="en-US" sz="2000" i="1" dirty="0" err="1"/>
                <a:t>một</a:t>
              </a:r>
              <a:r>
                <a:rPr lang="en-US" sz="2000" i="1" dirty="0"/>
                <a:t> </a:t>
              </a:r>
              <a:r>
                <a:rPr lang="en-US" sz="2000" i="1" dirty="0" err="1"/>
                <a:t>chuyển</a:t>
              </a:r>
              <a:r>
                <a:rPr lang="en-US" sz="2000" i="1" dirty="0"/>
                <a:t> </a:t>
              </a:r>
              <a:r>
                <a:rPr lang="en-US" sz="2000" i="1" dirty="0" err="1"/>
                <a:t>động</a:t>
              </a:r>
              <a:r>
                <a:rPr lang="en-US" sz="2000" i="1" dirty="0"/>
                <a:t> </a:t>
              </a:r>
              <a:r>
                <a:rPr lang="en-US" sz="2000" i="1" dirty="0" err="1"/>
                <a:t>phụ</a:t>
              </a:r>
              <a:r>
                <a:rPr lang="en-US" sz="2000" i="1" dirty="0"/>
                <a:t> </a:t>
              </a:r>
              <a:r>
                <a:rPr lang="en-US" sz="2000" i="1" dirty="0" err="1"/>
                <a:t>thuộc</a:t>
              </a:r>
              <a:r>
                <a:rPr lang="en-US" sz="2000" i="1" dirty="0"/>
                <a:t> </a:t>
              </a:r>
              <a:r>
                <a:rPr lang="en-US" sz="2000" i="1" dirty="0" err="1"/>
                <a:t>chu</a:t>
              </a:r>
              <a:r>
                <a:rPr lang="en-US" sz="2000" i="1" dirty="0"/>
                <a:t> </a:t>
              </a:r>
              <a:r>
                <a:rPr lang="en-US" sz="2000" i="1" dirty="0" err="1"/>
                <a:t>kỳ</a:t>
              </a:r>
              <a:r>
                <a:rPr lang="en-US" sz="2000" dirty="0"/>
                <a:t>, </a:t>
              </a:r>
              <a:r>
                <a:rPr lang="en-US" sz="2000" dirty="0" err="1"/>
                <a:t>khi</a:t>
              </a:r>
              <a:r>
                <a:rPr lang="en-US" sz="2000" dirty="0"/>
                <a:t> </a:t>
              </a:r>
              <a:r>
                <a:rPr lang="en-US" sz="2000" dirty="0" err="1"/>
                <a:t>không</a:t>
              </a:r>
              <a:r>
                <a:rPr lang="en-US" sz="2000" dirty="0"/>
                <a:t> </a:t>
              </a:r>
              <a:r>
                <a:rPr lang="en-US" sz="2000" dirty="0" err="1"/>
                <a:t>cần</a:t>
              </a:r>
              <a:r>
                <a:rPr lang="en-US" sz="2000" dirty="0"/>
                <a:t> </a:t>
              </a:r>
              <a:r>
                <a:rPr lang="en-US" sz="2000" dirty="0" err="1"/>
                <a:t>ngừng</a:t>
              </a:r>
              <a:r>
                <a:rPr lang="en-US" sz="2000" dirty="0"/>
                <a:t> </a:t>
              </a:r>
              <a:r>
                <a:rPr lang="en-US" sz="2000" dirty="0" err="1"/>
                <a:t>chuyển</a:t>
              </a:r>
              <a:r>
                <a:rPr lang="en-US" sz="2000" dirty="0"/>
                <a:t> </a:t>
              </a:r>
              <a:r>
                <a:rPr lang="en-US" sz="2000" dirty="0" err="1"/>
                <a:t>động</a:t>
              </a:r>
              <a:r>
                <a:rPr lang="en-US" sz="2000" dirty="0"/>
                <a:t> </a:t>
              </a:r>
              <a:r>
                <a:rPr lang="en-US" sz="2000" dirty="0" err="1"/>
                <a:t>các</a:t>
              </a:r>
              <a:r>
                <a:rPr lang="en-US" sz="2000" dirty="0"/>
                <a:t> </a:t>
              </a:r>
              <a:r>
                <a:rPr lang="en-US" sz="2000" dirty="0" err="1"/>
                <a:t>khâu</a:t>
              </a:r>
              <a:r>
                <a:rPr lang="en-US" sz="2000" dirty="0"/>
                <a:t> </a:t>
              </a:r>
              <a:r>
                <a:rPr lang="en-US" sz="2000" dirty="0" err="1"/>
                <a:t>chấp</a:t>
              </a:r>
              <a:r>
                <a:rPr lang="en-US" sz="2000" dirty="0"/>
                <a:t> </a:t>
              </a:r>
              <a:r>
                <a:rPr lang="en-US" sz="2000" dirty="0" err="1"/>
                <a:t>hành</a:t>
              </a:r>
              <a:r>
                <a:rPr lang="en-US" sz="2000" dirty="0"/>
                <a:t>.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khi</a:t>
              </a:r>
              <a:r>
                <a:rPr lang="en-US" sz="2000" dirty="0"/>
                <a:t> </a:t>
              </a:r>
              <a:r>
                <a:rPr lang="en-US" sz="2000" dirty="0" err="1"/>
                <a:t>người</a:t>
              </a:r>
              <a:r>
                <a:rPr lang="en-US" sz="2000" dirty="0"/>
                <a:t> ta </a:t>
              </a:r>
              <a:r>
                <a:rPr lang="en-US" sz="2000" i="1" dirty="0" err="1"/>
                <a:t>dùng</a:t>
              </a:r>
              <a:r>
                <a:rPr lang="en-US" sz="2000" i="1" dirty="0"/>
                <a:t> </a:t>
              </a:r>
              <a:r>
                <a:rPr lang="en-US" sz="2000" i="1" dirty="0" err="1"/>
                <a:t>xích</a:t>
              </a:r>
              <a:r>
                <a:rPr lang="en-US" sz="2000" i="1" dirty="0"/>
                <a:t> vi </a:t>
              </a:r>
              <a:r>
                <a:rPr lang="en-US" sz="2000" i="1" dirty="0" err="1"/>
                <a:t>sai</a:t>
              </a:r>
              <a:r>
                <a:rPr lang="en-US" sz="2000" i="1" dirty="0"/>
                <a:t> </a:t>
              </a:r>
              <a:r>
                <a:rPr lang="en-US" sz="2000" i="1" dirty="0" err="1"/>
                <a:t>để</a:t>
              </a:r>
              <a:r>
                <a:rPr lang="en-US" sz="2000" i="1" dirty="0"/>
                <a:t> </a:t>
              </a:r>
              <a:r>
                <a:rPr lang="en-US" sz="2000" i="1" dirty="0" err="1"/>
                <a:t>thực</a:t>
              </a:r>
              <a:r>
                <a:rPr lang="en-US" sz="2000" i="1" dirty="0"/>
                <a:t> </a:t>
              </a:r>
              <a:r>
                <a:rPr lang="en-US" sz="2000" i="1" dirty="0" err="1"/>
                <a:t>hiện</a:t>
              </a:r>
              <a:r>
                <a:rPr lang="en-US" sz="2000" i="1" dirty="0"/>
                <a:t> </a:t>
              </a:r>
              <a:r>
                <a:rPr lang="en-US" sz="2000" i="1" dirty="0" err="1"/>
                <a:t>một</a:t>
              </a:r>
              <a:r>
                <a:rPr lang="en-US" sz="2000" i="1" dirty="0"/>
                <a:t> </a:t>
              </a:r>
              <a:r>
                <a:rPr lang="en-US" sz="2000" i="1" dirty="0" err="1"/>
                <a:t>chuyển</a:t>
              </a:r>
              <a:r>
                <a:rPr lang="en-US" sz="2000" i="1" dirty="0"/>
                <a:t> </a:t>
              </a:r>
              <a:r>
                <a:rPr lang="en-US" sz="2000" i="1" dirty="0" err="1"/>
                <a:t>động</a:t>
              </a:r>
              <a:r>
                <a:rPr lang="en-US" sz="2000" i="1" dirty="0"/>
                <a:t> </a:t>
              </a:r>
              <a:r>
                <a:rPr lang="en-US" sz="2000" i="1" dirty="0" err="1"/>
                <a:t>không</a:t>
              </a:r>
              <a:r>
                <a:rPr lang="en-US" sz="2000" i="1" dirty="0"/>
                <a:t> </a:t>
              </a:r>
              <a:r>
                <a:rPr lang="en-US" sz="2000" i="1" dirty="0" err="1"/>
                <a:t>đều</a:t>
              </a:r>
              <a:r>
                <a:rPr lang="en-US" sz="2000" dirty="0"/>
                <a:t>.</a:t>
              </a:r>
            </a:p>
          </p:txBody>
        </p:sp>
      </p:grp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577332"/>
            <a:ext cx="4515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2.5.2.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s</a:t>
            </a:r>
            <a:r>
              <a:rPr lang="vi-VN" b="1" dirty="0"/>
              <a:t>ơ</a:t>
            </a:r>
            <a:r>
              <a:rPr lang="en-US" b="1" dirty="0"/>
              <a:t> </a:t>
            </a:r>
            <a:r>
              <a:rPr lang="en-US" b="1" dirty="0" err="1"/>
              <a:t>đồ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cấu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" name="Rounded Rectangle 24"/>
          <p:cNvSpPr/>
          <p:nvPr/>
        </p:nvSpPr>
        <p:spPr bwMode="gray">
          <a:xfrm>
            <a:off x="2460253" y="2286000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>
                <a:latin typeface="Arial" pitchFamily="34" charset="0"/>
                <a:cs typeface="Arial" pitchFamily="34" charset="0"/>
              </a:rPr>
              <a:t>b.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latin typeface="Arial" pitchFamily="34" charset="0"/>
                <a:cs typeface="Arial" pitchFamily="34" charset="0"/>
              </a:rPr>
              <a:t>Xích</a:t>
            </a:r>
            <a:r>
              <a:rPr lang="en-US" sz="2000" b="1" i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i="1" dirty="0" err="1">
                <a:latin typeface="Arial" pitchFamily="34" charset="0"/>
                <a:cs typeface="Arial" pitchFamily="34" charset="0"/>
              </a:rPr>
              <a:t>sai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68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714268" y="228340"/>
            <a:ext cx="52054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45" y="1499"/>
              <a:ext cx="2431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C00000"/>
                  </a:solidFill>
                </a:rPr>
                <a:t>PHƯƠNG PHÁP TẠO HÌNH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23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6144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45" name="Rectangle 25"/>
          <p:cNvSpPr>
            <a:spLocks noChangeArrowheads="1"/>
          </p:cNvSpPr>
          <p:nvPr/>
        </p:nvSpPr>
        <p:spPr bwMode="auto">
          <a:xfrm>
            <a:off x="2881588" y="463406"/>
            <a:ext cx="3685624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AutoShape 36"/>
          <p:cNvSpPr>
            <a:spLocks noChangeArrowheads="1"/>
          </p:cNvSpPr>
          <p:nvPr/>
        </p:nvSpPr>
        <p:spPr bwMode="gray">
          <a:xfrm>
            <a:off x="168918" y="1014366"/>
            <a:ext cx="455548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2.5. </a:t>
            </a:r>
            <a:r>
              <a:rPr lang="en-US" sz="2400" b="1" dirty="0" err="1"/>
              <a:t>Sơ</a:t>
            </a:r>
            <a:r>
              <a:rPr lang="en-US" sz="2400" b="1" dirty="0"/>
              <a:t> </a:t>
            </a:r>
            <a:r>
              <a:rPr lang="en-US" sz="2400" b="1" dirty="0" err="1"/>
              <a:t>đồ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23598" y="1703066"/>
            <a:ext cx="4515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2.5.2.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s</a:t>
            </a:r>
            <a:r>
              <a:rPr lang="vi-VN" b="1" dirty="0"/>
              <a:t>ơ</a:t>
            </a:r>
            <a:r>
              <a:rPr lang="en-US" b="1" dirty="0"/>
              <a:t> </a:t>
            </a:r>
            <a:r>
              <a:rPr lang="en-US" b="1" dirty="0" err="1"/>
              <a:t>đồ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cấu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Phôi quay phân độ và dao tịnh tiến phân độ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283" y="2667000"/>
            <a:ext cx="481378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G_Rounded Rectangle 23"/>
          <p:cNvSpPr/>
          <p:nvPr/>
        </p:nvSpPr>
        <p:spPr bwMode="gray">
          <a:xfrm>
            <a:off x="3686918" y="2224798"/>
            <a:ext cx="2223811" cy="442202"/>
          </a:xfrm>
          <a:prstGeom prst="roundRect">
            <a:avLst/>
          </a:prstGeom>
          <a:gradFill flip="none"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19050">
            <a:solidFill>
              <a:schemeClr val="accent2"/>
            </a:solidFill>
          </a:ln>
          <a:effectLst>
            <a:glow rad="63500">
              <a:schemeClr val="accent2">
                <a:lumMod val="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i="1" dirty="0">
                <a:latin typeface="Arial" pitchFamily="34" charset="0"/>
                <a:cs typeface="Arial" pitchFamily="34" charset="0"/>
              </a:rPr>
              <a:t>b.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>
                <a:latin typeface="Arial" pitchFamily="34" charset="0"/>
                <a:cs typeface="Arial" pitchFamily="34" charset="0"/>
              </a:rPr>
              <a:t>Xích</a:t>
            </a:r>
            <a:r>
              <a:rPr lang="en-US" sz="2000" b="1" i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i="1" dirty="0" err="1">
                <a:latin typeface="Arial" pitchFamily="34" charset="0"/>
                <a:cs typeface="Arial" pitchFamily="34" charset="0"/>
              </a:rPr>
              <a:t>sai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32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318875" y="3307555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 smtClean="0">
                <a:latin typeface="Verdana" pitchFamily="34" charset="0"/>
              </a:rPr>
              <a:t>Khoa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Cơ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Khí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88069" name="WordArt 5"/>
          <p:cNvSpPr>
            <a:spLocks noChangeArrowheads="1" noChangeShapeType="1" noTextEdit="1"/>
          </p:cNvSpPr>
          <p:nvPr/>
        </p:nvSpPr>
        <p:spPr bwMode="gray">
          <a:xfrm rot="20342528">
            <a:off x="60488" y="2159190"/>
            <a:ext cx="8161181" cy="102155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Thank You </a:t>
            </a:r>
            <a:r>
              <a:rPr 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For Your Attention!</a:t>
            </a:r>
            <a:endParaRPr 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</p:bldLst>
  </p:timing>
</p:sld>
</file>

<file path=ppt/theme/theme1.xml><?xml version="1.0" encoding="utf-8"?>
<a:theme xmlns:a="http://schemas.openxmlformats.org/drawingml/2006/main" name="cdb2004218l">
  <a:themeElements>
    <a:clrScheme name="sample 3">
      <a:dk1>
        <a:srgbClr val="000000"/>
      </a:dk1>
      <a:lt1>
        <a:srgbClr val="FFFFFF"/>
      </a:lt1>
      <a:dk2>
        <a:srgbClr val="0B3191"/>
      </a:dk2>
      <a:lt2>
        <a:srgbClr val="C0C0C0"/>
      </a:lt2>
      <a:accent1>
        <a:srgbClr val="3195D9"/>
      </a:accent1>
      <a:accent2>
        <a:srgbClr val="63C2F7"/>
      </a:accent2>
      <a:accent3>
        <a:srgbClr val="FFFFFF"/>
      </a:accent3>
      <a:accent4>
        <a:srgbClr val="000000"/>
      </a:accent4>
      <a:accent5>
        <a:srgbClr val="ADC8E9"/>
      </a:accent5>
      <a:accent6>
        <a:srgbClr val="59B0E0"/>
      </a:accent6>
      <a:hlink>
        <a:srgbClr val="4173F1"/>
      </a:hlink>
      <a:folHlink>
        <a:srgbClr val="3B97A9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66"/>
        </a:dk1>
        <a:lt1>
          <a:srgbClr val="FFFFFF"/>
        </a:lt1>
        <a:dk2>
          <a:srgbClr val="175B5B"/>
        </a:dk2>
        <a:lt2>
          <a:srgbClr val="C0C0C0"/>
        </a:lt2>
        <a:accent1>
          <a:srgbClr val="7DB038"/>
        </a:accent1>
        <a:accent2>
          <a:srgbClr val="6CA5D8"/>
        </a:accent2>
        <a:accent3>
          <a:srgbClr val="FFFFFF"/>
        </a:accent3>
        <a:accent4>
          <a:srgbClr val="000056"/>
        </a:accent4>
        <a:accent5>
          <a:srgbClr val="BFD4AE"/>
        </a:accent5>
        <a:accent6>
          <a:srgbClr val="6195C4"/>
        </a:accent6>
        <a:hlink>
          <a:srgbClr val="5D4BC7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500E86"/>
        </a:dk2>
        <a:lt2>
          <a:srgbClr val="B2B2B2"/>
        </a:lt2>
        <a:accent1>
          <a:srgbClr val="3C96C8"/>
        </a:accent1>
        <a:accent2>
          <a:srgbClr val="E2AF52"/>
        </a:accent2>
        <a:accent3>
          <a:srgbClr val="FFFFFF"/>
        </a:accent3>
        <a:accent4>
          <a:srgbClr val="000000"/>
        </a:accent4>
        <a:accent5>
          <a:srgbClr val="AFC9E0"/>
        </a:accent5>
        <a:accent6>
          <a:srgbClr val="CD9E49"/>
        </a:accent6>
        <a:hlink>
          <a:srgbClr val="576CD5"/>
        </a:hlink>
        <a:folHlink>
          <a:srgbClr val="6EBCB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0B3191"/>
        </a:dk2>
        <a:lt2>
          <a:srgbClr val="C0C0C0"/>
        </a:lt2>
        <a:accent1>
          <a:srgbClr val="3195D9"/>
        </a:accent1>
        <a:accent2>
          <a:srgbClr val="63C2F7"/>
        </a:accent2>
        <a:accent3>
          <a:srgbClr val="FFFFFF"/>
        </a:accent3>
        <a:accent4>
          <a:srgbClr val="000000"/>
        </a:accent4>
        <a:accent5>
          <a:srgbClr val="ADC8E9"/>
        </a:accent5>
        <a:accent6>
          <a:srgbClr val="59B0E0"/>
        </a:accent6>
        <a:hlink>
          <a:srgbClr val="4173F1"/>
        </a:hlink>
        <a:folHlink>
          <a:srgbClr val="3B97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cdb2004218l</Template>
  <TotalTime>848</TotalTime>
  <Words>1653</Words>
  <Application>Microsoft Office PowerPoint</Application>
  <PresentationFormat>On-screen Show (4:3)</PresentationFormat>
  <Paragraphs>217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cdb2004218l</vt:lpstr>
      <vt:lpstr>MÁY CẮT KIM LOẠI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137</cp:revision>
  <dcterms:created xsi:type="dcterms:W3CDTF">2019-12-26T08:27:35Z</dcterms:created>
  <dcterms:modified xsi:type="dcterms:W3CDTF">2021-08-30T07:07:06Z</dcterms:modified>
</cp:coreProperties>
</file>