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4" r:id="rId3"/>
  </p:sldMasterIdLst>
  <p:sldIdLst>
    <p:sldId id="257" r:id="rId4"/>
    <p:sldId id="259" r:id="rId5"/>
    <p:sldId id="261" r:id="rId6"/>
    <p:sldId id="262" r:id="rId7"/>
    <p:sldId id="263" r:id="rId8"/>
    <p:sldId id="265" r:id="rId9"/>
    <p:sldId id="266" r:id="rId10"/>
    <p:sldId id="269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4" r:id="rId25"/>
    <p:sldId id="285" r:id="rId26"/>
    <p:sldId id="286" r:id="rId27"/>
    <p:sldId id="283" r:id="rId28"/>
    <p:sldId id="288" r:id="rId29"/>
    <p:sldId id="289" r:id="rId30"/>
    <p:sldId id="290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FFFCC"/>
    <a:srgbClr val="B9EDFF"/>
    <a:srgbClr val="FF9933"/>
    <a:srgbClr val="B4C7A5"/>
    <a:srgbClr val="F92A07"/>
    <a:srgbClr val="CC3300"/>
    <a:srgbClr val="FF3300"/>
    <a:srgbClr val="FF0066"/>
    <a:srgbClr val="D3F8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738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88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71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13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226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23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681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823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5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598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312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548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7247621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32A4CA-1FAA-40CE-A0FA-850BAD5E9BA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844420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3E93D-185E-4BD8-8DAB-54AE7D71B2B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48435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90484-8AB1-40D3-99C2-9C2902791D9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361594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05550-49BA-45B9-8095-ABFB0C6A18F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95777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3821A-7184-40EF-A6A8-B6F2F0793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340885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F0F85-05A5-485F-9CE1-6D231F49D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42604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22EC7-88F3-4313-ADAE-10713A753C5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200672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D6BA2-38DA-49B9-820F-39D3CD3348C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14555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631B3-A6F5-4070-A329-332610D15E2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37456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43ABA-9D67-4CAF-A7F1-E150907FE9F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23317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D329D-ACD3-49C6-B701-E67844362CA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961702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066117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7 w 717"/>
                <a:gd name="T1" fmla="*/ 845 h 845"/>
                <a:gd name="T2" fmla="*/ 717 w 717"/>
                <a:gd name="T3" fmla="*/ 821 h 845"/>
                <a:gd name="T4" fmla="*/ 574 w 717"/>
                <a:gd name="T5" fmla="*/ 605 h 845"/>
                <a:gd name="T6" fmla="*/ 406 w 717"/>
                <a:gd name="T7" fmla="*/ 396 h 845"/>
                <a:gd name="T8" fmla="*/ 221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09 w 717"/>
                <a:gd name="T15" fmla="*/ 198 h 845"/>
                <a:gd name="T16" fmla="*/ 400 w 717"/>
                <a:gd name="T17" fmla="*/ 408 h 845"/>
                <a:gd name="T18" fmla="*/ 568 w 717"/>
                <a:gd name="T19" fmla="*/ 623 h 845"/>
                <a:gd name="T20" fmla="*/ 717 w 717"/>
                <a:gd name="T21" fmla="*/ 845 h 845"/>
                <a:gd name="T22" fmla="*/ 717 w 717"/>
                <a:gd name="T23" fmla="*/ 84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7 w 407"/>
                <a:gd name="T1" fmla="*/ 414 h 414"/>
                <a:gd name="T2" fmla="*/ 407 w 407"/>
                <a:gd name="T3" fmla="*/ 396 h 414"/>
                <a:gd name="T4" fmla="*/ 222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6 w 407"/>
                <a:gd name="T13" fmla="*/ 204 h 414"/>
                <a:gd name="T14" fmla="*/ 407 w 407"/>
                <a:gd name="T15" fmla="*/ 414 h 414"/>
                <a:gd name="T16" fmla="*/ 407 w 407"/>
                <a:gd name="T17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6 w 586"/>
                <a:gd name="T1" fmla="*/ 0 h 599"/>
                <a:gd name="T2" fmla="*/ 568 w 586"/>
                <a:gd name="T3" fmla="*/ 0 h 599"/>
                <a:gd name="T4" fmla="*/ 407 w 586"/>
                <a:gd name="T5" fmla="*/ 132 h 599"/>
                <a:gd name="T6" fmla="*/ 257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7 w 586"/>
                <a:gd name="T17" fmla="*/ 282 h 599"/>
                <a:gd name="T18" fmla="*/ 413 w 586"/>
                <a:gd name="T19" fmla="*/ 138 h 599"/>
                <a:gd name="T20" fmla="*/ 586 w 586"/>
                <a:gd name="T21" fmla="*/ 0 h 599"/>
                <a:gd name="T22" fmla="*/ 586 w 586"/>
                <a:gd name="T23" fmla="*/ 0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69 w 269"/>
                <a:gd name="T1" fmla="*/ 0 h 252"/>
                <a:gd name="T2" fmla="*/ 251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69 w 269"/>
                <a:gd name="T15" fmla="*/ 0 h 252"/>
                <a:gd name="T16" fmla="*/ 269 w 269"/>
                <a:gd name="T17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</p:grpSp>
      <p:sp>
        <p:nvSpPr>
          <p:cNvPr id="694311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694312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83B71EC-CA27-4C23-9AB2-2A6451DB62FC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323587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01F47-C20D-4D34-8B9F-0AA60AB81264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049618"/>
      </p:ext>
    </p:extLst>
  </p:cSld>
  <p:clrMapOvr>
    <a:masterClrMapping/>
  </p:clrMapOvr>
  <p:transition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69BF2-B553-4577-AE6F-33209C7FCDDE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242160"/>
      </p:ext>
    </p:extLst>
  </p:cSld>
  <p:clrMapOvr>
    <a:masterClrMapping/>
  </p:clrMapOvr>
  <p:transition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38C50-7CAD-4482-A7D8-DF7DB683CF42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401740"/>
      </p:ext>
    </p:extLst>
  </p:cSld>
  <p:clrMapOvr>
    <a:masterClrMapping/>
  </p:clrMapOvr>
  <p:transition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E5AAE2-8635-4FCE-BC33-EA020632AF27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765826"/>
      </p:ext>
    </p:extLst>
  </p:cSld>
  <p:clrMapOvr>
    <a:masterClrMapping/>
  </p:clrMapOvr>
  <p:transition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BE8DDD-6A66-43C8-9F5C-1DBC4034F5C7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903528"/>
      </p:ext>
    </p:extLst>
  </p:cSld>
  <p:clrMapOvr>
    <a:masterClrMapping/>
  </p:clrMapOvr>
  <p:transition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C1E4DA-42C1-4FA9-8021-B57643995094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270858"/>
      </p:ext>
    </p:extLst>
  </p:cSld>
  <p:clrMapOvr>
    <a:masterClrMapping/>
  </p:clrMapOvr>
  <p:transition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236B0-3B13-46CB-B1AB-93A2D6EAC17E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349492"/>
      </p:ext>
    </p:extLst>
  </p:cSld>
  <p:clrMapOvr>
    <a:masterClrMapping/>
  </p:clrMapOvr>
  <p:transition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54ADA5-7BB5-4D26-BD99-155CC1DCA05B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930909"/>
      </p:ext>
    </p:extLst>
  </p:cSld>
  <p:clrMapOvr>
    <a:masterClrMapping/>
  </p:clrMapOvr>
  <p:transition>
    <p:dissolv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86E95-32A9-4BB0-9535-FED189A4E882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397145"/>
      </p:ext>
    </p:extLst>
  </p:cSld>
  <p:clrMapOvr>
    <a:masterClrMapping/>
  </p:clrMapOvr>
  <p:transition>
    <p:dissolv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4518E-272D-4039-8864-3D3C8AB1D742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745153"/>
      </p:ext>
    </p:extLst>
  </p:cSld>
  <p:clrMapOvr>
    <a:masterClrMapping/>
  </p:clrMapOvr>
  <p:transition>
    <p:dissolv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51112-A460-4B40-A873-D46594C45A20}" type="slidenum">
              <a:rPr lang="en-US" alt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396891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600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056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9D658B-52B9-4457-8ECB-F84308663E77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8992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28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693251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>
                <a:gd name="T0" fmla="*/ 717 w 717"/>
                <a:gd name="T1" fmla="*/ 72 h 1690"/>
                <a:gd name="T2" fmla="*/ 717 w 717"/>
                <a:gd name="T3" fmla="*/ 0 h 1690"/>
                <a:gd name="T4" fmla="*/ 699 w 717"/>
                <a:gd name="T5" fmla="*/ 101 h 1690"/>
                <a:gd name="T6" fmla="*/ 675 w 717"/>
                <a:gd name="T7" fmla="*/ 209 h 1690"/>
                <a:gd name="T8" fmla="*/ 627 w 717"/>
                <a:gd name="T9" fmla="*/ 389 h 1690"/>
                <a:gd name="T10" fmla="*/ 574 w 717"/>
                <a:gd name="T11" fmla="*/ 569 h 1690"/>
                <a:gd name="T12" fmla="*/ 502 w 717"/>
                <a:gd name="T13" fmla="*/ 749 h 1690"/>
                <a:gd name="T14" fmla="*/ 424 w 717"/>
                <a:gd name="T15" fmla="*/ 935 h 1690"/>
                <a:gd name="T16" fmla="*/ 334 w 717"/>
                <a:gd name="T17" fmla="*/ 1121 h 1690"/>
                <a:gd name="T18" fmla="*/ 233 w 717"/>
                <a:gd name="T19" fmla="*/ 1312 h 1690"/>
                <a:gd name="T20" fmla="*/ 125 w 717"/>
                <a:gd name="T21" fmla="*/ 1498 h 1690"/>
                <a:gd name="T22" fmla="*/ 0 w 717"/>
                <a:gd name="T23" fmla="*/ 1690 h 1690"/>
                <a:gd name="T24" fmla="*/ 11 w 717"/>
                <a:gd name="T25" fmla="*/ 1690 h 1690"/>
                <a:gd name="T26" fmla="*/ 137 w 717"/>
                <a:gd name="T27" fmla="*/ 1498 h 1690"/>
                <a:gd name="T28" fmla="*/ 245 w 717"/>
                <a:gd name="T29" fmla="*/ 1312 h 1690"/>
                <a:gd name="T30" fmla="*/ 346 w 717"/>
                <a:gd name="T31" fmla="*/ 1121 h 1690"/>
                <a:gd name="T32" fmla="*/ 436 w 717"/>
                <a:gd name="T33" fmla="*/ 935 h 1690"/>
                <a:gd name="T34" fmla="*/ 514 w 717"/>
                <a:gd name="T35" fmla="*/ 749 h 1690"/>
                <a:gd name="T36" fmla="*/ 585 w 717"/>
                <a:gd name="T37" fmla="*/ 569 h 1690"/>
                <a:gd name="T38" fmla="*/ 639 w 717"/>
                <a:gd name="T39" fmla="*/ 389 h 1690"/>
                <a:gd name="T40" fmla="*/ 687 w 717"/>
                <a:gd name="T41" fmla="*/ 209 h 1690"/>
                <a:gd name="T42" fmla="*/ 705 w 717"/>
                <a:gd name="T43" fmla="*/ 143 h 1690"/>
                <a:gd name="T44" fmla="*/ 717 w 717"/>
                <a:gd name="T45" fmla="*/ 72 h 1690"/>
                <a:gd name="T46" fmla="*/ 717 w 717"/>
                <a:gd name="T47" fmla="*/ 72 h 1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52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>
                <a:gd name="T0" fmla="*/ 377 w 377"/>
                <a:gd name="T1" fmla="*/ 0 h 522"/>
                <a:gd name="T2" fmla="*/ 293 w 377"/>
                <a:gd name="T3" fmla="*/ 132 h 522"/>
                <a:gd name="T4" fmla="*/ 204 w 377"/>
                <a:gd name="T5" fmla="*/ 264 h 522"/>
                <a:gd name="T6" fmla="*/ 102 w 377"/>
                <a:gd name="T7" fmla="*/ 396 h 522"/>
                <a:gd name="T8" fmla="*/ 0 w 377"/>
                <a:gd name="T9" fmla="*/ 522 h 522"/>
                <a:gd name="T10" fmla="*/ 12 w 377"/>
                <a:gd name="T11" fmla="*/ 522 h 522"/>
                <a:gd name="T12" fmla="*/ 114 w 377"/>
                <a:gd name="T13" fmla="*/ 402 h 522"/>
                <a:gd name="T14" fmla="*/ 204 w 377"/>
                <a:gd name="T15" fmla="*/ 282 h 522"/>
                <a:gd name="T16" fmla="*/ 377 w 377"/>
                <a:gd name="T17" fmla="*/ 24 h 522"/>
                <a:gd name="T18" fmla="*/ 377 w 377"/>
                <a:gd name="T19" fmla="*/ 0 h 522"/>
                <a:gd name="T20" fmla="*/ 377 w 377"/>
                <a:gd name="T21" fmla="*/ 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53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>
                <a:gd name="T0" fmla="*/ 0 w 84"/>
                <a:gd name="T1" fmla="*/ 102 h 102"/>
                <a:gd name="T2" fmla="*/ 18 w 84"/>
                <a:gd name="T3" fmla="*/ 102 h 102"/>
                <a:gd name="T4" fmla="*/ 48 w 84"/>
                <a:gd name="T5" fmla="*/ 60 h 102"/>
                <a:gd name="T6" fmla="*/ 84 w 84"/>
                <a:gd name="T7" fmla="*/ 24 h 102"/>
                <a:gd name="T8" fmla="*/ 84 w 84"/>
                <a:gd name="T9" fmla="*/ 0 h 102"/>
                <a:gd name="T10" fmla="*/ 42 w 84"/>
                <a:gd name="T11" fmla="*/ 54 h 102"/>
                <a:gd name="T12" fmla="*/ 0 w 84"/>
                <a:gd name="T13" fmla="*/ 102 h 102"/>
                <a:gd name="T14" fmla="*/ 0 w 84"/>
                <a:gd name="T15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grpSp>
          <p:nvGrpSpPr>
            <p:cNvPr id="2059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693255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>
                  <a:gd name="T0" fmla="*/ 0 w 72"/>
                  <a:gd name="T1" fmla="*/ 0 h 4316"/>
                  <a:gd name="T2" fmla="*/ 60 w 72"/>
                  <a:gd name="T3" fmla="*/ 4316 h 4316"/>
                  <a:gd name="T4" fmla="*/ 72 w 72"/>
                  <a:gd name="T5" fmla="*/ 4316 h 4316"/>
                  <a:gd name="T6" fmla="*/ 12 w 72"/>
                  <a:gd name="T7" fmla="*/ 0 h 4316"/>
                  <a:gd name="T8" fmla="*/ 0 w 72"/>
                  <a:gd name="T9" fmla="*/ 0 h 4316"/>
                  <a:gd name="T10" fmla="*/ 0 w 72"/>
                  <a:gd name="T1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56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>
                  <a:gd name="T0" fmla="*/ 24 w 174"/>
                  <a:gd name="T1" fmla="*/ 0 h 4316"/>
                  <a:gd name="T2" fmla="*/ 12 w 174"/>
                  <a:gd name="T3" fmla="*/ 0 h 4316"/>
                  <a:gd name="T4" fmla="*/ 42 w 174"/>
                  <a:gd name="T5" fmla="*/ 216 h 4316"/>
                  <a:gd name="T6" fmla="*/ 72 w 174"/>
                  <a:gd name="T7" fmla="*/ 444 h 4316"/>
                  <a:gd name="T8" fmla="*/ 96 w 174"/>
                  <a:gd name="T9" fmla="*/ 689 h 4316"/>
                  <a:gd name="T10" fmla="*/ 120 w 174"/>
                  <a:gd name="T11" fmla="*/ 947 h 4316"/>
                  <a:gd name="T12" fmla="*/ 132 w 174"/>
                  <a:gd name="T13" fmla="*/ 1211 h 4316"/>
                  <a:gd name="T14" fmla="*/ 150 w 174"/>
                  <a:gd name="T15" fmla="*/ 1487 h 4316"/>
                  <a:gd name="T16" fmla="*/ 156 w 174"/>
                  <a:gd name="T17" fmla="*/ 1768 h 4316"/>
                  <a:gd name="T18" fmla="*/ 162 w 174"/>
                  <a:gd name="T19" fmla="*/ 2062 h 4316"/>
                  <a:gd name="T20" fmla="*/ 156 w 174"/>
                  <a:gd name="T21" fmla="*/ 2644 h 4316"/>
                  <a:gd name="T22" fmla="*/ 126 w 174"/>
                  <a:gd name="T23" fmla="*/ 3225 h 4316"/>
                  <a:gd name="T24" fmla="*/ 108 w 174"/>
                  <a:gd name="T25" fmla="*/ 3507 h 4316"/>
                  <a:gd name="T26" fmla="*/ 78 w 174"/>
                  <a:gd name="T27" fmla="*/ 3788 h 4316"/>
                  <a:gd name="T28" fmla="*/ 42 w 174"/>
                  <a:gd name="T29" fmla="*/ 4058 h 4316"/>
                  <a:gd name="T30" fmla="*/ 0 w 174"/>
                  <a:gd name="T31" fmla="*/ 4316 h 4316"/>
                  <a:gd name="T32" fmla="*/ 12 w 174"/>
                  <a:gd name="T33" fmla="*/ 4316 h 4316"/>
                  <a:gd name="T34" fmla="*/ 54 w 174"/>
                  <a:gd name="T35" fmla="*/ 4058 h 4316"/>
                  <a:gd name="T36" fmla="*/ 90 w 174"/>
                  <a:gd name="T37" fmla="*/ 3782 h 4316"/>
                  <a:gd name="T38" fmla="*/ 120 w 174"/>
                  <a:gd name="T39" fmla="*/ 3507 h 4316"/>
                  <a:gd name="T40" fmla="*/ 138 w 174"/>
                  <a:gd name="T41" fmla="*/ 3219 h 4316"/>
                  <a:gd name="T42" fmla="*/ 168 w 174"/>
                  <a:gd name="T43" fmla="*/ 2638 h 4316"/>
                  <a:gd name="T44" fmla="*/ 174 w 174"/>
                  <a:gd name="T45" fmla="*/ 2056 h 4316"/>
                  <a:gd name="T46" fmla="*/ 168 w 174"/>
                  <a:gd name="T47" fmla="*/ 1768 h 4316"/>
                  <a:gd name="T48" fmla="*/ 162 w 174"/>
                  <a:gd name="T49" fmla="*/ 1487 h 4316"/>
                  <a:gd name="T50" fmla="*/ 144 w 174"/>
                  <a:gd name="T51" fmla="*/ 1211 h 4316"/>
                  <a:gd name="T52" fmla="*/ 132 w 174"/>
                  <a:gd name="T53" fmla="*/ 941 h 4316"/>
                  <a:gd name="T54" fmla="*/ 108 w 174"/>
                  <a:gd name="T55" fmla="*/ 689 h 4316"/>
                  <a:gd name="T56" fmla="*/ 84 w 174"/>
                  <a:gd name="T57" fmla="*/ 444 h 4316"/>
                  <a:gd name="T58" fmla="*/ 54 w 174"/>
                  <a:gd name="T59" fmla="*/ 216 h 4316"/>
                  <a:gd name="T60" fmla="*/ 24 w 174"/>
                  <a:gd name="T61" fmla="*/ 0 h 4316"/>
                  <a:gd name="T62" fmla="*/ 24 w 174"/>
                  <a:gd name="T63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57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>
                  <a:gd name="T0" fmla="*/ 329 w 335"/>
                  <a:gd name="T1" fmla="*/ 2014 h 4316"/>
                  <a:gd name="T2" fmla="*/ 317 w 335"/>
                  <a:gd name="T3" fmla="*/ 1726 h 4316"/>
                  <a:gd name="T4" fmla="*/ 293 w 335"/>
                  <a:gd name="T5" fmla="*/ 1445 h 4316"/>
                  <a:gd name="T6" fmla="*/ 263 w 335"/>
                  <a:gd name="T7" fmla="*/ 1175 h 4316"/>
                  <a:gd name="T8" fmla="*/ 228 w 335"/>
                  <a:gd name="T9" fmla="*/ 917 h 4316"/>
                  <a:gd name="T10" fmla="*/ 186 w 335"/>
                  <a:gd name="T11" fmla="*/ 665 h 4316"/>
                  <a:gd name="T12" fmla="*/ 132 w 335"/>
                  <a:gd name="T13" fmla="*/ 432 h 4316"/>
                  <a:gd name="T14" fmla="*/ 78 w 335"/>
                  <a:gd name="T15" fmla="*/ 204 h 4316"/>
                  <a:gd name="T16" fmla="*/ 12 w 335"/>
                  <a:gd name="T17" fmla="*/ 0 h 4316"/>
                  <a:gd name="T18" fmla="*/ 0 w 335"/>
                  <a:gd name="T19" fmla="*/ 0 h 4316"/>
                  <a:gd name="T20" fmla="*/ 66 w 335"/>
                  <a:gd name="T21" fmla="*/ 204 h 4316"/>
                  <a:gd name="T22" fmla="*/ 120 w 335"/>
                  <a:gd name="T23" fmla="*/ 432 h 4316"/>
                  <a:gd name="T24" fmla="*/ 174 w 335"/>
                  <a:gd name="T25" fmla="*/ 665 h 4316"/>
                  <a:gd name="T26" fmla="*/ 216 w 335"/>
                  <a:gd name="T27" fmla="*/ 917 h 4316"/>
                  <a:gd name="T28" fmla="*/ 251 w 335"/>
                  <a:gd name="T29" fmla="*/ 1175 h 4316"/>
                  <a:gd name="T30" fmla="*/ 281 w 335"/>
                  <a:gd name="T31" fmla="*/ 1445 h 4316"/>
                  <a:gd name="T32" fmla="*/ 305 w 335"/>
                  <a:gd name="T33" fmla="*/ 1726 h 4316"/>
                  <a:gd name="T34" fmla="*/ 317 w 335"/>
                  <a:gd name="T35" fmla="*/ 2014 h 4316"/>
                  <a:gd name="T36" fmla="*/ 323 w 335"/>
                  <a:gd name="T37" fmla="*/ 2314 h 4316"/>
                  <a:gd name="T38" fmla="*/ 317 w 335"/>
                  <a:gd name="T39" fmla="*/ 2608 h 4316"/>
                  <a:gd name="T40" fmla="*/ 305 w 335"/>
                  <a:gd name="T41" fmla="*/ 2907 h 4316"/>
                  <a:gd name="T42" fmla="*/ 281 w 335"/>
                  <a:gd name="T43" fmla="*/ 3201 h 4316"/>
                  <a:gd name="T44" fmla="*/ 257 w 335"/>
                  <a:gd name="T45" fmla="*/ 3489 h 4316"/>
                  <a:gd name="T46" fmla="*/ 216 w 335"/>
                  <a:gd name="T47" fmla="*/ 3777 h 4316"/>
                  <a:gd name="T48" fmla="*/ 174 w 335"/>
                  <a:gd name="T49" fmla="*/ 4052 h 4316"/>
                  <a:gd name="T50" fmla="*/ 120 w 335"/>
                  <a:gd name="T51" fmla="*/ 4316 h 4316"/>
                  <a:gd name="T52" fmla="*/ 132 w 335"/>
                  <a:gd name="T53" fmla="*/ 4316 h 4316"/>
                  <a:gd name="T54" fmla="*/ 186 w 335"/>
                  <a:gd name="T55" fmla="*/ 4052 h 4316"/>
                  <a:gd name="T56" fmla="*/ 228 w 335"/>
                  <a:gd name="T57" fmla="*/ 3777 h 4316"/>
                  <a:gd name="T58" fmla="*/ 269 w 335"/>
                  <a:gd name="T59" fmla="*/ 3489 h 4316"/>
                  <a:gd name="T60" fmla="*/ 293 w 335"/>
                  <a:gd name="T61" fmla="*/ 3201 h 4316"/>
                  <a:gd name="T62" fmla="*/ 317 w 335"/>
                  <a:gd name="T63" fmla="*/ 2907 h 4316"/>
                  <a:gd name="T64" fmla="*/ 329 w 335"/>
                  <a:gd name="T65" fmla="*/ 2608 h 4316"/>
                  <a:gd name="T66" fmla="*/ 335 w 335"/>
                  <a:gd name="T67" fmla="*/ 2314 h 4316"/>
                  <a:gd name="T68" fmla="*/ 329 w 335"/>
                  <a:gd name="T69" fmla="*/ 2014 h 4316"/>
                  <a:gd name="T70" fmla="*/ 329 w 335"/>
                  <a:gd name="T71" fmla="*/ 201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58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>
                  <a:gd name="T0" fmla="*/ 413 w 425"/>
                  <a:gd name="T1" fmla="*/ 1924 h 4316"/>
                  <a:gd name="T2" fmla="*/ 395 w 425"/>
                  <a:gd name="T3" fmla="*/ 1690 h 4316"/>
                  <a:gd name="T4" fmla="*/ 365 w 425"/>
                  <a:gd name="T5" fmla="*/ 1457 h 4316"/>
                  <a:gd name="T6" fmla="*/ 329 w 425"/>
                  <a:gd name="T7" fmla="*/ 1229 h 4316"/>
                  <a:gd name="T8" fmla="*/ 281 w 425"/>
                  <a:gd name="T9" fmla="*/ 1001 h 4316"/>
                  <a:gd name="T10" fmla="*/ 227 w 425"/>
                  <a:gd name="T11" fmla="*/ 761 h 4316"/>
                  <a:gd name="T12" fmla="*/ 162 w 425"/>
                  <a:gd name="T13" fmla="*/ 522 h 4316"/>
                  <a:gd name="T14" fmla="*/ 90 w 425"/>
                  <a:gd name="T15" fmla="*/ 270 h 4316"/>
                  <a:gd name="T16" fmla="*/ 12 w 425"/>
                  <a:gd name="T17" fmla="*/ 0 h 4316"/>
                  <a:gd name="T18" fmla="*/ 0 w 425"/>
                  <a:gd name="T19" fmla="*/ 0 h 4316"/>
                  <a:gd name="T20" fmla="*/ 84 w 425"/>
                  <a:gd name="T21" fmla="*/ 270 h 4316"/>
                  <a:gd name="T22" fmla="*/ 156 w 425"/>
                  <a:gd name="T23" fmla="*/ 522 h 4316"/>
                  <a:gd name="T24" fmla="*/ 216 w 425"/>
                  <a:gd name="T25" fmla="*/ 767 h 4316"/>
                  <a:gd name="T26" fmla="*/ 275 w 425"/>
                  <a:gd name="T27" fmla="*/ 1001 h 4316"/>
                  <a:gd name="T28" fmla="*/ 317 w 425"/>
                  <a:gd name="T29" fmla="*/ 1235 h 4316"/>
                  <a:gd name="T30" fmla="*/ 353 w 425"/>
                  <a:gd name="T31" fmla="*/ 1463 h 4316"/>
                  <a:gd name="T32" fmla="*/ 383 w 425"/>
                  <a:gd name="T33" fmla="*/ 1690 h 4316"/>
                  <a:gd name="T34" fmla="*/ 401 w 425"/>
                  <a:gd name="T35" fmla="*/ 1924 h 4316"/>
                  <a:gd name="T36" fmla="*/ 413 w 425"/>
                  <a:gd name="T37" fmla="*/ 2188 h 4316"/>
                  <a:gd name="T38" fmla="*/ 407 w 425"/>
                  <a:gd name="T39" fmla="*/ 2458 h 4316"/>
                  <a:gd name="T40" fmla="*/ 395 w 425"/>
                  <a:gd name="T41" fmla="*/ 2733 h 4316"/>
                  <a:gd name="T42" fmla="*/ 365 w 425"/>
                  <a:gd name="T43" fmla="*/ 3021 h 4316"/>
                  <a:gd name="T44" fmla="*/ 329 w 425"/>
                  <a:gd name="T45" fmla="*/ 3321 h 4316"/>
                  <a:gd name="T46" fmla="*/ 275 w 425"/>
                  <a:gd name="T47" fmla="*/ 3639 h 4316"/>
                  <a:gd name="T48" fmla="*/ 204 w 425"/>
                  <a:gd name="T49" fmla="*/ 3968 h 4316"/>
                  <a:gd name="T50" fmla="*/ 126 w 425"/>
                  <a:gd name="T51" fmla="*/ 4316 h 4316"/>
                  <a:gd name="T52" fmla="*/ 138 w 425"/>
                  <a:gd name="T53" fmla="*/ 4316 h 4316"/>
                  <a:gd name="T54" fmla="*/ 216 w 425"/>
                  <a:gd name="T55" fmla="*/ 3968 h 4316"/>
                  <a:gd name="T56" fmla="*/ 287 w 425"/>
                  <a:gd name="T57" fmla="*/ 3639 h 4316"/>
                  <a:gd name="T58" fmla="*/ 341 w 425"/>
                  <a:gd name="T59" fmla="*/ 3321 h 4316"/>
                  <a:gd name="T60" fmla="*/ 377 w 425"/>
                  <a:gd name="T61" fmla="*/ 3021 h 4316"/>
                  <a:gd name="T62" fmla="*/ 407 w 425"/>
                  <a:gd name="T63" fmla="*/ 2733 h 4316"/>
                  <a:gd name="T64" fmla="*/ 419 w 425"/>
                  <a:gd name="T65" fmla="*/ 2458 h 4316"/>
                  <a:gd name="T66" fmla="*/ 425 w 425"/>
                  <a:gd name="T67" fmla="*/ 2188 h 4316"/>
                  <a:gd name="T68" fmla="*/ 413 w 425"/>
                  <a:gd name="T69" fmla="*/ 1924 h 4316"/>
                  <a:gd name="T70" fmla="*/ 413 w 425"/>
                  <a:gd name="T71" fmla="*/ 1924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59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>
                  <a:gd name="T0" fmla="*/ 556 w 556"/>
                  <a:gd name="T1" fmla="*/ 2020 h 4316"/>
                  <a:gd name="T2" fmla="*/ 538 w 556"/>
                  <a:gd name="T3" fmla="*/ 1732 h 4316"/>
                  <a:gd name="T4" fmla="*/ 503 w 556"/>
                  <a:gd name="T5" fmla="*/ 1445 h 4316"/>
                  <a:gd name="T6" fmla="*/ 455 w 556"/>
                  <a:gd name="T7" fmla="*/ 1175 h 4316"/>
                  <a:gd name="T8" fmla="*/ 395 w 556"/>
                  <a:gd name="T9" fmla="*/ 911 h 4316"/>
                  <a:gd name="T10" fmla="*/ 317 w 556"/>
                  <a:gd name="T11" fmla="*/ 659 h 4316"/>
                  <a:gd name="T12" fmla="*/ 228 w 556"/>
                  <a:gd name="T13" fmla="*/ 426 h 4316"/>
                  <a:gd name="T14" fmla="*/ 126 w 556"/>
                  <a:gd name="T15" fmla="*/ 204 h 4316"/>
                  <a:gd name="T16" fmla="*/ 12 w 556"/>
                  <a:gd name="T17" fmla="*/ 0 h 4316"/>
                  <a:gd name="T18" fmla="*/ 0 w 556"/>
                  <a:gd name="T19" fmla="*/ 0 h 4316"/>
                  <a:gd name="T20" fmla="*/ 114 w 556"/>
                  <a:gd name="T21" fmla="*/ 204 h 4316"/>
                  <a:gd name="T22" fmla="*/ 216 w 556"/>
                  <a:gd name="T23" fmla="*/ 426 h 4316"/>
                  <a:gd name="T24" fmla="*/ 305 w 556"/>
                  <a:gd name="T25" fmla="*/ 659 h 4316"/>
                  <a:gd name="T26" fmla="*/ 383 w 556"/>
                  <a:gd name="T27" fmla="*/ 911 h 4316"/>
                  <a:gd name="T28" fmla="*/ 443 w 556"/>
                  <a:gd name="T29" fmla="*/ 1175 h 4316"/>
                  <a:gd name="T30" fmla="*/ 491 w 556"/>
                  <a:gd name="T31" fmla="*/ 1445 h 4316"/>
                  <a:gd name="T32" fmla="*/ 526 w 556"/>
                  <a:gd name="T33" fmla="*/ 1732 h 4316"/>
                  <a:gd name="T34" fmla="*/ 544 w 556"/>
                  <a:gd name="T35" fmla="*/ 2020 h 4316"/>
                  <a:gd name="T36" fmla="*/ 544 w 556"/>
                  <a:gd name="T37" fmla="*/ 2326 h 4316"/>
                  <a:gd name="T38" fmla="*/ 532 w 556"/>
                  <a:gd name="T39" fmla="*/ 2632 h 4316"/>
                  <a:gd name="T40" fmla="*/ 503 w 556"/>
                  <a:gd name="T41" fmla="*/ 2931 h 4316"/>
                  <a:gd name="T42" fmla="*/ 455 w 556"/>
                  <a:gd name="T43" fmla="*/ 3225 h 4316"/>
                  <a:gd name="T44" fmla="*/ 389 w 556"/>
                  <a:gd name="T45" fmla="*/ 3513 h 4316"/>
                  <a:gd name="T46" fmla="*/ 311 w 556"/>
                  <a:gd name="T47" fmla="*/ 3788 h 4316"/>
                  <a:gd name="T48" fmla="*/ 216 w 556"/>
                  <a:gd name="T49" fmla="*/ 4058 h 4316"/>
                  <a:gd name="T50" fmla="*/ 102 w 556"/>
                  <a:gd name="T51" fmla="*/ 4316 h 4316"/>
                  <a:gd name="T52" fmla="*/ 114 w 556"/>
                  <a:gd name="T53" fmla="*/ 4316 h 4316"/>
                  <a:gd name="T54" fmla="*/ 228 w 556"/>
                  <a:gd name="T55" fmla="*/ 4058 h 4316"/>
                  <a:gd name="T56" fmla="*/ 323 w 556"/>
                  <a:gd name="T57" fmla="*/ 3788 h 4316"/>
                  <a:gd name="T58" fmla="*/ 401 w 556"/>
                  <a:gd name="T59" fmla="*/ 3513 h 4316"/>
                  <a:gd name="T60" fmla="*/ 467 w 556"/>
                  <a:gd name="T61" fmla="*/ 3225 h 4316"/>
                  <a:gd name="T62" fmla="*/ 515 w 556"/>
                  <a:gd name="T63" fmla="*/ 2931 h 4316"/>
                  <a:gd name="T64" fmla="*/ 544 w 556"/>
                  <a:gd name="T65" fmla="*/ 2632 h 4316"/>
                  <a:gd name="T66" fmla="*/ 556 w 556"/>
                  <a:gd name="T67" fmla="*/ 2326 h 4316"/>
                  <a:gd name="T68" fmla="*/ 556 w 556"/>
                  <a:gd name="T69" fmla="*/ 2020 h 4316"/>
                  <a:gd name="T70" fmla="*/ 556 w 556"/>
                  <a:gd name="T71" fmla="*/ 202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0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>
                  <a:gd name="T0" fmla="*/ 688 w 688"/>
                  <a:gd name="T1" fmla="*/ 2086 h 4316"/>
                  <a:gd name="T2" fmla="*/ 670 w 688"/>
                  <a:gd name="T3" fmla="*/ 1810 h 4316"/>
                  <a:gd name="T4" fmla="*/ 634 w 688"/>
                  <a:gd name="T5" fmla="*/ 1541 h 4316"/>
                  <a:gd name="T6" fmla="*/ 574 w 688"/>
                  <a:gd name="T7" fmla="*/ 1271 h 4316"/>
                  <a:gd name="T8" fmla="*/ 497 w 688"/>
                  <a:gd name="T9" fmla="*/ 1007 h 4316"/>
                  <a:gd name="T10" fmla="*/ 401 w 688"/>
                  <a:gd name="T11" fmla="*/ 749 h 4316"/>
                  <a:gd name="T12" fmla="*/ 293 w 688"/>
                  <a:gd name="T13" fmla="*/ 492 h 4316"/>
                  <a:gd name="T14" fmla="*/ 162 w 688"/>
                  <a:gd name="T15" fmla="*/ 240 h 4316"/>
                  <a:gd name="T16" fmla="*/ 12 w 688"/>
                  <a:gd name="T17" fmla="*/ 0 h 4316"/>
                  <a:gd name="T18" fmla="*/ 0 w 688"/>
                  <a:gd name="T19" fmla="*/ 0 h 4316"/>
                  <a:gd name="T20" fmla="*/ 150 w 688"/>
                  <a:gd name="T21" fmla="*/ 240 h 4316"/>
                  <a:gd name="T22" fmla="*/ 281 w 688"/>
                  <a:gd name="T23" fmla="*/ 492 h 4316"/>
                  <a:gd name="T24" fmla="*/ 389 w 688"/>
                  <a:gd name="T25" fmla="*/ 749 h 4316"/>
                  <a:gd name="T26" fmla="*/ 485 w 688"/>
                  <a:gd name="T27" fmla="*/ 1007 h 4316"/>
                  <a:gd name="T28" fmla="*/ 562 w 688"/>
                  <a:gd name="T29" fmla="*/ 1271 h 4316"/>
                  <a:gd name="T30" fmla="*/ 622 w 688"/>
                  <a:gd name="T31" fmla="*/ 1541 h 4316"/>
                  <a:gd name="T32" fmla="*/ 658 w 688"/>
                  <a:gd name="T33" fmla="*/ 1810 h 4316"/>
                  <a:gd name="T34" fmla="*/ 676 w 688"/>
                  <a:gd name="T35" fmla="*/ 2086 h 4316"/>
                  <a:gd name="T36" fmla="*/ 676 w 688"/>
                  <a:gd name="T37" fmla="*/ 2368 h 4316"/>
                  <a:gd name="T38" fmla="*/ 658 w 688"/>
                  <a:gd name="T39" fmla="*/ 2650 h 4316"/>
                  <a:gd name="T40" fmla="*/ 616 w 688"/>
                  <a:gd name="T41" fmla="*/ 2931 h 4316"/>
                  <a:gd name="T42" fmla="*/ 556 w 688"/>
                  <a:gd name="T43" fmla="*/ 3213 h 4316"/>
                  <a:gd name="T44" fmla="*/ 473 w 688"/>
                  <a:gd name="T45" fmla="*/ 3495 h 4316"/>
                  <a:gd name="T46" fmla="*/ 371 w 688"/>
                  <a:gd name="T47" fmla="*/ 3777 h 4316"/>
                  <a:gd name="T48" fmla="*/ 251 w 688"/>
                  <a:gd name="T49" fmla="*/ 4046 h 4316"/>
                  <a:gd name="T50" fmla="*/ 114 w 688"/>
                  <a:gd name="T51" fmla="*/ 4316 h 4316"/>
                  <a:gd name="T52" fmla="*/ 126 w 688"/>
                  <a:gd name="T53" fmla="*/ 4316 h 4316"/>
                  <a:gd name="T54" fmla="*/ 263 w 688"/>
                  <a:gd name="T55" fmla="*/ 4046 h 4316"/>
                  <a:gd name="T56" fmla="*/ 383 w 688"/>
                  <a:gd name="T57" fmla="*/ 3777 h 4316"/>
                  <a:gd name="T58" fmla="*/ 485 w 688"/>
                  <a:gd name="T59" fmla="*/ 3495 h 4316"/>
                  <a:gd name="T60" fmla="*/ 568 w 688"/>
                  <a:gd name="T61" fmla="*/ 3219 h 4316"/>
                  <a:gd name="T62" fmla="*/ 628 w 688"/>
                  <a:gd name="T63" fmla="*/ 2937 h 4316"/>
                  <a:gd name="T64" fmla="*/ 670 w 688"/>
                  <a:gd name="T65" fmla="*/ 2656 h 4316"/>
                  <a:gd name="T66" fmla="*/ 688 w 688"/>
                  <a:gd name="T67" fmla="*/ 2368 h 4316"/>
                  <a:gd name="T68" fmla="*/ 688 w 688"/>
                  <a:gd name="T69" fmla="*/ 2086 h 4316"/>
                  <a:gd name="T70" fmla="*/ 688 w 688"/>
                  <a:gd name="T71" fmla="*/ 208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1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>
                  <a:gd name="T0" fmla="*/ 855 w 861"/>
                  <a:gd name="T1" fmla="*/ 2128 h 4316"/>
                  <a:gd name="T2" fmla="*/ 831 w 861"/>
                  <a:gd name="T3" fmla="*/ 1834 h 4316"/>
                  <a:gd name="T4" fmla="*/ 808 w 861"/>
                  <a:gd name="T5" fmla="*/ 1684 h 4316"/>
                  <a:gd name="T6" fmla="*/ 784 w 861"/>
                  <a:gd name="T7" fmla="*/ 1541 h 4316"/>
                  <a:gd name="T8" fmla="*/ 748 w 861"/>
                  <a:gd name="T9" fmla="*/ 1397 h 4316"/>
                  <a:gd name="T10" fmla="*/ 712 w 861"/>
                  <a:gd name="T11" fmla="*/ 1253 h 4316"/>
                  <a:gd name="T12" fmla="*/ 664 w 861"/>
                  <a:gd name="T13" fmla="*/ 1115 h 4316"/>
                  <a:gd name="T14" fmla="*/ 610 w 861"/>
                  <a:gd name="T15" fmla="*/ 977 h 4316"/>
                  <a:gd name="T16" fmla="*/ 491 w 861"/>
                  <a:gd name="T17" fmla="*/ 719 h 4316"/>
                  <a:gd name="T18" fmla="*/ 353 w 861"/>
                  <a:gd name="T19" fmla="*/ 468 h 4316"/>
                  <a:gd name="T20" fmla="*/ 192 w 861"/>
                  <a:gd name="T21" fmla="*/ 228 h 4316"/>
                  <a:gd name="T22" fmla="*/ 12 w 861"/>
                  <a:gd name="T23" fmla="*/ 0 h 4316"/>
                  <a:gd name="T24" fmla="*/ 0 w 861"/>
                  <a:gd name="T25" fmla="*/ 0 h 4316"/>
                  <a:gd name="T26" fmla="*/ 180 w 861"/>
                  <a:gd name="T27" fmla="*/ 228 h 4316"/>
                  <a:gd name="T28" fmla="*/ 341 w 861"/>
                  <a:gd name="T29" fmla="*/ 468 h 4316"/>
                  <a:gd name="T30" fmla="*/ 479 w 861"/>
                  <a:gd name="T31" fmla="*/ 719 h 4316"/>
                  <a:gd name="T32" fmla="*/ 598 w 861"/>
                  <a:gd name="T33" fmla="*/ 983 h 4316"/>
                  <a:gd name="T34" fmla="*/ 652 w 861"/>
                  <a:gd name="T35" fmla="*/ 1121 h 4316"/>
                  <a:gd name="T36" fmla="*/ 700 w 861"/>
                  <a:gd name="T37" fmla="*/ 1259 h 4316"/>
                  <a:gd name="T38" fmla="*/ 736 w 861"/>
                  <a:gd name="T39" fmla="*/ 1403 h 4316"/>
                  <a:gd name="T40" fmla="*/ 772 w 861"/>
                  <a:gd name="T41" fmla="*/ 1547 h 4316"/>
                  <a:gd name="T42" fmla="*/ 802 w 861"/>
                  <a:gd name="T43" fmla="*/ 1690 h 4316"/>
                  <a:gd name="T44" fmla="*/ 819 w 861"/>
                  <a:gd name="T45" fmla="*/ 1834 h 4316"/>
                  <a:gd name="T46" fmla="*/ 837 w 861"/>
                  <a:gd name="T47" fmla="*/ 1984 h 4316"/>
                  <a:gd name="T48" fmla="*/ 843 w 861"/>
                  <a:gd name="T49" fmla="*/ 2128 h 4316"/>
                  <a:gd name="T50" fmla="*/ 849 w 861"/>
                  <a:gd name="T51" fmla="*/ 2278 h 4316"/>
                  <a:gd name="T52" fmla="*/ 843 w 861"/>
                  <a:gd name="T53" fmla="*/ 2428 h 4316"/>
                  <a:gd name="T54" fmla="*/ 831 w 861"/>
                  <a:gd name="T55" fmla="*/ 2572 h 4316"/>
                  <a:gd name="T56" fmla="*/ 819 w 861"/>
                  <a:gd name="T57" fmla="*/ 2721 h 4316"/>
                  <a:gd name="T58" fmla="*/ 796 w 861"/>
                  <a:gd name="T59" fmla="*/ 2865 h 4316"/>
                  <a:gd name="T60" fmla="*/ 766 w 861"/>
                  <a:gd name="T61" fmla="*/ 3015 h 4316"/>
                  <a:gd name="T62" fmla="*/ 724 w 861"/>
                  <a:gd name="T63" fmla="*/ 3159 h 4316"/>
                  <a:gd name="T64" fmla="*/ 682 w 861"/>
                  <a:gd name="T65" fmla="*/ 3303 h 4316"/>
                  <a:gd name="T66" fmla="*/ 586 w 861"/>
                  <a:gd name="T67" fmla="*/ 3567 h 4316"/>
                  <a:gd name="T68" fmla="*/ 473 w 861"/>
                  <a:gd name="T69" fmla="*/ 3824 h 4316"/>
                  <a:gd name="T70" fmla="*/ 335 w 861"/>
                  <a:gd name="T71" fmla="*/ 4076 h 4316"/>
                  <a:gd name="T72" fmla="*/ 180 w 861"/>
                  <a:gd name="T73" fmla="*/ 4316 h 4316"/>
                  <a:gd name="T74" fmla="*/ 192 w 861"/>
                  <a:gd name="T75" fmla="*/ 4316 h 4316"/>
                  <a:gd name="T76" fmla="*/ 347 w 861"/>
                  <a:gd name="T77" fmla="*/ 4076 h 4316"/>
                  <a:gd name="T78" fmla="*/ 485 w 861"/>
                  <a:gd name="T79" fmla="*/ 3824 h 4316"/>
                  <a:gd name="T80" fmla="*/ 598 w 861"/>
                  <a:gd name="T81" fmla="*/ 3573 h 4316"/>
                  <a:gd name="T82" fmla="*/ 694 w 861"/>
                  <a:gd name="T83" fmla="*/ 3309 h 4316"/>
                  <a:gd name="T84" fmla="*/ 736 w 861"/>
                  <a:gd name="T85" fmla="*/ 3165 h 4316"/>
                  <a:gd name="T86" fmla="*/ 778 w 861"/>
                  <a:gd name="T87" fmla="*/ 3021 h 4316"/>
                  <a:gd name="T88" fmla="*/ 808 w 861"/>
                  <a:gd name="T89" fmla="*/ 2871 h 4316"/>
                  <a:gd name="T90" fmla="*/ 831 w 861"/>
                  <a:gd name="T91" fmla="*/ 2727 h 4316"/>
                  <a:gd name="T92" fmla="*/ 843 w 861"/>
                  <a:gd name="T93" fmla="*/ 2578 h 4316"/>
                  <a:gd name="T94" fmla="*/ 855 w 861"/>
                  <a:gd name="T95" fmla="*/ 2428 h 4316"/>
                  <a:gd name="T96" fmla="*/ 861 w 861"/>
                  <a:gd name="T97" fmla="*/ 2278 h 4316"/>
                  <a:gd name="T98" fmla="*/ 855 w 861"/>
                  <a:gd name="T99" fmla="*/ 2128 h 4316"/>
                  <a:gd name="T100" fmla="*/ 855 w 861"/>
                  <a:gd name="T101" fmla="*/ 212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2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>
                  <a:gd name="T0" fmla="*/ 18 w 149"/>
                  <a:gd name="T1" fmla="*/ 1942 h 4316"/>
                  <a:gd name="T2" fmla="*/ 30 w 149"/>
                  <a:gd name="T3" fmla="*/ 1630 h 4316"/>
                  <a:gd name="T4" fmla="*/ 42 w 149"/>
                  <a:gd name="T5" fmla="*/ 1331 h 4316"/>
                  <a:gd name="T6" fmla="*/ 59 w 149"/>
                  <a:gd name="T7" fmla="*/ 1055 h 4316"/>
                  <a:gd name="T8" fmla="*/ 77 w 149"/>
                  <a:gd name="T9" fmla="*/ 791 h 4316"/>
                  <a:gd name="T10" fmla="*/ 83 w 149"/>
                  <a:gd name="T11" fmla="*/ 671 h 4316"/>
                  <a:gd name="T12" fmla="*/ 95 w 149"/>
                  <a:gd name="T13" fmla="*/ 557 h 4316"/>
                  <a:gd name="T14" fmla="*/ 107 w 149"/>
                  <a:gd name="T15" fmla="*/ 444 h 4316"/>
                  <a:gd name="T16" fmla="*/ 113 w 149"/>
                  <a:gd name="T17" fmla="*/ 342 h 4316"/>
                  <a:gd name="T18" fmla="*/ 125 w 149"/>
                  <a:gd name="T19" fmla="*/ 246 h 4316"/>
                  <a:gd name="T20" fmla="*/ 131 w 149"/>
                  <a:gd name="T21" fmla="*/ 156 h 4316"/>
                  <a:gd name="T22" fmla="*/ 143 w 149"/>
                  <a:gd name="T23" fmla="*/ 72 h 4316"/>
                  <a:gd name="T24" fmla="*/ 149 w 149"/>
                  <a:gd name="T25" fmla="*/ 0 h 4316"/>
                  <a:gd name="T26" fmla="*/ 137 w 149"/>
                  <a:gd name="T27" fmla="*/ 0 h 4316"/>
                  <a:gd name="T28" fmla="*/ 131 w 149"/>
                  <a:gd name="T29" fmla="*/ 72 h 4316"/>
                  <a:gd name="T30" fmla="*/ 119 w 149"/>
                  <a:gd name="T31" fmla="*/ 156 h 4316"/>
                  <a:gd name="T32" fmla="*/ 113 w 149"/>
                  <a:gd name="T33" fmla="*/ 246 h 4316"/>
                  <a:gd name="T34" fmla="*/ 101 w 149"/>
                  <a:gd name="T35" fmla="*/ 342 h 4316"/>
                  <a:gd name="T36" fmla="*/ 95 w 149"/>
                  <a:gd name="T37" fmla="*/ 444 h 4316"/>
                  <a:gd name="T38" fmla="*/ 83 w 149"/>
                  <a:gd name="T39" fmla="*/ 557 h 4316"/>
                  <a:gd name="T40" fmla="*/ 71 w 149"/>
                  <a:gd name="T41" fmla="*/ 671 h 4316"/>
                  <a:gd name="T42" fmla="*/ 65 w 149"/>
                  <a:gd name="T43" fmla="*/ 791 h 4316"/>
                  <a:gd name="T44" fmla="*/ 48 w 149"/>
                  <a:gd name="T45" fmla="*/ 1055 h 4316"/>
                  <a:gd name="T46" fmla="*/ 30 w 149"/>
                  <a:gd name="T47" fmla="*/ 1331 h 4316"/>
                  <a:gd name="T48" fmla="*/ 18 w 149"/>
                  <a:gd name="T49" fmla="*/ 1630 h 4316"/>
                  <a:gd name="T50" fmla="*/ 6 w 149"/>
                  <a:gd name="T51" fmla="*/ 1942 h 4316"/>
                  <a:gd name="T52" fmla="*/ 0 w 149"/>
                  <a:gd name="T53" fmla="*/ 2278 h 4316"/>
                  <a:gd name="T54" fmla="*/ 6 w 149"/>
                  <a:gd name="T55" fmla="*/ 2602 h 4316"/>
                  <a:gd name="T56" fmla="*/ 12 w 149"/>
                  <a:gd name="T57" fmla="*/ 2919 h 4316"/>
                  <a:gd name="T58" fmla="*/ 24 w 149"/>
                  <a:gd name="T59" fmla="*/ 3219 h 4316"/>
                  <a:gd name="T60" fmla="*/ 36 w 149"/>
                  <a:gd name="T61" fmla="*/ 3513 h 4316"/>
                  <a:gd name="T62" fmla="*/ 59 w 149"/>
                  <a:gd name="T63" fmla="*/ 3794 h 4316"/>
                  <a:gd name="T64" fmla="*/ 89 w 149"/>
                  <a:gd name="T65" fmla="*/ 4058 h 4316"/>
                  <a:gd name="T66" fmla="*/ 125 w 149"/>
                  <a:gd name="T67" fmla="*/ 4316 h 4316"/>
                  <a:gd name="T68" fmla="*/ 137 w 149"/>
                  <a:gd name="T69" fmla="*/ 4316 h 4316"/>
                  <a:gd name="T70" fmla="*/ 101 w 149"/>
                  <a:gd name="T71" fmla="*/ 4058 h 4316"/>
                  <a:gd name="T72" fmla="*/ 71 w 149"/>
                  <a:gd name="T73" fmla="*/ 3794 h 4316"/>
                  <a:gd name="T74" fmla="*/ 48 w 149"/>
                  <a:gd name="T75" fmla="*/ 3513 h 4316"/>
                  <a:gd name="T76" fmla="*/ 36 w 149"/>
                  <a:gd name="T77" fmla="*/ 3225 h 4316"/>
                  <a:gd name="T78" fmla="*/ 24 w 149"/>
                  <a:gd name="T79" fmla="*/ 2919 h 4316"/>
                  <a:gd name="T80" fmla="*/ 18 w 149"/>
                  <a:gd name="T81" fmla="*/ 2608 h 4316"/>
                  <a:gd name="T82" fmla="*/ 12 w 149"/>
                  <a:gd name="T83" fmla="*/ 2278 h 4316"/>
                  <a:gd name="T84" fmla="*/ 18 w 149"/>
                  <a:gd name="T85" fmla="*/ 1942 h 4316"/>
                  <a:gd name="T86" fmla="*/ 18 w 149"/>
                  <a:gd name="T87" fmla="*/ 194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3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>
                  <a:gd name="T0" fmla="*/ 18 w 299"/>
                  <a:gd name="T1" fmla="*/ 2062 h 4316"/>
                  <a:gd name="T2" fmla="*/ 30 w 299"/>
                  <a:gd name="T3" fmla="*/ 1750 h 4316"/>
                  <a:gd name="T4" fmla="*/ 54 w 299"/>
                  <a:gd name="T5" fmla="*/ 1451 h 4316"/>
                  <a:gd name="T6" fmla="*/ 84 w 299"/>
                  <a:gd name="T7" fmla="*/ 1169 h 4316"/>
                  <a:gd name="T8" fmla="*/ 126 w 299"/>
                  <a:gd name="T9" fmla="*/ 899 h 4316"/>
                  <a:gd name="T10" fmla="*/ 162 w 299"/>
                  <a:gd name="T11" fmla="*/ 641 h 4316"/>
                  <a:gd name="T12" fmla="*/ 209 w 299"/>
                  <a:gd name="T13" fmla="*/ 408 h 4316"/>
                  <a:gd name="T14" fmla="*/ 251 w 299"/>
                  <a:gd name="T15" fmla="*/ 192 h 4316"/>
                  <a:gd name="T16" fmla="*/ 299 w 299"/>
                  <a:gd name="T17" fmla="*/ 0 h 4316"/>
                  <a:gd name="T18" fmla="*/ 287 w 299"/>
                  <a:gd name="T19" fmla="*/ 0 h 4316"/>
                  <a:gd name="T20" fmla="*/ 239 w 299"/>
                  <a:gd name="T21" fmla="*/ 192 h 4316"/>
                  <a:gd name="T22" fmla="*/ 198 w 299"/>
                  <a:gd name="T23" fmla="*/ 408 h 4316"/>
                  <a:gd name="T24" fmla="*/ 156 w 299"/>
                  <a:gd name="T25" fmla="*/ 641 h 4316"/>
                  <a:gd name="T26" fmla="*/ 114 w 299"/>
                  <a:gd name="T27" fmla="*/ 899 h 4316"/>
                  <a:gd name="T28" fmla="*/ 78 w 299"/>
                  <a:gd name="T29" fmla="*/ 1169 h 4316"/>
                  <a:gd name="T30" fmla="*/ 48 w 299"/>
                  <a:gd name="T31" fmla="*/ 1451 h 4316"/>
                  <a:gd name="T32" fmla="*/ 24 w 299"/>
                  <a:gd name="T33" fmla="*/ 1750 h 4316"/>
                  <a:gd name="T34" fmla="*/ 6 w 299"/>
                  <a:gd name="T35" fmla="*/ 2062 h 4316"/>
                  <a:gd name="T36" fmla="*/ 0 w 299"/>
                  <a:gd name="T37" fmla="*/ 2374 h 4316"/>
                  <a:gd name="T38" fmla="*/ 12 w 299"/>
                  <a:gd name="T39" fmla="*/ 2674 h 4316"/>
                  <a:gd name="T40" fmla="*/ 30 w 299"/>
                  <a:gd name="T41" fmla="*/ 2973 h 4316"/>
                  <a:gd name="T42" fmla="*/ 54 w 299"/>
                  <a:gd name="T43" fmla="*/ 3255 h 4316"/>
                  <a:gd name="T44" fmla="*/ 96 w 299"/>
                  <a:gd name="T45" fmla="*/ 3537 h 4316"/>
                  <a:gd name="T46" fmla="*/ 144 w 299"/>
                  <a:gd name="T47" fmla="*/ 3806 h 4316"/>
                  <a:gd name="T48" fmla="*/ 203 w 299"/>
                  <a:gd name="T49" fmla="*/ 4064 h 4316"/>
                  <a:gd name="T50" fmla="*/ 275 w 299"/>
                  <a:gd name="T51" fmla="*/ 4316 h 4316"/>
                  <a:gd name="T52" fmla="*/ 287 w 299"/>
                  <a:gd name="T53" fmla="*/ 4316 h 4316"/>
                  <a:gd name="T54" fmla="*/ 215 w 299"/>
                  <a:gd name="T55" fmla="*/ 4064 h 4316"/>
                  <a:gd name="T56" fmla="*/ 156 w 299"/>
                  <a:gd name="T57" fmla="*/ 3806 h 4316"/>
                  <a:gd name="T58" fmla="*/ 108 w 299"/>
                  <a:gd name="T59" fmla="*/ 3537 h 4316"/>
                  <a:gd name="T60" fmla="*/ 66 w 299"/>
                  <a:gd name="T61" fmla="*/ 3261 h 4316"/>
                  <a:gd name="T62" fmla="*/ 42 w 299"/>
                  <a:gd name="T63" fmla="*/ 2973 h 4316"/>
                  <a:gd name="T64" fmla="*/ 24 w 299"/>
                  <a:gd name="T65" fmla="*/ 2680 h 4316"/>
                  <a:gd name="T66" fmla="*/ 12 w 299"/>
                  <a:gd name="T67" fmla="*/ 2374 h 4316"/>
                  <a:gd name="T68" fmla="*/ 18 w 299"/>
                  <a:gd name="T69" fmla="*/ 2062 h 4316"/>
                  <a:gd name="T70" fmla="*/ 18 w 299"/>
                  <a:gd name="T71" fmla="*/ 2062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4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>
                  <a:gd name="T0" fmla="*/ 424 w 424"/>
                  <a:gd name="T1" fmla="*/ 0 h 4316"/>
                  <a:gd name="T2" fmla="*/ 412 w 424"/>
                  <a:gd name="T3" fmla="*/ 0 h 4316"/>
                  <a:gd name="T4" fmla="*/ 316 w 424"/>
                  <a:gd name="T5" fmla="*/ 222 h 4316"/>
                  <a:gd name="T6" fmla="*/ 239 w 424"/>
                  <a:gd name="T7" fmla="*/ 462 h 4316"/>
                  <a:gd name="T8" fmla="*/ 167 w 424"/>
                  <a:gd name="T9" fmla="*/ 707 h 4316"/>
                  <a:gd name="T10" fmla="*/ 107 w 424"/>
                  <a:gd name="T11" fmla="*/ 971 h 4316"/>
                  <a:gd name="T12" fmla="*/ 65 w 424"/>
                  <a:gd name="T13" fmla="*/ 1247 h 4316"/>
                  <a:gd name="T14" fmla="*/ 29 w 424"/>
                  <a:gd name="T15" fmla="*/ 1529 h 4316"/>
                  <a:gd name="T16" fmla="*/ 6 w 424"/>
                  <a:gd name="T17" fmla="*/ 1822 h 4316"/>
                  <a:gd name="T18" fmla="*/ 0 w 424"/>
                  <a:gd name="T19" fmla="*/ 2122 h 4316"/>
                  <a:gd name="T20" fmla="*/ 6 w 424"/>
                  <a:gd name="T21" fmla="*/ 2404 h 4316"/>
                  <a:gd name="T22" fmla="*/ 24 w 424"/>
                  <a:gd name="T23" fmla="*/ 2686 h 4316"/>
                  <a:gd name="T24" fmla="*/ 47 w 424"/>
                  <a:gd name="T25" fmla="*/ 2961 h 4316"/>
                  <a:gd name="T26" fmla="*/ 89 w 424"/>
                  <a:gd name="T27" fmla="*/ 3243 h 4316"/>
                  <a:gd name="T28" fmla="*/ 137 w 424"/>
                  <a:gd name="T29" fmla="*/ 3519 h 4316"/>
                  <a:gd name="T30" fmla="*/ 197 w 424"/>
                  <a:gd name="T31" fmla="*/ 3788 h 4316"/>
                  <a:gd name="T32" fmla="*/ 269 w 424"/>
                  <a:gd name="T33" fmla="*/ 4058 h 4316"/>
                  <a:gd name="T34" fmla="*/ 346 w 424"/>
                  <a:gd name="T35" fmla="*/ 4316 h 4316"/>
                  <a:gd name="T36" fmla="*/ 358 w 424"/>
                  <a:gd name="T37" fmla="*/ 4316 h 4316"/>
                  <a:gd name="T38" fmla="*/ 281 w 424"/>
                  <a:gd name="T39" fmla="*/ 4058 h 4316"/>
                  <a:gd name="T40" fmla="*/ 209 w 424"/>
                  <a:gd name="T41" fmla="*/ 3788 h 4316"/>
                  <a:gd name="T42" fmla="*/ 149 w 424"/>
                  <a:gd name="T43" fmla="*/ 3519 h 4316"/>
                  <a:gd name="T44" fmla="*/ 101 w 424"/>
                  <a:gd name="T45" fmla="*/ 3243 h 4316"/>
                  <a:gd name="T46" fmla="*/ 59 w 424"/>
                  <a:gd name="T47" fmla="*/ 2961 h 4316"/>
                  <a:gd name="T48" fmla="*/ 35 w 424"/>
                  <a:gd name="T49" fmla="*/ 2686 h 4316"/>
                  <a:gd name="T50" fmla="*/ 18 w 424"/>
                  <a:gd name="T51" fmla="*/ 2404 h 4316"/>
                  <a:gd name="T52" fmla="*/ 12 w 424"/>
                  <a:gd name="T53" fmla="*/ 2122 h 4316"/>
                  <a:gd name="T54" fmla="*/ 18 w 424"/>
                  <a:gd name="T55" fmla="*/ 1822 h 4316"/>
                  <a:gd name="T56" fmla="*/ 41 w 424"/>
                  <a:gd name="T57" fmla="*/ 1529 h 4316"/>
                  <a:gd name="T58" fmla="*/ 71 w 424"/>
                  <a:gd name="T59" fmla="*/ 1247 h 4316"/>
                  <a:gd name="T60" fmla="*/ 119 w 424"/>
                  <a:gd name="T61" fmla="*/ 971 h 4316"/>
                  <a:gd name="T62" fmla="*/ 179 w 424"/>
                  <a:gd name="T63" fmla="*/ 707 h 4316"/>
                  <a:gd name="T64" fmla="*/ 245 w 424"/>
                  <a:gd name="T65" fmla="*/ 462 h 4316"/>
                  <a:gd name="T66" fmla="*/ 328 w 424"/>
                  <a:gd name="T67" fmla="*/ 222 h 4316"/>
                  <a:gd name="T68" fmla="*/ 424 w 424"/>
                  <a:gd name="T69" fmla="*/ 0 h 4316"/>
                  <a:gd name="T70" fmla="*/ 424 w 424"/>
                  <a:gd name="T71" fmla="*/ 0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5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>
                  <a:gd name="T0" fmla="*/ 12 w 574"/>
                  <a:gd name="T1" fmla="*/ 2146 h 4316"/>
                  <a:gd name="T2" fmla="*/ 24 w 574"/>
                  <a:gd name="T3" fmla="*/ 1846 h 4316"/>
                  <a:gd name="T4" fmla="*/ 54 w 574"/>
                  <a:gd name="T5" fmla="*/ 1559 h 4316"/>
                  <a:gd name="T6" fmla="*/ 96 w 574"/>
                  <a:gd name="T7" fmla="*/ 1277 h 4316"/>
                  <a:gd name="T8" fmla="*/ 162 w 574"/>
                  <a:gd name="T9" fmla="*/ 1001 h 4316"/>
                  <a:gd name="T10" fmla="*/ 239 w 574"/>
                  <a:gd name="T11" fmla="*/ 731 h 4316"/>
                  <a:gd name="T12" fmla="*/ 335 w 574"/>
                  <a:gd name="T13" fmla="*/ 480 h 4316"/>
                  <a:gd name="T14" fmla="*/ 449 w 574"/>
                  <a:gd name="T15" fmla="*/ 234 h 4316"/>
                  <a:gd name="T16" fmla="*/ 574 w 574"/>
                  <a:gd name="T17" fmla="*/ 0 h 4316"/>
                  <a:gd name="T18" fmla="*/ 562 w 574"/>
                  <a:gd name="T19" fmla="*/ 0 h 4316"/>
                  <a:gd name="T20" fmla="*/ 437 w 574"/>
                  <a:gd name="T21" fmla="*/ 234 h 4316"/>
                  <a:gd name="T22" fmla="*/ 323 w 574"/>
                  <a:gd name="T23" fmla="*/ 480 h 4316"/>
                  <a:gd name="T24" fmla="*/ 227 w 574"/>
                  <a:gd name="T25" fmla="*/ 737 h 4316"/>
                  <a:gd name="T26" fmla="*/ 150 w 574"/>
                  <a:gd name="T27" fmla="*/ 1001 h 4316"/>
                  <a:gd name="T28" fmla="*/ 84 w 574"/>
                  <a:gd name="T29" fmla="*/ 1277 h 4316"/>
                  <a:gd name="T30" fmla="*/ 42 w 574"/>
                  <a:gd name="T31" fmla="*/ 1559 h 4316"/>
                  <a:gd name="T32" fmla="*/ 12 w 574"/>
                  <a:gd name="T33" fmla="*/ 1852 h 4316"/>
                  <a:gd name="T34" fmla="*/ 0 w 574"/>
                  <a:gd name="T35" fmla="*/ 2146 h 4316"/>
                  <a:gd name="T36" fmla="*/ 6 w 574"/>
                  <a:gd name="T37" fmla="*/ 2434 h 4316"/>
                  <a:gd name="T38" fmla="*/ 30 w 574"/>
                  <a:gd name="T39" fmla="*/ 2715 h 4316"/>
                  <a:gd name="T40" fmla="*/ 66 w 574"/>
                  <a:gd name="T41" fmla="*/ 2997 h 4316"/>
                  <a:gd name="T42" fmla="*/ 120 w 574"/>
                  <a:gd name="T43" fmla="*/ 3273 h 4316"/>
                  <a:gd name="T44" fmla="*/ 191 w 574"/>
                  <a:gd name="T45" fmla="*/ 3549 h 4316"/>
                  <a:gd name="T46" fmla="*/ 275 w 574"/>
                  <a:gd name="T47" fmla="*/ 3812 h 4316"/>
                  <a:gd name="T48" fmla="*/ 371 w 574"/>
                  <a:gd name="T49" fmla="*/ 4070 h 4316"/>
                  <a:gd name="T50" fmla="*/ 484 w 574"/>
                  <a:gd name="T51" fmla="*/ 4316 h 4316"/>
                  <a:gd name="T52" fmla="*/ 496 w 574"/>
                  <a:gd name="T53" fmla="*/ 4316 h 4316"/>
                  <a:gd name="T54" fmla="*/ 383 w 574"/>
                  <a:gd name="T55" fmla="*/ 4070 h 4316"/>
                  <a:gd name="T56" fmla="*/ 287 w 574"/>
                  <a:gd name="T57" fmla="*/ 3812 h 4316"/>
                  <a:gd name="T58" fmla="*/ 203 w 574"/>
                  <a:gd name="T59" fmla="*/ 3549 h 4316"/>
                  <a:gd name="T60" fmla="*/ 132 w 574"/>
                  <a:gd name="T61" fmla="*/ 3273 h 4316"/>
                  <a:gd name="T62" fmla="*/ 78 w 574"/>
                  <a:gd name="T63" fmla="*/ 2997 h 4316"/>
                  <a:gd name="T64" fmla="*/ 42 w 574"/>
                  <a:gd name="T65" fmla="*/ 2715 h 4316"/>
                  <a:gd name="T66" fmla="*/ 18 w 574"/>
                  <a:gd name="T67" fmla="*/ 2434 h 4316"/>
                  <a:gd name="T68" fmla="*/ 12 w 574"/>
                  <a:gd name="T69" fmla="*/ 2146 h 4316"/>
                  <a:gd name="T70" fmla="*/ 12 w 574"/>
                  <a:gd name="T71" fmla="*/ 2146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6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>
                  <a:gd name="T0" fmla="*/ 12 w 735"/>
                  <a:gd name="T1" fmla="*/ 2098 h 4316"/>
                  <a:gd name="T2" fmla="*/ 29 w 735"/>
                  <a:gd name="T3" fmla="*/ 1798 h 4316"/>
                  <a:gd name="T4" fmla="*/ 71 w 735"/>
                  <a:gd name="T5" fmla="*/ 1505 h 4316"/>
                  <a:gd name="T6" fmla="*/ 131 w 735"/>
                  <a:gd name="T7" fmla="*/ 1223 h 4316"/>
                  <a:gd name="T8" fmla="*/ 215 w 735"/>
                  <a:gd name="T9" fmla="*/ 941 h 4316"/>
                  <a:gd name="T10" fmla="*/ 316 w 735"/>
                  <a:gd name="T11" fmla="*/ 689 h 4316"/>
                  <a:gd name="T12" fmla="*/ 442 w 735"/>
                  <a:gd name="T13" fmla="*/ 444 h 4316"/>
                  <a:gd name="T14" fmla="*/ 580 w 735"/>
                  <a:gd name="T15" fmla="*/ 216 h 4316"/>
                  <a:gd name="T16" fmla="*/ 735 w 735"/>
                  <a:gd name="T17" fmla="*/ 0 h 4316"/>
                  <a:gd name="T18" fmla="*/ 723 w 735"/>
                  <a:gd name="T19" fmla="*/ 0 h 4316"/>
                  <a:gd name="T20" fmla="*/ 568 w 735"/>
                  <a:gd name="T21" fmla="*/ 210 h 4316"/>
                  <a:gd name="T22" fmla="*/ 430 w 735"/>
                  <a:gd name="T23" fmla="*/ 438 h 4316"/>
                  <a:gd name="T24" fmla="*/ 311 w 735"/>
                  <a:gd name="T25" fmla="*/ 683 h 4316"/>
                  <a:gd name="T26" fmla="*/ 209 w 735"/>
                  <a:gd name="T27" fmla="*/ 941 h 4316"/>
                  <a:gd name="T28" fmla="*/ 125 w 735"/>
                  <a:gd name="T29" fmla="*/ 1217 h 4316"/>
                  <a:gd name="T30" fmla="*/ 59 w 735"/>
                  <a:gd name="T31" fmla="*/ 1505 h 4316"/>
                  <a:gd name="T32" fmla="*/ 18 w 735"/>
                  <a:gd name="T33" fmla="*/ 1798 h 4316"/>
                  <a:gd name="T34" fmla="*/ 0 w 735"/>
                  <a:gd name="T35" fmla="*/ 2098 h 4316"/>
                  <a:gd name="T36" fmla="*/ 6 w 735"/>
                  <a:gd name="T37" fmla="*/ 2404 h 4316"/>
                  <a:gd name="T38" fmla="*/ 29 w 735"/>
                  <a:gd name="T39" fmla="*/ 2709 h 4316"/>
                  <a:gd name="T40" fmla="*/ 77 w 735"/>
                  <a:gd name="T41" fmla="*/ 3015 h 4316"/>
                  <a:gd name="T42" fmla="*/ 149 w 735"/>
                  <a:gd name="T43" fmla="*/ 3315 h 4316"/>
                  <a:gd name="T44" fmla="*/ 227 w 735"/>
                  <a:gd name="T45" fmla="*/ 3573 h 4316"/>
                  <a:gd name="T46" fmla="*/ 316 w 735"/>
                  <a:gd name="T47" fmla="*/ 3824 h 4316"/>
                  <a:gd name="T48" fmla="*/ 424 w 735"/>
                  <a:gd name="T49" fmla="*/ 4076 h 4316"/>
                  <a:gd name="T50" fmla="*/ 544 w 735"/>
                  <a:gd name="T51" fmla="*/ 4316 h 4316"/>
                  <a:gd name="T52" fmla="*/ 556 w 735"/>
                  <a:gd name="T53" fmla="*/ 4316 h 4316"/>
                  <a:gd name="T54" fmla="*/ 436 w 735"/>
                  <a:gd name="T55" fmla="*/ 4076 h 4316"/>
                  <a:gd name="T56" fmla="*/ 328 w 735"/>
                  <a:gd name="T57" fmla="*/ 3824 h 4316"/>
                  <a:gd name="T58" fmla="*/ 239 w 735"/>
                  <a:gd name="T59" fmla="*/ 3573 h 4316"/>
                  <a:gd name="T60" fmla="*/ 161 w 735"/>
                  <a:gd name="T61" fmla="*/ 3315 h 4316"/>
                  <a:gd name="T62" fmla="*/ 89 w 735"/>
                  <a:gd name="T63" fmla="*/ 3015 h 4316"/>
                  <a:gd name="T64" fmla="*/ 41 w 735"/>
                  <a:gd name="T65" fmla="*/ 2709 h 4316"/>
                  <a:gd name="T66" fmla="*/ 18 w 735"/>
                  <a:gd name="T67" fmla="*/ 2404 h 4316"/>
                  <a:gd name="T68" fmla="*/ 12 w 735"/>
                  <a:gd name="T69" fmla="*/ 2098 h 4316"/>
                  <a:gd name="T70" fmla="*/ 12 w 735"/>
                  <a:gd name="T71" fmla="*/ 209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67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>
                  <a:gd name="T0" fmla="*/ 18 w 837"/>
                  <a:gd name="T1" fmla="*/ 1948 h 4316"/>
                  <a:gd name="T2" fmla="*/ 48 w 837"/>
                  <a:gd name="T3" fmla="*/ 1708 h 4316"/>
                  <a:gd name="T4" fmla="*/ 96 w 837"/>
                  <a:gd name="T5" fmla="*/ 1475 h 4316"/>
                  <a:gd name="T6" fmla="*/ 161 w 837"/>
                  <a:gd name="T7" fmla="*/ 1235 h 4316"/>
                  <a:gd name="T8" fmla="*/ 251 w 837"/>
                  <a:gd name="T9" fmla="*/ 995 h 4316"/>
                  <a:gd name="T10" fmla="*/ 365 w 837"/>
                  <a:gd name="T11" fmla="*/ 755 h 4316"/>
                  <a:gd name="T12" fmla="*/ 496 w 837"/>
                  <a:gd name="T13" fmla="*/ 510 h 4316"/>
                  <a:gd name="T14" fmla="*/ 658 w 837"/>
                  <a:gd name="T15" fmla="*/ 258 h 4316"/>
                  <a:gd name="T16" fmla="*/ 741 w 837"/>
                  <a:gd name="T17" fmla="*/ 132 h 4316"/>
                  <a:gd name="T18" fmla="*/ 837 w 837"/>
                  <a:gd name="T19" fmla="*/ 0 h 4316"/>
                  <a:gd name="T20" fmla="*/ 825 w 837"/>
                  <a:gd name="T21" fmla="*/ 0 h 4316"/>
                  <a:gd name="T22" fmla="*/ 729 w 837"/>
                  <a:gd name="T23" fmla="*/ 132 h 4316"/>
                  <a:gd name="T24" fmla="*/ 640 w 837"/>
                  <a:gd name="T25" fmla="*/ 258 h 4316"/>
                  <a:gd name="T26" fmla="*/ 562 w 837"/>
                  <a:gd name="T27" fmla="*/ 384 h 4316"/>
                  <a:gd name="T28" fmla="*/ 484 w 837"/>
                  <a:gd name="T29" fmla="*/ 510 h 4316"/>
                  <a:gd name="T30" fmla="*/ 353 w 837"/>
                  <a:gd name="T31" fmla="*/ 755 h 4316"/>
                  <a:gd name="T32" fmla="*/ 239 w 837"/>
                  <a:gd name="T33" fmla="*/ 995 h 4316"/>
                  <a:gd name="T34" fmla="*/ 150 w 837"/>
                  <a:gd name="T35" fmla="*/ 1235 h 4316"/>
                  <a:gd name="T36" fmla="*/ 84 w 837"/>
                  <a:gd name="T37" fmla="*/ 1469 h 4316"/>
                  <a:gd name="T38" fmla="*/ 36 w 837"/>
                  <a:gd name="T39" fmla="*/ 1702 h 4316"/>
                  <a:gd name="T40" fmla="*/ 6 w 837"/>
                  <a:gd name="T41" fmla="*/ 1942 h 4316"/>
                  <a:gd name="T42" fmla="*/ 0 w 837"/>
                  <a:gd name="T43" fmla="*/ 2200 h 4316"/>
                  <a:gd name="T44" fmla="*/ 12 w 837"/>
                  <a:gd name="T45" fmla="*/ 2470 h 4316"/>
                  <a:gd name="T46" fmla="*/ 48 w 837"/>
                  <a:gd name="T47" fmla="*/ 2739 h 4316"/>
                  <a:gd name="T48" fmla="*/ 114 w 837"/>
                  <a:gd name="T49" fmla="*/ 3027 h 4316"/>
                  <a:gd name="T50" fmla="*/ 150 w 837"/>
                  <a:gd name="T51" fmla="*/ 3171 h 4316"/>
                  <a:gd name="T52" fmla="*/ 197 w 837"/>
                  <a:gd name="T53" fmla="*/ 3321 h 4316"/>
                  <a:gd name="T54" fmla="*/ 245 w 837"/>
                  <a:gd name="T55" fmla="*/ 3477 h 4316"/>
                  <a:gd name="T56" fmla="*/ 305 w 837"/>
                  <a:gd name="T57" fmla="*/ 3639 h 4316"/>
                  <a:gd name="T58" fmla="*/ 365 w 837"/>
                  <a:gd name="T59" fmla="*/ 3800 h 4316"/>
                  <a:gd name="T60" fmla="*/ 437 w 837"/>
                  <a:gd name="T61" fmla="*/ 3968 h 4316"/>
                  <a:gd name="T62" fmla="*/ 508 w 837"/>
                  <a:gd name="T63" fmla="*/ 4136 h 4316"/>
                  <a:gd name="T64" fmla="*/ 592 w 837"/>
                  <a:gd name="T65" fmla="*/ 4316 h 4316"/>
                  <a:gd name="T66" fmla="*/ 604 w 837"/>
                  <a:gd name="T67" fmla="*/ 4316 h 4316"/>
                  <a:gd name="T68" fmla="*/ 520 w 837"/>
                  <a:gd name="T69" fmla="*/ 4136 h 4316"/>
                  <a:gd name="T70" fmla="*/ 448 w 837"/>
                  <a:gd name="T71" fmla="*/ 3968 h 4316"/>
                  <a:gd name="T72" fmla="*/ 377 w 837"/>
                  <a:gd name="T73" fmla="*/ 3800 h 4316"/>
                  <a:gd name="T74" fmla="*/ 317 w 837"/>
                  <a:gd name="T75" fmla="*/ 3639 h 4316"/>
                  <a:gd name="T76" fmla="*/ 257 w 837"/>
                  <a:gd name="T77" fmla="*/ 3477 h 4316"/>
                  <a:gd name="T78" fmla="*/ 209 w 837"/>
                  <a:gd name="T79" fmla="*/ 3327 h 4316"/>
                  <a:gd name="T80" fmla="*/ 161 w 837"/>
                  <a:gd name="T81" fmla="*/ 3171 h 4316"/>
                  <a:gd name="T82" fmla="*/ 126 w 837"/>
                  <a:gd name="T83" fmla="*/ 3027 h 4316"/>
                  <a:gd name="T84" fmla="*/ 60 w 837"/>
                  <a:gd name="T85" fmla="*/ 2739 h 4316"/>
                  <a:gd name="T86" fmla="*/ 24 w 837"/>
                  <a:gd name="T87" fmla="*/ 2470 h 4316"/>
                  <a:gd name="T88" fmla="*/ 12 w 837"/>
                  <a:gd name="T89" fmla="*/ 2206 h 4316"/>
                  <a:gd name="T90" fmla="*/ 18 w 837"/>
                  <a:gd name="T91" fmla="*/ 1948 h 4316"/>
                  <a:gd name="T92" fmla="*/ 18 w 837"/>
                  <a:gd name="T93" fmla="*/ 1948 h 4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693268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>
                <a:gd name="T0" fmla="*/ 0 w 604"/>
                <a:gd name="T1" fmla="*/ 54 h 1415"/>
                <a:gd name="T2" fmla="*/ 42 w 604"/>
                <a:gd name="T3" fmla="*/ 228 h 1415"/>
                <a:gd name="T4" fmla="*/ 96 w 604"/>
                <a:gd name="T5" fmla="*/ 402 h 1415"/>
                <a:gd name="T6" fmla="*/ 161 w 604"/>
                <a:gd name="T7" fmla="*/ 576 h 1415"/>
                <a:gd name="T8" fmla="*/ 227 w 604"/>
                <a:gd name="T9" fmla="*/ 744 h 1415"/>
                <a:gd name="T10" fmla="*/ 305 w 604"/>
                <a:gd name="T11" fmla="*/ 917 h 1415"/>
                <a:gd name="T12" fmla="*/ 389 w 604"/>
                <a:gd name="T13" fmla="*/ 1085 h 1415"/>
                <a:gd name="T14" fmla="*/ 484 w 604"/>
                <a:gd name="T15" fmla="*/ 1253 h 1415"/>
                <a:gd name="T16" fmla="*/ 586 w 604"/>
                <a:gd name="T17" fmla="*/ 1415 h 1415"/>
                <a:gd name="T18" fmla="*/ 604 w 604"/>
                <a:gd name="T19" fmla="*/ 1415 h 1415"/>
                <a:gd name="T20" fmla="*/ 496 w 604"/>
                <a:gd name="T21" fmla="*/ 1247 h 1415"/>
                <a:gd name="T22" fmla="*/ 401 w 604"/>
                <a:gd name="T23" fmla="*/ 1073 h 1415"/>
                <a:gd name="T24" fmla="*/ 311 w 604"/>
                <a:gd name="T25" fmla="*/ 899 h 1415"/>
                <a:gd name="T26" fmla="*/ 233 w 604"/>
                <a:gd name="T27" fmla="*/ 720 h 1415"/>
                <a:gd name="T28" fmla="*/ 161 w 604"/>
                <a:gd name="T29" fmla="*/ 546 h 1415"/>
                <a:gd name="T30" fmla="*/ 102 w 604"/>
                <a:gd name="T31" fmla="*/ 366 h 1415"/>
                <a:gd name="T32" fmla="*/ 48 w 604"/>
                <a:gd name="T33" fmla="*/ 180 h 1415"/>
                <a:gd name="T34" fmla="*/ 0 w 604"/>
                <a:gd name="T35" fmla="*/ 0 h 1415"/>
                <a:gd name="T36" fmla="*/ 0 w 604"/>
                <a:gd name="T37" fmla="*/ 54 h 1415"/>
                <a:gd name="T38" fmla="*/ 0 w 604"/>
                <a:gd name="T39" fmla="*/ 54 h 1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69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>
                <a:gd name="T0" fmla="*/ 0 w 227"/>
                <a:gd name="T1" fmla="*/ 30 h 426"/>
                <a:gd name="T2" fmla="*/ 108 w 227"/>
                <a:gd name="T3" fmla="*/ 240 h 426"/>
                <a:gd name="T4" fmla="*/ 215 w 227"/>
                <a:gd name="T5" fmla="*/ 426 h 426"/>
                <a:gd name="T6" fmla="*/ 227 w 227"/>
                <a:gd name="T7" fmla="*/ 426 h 426"/>
                <a:gd name="T8" fmla="*/ 167 w 227"/>
                <a:gd name="T9" fmla="*/ 330 h 426"/>
                <a:gd name="T10" fmla="*/ 114 w 227"/>
                <a:gd name="T11" fmla="*/ 222 h 426"/>
                <a:gd name="T12" fmla="*/ 0 w 227"/>
                <a:gd name="T13" fmla="*/ 0 h 426"/>
                <a:gd name="T14" fmla="*/ 0 w 227"/>
                <a:gd name="T15" fmla="*/ 30 h 426"/>
                <a:gd name="T16" fmla="*/ 0 w 227"/>
                <a:gd name="T17" fmla="*/ 3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0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>
                <a:gd name="T0" fmla="*/ 981 w 981"/>
                <a:gd name="T1" fmla="*/ 1786 h 1786"/>
                <a:gd name="T2" fmla="*/ 981 w 981"/>
                <a:gd name="T3" fmla="*/ 1720 h 1786"/>
                <a:gd name="T4" fmla="*/ 969 w 981"/>
                <a:gd name="T5" fmla="*/ 1666 h 1786"/>
                <a:gd name="T6" fmla="*/ 957 w 981"/>
                <a:gd name="T7" fmla="*/ 1613 h 1786"/>
                <a:gd name="T8" fmla="*/ 921 w 981"/>
                <a:gd name="T9" fmla="*/ 1487 h 1786"/>
                <a:gd name="T10" fmla="*/ 885 w 981"/>
                <a:gd name="T11" fmla="*/ 1361 h 1786"/>
                <a:gd name="T12" fmla="*/ 796 w 981"/>
                <a:gd name="T13" fmla="*/ 1121 h 1786"/>
                <a:gd name="T14" fmla="*/ 682 w 981"/>
                <a:gd name="T15" fmla="*/ 899 h 1786"/>
                <a:gd name="T16" fmla="*/ 562 w 981"/>
                <a:gd name="T17" fmla="*/ 689 h 1786"/>
                <a:gd name="T18" fmla="*/ 431 w 981"/>
                <a:gd name="T19" fmla="*/ 498 h 1786"/>
                <a:gd name="T20" fmla="*/ 293 w 981"/>
                <a:gd name="T21" fmla="*/ 318 h 1786"/>
                <a:gd name="T22" fmla="*/ 150 w 981"/>
                <a:gd name="T23" fmla="*/ 150 h 1786"/>
                <a:gd name="T24" fmla="*/ 12 w 981"/>
                <a:gd name="T25" fmla="*/ 0 h 1786"/>
                <a:gd name="T26" fmla="*/ 0 w 981"/>
                <a:gd name="T27" fmla="*/ 0 h 1786"/>
                <a:gd name="T28" fmla="*/ 138 w 981"/>
                <a:gd name="T29" fmla="*/ 150 h 1786"/>
                <a:gd name="T30" fmla="*/ 275 w 981"/>
                <a:gd name="T31" fmla="*/ 318 h 1786"/>
                <a:gd name="T32" fmla="*/ 413 w 981"/>
                <a:gd name="T33" fmla="*/ 498 h 1786"/>
                <a:gd name="T34" fmla="*/ 545 w 981"/>
                <a:gd name="T35" fmla="*/ 689 h 1786"/>
                <a:gd name="T36" fmla="*/ 670 w 981"/>
                <a:gd name="T37" fmla="*/ 899 h 1786"/>
                <a:gd name="T38" fmla="*/ 778 w 981"/>
                <a:gd name="T39" fmla="*/ 1121 h 1786"/>
                <a:gd name="T40" fmla="*/ 873 w 981"/>
                <a:gd name="T41" fmla="*/ 1361 h 1786"/>
                <a:gd name="T42" fmla="*/ 909 w 981"/>
                <a:gd name="T43" fmla="*/ 1487 h 1786"/>
                <a:gd name="T44" fmla="*/ 945 w 981"/>
                <a:gd name="T45" fmla="*/ 1619 h 1786"/>
                <a:gd name="T46" fmla="*/ 963 w 981"/>
                <a:gd name="T47" fmla="*/ 1702 h 1786"/>
                <a:gd name="T48" fmla="*/ 981 w 981"/>
                <a:gd name="T49" fmla="*/ 1786 h 1786"/>
                <a:gd name="T50" fmla="*/ 981 w 981"/>
                <a:gd name="T51" fmla="*/ 1786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1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17 w 717"/>
                <a:gd name="T1" fmla="*/ 845 h 845"/>
                <a:gd name="T2" fmla="*/ 717 w 717"/>
                <a:gd name="T3" fmla="*/ 821 h 845"/>
                <a:gd name="T4" fmla="*/ 574 w 717"/>
                <a:gd name="T5" fmla="*/ 605 h 845"/>
                <a:gd name="T6" fmla="*/ 406 w 717"/>
                <a:gd name="T7" fmla="*/ 396 h 845"/>
                <a:gd name="T8" fmla="*/ 221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09 w 717"/>
                <a:gd name="T15" fmla="*/ 198 h 845"/>
                <a:gd name="T16" fmla="*/ 400 w 717"/>
                <a:gd name="T17" fmla="*/ 408 h 845"/>
                <a:gd name="T18" fmla="*/ 568 w 717"/>
                <a:gd name="T19" fmla="*/ 623 h 845"/>
                <a:gd name="T20" fmla="*/ 717 w 717"/>
                <a:gd name="T21" fmla="*/ 845 h 845"/>
                <a:gd name="T22" fmla="*/ 717 w 717"/>
                <a:gd name="T23" fmla="*/ 845 h 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2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07 w 407"/>
                <a:gd name="T1" fmla="*/ 414 h 414"/>
                <a:gd name="T2" fmla="*/ 407 w 407"/>
                <a:gd name="T3" fmla="*/ 396 h 414"/>
                <a:gd name="T4" fmla="*/ 222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16 w 407"/>
                <a:gd name="T13" fmla="*/ 204 h 414"/>
                <a:gd name="T14" fmla="*/ 407 w 407"/>
                <a:gd name="T15" fmla="*/ 414 h 414"/>
                <a:gd name="T16" fmla="*/ 407 w 407"/>
                <a:gd name="T17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3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>
                <a:gd name="T0" fmla="*/ 0 w 855"/>
                <a:gd name="T1" fmla="*/ 1361 h 1409"/>
                <a:gd name="T2" fmla="*/ 0 w 855"/>
                <a:gd name="T3" fmla="*/ 1409 h 1409"/>
                <a:gd name="T4" fmla="*/ 54 w 855"/>
                <a:gd name="T5" fmla="*/ 1211 h 1409"/>
                <a:gd name="T6" fmla="*/ 126 w 855"/>
                <a:gd name="T7" fmla="*/ 1013 h 1409"/>
                <a:gd name="T8" fmla="*/ 215 w 855"/>
                <a:gd name="T9" fmla="*/ 827 h 1409"/>
                <a:gd name="T10" fmla="*/ 311 w 855"/>
                <a:gd name="T11" fmla="*/ 647 h 1409"/>
                <a:gd name="T12" fmla="*/ 431 w 855"/>
                <a:gd name="T13" fmla="*/ 474 h 1409"/>
                <a:gd name="T14" fmla="*/ 556 w 855"/>
                <a:gd name="T15" fmla="*/ 312 h 1409"/>
                <a:gd name="T16" fmla="*/ 700 w 855"/>
                <a:gd name="T17" fmla="*/ 150 h 1409"/>
                <a:gd name="T18" fmla="*/ 855 w 855"/>
                <a:gd name="T19" fmla="*/ 0 h 1409"/>
                <a:gd name="T20" fmla="*/ 837 w 855"/>
                <a:gd name="T21" fmla="*/ 0 h 1409"/>
                <a:gd name="T22" fmla="*/ 688 w 855"/>
                <a:gd name="T23" fmla="*/ 144 h 1409"/>
                <a:gd name="T24" fmla="*/ 550 w 855"/>
                <a:gd name="T25" fmla="*/ 300 h 1409"/>
                <a:gd name="T26" fmla="*/ 425 w 855"/>
                <a:gd name="T27" fmla="*/ 462 h 1409"/>
                <a:gd name="T28" fmla="*/ 311 w 855"/>
                <a:gd name="T29" fmla="*/ 629 h 1409"/>
                <a:gd name="T30" fmla="*/ 215 w 855"/>
                <a:gd name="T31" fmla="*/ 803 h 1409"/>
                <a:gd name="T32" fmla="*/ 132 w 855"/>
                <a:gd name="T33" fmla="*/ 983 h 1409"/>
                <a:gd name="T34" fmla="*/ 60 w 855"/>
                <a:gd name="T35" fmla="*/ 1169 h 1409"/>
                <a:gd name="T36" fmla="*/ 0 w 855"/>
                <a:gd name="T37" fmla="*/ 1361 h 1409"/>
                <a:gd name="T38" fmla="*/ 0 w 855"/>
                <a:gd name="T39" fmla="*/ 136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4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86 w 586"/>
                <a:gd name="T1" fmla="*/ 0 h 599"/>
                <a:gd name="T2" fmla="*/ 568 w 586"/>
                <a:gd name="T3" fmla="*/ 0 h 599"/>
                <a:gd name="T4" fmla="*/ 407 w 586"/>
                <a:gd name="T5" fmla="*/ 132 h 599"/>
                <a:gd name="T6" fmla="*/ 257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57 w 586"/>
                <a:gd name="T17" fmla="*/ 282 h 599"/>
                <a:gd name="T18" fmla="*/ 413 w 586"/>
                <a:gd name="T19" fmla="*/ 138 h 599"/>
                <a:gd name="T20" fmla="*/ 586 w 586"/>
                <a:gd name="T21" fmla="*/ 0 h 599"/>
                <a:gd name="T22" fmla="*/ 586 w 586"/>
                <a:gd name="T23" fmla="*/ 0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5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69 w 269"/>
                <a:gd name="T1" fmla="*/ 0 h 252"/>
                <a:gd name="T2" fmla="*/ 251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69 w 269"/>
                <a:gd name="T15" fmla="*/ 0 h 252"/>
                <a:gd name="T16" fmla="*/ 269 w 269"/>
                <a:gd name="T17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6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7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78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grpSp>
          <p:nvGrpSpPr>
            <p:cNvPr id="2071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693280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81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82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83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693284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693285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  <p:sp>
          <p:nvSpPr>
            <p:cNvPr id="693286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NI-Avo" pitchFamily="2" charset="0"/>
              </a:endParaRPr>
            </a:p>
          </p:txBody>
        </p:sp>
      </p:grpSp>
      <p:sp>
        <p:nvSpPr>
          <p:cNvPr id="693287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693288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93289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sp>
        <p:nvSpPr>
          <p:cNvPr id="693290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4DBFD7-D001-47C3-86AF-0359D0DA0811}" type="slidenum">
              <a:rPr lang="en-US" altLang="en-US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93291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983079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>
    <p:dissolve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301" name="Rectangle 13"/>
          <p:cNvSpPr>
            <a:spLocks noChangeArrowheads="1"/>
          </p:cNvSpPr>
          <p:nvPr/>
        </p:nvSpPr>
        <p:spPr bwMode="auto">
          <a:xfrm>
            <a:off x="1967335" y="3501008"/>
            <a:ext cx="5934817" cy="25545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>
            <a:lvl1pPr marL="2921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7150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6858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None/>
              <a:defRPr/>
            </a:pPr>
            <a:endParaRPr lang="en-US" sz="2000" b="1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20C1- CNM1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KỲ 1 – NĂM 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2021-2022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GIẢNG VIÊN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BÙI THỊ NGỌC SƯƠNG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None/>
              <a:defRPr/>
            </a:pPr>
            <a:endParaRPr lang="en-US" sz="2000" b="1" kern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Title 2"/>
          <p:cNvSpPr txBox="1">
            <a:spLocks/>
          </p:cNvSpPr>
          <p:nvPr/>
        </p:nvSpPr>
        <p:spPr bwMode="auto">
          <a:xfrm>
            <a:off x="734218" y="1866746"/>
            <a:ext cx="8001000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algn="ctr"/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Môn học: </a:t>
            </a:r>
            <a:r>
              <a:rPr lang="en-US" altLang="en-US" sz="3200" b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MAY TRANG PHỤC 2</a:t>
            </a:r>
            <a:endParaRPr lang="en-US" altLang="en-US" sz="3200" b="1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0" y="1"/>
            <a:ext cx="9144000" cy="1412776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</a:t>
            </a:r>
            <a:r>
              <a:rPr lang="vi-VN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HÀNH </a:t>
            </a:r>
            <a:r>
              <a:rPr lang="vi-VN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HỐ </a:t>
            </a:r>
            <a:r>
              <a:rPr lang="vi-VN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Ồ </a:t>
            </a:r>
            <a:r>
              <a:rPr lang="vi-VN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HÍ </a:t>
            </a:r>
            <a:r>
              <a:rPr lang="vi-VN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INH</a:t>
            </a:r>
            <a:b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b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34218" y="706389"/>
            <a:ext cx="8401050" cy="9159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000" b="1" kern="0" smtClean="0">
                <a:solidFill>
                  <a:srgbClr val="F92A07"/>
                </a:solidFill>
                <a:latin typeface="Times New Roman" pitchFamily="18" charset="0"/>
                <a:cs typeface="Times New Roman" pitchFamily="18" charset="0"/>
              </a:rPr>
              <a:t>KHOA: MAY - THỜI TRANG</a:t>
            </a:r>
            <a:endParaRPr lang="en-US" sz="2000" b="1" kern="0" dirty="0">
              <a:solidFill>
                <a:srgbClr val="F92A07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80047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08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830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-28575" y="0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NỘI DUNG BÀI HỌC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7938" y="2382838"/>
            <a:ext cx="762000" cy="665162"/>
            <a:chOff x="130" y="2077"/>
            <a:chExt cx="480" cy="419"/>
          </a:xfrm>
        </p:grpSpPr>
        <p:grpSp>
          <p:nvGrpSpPr>
            <p:cNvPr id="9239" name="Group 9"/>
            <p:cNvGrpSpPr>
              <a:grpSpLocks/>
            </p:cNvGrpSpPr>
            <p:nvPr/>
          </p:nvGrpSpPr>
          <p:grpSpPr bwMode="auto">
            <a:xfrm>
              <a:off x="130" y="2077"/>
              <a:ext cx="480" cy="419"/>
              <a:chOff x="1110" y="2656"/>
              <a:chExt cx="1549" cy="1351"/>
            </a:xfrm>
          </p:grpSpPr>
          <p:sp>
            <p:nvSpPr>
              <p:cNvPr id="13" name="AutoShape 10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14" name="AutoShape 11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15" name="AutoShape 12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12" name="Text Box 13"/>
            <p:cNvSpPr txBox="1">
              <a:spLocks noChangeArrowheads="1"/>
            </p:cNvSpPr>
            <p:nvPr/>
          </p:nvSpPr>
          <p:spPr bwMode="gray">
            <a:xfrm>
              <a:off x="249" y="2113"/>
              <a:ext cx="247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8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rPr>
                <a:t>1</a:t>
              </a:r>
            </a:p>
          </p:txBody>
        </p:sp>
      </p:grpSp>
      <p:sp>
        <p:nvSpPr>
          <p:cNvPr id="48" name="AutoShape 37"/>
          <p:cNvSpPr>
            <a:spLocks noChangeArrowheads="1"/>
          </p:cNvSpPr>
          <p:nvPr/>
        </p:nvSpPr>
        <p:spPr bwMode="auto">
          <a:xfrm>
            <a:off x="785148" y="2231231"/>
            <a:ext cx="8334375" cy="941388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lvl1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algn="l" fontAlgn="base">
              <a:spcAft>
                <a:spcPct val="0"/>
              </a:spcAft>
              <a:buClr>
                <a:srgbClr val="000000"/>
              </a:buClr>
              <a:buSzPct val="75000"/>
              <a:buFont typeface="Arial" panose="020B0604020202020204" pitchFamily="34" charset="0"/>
              <a:buNone/>
              <a:defRPr/>
            </a:pPr>
            <a:r>
              <a:rPr lang="en-US" altLang="en-US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Bài mở đầu</a:t>
            </a:r>
            <a:endParaRPr lang="en-US" altLang="en-U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9" name="AutoShape 37"/>
          <p:cNvSpPr>
            <a:spLocks noChangeArrowheads="1"/>
          </p:cNvSpPr>
          <p:nvPr/>
        </p:nvSpPr>
        <p:spPr bwMode="auto">
          <a:xfrm>
            <a:off x="801688" y="3448050"/>
            <a:ext cx="8334375" cy="1123950"/>
          </a:xfrm>
          <a:prstGeom prst="roundRect">
            <a:avLst>
              <a:gd name="adj" fmla="val 16667"/>
            </a:avLst>
          </a:prstGeom>
          <a:solidFill>
            <a:srgbClr val="CC33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lvl1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Font typeface="Wingdings" panose="05000000000000000000" pitchFamily="2" charset="2"/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algn="l" fontAlgn="base">
              <a:spcAft>
                <a:spcPct val="0"/>
              </a:spcAft>
              <a:buClr>
                <a:srgbClr val="000000"/>
              </a:buClr>
              <a:buSzPct val="75000"/>
              <a:defRPr/>
            </a:pPr>
            <a:r>
              <a:rPr lang="en-US" altLang="en-US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Chương</a:t>
            </a:r>
            <a:r>
              <a:rPr lang="en-US" altLang="en-US" b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  <a:cs typeface="Tahoma" panose="020B0604030504040204" pitchFamily="34" charset="0"/>
              </a:rPr>
              <a:t> 1: Phương pháp đo áo quần nam</a:t>
            </a:r>
            <a:endParaRPr lang="en-US" altLang="en-U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0" name="Group 8"/>
          <p:cNvGrpSpPr>
            <a:grpSpLocks/>
          </p:cNvGrpSpPr>
          <p:nvPr/>
        </p:nvGrpSpPr>
        <p:grpSpPr bwMode="auto">
          <a:xfrm>
            <a:off x="4763" y="3733800"/>
            <a:ext cx="762000" cy="665163"/>
            <a:chOff x="130" y="2077"/>
            <a:chExt cx="480" cy="419"/>
          </a:xfrm>
        </p:grpSpPr>
        <p:grpSp>
          <p:nvGrpSpPr>
            <p:cNvPr id="9234" name="Group 9"/>
            <p:cNvGrpSpPr>
              <a:grpSpLocks/>
            </p:cNvGrpSpPr>
            <p:nvPr/>
          </p:nvGrpSpPr>
          <p:grpSpPr bwMode="auto">
            <a:xfrm>
              <a:off x="130" y="2077"/>
              <a:ext cx="480" cy="419"/>
              <a:chOff x="1110" y="2656"/>
              <a:chExt cx="1549" cy="1351"/>
            </a:xfrm>
          </p:grpSpPr>
          <p:sp>
            <p:nvSpPr>
              <p:cNvPr id="33" name="AutoShape 10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4" name="AutoShape 11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  <p:sp>
            <p:nvSpPr>
              <p:cNvPr id="35" name="AutoShape 12"/>
              <p:cNvSpPr>
                <a:spLocks noChangeArrowheads="1"/>
              </p:cNvSpPr>
              <p:nvPr/>
            </p:nvSpPr>
            <p:spPr bwMode="gray">
              <a:xfrm>
                <a:off x="1200" y="2737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 sz="280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endParaRPr>
              </a:p>
            </p:txBody>
          </p:sp>
        </p:grpSp>
        <p:sp>
          <p:nvSpPr>
            <p:cNvPr id="32" name="Text Box 13"/>
            <p:cNvSpPr txBox="1">
              <a:spLocks noChangeArrowheads="1"/>
            </p:cNvSpPr>
            <p:nvPr/>
          </p:nvSpPr>
          <p:spPr bwMode="gray">
            <a:xfrm>
              <a:off x="249" y="2113"/>
              <a:ext cx="247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8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NI-Avo" pitchFamily="2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1074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8" grpId="0" animBg="1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AutoShape 50"/>
          <p:cNvSpPr>
            <a:spLocks noChangeArrowheads="1"/>
          </p:cNvSpPr>
          <p:nvPr/>
        </p:nvSpPr>
        <p:spPr bwMode="gray">
          <a:xfrm>
            <a:off x="0" y="1600200"/>
            <a:ext cx="7029450" cy="5257800"/>
          </a:xfrm>
          <a:prstGeom prst="rightArrow">
            <a:avLst>
              <a:gd name="adj1" fmla="val 86065"/>
              <a:gd name="adj2" fmla="val 28433"/>
            </a:avLst>
          </a:prstGeom>
          <a:gradFill rotWithShape="1">
            <a:gsLst>
              <a:gs pos="0">
                <a:srgbClr val="FFCC66">
                  <a:gamma/>
                  <a:tint val="0"/>
                  <a:invGamma/>
                  <a:alpha val="52000"/>
                </a:srgbClr>
              </a:gs>
              <a:gs pos="100000">
                <a:srgbClr val="FFCC66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grpSp>
        <p:nvGrpSpPr>
          <p:cNvPr id="10243" name="Group 135"/>
          <p:cNvGrpSpPr>
            <a:grpSpLocks/>
          </p:cNvGrpSpPr>
          <p:nvPr/>
        </p:nvGrpSpPr>
        <p:grpSpPr bwMode="auto">
          <a:xfrm>
            <a:off x="6943725" y="3124200"/>
            <a:ext cx="2266950" cy="2274888"/>
            <a:chOff x="6580215" y="2615762"/>
            <a:chExt cx="2514600" cy="2590800"/>
          </a:xfrm>
        </p:grpSpPr>
        <p:grpSp>
          <p:nvGrpSpPr>
            <p:cNvPr id="10269" name="Group 87"/>
            <p:cNvGrpSpPr>
              <a:grpSpLocks/>
            </p:cNvGrpSpPr>
            <p:nvPr/>
          </p:nvGrpSpPr>
          <p:grpSpPr bwMode="auto">
            <a:xfrm>
              <a:off x="6580215" y="2615762"/>
              <a:ext cx="2514600" cy="2590800"/>
              <a:chOff x="839" y="1224"/>
              <a:chExt cx="862" cy="862"/>
            </a:xfrm>
          </p:grpSpPr>
          <p:sp>
            <p:nvSpPr>
              <p:cNvPr id="125" name="Oval 88"/>
              <p:cNvSpPr>
                <a:spLocks noChangeArrowheads="1"/>
              </p:cNvSpPr>
              <p:nvPr/>
            </p:nvSpPr>
            <p:spPr bwMode="gray">
              <a:xfrm>
                <a:off x="839" y="1224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00CC66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26" name="Oval 89"/>
              <p:cNvSpPr>
                <a:spLocks noChangeArrowheads="1"/>
              </p:cNvSpPr>
              <p:nvPr/>
            </p:nvSpPr>
            <p:spPr bwMode="gray">
              <a:xfrm>
                <a:off x="839" y="1224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00CC66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27" name="Oval 90"/>
              <p:cNvSpPr>
                <a:spLocks noChangeArrowheads="1"/>
              </p:cNvSpPr>
              <p:nvPr/>
            </p:nvSpPr>
            <p:spPr bwMode="gray">
              <a:xfrm>
                <a:off x="895" y="1280"/>
                <a:ext cx="750" cy="750"/>
              </a:xfrm>
              <a:prstGeom prst="ellipse">
                <a:avLst/>
              </a:prstGeom>
              <a:gradFill rotWithShape="1">
                <a:gsLst>
                  <a:gs pos="0">
                    <a:srgbClr val="006E37"/>
                  </a:gs>
                  <a:gs pos="50000">
                    <a:srgbClr val="00CC66"/>
                  </a:gs>
                  <a:gs pos="100000">
                    <a:srgbClr val="006E37"/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28" name="Oval 91"/>
              <p:cNvSpPr>
                <a:spLocks noChangeArrowheads="1"/>
              </p:cNvSpPr>
              <p:nvPr/>
            </p:nvSpPr>
            <p:spPr bwMode="gray">
              <a:xfrm>
                <a:off x="896" y="1280"/>
                <a:ext cx="749" cy="750"/>
              </a:xfrm>
              <a:prstGeom prst="ellipse">
                <a:avLst/>
              </a:prstGeom>
              <a:gradFill rotWithShape="1">
                <a:gsLst>
                  <a:gs pos="0">
                    <a:srgbClr val="008241"/>
                  </a:gs>
                  <a:gs pos="100000">
                    <a:srgbClr val="00CC66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29" name="Oval 92"/>
              <p:cNvSpPr>
                <a:spLocks noChangeArrowheads="1"/>
              </p:cNvSpPr>
              <p:nvPr/>
            </p:nvSpPr>
            <p:spPr bwMode="gray">
              <a:xfrm>
                <a:off x="936" y="1318"/>
                <a:ext cx="674" cy="674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30" name="Oval 93"/>
              <p:cNvSpPr>
                <a:spLocks noChangeArrowheads="1"/>
              </p:cNvSpPr>
              <p:nvPr/>
            </p:nvSpPr>
            <p:spPr bwMode="gray">
              <a:xfrm>
                <a:off x="947" y="1329"/>
                <a:ext cx="653" cy="653"/>
              </a:xfrm>
              <a:prstGeom prst="ellipse">
                <a:avLst/>
              </a:prstGeom>
              <a:gradFill rotWithShape="1">
                <a:gsLst>
                  <a:gs pos="0">
                    <a:srgbClr val="595959"/>
                  </a:gs>
                  <a:gs pos="100000">
                    <a:srgbClr val="C0C0C0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31" name="Oval 94"/>
              <p:cNvSpPr>
                <a:spLocks noChangeArrowheads="1"/>
              </p:cNvSpPr>
              <p:nvPr/>
            </p:nvSpPr>
            <p:spPr bwMode="gray">
              <a:xfrm>
                <a:off x="955" y="1333"/>
                <a:ext cx="637" cy="636"/>
              </a:xfrm>
              <a:prstGeom prst="ellipse">
                <a:avLst/>
              </a:prstGeom>
              <a:gradFill rotWithShape="1">
                <a:gsLst>
                  <a:gs pos="0">
                    <a:srgbClr val="C0C0C0">
                      <a:alpha val="0"/>
                    </a:srgbClr>
                  </a:gs>
                  <a:gs pos="100000">
                    <a:srgbClr val="E9E9E9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32" name="Oval 95"/>
              <p:cNvSpPr>
                <a:spLocks noChangeArrowheads="1"/>
              </p:cNvSpPr>
              <p:nvPr/>
            </p:nvSpPr>
            <p:spPr bwMode="gray">
              <a:xfrm>
                <a:off x="962" y="1339"/>
                <a:ext cx="606" cy="595"/>
              </a:xfrm>
              <a:prstGeom prst="ellipse">
                <a:avLst/>
              </a:prstGeom>
              <a:gradFill rotWithShape="1">
                <a:gsLst>
                  <a:gs pos="0">
                    <a:srgbClr val="989898"/>
                  </a:gs>
                  <a:gs pos="100000">
                    <a:srgbClr val="C0C0C0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33" name="Oval 96"/>
              <p:cNvSpPr>
                <a:spLocks noChangeArrowheads="1"/>
              </p:cNvSpPr>
              <p:nvPr/>
            </p:nvSpPr>
            <p:spPr bwMode="gray">
              <a:xfrm>
                <a:off x="997" y="1356"/>
                <a:ext cx="539" cy="4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0C0C0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5" name="Content Placeholder 2"/>
            <p:cNvSpPr>
              <a:spLocks/>
            </p:cNvSpPr>
            <p:nvPr/>
          </p:nvSpPr>
          <p:spPr bwMode="gray">
            <a:xfrm>
              <a:off x="7041577" y="3286514"/>
              <a:ext cx="1572506" cy="10775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 marL="57150"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3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MỤC TIÊU</a:t>
              </a:r>
              <a:endPara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0" name="AutoShape 37"/>
          <p:cNvSpPr>
            <a:spLocks noChangeArrowheads="1"/>
          </p:cNvSpPr>
          <p:nvPr/>
        </p:nvSpPr>
        <p:spPr bwMode="auto">
          <a:xfrm>
            <a:off x="19050" y="3667125"/>
            <a:ext cx="4486275" cy="1408113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45" name="Content Placeholder 2"/>
          <p:cNvSpPr>
            <a:spLocks/>
          </p:cNvSpPr>
          <p:nvPr/>
        </p:nvSpPr>
        <p:spPr bwMode="gray">
          <a:xfrm>
            <a:off x="-96838" y="3609975"/>
            <a:ext cx="4565651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endParaRPr lang="de-DE" sz="240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de-DE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400" smtClean="0">
                <a:latin typeface="Times New Roman" pitchFamily="18" charset="0"/>
                <a:cs typeface="Times New Roman" pitchFamily="18" charset="0"/>
              </a:rPr>
              <a:t> Có kiến thức khái quát về chương trình môn học May trang phục 2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46" name="Group 118"/>
          <p:cNvGrpSpPr>
            <a:grpSpLocks/>
          </p:cNvGrpSpPr>
          <p:nvPr/>
        </p:nvGrpSpPr>
        <p:grpSpPr bwMode="auto">
          <a:xfrm>
            <a:off x="5557838" y="3106738"/>
            <a:ext cx="1484312" cy="1212850"/>
            <a:chOff x="2117829" y="2497396"/>
            <a:chExt cx="1372144" cy="1150682"/>
          </a:xfrm>
        </p:grpSpPr>
        <p:grpSp>
          <p:nvGrpSpPr>
            <p:cNvPr id="1026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10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0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0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99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7" name="Text Box 53"/>
            <p:cNvSpPr txBox="1">
              <a:spLocks noChangeArrowheads="1"/>
            </p:cNvSpPr>
            <p:nvPr/>
          </p:nvSpPr>
          <p:spPr bwMode="gray">
            <a:xfrm>
              <a:off x="2299803" y="2648009"/>
              <a:ext cx="1050754" cy="70788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KỸ NĂNG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5" name="AutoShape 37"/>
          <p:cNvSpPr>
            <a:spLocks noChangeArrowheads="1"/>
          </p:cNvSpPr>
          <p:nvPr/>
        </p:nvSpPr>
        <p:spPr bwMode="auto">
          <a:xfrm>
            <a:off x="0" y="2108200"/>
            <a:ext cx="5707063" cy="1382713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48" name="Content Placeholder 2"/>
          <p:cNvSpPr>
            <a:spLocks/>
          </p:cNvSpPr>
          <p:nvPr/>
        </p:nvSpPr>
        <p:spPr bwMode="gray">
          <a:xfrm>
            <a:off x="-101600" y="2043113"/>
            <a:ext cx="5976938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smtClean="0"/>
          </a:p>
          <a:p>
            <a:r>
              <a:rPr lang="pt-BR"/>
              <a:t> </a:t>
            </a:r>
            <a:endParaRPr lang="pt-BR" smtClean="0"/>
          </a:p>
          <a:p>
            <a:r>
              <a:rPr lang="pt-BR"/>
              <a:t> </a:t>
            </a:r>
            <a:r>
              <a:rPr lang="pt-BR" smtClean="0"/>
              <a:t> </a:t>
            </a:r>
            <a:r>
              <a:rPr lang="pt-BR" sz="2400" smtClean="0">
                <a:latin typeface="Times New Roman" pitchFamily="18" charset="0"/>
                <a:cs typeface="Times New Roman" pitchFamily="18" charset="0"/>
              </a:rPr>
              <a:t>Xây dựng được kế hoạch học tập phù hợp với môn   học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49" name="Group 119"/>
          <p:cNvGrpSpPr>
            <a:grpSpLocks/>
          </p:cNvGrpSpPr>
          <p:nvPr/>
        </p:nvGrpSpPr>
        <p:grpSpPr bwMode="auto">
          <a:xfrm>
            <a:off x="5521325" y="4233863"/>
            <a:ext cx="1565275" cy="1277937"/>
            <a:chOff x="2080343" y="3628488"/>
            <a:chExt cx="1446818" cy="1212488"/>
          </a:xfrm>
        </p:grpSpPr>
        <p:grpSp>
          <p:nvGrpSpPr>
            <p:cNvPr id="10259" name="Group 45"/>
            <p:cNvGrpSpPr>
              <a:grpSpLocks/>
            </p:cNvGrpSpPr>
            <p:nvPr/>
          </p:nvGrpSpPr>
          <p:grpSpPr bwMode="auto">
            <a:xfrm>
              <a:off x="2080343" y="3628488"/>
              <a:ext cx="1446818" cy="1212488"/>
              <a:chOff x="3174" y="2656"/>
              <a:chExt cx="1549" cy="1351"/>
            </a:xfrm>
          </p:grpSpPr>
          <p:sp>
            <p:nvSpPr>
              <p:cNvPr id="113" name="AutoShape 4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14" name="AutoShape 4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115" name="AutoShape 48"/>
              <p:cNvSpPr>
                <a:spLocks noChangeArrowheads="1"/>
              </p:cNvSpPr>
              <p:nvPr/>
            </p:nvSpPr>
            <p:spPr bwMode="gray">
              <a:xfrm>
                <a:off x="3264" y="2737"/>
                <a:ext cx="1351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CC"/>
                  </a:gs>
                  <a:gs pos="100000">
                    <a:srgbClr val="0066CC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8" name="Text Box 53"/>
            <p:cNvSpPr txBox="1">
              <a:spLocks noChangeArrowheads="1"/>
            </p:cNvSpPr>
            <p:nvPr/>
          </p:nvSpPr>
          <p:spPr bwMode="gray">
            <a:xfrm>
              <a:off x="2169852" y="3902616"/>
              <a:ext cx="1232583" cy="7079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THÁI ĐỘ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58" name="AutoShape 37"/>
          <p:cNvSpPr>
            <a:spLocks noChangeArrowheads="1"/>
          </p:cNvSpPr>
          <p:nvPr/>
        </p:nvSpPr>
        <p:spPr bwMode="auto">
          <a:xfrm>
            <a:off x="19050" y="5165725"/>
            <a:ext cx="5856288" cy="12350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51" name="Content Placeholder 2"/>
          <p:cNvSpPr>
            <a:spLocks/>
          </p:cNvSpPr>
          <p:nvPr/>
        </p:nvSpPr>
        <p:spPr bwMode="gray">
          <a:xfrm>
            <a:off x="-76200" y="5284788"/>
            <a:ext cx="6872288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140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en-US" sz="2400" smtClean="0">
                <a:latin typeface="Times New Roman" pitchFamily="18" charset="0"/>
                <a:cs typeface="Times New Roman" pitchFamily="18" charset="0"/>
              </a:rPr>
              <a:t>Tích </a:t>
            </a:r>
            <a:r>
              <a:rPr lang="en-US" altLang="en-US" sz="2400">
                <a:latin typeface="Times New Roman" pitchFamily="18" charset="0"/>
                <a:cs typeface="Times New Roman" pitchFamily="18" charset="0"/>
              </a:rPr>
              <a:t>cực rèn luyện tính tự chủ tự chịu trách</a:t>
            </a:r>
          </a:p>
          <a:p>
            <a:r>
              <a:rPr lang="en-US" altLang="en-US" sz="2400">
                <a:latin typeface="Times New Roman" pitchFamily="18" charset="0"/>
                <a:cs typeface="Times New Roman" pitchFamily="18" charset="0"/>
              </a:rPr>
              <a:t> nhiệm trong học </a:t>
            </a:r>
            <a:r>
              <a:rPr lang="en-US" altLang="en-US" sz="2400" smtClean="0">
                <a:latin typeface="Times New Roman" pitchFamily="18" charset="0"/>
                <a:cs typeface="Times New Roman" pitchFamily="18" charset="0"/>
              </a:rPr>
              <a:t>tập.</a:t>
            </a:r>
            <a:endParaRPr lang="en-US" altLang="en-US" sz="240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52" name="Group 43"/>
          <p:cNvGrpSpPr>
            <a:grpSpLocks/>
          </p:cNvGrpSpPr>
          <p:nvPr/>
        </p:nvGrpSpPr>
        <p:grpSpPr bwMode="auto">
          <a:xfrm>
            <a:off x="4368800" y="3652838"/>
            <a:ext cx="1484313" cy="1212850"/>
            <a:chOff x="2117829" y="2497396"/>
            <a:chExt cx="1372144" cy="1150682"/>
          </a:xfrm>
        </p:grpSpPr>
        <p:grpSp>
          <p:nvGrpSpPr>
            <p:cNvPr id="1025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5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5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  <p:sp>
            <p:nvSpPr>
              <p:cNvPr id="5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00B05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eaLnBrk="1" hangingPunct="1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9" name="Text Box 53"/>
            <p:cNvSpPr txBox="1">
              <a:spLocks noChangeArrowheads="1"/>
            </p:cNvSpPr>
            <p:nvPr/>
          </p:nvSpPr>
          <p:spPr bwMode="gray">
            <a:xfrm>
              <a:off x="2304206" y="2644997"/>
              <a:ext cx="1049286" cy="80126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KIẾN THỨC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anose="020B0604020202020204" pitchFamily="34" charset="0"/>
              </a:rPr>
              <a:t>Bài mở đầu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534" y="487760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34185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7016" y="260648"/>
            <a:ext cx="8856984" cy="7055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FF0000"/>
                </a:solidFill>
              </a:rPr>
              <a:t>LÝ THUYẾT 30 tiết</a:t>
            </a:r>
            <a:endParaRPr lang="en-US" sz="2800" b="1">
              <a:solidFill>
                <a:srgbClr val="FF0000"/>
              </a:solidFill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1: Phương pháp đo trang phục nam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2: Thiết kế quần đùi lưng thun, túi thẳng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3: Quần short – quần short có yếm bé trai luồn thun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4: Thiết kế quần âu bé trai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5. Thiết kế áo chemise bé trai bâu dalton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6: Thiết kế áo sơ chemise bé trai bâu tenant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7: Thiết kế áo chemise nam căn bản, bâu tenant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8: Các kiểu đô và túi áo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9: Thiết kế áo bảo hộ lao động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10: Thiết kế áo, quần Pyjama	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US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Chương 11: Thiết kế quần âu nam căn bản	</a:t>
            </a:r>
            <a:endParaRPr lang="en-US" sz="140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US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Chương 12: Các dạng túi quần âu</a:t>
            </a:r>
            <a:endParaRPr lang="en-US" sz="140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US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Chương 13: Thiết kế quần âu nam xếp pli	</a:t>
            </a:r>
            <a:endParaRPr lang="en-US" sz="140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en-US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Chương 14: Thiết kế quần jean nam</a:t>
            </a:r>
            <a:endParaRPr lang="en-US" sz="1400">
              <a:ea typeface="Calibri"/>
              <a:cs typeface="Times New Roman"/>
            </a:endParaRPr>
          </a:p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59632" y="191683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1263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215" y="260648"/>
            <a:ext cx="8856984" cy="7270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/>
              <a:t>THỰC HÀNH 60 tiết</a:t>
            </a:r>
          </a:p>
          <a:p>
            <a:pPr algn="ctr"/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15: May quần đùi lưng thun, braguette giả, túi thẳng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16: May quần short bé trai, lưng thun thân sau, túi đắp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17: May quần âu bé trai, lưng thun thân sau, túi xéo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18: May áo chemise bé trai bâu đan ton, tay ngắn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19: May áo chemise bé trai bâu tenant, tay levé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20: May áo chemise nam bâu tenant, đô liền, có nẹp, vạt thường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21: May áo chemise nam bâu tenant, đô rời, vạt bầu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22: May áo bảo hộ lao động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23: May quần pyjama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24: May áo pyjama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25: May quần  âu nam cơ bản, túi mổ 1 viền, túi xéo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26: May quần  âu nam xếp plis, túi mổ 2 viền, túi thẳng 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Chương 27: May quần jean nam, túi hàm ếch, có découpe thân sau	</a:t>
            </a:r>
            <a:endParaRPr lang="en-US" sz="140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mtClean="0">
                <a:effectLst/>
                <a:latin typeface="Times New Roman"/>
                <a:ea typeface="Calibri"/>
                <a:cs typeface="Times New Roman"/>
              </a:rPr>
              <a:t>	</a:t>
            </a:r>
            <a:endParaRPr lang="en-US" sz="1400">
              <a:ea typeface="Calibri"/>
              <a:cs typeface="Times New Roman"/>
            </a:endParaRPr>
          </a:p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259632" y="191683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615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-28575" y="0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DỤNG CỤ HỌC TẬP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9260" y="1447800"/>
            <a:ext cx="813690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Giấy vẽ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Bút chì, bút bi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Thước tỉ lệ/ thước nhựa dẻo 30cm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Gôm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Thước vuông 50cm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Thước dây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>
                <a:solidFill>
                  <a:srgbClr val="FF0000"/>
                </a:solidFill>
              </a:rPr>
              <a:t>Tài liệu học tập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/>
              <a:t>Kéo cắt vải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/>
              <a:t>Kéo bấm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/>
              <a:t>Bộ dụng cụ thực hành: thuyền, suốt, kim may máy, kim may tay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smtClean="0"/>
              <a:t>Vải may phù hợp với nội dung từng bài học</a:t>
            </a:r>
          </a:p>
          <a:p>
            <a:endParaRPr lang="en-US" smtClean="0"/>
          </a:p>
          <a:p>
            <a:r>
              <a:rPr lang="en-US" smtClean="0"/>
              <a:t>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86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n-U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-28575" y="0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YÊU CẦU MÔN HỌC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576" y="1844824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mtClean="0"/>
          </a:p>
          <a:p>
            <a:r>
              <a:rPr lang="en-US" smtClean="0"/>
              <a:t> 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95536" y="1752357"/>
            <a:ext cx="8064896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Tham gia đầy đủ, nghiêm túc các tiết học: vào học đúng giờ, mở camera trong suốt quá trình học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Trao đổi ngay với GV các vấn đề khó khăn trong học tập để </a:t>
            </a:r>
            <a:r>
              <a:rPr lang="en-US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có hướng giải quyết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Vẽ đầy đủ các bài thiết kế tỉ lệ 1:5, 1:3 trên giấy A.4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Ghi chú công thức thiết kế lên bài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Đóng tập/ lưu trữ tất cả các bài vẽ theo thứ tự chương trình học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Vẽ lại tỉ lệ 1:1 theo ni mẫu phù hợp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Xem trước bài giảng.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39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332656"/>
            <a:ext cx="86409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 1: </a:t>
            </a:r>
          </a:p>
          <a:p>
            <a:pPr algn="ctr"/>
            <a:r>
              <a:rPr lang="en-US" sz="600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Phương pháp đo trang phục nam</a:t>
            </a:r>
            <a:endParaRPr lang="en-US" sz="600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2" descr="THIẾT KẾ QUẦN ÁO: ĐẶC ĐIỂM HÌNH DÁNG VÀ PHƯƠNG PHÁP ĐO CƠ THỂ (P1) - Dịch  vụ đổ mực máy in chuyên nghiệp giá rẻ Hà Nộ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THIẾT KẾ QUẦN ÁO: ĐẶC ĐIỂM HÌNH DÁNG VÀ PHƯƠNG PHÁP ĐO CƠ THỂ (P1) - Dịch  vụ đổ mực máy in chuyên nghiệp giá rẻ Hà Nội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708920"/>
            <a:ext cx="3672408" cy="397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103550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3" name="Group 135"/>
          <p:cNvGrpSpPr>
            <a:grpSpLocks/>
          </p:cNvGrpSpPr>
          <p:nvPr/>
        </p:nvGrpSpPr>
        <p:grpSpPr bwMode="auto">
          <a:xfrm>
            <a:off x="6943725" y="3124200"/>
            <a:ext cx="2266950" cy="2274888"/>
            <a:chOff x="6580215" y="2615762"/>
            <a:chExt cx="2514600" cy="2590800"/>
          </a:xfrm>
        </p:grpSpPr>
        <p:grpSp>
          <p:nvGrpSpPr>
            <p:cNvPr id="10269" name="Group 87"/>
            <p:cNvGrpSpPr>
              <a:grpSpLocks/>
            </p:cNvGrpSpPr>
            <p:nvPr/>
          </p:nvGrpSpPr>
          <p:grpSpPr bwMode="auto">
            <a:xfrm>
              <a:off x="6580215" y="2615762"/>
              <a:ext cx="2514600" cy="2590800"/>
              <a:chOff x="839" y="1224"/>
              <a:chExt cx="862" cy="862"/>
            </a:xfrm>
          </p:grpSpPr>
          <p:sp>
            <p:nvSpPr>
              <p:cNvPr id="125" name="Oval 88"/>
              <p:cNvSpPr>
                <a:spLocks noChangeArrowheads="1"/>
              </p:cNvSpPr>
              <p:nvPr/>
            </p:nvSpPr>
            <p:spPr bwMode="gray">
              <a:xfrm>
                <a:off x="839" y="1224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00CC66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6" name="Oval 89"/>
              <p:cNvSpPr>
                <a:spLocks noChangeArrowheads="1"/>
              </p:cNvSpPr>
              <p:nvPr/>
            </p:nvSpPr>
            <p:spPr bwMode="gray">
              <a:xfrm>
                <a:off x="839" y="1224"/>
                <a:ext cx="862" cy="862"/>
              </a:xfrm>
              <a:prstGeom prst="ellipse">
                <a:avLst/>
              </a:prstGeom>
              <a:gradFill rotWithShape="1">
                <a:gsLst>
                  <a:gs pos="0">
                    <a:srgbClr val="00CC66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7" name="Oval 90"/>
              <p:cNvSpPr>
                <a:spLocks noChangeArrowheads="1"/>
              </p:cNvSpPr>
              <p:nvPr/>
            </p:nvSpPr>
            <p:spPr bwMode="gray">
              <a:xfrm>
                <a:off x="895" y="1280"/>
                <a:ext cx="750" cy="750"/>
              </a:xfrm>
              <a:prstGeom prst="ellipse">
                <a:avLst/>
              </a:prstGeom>
              <a:gradFill rotWithShape="1">
                <a:gsLst>
                  <a:gs pos="0">
                    <a:srgbClr val="006E37"/>
                  </a:gs>
                  <a:gs pos="50000">
                    <a:srgbClr val="00CC66"/>
                  </a:gs>
                  <a:gs pos="100000">
                    <a:srgbClr val="006E37"/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8" name="Oval 91"/>
              <p:cNvSpPr>
                <a:spLocks noChangeArrowheads="1"/>
              </p:cNvSpPr>
              <p:nvPr/>
            </p:nvSpPr>
            <p:spPr bwMode="gray">
              <a:xfrm>
                <a:off x="896" y="1280"/>
                <a:ext cx="749" cy="750"/>
              </a:xfrm>
              <a:prstGeom prst="ellipse">
                <a:avLst/>
              </a:prstGeom>
              <a:gradFill rotWithShape="1">
                <a:gsLst>
                  <a:gs pos="0">
                    <a:srgbClr val="008241"/>
                  </a:gs>
                  <a:gs pos="100000">
                    <a:srgbClr val="00CC66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9" name="Oval 92"/>
              <p:cNvSpPr>
                <a:spLocks noChangeArrowheads="1"/>
              </p:cNvSpPr>
              <p:nvPr/>
            </p:nvSpPr>
            <p:spPr bwMode="gray">
              <a:xfrm>
                <a:off x="936" y="1318"/>
                <a:ext cx="674" cy="674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0" name="Oval 93"/>
              <p:cNvSpPr>
                <a:spLocks noChangeArrowheads="1"/>
              </p:cNvSpPr>
              <p:nvPr/>
            </p:nvSpPr>
            <p:spPr bwMode="gray">
              <a:xfrm>
                <a:off x="947" y="1329"/>
                <a:ext cx="653" cy="653"/>
              </a:xfrm>
              <a:prstGeom prst="ellipse">
                <a:avLst/>
              </a:prstGeom>
              <a:gradFill rotWithShape="1">
                <a:gsLst>
                  <a:gs pos="0">
                    <a:srgbClr val="595959"/>
                  </a:gs>
                  <a:gs pos="100000">
                    <a:srgbClr val="C0C0C0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1" name="Oval 94"/>
              <p:cNvSpPr>
                <a:spLocks noChangeArrowheads="1"/>
              </p:cNvSpPr>
              <p:nvPr/>
            </p:nvSpPr>
            <p:spPr bwMode="gray">
              <a:xfrm>
                <a:off x="955" y="1333"/>
                <a:ext cx="637" cy="636"/>
              </a:xfrm>
              <a:prstGeom prst="ellipse">
                <a:avLst/>
              </a:prstGeom>
              <a:gradFill rotWithShape="1">
                <a:gsLst>
                  <a:gs pos="0">
                    <a:srgbClr val="C0C0C0">
                      <a:alpha val="0"/>
                    </a:srgbClr>
                  </a:gs>
                  <a:gs pos="100000">
                    <a:srgbClr val="E9E9E9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2" name="Oval 95"/>
              <p:cNvSpPr>
                <a:spLocks noChangeArrowheads="1"/>
              </p:cNvSpPr>
              <p:nvPr/>
            </p:nvSpPr>
            <p:spPr bwMode="gray">
              <a:xfrm>
                <a:off x="962" y="1339"/>
                <a:ext cx="606" cy="595"/>
              </a:xfrm>
              <a:prstGeom prst="ellipse">
                <a:avLst/>
              </a:prstGeom>
              <a:gradFill rotWithShape="1">
                <a:gsLst>
                  <a:gs pos="0">
                    <a:srgbClr val="989898"/>
                  </a:gs>
                  <a:gs pos="100000">
                    <a:srgbClr val="C0C0C0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3" name="Oval 96"/>
              <p:cNvSpPr>
                <a:spLocks noChangeArrowheads="1"/>
              </p:cNvSpPr>
              <p:nvPr/>
            </p:nvSpPr>
            <p:spPr bwMode="gray">
              <a:xfrm>
                <a:off x="997" y="1356"/>
                <a:ext cx="539" cy="4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0C0C0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35" name="Content Placeholder 2"/>
            <p:cNvSpPr>
              <a:spLocks/>
            </p:cNvSpPr>
            <p:nvPr/>
          </p:nvSpPr>
          <p:spPr bwMode="gray">
            <a:xfrm>
              <a:off x="7041577" y="3286514"/>
              <a:ext cx="1572506" cy="10775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 marL="571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3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MỤC TIÊU</a:t>
              </a:r>
              <a:endPara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Chương 1: Phương pháp đo trang phục nam 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-76200" y="1600200"/>
            <a:ext cx="7162800" cy="5257800"/>
            <a:chOff x="-76200" y="1600200"/>
            <a:chExt cx="7162800" cy="5257800"/>
          </a:xfrm>
        </p:grpSpPr>
        <p:sp>
          <p:nvSpPr>
            <p:cNvPr id="96" name="AutoShape 50"/>
            <p:cNvSpPr>
              <a:spLocks noChangeArrowheads="1"/>
            </p:cNvSpPr>
            <p:nvPr/>
          </p:nvSpPr>
          <p:spPr bwMode="gray">
            <a:xfrm>
              <a:off x="0" y="1600200"/>
              <a:ext cx="7029450" cy="5257800"/>
            </a:xfrm>
            <a:prstGeom prst="rightArrow">
              <a:avLst>
                <a:gd name="adj1" fmla="val 86065"/>
                <a:gd name="adj2" fmla="val 28433"/>
              </a:avLst>
            </a:prstGeom>
            <a:gradFill rotWithShape="1">
              <a:gsLst>
                <a:gs pos="0">
                  <a:srgbClr val="FFCC66">
                    <a:gamma/>
                    <a:tint val="0"/>
                    <a:invGamma/>
                    <a:alpha val="52000"/>
                  </a:srgbClr>
                </a:gs>
                <a:gs pos="100000">
                  <a:srgbClr val="FFCC66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" name="AutoShape 37"/>
            <p:cNvSpPr>
              <a:spLocks noChangeArrowheads="1"/>
            </p:cNvSpPr>
            <p:nvPr/>
          </p:nvSpPr>
          <p:spPr bwMode="auto">
            <a:xfrm>
              <a:off x="19050" y="3667125"/>
              <a:ext cx="4486275" cy="1408113"/>
            </a:xfrm>
            <a:prstGeom prst="roundRect">
              <a:avLst>
                <a:gd name="adj" fmla="val 16667"/>
              </a:avLst>
            </a:prstGeom>
            <a:solidFill>
              <a:srgbClr val="00B05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000000"/>
                </a:buClr>
                <a:buSzPct val="75000"/>
                <a:buFont typeface="Arial" charset="0"/>
                <a:buNone/>
                <a:defRPr/>
              </a:pPr>
              <a:endParaRPr lang="en-US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0245" name="Content Placeholder 2"/>
            <p:cNvSpPr>
              <a:spLocks/>
            </p:cNvSpPr>
            <p:nvPr/>
          </p:nvSpPr>
          <p:spPr bwMode="gray">
            <a:xfrm>
              <a:off x="251521" y="3609975"/>
              <a:ext cx="4117280" cy="140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endParaRPr lang="de-DE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just"/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T</a:t>
              </a:r>
              <a:r>
                <a:rPr lang="vi-VN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rình </a:t>
              </a:r>
              <a:r>
                <a:rPr lang="vi-VN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bày được phương pháp đo trang phục nam</a:t>
              </a:r>
              <a:endParaRPr lang="en-US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246" name="Group 118"/>
            <p:cNvGrpSpPr>
              <a:grpSpLocks/>
            </p:cNvGrpSpPr>
            <p:nvPr/>
          </p:nvGrpSpPr>
          <p:grpSpPr bwMode="auto">
            <a:xfrm>
              <a:off x="5557838" y="3106738"/>
              <a:ext cx="1484312" cy="1212850"/>
              <a:chOff x="2117829" y="2497396"/>
              <a:chExt cx="1372144" cy="1150682"/>
            </a:xfrm>
          </p:grpSpPr>
          <p:grpSp>
            <p:nvGrpSpPr>
              <p:cNvPr id="10264" name="Group 30"/>
              <p:cNvGrpSpPr>
                <a:grpSpLocks/>
              </p:cNvGrpSpPr>
              <p:nvPr/>
            </p:nvGrpSpPr>
            <p:grpSpPr bwMode="auto">
              <a:xfrm>
                <a:off x="2117829" y="2497396"/>
                <a:ext cx="1372144" cy="1150682"/>
                <a:chOff x="2057" y="862"/>
                <a:chExt cx="1549" cy="1351"/>
              </a:xfrm>
            </p:grpSpPr>
            <p:sp>
              <p:nvSpPr>
                <p:cNvPr id="100" name="AutoShape 31"/>
                <p:cNvSpPr>
                  <a:spLocks noChangeArrowheads="1"/>
                </p:cNvSpPr>
                <p:nvPr/>
              </p:nvSpPr>
              <p:spPr bwMode="gray">
                <a:xfrm>
                  <a:off x="2070" y="885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01" name="AutoShape 32"/>
                <p:cNvSpPr>
                  <a:spLocks noChangeArrowheads="1"/>
                </p:cNvSpPr>
                <p:nvPr/>
              </p:nvSpPr>
              <p:spPr bwMode="gray">
                <a:xfrm>
                  <a:off x="2057" y="862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499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02" name="AutoShape 33"/>
                <p:cNvSpPr>
                  <a:spLocks noChangeArrowheads="1"/>
                </p:cNvSpPr>
                <p:nvPr/>
              </p:nvSpPr>
              <p:spPr bwMode="gray">
                <a:xfrm>
                  <a:off x="2146" y="942"/>
                  <a:ext cx="1350" cy="1169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rgbClr val="006699"/>
                    </a:gs>
                    <a:gs pos="100000">
                      <a:srgbClr val="0099FF"/>
                    </a:gs>
                  </a:gsLst>
                  <a:lin ang="2700000" scaled="1"/>
                </a:gra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117" name="Text Box 53"/>
              <p:cNvSpPr txBox="1">
                <a:spLocks noChangeArrowheads="1"/>
              </p:cNvSpPr>
              <p:nvPr/>
            </p:nvSpPr>
            <p:spPr bwMode="gray">
              <a:xfrm>
                <a:off x="2299803" y="2648009"/>
                <a:ext cx="1050754" cy="70788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r>
                  <a:rPr lang="en-US" sz="20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KỸ NĂNG</a:t>
                </a:r>
                <a:endPara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45" name="AutoShape 37"/>
            <p:cNvSpPr>
              <a:spLocks noChangeArrowheads="1"/>
            </p:cNvSpPr>
            <p:nvPr/>
          </p:nvSpPr>
          <p:spPr bwMode="auto">
            <a:xfrm>
              <a:off x="0" y="2108200"/>
              <a:ext cx="5707063" cy="1382713"/>
            </a:xfrm>
            <a:prstGeom prst="roundRect">
              <a:avLst>
                <a:gd name="adj" fmla="val 16667"/>
              </a:avLst>
            </a:prstGeom>
            <a:solidFill>
              <a:srgbClr val="00B0F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000000"/>
                </a:buClr>
                <a:buSzPct val="75000"/>
                <a:buFont typeface="Arial" charset="0"/>
                <a:buNone/>
                <a:defRPr/>
              </a:pPr>
              <a:endParaRPr lang="en-US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0248" name="Content Placeholder 2"/>
            <p:cNvSpPr>
              <a:spLocks/>
            </p:cNvSpPr>
            <p:nvPr/>
          </p:nvSpPr>
          <p:spPr bwMode="gray">
            <a:xfrm>
              <a:off x="35496" y="2043113"/>
              <a:ext cx="5976664" cy="1706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vi-VN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Đo được các thông số theo đúng yêu cầu KT</a:t>
              </a:r>
            </a:p>
            <a:p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- Tính toán được số mét vải cần thiết để may sản phẩm phù hợp</a:t>
              </a:r>
              <a:endParaRPr lang="vi-VN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249" name="Group 119"/>
            <p:cNvGrpSpPr>
              <a:grpSpLocks/>
            </p:cNvGrpSpPr>
            <p:nvPr/>
          </p:nvGrpSpPr>
          <p:grpSpPr bwMode="auto">
            <a:xfrm>
              <a:off x="5521325" y="4233863"/>
              <a:ext cx="1565275" cy="1277937"/>
              <a:chOff x="2080343" y="3628488"/>
              <a:chExt cx="1446818" cy="1212488"/>
            </a:xfrm>
          </p:grpSpPr>
          <p:grpSp>
            <p:nvGrpSpPr>
              <p:cNvPr id="10259" name="Group 45"/>
              <p:cNvGrpSpPr>
                <a:grpSpLocks/>
              </p:cNvGrpSpPr>
              <p:nvPr/>
            </p:nvGrpSpPr>
            <p:grpSpPr bwMode="auto">
              <a:xfrm>
                <a:off x="2080343" y="3628488"/>
                <a:ext cx="1446818" cy="1212488"/>
                <a:chOff x="3174" y="2656"/>
                <a:chExt cx="1549" cy="1351"/>
              </a:xfrm>
            </p:grpSpPr>
            <p:sp>
              <p:nvSpPr>
                <p:cNvPr id="113" name="AutoShape 46"/>
                <p:cNvSpPr>
                  <a:spLocks noChangeArrowheads="1"/>
                </p:cNvSpPr>
                <p:nvPr/>
              </p:nvSpPr>
              <p:spPr bwMode="gray">
                <a:xfrm>
                  <a:off x="3187" y="2679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14" name="AutoShape 47"/>
                <p:cNvSpPr>
                  <a:spLocks noChangeArrowheads="1"/>
                </p:cNvSpPr>
                <p:nvPr/>
              </p:nvSpPr>
              <p:spPr bwMode="gray">
                <a:xfrm>
                  <a:off x="3174" y="2656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499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115" name="AutoShape 48"/>
                <p:cNvSpPr>
                  <a:spLocks noChangeArrowheads="1"/>
                </p:cNvSpPr>
                <p:nvPr/>
              </p:nvSpPr>
              <p:spPr bwMode="gray">
                <a:xfrm>
                  <a:off x="3264" y="2737"/>
                  <a:ext cx="1351" cy="1168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rgbClr val="0066CC"/>
                    </a:gs>
                    <a:gs pos="100000">
                      <a:srgbClr val="0066CC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118" name="Text Box 53"/>
              <p:cNvSpPr txBox="1">
                <a:spLocks noChangeArrowheads="1"/>
              </p:cNvSpPr>
              <p:nvPr/>
            </p:nvSpPr>
            <p:spPr bwMode="gray">
              <a:xfrm>
                <a:off x="2169852" y="3902616"/>
                <a:ext cx="1232583" cy="707913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r>
                  <a:rPr lang="en-US" sz="20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THÁI ĐỘ</a:t>
                </a:r>
                <a:endPara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58" name="AutoShape 37"/>
            <p:cNvSpPr>
              <a:spLocks noChangeArrowheads="1"/>
            </p:cNvSpPr>
            <p:nvPr/>
          </p:nvSpPr>
          <p:spPr bwMode="auto">
            <a:xfrm>
              <a:off x="19050" y="5165725"/>
              <a:ext cx="5856288" cy="1235075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000000"/>
                </a:buClr>
                <a:buSzPct val="75000"/>
                <a:buFont typeface="Arial" charset="0"/>
                <a:buNone/>
                <a:defRPr/>
              </a:pPr>
              <a:endParaRPr lang="en-US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0251" name="Content Placeholder 2"/>
            <p:cNvSpPr>
              <a:spLocks/>
            </p:cNvSpPr>
            <p:nvPr/>
          </p:nvSpPr>
          <p:spPr bwMode="gray">
            <a:xfrm>
              <a:off x="-76200" y="5284788"/>
              <a:ext cx="6872288" cy="1116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en-US" sz="1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</a:p>
            <a:p>
              <a:r>
                <a:rPr lang="en-US" altLang="en-US" sz="1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altLang="en-US" sz="1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          </a:t>
              </a:r>
              <a:r>
                <a:rPr lang="en-US" alt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Tích </a:t>
              </a:r>
              <a:r>
                <a:rPr lang="en-US" altLang="en-US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cực tham gia vào giờ giảng</a:t>
              </a:r>
            </a:p>
          </p:txBody>
        </p:sp>
        <p:grpSp>
          <p:nvGrpSpPr>
            <p:cNvPr id="10252" name="Group 43"/>
            <p:cNvGrpSpPr>
              <a:grpSpLocks/>
            </p:cNvGrpSpPr>
            <p:nvPr/>
          </p:nvGrpSpPr>
          <p:grpSpPr bwMode="auto">
            <a:xfrm>
              <a:off x="4368800" y="3652838"/>
              <a:ext cx="1484313" cy="1212850"/>
              <a:chOff x="2117829" y="2497396"/>
              <a:chExt cx="1372144" cy="1150682"/>
            </a:xfrm>
          </p:grpSpPr>
          <p:grpSp>
            <p:nvGrpSpPr>
              <p:cNvPr id="10254" name="Group 30"/>
              <p:cNvGrpSpPr>
                <a:grpSpLocks/>
              </p:cNvGrpSpPr>
              <p:nvPr/>
            </p:nvGrpSpPr>
            <p:grpSpPr bwMode="auto">
              <a:xfrm>
                <a:off x="2117829" y="2497396"/>
                <a:ext cx="1372144" cy="1150682"/>
                <a:chOff x="2057" y="862"/>
                <a:chExt cx="1549" cy="1351"/>
              </a:xfrm>
            </p:grpSpPr>
            <p:sp>
              <p:nvSpPr>
                <p:cNvPr id="50" name="AutoShape 31"/>
                <p:cNvSpPr>
                  <a:spLocks noChangeArrowheads="1"/>
                </p:cNvSpPr>
                <p:nvPr/>
              </p:nvSpPr>
              <p:spPr bwMode="gray">
                <a:xfrm>
                  <a:off x="2070" y="885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51" name="AutoShape 32"/>
                <p:cNvSpPr>
                  <a:spLocks noChangeArrowheads="1"/>
                </p:cNvSpPr>
                <p:nvPr/>
              </p:nvSpPr>
              <p:spPr bwMode="gray">
                <a:xfrm>
                  <a:off x="2057" y="862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499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52" name="AutoShape 33"/>
                <p:cNvSpPr>
                  <a:spLocks noChangeArrowheads="1"/>
                </p:cNvSpPr>
                <p:nvPr/>
              </p:nvSpPr>
              <p:spPr bwMode="gray">
                <a:xfrm>
                  <a:off x="2146" y="942"/>
                  <a:ext cx="1350" cy="1169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solidFill>
                  <a:srgbClr val="00B05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spcBef>
                      <a:spcPct val="20000"/>
                    </a:spcBef>
                    <a:buClr>
                      <a:srgbClr val="3399FF"/>
                    </a:buClr>
                    <a:buFont typeface="Wingdings" panose="05000000000000000000" pitchFamily="2" charset="2"/>
                    <a:buNone/>
                    <a:defRPr/>
                  </a:pPr>
                  <a:endParaRPr lang="en-US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49" name="Text Box 53"/>
              <p:cNvSpPr txBox="1">
                <a:spLocks noChangeArrowheads="1"/>
              </p:cNvSpPr>
              <p:nvPr/>
            </p:nvSpPr>
            <p:spPr bwMode="gray">
              <a:xfrm>
                <a:off x="2304206" y="2644997"/>
                <a:ext cx="1049286" cy="801260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r>
                  <a:rPr lang="en-US" sz="2000" b="1" dirty="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ea typeface="Tahoma" pitchFamily="34" charset="0"/>
                    <a:cs typeface="Tahoma" pitchFamily="34" charset="0"/>
                  </a:rPr>
                  <a:t>KIẾN THỨC</a:t>
                </a:r>
                <a:endPara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62" name="AutoShape 37"/>
            <p:cNvSpPr>
              <a:spLocks noChangeArrowheads="1"/>
            </p:cNvSpPr>
            <p:nvPr/>
          </p:nvSpPr>
          <p:spPr bwMode="auto">
            <a:xfrm>
              <a:off x="19050" y="5149851"/>
              <a:ext cx="5856288" cy="1235075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  <a:buClr>
                  <a:srgbClr val="000000"/>
                </a:buClr>
                <a:buSzPct val="75000"/>
                <a:buFont typeface="Arial" charset="0"/>
                <a:buNone/>
                <a:defRPr/>
              </a:pPr>
              <a:endParaRPr lang="en-US" sz="2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3" name="Content Placeholder 2"/>
            <p:cNvSpPr>
              <a:spLocks/>
            </p:cNvSpPr>
            <p:nvPr/>
          </p:nvSpPr>
          <p:spPr bwMode="gray">
            <a:xfrm>
              <a:off x="-76200" y="5268914"/>
              <a:ext cx="6872288" cy="1116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en-US" sz="1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 </a:t>
              </a:r>
            </a:p>
            <a:p>
              <a:r>
                <a:rPr lang="en-US" altLang="en-US" sz="1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altLang="en-US" sz="1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           </a:t>
              </a:r>
              <a:r>
                <a:rPr lang="en-US" altLang="en-US" sz="240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Tích </a:t>
              </a:r>
              <a:r>
                <a:rPr lang="en-US" altLang="en-US" sz="240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rPr>
                <a:t>cực tham gia vào giờ giảng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27113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Chương 1: Phương pháp đo trang phục nam 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31" y="1628800"/>
            <a:ext cx="8532362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9371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Chương 1: Phương pháp đo trang phục nam 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1803966"/>
            <a:ext cx="3744416" cy="40011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chemeClr val="accent1">
                    <a:lumMod val="50000"/>
                  </a:schemeClr>
                </a:solidFill>
              </a:rPr>
              <a:t>PHƯƠNG PHÁP ĐO ÁO</a:t>
            </a:r>
            <a:endParaRPr lang="en-US" sz="20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420888"/>
            <a:ext cx="9144000" cy="5262979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800100" lvl="1" indent="-342900">
              <a:buFont typeface="+mj-lt"/>
              <a:buAutoNum type="arabicPeriod"/>
            </a:pP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Vòng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cổ: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	đo vừa sát vòng xung quanh chân cổ.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Vòng ngực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: 	đo vòng xung quanh ngực nơi to nhất.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Vòng mông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: 	đo vòng xung quanh mông nơi to nhất.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Dài áo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	đo từ xương ót đến phủ mông.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Ngang vai: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	đo từ đầu vai trái sang đầu vai phải.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Dài tay: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	</a:t>
            </a:r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		- đo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từ đầu vai đến giữa mu bàn tay (tay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dài)</a:t>
            </a:r>
          </a:p>
          <a:p>
            <a:pPr lvl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		- đo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từ đầu vai đến giữa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bắp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tay (tay ngắn).</a:t>
            </a:r>
          </a:p>
          <a:p>
            <a:pPr lvl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Nắm </a:t>
            </a:r>
            <a:r>
              <a:rPr lang="en-US" sz="2400" b="1">
                <a:latin typeface="Times New Roman" pitchFamily="18" charset="0"/>
                <a:cs typeface="Times New Roman" pitchFamily="18" charset="0"/>
              </a:rPr>
              <a:t>tay: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	đo vòng xung quanh nắm tay (tay dài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lvl="1"/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Vòng đầu: 	đo vòng xung quanh đầu, nơi to nhất</a:t>
            </a:r>
          </a:p>
          <a:p>
            <a:pPr lvl="1"/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Cao đầu:	đo thẳng đứng từ lõm cổ đến cao đầu</a:t>
            </a:r>
          </a:p>
          <a:p>
            <a:pPr lvl="1"/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lowchart: Sequential Access Storage 5"/>
          <p:cNvSpPr/>
          <p:nvPr/>
        </p:nvSpPr>
        <p:spPr bwMode="auto">
          <a:xfrm>
            <a:off x="2267744" y="2780928"/>
            <a:ext cx="4392488" cy="2593076"/>
          </a:xfrm>
          <a:prstGeom prst="flowChartMagneticTape">
            <a:avLst/>
          </a:prstGeom>
          <a:solidFill>
            <a:srgbClr val="FFFF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indent="115888" algn="ctr" fontAlgn="base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</a:pPr>
            <a:r>
              <a:rPr lang="vi-VN" sz="3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Những thông số cần đo để thiết </a:t>
            </a:r>
            <a:r>
              <a:rPr lang="vi-VN" sz="3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kế </a:t>
            </a:r>
            <a:r>
              <a:rPr lang="en-US" sz="32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ÁO </a:t>
            </a:r>
            <a:r>
              <a:rPr lang="vi-VN" sz="32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nữ </a:t>
            </a:r>
            <a:r>
              <a:rPr lang="vi-VN" sz="3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là gì?</a:t>
            </a:r>
          </a:p>
        </p:txBody>
      </p:sp>
    </p:spTree>
    <p:extLst>
      <p:ext uri="{BB962C8B-B14F-4D97-AF65-F5344CB8AC3E}">
        <p14:creationId xmlns:p14="http://schemas.microsoft.com/office/powerpoint/2010/main" val="42736352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Chương 1: Phương pháp đo trang phục nam 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1803966"/>
            <a:ext cx="3744416" cy="40011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en-US" sz="2000" b="1" smtClean="0">
                <a:solidFill>
                  <a:schemeClr val="accent1">
                    <a:lumMod val="50000"/>
                  </a:schemeClr>
                </a:solidFill>
              </a:rPr>
              <a:t>PHƯƠNG PHÁP ĐO QUẦN:</a:t>
            </a:r>
            <a:endParaRPr lang="en-US" sz="20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420888"/>
            <a:ext cx="9144000" cy="5262979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Vòng eo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: 	đo xung quanh vòng eo nơi nhỏ nhất (trên rốn 2 cm).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Vòng mông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đo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vòng xung quanh mông nơi to nhất.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Vòng đùi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: 	đo sát xung quanh vòng đùi.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Rộng ống: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	tùy ý.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Dài quần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: 	đo từ ngang eo đến phủ gót chân (tùy ý).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Hạ gối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: 	đo từ ngang eo đến gối – 3 cm.</a:t>
            </a:r>
          </a:p>
          <a:p>
            <a:pPr lvl="1"/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loud 4"/>
          <p:cNvSpPr/>
          <p:nvPr/>
        </p:nvSpPr>
        <p:spPr bwMode="auto">
          <a:xfrm>
            <a:off x="2555776" y="2924944"/>
            <a:ext cx="5328592" cy="3312368"/>
          </a:xfrm>
          <a:prstGeom prst="cloud">
            <a:avLst/>
          </a:prstGeom>
          <a:solidFill>
            <a:srgbClr val="00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1158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SzTx/>
              <a:buFont typeface="Wingdings" panose="05000000000000000000" pitchFamily="2" charset="2"/>
              <a:buNone/>
              <a:tabLst/>
            </a:pPr>
            <a:r>
              <a:rPr lang="en-US" sz="48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ner Hand ITC" pitchFamily="66" charset="0"/>
                <a:cs typeface="Arial" panose="020B0604020202020204" pitchFamily="34" charset="0"/>
              </a:rPr>
              <a:t>Những thông số đo quần nữ?</a:t>
            </a:r>
            <a:endParaRPr kumimoji="0" lang="en-US" sz="4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ner Hand ITC" pitchFamily="66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6297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" grpId="0" animBg="1"/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Chương 1: Phương pháp đo trang phục nam 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98204" y="1628800"/>
            <a:ext cx="3744416" cy="52322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accent1">
                    <a:lumMod val="50000"/>
                  </a:schemeClr>
                </a:solidFill>
              </a:rPr>
              <a:t>NI MẪU</a:t>
            </a:r>
            <a:r>
              <a:rPr lang="en-US" sz="2800" b="1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en-US" sz="28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496" y="2492896"/>
            <a:ext cx="9073008" cy="452431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lvl="2"/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ÁO BÉ </a:t>
            </a:r>
            <a:r>
              <a:rPr lang="en-US" sz="32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TRAI:</a:t>
            </a:r>
          </a:p>
          <a:p>
            <a:pPr lvl="2"/>
            <a:endParaRPr lang="en-US" sz="3200" b="1" u="sng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2"/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Vòng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cổ: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32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cm.</a:t>
            </a:r>
          </a:p>
          <a:p>
            <a:pPr lvl="1"/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Vòng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ngực:	76 cm.</a:t>
            </a:r>
          </a:p>
          <a:p>
            <a:pPr lvl="1"/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Dài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áo: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64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cm.</a:t>
            </a:r>
          </a:p>
          <a:p>
            <a:pPr lvl="1"/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Ngang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vai:	36 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cm.</a:t>
            </a:r>
            <a:endParaRPr lang="en-US" sz="320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Dài tay:	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	22 cm (tay ngắn), </a:t>
            </a:r>
            <a:endParaRPr lang="en-US" sz="3200" smtClean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		30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cm (tay dài).</a:t>
            </a:r>
          </a:p>
          <a:p>
            <a:pPr lvl="2"/>
            <a:endParaRPr lang="en-US" sz="320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257053"/>
            <a:ext cx="3168352" cy="3168352"/>
          </a:xfrm>
          <a:prstGeom prst="hexagon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22777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Chương 1: Phương pháp đo trang phục nam 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98204" y="1628800"/>
            <a:ext cx="3744416" cy="52322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accent1">
                    <a:lumMod val="50000"/>
                  </a:schemeClr>
                </a:solidFill>
              </a:rPr>
              <a:t>NI MẪU</a:t>
            </a:r>
            <a:r>
              <a:rPr lang="en-US" sz="2800" b="1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en-US" sz="28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7" y="2168416"/>
            <a:ext cx="9073008" cy="5663089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lvl="2"/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ÁO NAM</a:t>
            </a:r>
            <a:r>
              <a:rPr lang="en-US" sz="32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2"/>
            <a:endParaRPr lang="en-US" sz="3200" smtClean="0">
              <a:solidFill>
                <a:schemeClr val="accent1">
                  <a:lumMod val="50000"/>
                </a:schemeClr>
              </a:solidFill>
            </a:endParaRPr>
          </a:p>
          <a:p>
            <a:pPr lvl="2"/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	Vòng cổ: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37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cm.</a:t>
            </a:r>
          </a:p>
          <a:p>
            <a:pPr lvl="2"/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-	Vòng ngực:	84 cm.</a:t>
            </a:r>
          </a:p>
          <a:p>
            <a:pPr lvl="2"/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-	Vòng mông:	88 cm.</a:t>
            </a:r>
          </a:p>
          <a:p>
            <a:pPr lvl="2"/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-	Dài áo: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70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cm.</a:t>
            </a:r>
          </a:p>
          <a:p>
            <a:pPr lvl="2"/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-	Ngang vai:	42 cm.</a:t>
            </a:r>
          </a:p>
          <a:p>
            <a:pPr lvl="2"/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-	Dài tay: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26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cm (tay ngắn). </a:t>
            </a:r>
            <a:endParaRPr lang="en-US" sz="3200" smtClean="0">
              <a:solidFill>
                <a:schemeClr val="accent1">
                  <a:lumMod val="50000"/>
                </a:schemeClr>
              </a:solidFill>
            </a:endParaRPr>
          </a:p>
          <a:p>
            <a:pPr lvl="2"/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			60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cm (tay dài)</a:t>
            </a:r>
          </a:p>
          <a:p>
            <a:pPr lvl="2"/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-	Nắm tay: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50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cm</a:t>
            </a:r>
          </a:p>
          <a:p>
            <a:pPr lvl="2"/>
            <a:endParaRPr lang="en-US" sz="320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553" y="2378348"/>
            <a:ext cx="3247340" cy="3247340"/>
          </a:xfrm>
          <a:prstGeom prst="flowChartConnector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47797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Chương 1: Phương pháp đo trang phục nam 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98204" y="1628800"/>
            <a:ext cx="3744416" cy="52322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accent1">
                    <a:lumMod val="50000"/>
                  </a:schemeClr>
                </a:solidFill>
              </a:rPr>
              <a:t>NI MẪU</a:t>
            </a:r>
            <a:r>
              <a:rPr lang="en-US" sz="2800" b="1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en-US" sz="28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908" y="2564904"/>
            <a:ext cx="9073008" cy="3046988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lvl="2"/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QUẦN BÉ TRAI</a:t>
            </a:r>
            <a:r>
              <a:rPr lang="en-US" sz="32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2"/>
            <a:endParaRPr lang="en-US" sz="3200" smtClean="0">
              <a:solidFill>
                <a:schemeClr val="accent1">
                  <a:lumMod val="50000"/>
                </a:schemeClr>
              </a:solidFill>
            </a:endParaRPr>
          </a:p>
          <a:p>
            <a:pPr lvl="2"/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Vòng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eo: 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54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cm.</a:t>
            </a:r>
          </a:p>
          <a:p>
            <a:pPr lvl="2"/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-	Vòng mông: 	56 cm.</a:t>
            </a:r>
          </a:p>
          <a:p>
            <a:pPr lvl="2"/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-	Dài quần: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22 </a:t>
            </a:r>
            <a:r>
              <a:rPr lang="en-US" sz="3200">
                <a:solidFill>
                  <a:schemeClr val="accent1">
                    <a:lumMod val="50000"/>
                  </a:schemeClr>
                </a:solidFill>
              </a:rPr>
              <a:t>cm.</a:t>
            </a:r>
          </a:p>
          <a:p>
            <a:pPr lvl="2"/>
            <a:endParaRPr lang="en-US" sz="320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617" y="2812900"/>
            <a:ext cx="2997299" cy="2997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85361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Chương 1: Phương pháp đo trang phục nam 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8105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98204" y="1628800"/>
            <a:ext cx="3744416" cy="52322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accent1">
                    <a:lumMod val="50000"/>
                  </a:schemeClr>
                </a:solidFill>
              </a:rPr>
              <a:t>NI MẪU</a:t>
            </a:r>
            <a:r>
              <a:rPr lang="en-US" sz="2800" b="1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en-US" sz="28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908" y="2564904"/>
            <a:ext cx="9073008" cy="4524315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lvl="2"/>
            <a:r>
              <a:rPr lang="en-US" sz="32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QUẦN NAM</a:t>
            </a:r>
            <a:r>
              <a:rPr lang="en-US" sz="32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2"/>
            <a:endParaRPr lang="en-US" sz="3200" smtClean="0">
              <a:solidFill>
                <a:schemeClr val="accent1">
                  <a:lumMod val="50000"/>
                </a:schemeClr>
              </a:solidFill>
            </a:endParaRPr>
          </a:p>
          <a:p>
            <a:pPr lvl="2"/>
            <a:r>
              <a:rPr lang="vi-VN" sz="3200">
                <a:solidFill>
                  <a:schemeClr val="accent1">
                    <a:lumMod val="50000"/>
                  </a:schemeClr>
                </a:solidFill>
              </a:rPr>
              <a:t>-	Vòng eo: 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vi-VN" sz="3200" smtClean="0">
                <a:solidFill>
                  <a:schemeClr val="accent1">
                    <a:lumMod val="50000"/>
                  </a:schemeClr>
                </a:solidFill>
              </a:rPr>
              <a:t>76 </a:t>
            </a:r>
            <a:r>
              <a:rPr lang="vi-VN" sz="3200">
                <a:solidFill>
                  <a:schemeClr val="accent1">
                    <a:lumMod val="50000"/>
                  </a:schemeClr>
                </a:solidFill>
              </a:rPr>
              <a:t>cm.</a:t>
            </a:r>
          </a:p>
          <a:p>
            <a:pPr lvl="2"/>
            <a:r>
              <a:rPr lang="vi-VN" sz="3200">
                <a:solidFill>
                  <a:schemeClr val="accent1">
                    <a:lumMod val="50000"/>
                  </a:schemeClr>
                </a:solidFill>
              </a:rPr>
              <a:t>-	Vòng mông: 	88 cm.</a:t>
            </a:r>
          </a:p>
          <a:p>
            <a:pPr lvl="2"/>
            <a:r>
              <a:rPr lang="vi-VN" sz="3200">
                <a:solidFill>
                  <a:schemeClr val="accent1">
                    <a:lumMod val="50000"/>
                  </a:schemeClr>
                </a:solidFill>
              </a:rPr>
              <a:t>-	Vòng đùi: 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vi-VN" sz="3200" smtClean="0">
                <a:solidFill>
                  <a:schemeClr val="accent1">
                    <a:lumMod val="50000"/>
                  </a:schemeClr>
                </a:solidFill>
              </a:rPr>
              <a:t>54 </a:t>
            </a:r>
            <a:r>
              <a:rPr lang="vi-VN" sz="3200">
                <a:solidFill>
                  <a:schemeClr val="accent1">
                    <a:lumMod val="50000"/>
                  </a:schemeClr>
                </a:solidFill>
              </a:rPr>
              <a:t>cm.</a:t>
            </a:r>
          </a:p>
          <a:p>
            <a:pPr lvl="2"/>
            <a:r>
              <a:rPr lang="vi-VN" sz="3200">
                <a:solidFill>
                  <a:schemeClr val="accent1">
                    <a:lumMod val="50000"/>
                  </a:schemeClr>
                </a:solidFill>
              </a:rPr>
              <a:t>-	Ngang ống: 	24 cm.</a:t>
            </a:r>
          </a:p>
          <a:p>
            <a:pPr lvl="2"/>
            <a:r>
              <a:rPr lang="vi-VN" sz="3200">
                <a:solidFill>
                  <a:schemeClr val="accent1">
                    <a:lumMod val="50000"/>
                  </a:schemeClr>
                </a:solidFill>
              </a:rPr>
              <a:t>-	Dài quần: 	100 cm.</a:t>
            </a:r>
          </a:p>
          <a:p>
            <a:pPr lvl="2"/>
            <a:r>
              <a:rPr lang="vi-VN" sz="3200">
                <a:solidFill>
                  <a:schemeClr val="accent1">
                    <a:lumMod val="50000"/>
                  </a:schemeClr>
                </a:solidFill>
              </a:rPr>
              <a:t>-	Hạ gối: 	</a:t>
            </a:r>
            <a:r>
              <a:rPr lang="en-US" sz="320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vi-VN" sz="3200" smtClean="0">
                <a:solidFill>
                  <a:schemeClr val="accent1">
                    <a:lumMod val="50000"/>
                  </a:schemeClr>
                </a:solidFill>
              </a:rPr>
              <a:t>50 </a:t>
            </a:r>
            <a:r>
              <a:rPr lang="vi-VN" sz="3200">
                <a:solidFill>
                  <a:schemeClr val="accent1">
                    <a:lumMod val="50000"/>
                  </a:schemeClr>
                </a:solidFill>
              </a:rPr>
              <a:t>cm.</a:t>
            </a:r>
          </a:p>
          <a:p>
            <a:pPr lvl="2"/>
            <a:endParaRPr lang="en-US" sz="320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36912"/>
            <a:ext cx="2810991" cy="4224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20504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</a:p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vi-VN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BẢNG </a:t>
            </a:r>
            <a:r>
              <a:rPr lang="vi-VN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THÔNG SỐ KÍCH THƯỚC THAM KHẢO:</a:t>
            </a:r>
          </a:p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6480" y="1726508"/>
            <a:ext cx="9073008" cy="4955203"/>
          </a:xfrm>
          <a:prstGeom prst="rect">
            <a:avLst/>
          </a:prstGeom>
          <a:solidFill>
            <a:srgbClr val="B9EDFF"/>
          </a:solidFill>
        </p:spPr>
        <p:txBody>
          <a:bodyPr wrap="square" rtlCol="0">
            <a:spAutoFit/>
          </a:bodyPr>
          <a:lstStyle/>
          <a:p>
            <a:pPr lvl="2"/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ÁO </a:t>
            </a:r>
            <a:r>
              <a:rPr lang="en-US" sz="28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BÉ TRAI</a:t>
            </a:r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2"/>
            <a:endParaRPr lang="en-US" sz="3200" smtClean="0">
              <a:solidFill>
                <a:schemeClr val="accent1">
                  <a:lumMod val="50000"/>
                </a:schemeClr>
              </a:solidFill>
            </a:endParaRPr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886948"/>
              </p:ext>
            </p:extLst>
          </p:nvPr>
        </p:nvGraphicFramePr>
        <p:xfrm>
          <a:off x="582340" y="2518596"/>
          <a:ext cx="8495356" cy="3463642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087842"/>
                <a:gridCol w="1619877"/>
                <a:gridCol w="1619877"/>
                <a:gridCol w="1619877"/>
                <a:gridCol w="1547883"/>
              </a:tblGrid>
              <a:tr h="4948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Ký Hiệu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6T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8T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11T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15T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0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Vòng cổ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27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30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32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34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0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Vòng ngực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62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64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76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80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0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Dài áo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49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54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64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68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0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Ngang vai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32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32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36 </a:t>
                      </a: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  <a:sym typeface="Wingdings"/>
                        </a:rPr>
                        <a:t></a:t>
                      </a: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 38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40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0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Dài tay ngắn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17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18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22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24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80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Dài tay dài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 smtClean="0">
                          <a:effectLst/>
                          <a:latin typeface="Times New Roman"/>
                          <a:ea typeface="Times New Roman"/>
                        </a:rPr>
                        <a:t>27 </a:t>
                      </a: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28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30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34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60950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</a:p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vi-VN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BẢNG </a:t>
            </a:r>
            <a:r>
              <a:rPr lang="vi-VN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THÔNG SỐ KÍCH THƯỚC THAM KHẢO:</a:t>
            </a:r>
          </a:p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692" y="1700808"/>
            <a:ext cx="9073008" cy="4955203"/>
          </a:xfrm>
          <a:prstGeom prst="rect">
            <a:avLst/>
          </a:prstGeom>
          <a:solidFill>
            <a:srgbClr val="B9EDFF"/>
          </a:solidFill>
        </p:spPr>
        <p:txBody>
          <a:bodyPr wrap="square" rtlCol="0">
            <a:spAutoFit/>
          </a:bodyPr>
          <a:lstStyle/>
          <a:p>
            <a:pPr lvl="2"/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ÁO </a:t>
            </a:r>
            <a:r>
              <a:rPr lang="en-US" sz="28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NAM</a:t>
            </a:r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u="sng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en-US" sz="3200" smtClean="0">
              <a:solidFill>
                <a:schemeClr val="accent1">
                  <a:lumMod val="50000"/>
                </a:schemeClr>
              </a:solidFill>
            </a:endParaRPr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4312819"/>
              </p:ext>
            </p:extLst>
          </p:nvPr>
        </p:nvGraphicFramePr>
        <p:xfrm>
          <a:off x="1277456" y="2420888"/>
          <a:ext cx="7399000" cy="412776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818399"/>
                <a:gridCol w="1410826"/>
                <a:gridCol w="1410826"/>
                <a:gridCol w="1410826"/>
                <a:gridCol w="1348123"/>
              </a:tblGrid>
              <a:tr h="45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Ký Hiệu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smtClean="0">
                          <a:effectLst/>
                          <a:latin typeface="Times New Roman"/>
                          <a:ea typeface="Times New Roman"/>
                        </a:rPr>
                        <a:t>XL</a:t>
                      </a:r>
                      <a:endParaRPr lang="en-US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6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Vòng cổ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38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39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40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41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6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Vòng ngực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102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106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110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114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6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Vòng mông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90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94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98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102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6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Dài áo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72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74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76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78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6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Ngang vai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43,5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45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46,5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48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6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Dài tay ngắn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26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27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28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29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6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Dài tay dài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60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61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62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63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6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/>
                          <a:ea typeface="Times New Roman"/>
                        </a:rPr>
                        <a:t>Nắm tay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50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51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52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  <a:latin typeface="Times New Roman"/>
                          <a:ea typeface="Times New Roman"/>
                        </a:rPr>
                        <a:t>53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28840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</a:p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vi-VN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BẢNG </a:t>
            </a:r>
            <a:r>
              <a:rPr lang="vi-VN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THÔNG SỐ KÍCH THƯỚC THAM KHẢO:</a:t>
            </a:r>
          </a:p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692" y="1700808"/>
            <a:ext cx="9073008" cy="4955203"/>
          </a:xfrm>
          <a:prstGeom prst="rect">
            <a:avLst/>
          </a:prstGeom>
          <a:solidFill>
            <a:srgbClr val="D3F8A6"/>
          </a:solidFill>
        </p:spPr>
        <p:txBody>
          <a:bodyPr wrap="square" rtlCol="0">
            <a:spAutoFit/>
          </a:bodyPr>
          <a:lstStyle/>
          <a:p>
            <a:pPr lvl="2"/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QUẦN </a:t>
            </a:r>
            <a:r>
              <a:rPr lang="en-US" sz="28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BÉ TRAI:</a:t>
            </a:r>
            <a:endParaRPr lang="en-US" sz="3200" smtClean="0">
              <a:solidFill>
                <a:schemeClr val="accent1">
                  <a:lumMod val="50000"/>
                </a:schemeClr>
              </a:solidFill>
            </a:endParaRPr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2400893"/>
              </p:ext>
            </p:extLst>
          </p:nvPr>
        </p:nvGraphicFramePr>
        <p:xfrm>
          <a:off x="467545" y="2852934"/>
          <a:ext cx="7704855" cy="3312372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893566"/>
                <a:gridCol w="1469146"/>
                <a:gridCol w="1469146"/>
                <a:gridCol w="1469146"/>
                <a:gridCol w="1403851"/>
              </a:tblGrid>
              <a:tr h="82809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/>
                          <a:ea typeface="Times New Roman"/>
                        </a:rPr>
                        <a:t>Ký Hiệu</a:t>
                      </a:r>
                      <a:endParaRPr lang="en-US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/>
                          <a:ea typeface="Times New Roman"/>
                        </a:rPr>
                        <a:t>6T</a:t>
                      </a:r>
                      <a:endParaRPr lang="en-US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/>
                          <a:ea typeface="Times New Roman"/>
                        </a:rPr>
                        <a:t>8T</a:t>
                      </a:r>
                      <a:endParaRPr lang="en-US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/>
                          <a:ea typeface="Times New Roman"/>
                        </a:rPr>
                        <a:t>11T</a:t>
                      </a:r>
                      <a:endParaRPr lang="en-US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/>
                          <a:ea typeface="Times New Roman"/>
                        </a:rPr>
                        <a:t>15T</a:t>
                      </a:r>
                      <a:endParaRPr lang="en-US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09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/>
                          <a:ea typeface="Times New Roman"/>
                        </a:rPr>
                        <a:t>Vòng eo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54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56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58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60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09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/>
                          <a:ea typeface="Times New Roman"/>
                        </a:rPr>
                        <a:t>Vòng mông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56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58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60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62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09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imes New Roman"/>
                          <a:ea typeface="Times New Roman"/>
                        </a:rPr>
                        <a:t>Dài quần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22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24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26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28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55871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15875" y="67891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</a:p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vi-VN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BẢNG </a:t>
            </a:r>
            <a:r>
              <a:rPr lang="vi-VN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THÔNG SỐ KÍCH THƯỚC THAM KHẢO:</a:t>
            </a:r>
          </a:p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692" y="1700808"/>
            <a:ext cx="9073008" cy="5447645"/>
          </a:xfrm>
          <a:prstGeom prst="rect">
            <a:avLst/>
          </a:prstGeom>
          <a:solidFill>
            <a:srgbClr val="D3F8A6"/>
          </a:solidFill>
        </p:spPr>
        <p:txBody>
          <a:bodyPr wrap="square" rtlCol="0">
            <a:spAutoFit/>
          </a:bodyPr>
          <a:lstStyle/>
          <a:p>
            <a:pPr lvl="2"/>
            <a:r>
              <a:rPr lang="en-US" sz="2800" b="1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QUẦN </a:t>
            </a:r>
            <a:r>
              <a:rPr lang="en-US" sz="2800" b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NAM:</a:t>
            </a:r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 smtClean="0"/>
          </a:p>
          <a:p>
            <a:pPr lvl="2"/>
            <a:endParaRPr lang="en-US" sz="3200" smtClean="0"/>
          </a:p>
          <a:p>
            <a:pPr lvl="2"/>
            <a:endParaRPr lang="en-US" sz="3200"/>
          </a:p>
          <a:p>
            <a:pPr lvl="2"/>
            <a:endParaRPr lang="en-US" sz="320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54730"/>
              </p:ext>
            </p:extLst>
          </p:nvPr>
        </p:nvGraphicFramePr>
        <p:xfrm>
          <a:off x="1259632" y="2348880"/>
          <a:ext cx="6369887" cy="43891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565481"/>
                <a:gridCol w="1214597"/>
                <a:gridCol w="1214597"/>
                <a:gridCol w="1214597"/>
                <a:gridCol w="1160615"/>
              </a:tblGrid>
              <a:tr h="5388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/>
                          <a:ea typeface="Times New Roman"/>
                        </a:rPr>
                        <a:t>Ký Hiệu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/>
                          <a:ea typeface="Times New Roman"/>
                        </a:rPr>
                        <a:t>S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/>
                          <a:ea typeface="Times New Roman"/>
                        </a:rPr>
                        <a:t>M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/>
                          <a:ea typeface="Times New Roman"/>
                        </a:rPr>
                        <a:t>L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/>
                          <a:ea typeface="Times New Roman"/>
                        </a:rPr>
                        <a:t>X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Vòng eo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77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79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82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85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Vòng mông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95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98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101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104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Vòng đùi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55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56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57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58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Ngang ống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24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25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26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27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Dài quần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100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102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104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106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Hạ gối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50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51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52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</a:rPr>
                        <a:t>53 cm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85373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475656" y="1052736"/>
            <a:ext cx="6120680" cy="4536504"/>
          </a:xfrm>
          <a:solidFill>
            <a:srgbClr val="B9EDFF"/>
          </a:solidFill>
        </p:spPr>
        <p:txBody>
          <a:bodyPr>
            <a:normAutofit/>
          </a:bodyPr>
          <a:lstStyle/>
          <a:p>
            <a:r>
              <a:rPr lang="en-US" sz="6000" smtClean="0">
                <a:solidFill>
                  <a:srgbClr val="FF3300"/>
                </a:solidFill>
                <a:latin typeface=".VnArabiaH" pitchFamily="34" charset="0"/>
              </a:rPr>
              <a:t>PHƯƠNG PHÁP TÍNH VẢI</a:t>
            </a:r>
            <a:endParaRPr lang="en-US" sz="6000">
              <a:solidFill>
                <a:srgbClr val="FF3300"/>
              </a:solidFill>
              <a:latin typeface=".VnArabiaH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514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E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599" y="332656"/>
            <a:ext cx="759626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3300"/>
                </a:solidFill>
              </a:rPr>
              <a:t>PHƯƠNG PHÁP TÍNH VẢI</a:t>
            </a:r>
            <a:endParaRPr lang="en-US" sz="4000" b="1">
              <a:solidFill>
                <a:srgbClr val="FF3300"/>
              </a:solidFill>
            </a:endParaRPr>
          </a:p>
        </p:txBody>
      </p:sp>
      <p:sp>
        <p:nvSpPr>
          <p:cNvPr id="2" name="AutoShape 4" descr="Thiết Kế, Ra Rập, Nhảy Size, Giác Sơ Đồ Quần Tây Nam. P/S: Chuyên thiết kế,  Ra Rập, Nhảy Size, Giác Sơ Đồ Các Loại Áo Và Quần, Đầm,... - Chuyên Thiế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5" name="Group 24"/>
          <p:cNvGrpSpPr/>
          <p:nvPr/>
        </p:nvGrpSpPr>
        <p:grpSpPr>
          <a:xfrm>
            <a:off x="264853" y="999684"/>
            <a:ext cx="8814229" cy="4383963"/>
            <a:chOff x="264853" y="999684"/>
            <a:chExt cx="8814229" cy="4383963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0241" y="1151090"/>
              <a:ext cx="7676379" cy="33316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4853" y="999684"/>
              <a:ext cx="4711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1"/>
                <a:t>A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607918" y="999684"/>
              <a:ext cx="4711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1"/>
                <a:t>B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00721" y="4675761"/>
              <a:ext cx="4711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1" smtClean="0"/>
                <a:t>C</a:t>
              </a:r>
              <a:endParaRPr lang="en-US" sz="4000" b="1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605236" y="4672646"/>
              <a:ext cx="47116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000" b="1" smtClean="0"/>
                <a:t>D</a:t>
              </a:r>
              <a:endParaRPr lang="en-US" sz="4000" b="1"/>
            </a:p>
          </p:txBody>
        </p:sp>
      </p:grpSp>
      <p:cxnSp>
        <p:nvCxnSpPr>
          <p:cNvPr id="13" name="Straight Arrow Connector 12"/>
          <p:cNvCxnSpPr/>
          <p:nvPr/>
        </p:nvCxnSpPr>
        <p:spPr>
          <a:xfrm>
            <a:off x="4427984" y="1772816"/>
            <a:ext cx="0" cy="18002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Callout 13"/>
          <p:cNvSpPr/>
          <p:nvPr/>
        </p:nvSpPr>
        <p:spPr>
          <a:xfrm>
            <a:off x="971598" y="4980847"/>
            <a:ext cx="2808313" cy="1544497"/>
          </a:xfrm>
          <a:prstGeom prst="wedgeEllipseCallou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smtClean="0">
                <a:solidFill>
                  <a:srgbClr val="FF0000"/>
                </a:solidFill>
              </a:rPr>
              <a:t>Biên vải ?</a:t>
            </a:r>
            <a:endParaRPr lang="en-US" sz="4000" b="1">
              <a:solidFill>
                <a:srgbClr val="FF0000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878161" y="4675761"/>
            <a:ext cx="7660540" cy="121391"/>
          </a:xfrm>
          <a:prstGeom prst="straightConnector1">
            <a:avLst/>
          </a:prstGeom>
          <a:ln w="57150">
            <a:solidFill>
              <a:srgbClr val="00CC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6-Point Star 18"/>
          <p:cNvSpPr/>
          <p:nvPr/>
        </p:nvSpPr>
        <p:spPr>
          <a:xfrm>
            <a:off x="4572000" y="4797152"/>
            <a:ext cx="3096344" cy="2160240"/>
          </a:xfrm>
          <a:prstGeom prst="star6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smtClean="0">
                <a:solidFill>
                  <a:srgbClr val="00CC00"/>
                </a:solidFill>
              </a:rPr>
              <a:t>Khổ vải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0" y="2172564"/>
            <a:ext cx="9298508" cy="1099472"/>
            <a:chOff x="0" y="2172564"/>
            <a:chExt cx="9298508" cy="1099472"/>
          </a:xfrm>
        </p:grpSpPr>
        <p:grpSp>
          <p:nvGrpSpPr>
            <p:cNvPr id="22" name="Group 21"/>
            <p:cNvGrpSpPr/>
            <p:nvPr/>
          </p:nvGrpSpPr>
          <p:grpSpPr>
            <a:xfrm>
              <a:off x="0" y="2419421"/>
              <a:ext cx="1008112" cy="852615"/>
              <a:chOff x="0" y="2419421"/>
              <a:chExt cx="1008112" cy="852615"/>
            </a:xfrm>
          </p:grpSpPr>
          <p:sp>
            <p:nvSpPr>
              <p:cNvPr id="16" name="Right Arrow 15"/>
              <p:cNvSpPr/>
              <p:nvPr/>
            </p:nvSpPr>
            <p:spPr>
              <a:xfrm>
                <a:off x="193781" y="2911996"/>
                <a:ext cx="613308" cy="360040"/>
              </a:xfrm>
              <a:prstGeom prst="rightArrow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0" y="2419421"/>
                <a:ext cx="10081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mtClean="0">
                    <a:solidFill>
                      <a:srgbClr val="FF0000"/>
                    </a:solidFill>
                  </a:rPr>
                  <a:t>biên vải</a:t>
                </a:r>
                <a:endParaRPr lang="en-US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8244408" y="2172564"/>
              <a:ext cx="1054100" cy="824549"/>
              <a:chOff x="8244408" y="2172564"/>
              <a:chExt cx="1054100" cy="824549"/>
            </a:xfrm>
          </p:grpSpPr>
          <p:pic>
            <p:nvPicPr>
              <p:cNvPr id="2051" name="Picture 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8538701" y="2636750"/>
                <a:ext cx="609600" cy="3603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2" name="Picture 4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4408" y="2172564"/>
                <a:ext cx="1054100" cy="493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217563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E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599" y="332656"/>
            <a:ext cx="759626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3300"/>
                </a:solidFill>
              </a:rPr>
              <a:t>PHƯƠNG PHÁP TÍNH VẢI</a:t>
            </a:r>
            <a:endParaRPr lang="en-US" sz="4000" b="1">
              <a:solidFill>
                <a:srgbClr val="FF3300"/>
              </a:solidFill>
            </a:endParaRPr>
          </a:p>
        </p:txBody>
      </p:sp>
      <p:sp>
        <p:nvSpPr>
          <p:cNvPr id="2" name="AutoShape 4" descr="Thiết Kế, Ra Rập, Nhảy Size, Giác Sơ Đồ Quần Tây Nam. P/S: Chuyên thiết kế,  Ra Rập, Nhảy Size, Giác Sơ Đồ Các Loại Áo Và Quần, Đầm,... - Chuyên Thiế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307974" y="2172564"/>
            <a:ext cx="5920209" cy="1099472"/>
            <a:chOff x="0" y="2172564"/>
            <a:chExt cx="9298508" cy="1099472"/>
          </a:xfrm>
        </p:grpSpPr>
        <p:grpSp>
          <p:nvGrpSpPr>
            <p:cNvPr id="22" name="Group 21"/>
            <p:cNvGrpSpPr/>
            <p:nvPr/>
          </p:nvGrpSpPr>
          <p:grpSpPr>
            <a:xfrm>
              <a:off x="0" y="2419421"/>
              <a:ext cx="1008112" cy="852615"/>
              <a:chOff x="0" y="2419421"/>
              <a:chExt cx="1008112" cy="852615"/>
            </a:xfrm>
          </p:grpSpPr>
          <p:sp>
            <p:nvSpPr>
              <p:cNvPr id="16" name="Right Arrow 15"/>
              <p:cNvSpPr/>
              <p:nvPr/>
            </p:nvSpPr>
            <p:spPr>
              <a:xfrm>
                <a:off x="193781" y="2911996"/>
                <a:ext cx="613308" cy="360040"/>
              </a:xfrm>
              <a:prstGeom prst="rightArrow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0" y="2419421"/>
                <a:ext cx="10081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mtClean="0">
                    <a:solidFill>
                      <a:srgbClr val="FF0000"/>
                    </a:solidFill>
                  </a:rPr>
                  <a:t>biên vải</a:t>
                </a:r>
                <a:endParaRPr lang="en-US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8244408" y="2172564"/>
              <a:ext cx="1054100" cy="824549"/>
              <a:chOff x="8244408" y="2172564"/>
              <a:chExt cx="1054100" cy="824549"/>
            </a:xfrm>
          </p:grpSpPr>
          <p:pic>
            <p:nvPicPr>
              <p:cNvPr id="2051" name="Picture 3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8538701" y="2636750"/>
                <a:ext cx="609600" cy="3603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2" name="Picture 4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44408" y="2172564"/>
                <a:ext cx="1054100" cy="493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grpSp>
        <p:nvGrpSpPr>
          <p:cNvPr id="6" name="Group 5"/>
          <p:cNvGrpSpPr/>
          <p:nvPr/>
        </p:nvGrpSpPr>
        <p:grpSpPr>
          <a:xfrm>
            <a:off x="357766" y="836712"/>
            <a:ext cx="6017121" cy="8810494"/>
            <a:chOff x="204217" y="870236"/>
            <a:chExt cx="6017121" cy="8810494"/>
          </a:xfrm>
        </p:grpSpPr>
        <p:grpSp>
          <p:nvGrpSpPr>
            <p:cNvPr id="25" name="Group 24"/>
            <p:cNvGrpSpPr/>
            <p:nvPr/>
          </p:nvGrpSpPr>
          <p:grpSpPr>
            <a:xfrm>
              <a:off x="204217" y="870236"/>
              <a:ext cx="6017121" cy="5651322"/>
              <a:chOff x="193652" y="999684"/>
              <a:chExt cx="6018953" cy="5651322"/>
            </a:xfrm>
          </p:grpSpPr>
          <p:pic>
            <p:nvPicPr>
              <p:cNvPr id="2050" name="Picture 2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-3319" r="40486"/>
              <a:stretch/>
            </p:blipFill>
            <p:spPr bwMode="auto">
              <a:xfrm>
                <a:off x="870242" y="1040542"/>
                <a:ext cx="4568534" cy="344223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4" name="TextBox 3"/>
              <p:cNvSpPr txBox="1"/>
              <p:nvPr/>
            </p:nvSpPr>
            <p:spPr>
              <a:xfrm>
                <a:off x="264853" y="999684"/>
                <a:ext cx="47116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/>
                  <a:t>A</a:t>
                </a: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5741441" y="1040101"/>
                <a:ext cx="47116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/>
                  <a:t>B</a:t>
                </a: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193652" y="5943120"/>
                <a:ext cx="47116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 smtClean="0"/>
                  <a:t>C</a:t>
                </a:r>
                <a:endParaRPr lang="en-US" sz="4000" b="1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5650425" y="5934712"/>
                <a:ext cx="47116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b="1" smtClean="0"/>
                  <a:t>D</a:t>
                </a:r>
                <a:endParaRPr lang="en-US" sz="4000" b="1"/>
              </a:p>
            </p:txBody>
          </p:sp>
        </p:grpSp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0601" y="3573016"/>
              <a:ext cx="2995967" cy="38754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7904" y="4149080"/>
              <a:ext cx="1990546" cy="5531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11" name="Straight Arrow Connector 10"/>
          <p:cNvCxnSpPr/>
          <p:nvPr/>
        </p:nvCxnSpPr>
        <p:spPr>
          <a:xfrm>
            <a:off x="880601" y="6669360"/>
            <a:ext cx="4641542" cy="0"/>
          </a:xfrm>
          <a:prstGeom prst="straightConnector1">
            <a:avLst/>
          </a:prstGeom>
          <a:ln w="76200">
            <a:solidFill>
              <a:srgbClr val="FFFF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6-Point Star 28"/>
          <p:cNvSpPr/>
          <p:nvPr/>
        </p:nvSpPr>
        <p:spPr>
          <a:xfrm>
            <a:off x="5690785" y="3386318"/>
            <a:ext cx="3096344" cy="2160240"/>
          </a:xfrm>
          <a:prstGeom prst="star6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smtClean="0">
                <a:solidFill>
                  <a:srgbClr val="00CC00"/>
                </a:solidFill>
              </a:rPr>
              <a:t>Khổ vải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855" y="1359147"/>
            <a:ext cx="28225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939" y="1738224"/>
            <a:ext cx="712787" cy="215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370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599" y="332656"/>
            <a:ext cx="75962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3300"/>
                </a:solidFill>
              </a:rPr>
              <a:t>PHƯƠNG PHÁP TÍNH VẢI</a:t>
            </a:r>
            <a:endParaRPr lang="en-US" sz="4000" b="1">
              <a:solidFill>
                <a:srgbClr val="FF3300"/>
              </a:solidFill>
            </a:endParaRPr>
          </a:p>
        </p:txBody>
      </p:sp>
      <p:sp>
        <p:nvSpPr>
          <p:cNvPr id="2" name="AutoShape 4" descr="Thiết Kế, Ra Rập, Nhảy Size, Giác Sơ Đồ Quần Tây Nam. P/S: Chuyên thiết kế,  Ra Rập, Nhảy Size, Giác Sơ Đồ Các Loại Áo Và Quần, Đầm,... - Chuyên Thiế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71202" y="1268760"/>
            <a:ext cx="8892480" cy="5262979"/>
          </a:xfrm>
          <a:prstGeom prst="rect">
            <a:avLst/>
          </a:prstGeom>
          <a:solidFill>
            <a:srgbClr val="B9EDFF"/>
          </a:solidFill>
        </p:spPr>
        <p:txBody>
          <a:bodyPr wrap="square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ÁO </a:t>
            </a:r>
            <a:r>
              <a:rPr lang="en-US" sz="2800">
                <a:solidFill>
                  <a:srgbClr val="FF0000"/>
                </a:solidFill>
              </a:rPr>
              <a:t>BÉ TRAI: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2800" smtClean="0"/>
              <a:t> Khổ </a:t>
            </a:r>
            <a:r>
              <a:rPr lang="en-US" sz="2800"/>
              <a:t>vải 0,9 m và 1,2 m: 	1 Dài áo + 1 Dài tay + 10 cm.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2800" smtClean="0"/>
              <a:t> Khổ </a:t>
            </a:r>
            <a:r>
              <a:rPr lang="en-US" sz="2800"/>
              <a:t>vải 1,6 m: 	</a:t>
            </a:r>
            <a:r>
              <a:rPr lang="en-US" sz="2800" smtClean="0"/>
              <a:t>		1 </a:t>
            </a:r>
            <a:r>
              <a:rPr lang="en-US" sz="2800"/>
              <a:t>Dài áo + 20 cm.</a:t>
            </a:r>
          </a:p>
          <a:p>
            <a:r>
              <a:rPr lang="en-US" sz="2800" smtClean="0">
                <a:solidFill>
                  <a:srgbClr val="FF0000"/>
                </a:solidFill>
              </a:rPr>
              <a:t>ÁO </a:t>
            </a:r>
            <a:r>
              <a:rPr lang="en-US" sz="2800">
                <a:solidFill>
                  <a:srgbClr val="FF0000"/>
                </a:solidFill>
              </a:rPr>
              <a:t>NAM: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2800" smtClean="0"/>
              <a:t> Khổ </a:t>
            </a:r>
            <a:r>
              <a:rPr lang="en-US" sz="2800"/>
              <a:t>vải 0,9 </a:t>
            </a:r>
            <a:r>
              <a:rPr lang="en-US" sz="2800" smtClean="0"/>
              <a:t>m: 			</a:t>
            </a:r>
            <a:r>
              <a:rPr lang="en-US" sz="2800" smtClean="0">
                <a:solidFill>
                  <a:prstClr val="black"/>
                </a:solidFill>
              </a:rPr>
              <a:t>2 </a:t>
            </a:r>
            <a:r>
              <a:rPr lang="en-US" sz="2800">
                <a:solidFill>
                  <a:prstClr val="black"/>
                </a:solidFill>
              </a:rPr>
              <a:t>Dài áo + 1 Dài tay + 20 cm</a:t>
            </a:r>
            <a:endParaRPr lang="en-US" sz="2800" smtClean="0"/>
          </a:p>
          <a:p>
            <a:pPr marL="457200" indent="-457200">
              <a:buFont typeface="Wingdings" pitchFamily="2" charset="2"/>
              <a:buChar char="Ø"/>
            </a:pPr>
            <a:r>
              <a:rPr lang="en-US" sz="2800">
                <a:solidFill>
                  <a:prstClr val="black"/>
                </a:solidFill>
              </a:rPr>
              <a:t>Khổ vải </a:t>
            </a:r>
            <a:r>
              <a:rPr lang="en-US" sz="2800" smtClean="0">
                <a:solidFill>
                  <a:prstClr val="black"/>
                </a:solidFill>
              </a:rPr>
              <a:t>1,2 </a:t>
            </a:r>
            <a:r>
              <a:rPr lang="en-US" sz="2800">
                <a:solidFill>
                  <a:prstClr val="black"/>
                </a:solidFill>
              </a:rPr>
              <a:t>m </a:t>
            </a:r>
            <a:r>
              <a:rPr lang="en-US" sz="2800" smtClean="0"/>
              <a:t> : 		</a:t>
            </a:r>
            <a:r>
              <a:rPr lang="en-US" sz="2800"/>
              <a:t>	</a:t>
            </a:r>
            <a:r>
              <a:rPr lang="en-US" sz="2800" smtClean="0"/>
              <a:t>1 </a:t>
            </a:r>
            <a:r>
              <a:rPr lang="en-US" sz="2800"/>
              <a:t>Dài áo + 1 Dài tay + 20 cm.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2800" smtClean="0"/>
              <a:t> Khổ </a:t>
            </a:r>
            <a:r>
              <a:rPr lang="en-US" sz="2800"/>
              <a:t>vải </a:t>
            </a:r>
            <a:r>
              <a:rPr lang="en-US" sz="2800" smtClean="0">
                <a:solidFill>
                  <a:prstClr val="black"/>
                </a:solidFill>
              </a:rPr>
              <a:t> </a:t>
            </a:r>
            <a:r>
              <a:rPr lang="en-US" sz="2800" smtClean="0"/>
              <a:t>1,6 </a:t>
            </a:r>
            <a:r>
              <a:rPr lang="en-US" sz="2800"/>
              <a:t>m: 	</a:t>
            </a:r>
            <a:r>
              <a:rPr lang="en-US" sz="2800" smtClean="0"/>
              <a:t>		1 </a:t>
            </a:r>
            <a:r>
              <a:rPr lang="en-US" sz="2800"/>
              <a:t>Dài áo </a:t>
            </a:r>
            <a:r>
              <a:rPr lang="en-US" sz="2800" smtClean="0"/>
              <a:t>+ </a:t>
            </a:r>
            <a:r>
              <a:rPr lang="en-US" sz="2800"/>
              <a:t>20 </a:t>
            </a:r>
            <a:r>
              <a:rPr lang="en-US" sz="2800" smtClean="0"/>
              <a:t>cm.</a:t>
            </a:r>
          </a:p>
          <a:p>
            <a:r>
              <a:rPr lang="en-US" sz="2800" smtClean="0">
                <a:solidFill>
                  <a:srgbClr val="FF0000"/>
                </a:solidFill>
              </a:rPr>
              <a:t>QUẦN </a:t>
            </a:r>
            <a:r>
              <a:rPr lang="en-US" sz="2800">
                <a:solidFill>
                  <a:srgbClr val="FF0000"/>
                </a:solidFill>
              </a:rPr>
              <a:t>BÉ TRAI: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2800" smtClean="0"/>
              <a:t> Khổ </a:t>
            </a:r>
            <a:r>
              <a:rPr lang="en-US" sz="2800"/>
              <a:t>vải 1,2 m và 1,6 m: 	1 Dài quần + 10 cm.</a:t>
            </a:r>
          </a:p>
          <a:p>
            <a:r>
              <a:rPr lang="en-US" sz="2800" smtClean="0">
                <a:solidFill>
                  <a:srgbClr val="FF0000"/>
                </a:solidFill>
              </a:rPr>
              <a:t>QUẦN </a:t>
            </a:r>
            <a:r>
              <a:rPr lang="en-US" sz="2800">
                <a:solidFill>
                  <a:srgbClr val="FF0000"/>
                </a:solidFill>
              </a:rPr>
              <a:t>NAM: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2800" smtClean="0"/>
              <a:t> Khổ </a:t>
            </a:r>
            <a:r>
              <a:rPr lang="en-US" sz="2800"/>
              <a:t>vải 1,2 m: </a:t>
            </a:r>
            <a:r>
              <a:rPr lang="en-US" sz="2800" smtClean="0"/>
              <a:t>		</a:t>
            </a:r>
            <a:r>
              <a:rPr lang="en-US" sz="2800"/>
              <a:t>	2 Dài quần + 20 cm.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n-US" sz="2800" smtClean="0"/>
              <a:t> Khổ </a:t>
            </a:r>
            <a:r>
              <a:rPr lang="en-US" sz="2800"/>
              <a:t>vải 1,6 m: 	</a:t>
            </a:r>
            <a:r>
              <a:rPr lang="en-US" sz="2800" smtClean="0"/>
              <a:t>		1 </a:t>
            </a:r>
            <a:r>
              <a:rPr lang="en-US" sz="2800"/>
              <a:t>Dài quần + 10 cm. </a:t>
            </a:r>
          </a:p>
        </p:txBody>
      </p:sp>
    </p:spTree>
    <p:extLst>
      <p:ext uri="{BB962C8B-B14F-4D97-AF65-F5344CB8AC3E}">
        <p14:creationId xmlns:p14="http://schemas.microsoft.com/office/powerpoint/2010/main" val="1344819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599" y="332656"/>
            <a:ext cx="759626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solidFill>
                  <a:srgbClr val="FF3300"/>
                </a:solidFill>
              </a:rPr>
              <a:t>PHƯƠNG PHÁP TÍNH VẢI</a:t>
            </a:r>
            <a:endParaRPr lang="en-US" sz="4000" b="1">
              <a:solidFill>
                <a:srgbClr val="FF3300"/>
              </a:solidFill>
            </a:endParaRPr>
          </a:p>
        </p:txBody>
      </p:sp>
      <p:sp>
        <p:nvSpPr>
          <p:cNvPr id="2" name="AutoShape 4" descr="Thiết Kế, Ra Rập, Nhảy Size, Giác Sơ Đồ Quần Tây Nam. P/S: Chuyên thiết kế,  Ra Rập, Nhảy Size, Giác Sơ Đồ Các Loại Áo Và Quần, Đầm,... - Chuyên Thiế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7" y="1268760"/>
            <a:ext cx="9001816" cy="5041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2553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>
                <a:solidFill>
                  <a:srgbClr val="FFFFFF"/>
                </a:solidFill>
              </a:rPr>
              <a:t>GVHD : Lâm Thị Phương Thùy</a:t>
            </a:r>
          </a:p>
        </p:txBody>
      </p:sp>
      <p:pic>
        <p:nvPicPr>
          <p:cNvPr id="76803" name="Picture 2" descr="38638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354797"/>
            <a:ext cx="9144000" cy="690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2232025" y="476672"/>
            <a:ext cx="5616575" cy="647700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marL="342900" indent="-342900" algn="l">
              <a:buClr>
                <a:schemeClr val="hlink"/>
              </a:buClr>
              <a:buSzPct val="60000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algn="l"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algn="l">
              <a:buClr>
                <a:schemeClr val="accent2"/>
              </a:buClr>
              <a:buSzPct val="60000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algn="l"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algn="l">
              <a:buClr>
                <a:schemeClr val="folHlink"/>
              </a:buClr>
              <a:buSzPct val="60000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Font typeface="Wingdings" panose="05000000000000000000" pitchFamily="2" charset="2"/>
              <a:buNone/>
              <a:defRPr/>
            </a:pPr>
            <a:r>
              <a:rPr lang="en-US" altLang="en-US" sz="44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en-US" sz="4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255"/>
          <p:cNvSpPr>
            <a:spLocks noChangeArrowheads="1"/>
          </p:cNvSpPr>
          <p:nvPr/>
        </p:nvSpPr>
        <p:spPr bwMode="auto">
          <a:xfrm>
            <a:off x="1641773" y="2971984"/>
            <a:ext cx="6553200" cy="1754326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"/>
              <a:defRPr/>
            </a:pPr>
            <a:endParaRPr lang="en-US" altLang="en-US" sz="3600" b="1" u="sng" dirty="0">
              <a:solidFill>
                <a:srgbClr val="003B76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"/>
              <a:defRPr/>
            </a:pPr>
            <a:endParaRPr lang="en-US" altLang="en-US" sz="3600" dirty="0">
              <a:solidFill>
                <a:srgbClr val="003B7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87116" y="1124372"/>
            <a:ext cx="712879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FFCC"/>
                </a:solidFill>
              </a:rPr>
              <a:t>Câu </a:t>
            </a:r>
            <a:r>
              <a:rPr lang="en-US" sz="4000" smtClean="0">
                <a:solidFill>
                  <a:srgbClr val="FFFFCC"/>
                </a:solidFill>
              </a:rPr>
              <a:t>hỏi</a:t>
            </a:r>
            <a:endParaRPr lang="en-US" sz="4000" smtClean="0">
              <a:solidFill>
                <a:srgbClr val="FFFFCC"/>
              </a:solidFill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sz="4000" smtClean="0">
                <a:solidFill>
                  <a:srgbClr val="FFFF00"/>
                </a:solidFill>
              </a:rPr>
              <a:t>Nêu những thông số cần đo khi thiết kế áo sơ mi nam tay dài</a:t>
            </a:r>
            <a:r>
              <a:rPr lang="en-US" sz="4000" smtClean="0">
                <a:solidFill>
                  <a:srgbClr val="FFFF00"/>
                </a:solidFill>
              </a:rPr>
              <a:t>?</a:t>
            </a:r>
          </a:p>
          <a:p>
            <a:pPr marL="457200" indent="-457200">
              <a:buFont typeface="Wingdings" pitchFamily="2" charset="2"/>
              <a:buChar char="q"/>
            </a:pPr>
            <a:endParaRPr lang="en-US" sz="4000" smtClean="0">
              <a:solidFill>
                <a:srgbClr val="FFFF00"/>
              </a:solidFill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sz="4000" smtClean="0">
                <a:solidFill>
                  <a:srgbClr val="FFFF00"/>
                </a:solidFill>
              </a:rPr>
              <a:t>Những thông số cần đo khi thiết kế quần tây nam?</a:t>
            </a:r>
            <a:endParaRPr lang="en-US" sz="400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1720" y="61173"/>
            <a:ext cx="4946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800">
                <a:solidFill>
                  <a:srgbClr val="FFFF00"/>
                </a:solidFill>
                <a:latin typeface=".VnArabiaH" pitchFamily="34" charset="0"/>
              </a:rPr>
              <a:t>CỦNG CỐ BÀI</a:t>
            </a:r>
          </a:p>
        </p:txBody>
      </p:sp>
    </p:spTree>
    <p:extLst>
      <p:ext uri="{BB962C8B-B14F-4D97-AF65-F5344CB8AC3E}">
        <p14:creationId xmlns:p14="http://schemas.microsoft.com/office/powerpoint/2010/main" val="257676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eaLnBrk="1" hangingPunct="1">
              <a:spcBef>
                <a:spcPct val="20000"/>
              </a:spcBef>
              <a:defRPr/>
            </a:pPr>
            <a:r>
              <a:rPr lang="en-US" altLang="en-US">
                <a:solidFill>
                  <a:srgbClr val="FFFF00"/>
                </a:solidFill>
                <a:effectLst/>
                <a:latin typeface=".VnArabiaH" pitchFamily="34" charset="0"/>
                <a:ea typeface="+mn-ea"/>
                <a:cs typeface="Times New Roman" pitchFamily="18" charset="0"/>
              </a:rPr>
              <a:t>BÀI TẬP VỀ NHÀ</a:t>
            </a:r>
            <a:endParaRPr lang="en-US" altLang="en-US" dirty="0">
              <a:solidFill>
                <a:srgbClr val="FFFF00"/>
              </a:solidFill>
              <a:effectLst/>
              <a:latin typeface=".VnArabiaH" pitchFamily="34" charset="0"/>
              <a:ea typeface="+mn-ea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pPr marL="0" lvl="0" indent="0" eaLnBrk="1" hangingPunct="1">
              <a:spcBef>
                <a:spcPct val="0"/>
              </a:spcBef>
              <a:buClr>
                <a:srgbClr val="FFFF00"/>
              </a:buClr>
              <a:buSzTx/>
              <a:buNone/>
              <a:defRPr/>
            </a:pPr>
            <a:r>
              <a:rPr lang="en-US" altLang="en-US" sz="440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Bạn </a:t>
            </a:r>
            <a:r>
              <a:rPr lang="en-US" altLang="en-US" sz="440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Nam cần may 1 áo sơ mi </a:t>
            </a:r>
            <a:r>
              <a:rPr lang="en-US" altLang="en-US" sz="440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với số đo dài áo là 75cm, dài tay 25cm </a:t>
            </a:r>
            <a:r>
              <a:rPr lang="en-US" altLang="en-US" sz="440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và 1 quần tây dài 100 cm, bạn cần mua bao nhiêu mét </a:t>
            </a:r>
            <a:r>
              <a:rPr lang="en-US" altLang="en-US" sz="440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vải với các khổ vải tương ứng:</a:t>
            </a:r>
          </a:p>
          <a:p>
            <a:pPr marL="0" lvl="0" indent="0" eaLnBrk="1" hangingPunct="1">
              <a:spcBef>
                <a:spcPct val="0"/>
              </a:spcBef>
              <a:buClr>
                <a:srgbClr val="FFFF00"/>
              </a:buClr>
              <a:buSzTx/>
              <a:buNone/>
              <a:defRPr/>
            </a:pPr>
            <a:r>
              <a:rPr lang="en-US" altLang="en-US" sz="440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- Khổ vải 1,2m</a:t>
            </a:r>
          </a:p>
          <a:p>
            <a:pPr marL="0" lvl="0" indent="0" eaLnBrk="1" hangingPunct="1">
              <a:spcBef>
                <a:spcPct val="0"/>
              </a:spcBef>
              <a:buClr>
                <a:srgbClr val="FFFF00"/>
              </a:buClr>
              <a:buSzTx/>
              <a:buNone/>
              <a:defRPr/>
            </a:pPr>
            <a:r>
              <a:rPr lang="en-US" altLang="en-US" sz="440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- Khổ vải 1,6m</a:t>
            </a:r>
            <a:endParaRPr lang="en-US" altLang="en-US" sz="440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5921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1988840"/>
            <a:ext cx="59046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smtClean="0"/>
              <a:t>Chúc các em học tốt</a:t>
            </a:r>
            <a:endParaRPr lang="en-US" sz="9600"/>
          </a:p>
        </p:txBody>
      </p:sp>
    </p:spTree>
    <p:extLst>
      <p:ext uri="{BB962C8B-B14F-4D97-AF65-F5344CB8AC3E}">
        <p14:creationId xmlns:p14="http://schemas.microsoft.com/office/powerpoint/2010/main" val="1361758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987</Words>
  <Application>Microsoft Office PowerPoint</Application>
  <PresentationFormat>On-screen Show (4:3)</PresentationFormat>
  <Paragraphs>380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Office Theme</vt:lpstr>
      <vt:lpstr>Watermark</vt:lpstr>
      <vt:lpstr>Globe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PHƯƠNG PHÁP TÍNH VẢI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BÀI TẬP VỀ NHÀ</vt:lpstr>
      <vt:lpstr>PowerPoint Presentation</vt:lpstr>
    </vt:vector>
  </TitlesOfParts>
  <Company>Truong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</dc:creator>
  <cp:lastModifiedBy>Nguyen </cp:lastModifiedBy>
  <cp:revision>61</cp:revision>
  <dcterms:created xsi:type="dcterms:W3CDTF">2021-08-14T07:33:43Z</dcterms:created>
  <dcterms:modified xsi:type="dcterms:W3CDTF">2021-08-30T16:01:07Z</dcterms:modified>
</cp:coreProperties>
</file>