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58" r:id="rId5"/>
    <p:sldId id="260" r:id="rId6"/>
    <p:sldId id="261" r:id="rId7"/>
    <p:sldId id="262" r:id="rId8"/>
    <p:sldId id="263" r:id="rId9"/>
    <p:sldId id="259" r:id="rId10"/>
    <p:sldId id="264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1" r:id="rId36"/>
    <p:sldId id="292" r:id="rId37"/>
    <p:sldId id="294" r:id="rId38"/>
    <p:sldId id="295" r:id="rId39"/>
    <p:sldId id="293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6740" autoAdjust="0"/>
    <p:restoredTop sz="94660"/>
  </p:normalViewPr>
  <p:slideViewPr>
    <p:cSldViewPr>
      <p:cViewPr>
        <p:scale>
          <a:sx n="80" d="100"/>
          <a:sy n="80" d="100"/>
        </p:scale>
        <p:origin x="-1315" y="-14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32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6589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363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2110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396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42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31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411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254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2000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68939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24727-21C8-460E-9E1D-8A52B1E7337B}" type="datetimeFigureOut">
              <a:rPr lang="en-US" smtClean="0"/>
              <a:t>30/8/2021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ACDAED-676B-4D0A-9C83-F11ADD56448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4864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emf"/><Relationship Id="rId4" Type="http://schemas.openxmlformats.org/officeDocument/2006/relationships/image" Target="../media/image34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9.png"/><Relationship Id="rId3" Type="http://schemas.openxmlformats.org/officeDocument/2006/relationships/image" Target="../media/image64.png"/><Relationship Id="rId7" Type="http://schemas.openxmlformats.org/officeDocument/2006/relationships/image" Target="../media/image68.png"/><Relationship Id="rId2" Type="http://schemas.openxmlformats.org/officeDocument/2006/relationships/image" Target="../media/image4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US" b="1" u="sng" smtClean="0">
                <a:solidFill>
                  <a:srgbClr val="002060"/>
                </a:solidFill>
              </a:rPr>
              <a:t>CHƯƠNG 2</a:t>
            </a:r>
            <a:r>
              <a:rPr lang="en-US" smtClean="0"/>
              <a:t/>
            </a:r>
            <a:br>
              <a:rPr lang="en-US" smtClean="0"/>
            </a:br>
            <a:r>
              <a:rPr lang="en-US" b="1" smtClean="0">
                <a:solidFill>
                  <a:srgbClr val="FF0000"/>
                </a:solidFill>
              </a:rPr>
              <a:t>TRUYỀN DẪN CƠ KHÍ TRONG MÁY</a:t>
            </a:r>
            <a:endParaRPr lang="en-US" b="1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314575"/>
            <a:ext cx="8496300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8666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792162"/>
          </a:xfrm>
        </p:spPr>
        <p:txBody>
          <a:bodyPr/>
          <a:lstStyle/>
          <a:p>
            <a:r>
              <a:rPr lang="en-US" b="1" smtClean="0">
                <a:solidFill>
                  <a:srgbClr val="FF0000"/>
                </a:solidFill>
              </a:rPr>
              <a:t>MỤC TIÊU</a:t>
            </a:r>
            <a:endParaRPr lang="en-US" b="1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066800"/>
            <a:ext cx="8534400" cy="563880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sz="3400" b="1" smtClean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Kiến thức: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vi-VN" sz="3400" smtClean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vi-VN" sz="3400">
                <a:latin typeface="Calibri" panose="020F0502020204030204" pitchFamily="34" charset="0"/>
                <a:cs typeface="Calibri" panose="020F0502020204030204" pitchFamily="34" charset="0"/>
              </a:rPr>
              <a:t>Trình bày được khái niệm về truyền động cơ khí.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vi-VN" sz="3400" smtClean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vi-VN" sz="3400">
                <a:latin typeface="Calibri" panose="020F0502020204030204" pitchFamily="34" charset="0"/>
                <a:cs typeface="Calibri" panose="020F0502020204030204" pitchFamily="34" charset="0"/>
              </a:rPr>
              <a:t>Trình bày được chức năng của hệ thống truyền động cơ khí.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vi-VN" sz="3400" smtClean="0">
                <a:latin typeface="Calibri" panose="020F0502020204030204" pitchFamily="34" charset="0"/>
                <a:cs typeface="Calibri" panose="020F0502020204030204" pitchFamily="34" charset="0"/>
              </a:rPr>
              <a:t>+</a:t>
            </a:r>
            <a:r>
              <a:rPr lang="vi-VN" sz="3400">
                <a:latin typeface="Calibri" panose="020F0502020204030204" pitchFamily="34" charset="0"/>
                <a:cs typeface="Calibri" panose="020F0502020204030204" pitchFamily="34" charset="0"/>
              </a:rPr>
              <a:t>Phân loại được hệ thống truyền động cơ khí.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vi-VN" sz="3400" smtClean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vi-VN" sz="3400">
                <a:latin typeface="Calibri" panose="020F0502020204030204" pitchFamily="34" charset="0"/>
                <a:cs typeface="Calibri" panose="020F0502020204030204" pitchFamily="34" charset="0"/>
              </a:rPr>
              <a:t>Trình bày được các đại lượng đặc trưng của chuyển động quay.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vi-VN" sz="3400" smtClean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vi-VN" sz="3400">
                <a:latin typeface="Calibri" panose="020F0502020204030204" pitchFamily="34" charset="0"/>
                <a:cs typeface="Calibri" panose="020F0502020204030204" pitchFamily="34" charset="0"/>
              </a:rPr>
              <a:t>Trình bày được nguyên lý truyền động, tỉ số truyền các hộp giảm tốc thông dụng.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vi-VN" sz="3400" smtClean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vi-VN" sz="3400">
                <a:latin typeface="Calibri" panose="020F0502020204030204" pitchFamily="34" charset="0"/>
                <a:cs typeface="Calibri" panose="020F0502020204030204" pitchFamily="34" charset="0"/>
              </a:rPr>
              <a:t>Trình bày được nguyên lý truyền động, tỉ số truyền của bộ truyền có chi tiết trung gian.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</a:t>
            </a:r>
            <a:r>
              <a:rPr lang="vi-VN" sz="3400" smtClean="0">
                <a:latin typeface="Calibri" panose="020F0502020204030204" pitchFamily="34" charset="0"/>
                <a:cs typeface="Calibri" panose="020F0502020204030204" pitchFamily="34" charset="0"/>
              </a:rPr>
              <a:t>+ </a:t>
            </a:r>
            <a:r>
              <a:rPr lang="vi-VN" sz="3400">
                <a:latin typeface="Calibri" panose="020F0502020204030204" pitchFamily="34" charset="0"/>
                <a:cs typeface="Calibri" panose="020F0502020204030204" pitchFamily="34" charset="0"/>
              </a:rPr>
              <a:t>Trình bày được các cơ cấu và nguyên lý truyền động trong hộp tốc độ.</a:t>
            </a:r>
          </a:p>
          <a:p>
            <a:pPr marL="0" indent="0">
              <a:buNone/>
            </a:pPr>
            <a:r>
              <a:rPr lang="en-US" sz="3400" b="1" smtClean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Kỹ năng: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+Tính toán được các thông số cơ bản của 1 hệ truyền động cơ khí</a:t>
            </a:r>
          </a:p>
          <a:p>
            <a:pPr marL="0" indent="0">
              <a:buNone/>
            </a:pPr>
            <a:r>
              <a:rPr lang="en-US" sz="3400" b="1" smtClean="0">
                <a:solidFill>
                  <a:srgbClr val="00B05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 Thái độ:</a:t>
            </a:r>
          </a:p>
          <a:p>
            <a:pPr marL="0" indent="0">
              <a:buNone/>
            </a:pPr>
            <a:r>
              <a:rPr lang="en-US" sz="3400" smtClean="0">
                <a:latin typeface="Calibri" panose="020F0502020204030204" pitchFamily="34" charset="0"/>
                <a:cs typeface="Calibri" panose="020F0502020204030204" pitchFamily="34" charset="0"/>
              </a:rPr>
              <a:t>   + Tích cực, nghiêm túc trong học tập.</a:t>
            </a:r>
          </a:p>
        </p:txBody>
      </p:sp>
    </p:spTree>
    <p:extLst>
      <p:ext uri="{BB962C8B-B14F-4D97-AF65-F5344CB8AC3E}">
        <p14:creationId xmlns:p14="http://schemas.microsoft.com/office/powerpoint/2010/main" val="1278114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00B050"/>
                </a:solidFill>
              </a:rPr>
              <a:t>NỘI DUNG</a:t>
            </a:r>
            <a:endParaRPr lang="en-US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vi-VN" sz="3400" b="1">
                <a:latin typeface="Calibri" panose="020F0502020204030204" pitchFamily="34" charset="0"/>
                <a:cs typeface="Calibri" panose="020F0502020204030204" pitchFamily="34" charset="0"/>
              </a:rPr>
              <a:t>2. 1. Khái niệm về  hệ thống truyền dẫn cơ </a:t>
            </a:r>
            <a:r>
              <a:rPr lang="vi-VN" sz="3400" b="1" smtClean="0">
                <a:latin typeface="Calibri" panose="020F0502020204030204" pitchFamily="34" charset="0"/>
                <a:cs typeface="Calibri" panose="020F0502020204030204" pitchFamily="34" charset="0"/>
              </a:rPr>
              <a:t>khí</a:t>
            </a:r>
            <a:endParaRPr lang="en-US" sz="3400" b="1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US" sz="340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400" b="1">
                <a:latin typeface="Calibri" panose="020F0502020204030204" pitchFamily="34" charset="0"/>
                <a:cs typeface="Calibri" panose="020F0502020204030204" pitchFamily="34" charset="0"/>
              </a:rPr>
              <a:t>2.2. Hộp giảm </a:t>
            </a:r>
            <a:r>
              <a:rPr lang="en-US" sz="3400" b="1" smtClean="0">
                <a:latin typeface="Calibri" panose="020F0502020204030204" pitchFamily="34" charset="0"/>
                <a:cs typeface="Calibri" panose="020F0502020204030204" pitchFamily="34" charset="0"/>
              </a:rPr>
              <a:t>tốc</a:t>
            </a:r>
          </a:p>
          <a:p>
            <a:pPr marL="0" indent="0">
              <a:buNone/>
            </a:pPr>
            <a:endParaRPr lang="en-US" sz="340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vi-VN" sz="3400" b="1">
                <a:latin typeface="Calibri" panose="020F0502020204030204" pitchFamily="34" charset="0"/>
                <a:cs typeface="Calibri" panose="020F0502020204030204" pitchFamily="34" charset="0"/>
              </a:rPr>
              <a:t>2.3. Truyền động của hệ thống bánh răng</a:t>
            </a:r>
            <a:endParaRPr lang="en-US" sz="3400" b="1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6839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253425"/>
            <a:ext cx="878016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về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32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2.1.1 Khái niệm</a:t>
            </a:r>
            <a:endParaRPr lang="en-US" sz="3200" b="1" cap="all">
              <a:solidFill>
                <a:srgbClr val="0070C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579120" y="1390471"/>
            <a:ext cx="85648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tabLst>
                <a:tab pos="463550" algn="l"/>
              </a:tabLst>
            </a:pPr>
            <a:r>
              <a:rPr lang="vi-VN" sz="2400" i="1" smtClean="0">
                <a:solidFill>
                  <a:srgbClr val="0000FF"/>
                </a:solidFill>
              </a:rPr>
              <a:t>Truyền cơ </a:t>
            </a:r>
            <a:r>
              <a:rPr lang="vi-VN" sz="2400" i="1">
                <a:solidFill>
                  <a:srgbClr val="0000FF"/>
                </a:solidFill>
              </a:rPr>
              <a:t>năng </a:t>
            </a:r>
            <a:r>
              <a:rPr lang="en-US" sz="2400" i="1" smtClean="0">
                <a:solidFill>
                  <a:srgbClr val="0000FF"/>
                </a:solidFill>
              </a:rPr>
              <a:t>đến các bộ phận công tác của máy.</a:t>
            </a:r>
          </a:p>
          <a:p>
            <a:pPr algn="just">
              <a:lnSpc>
                <a:spcPct val="150000"/>
              </a:lnSpc>
              <a:tabLst>
                <a:tab pos="463550" algn="l"/>
              </a:tabLst>
            </a:pPr>
            <a:r>
              <a:rPr lang="vi-VN" sz="2400" i="1" smtClean="0">
                <a:solidFill>
                  <a:srgbClr val="0000FF"/>
                </a:solidFill>
              </a:rPr>
              <a:t>Mục đích nhằm thay đổi tốc độ, </a:t>
            </a:r>
            <a:r>
              <a:rPr lang="en-US" sz="2400" i="1" smtClean="0">
                <a:solidFill>
                  <a:srgbClr val="0000FF"/>
                </a:solidFill>
              </a:rPr>
              <a:t>và đặc tính </a:t>
            </a:r>
            <a:r>
              <a:rPr lang="vi-VN" sz="2400" i="1" smtClean="0">
                <a:solidFill>
                  <a:srgbClr val="0000FF"/>
                </a:solidFill>
              </a:rPr>
              <a:t>chuyển động</a:t>
            </a:r>
            <a:r>
              <a:rPr lang="en-US" sz="2400" i="1" smtClean="0">
                <a:solidFill>
                  <a:srgbClr val="0000FF"/>
                </a:solidFill>
              </a:rPr>
              <a:t>.</a:t>
            </a:r>
            <a:endParaRPr lang="en-US" sz="2400" i="1">
              <a:solidFill>
                <a:srgbClr val="0000FF"/>
              </a:solidFill>
            </a:endParaRPr>
          </a:p>
        </p:txBody>
      </p:sp>
      <p:pic>
        <p:nvPicPr>
          <p:cNvPr id="7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810000"/>
            <a:ext cx="5800725" cy="240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C:\Users\NN\Desktop\Hinh 1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555308"/>
            <a:ext cx="8658225" cy="2867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1176197"/>
            <a:ext cx="2872518" cy="5267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256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76200"/>
            <a:ext cx="8780161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về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fontAlgn="base"/>
            <a:r>
              <a:rPr lang="en-US" sz="3200" b="1" cap="all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2.1.1 Khái niệm</a:t>
            </a:r>
          </a:p>
          <a:p>
            <a:pPr lvl="0" fontAlgn="base"/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71" y="1219200"/>
            <a:ext cx="9010650" cy="331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" y="4366088"/>
            <a:ext cx="7004304" cy="2461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33880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33528"/>
            <a:ext cx="8780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khí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685800"/>
            <a:ext cx="8019909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5336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33528"/>
            <a:ext cx="878016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32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2.1.2 chức năng của ht truyền dẫn cơ khí</a:t>
            </a:r>
            <a:endParaRPr lang="en-US" sz="3200" b="1" cap="all">
              <a:solidFill>
                <a:srgbClr val="0070C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428"/>
          <a:stretch/>
        </p:blipFill>
        <p:spPr bwMode="auto">
          <a:xfrm>
            <a:off x="0" y="1060704"/>
            <a:ext cx="9081716" cy="4044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8903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600" y="33528"/>
            <a:ext cx="8780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khí</a:t>
            </a:r>
            <a:endParaRPr lang="en-US" sz="3200" b="1" cap="all">
              <a:solidFill>
                <a:srgbClr val="FF000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5122" name="Picture 2" descr="C:\Users\Admin\Pictures\SD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" y="642687"/>
            <a:ext cx="8756612" cy="5834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88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78016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32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2.1.3 PHÂN LOẠI HT TRUYỀN DẪN CƠ KHÍ</a:t>
            </a:r>
            <a:endParaRPr lang="en-US" sz="3200" b="1" cap="all">
              <a:solidFill>
                <a:srgbClr val="0070C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90800" y="1371600"/>
            <a:ext cx="44273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smtClean="0">
                <a:latin typeface="+mj-lt"/>
                <a:cs typeface="Times New Roman" pitchFamily="18" charset="0"/>
              </a:rPr>
              <a:t>TRUYỀN ĐỘNG CƠ KHÍ</a:t>
            </a:r>
            <a:endParaRPr lang="vi-VN" sz="2800" b="1">
              <a:latin typeface="+mj-lt"/>
              <a:cs typeface="Times New Roman" pitchFamily="18" charset="0"/>
            </a:endParaRPr>
          </a:p>
        </p:txBody>
      </p:sp>
      <p:sp>
        <p:nvSpPr>
          <p:cNvPr id="9" name="AutoShape 11"/>
          <p:cNvSpPr>
            <a:spLocks noChangeArrowheads="1"/>
          </p:cNvSpPr>
          <p:nvPr/>
        </p:nvSpPr>
        <p:spPr bwMode="auto">
          <a:xfrm>
            <a:off x="1447800" y="3124200"/>
            <a:ext cx="2628000" cy="1080000"/>
          </a:xfrm>
          <a:prstGeom prst="bevel">
            <a:avLst>
              <a:gd name="adj" fmla="val 12500"/>
            </a:avLst>
          </a:prstGeom>
          <a:solidFill>
            <a:srgbClr val="FF000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Truyền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động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</a:p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bằng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ma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sát</a:t>
            </a:r>
            <a:endParaRPr lang="en-US" sz="2400" b="1">
              <a:solidFill>
                <a:srgbClr val="FFFFFF"/>
              </a:solidFill>
              <a:effectLst/>
              <a:latin typeface="+mj-lt"/>
            </a:endParaRPr>
          </a:p>
        </p:txBody>
      </p:sp>
      <p:sp>
        <p:nvSpPr>
          <p:cNvPr id="10" name="AutoShape 11"/>
          <p:cNvSpPr>
            <a:spLocks noChangeArrowheads="1"/>
          </p:cNvSpPr>
          <p:nvPr/>
        </p:nvSpPr>
        <p:spPr bwMode="auto">
          <a:xfrm>
            <a:off x="5220600" y="3134039"/>
            <a:ext cx="2628000" cy="1080000"/>
          </a:xfrm>
          <a:prstGeom prst="bevel">
            <a:avLst>
              <a:gd name="adj" fmla="val 12500"/>
            </a:avLst>
          </a:prstGeom>
          <a:solidFill>
            <a:srgbClr val="0033C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Truyền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động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</a:p>
          <a:p>
            <a:pPr algn="ctr" eaLnBrk="0" hangingPunct="0"/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bằng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ăn</a:t>
            </a:r>
            <a:r>
              <a:rPr lang="en-US" sz="2400" b="1" smtClean="0">
                <a:solidFill>
                  <a:srgbClr val="FFFFFF"/>
                </a:solidFill>
                <a:latin typeface="+mj-lt"/>
              </a:rPr>
              <a:t> </a:t>
            </a:r>
            <a:r>
              <a:rPr lang="en-US" sz="2400" b="1" err="1" smtClean="0">
                <a:solidFill>
                  <a:srgbClr val="FFFFFF"/>
                </a:solidFill>
                <a:latin typeface="+mj-lt"/>
              </a:rPr>
              <a:t>khớp</a:t>
            </a:r>
            <a:endParaRPr lang="en-US" sz="2400" b="1">
              <a:solidFill>
                <a:srgbClr val="FFFFFF"/>
              </a:solidFill>
              <a:effectLst/>
              <a:latin typeface="+mj-lt"/>
            </a:endParaRPr>
          </a:p>
        </p:txBody>
      </p:sp>
      <p:cxnSp>
        <p:nvCxnSpPr>
          <p:cNvPr id="11" name="Straight Arrow Connector 10"/>
          <p:cNvCxnSpPr>
            <a:stCxn id="8" idx="2"/>
            <a:endCxn id="10" idx="6"/>
          </p:cNvCxnSpPr>
          <p:nvPr/>
        </p:nvCxnSpPr>
        <p:spPr>
          <a:xfrm>
            <a:off x="4804458" y="1894820"/>
            <a:ext cx="1730142" cy="1239219"/>
          </a:xfrm>
          <a:prstGeom prst="straightConnector1">
            <a:avLst/>
          </a:prstGeom>
          <a:ln w="5715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8" idx="2"/>
            <a:endCxn id="9" idx="6"/>
          </p:cNvCxnSpPr>
          <p:nvPr/>
        </p:nvCxnSpPr>
        <p:spPr>
          <a:xfrm flipH="1">
            <a:off x="2761800" y="1894820"/>
            <a:ext cx="2042658" cy="1229380"/>
          </a:xfrm>
          <a:prstGeom prst="straightConnector1">
            <a:avLst/>
          </a:prstGeom>
          <a:ln w="57150">
            <a:solidFill>
              <a:srgbClr val="0033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371447" y="5117340"/>
            <a:ext cx="3429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bánh ma sát</a:t>
            </a:r>
          </a:p>
          <a:p>
            <a:pPr marL="342900" indent="-342900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đai</a:t>
            </a:r>
            <a:endParaRPr lang="en-US" sz="2000"/>
          </a:p>
        </p:txBody>
      </p:sp>
      <p:sp>
        <p:nvSpPr>
          <p:cNvPr id="13" name="TextBox 12"/>
          <p:cNvSpPr txBox="1"/>
          <p:nvPr/>
        </p:nvSpPr>
        <p:spPr>
          <a:xfrm>
            <a:off x="4343400" y="5117340"/>
            <a:ext cx="48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bánh răng, trục vít, xích</a:t>
            </a:r>
          </a:p>
          <a:p>
            <a:pPr marL="342900" indent="-342900" algn="just">
              <a:spcBef>
                <a:spcPts val="1200"/>
              </a:spcBef>
              <a:spcAft>
                <a:spcPts val="12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sz="2000" smtClean="0"/>
              <a:t>Truyền động vít-đai ốc </a:t>
            </a: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705289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9" grpId="0" animBg="1"/>
      <p:bldP spid="10" grpId="0" animBg="1"/>
      <p:bldP spid="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780161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32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2.1.3 PHÂN LOẠI HT TRUYỀN DẪN CƠ KHÍ</a:t>
            </a:r>
            <a:endParaRPr lang="en-US" sz="3200" b="1" cap="all">
              <a:solidFill>
                <a:srgbClr val="0070C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399" y="1219200"/>
            <a:ext cx="8336657" cy="495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44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78016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26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2.1.4 CHUYỂN ĐỘNG QUAY VÀ CÁC ĐẠI LƯỢNG ĐẶC TRƯNG</a:t>
            </a:r>
            <a:endParaRPr lang="en-US" sz="2600" b="1" cap="all">
              <a:solidFill>
                <a:srgbClr val="0070C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52" y="1143000"/>
            <a:ext cx="8815653" cy="350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762000" y="4876800"/>
            <a:ext cx="66233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7030A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Liệt kê các đại lượng mà em biết?</a:t>
            </a:r>
            <a:endParaRPr lang="en-US" sz="2600" b="1" cap="all">
              <a:solidFill>
                <a:srgbClr val="7030A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78513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21920"/>
            <a:ext cx="5791199" cy="2302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/>
          <p:cNvSpPr txBox="1">
            <a:spLocks/>
          </p:cNvSpPr>
          <p:nvPr/>
        </p:nvSpPr>
        <p:spPr>
          <a:xfrm>
            <a:off x="76200" y="2133600"/>
            <a:ext cx="8915400" cy="4572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d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đường kính bánh dẫn, bị dẫn (mm)</a:t>
            </a:r>
          </a:p>
          <a:p>
            <a:pPr algn="l"/>
            <a:endParaRPr lang="en-US" sz="220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n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số vòng quay </a:t>
            </a:r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bánh dẫn, bị dẫn 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(vòng/phút)</a:t>
            </a:r>
          </a:p>
          <a:p>
            <a:pPr algn="l"/>
            <a:endParaRPr lang="en-US" sz="220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momen xoắn trên bánh </a:t>
            </a:r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dẫn, bị dẫn 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(N.mm)</a:t>
            </a:r>
          </a:p>
          <a:p>
            <a:pPr algn="l"/>
            <a:endParaRPr lang="en-US" sz="220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a: khoảng cách trục (mm)</a:t>
            </a:r>
          </a:p>
          <a:p>
            <a:pPr algn="l"/>
            <a:endParaRPr lang="en-US" sz="220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20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v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vận tốc dài (m/s)</a:t>
            </a:r>
          </a:p>
          <a:p>
            <a:pPr algn="l"/>
            <a:endParaRPr lang="en-US" sz="220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algn="l"/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ω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ω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tốc độ chuyển động quay (vận tốc góc) bánh dẫn, bị dẫn (rad/s)</a:t>
            </a:r>
          </a:p>
        </p:txBody>
      </p:sp>
    </p:spTree>
    <p:extLst>
      <p:ext uri="{BB962C8B-B14F-4D97-AF65-F5344CB8AC3E}">
        <p14:creationId xmlns:p14="http://schemas.microsoft.com/office/powerpoint/2010/main" val="9461333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78016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26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2.1.4 </a:t>
            </a:r>
            <a:r>
              <a:rPr lang="en-US" sz="2600" b="1" cap="all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CHUYỂN ĐỘNG QUAY VÀ CÁC ĐẠI LƯỢNG ĐẶC TRƯNG</a:t>
            </a: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52400" y="6248400"/>
            <a:ext cx="8915400" cy="2438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F</a:t>
            </a:r>
            <a:r>
              <a:rPr lang="en-US" sz="2200" baseline="-250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</a:t>
            </a:r>
            <a:r>
              <a:rPr lang="en-US" sz="2200" smtClean="0">
                <a:solidFill>
                  <a:srgbClr val="00206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 lực vòng (N)</a:t>
            </a:r>
          </a:p>
          <a:p>
            <a:pPr algn="l"/>
            <a:endParaRPr lang="en-US" sz="2200" smtClean="0">
              <a:solidFill>
                <a:srgbClr val="00206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195" name="Picture 3" descr="C:\Users\Admin\Pictures\df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848" y="1009269"/>
            <a:ext cx="7742237" cy="5121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0992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780161" cy="98488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2600" b="1" cap="all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2.1.4 CHUYỂN ĐỘNG QUAY VÀ CÁC ĐẠI LƯỢNG ĐẶC TRƯNG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914400"/>
            <a:ext cx="5791200" cy="44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533400" y="5332512"/>
            <a:ext cx="724636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>
              <a:buClr>
                <a:srgbClr val="FF0000"/>
              </a:buClr>
              <a:tabLst>
                <a:tab pos="723900" algn="l"/>
              </a:tabLst>
            </a:pPr>
            <a:r>
              <a:rPr lang="en-US" sz="2400" smtClean="0"/>
              <a:t>	</a:t>
            </a:r>
            <a:r>
              <a:rPr lang="en-US" sz="2000" err="1" smtClean="0"/>
              <a:t>Trong</a:t>
            </a:r>
            <a:r>
              <a:rPr lang="en-US" sz="2000" smtClean="0"/>
              <a:t> </a:t>
            </a:r>
            <a:r>
              <a:rPr lang="en-US" sz="2000" err="1"/>
              <a:t>đó</a:t>
            </a:r>
            <a:r>
              <a:rPr lang="en-US" sz="2000"/>
              <a:t>: P</a:t>
            </a:r>
            <a:r>
              <a:rPr lang="en-US" sz="2000" baseline="-25000"/>
              <a:t>1</a:t>
            </a:r>
            <a:r>
              <a:rPr lang="en-US" sz="2000"/>
              <a:t> - </a:t>
            </a:r>
            <a:r>
              <a:rPr lang="en-US" sz="2000" err="1"/>
              <a:t>công</a:t>
            </a:r>
            <a:r>
              <a:rPr lang="en-US" sz="2000"/>
              <a:t> </a:t>
            </a:r>
            <a:r>
              <a:rPr lang="en-US" sz="2000" err="1"/>
              <a:t>suất</a:t>
            </a:r>
            <a:r>
              <a:rPr lang="en-US" sz="2000"/>
              <a:t> </a:t>
            </a:r>
            <a:r>
              <a:rPr lang="en-US" sz="2000" err="1"/>
              <a:t>trên</a:t>
            </a:r>
            <a:r>
              <a:rPr lang="en-US" sz="2000"/>
              <a:t> </a:t>
            </a:r>
            <a:r>
              <a:rPr lang="en-US" sz="2000" err="1"/>
              <a:t>trục</a:t>
            </a:r>
            <a:r>
              <a:rPr lang="en-US" sz="2000"/>
              <a:t> </a:t>
            </a:r>
            <a:r>
              <a:rPr lang="en-US" sz="2000" smtClean="0"/>
              <a:t>dẫn (kW)</a:t>
            </a:r>
            <a:endParaRPr lang="en-US" sz="2000"/>
          </a:p>
          <a:p>
            <a:pPr>
              <a:buClr>
                <a:srgbClr val="FF0000"/>
              </a:buClr>
              <a:tabLst>
                <a:tab pos="723900" algn="l"/>
              </a:tabLst>
            </a:pPr>
            <a:r>
              <a:rPr lang="en-US" sz="2000" smtClean="0"/>
              <a:t>                              P</a:t>
            </a:r>
            <a:r>
              <a:rPr lang="en-US" sz="2000" baseline="-25000" smtClean="0"/>
              <a:t>2</a:t>
            </a:r>
            <a:r>
              <a:rPr lang="en-US" sz="2000" smtClean="0"/>
              <a:t> - </a:t>
            </a:r>
            <a:r>
              <a:rPr lang="en-US" sz="2000" err="1" smtClean="0"/>
              <a:t>công</a:t>
            </a:r>
            <a:r>
              <a:rPr lang="en-US" sz="2000" smtClean="0"/>
              <a:t> </a:t>
            </a:r>
            <a:r>
              <a:rPr lang="en-US" sz="2000" err="1" smtClean="0"/>
              <a:t>suất</a:t>
            </a:r>
            <a:r>
              <a:rPr lang="en-US" sz="2000" smtClean="0"/>
              <a:t> </a:t>
            </a:r>
            <a:r>
              <a:rPr lang="en-US" sz="2000" err="1" smtClean="0"/>
              <a:t>trên</a:t>
            </a:r>
            <a:r>
              <a:rPr lang="en-US" sz="2000" smtClean="0"/>
              <a:t> </a:t>
            </a:r>
            <a:r>
              <a:rPr lang="en-US" sz="2000" err="1" smtClean="0"/>
              <a:t>trục</a:t>
            </a:r>
            <a:r>
              <a:rPr lang="en-US" sz="2000" smtClean="0"/>
              <a:t> </a:t>
            </a:r>
            <a:r>
              <a:rPr lang="en-US" sz="2000" err="1" smtClean="0"/>
              <a:t>bị</a:t>
            </a:r>
            <a:r>
              <a:rPr lang="en-US" sz="2000" smtClean="0"/>
              <a:t> </a:t>
            </a:r>
            <a:r>
              <a:rPr lang="en-US" sz="2000"/>
              <a:t>dẫn (kW</a:t>
            </a:r>
            <a:r>
              <a:rPr lang="en-US" sz="2000" smtClean="0"/>
              <a:t>)</a:t>
            </a:r>
          </a:p>
          <a:p>
            <a:pPr>
              <a:buClr>
                <a:srgbClr val="FF0000"/>
              </a:buClr>
              <a:tabLst>
                <a:tab pos="723900" algn="l"/>
              </a:tabLst>
            </a:pPr>
            <a:r>
              <a:rPr lang="en-US" sz="2000"/>
              <a:t>(1HP = 0,736</a:t>
            </a:r>
            <a:r>
              <a:rPr lang="en-US" sz="2000" i="1"/>
              <a:t>kW</a:t>
            </a:r>
            <a:r>
              <a:rPr lang="en-US" sz="200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41675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8431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22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2.1.5 TỶ SỐ TRUYỀN CHUNG và hiệu suất CỦA HỆ THỐNG TRUYỀN ĐỘNG</a:t>
            </a:r>
            <a:endParaRPr lang="en-US" sz="2200" b="1" cap="all">
              <a:solidFill>
                <a:srgbClr val="0070C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43000"/>
            <a:ext cx="8675738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89" y="3962400"/>
            <a:ext cx="880110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159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84319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  <a:p>
            <a:pPr lvl="0" fontAlgn="base"/>
            <a:r>
              <a:rPr lang="en-US" sz="22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2.1.5 TỶ SỐ TRUYỀN CHUNG và hiệu suất CỦA HỆ THỐNG TRUYỀN ĐỘNG</a:t>
            </a:r>
            <a:endParaRPr lang="en-US" sz="2200" b="1" cap="all">
              <a:solidFill>
                <a:srgbClr val="0070C0"/>
              </a:solidFill>
              <a:effectLst>
                <a:glow>
                  <a:srgbClr val="000000"/>
                </a:glow>
                <a:outerShdw sx="0" sy="0">
                  <a:srgbClr val="000000"/>
                </a:outerShdw>
                <a:reflection stA="0" endPos="0" fadeDir="0" sx="0" sy="0"/>
              </a:effectLst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43000"/>
            <a:ext cx="8675738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89" y="3962400"/>
            <a:ext cx="880110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96016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28599" y="24384"/>
            <a:ext cx="87801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 Khái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niệm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về</a:t>
            </a:r>
            <a:r>
              <a:rPr lang="en-US" sz="3200" b="1" cap="all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hệ thống truyền dẫn </a:t>
            </a:r>
            <a:r>
              <a:rPr lang="en-US" sz="3200" b="1" cap="all" err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cơ</a:t>
            </a:r>
            <a:r>
              <a:rPr lang="en-US" sz="3200" b="1" cap="all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 khí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598" y="609159"/>
            <a:ext cx="19148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00206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Bài tập 1:</a:t>
            </a:r>
          </a:p>
        </p:txBody>
      </p:sp>
      <p:pic>
        <p:nvPicPr>
          <p:cNvPr id="11266" name="Picture 2" descr="C:\Users\Admin\Pictures\Untitle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5987" y="1285875"/>
            <a:ext cx="9016172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1623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24384"/>
            <a:ext cx="191488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/>
            <a:r>
              <a:rPr lang="en-US" sz="3200" b="1" cap="all" smtClean="0">
                <a:solidFill>
                  <a:srgbClr val="00206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Bài tập 2:</a:t>
            </a:r>
          </a:p>
        </p:txBody>
      </p:sp>
      <p:pic>
        <p:nvPicPr>
          <p:cNvPr id="1026" name="Picture 2" descr="C:\Users\Admin\Pictures\Untitled2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889"/>
          <a:stretch/>
        </p:blipFill>
        <p:spPr bwMode="auto">
          <a:xfrm>
            <a:off x="0" y="609159"/>
            <a:ext cx="9144000" cy="2130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Admin\Pictures\Untitled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49"/>
          <a:stretch/>
        </p:blipFill>
        <p:spPr bwMode="auto">
          <a:xfrm>
            <a:off x="4724400" y="1371600"/>
            <a:ext cx="3733800" cy="538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2059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4"/>
          <p:cNvSpPr>
            <a:spLocks noGrp="1"/>
          </p:cNvSpPr>
          <p:nvPr>
            <p:ph type="title"/>
          </p:nvPr>
        </p:nvSpPr>
        <p:spPr>
          <a:xfrm>
            <a:off x="609600" y="0"/>
            <a:ext cx="8458200" cy="609600"/>
          </a:xfrm>
        </p:spPr>
        <p:txBody>
          <a:bodyPr>
            <a:normAutofit/>
          </a:bodyPr>
          <a:lstStyle/>
          <a:p>
            <a:pPr lvl="0" algn="l"/>
            <a:r>
              <a:rPr lang="en-US" sz="2800" b="1" cap="all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2.1.5 TỶ SỐ TRUYỀN </a:t>
            </a:r>
            <a:r>
              <a:rPr lang="en-US" sz="28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 </a:t>
            </a:r>
            <a:r>
              <a:rPr lang="en-US" sz="2800" b="1" cap="all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 suất CỦA </a:t>
            </a:r>
            <a:r>
              <a:rPr lang="en-US" sz="28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 TRUYỀN</a:t>
            </a:r>
            <a:endParaRPr lang="en-US" altLang="en-US" sz="2800" smtClean="0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-73152" y="381000"/>
            <a:ext cx="944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406400" indent="-4064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en-US" alt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PHỐI TỶ SỐ TRUYỀN VÀ HIỆU SUẤT CÁC BỘ TRUYỀN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6999137"/>
              </p:ext>
            </p:extLst>
          </p:nvPr>
        </p:nvGraphicFramePr>
        <p:xfrm>
          <a:off x="27432" y="838200"/>
          <a:ext cx="9144000" cy="59277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/>
                <a:gridCol w="1659801"/>
                <a:gridCol w="2966628"/>
                <a:gridCol w="1469571"/>
              </a:tblGrid>
              <a:tr h="914302"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Loại</a:t>
                      </a:r>
                      <a:r>
                        <a:rPr lang="en-US" sz="1800" baseline="0" smtClean="0"/>
                        <a:t> bộ truyền</a:t>
                      </a:r>
                      <a:endParaRPr lang="en-US" sz="180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Tỷ</a:t>
                      </a:r>
                      <a:r>
                        <a:rPr lang="en-US" sz="1800" baseline="0" smtClean="0"/>
                        <a:t> số truyền nên sử dụng</a:t>
                      </a:r>
                      <a:endParaRPr lang="en-US" sz="180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Loại</a:t>
                      </a:r>
                      <a:r>
                        <a:rPr lang="en-US" sz="1800" baseline="0" smtClean="0"/>
                        <a:t> bộ truyền</a:t>
                      </a:r>
                      <a:endParaRPr lang="en-US" sz="180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Tỷ</a:t>
                      </a:r>
                      <a:r>
                        <a:rPr lang="en-US" sz="1800" baseline="0" smtClean="0"/>
                        <a:t> số truyền nên sử dụng</a:t>
                      </a:r>
                      <a:endParaRPr lang="en-US" sz="1800" smtClean="0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426674">
                <a:tc>
                  <a:txBody>
                    <a:bodyPr/>
                    <a:lstStyle/>
                    <a:p>
                      <a:r>
                        <a:rPr lang="en-US" sz="1800" smtClean="0"/>
                        <a:t>Bộ</a:t>
                      </a:r>
                      <a:r>
                        <a:rPr lang="en-US" sz="1800" baseline="0" smtClean="0"/>
                        <a:t> truyền bánh răng trụ:</a:t>
                      </a:r>
                      <a:endParaRPr lang="en-US" sz="1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smtClean="0"/>
                        <a:t>Bộ</a:t>
                      </a:r>
                      <a:r>
                        <a:rPr lang="en-US" sz="1800" baseline="0" smtClean="0"/>
                        <a:t> truyền trục vít:</a:t>
                      </a:r>
                      <a:endParaRPr lang="en-US" sz="1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426674">
                <a:tc>
                  <a:txBody>
                    <a:bodyPr/>
                    <a:lstStyle/>
                    <a:p>
                      <a:r>
                        <a:rPr lang="en-US" sz="1800" smtClean="0"/>
                        <a:t>- Để</a:t>
                      </a:r>
                      <a:r>
                        <a:rPr lang="en-US" sz="1800" baseline="0" smtClean="0"/>
                        <a:t> hở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2 </a:t>
                      </a:r>
                      <a:r>
                        <a:rPr lang="en-US" sz="1800" smtClean="0">
                          <a:sym typeface="Symbol"/>
                        </a:rPr>
                        <a:t> 6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Để</a:t>
                      </a:r>
                      <a:r>
                        <a:rPr lang="en-US" sz="1800" baseline="0" smtClean="0"/>
                        <a:t> hở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10 </a:t>
                      </a:r>
                      <a:r>
                        <a:rPr lang="en-US" sz="1800" smtClean="0">
                          <a:sym typeface="Symbol"/>
                        </a:rPr>
                        <a:t> 60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426674">
                <a:tc>
                  <a:txBody>
                    <a:bodyPr/>
                    <a:lstStyle/>
                    <a:p>
                      <a:r>
                        <a:rPr lang="en-US" sz="1800" smtClean="0"/>
                        <a:t>- Hộp g</a:t>
                      </a:r>
                      <a:r>
                        <a:rPr lang="en-US" sz="1800" baseline="0" smtClean="0"/>
                        <a:t>iảm tốc 1 cấp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3 </a:t>
                      </a:r>
                      <a:r>
                        <a:rPr lang="en-US" sz="1800" smtClean="0">
                          <a:sym typeface="Symbol"/>
                        </a:rPr>
                        <a:t> 5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Hộp</a:t>
                      </a:r>
                      <a:r>
                        <a:rPr lang="en-US" sz="1800" baseline="0" smtClean="0"/>
                        <a:t> giảm tốc 1 cấp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10 </a:t>
                      </a:r>
                      <a:r>
                        <a:rPr lang="en-US" sz="1800" smtClean="0">
                          <a:sym typeface="Symbol"/>
                        </a:rPr>
                        <a:t> 40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640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Hộp</a:t>
                      </a:r>
                      <a:r>
                        <a:rPr lang="en-US" sz="1800" baseline="0" smtClean="0"/>
                        <a:t> giảm tốc 2 cấp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8 </a:t>
                      </a:r>
                      <a:r>
                        <a:rPr lang="en-US" sz="1800" smtClean="0">
                          <a:sym typeface="Symbol"/>
                        </a:rPr>
                        <a:t> 40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Hộp</a:t>
                      </a:r>
                      <a:r>
                        <a:rPr lang="en-US" sz="1800" baseline="0" smtClean="0"/>
                        <a:t> giảm tốc 2 cấp trục vít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300 </a:t>
                      </a:r>
                      <a:r>
                        <a:rPr lang="en-US" sz="1800" smtClean="0">
                          <a:sym typeface="Symbol"/>
                        </a:rPr>
                        <a:t> 800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746680">
                <a:tc>
                  <a:txBody>
                    <a:bodyPr/>
                    <a:lstStyle/>
                    <a:p>
                      <a:r>
                        <a:rPr lang="en-US" sz="1800" smtClean="0"/>
                        <a:t>Bộ</a:t>
                      </a:r>
                      <a:r>
                        <a:rPr lang="en-US" sz="1800" baseline="0" smtClean="0"/>
                        <a:t> truyền động bánh răng côn:</a:t>
                      </a:r>
                      <a:endParaRPr lang="en-US" sz="1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Hộp</a:t>
                      </a:r>
                      <a:r>
                        <a:rPr lang="en-US" sz="1800" baseline="0" smtClean="0"/>
                        <a:t> giảm tốc 2 cấp trục vít-bánh răng và bánh răng-trục vít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60</a:t>
                      </a:r>
                      <a:r>
                        <a:rPr lang="en-US" sz="1800" baseline="0" smtClean="0"/>
                        <a:t> </a:t>
                      </a:r>
                      <a:r>
                        <a:rPr lang="en-US" sz="1800" smtClean="0">
                          <a:sym typeface="Symbol"/>
                        </a:rPr>
                        <a:t> 90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4266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Để</a:t>
                      </a:r>
                      <a:r>
                        <a:rPr lang="en-US" sz="1800" baseline="0" smtClean="0"/>
                        <a:t> hở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2 </a:t>
                      </a:r>
                      <a:r>
                        <a:rPr lang="en-US" sz="1800" smtClean="0">
                          <a:sym typeface="Symbol"/>
                        </a:rPr>
                        <a:t> 3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accent5">
                        <a:lumMod val="90000"/>
                      </a:schemeClr>
                    </a:solidFill>
                  </a:tcPr>
                </a:tc>
              </a:tr>
              <a:tr h="4266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Hộp</a:t>
                      </a:r>
                      <a:r>
                        <a:rPr lang="en-US" sz="1800" baseline="0" smtClean="0"/>
                        <a:t> giảm tốc 1 cấp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2 </a:t>
                      </a:r>
                      <a:r>
                        <a:rPr lang="en-US" sz="1800" smtClean="0">
                          <a:sym typeface="Symbol"/>
                        </a:rPr>
                        <a:t> 4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smtClean="0"/>
                        <a:t>Bộ</a:t>
                      </a:r>
                      <a:r>
                        <a:rPr lang="en-US" sz="1800" baseline="0" smtClean="0"/>
                        <a:t> truyền đai dẹt:</a:t>
                      </a:r>
                      <a:endParaRPr lang="en-US" sz="1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64001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- Hộp</a:t>
                      </a:r>
                      <a:r>
                        <a:rPr lang="en-US" sz="1800" baseline="0" smtClean="0"/>
                        <a:t> giảm tốc côn – trụ 2 cấp</a:t>
                      </a:r>
                      <a:endParaRPr lang="en-US" sz="180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 10 </a:t>
                      </a:r>
                      <a:r>
                        <a:rPr lang="en-US" sz="1800" smtClean="0">
                          <a:sym typeface="Symbol"/>
                        </a:rPr>
                        <a:t> 25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smtClean="0"/>
                        <a:t>- Thường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2 </a:t>
                      </a:r>
                      <a:r>
                        <a:rPr lang="en-US" sz="1800" smtClean="0">
                          <a:sym typeface="Symbol"/>
                        </a:rPr>
                        <a:t> 5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4266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Bộ</a:t>
                      </a:r>
                      <a:r>
                        <a:rPr lang="en-US" sz="1800" baseline="0" smtClean="0"/>
                        <a:t> truyền bánh ma sát</a:t>
                      </a:r>
                      <a:endParaRPr lang="en-US" sz="1800" b="1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2 </a:t>
                      </a:r>
                      <a:r>
                        <a:rPr lang="en-US" sz="1800" smtClean="0">
                          <a:sym typeface="Symbol"/>
                        </a:rPr>
                        <a:t> 4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smtClean="0"/>
                        <a:t>- Có</a:t>
                      </a:r>
                      <a:r>
                        <a:rPr lang="en-US" sz="1800" baseline="0" smtClean="0"/>
                        <a:t> bánh căng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4 </a:t>
                      </a:r>
                      <a:r>
                        <a:rPr lang="en-US" sz="1800" smtClean="0">
                          <a:sym typeface="Symbol"/>
                        </a:rPr>
                        <a:t> 6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  <a:tr h="4266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mtClean="0"/>
                        <a:t>Bộ</a:t>
                      </a:r>
                      <a:r>
                        <a:rPr lang="en-US" sz="1800" baseline="0" smtClean="0"/>
                        <a:t> truyền xích </a:t>
                      </a:r>
                      <a:endParaRPr lang="en-US" sz="1800" b="1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2 </a:t>
                      </a:r>
                      <a:r>
                        <a:rPr lang="en-US" sz="1800" smtClean="0">
                          <a:sym typeface="Symbol"/>
                        </a:rPr>
                        <a:t> 5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r>
                        <a:rPr lang="en-US" sz="1800" smtClean="0"/>
                        <a:t>Bộ</a:t>
                      </a:r>
                      <a:r>
                        <a:rPr lang="en-US" sz="1800" baseline="0" smtClean="0"/>
                        <a:t> truyền đai thang</a:t>
                      </a:r>
                      <a:endParaRPr lang="en-US" sz="1800" b="1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smtClean="0"/>
                        <a:t>2 </a:t>
                      </a:r>
                      <a:r>
                        <a:rPr lang="en-US" sz="1800" smtClean="0">
                          <a:sym typeface="Symbol"/>
                        </a:rPr>
                        <a:t> 5</a:t>
                      </a:r>
                      <a:endParaRPr lang="en-US" sz="180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15" marB="4571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200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-45720" y="609600"/>
            <a:ext cx="9448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406400" indent="-4064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4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en-US" altLang="en-US" sz="2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PHỐI TỶ SỐ TRUYỀN VÀ HIỆU SUẤT CÁC BỘ TRUYỀN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2527672"/>
              </p:ext>
            </p:extLst>
          </p:nvPr>
        </p:nvGraphicFramePr>
        <p:xfrm>
          <a:off x="685800" y="1219200"/>
          <a:ext cx="7848601" cy="5181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29978"/>
                <a:gridCol w="2153201"/>
                <a:gridCol w="2065422"/>
              </a:tblGrid>
              <a:tr h="426720"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Tên</a:t>
                      </a:r>
                      <a:r>
                        <a:rPr lang="en-US" sz="2000" baseline="0" smtClean="0"/>
                        <a:t> gọi</a:t>
                      </a:r>
                      <a:endParaRPr lang="en-US" sz="2000" b="1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Hiệu</a:t>
                      </a:r>
                      <a:r>
                        <a:rPr lang="en-US" sz="2000" baseline="0" smtClean="0"/>
                        <a:t> suất </a:t>
                      </a:r>
                      <a:r>
                        <a:rPr lang="en-US" sz="2000" baseline="0" smtClean="0">
                          <a:sym typeface="Symbol"/>
                        </a:rPr>
                        <a:t></a:t>
                      </a:r>
                      <a:endParaRPr lang="en-US" sz="2000" b="1">
                        <a:solidFill>
                          <a:schemeClr val="tx2">
                            <a:lumMod val="5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n-US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Được</a:t>
                      </a:r>
                      <a:r>
                        <a:rPr lang="en-US" sz="2000" baseline="0" smtClean="0"/>
                        <a:t> che kín</a:t>
                      </a:r>
                      <a:endParaRPr lang="en-US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Để</a:t>
                      </a:r>
                      <a:r>
                        <a:rPr lang="en-US" sz="2000" baseline="0" smtClean="0"/>
                        <a:t> hở</a:t>
                      </a:r>
                      <a:endParaRPr lang="en-US" sz="2000" b="1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smtClean="0"/>
                        <a:t>Bộ</a:t>
                      </a:r>
                      <a:r>
                        <a:rPr lang="en-US" sz="2000" baseline="0" smtClean="0"/>
                        <a:t> truyền bánh răng trụ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0,96 </a:t>
                      </a:r>
                      <a:r>
                        <a:rPr lang="en-US" sz="2000" smtClean="0">
                          <a:sym typeface="Symbol"/>
                        </a:rPr>
                        <a:t> 0,98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0,93 </a:t>
                      </a:r>
                      <a:r>
                        <a:rPr lang="en-US" sz="2000" smtClean="0">
                          <a:sym typeface="Symbol"/>
                        </a:rPr>
                        <a:t> 0,95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smtClean="0"/>
                        <a:t>Bộ</a:t>
                      </a:r>
                      <a:r>
                        <a:rPr lang="en-US" sz="2000" baseline="0" smtClean="0"/>
                        <a:t> truyền động bánh răng côn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0,95 </a:t>
                      </a:r>
                      <a:r>
                        <a:rPr lang="en-US" sz="2000" smtClean="0">
                          <a:sym typeface="Symbol"/>
                        </a:rPr>
                        <a:t> 0,97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0,92 </a:t>
                      </a:r>
                      <a:r>
                        <a:rPr lang="en-US" sz="2000" smtClean="0">
                          <a:sym typeface="Symbol"/>
                        </a:rPr>
                        <a:t> 0,94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smtClean="0"/>
                        <a:t>Bộ</a:t>
                      </a:r>
                      <a:r>
                        <a:rPr lang="en-US" sz="2000" baseline="0" smtClean="0"/>
                        <a:t> truyền trục vít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000" smtClean="0"/>
                        <a:t>Z1 = 1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0,70 </a:t>
                      </a:r>
                      <a:r>
                        <a:rPr lang="en-US" sz="2000" smtClean="0">
                          <a:sym typeface="Symbol"/>
                        </a:rPr>
                        <a:t> 0,75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000" smtClean="0"/>
                        <a:t>Z1 = 2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0,75 </a:t>
                      </a:r>
                      <a:r>
                        <a:rPr lang="en-US" sz="2000" smtClean="0">
                          <a:sym typeface="Symbol"/>
                        </a:rPr>
                        <a:t> 0,82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2000" smtClean="0"/>
                        <a:t>Z1 = 4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0,87 </a:t>
                      </a:r>
                      <a:r>
                        <a:rPr lang="en-US" sz="2000" smtClean="0">
                          <a:sym typeface="Symbol"/>
                        </a:rPr>
                        <a:t> 0,92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mtClean="0"/>
                        <a:t>Bộ</a:t>
                      </a:r>
                      <a:r>
                        <a:rPr lang="en-US" sz="2000" baseline="0" smtClean="0"/>
                        <a:t> truyền xích </a:t>
                      </a:r>
                      <a:endParaRPr lang="en-US" sz="2000" b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0,95 </a:t>
                      </a:r>
                      <a:r>
                        <a:rPr lang="en-US" sz="2000" smtClean="0">
                          <a:sym typeface="Symbol"/>
                        </a:rPr>
                        <a:t> 0,97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0,90 </a:t>
                      </a:r>
                      <a:r>
                        <a:rPr lang="en-US" sz="2000" smtClean="0">
                          <a:sym typeface="Symbol"/>
                        </a:rPr>
                        <a:t> 0,93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mtClean="0"/>
                        <a:t>Bộ</a:t>
                      </a:r>
                      <a:r>
                        <a:rPr lang="en-US" sz="2000" baseline="0" smtClean="0"/>
                        <a:t> truyền bánh ma sát</a:t>
                      </a:r>
                      <a:endParaRPr lang="en-US" sz="2000" b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0,90 </a:t>
                      </a:r>
                      <a:r>
                        <a:rPr lang="en-US" sz="2000" smtClean="0">
                          <a:sym typeface="Symbol"/>
                        </a:rPr>
                        <a:t> 0,96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0,70 </a:t>
                      </a:r>
                      <a:r>
                        <a:rPr lang="en-US" sz="2000" smtClean="0">
                          <a:sym typeface="Symbol"/>
                        </a:rPr>
                        <a:t> 0,88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smtClean="0"/>
                        <a:t>Bộ</a:t>
                      </a:r>
                      <a:r>
                        <a:rPr lang="en-US" sz="2000" baseline="0" smtClean="0"/>
                        <a:t> truyền đai </a:t>
                      </a:r>
                      <a:endParaRPr lang="en-US" sz="2000" b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0,95 </a:t>
                      </a:r>
                      <a:r>
                        <a:rPr lang="en-US" sz="2000" smtClean="0">
                          <a:sym typeface="Symbol"/>
                        </a:rPr>
                        <a:t> 0,96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smtClean="0"/>
                        <a:t>Một</a:t>
                      </a:r>
                      <a:r>
                        <a:rPr lang="en-US" sz="2000" baseline="0" smtClean="0"/>
                        <a:t> cặp ổ lăn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0,99 </a:t>
                      </a:r>
                      <a:r>
                        <a:rPr lang="en-US" sz="2000" smtClean="0">
                          <a:sym typeface="Symbol"/>
                        </a:rPr>
                        <a:t> 0,995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sz="2000" smtClean="0"/>
                        <a:t>Một</a:t>
                      </a:r>
                      <a:r>
                        <a:rPr lang="en-US" sz="2000" baseline="0" smtClean="0"/>
                        <a:t> cặp ổ trượt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smtClean="0"/>
                        <a:t>0,98 </a:t>
                      </a:r>
                      <a:r>
                        <a:rPr lang="en-US" sz="2000" smtClean="0">
                          <a:sym typeface="Symbol"/>
                        </a:rPr>
                        <a:t> 0,99</a:t>
                      </a:r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sz="2000" b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itle 4"/>
          <p:cNvSpPr>
            <a:spLocks noGrp="1"/>
          </p:cNvSpPr>
          <p:nvPr>
            <p:ph type="title"/>
          </p:nvPr>
        </p:nvSpPr>
        <p:spPr>
          <a:xfrm>
            <a:off x="667512" y="-45720"/>
            <a:ext cx="8458200" cy="838200"/>
          </a:xfrm>
        </p:spPr>
        <p:txBody>
          <a:bodyPr>
            <a:normAutofit/>
          </a:bodyPr>
          <a:lstStyle/>
          <a:p>
            <a:pPr lvl="0" algn="l"/>
            <a:r>
              <a:rPr lang="en-US" sz="2800" b="1" cap="all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2.1.5 TỶ SỐ TRUYỀN </a:t>
            </a:r>
            <a:r>
              <a:rPr lang="en-US" sz="28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và </a:t>
            </a:r>
            <a:r>
              <a:rPr lang="en-US" sz="2800" b="1" cap="all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hiệu suất CỦA </a:t>
            </a:r>
            <a:r>
              <a:rPr lang="en-US" sz="2800" b="1" cap="all" smtClean="0">
                <a:solidFill>
                  <a:srgbClr val="0070C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BỘ TRUYỀN</a:t>
            </a:r>
            <a:endParaRPr lang="en-US" altLang="en-US" sz="2800" smtClean="0"/>
          </a:p>
        </p:txBody>
      </p:sp>
    </p:spTree>
    <p:extLst>
      <p:ext uri="{BB962C8B-B14F-4D97-AF65-F5344CB8AC3E}">
        <p14:creationId xmlns:p14="http://schemas.microsoft.com/office/powerpoint/2010/main" val="877093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4"/>
          <p:cNvSpPr>
            <a:spLocks noGrp="1"/>
          </p:cNvSpPr>
          <p:nvPr>
            <p:ph type="title"/>
          </p:nvPr>
        </p:nvSpPr>
        <p:spPr>
          <a:xfrm>
            <a:off x="637381" y="33528"/>
            <a:ext cx="7793038" cy="838200"/>
          </a:xfrm>
        </p:spPr>
        <p:txBody>
          <a:bodyPr/>
          <a:lstStyle/>
          <a:p>
            <a:r>
              <a:rPr lang="en-US" altLang="en-US" sz="2800" b="1" smtClean="0">
                <a:solidFill>
                  <a:srgbClr val="FF0000"/>
                </a:solidFill>
              </a:rPr>
              <a:t>2.2. HỘP GIẢM TỐC</a:t>
            </a:r>
          </a:p>
        </p:txBody>
      </p:sp>
      <p:sp>
        <p:nvSpPr>
          <p:cNvPr id="3" name="Rectangle 5"/>
          <p:cNvSpPr>
            <a:spLocks noChangeArrowheads="1"/>
          </p:cNvSpPr>
          <p:nvPr/>
        </p:nvSpPr>
        <p:spPr bwMode="auto">
          <a:xfrm>
            <a:off x="114300" y="762000"/>
            <a:ext cx="4419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2.2.1. Khái niệm chung</a:t>
            </a:r>
            <a:endParaRPr lang="en-US" altLang="en-US" sz="2600" b="1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4" name="Picture 3" descr="72631gearreduce_000000508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30" t="3761"/>
          <a:stretch>
            <a:fillRect/>
          </a:stretch>
        </p:blipFill>
        <p:spPr bwMode="auto">
          <a:xfrm>
            <a:off x="1615821" y="2404872"/>
            <a:ext cx="5242179" cy="44277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0C7A44D2-09CD-410E-A502-99E228A03630}" type="slidenum">
              <a:rPr lang="en-US" altLang="ko-KR" smtClean="0">
                <a:latin typeface="Times New Roman" pitchFamily="18" charset="0"/>
              </a:rPr>
              <a:pPr eaLnBrk="1" hangingPunct="1"/>
              <a:t>21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929384"/>
            <a:ext cx="8763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latin typeface="Times New Roman" pitchFamily="18" charset="0"/>
                <a:cs typeface="Times New Roman" pitchFamily="18" charset="0"/>
              </a:rPr>
              <a:t>Hộp giảm tốc là cơ cấu truyền động bằng ăn khớp trực tiếp có tỉ số truyền không đổi và dùng để giảm vận tốc góc, tăng momen xoắn.</a:t>
            </a:r>
            <a:endParaRPr lang="en-US" altLang="en-US" sz="2600" b="1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1613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62000" y="12192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CÁC </a:t>
            </a: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HỘP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GIẢM TỐC THÔNG DỤNG</a:t>
            </a:r>
          </a:p>
        </p:txBody>
      </p:sp>
      <p:sp>
        <p:nvSpPr>
          <p:cNvPr id="5" name="Rectangle 21"/>
          <p:cNvSpPr>
            <a:spLocks noChangeArrowheads="1"/>
          </p:cNvSpPr>
          <p:nvPr/>
        </p:nvSpPr>
        <p:spPr bwMode="auto">
          <a:xfrm>
            <a:off x="868680" y="2057400"/>
            <a:ext cx="4495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một cấp.</a:t>
            </a: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838200" y="2743200"/>
            <a:ext cx="4876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nhiều cấp.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868680" y="3429000"/>
            <a:ext cx="67818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bánh răng hành tinh.</a:t>
            </a:r>
          </a:p>
        </p:txBody>
      </p:sp>
      <p:sp>
        <p:nvSpPr>
          <p:cNvPr id="8" name="Rectangle 8"/>
          <p:cNvSpPr>
            <a:spLocks noChangeArrowheads="1"/>
          </p:cNvSpPr>
          <p:nvPr/>
        </p:nvSpPr>
        <p:spPr bwMode="auto">
          <a:xfrm>
            <a:off x="868680" y="4102608"/>
            <a:ext cx="5943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bánh răng sóng.</a:t>
            </a:r>
          </a:p>
        </p:txBody>
      </p:sp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880872" y="4876800"/>
            <a:ext cx="6324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bánh răng con lăn.</a:t>
            </a:r>
          </a:p>
        </p:txBody>
      </p:sp>
      <p:sp>
        <p:nvSpPr>
          <p:cNvPr id="26633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B146158A-AF31-493E-9C3B-D88543FBE7AB}" type="slidenum">
              <a:rPr lang="en-US" altLang="ko-KR" smtClean="0">
                <a:latin typeface="Times New Roman" pitchFamily="18" charset="0"/>
              </a:rPr>
              <a:pPr eaLnBrk="1" hangingPunct="1"/>
              <a:t>22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710717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3038" cy="838200"/>
          </a:xfrm>
        </p:spPr>
        <p:txBody>
          <a:bodyPr/>
          <a:lstStyle/>
          <a:p>
            <a:r>
              <a:rPr lang="en-US" altLang="en-US" sz="2800" b="1" smtClean="0">
                <a:solidFill>
                  <a:srgbClr val="002060"/>
                </a:solidFill>
              </a:rPr>
              <a:t>2.2. HỘP GIẢM TỐC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62000" y="10668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CÁC </a:t>
            </a: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HỘP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GIẢM TỐC THÔNG DỤNG</a:t>
            </a: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09763"/>
            <a:ext cx="9144000" cy="494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/>
        </p:nvSpPr>
        <p:spPr bwMode="auto">
          <a:xfrm>
            <a:off x="0" y="1295400"/>
            <a:ext cx="8839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một cấp (single stage gearbox).</a:t>
            </a:r>
          </a:p>
        </p:txBody>
      </p:sp>
      <p:sp>
        <p:nvSpPr>
          <p:cNvPr id="2765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02CC2246-1174-4CEC-8A20-E3A07AF67A23}" type="slidenum">
              <a:rPr lang="en-US" altLang="ko-KR" smtClean="0">
                <a:latin typeface="Times New Roman" pitchFamily="18" charset="0"/>
              </a:rPr>
              <a:pPr eaLnBrk="1" hangingPunct="1"/>
              <a:t>23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395052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3038" cy="838200"/>
          </a:xfrm>
        </p:spPr>
        <p:txBody>
          <a:bodyPr/>
          <a:lstStyle/>
          <a:p>
            <a:r>
              <a:rPr lang="en-US" altLang="en-US" sz="2800" b="1" smtClean="0">
                <a:solidFill>
                  <a:srgbClr val="002060"/>
                </a:solidFill>
              </a:rPr>
              <a:t>2.2. HỘP GIẢM TỐC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33425" y="8382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HỘP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GIẢM TỐC THÔNG DỤNG</a:t>
            </a:r>
          </a:p>
        </p:txBody>
      </p:sp>
      <p:pic>
        <p:nvPicPr>
          <p:cNvPr id="5" name="Picture 2" descr="F:\giaotrinh\giaotrinh-chitietmay\baigiang-powerpoint\1noidung-coban\chuong3\hopgiamtoc\banh rang non\non-1cap\dutru\lxs-04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9800" y="1873250"/>
            <a:ext cx="4572000" cy="498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21"/>
          <p:cNvSpPr>
            <a:spLocks noChangeArrowheads="1"/>
          </p:cNvSpPr>
          <p:nvPr/>
        </p:nvSpPr>
        <p:spPr bwMode="auto">
          <a:xfrm>
            <a:off x="0" y="1295400"/>
            <a:ext cx="88392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một cấp (single stage gearbox).</a:t>
            </a:r>
          </a:p>
        </p:txBody>
      </p:sp>
      <p:sp>
        <p:nvSpPr>
          <p:cNvPr id="28678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A33CE6C0-4046-49E5-9096-F1DFB2B779E4}" type="slidenum">
              <a:rPr lang="en-US" altLang="ko-KR" smtClean="0">
                <a:latin typeface="Times New Roman" pitchFamily="18" charset="0"/>
              </a:rPr>
              <a:pPr eaLnBrk="1" hangingPunct="1"/>
              <a:t>24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4211839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3038" cy="838200"/>
          </a:xfrm>
        </p:spPr>
        <p:txBody>
          <a:bodyPr/>
          <a:lstStyle/>
          <a:p>
            <a:r>
              <a:rPr lang="en-US" altLang="en-US" sz="2800" b="1" smtClean="0">
                <a:solidFill>
                  <a:srgbClr val="002060"/>
                </a:solidFill>
              </a:rPr>
              <a:t>2.2. HỘP GIẢM TỐC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62000" y="10668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CÁC </a:t>
            </a: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HỘP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GIẢM TỐC THÔNG DỤNG</a:t>
            </a: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0" y="1524000"/>
            <a:ext cx="8915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nhiều cấp (multi-stage gearbox).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219200" y="22860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* Đồng trục.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219200" y="2819400"/>
            <a:ext cx="7467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* Cấp nhanh hoặc cấp chậm phân đôi.</a:t>
            </a: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219200" y="3352800"/>
            <a:ext cx="54102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* Khai triển hai hoặc ba cấp.</a:t>
            </a:r>
          </a:p>
        </p:txBody>
      </p:sp>
      <p:sp>
        <p:nvSpPr>
          <p:cNvPr id="29704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9F453365-FB7D-4868-AA4A-3E6329482229}" type="slidenum">
              <a:rPr lang="en-US" altLang="ko-KR" smtClean="0">
                <a:latin typeface="Times New Roman" pitchFamily="18" charset="0"/>
              </a:rPr>
              <a:pPr eaLnBrk="1" hangingPunct="1"/>
              <a:t>25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3116949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3038" cy="838200"/>
          </a:xfrm>
        </p:spPr>
        <p:txBody>
          <a:bodyPr/>
          <a:lstStyle/>
          <a:p>
            <a:r>
              <a:rPr lang="en-US" altLang="en-US" sz="2800" b="1" smtClean="0">
                <a:solidFill>
                  <a:srgbClr val="002060"/>
                </a:solidFill>
              </a:rPr>
              <a:t>2.2. HỘP GIẢM TỐC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62000" y="10668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CÁC </a:t>
            </a: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HỘP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GIẢM TỐC THÔNG DỤNG</a:t>
            </a: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0" y="1447800"/>
            <a:ext cx="8915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nhiều cấp (multi-stage gearbox).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220980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* Đồng trục.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667000"/>
            <a:ext cx="84582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1644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3038" cy="838200"/>
          </a:xfrm>
        </p:spPr>
        <p:txBody>
          <a:bodyPr/>
          <a:lstStyle/>
          <a:p>
            <a:r>
              <a:rPr lang="en-US" altLang="en-US" sz="2800" b="1" smtClean="0">
                <a:solidFill>
                  <a:srgbClr val="002060"/>
                </a:solidFill>
              </a:rPr>
              <a:t>2.2. HỘP GIẢM TỐC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62000" y="10668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HỘP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GIẢM TỐC THÔNG DỤNG</a:t>
            </a:r>
          </a:p>
        </p:txBody>
      </p:sp>
      <p:sp>
        <p:nvSpPr>
          <p:cNvPr id="6" name="Rectangle 22"/>
          <p:cNvSpPr>
            <a:spLocks noChangeArrowheads="1"/>
          </p:cNvSpPr>
          <p:nvPr/>
        </p:nvSpPr>
        <p:spPr bwMode="auto">
          <a:xfrm>
            <a:off x="0" y="1447800"/>
            <a:ext cx="8915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nhiều cấp (multi-stage gearbox).</a:t>
            </a: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228600" y="1981200"/>
            <a:ext cx="32766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* Cấp nhanh hoặc cấp chậm phân đôi.</a:t>
            </a:r>
          </a:p>
        </p:txBody>
      </p:sp>
      <p:pic>
        <p:nvPicPr>
          <p:cNvPr id="9" name="Picture 2" descr="F:\giaotrinh\giaotrinh-chitietmay\baigiang-powerpoint\1noidung-coban\chuong3\hopgiamtoc\br-tru\gear_in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7" b="6120"/>
          <a:stretch>
            <a:fillRect/>
          </a:stretch>
        </p:blipFill>
        <p:spPr bwMode="auto">
          <a:xfrm>
            <a:off x="3429000" y="2135188"/>
            <a:ext cx="571500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48B53849-6F96-4232-A30B-3396BD155BC0}" type="slidenum">
              <a:rPr lang="en-US" altLang="ko-KR" smtClean="0">
                <a:latin typeface="Times New Roman" pitchFamily="18" charset="0"/>
              </a:rPr>
              <a:pPr eaLnBrk="1" hangingPunct="1"/>
              <a:t>27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88" t="5479" r="4399" b="2740"/>
          <a:stretch>
            <a:fillRect/>
          </a:stretch>
        </p:blipFill>
        <p:spPr bwMode="auto">
          <a:xfrm>
            <a:off x="0" y="3654425"/>
            <a:ext cx="3352800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711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4"/>
          <p:cNvSpPr>
            <a:spLocks noGrp="1"/>
          </p:cNvSpPr>
          <p:nvPr>
            <p:ph type="title"/>
          </p:nvPr>
        </p:nvSpPr>
        <p:spPr>
          <a:xfrm>
            <a:off x="609600" y="152400"/>
            <a:ext cx="7793038" cy="838200"/>
          </a:xfrm>
        </p:spPr>
        <p:txBody>
          <a:bodyPr/>
          <a:lstStyle/>
          <a:p>
            <a:r>
              <a:rPr lang="en-US" altLang="en-US" sz="2800" b="1" smtClean="0">
                <a:solidFill>
                  <a:srgbClr val="002060"/>
                </a:solidFill>
              </a:rPr>
              <a:t>2.2. HỘP GIẢM TỐC</a:t>
            </a:r>
          </a:p>
        </p:txBody>
      </p:sp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742950" y="1066800"/>
            <a:ext cx="7620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2.2.2.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en-US" altLang="en-US" sz="2600" b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LOẠI HỘP </a:t>
            </a:r>
            <a:r>
              <a:rPr lang="en-US" altLang="en-US" sz="2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GIẢM TỐC THÔNG DỤNG</a:t>
            </a:r>
          </a:p>
        </p:txBody>
      </p:sp>
      <p:sp>
        <p:nvSpPr>
          <p:cNvPr id="4" name="Rectangle 22"/>
          <p:cNvSpPr>
            <a:spLocks noChangeArrowheads="1"/>
          </p:cNvSpPr>
          <p:nvPr/>
        </p:nvSpPr>
        <p:spPr bwMode="auto">
          <a:xfrm>
            <a:off x="0" y="1447800"/>
            <a:ext cx="8915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- Hộp giảm tốc nhiều cấp (multi-stage gearbox).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152400" y="2362200"/>
            <a:ext cx="32766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marL="342900" indent="-3429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en-US" altLang="en-US" sz="2600">
                <a:latin typeface="Times New Roman" pitchFamily="18" charset="0"/>
                <a:cs typeface="Times New Roman" pitchFamily="18" charset="0"/>
              </a:rPr>
              <a:t>* Khai triển hai hoặc ba cấp.</a:t>
            </a:r>
          </a:p>
        </p:txBody>
      </p:sp>
      <p:pic>
        <p:nvPicPr>
          <p:cNvPr id="6" name="Picture 2" descr="F:\giaotrinh\giaotrinh-chitietmay\baigiang-powerpoint\1noidung-coban\chuong3\hopgiamtoc\br-tru\br-tru\baigiang\TES-GearBox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4600" y="2133600"/>
            <a:ext cx="5359400" cy="472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3" t="56250" r="42349" b="1250"/>
          <a:stretch>
            <a:fillRect/>
          </a:stretch>
        </p:blipFill>
        <p:spPr bwMode="auto">
          <a:xfrm>
            <a:off x="0" y="3429000"/>
            <a:ext cx="3670300" cy="198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377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4"/>
          <p:cNvSpPr>
            <a:spLocks noGrp="1"/>
          </p:cNvSpPr>
          <p:nvPr>
            <p:ph type="title"/>
          </p:nvPr>
        </p:nvSpPr>
        <p:spPr>
          <a:xfrm>
            <a:off x="381000" y="-76200"/>
            <a:ext cx="8174038" cy="838200"/>
          </a:xfrm>
        </p:spPr>
        <p:txBody>
          <a:bodyPr/>
          <a:lstStyle/>
          <a:p>
            <a:r>
              <a:rPr lang="en-US" altLang="en-US" sz="2400" b="1" smtClean="0">
                <a:solidFill>
                  <a:srgbClr val="FF0000"/>
                </a:solidFill>
              </a:rPr>
              <a:t>2.2.3 CÁC BỘ TRUYỀN CÓ CHI TIẾT TRUNG GIAN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0"/>
            <a:ext cx="4635500" cy="533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513" y="1295400"/>
            <a:ext cx="3900487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7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5DE1B9A2-3B5E-4468-B34E-5838C1947C5B}" type="slidenum">
              <a:rPr lang="en-US" altLang="ko-KR" smtClean="0">
                <a:latin typeface="Times New Roman" pitchFamily="18" charset="0"/>
              </a:rPr>
              <a:pPr eaLnBrk="1" hangingPunct="1"/>
              <a:t>29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006120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4"/>
          <p:cNvSpPr>
            <a:spLocks noGrp="1"/>
          </p:cNvSpPr>
          <p:nvPr>
            <p:ph type="title"/>
          </p:nvPr>
        </p:nvSpPr>
        <p:spPr>
          <a:xfrm>
            <a:off x="512763" y="-152400"/>
            <a:ext cx="8174037" cy="838200"/>
          </a:xfrm>
        </p:spPr>
        <p:txBody>
          <a:bodyPr/>
          <a:lstStyle/>
          <a:p>
            <a:r>
              <a:rPr lang="en-US" altLang="en-US" sz="2400" b="1" smtClean="0">
                <a:solidFill>
                  <a:srgbClr val="FF0000"/>
                </a:solidFill>
              </a:rPr>
              <a:t>2.2.3. CÁC BỘ TRUYỀN CÓ CHI TIẾT TRUNG GIAN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47800"/>
            <a:ext cx="4208463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" t="3088" b="3964"/>
          <a:stretch>
            <a:fillRect/>
          </a:stretch>
        </p:blipFill>
        <p:spPr bwMode="auto">
          <a:xfrm>
            <a:off x="4343400" y="1447800"/>
            <a:ext cx="4800600" cy="414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9ED3F960-F594-4AED-A7B7-D838CA26074B}" type="slidenum">
              <a:rPr lang="en-US" altLang="ko-KR" smtClean="0">
                <a:latin typeface="Times New Roman" pitchFamily="18" charset="0"/>
              </a:rPr>
              <a:pPr eaLnBrk="1" hangingPunct="1"/>
              <a:t>30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1549060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4013"/>
            <a:ext cx="9144000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4" name="Title 4"/>
          <p:cNvSpPr>
            <a:spLocks noGrp="1"/>
          </p:cNvSpPr>
          <p:nvPr>
            <p:ph type="title"/>
          </p:nvPr>
        </p:nvSpPr>
        <p:spPr>
          <a:xfrm>
            <a:off x="512763" y="-152400"/>
            <a:ext cx="8174037" cy="838200"/>
          </a:xfrm>
        </p:spPr>
        <p:txBody>
          <a:bodyPr/>
          <a:lstStyle/>
          <a:p>
            <a:r>
              <a:rPr lang="en-US" altLang="en-US" sz="2400" b="1" smtClean="0">
                <a:solidFill>
                  <a:srgbClr val="FF0000"/>
                </a:solidFill>
              </a:rPr>
              <a:t>2.2.3. CÁC BỘ TRUYỀN CÓ CHI TIẾT TRUNG GIAN</a:t>
            </a:r>
          </a:p>
        </p:txBody>
      </p:sp>
      <p:sp>
        <p:nvSpPr>
          <p:cNvPr id="35845" name="Footer Placeholder 3"/>
          <p:cNvSpPr>
            <a:spLocks noGrp="1"/>
          </p:cNvSpPr>
          <p:nvPr>
            <p:ph type="ftr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ko-KR" smtClean="0">
                <a:latin typeface="Times New Roman" pitchFamily="18" charset="0"/>
              </a:rPr>
              <a:t>- </a:t>
            </a:r>
            <a:fld id="{0B56A38C-F9BA-40C1-926F-7FBCD2768AAC}" type="slidenum">
              <a:rPr lang="en-US" altLang="ko-KR" smtClean="0">
                <a:latin typeface="Times New Roman" pitchFamily="18" charset="0"/>
              </a:rPr>
              <a:pPr eaLnBrk="1" hangingPunct="1"/>
              <a:t>31</a:t>
            </a:fld>
            <a:r>
              <a:rPr lang="en-US" altLang="ko-KR" smtClean="0">
                <a:latin typeface="Times New Roman" pitchFamily="18" charset="0"/>
              </a:rPr>
              <a:t> -</a:t>
            </a:r>
          </a:p>
        </p:txBody>
      </p:sp>
    </p:spTree>
    <p:extLst>
      <p:ext uri="{BB962C8B-B14F-4D97-AF65-F5344CB8AC3E}">
        <p14:creationId xmlns:p14="http://schemas.microsoft.com/office/powerpoint/2010/main" val="935621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33797" name="Rectangle 8"/>
          <p:cNvSpPr>
            <a:spLocks noChangeArrowheads="1"/>
          </p:cNvSpPr>
          <p:nvPr/>
        </p:nvSpPr>
        <p:spPr bwMode="auto">
          <a:xfrm>
            <a:off x="495271" y="561511"/>
            <a:ext cx="62865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2.3.1</a:t>
            </a:r>
            <a:r>
              <a:rPr lang="en-US" altLang="en-US" sz="2400" b="1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cặp bánh răng ăn khớp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9" name="Rectangle 2"/>
          <p:cNvSpPr txBox="1">
            <a:spLocks noRot="1" noChangeArrowheads="1"/>
          </p:cNvSpPr>
          <p:nvPr/>
        </p:nvSpPr>
        <p:spPr bwMode="auto">
          <a:xfrm>
            <a:off x="387096" y="1676400"/>
            <a:ext cx="88931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u="sng" kern="0" smtClea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Khái </a:t>
            </a:r>
            <a:r>
              <a:rPr lang="en-US" sz="2800" u="sng" ker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niệm:</a:t>
            </a:r>
            <a:r>
              <a:rPr lang="en-US" sz="2800" kern="0">
                <a:solidFill>
                  <a:schemeClr val="tx2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>
                <a:latin typeface="Times New Roman" pitchFamily="18" charset="0"/>
                <a:cs typeface="Times New Roman" pitchFamily="18" charset="0"/>
              </a:rPr>
              <a:t>Cơ cấu bánh răng là cơ cấu có khớp cao dùng để biến đổi hoặc truyền chuyển động theo nguyên tắc ăn khớp trực tiếp giữa hai khâu</a:t>
            </a:r>
          </a:p>
        </p:txBody>
      </p:sp>
      <p:pic>
        <p:nvPicPr>
          <p:cNvPr id="33799" name="Picture 13" descr="spur-gear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2795588"/>
            <a:ext cx="4114800" cy="385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8599" y="24384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</p:spTree>
    <p:extLst>
      <p:ext uri="{BB962C8B-B14F-4D97-AF65-F5344CB8AC3E}">
        <p14:creationId xmlns:p14="http://schemas.microsoft.com/office/powerpoint/2010/main" val="3361120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7" grpId="0"/>
      <p:bldP spid="9" grpId="0"/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9" name="Rectangle 2"/>
          <p:cNvSpPr txBox="1">
            <a:spLocks noRot="1" noChangeArrowheads="1"/>
          </p:cNvSpPr>
          <p:nvPr/>
        </p:nvSpPr>
        <p:spPr bwMode="auto">
          <a:xfrm>
            <a:off x="468312" y="1104900"/>
            <a:ext cx="88931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u="sng" kern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Phân </a:t>
            </a:r>
            <a:r>
              <a:rPr lang="en-US" sz="2800" u="sng" ker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loại:</a:t>
            </a:r>
            <a:endParaRPr lang="ru-RU" sz="2800" b="1" kern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34823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35" r="8273" b="4546"/>
          <a:stretch>
            <a:fillRect/>
          </a:stretch>
        </p:blipFill>
        <p:spPr bwMode="auto">
          <a:xfrm>
            <a:off x="304800" y="3262313"/>
            <a:ext cx="1676400" cy="2757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4" r="3416"/>
          <a:stretch>
            <a:fillRect/>
          </a:stretch>
        </p:blipFill>
        <p:spPr bwMode="auto">
          <a:xfrm>
            <a:off x="2090738" y="3200400"/>
            <a:ext cx="1947862" cy="266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" t="4961" r="11763"/>
          <a:stretch>
            <a:fillRect/>
          </a:stretch>
        </p:blipFill>
        <p:spPr bwMode="auto">
          <a:xfrm>
            <a:off x="4572000" y="3335338"/>
            <a:ext cx="2057400" cy="2535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9" t="6334" r="5769"/>
          <a:stretch>
            <a:fillRect/>
          </a:stretch>
        </p:blipFill>
        <p:spPr bwMode="auto">
          <a:xfrm>
            <a:off x="6858000" y="3352800"/>
            <a:ext cx="2286000" cy="251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7" name="TextBox 13"/>
          <p:cNvSpPr txBox="1">
            <a:spLocks noChangeArrowheads="1"/>
          </p:cNvSpPr>
          <p:nvPr/>
        </p:nvSpPr>
        <p:spPr bwMode="auto">
          <a:xfrm>
            <a:off x="685799" y="1828800"/>
            <a:ext cx="8458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- Theo vị trí tương đối giữa hai trục quay: bánh răng nội tiếp và bánh răng ngoại tiếp.</a:t>
            </a:r>
          </a:p>
        </p:txBody>
      </p:sp>
      <p:sp>
        <p:nvSpPr>
          <p:cNvPr id="34828" name="TextBox 14"/>
          <p:cNvSpPr txBox="1">
            <a:spLocks noChangeArrowheads="1"/>
          </p:cNvSpPr>
          <p:nvPr/>
        </p:nvSpPr>
        <p:spPr bwMode="auto">
          <a:xfrm>
            <a:off x="914400" y="6061075"/>
            <a:ext cx="22098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100" i="1">
                <a:latin typeface="Times New Roman" pitchFamily="18" charset="0"/>
                <a:cs typeface="Times New Roman" pitchFamily="18" charset="0"/>
              </a:rPr>
              <a:t>Ăn khớp </a:t>
            </a:r>
            <a:r>
              <a:rPr lang="en-US" altLang="en-US" sz="2100" i="1" smtClean="0">
                <a:latin typeface="Times New Roman" pitchFamily="18" charset="0"/>
                <a:cs typeface="Times New Roman" pitchFamily="18" charset="0"/>
              </a:rPr>
              <a:t>ngoài</a:t>
            </a:r>
            <a:endParaRPr lang="en-US" altLang="en-US" sz="21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829" name="TextBox 15"/>
          <p:cNvSpPr txBox="1">
            <a:spLocks noChangeArrowheads="1"/>
          </p:cNvSpPr>
          <p:nvPr/>
        </p:nvSpPr>
        <p:spPr bwMode="auto">
          <a:xfrm>
            <a:off x="5562600" y="5943600"/>
            <a:ext cx="2667000" cy="41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100" i="1">
                <a:latin typeface="Times New Roman" pitchFamily="18" charset="0"/>
                <a:cs typeface="Times New Roman" pitchFamily="18" charset="0"/>
              </a:rPr>
              <a:t>Ăn khớp </a:t>
            </a:r>
            <a:r>
              <a:rPr lang="en-US" altLang="en-US" sz="2100" i="1" smtClean="0">
                <a:latin typeface="Times New Roman" pitchFamily="18" charset="0"/>
                <a:cs typeface="Times New Roman" pitchFamily="18" charset="0"/>
              </a:rPr>
              <a:t>trong</a:t>
            </a:r>
            <a:endParaRPr lang="en-US" altLang="en-US" sz="2100" i="1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19072" y="580994"/>
            <a:ext cx="62865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2.3.1</a:t>
            </a:r>
            <a:r>
              <a:rPr lang="en-US" altLang="en-US" sz="2400" b="1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cặp bánh răng ăn khớp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</p:spTree>
    <p:extLst>
      <p:ext uri="{BB962C8B-B14F-4D97-AF65-F5344CB8AC3E}">
        <p14:creationId xmlns:p14="http://schemas.microsoft.com/office/powerpoint/2010/main" val="3780834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34827" grpId="0"/>
      <p:bldP spid="34829" grpId="0"/>
      <p:bldP spid="15" grpId="0"/>
      <p:bldP spid="16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9" name="Rectangle 2"/>
          <p:cNvSpPr txBox="1">
            <a:spLocks noRot="1" noChangeArrowheads="1"/>
          </p:cNvSpPr>
          <p:nvPr/>
        </p:nvSpPr>
        <p:spPr bwMode="auto">
          <a:xfrm>
            <a:off x="468312" y="1104900"/>
            <a:ext cx="88931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u="sng" kern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Ăn khớp ngoài:</a:t>
            </a:r>
            <a:endParaRPr lang="ru-RU" sz="2800" b="1" kern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19072" y="580994"/>
            <a:ext cx="62865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2.3.1</a:t>
            </a:r>
            <a:r>
              <a:rPr lang="en-US" altLang="en-US" sz="2400" b="1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cặp bánh răng ăn khớp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3563" y="1114044"/>
            <a:ext cx="3595687" cy="5480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304800" y="2819400"/>
                <a:ext cx="4419600" cy="906915"/>
              </a:xfrm>
              <a:prstGeom prst="rect">
                <a:avLst/>
              </a:prstGeom>
              <a:solidFill>
                <a:srgbClr val="00B05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b="0" i="1" smtClean="0">
                          <a:latin typeface="Cambria Math"/>
                        </a:rPr>
                        <m:t>𝑢</m:t>
                      </m:r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/>
                            </a:rPr>
                            <m:t>12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 b="0" i="0" smtClean="0">
                          <a:latin typeface="Cambria Math"/>
                        </a:rPr>
                        <m:t>=</m:t>
                      </m:r>
                      <m:r>
                        <a:rPr lang="en-US" sz="26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2819400"/>
                <a:ext cx="4419600" cy="906915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2"/>
          <p:cNvSpPr txBox="1">
            <a:spLocks noRot="1" noChangeArrowheads="1"/>
          </p:cNvSpPr>
          <p:nvPr/>
        </p:nvSpPr>
        <p:spPr bwMode="auto">
          <a:xfrm>
            <a:off x="419072" y="4267200"/>
            <a:ext cx="88931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800" kern="0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: số răng bánh răng chủ động</a:t>
            </a:r>
            <a:endParaRPr lang="ru-RU" sz="2800" b="1" ker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8" name="Rectangle 2"/>
          <p:cNvSpPr txBox="1">
            <a:spLocks noRot="1" noChangeArrowheads="1"/>
          </p:cNvSpPr>
          <p:nvPr/>
        </p:nvSpPr>
        <p:spPr bwMode="auto">
          <a:xfrm>
            <a:off x="446975" y="5257800"/>
            <a:ext cx="88931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800" kern="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: số răng bánh răng bị động</a:t>
            </a:r>
            <a:endParaRPr lang="ru-RU" sz="2800" b="1" ker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186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4" grpId="0" animBg="1"/>
      <p:bldP spid="17" grpId="0"/>
      <p:bldP spid="1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9" name="Rectangle 2"/>
          <p:cNvSpPr txBox="1">
            <a:spLocks noRot="1" noChangeArrowheads="1"/>
          </p:cNvSpPr>
          <p:nvPr/>
        </p:nvSpPr>
        <p:spPr bwMode="auto">
          <a:xfrm>
            <a:off x="468312" y="1104900"/>
            <a:ext cx="889317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u="sng" kern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Ăn khớp trong:</a:t>
            </a:r>
            <a:endParaRPr lang="ru-RU" sz="2800" b="1" kern="0">
              <a:solidFill>
                <a:schemeClr val="tx2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19072" y="580994"/>
            <a:ext cx="62865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2.3.1</a:t>
            </a:r>
            <a:r>
              <a:rPr lang="en-US" altLang="en-US" sz="2400" b="1">
                <a:solidFill>
                  <a:srgbClr val="002060"/>
                </a:solidFill>
                <a:latin typeface="Times New Roman" pitchFamily="18" charset="0"/>
              </a:rPr>
              <a:t>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cặp bánh răng ăn khớp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-67055" y="2805817"/>
                <a:ext cx="4419600" cy="906915"/>
              </a:xfrm>
              <a:prstGeom prst="rect">
                <a:avLst/>
              </a:prstGeom>
              <a:solidFill>
                <a:srgbClr val="00B0F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b="0" i="1" smtClean="0">
                          <a:latin typeface="Cambria Math"/>
                        </a:rPr>
                        <m:t>𝑢</m:t>
                      </m:r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/>
                            </a:rPr>
                            <m:t>12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 b="0" i="0" smtClean="0">
                          <a:latin typeface="Cambria Math"/>
                        </a:rPr>
                        <m:t>=</m:t>
                      </m:r>
                      <m:r>
                        <a:rPr lang="en-US" sz="2600" b="0" i="0" smtClean="0">
                          <a:solidFill>
                            <a:srgbClr val="FF0000"/>
                          </a:solidFill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67055" y="2805817"/>
                <a:ext cx="4419600" cy="90691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2"/>
          <p:cNvSpPr txBox="1">
            <a:spLocks noRot="1" noChangeArrowheads="1"/>
          </p:cNvSpPr>
          <p:nvPr/>
        </p:nvSpPr>
        <p:spPr bwMode="auto">
          <a:xfrm>
            <a:off x="0" y="4267200"/>
            <a:ext cx="476252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800" kern="0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: số răng bánh răng chủ động</a:t>
            </a:r>
            <a:endParaRPr lang="ru-RU" sz="2800" b="1" ker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8" name="Rectangle 2"/>
          <p:cNvSpPr txBox="1">
            <a:spLocks noRot="1" noChangeArrowheads="1"/>
          </p:cNvSpPr>
          <p:nvPr/>
        </p:nvSpPr>
        <p:spPr bwMode="auto">
          <a:xfrm>
            <a:off x="0" y="5251704"/>
            <a:ext cx="4467924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en-US" sz="2800" kern="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kern="0" smtClean="0">
                <a:latin typeface="Times New Roman" pitchFamily="18" charset="0"/>
                <a:cs typeface="Times New Roman" pitchFamily="18" charset="0"/>
              </a:rPr>
              <a:t>: số răng bánh răng bị động</a:t>
            </a:r>
            <a:endParaRPr lang="ru-RU" sz="2800" b="1" ker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4582668"/>
            <a:ext cx="2360174" cy="2020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969" y="1086319"/>
            <a:ext cx="4495800" cy="313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4103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5" grpId="0"/>
      <p:bldP spid="16" grpId="0"/>
      <p:bldP spid="4" grpId="0" animBg="1"/>
      <p:bldP spid="17" grpId="0"/>
      <p:bldP spid="1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68312" y="580994"/>
            <a:ext cx="68299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2.3.2. Tỷ số truyền của hệ thống bánh răng thường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25400" y="2651580"/>
                <a:ext cx="4419600" cy="90691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/>
                            </a:rPr>
                            <m:t>12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 b="0" i="0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00" y="2651580"/>
                <a:ext cx="4419600" cy="90691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2"/>
          <p:cNvSpPr txBox="1">
            <a:spLocks noRot="1" noChangeArrowheads="1"/>
          </p:cNvSpPr>
          <p:nvPr/>
        </p:nvSpPr>
        <p:spPr bwMode="auto">
          <a:xfrm>
            <a:off x="0" y="2098290"/>
            <a:ext cx="4762528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latin typeface="Times New Roman" pitchFamily="18" charset="0"/>
                <a:cs typeface="Times New Roman" pitchFamily="18" charset="0"/>
              </a:rPr>
              <a:t>Tỷ số truyền từng cặp bánh răng:</a:t>
            </a:r>
            <a:endParaRPr lang="ru-RU" sz="2400" b="1" ker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pic>
        <p:nvPicPr>
          <p:cNvPr id="1027" name="Picture 3" descr="C:\Users\Admin\Pictures\Untitled33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011" b="25844"/>
          <a:stretch/>
        </p:blipFill>
        <p:spPr bwMode="auto">
          <a:xfrm>
            <a:off x="4264878" y="1219200"/>
            <a:ext cx="5010283" cy="461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76200" y="1219200"/>
                <a:ext cx="3581400" cy="845616"/>
              </a:xfrm>
              <a:prstGeom prst="rect">
                <a:avLst/>
              </a:prstGeom>
              <a:solidFill>
                <a:srgbClr val="92D050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/>
                            </a:rPr>
                            <m:t>15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1219200"/>
                <a:ext cx="3581400" cy="84561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-5080" y="3657600"/>
                <a:ext cx="4419600" cy="90691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sSup>
                            <m:sSup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600" b="0" i="1" smtClean="0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sz="2600" b="0" i="1" smtClean="0">
                                  <a:latin typeface="Cambria Math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600" b="0" i="1" smtClean="0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en-US" sz="2600" b="0" i="0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</a:rPr>
                                <m:t>2′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5080" y="3657600"/>
                <a:ext cx="4419600" cy="90691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0" y="4800600"/>
                <a:ext cx="4419600" cy="90691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sSup>
                            <m:sSup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600" b="0" i="1" smtClean="0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600" b="0" i="1" smtClean="0">
                                  <a:latin typeface="Cambria Math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600" b="0" i="1" smtClean="0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en-US" sz="2600" b="0" i="1" smtClean="0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en-US" sz="2600" b="0" i="0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en-US" sz="2600" b="0" i="1" smtClean="0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800600"/>
                <a:ext cx="4419600" cy="90691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5400" y="5837190"/>
                <a:ext cx="4419600" cy="90691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sSup>
                            <m:sSup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600" b="0" i="1" smtClean="0">
                                  <a:latin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2600" b="0" i="1" smtClean="0">
                                  <a:latin typeface="Cambria Math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600" b="0" i="1" smtClean="0">
                              <a:latin typeface="Cambria Math"/>
                            </a:rPr>
                            <m:t>5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  <m:r>
                                <a:rPr lang="en-US" sz="2600" b="0" i="1" smtClean="0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  <m:r>
                        <a:rPr lang="en-US" sz="2600" b="0" i="0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  <m:r>
                                <a:rPr lang="en-US" sz="2600" b="0" i="1" smtClean="0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400" y="5837190"/>
                <a:ext cx="4419600" cy="90691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1318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4" grpId="0" animBg="1"/>
      <p:bldP spid="17" grpId="0"/>
      <p:bldP spid="12" grpId="0" animBg="1"/>
      <p:bldP spid="14" grpId="0" animBg="1"/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68312" y="580994"/>
            <a:ext cx="68299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2.3.2. Tỷ số truyền của hệ thống bánh răng thường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"/>
          <p:cNvSpPr txBox="1">
            <a:spLocks noRot="1" noChangeArrowheads="1"/>
          </p:cNvSpPr>
          <p:nvPr/>
        </p:nvSpPr>
        <p:spPr bwMode="auto">
          <a:xfrm>
            <a:off x="25400" y="1042659"/>
            <a:ext cx="727285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Nhân các Tỷ số truyền với nhau = tỷ số truyền của cả hệ:</a:t>
            </a:r>
            <a:endParaRPr lang="ru-RU" sz="2400" b="1" ker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06400" y="1576059"/>
                <a:ext cx="7112000" cy="8456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  <m:r>
                                <a:rPr lang="en-US" sz="2600" b="0" i="1" smtClean="0">
                                  <a:latin typeface="Cambria Math"/>
                                </a:rPr>
                                <m:t>5</m:t>
                              </m:r>
                            </m:sub>
                          </m:sSub>
                          <m:r>
                            <a:rPr lang="en-US" sz="2600" b="0" i="1" smtClean="0">
                              <a:latin typeface="Cambria Math"/>
                            </a:rPr>
                            <m:t>=</m:t>
                          </m:r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/>
                            </a:rPr>
                            <m:t>12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en-US" sz="2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sSup>
                            <m:sSup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e>
                            <m:sup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600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en-US" sz="2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sSup>
                            <m:sSup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600" i="1">
                                  <a:latin typeface="Cambria Math"/>
                                </a:rPr>
                                <m:t>3</m:t>
                              </m:r>
                            </m:e>
                            <m:sup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600" i="1"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en-US" sz="2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sSup>
                            <m:sSup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en-US" sz="2600" i="1">
                                  <a:latin typeface="Cambria Math"/>
                                </a:rPr>
                                <m:t>4</m:t>
                              </m:r>
                            </m:e>
                            <m:sup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p>
                          </m:sSup>
                          <m:r>
                            <a:rPr lang="en-US" sz="2600" i="1">
                              <a:latin typeface="Cambria Math"/>
                            </a:rPr>
                            <m:t>5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400" y="1576059"/>
                <a:ext cx="7112000" cy="84561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990600" y="2575152"/>
                <a:ext cx="3270568" cy="8456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3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2575152"/>
                <a:ext cx="3270568" cy="84561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962400" y="2517796"/>
                <a:ext cx="5181600" cy="99136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r>
                        <a:rPr lang="en-US" sz="260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en-US" sz="26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60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6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6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latin typeface="Cambria Math"/>
                                    </a:rPr>
                                    <m:t>2′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en-US" sz="26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60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6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6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3</m:t>
                                  </m:r>
                                  <m:r>
                                    <a:rPr lang="en-US" sz="2600" i="1">
                                      <a:latin typeface="Cambria Math"/>
                                    </a:rPr>
                                    <m:t>′</m:t>
                                  </m:r>
                                </m:sub>
                              </m:sSub>
                            </m:den>
                          </m:f>
                        </m:e>
                      </m:d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en-US" sz="2600" b="0" i="1" smtClean="0">
                              <a:latin typeface="Cambria Math"/>
                              <a:ea typeface="Cambria Math"/>
                            </a:rPr>
                          </m:ctrlPr>
                        </m:dPr>
                        <m:e>
                          <m:r>
                            <a:rPr lang="en-US" sz="260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6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5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600" i="1">
                                      <a:latin typeface="Cambria Math"/>
                                    </a:rPr>
                                  </m:ctrlPr>
                                </m:sSubPr>
                                <m:e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𝑍</m:t>
                                  </m:r>
                                </m:e>
                                <m:sub>
                                  <m:r>
                                    <a:rPr lang="en-US" sz="2600" i="1">
                                      <a:latin typeface="Cambria Math"/>
                                      <a:ea typeface="Cambria Math"/>
                                    </a:rPr>
                                    <m:t>4</m:t>
                                  </m:r>
                                  <m:r>
                                    <a:rPr lang="en-US" sz="2600" i="1">
                                      <a:latin typeface="Cambria Math"/>
                                    </a:rPr>
                                    <m:t>′</m:t>
                                  </m:r>
                                </m:sub>
                              </m:sSub>
                            </m:den>
                          </m:f>
                        </m:e>
                      </m:d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400" y="2517796"/>
                <a:ext cx="5181600" cy="99136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"/>
          <p:cNvSpPr txBox="1">
            <a:spLocks noRot="1" noChangeArrowheads="1"/>
          </p:cNvSpPr>
          <p:nvPr/>
        </p:nvSpPr>
        <p:spPr bwMode="auto">
          <a:xfrm>
            <a:off x="116840" y="3657600"/>
            <a:ext cx="727285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Hay:</a:t>
            </a:r>
            <a:endParaRPr lang="ru-RU" sz="2400" b="1" ker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705168" y="4038600"/>
                <a:ext cx="7112000" cy="909416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i="1">
                              <a:latin typeface="Cambria Math"/>
                            </a:rPr>
                            <m:t>15</m:t>
                          </m:r>
                        </m:sub>
                      </m:sSub>
                      <m:r>
                        <a:rPr lang="en-US" sz="26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600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en-US" sz="2600" b="0" i="1" smtClean="0">
                              <a:latin typeface="Cambria Math"/>
                            </a:rPr>
                            <m:t>4</m:t>
                          </m:r>
                        </m:sup>
                      </m:sSup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2′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den>
                      </m:f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168" y="4038600"/>
                <a:ext cx="7112000" cy="90941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071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1" grpId="0" animBg="1"/>
      <p:bldP spid="22" grpId="0" animBg="1"/>
      <p:bldP spid="23" grpId="0" animBg="1"/>
      <p:bldP spid="24" grpId="0"/>
      <p:bldP spid="25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68312" y="580994"/>
            <a:ext cx="68299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2.3.2. Tỷ số truyền của hệ thống bánh răng thường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"/>
          <p:cNvSpPr txBox="1">
            <a:spLocks noRot="1" noChangeArrowheads="1"/>
          </p:cNvSpPr>
          <p:nvPr/>
        </p:nvSpPr>
        <p:spPr bwMode="auto">
          <a:xfrm>
            <a:off x="25400" y="1042659"/>
            <a:ext cx="8280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Công thức tổng quát cho hệ bánh răng có số bánh răng từ 1 đến k</a:t>
            </a:r>
            <a:endParaRPr lang="ru-RU" sz="2400" b="1" ker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990600" y="1671875"/>
                <a:ext cx="4699000" cy="520463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  <m:r>
                                <a:rPr lang="en-US" sz="2600" b="0" i="1" smtClean="0">
                                  <a:latin typeface="Cambria Math"/>
                                </a:rPr>
                                <m:t>𝑘</m:t>
                              </m:r>
                            </m:sub>
                          </m:sSub>
                          <m:r>
                            <a:rPr lang="en-US" sz="2600" b="0" i="1" smtClean="0">
                              <a:latin typeface="Cambria Math"/>
                            </a:rPr>
                            <m:t>=</m:t>
                          </m:r>
                          <m:r>
                            <a:rPr lang="en-US" sz="26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/>
                            </a:rPr>
                            <m:t>12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sSub>
                        <m:sSubPr>
                          <m:ctrlPr>
                            <a:rPr lang="en-US" sz="2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b="0" i="1" smtClean="0">
                              <a:latin typeface="Cambria Math"/>
                            </a:rPr>
                            <m:t>2</m:t>
                          </m:r>
                          <m:r>
                            <a:rPr lang="en-US" sz="2600" i="1"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∙∙∙</m:t>
                      </m:r>
                      <m:sSub>
                        <m:sSubPr>
                          <m:ctrlPr>
                            <a:rPr lang="en-US" sz="260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d>
                            <m:dPr>
                              <m:ctrlPr>
                                <a:rPr lang="en-US" sz="260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600" b="0" i="1" smtClean="0">
                                  <a:latin typeface="Cambria Math"/>
                                </a:rPr>
                                <m:t>𝑘</m:t>
                              </m:r>
                              <m:r>
                                <a:rPr lang="en-US" sz="2600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  <m:r>
                            <a:rPr lang="en-US" sz="2600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90600" y="1671875"/>
                <a:ext cx="4699000" cy="52046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Rectangle 2"/>
          <p:cNvSpPr txBox="1">
            <a:spLocks noRot="1" noChangeArrowheads="1"/>
          </p:cNvSpPr>
          <p:nvPr/>
        </p:nvSpPr>
        <p:spPr bwMode="auto">
          <a:xfrm>
            <a:off x="468312" y="2362200"/>
            <a:ext cx="727285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Hay:</a:t>
            </a:r>
            <a:endParaRPr lang="ru-RU" sz="2400" b="1" ker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1027110" y="2971799"/>
                <a:ext cx="6460059" cy="909031"/>
              </a:xfrm>
              <a:prstGeom prst="rect">
                <a:avLst/>
              </a:prstGeom>
              <a:solidFill>
                <a:schemeClr val="accent3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i="1">
                              <a:latin typeface="Cambria Math"/>
                            </a:rPr>
                            <m:t>1</m:t>
                          </m:r>
                          <m:r>
                            <a:rPr lang="en-US" sz="2600" b="0" i="1" smtClean="0">
                              <a:latin typeface="Cambria Math"/>
                            </a:rPr>
                            <m:t>𝑘</m:t>
                          </m:r>
                        </m:sub>
                      </m:sSub>
                      <m:r>
                        <a:rPr lang="en-US" sz="2600" i="1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𝜔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𝑛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600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en-US" sz="2600" b="0" i="1" smtClean="0">
                              <a:latin typeface="Cambria Math"/>
                            </a:rPr>
                            <m:t>𝑚</m:t>
                          </m:r>
                        </m:sup>
                      </m:sSup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 i="1">
                          <a:latin typeface="Cambria Math"/>
                          <a:ea typeface="Cambria Math"/>
                        </a:rPr>
                        <m:t>∙∙∙∙∙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𝑘</m:t>
                              </m:r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27110" y="2971799"/>
                <a:ext cx="6460059" cy="90903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Rectangle 2"/>
          <p:cNvSpPr txBox="1">
            <a:spLocks noRot="1" noChangeArrowheads="1"/>
          </p:cNvSpPr>
          <p:nvPr/>
        </p:nvSpPr>
        <p:spPr bwMode="auto">
          <a:xfrm>
            <a:off x="620711" y="4267200"/>
            <a:ext cx="7272859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latin typeface="Times New Roman" pitchFamily="18" charset="0"/>
                <a:cs typeface="Times New Roman" pitchFamily="18" charset="0"/>
              </a:rPr>
              <a:t>Trong đó: m là số cặp bánh răng ăn khớp ngoài</a:t>
            </a:r>
            <a:endParaRPr lang="ru-RU" sz="2400" b="1" ker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2713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1" grpId="0" animBg="1"/>
      <p:bldP spid="24" grpId="0"/>
      <p:bldP spid="25" grpId="0" animBg="1"/>
      <p:bldP spid="1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1178560" y="228533"/>
            <a:ext cx="73914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Cho hệ bánh răng như hình vẽ gồm các bánh răng có số răng là: Z­</a:t>
            </a:r>
            <a:r>
              <a:rPr lang="vi-VN" altLang="en-US" sz="2400" b="1" baseline="-25000">
                <a:solidFill>
                  <a:srgbClr val="002060"/>
                </a:solidFill>
                <a:latin typeface="Times New Roman" pitchFamily="18" charset="0"/>
              </a:rPr>
              <a:t>1</a:t>
            </a:r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 = Z­</a:t>
            </a:r>
            <a:r>
              <a:rPr lang="vi-VN" altLang="en-US" sz="2400" b="1" baseline="-25000">
                <a:solidFill>
                  <a:srgbClr val="002060"/>
                </a:solidFill>
                <a:latin typeface="Times New Roman" pitchFamily="18" charset="0"/>
              </a:rPr>
              <a:t>2</a:t>
            </a:r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 = Z­</a:t>
            </a:r>
            <a:r>
              <a:rPr lang="vi-VN" altLang="en-US" sz="2400" b="1" baseline="-25000">
                <a:solidFill>
                  <a:srgbClr val="002060"/>
                </a:solidFill>
                <a:latin typeface="Times New Roman" pitchFamily="18" charset="0"/>
              </a:rPr>
              <a:t>3’ </a:t>
            </a:r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= Z­</a:t>
            </a:r>
            <a:r>
              <a:rPr lang="vi-VN" altLang="en-US" sz="2400" b="1" baseline="-25000">
                <a:solidFill>
                  <a:srgbClr val="002060"/>
                </a:solidFill>
                <a:latin typeface="Times New Roman" pitchFamily="18" charset="0"/>
              </a:rPr>
              <a:t>4</a:t>
            </a:r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 = 20; Z­</a:t>
            </a:r>
            <a:r>
              <a:rPr lang="vi-VN" altLang="en-US" sz="2400" b="1" baseline="-25000">
                <a:solidFill>
                  <a:srgbClr val="002060"/>
                </a:solidFill>
                <a:latin typeface="Times New Roman" pitchFamily="18" charset="0"/>
              </a:rPr>
              <a:t>3</a:t>
            </a:r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 = Z</a:t>
            </a:r>
            <a:r>
              <a:rPr lang="vi-VN" altLang="en-US" sz="2400" b="1" baseline="-25000">
                <a:solidFill>
                  <a:srgbClr val="002060"/>
                </a:solidFill>
                <a:latin typeface="Times New Roman" pitchFamily="18" charset="0"/>
              </a:rPr>
              <a:t>5</a:t>
            </a:r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 = 80. </a:t>
            </a:r>
            <a:r>
              <a:rPr lang="vi-VN" altLang="en-US" sz="2400" b="1" smtClean="0">
                <a:solidFill>
                  <a:srgbClr val="002060"/>
                </a:solidFill>
                <a:latin typeface="Times New Roman" pitchFamily="18" charset="0"/>
              </a:rPr>
              <a:t>Tính </a:t>
            </a:r>
            <a:r>
              <a:rPr lang="vi-VN" altLang="en-US" sz="2400" b="1">
                <a:solidFill>
                  <a:srgbClr val="002060"/>
                </a:solidFill>
                <a:latin typeface="Times New Roman" pitchFamily="18" charset="0"/>
              </a:rPr>
              <a:t>tỷ số truyền của từng cặp bánh răng, tỷ số truyền của hệ bánh </a:t>
            </a:r>
            <a:r>
              <a:rPr lang="vi-VN" altLang="en-US" sz="2400" b="1" smtClean="0">
                <a:solidFill>
                  <a:srgbClr val="002060"/>
                </a:solidFill>
                <a:latin typeface="Times New Roman" pitchFamily="18" charset="0"/>
              </a:rPr>
              <a:t>răng?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1" y="43867"/>
            <a:ext cx="106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Ví dụ: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112"/>
          <a:stretch>
            <a:fillRect/>
          </a:stretch>
        </p:blipFill>
        <p:spPr bwMode="auto">
          <a:xfrm>
            <a:off x="2514600" y="2133600"/>
            <a:ext cx="4953000" cy="4607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785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1" y="43867"/>
            <a:ext cx="1066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Giải:</a:t>
            </a: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282" b="18112"/>
          <a:stretch/>
        </p:blipFill>
        <p:spPr bwMode="auto">
          <a:xfrm>
            <a:off x="5633720" y="83723"/>
            <a:ext cx="3048000" cy="3512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228600" y="567087"/>
                <a:ext cx="2743200" cy="70801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en-US" sz="2600" b="0" i="1" smtClean="0">
                            <a:latin typeface="Cambria Math"/>
                          </a:rPr>
                          <m:t>12</m:t>
                        </m:r>
                      </m:sub>
                    </m:sSub>
                    <m:r>
                      <a:rPr lang="en-US" sz="2600" b="0" i="0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60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600" b="0" i="1" smtClean="0">
                            <a:latin typeface="Cambria Math"/>
                          </a:rPr>
                          <m:t>−20</m:t>
                        </m:r>
                      </m:num>
                      <m:den>
                        <m:r>
                          <a:rPr lang="en-US" sz="26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en-US" sz="2600" smtClean="0"/>
                  <a:t>=-1</a:t>
                </a:r>
                <a:endParaRPr lang="en-US" sz="260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67087"/>
                <a:ext cx="2743200" cy="708014"/>
              </a:xfrm>
              <a:prstGeom prst="rect">
                <a:avLst/>
              </a:prstGeom>
              <a:blipFill rotWithShape="1">
                <a:blip r:embed="rId3"/>
                <a:stretch>
                  <a:fillRect r="-2444" b="-34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ectangle 2"/>
          <p:cNvSpPr txBox="1">
            <a:spLocks noRot="1" noChangeArrowheads="1"/>
          </p:cNvSpPr>
          <p:nvPr/>
        </p:nvSpPr>
        <p:spPr bwMode="auto">
          <a:xfrm>
            <a:off x="1066800" y="0"/>
            <a:ext cx="441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Tỷ số truyền từng cặp bánh răng:</a:t>
            </a:r>
            <a:endParaRPr lang="ru-RU" sz="2400" b="1" ker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124200" y="541708"/>
                <a:ext cx="2514600" cy="70801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en-US" sz="2600" b="0" i="1" smtClean="0">
                            <a:latin typeface="Cambria Math"/>
                          </a:rPr>
                          <m:t>23</m:t>
                        </m:r>
                      </m:sub>
                    </m:sSub>
                    <m:r>
                      <a:rPr lang="en-US" sz="2600" b="0" i="0" smtClean="0">
                        <a:latin typeface="Cambria Math"/>
                      </a:rPr>
                      <m:t>=+</m:t>
                    </m:r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3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60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600" b="0" i="1" smtClean="0">
                            <a:latin typeface="Cambria Math"/>
                          </a:rPr>
                          <m:t>80</m:t>
                        </m:r>
                      </m:num>
                      <m:den>
                        <m:r>
                          <a:rPr lang="en-US" sz="26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en-US" sz="2600" smtClean="0"/>
                  <a:t>=4</a:t>
                </a:r>
                <a:endParaRPr lang="en-US" sz="260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541708"/>
                <a:ext cx="2514600" cy="708014"/>
              </a:xfrm>
              <a:prstGeom prst="rect">
                <a:avLst/>
              </a:prstGeom>
              <a:blipFill rotWithShape="1">
                <a:blip r:embed="rId4"/>
                <a:stretch>
                  <a:fillRect r="-1214" b="-34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28600" y="1285303"/>
                <a:ext cx="3200400" cy="70801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latin typeface="Cambria Math"/>
                          </a:rPr>
                          <m:t>𝑢</m:t>
                        </m:r>
                      </m:e>
                      <m:sub>
                        <m:sSup>
                          <m:sSupPr>
                            <m:ctrlPr>
                              <a:rPr lang="en-US" sz="26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600" b="0" i="1" smtClean="0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en-US" sz="2600" b="0" i="1" smtClean="0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  <m:r>
                          <a:rPr lang="en-US" sz="2600" b="0" i="1" smtClean="0"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sz="2600" b="0" i="0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3′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60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600" b="0" i="1" smtClean="0">
                            <a:latin typeface="Cambria Math"/>
                          </a:rPr>
                          <m:t>−20</m:t>
                        </m:r>
                      </m:num>
                      <m:den>
                        <m:r>
                          <a:rPr lang="en-US" sz="26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en-US" sz="2600" smtClean="0"/>
                  <a:t>=-1</a:t>
                </a:r>
                <a:endParaRPr lang="en-US" sz="260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285303"/>
                <a:ext cx="3200400" cy="708014"/>
              </a:xfrm>
              <a:prstGeom prst="rect">
                <a:avLst/>
              </a:prstGeom>
              <a:blipFill rotWithShape="1">
                <a:blip r:embed="rId5"/>
                <a:stretch>
                  <a:fillRect b="-34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3124200" y="1249722"/>
                <a:ext cx="2514600" cy="70801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b="0" i="1" smtClean="0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b="0" i="1" smtClean="0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en-US" sz="2600" b="0" i="1" smtClean="0">
                            <a:latin typeface="Cambria Math"/>
                          </a:rPr>
                          <m:t>45</m:t>
                        </m:r>
                      </m:sub>
                    </m:sSub>
                    <m:r>
                      <a:rPr lang="en-US" sz="2600" b="0" i="0" smtClean="0">
                        <a:latin typeface="Cambria Math"/>
                      </a:rPr>
                      <m:t>=+</m:t>
                    </m:r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b="0" i="1" smtClean="0">
                                <a:latin typeface="Cambria Math"/>
                                <a:ea typeface="Cambria Math"/>
                              </a:rPr>
                              <m:t>𝑍</m:t>
                            </m:r>
                          </m:e>
                          <m:sub>
                            <m:r>
                              <a:rPr lang="en-US" sz="2600" b="0" i="1" smtClean="0">
                                <a:latin typeface="Cambria Math"/>
                              </a:rPr>
                              <m:t>4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600" smtClean="0"/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600" i="1">
                            <a:latin typeface="Cambria Math"/>
                          </a:rPr>
                        </m:ctrlPr>
                      </m:fPr>
                      <m:num>
                        <m:r>
                          <a:rPr lang="en-US" sz="2600" b="0" i="1" smtClean="0">
                            <a:latin typeface="Cambria Math"/>
                          </a:rPr>
                          <m:t>80</m:t>
                        </m:r>
                      </m:num>
                      <m:den>
                        <m:r>
                          <a:rPr lang="en-US" sz="2600" b="0" i="1" smtClean="0"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en-US" sz="2600" smtClean="0"/>
                  <a:t>=4</a:t>
                </a:r>
                <a:endParaRPr lang="en-US" sz="260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24200" y="1249722"/>
                <a:ext cx="2514600" cy="708014"/>
              </a:xfrm>
              <a:prstGeom prst="rect">
                <a:avLst/>
              </a:prstGeom>
              <a:blipFill rotWithShape="1">
                <a:blip r:embed="rId6"/>
                <a:stretch>
                  <a:fillRect r="-1214" b="-34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266700" y="3596140"/>
                <a:ext cx="6667500" cy="49705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sz="2600" b="0" i="1" smtClean="0">
                            <a:latin typeface="Cambria Math"/>
                          </a:rPr>
                        </m:ctrlPr>
                      </m:sSubPr>
                      <m:e>
                        <m:sSub>
                          <m:sSub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600" i="1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en-US" sz="2600" i="1">
                                <a:latin typeface="Cambria Math"/>
                              </a:rPr>
                              <m:t>1</m:t>
                            </m:r>
                            <m:r>
                              <a:rPr lang="en-US" sz="2600" b="0" i="1" smtClean="0">
                                <a:latin typeface="Cambria Math"/>
                              </a:rPr>
                              <m:t>5</m:t>
                            </m:r>
                          </m:sub>
                        </m:sSub>
                        <m:r>
                          <a:rPr lang="en-US" sz="2600" b="0" i="1" smtClean="0">
                            <a:latin typeface="Cambria Math"/>
                          </a:rPr>
                          <m:t>=</m:t>
                        </m:r>
                        <m:r>
                          <a:rPr lang="en-US" sz="2600" b="0" i="1" smtClean="0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en-US" sz="2600" b="0" i="1" smtClean="0">
                            <a:latin typeface="Cambria Math"/>
                          </a:rPr>
                          <m:t>12</m:t>
                        </m:r>
                      </m:sub>
                    </m:sSub>
                    <m:r>
                      <a:rPr lang="en-US" sz="2600" b="0" i="1" smtClean="0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en-US" sz="2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en-US" sz="2600" i="1">
                            <a:latin typeface="Cambria Math"/>
                          </a:rPr>
                          <m:t>23</m:t>
                        </m:r>
                      </m:sub>
                    </m:sSub>
                    <m:r>
                      <a:rPr lang="en-US" sz="2600" i="1" smtClean="0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en-US" sz="2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i="1">
                            <a:latin typeface="Cambria Math"/>
                          </a:rPr>
                          <m:t>𝑢</m:t>
                        </m:r>
                      </m:e>
                      <m:sub>
                        <m:sSup>
                          <m:sSupPr>
                            <m:ctrlPr>
                              <a:rPr lang="en-US" sz="2600" i="1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600" i="1">
                                <a:latin typeface="Cambria Math"/>
                              </a:rPr>
                              <m:t>3</m:t>
                            </m:r>
                          </m:e>
                          <m:sup>
                            <m:r>
                              <a:rPr lang="en-US" sz="2600" i="1">
                                <a:latin typeface="Cambria Math"/>
                              </a:rPr>
                              <m:t>′</m:t>
                            </m:r>
                          </m:sup>
                        </m:sSup>
                        <m:r>
                          <a:rPr lang="en-US" sz="2600" i="1">
                            <a:latin typeface="Cambria Math"/>
                          </a:rPr>
                          <m:t>4</m:t>
                        </m:r>
                      </m:sub>
                    </m:sSub>
                    <m:r>
                      <a:rPr lang="en-US" sz="2600" i="1" smtClean="0">
                        <a:latin typeface="Cambria Math"/>
                        <a:ea typeface="Cambria Math"/>
                      </a:rPr>
                      <m:t>∙</m:t>
                    </m:r>
                    <m:sSub>
                      <m:sSubPr>
                        <m:ctrlPr>
                          <a:rPr lang="en-US" sz="2600" i="1">
                            <a:latin typeface="Cambria Math"/>
                          </a:rPr>
                        </m:ctrlPr>
                      </m:sSubPr>
                      <m:e>
                        <m:r>
                          <a:rPr lang="en-US" sz="2600" i="1">
                            <a:latin typeface="Cambria Math"/>
                          </a:rPr>
                          <m:t>𝑢</m:t>
                        </m:r>
                      </m:e>
                      <m:sub>
                        <m:r>
                          <a:rPr lang="en-US" sz="2600" i="1">
                            <a:latin typeface="Cambria Math"/>
                          </a:rPr>
                          <m:t>45</m:t>
                        </m:r>
                      </m:sub>
                    </m:sSub>
                  </m:oMath>
                </a14:m>
                <a:r>
                  <a:rPr lang="en-US" sz="2600" smtClean="0"/>
                  <a:t>=(-1).4.(-1).4=16</a:t>
                </a:r>
                <a:endParaRPr lang="en-US" sz="260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6700" y="3596140"/>
                <a:ext cx="6667500" cy="497059"/>
              </a:xfrm>
              <a:prstGeom prst="rect">
                <a:avLst/>
              </a:prstGeom>
              <a:blipFill rotWithShape="1">
                <a:blip r:embed="rId7"/>
                <a:stretch>
                  <a:fillRect t="-9877" b="-308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2"/>
          <p:cNvSpPr txBox="1">
            <a:spLocks noRot="1" noChangeArrowheads="1"/>
          </p:cNvSpPr>
          <p:nvPr/>
        </p:nvSpPr>
        <p:spPr bwMode="auto">
          <a:xfrm>
            <a:off x="266700" y="2870200"/>
            <a:ext cx="51435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- Tỷ số truyền của cả hệ bánh răng:</a:t>
            </a:r>
            <a:endParaRPr lang="ru-RU" sz="2400" b="1" kern="0">
              <a:solidFill>
                <a:srgbClr val="C000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8" name="Rectangle 2"/>
          <p:cNvSpPr txBox="1">
            <a:spLocks noRot="1" noChangeArrowheads="1"/>
          </p:cNvSpPr>
          <p:nvPr/>
        </p:nvSpPr>
        <p:spPr bwMode="auto">
          <a:xfrm>
            <a:off x="292100" y="4272280"/>
            <a:ext cx="4419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eaLnBrk="0" hangingPunct="0">
              <a:defRPr/>
            </a:pPr>
            <a:r>
              <a:rPr lang="en-US" sz="2400" kern="0" smtClean="0">
                <a:latin typeface="Times New Roman" pitchFamily="18" charset="0"/>
                <a:cs typeface="Times New Roman" pitchFamily="18" charset="0"/>
              </a:rPr>
              <a:t>Hoặc:</a:t>
            </a:r>
            <a:endParaRPr lang="ru-RU" sz="2400" b="1" kern="0"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33680" y="4907472"/>
                <a:ext cx="8757920" cy="911532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6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600" i="1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en-US" sz="2600" i="1">
                              <a:latin typeface="Cambria Math"/>
                            </a:rPr>
                            <m:t>15</m:t>
                          </m:r>
                        </m:sub>
                      </m:sSub>
                      <m:r>
                        <a:rPr lang="en-US" sz="26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600" b="0" i="1" smtClean="0">
                              <a:latin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6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en-US" sz="2600" b="0" i="1" smtClean="0">
                                  <a:latin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en-US" sz="26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3</m:t>
                              </m:r>
                              <m:r>
                                <a:rPr lang="en-US" sz="2600" i="1">
                                  <a:latin typeface="Cambria Math"/>
                                </a:rPr>
                                <m:t>′</m:t>
                              </m:r>
                            </m:sub>
                          </m:sSub>
                        </m:den>
                      </m:f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>
                              <a:latin typeface="Cambria Math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5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n-US" sz="2600" i="1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𝑍</m:t>
                              </m:r>
                            </m:e>
                            <m:sub>
                              <m:r>
                                <a:rPr lang="en-US" sz="2600" i="1"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sub>
                          </m:sSub>
                        </m:den>
                      </m:f>
                      <m:r>
                        <a:rPr lang="en-US" sz="2600">
                          <a:latin typeface="Cambria Math"/>
                          <a:ea typeface="Cambria Math"/>
                        </a:rPr>
                        <m:t>=</m:t>
                      </m:r>
                      <m:sSup>
                        <m:sSupPr>
                          <m:ctrlPr>
                            <a:rPr lang="en-US" sz="2600" i="1" smtClean="0">
                              <a:latin typeface="Cambria Math"/>
                              <a:ea typeface="Cambria Math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sz="2600" i="1" smtClean="0">
                                  <a:latin typeface="Cambria Math"/>
                                  <a:ea typeface="Cambria Math"/>
                                </a:rPr>
                              </m:ctrlPr>
                            </m:dPr>
                            <m:e>
                              <m:r>
                                <a:rPr lang="en-US" sz="2600" b="0" i="1" smtClean="0">
                                  <a:latin typeface="Cambria Math"/>
                                  <a:ea typeface="Cambria Math"/>
                                </a:rPr>
                                <m:t>−1</m:t>
                              </m:r>
                            </m:e>
                          </m:d>
                        </m:e>
                        <m:sup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sup>
                      </m:sSup>
                      <m:f>
                        <m:fPr>
                          <m:ctrlPr>
                            <a:rPr lang="en-US" sz="26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num>
                        <m:den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den>
                      </m:f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80</m:t>
                          </m:r>
                        </m:num>
                        <m:den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den>
                      </m:f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num>
                        <m:den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den>
                      </m:f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∙</m:t>
                      </m:r>
                      <m:f>
                        <m:fPr>
                          <m:ctrlPr>
                            <a:rPr lang="en-US" sz="260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80</m:t>
                          </m:r>
                        </m:num>
                        <m:den>
                          <m:r>
                            <a:rPr lang="en-US" sz="2600" b="0" i="1" smtClean="0">
                              <a:latin typeface="Cambria Math"/>
                              <a:ea typeface="Cambria Math"/>
                            </a:rPr>
                            <m:t>20</m:t>
                          </m:r>
                        </m:den>
                      </m:f>
                      <m:r>
                        <a:rPr lang="en-US" sz="2600" i="1" smtClean="0"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en-US" sz="2600" b="0" i="1" smtClean="0">
                          <a:latin typeface="Cambria Math"/>
                          <a:ea typeface="Cambria Math"/>
                        </a:rPr>
                        <m:t>16</m:t>
                      </m:r>
                    </m:oMath>
                  </m:oMathPara>
                </a14:m>
                <a:endParaRPr lang="en-US" sz="260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3680" y="4907472"/>
                <a:ext cx="8757920" cy="9115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569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7" grpId="0" animBg="1"/>
      <p:bldP spid="8" grpId="0"/>
      <p:bldP spid="9" grpId="0" animBg="1"/>
      <p:bldP spid="11" grpId="0" animBg="1"/>
      <p:bldP spid="12" grpId="0" animBg="1"/>
      <p:bldP spid="14" grpId="0" animBg="1"/>
      <p:bldP spid="17" grpId="0"/>
      <p:bldP spid="18" grpId="0"/>
      <p:bldP spid="19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0160" y="-152400"/>
            <a:ext cx="9144000" cy="2895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smtClean="0">
                <a:solidFill>
                  <a:srgbClr val="FF0000"/>
                </a:solidFill>
              </a:rPr>
              <a:t>BT 1. </a:t>
            </a:r>
            <a:r>
              <a:rPr lang="en-US" sz="3000" smtClean="0"/>
              <a:t>Cho </a:t>
            </a:r>
            <a:r>
              <a:rPr lang="en-US" sz="3000"/>
              <a:t>hệ bánh răng như hình </a:t>
            </a:r>
            <a:r>
              <a:rPr lang="en-US" sz="3000" smtClean="0"/>
              <a:t>vẽsố </a:t>
            </a:r>
            <a:r>
              <a:rPr lang="en-US" sz="3000"/>
              <a:t>răng của các bánh răng</a:t>
            </a:r>
            <a:r>
              <a:rPr lang="en-US" sz="3000" smtClean="0"/>
              <a:t>: </a:t>
            </a:r>
          </a:p>
          <a:p>
            <a:pPr algn="l"/>
            <a:r>
              <a:rPr lang="en-US" sz="3000" smtClean="0"/>
              <a:t>Z</a:t>
            </a:r>
            <a:r>
              <a:rPr lang="en-US" sz="3000" baseline="-25000" smtClean="0"/>
              <a:t>1</a:t>
            </a:r>
            <a:r>
              <a:rPr lang="en-US" sz="3000" smtClean="0"/>
              <a:t> </a:t>
            </a:r>
            <a:r>
              <a:rPr lang="en-US" sz="3000"/>
              <a:t>= 20; Z</a:t>
            </a:r>
            <a:r>
              <a:rPr lang="en-US" sz="3000" baseline="-25000"/>
              <a:t>2</a:t>
            </a:r>
            <a:r>
              <a:rPr lang="en-US" sz="3000"/>
              <a:t> = 50; Z</a:t>
            </a:r>
            <a:r>
              <a:rPr lang="en-US" sz="3000" baseline="-25000"/>
              <a:t>2’</a:t>
            </a:r>
            <a:r>
              <a:rPr lang="en-US" sz="3000"/>
              <a:t>= 22; Z</a:t>
            </a:r>
            <a:r>
              <a:rPr lang="en-US" sz="3000" baseline="-25000"/>
              <a:t>3</a:t>
            </a:r>
            <a:r>
              <a:rPr lang="en-US" sz="3000"/>
              <a:t> = 46; Z</a:t>
            </a:r>
            <a:r>
              <a:rPr lang="en-US" sz="3000" baseline="-25000"/>
              <a:t>3’</a:t>
            </a:r>
            <a:r>
              <a:rPr lang="en-US" sz="3000"/>
              <a:t>= 22; Z</a:t>
            </a:r>
            <a:r>
              <a:rPr lang="en-US" sz="3000" baseline="-25000"/>
              <a:t>4</a:t>
            </a:r>
            <a:r>
              <a:rPr lang="en-US" sz="3000"/>
              <a:t> = 40, Z</a:t>
            </a:r>
            <a:r>
              <a:rPr lang="en-US" sz="3000" baseline="-25000"/>
              <a:t>5</a:t>
            </a:r>
            <a:r>
              <a:rPr lang="en-US" sz="3000"/>
              <a:t> = </a:t>
            </a:r>
            <a:r>
              <a:rPr lang="en-US" sz="3000" smtClean="0"/>
              <a:t>120; số vòng quay bánh răng 1 là 450 vòng/phút. Tính tỷ số truyền của từng cặp bánh răng, tỷ số truyền của hệ bánh răng, số vòng quay của bánh 3 và bánh 5?</a:t>
            </a:r>
            <a:endParaRPr lang="en-US" sz="300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0760" y="2743200"/>
            <a:ext cx="3672840" cy="373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5376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10160" y="-152400"/>
            <a:ext cx="9144000" cy="2895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3000" b="1" smtClean="0">
                <a:solidFill>
                  <a:srgbClr val="FF0000"/>
                </a:solidFill>
              </a:rPr>
              <a:t>BT 2. </a:t>
            </a:r>
            <a:r>
              <a:rPr lang="en-US" sz="3000" smtClean="0"/>
              <a:t>Cho </a:t>
            </a:r>
            <a:r>
              <a:rPr lang="en-US" sz="3000"/>
              <a:t>hệ bánh răng như hình vẽ, nếu </a:t>
            </a:r>
            <a:r>
              <a:rPr lang="en-US" sz="3000" smtClean="0"/>
              <a:t>trục I dẫn </a:t>
            </a:r>
            <a:r>
              <a:rPr lang="en-US" sz="3000"/>
              <a:t>động quay </a:t>
            </a:r>
            <a:r>
              <a:rPr lang="en-US" sz="3000" smtClean="0"/>
              <a:t>640 </a:t>
            </a:r>
            <a:r>
              <a:rPr lang="en-US" sz="3000"/>
              <a:t>v/p và số răng của các bánh răng</a:t>
            </a:r>
            <a:r>
              <a:rPr lang="en-US" sz="3000" smtClean="0"/>
              <a:t>: </a:t>
            </a:r>
          </a:p>
          <a:p>
            <a:pPr algn="l"/>
            <a:r>
              <a:rPr lang="en-US" sz="3000" smtClean="0"/>
              <a:t>Z</a:t>
            </a:r>
            <a:r>
              <a:rPr lang="en-US" sz="3000" baseline="-25000" smtClean="0"/>
              <a:t>1</a:t>
            </a:r>
            <a:r>
              <a:rPr lang="en-US" sz="3000" smtClean="0"/>
              <a:t> </a:t>
            </a:r>
            <a:r>
              <a:rPr lang="en-US" sz="3000"/>
              <a:t>= </a:t>
            </a:r>
            <a:r>
              <a:rPr lang="en-US" sz="3000" smtClean="0"/>
              <a:t>50</a:t>
            </a:r>
            <a:r>
              <a:rPr lang="en-US" sz="3000"/>
              <a:t>; Z</a:t>
            </a:r>
            <a:r>
              <a:rPr lang="en-US" sz="3000" baseline="-25000"/>
              <a:t>2</a:t>
            </a:r>
            <a:r>
              <a:rPr lang="en-US" sz="3000"/>
              <a:t> = </a:t>
            </a:r>
            <a:r>
              <a:rPr lang="en-US" sz="3000" smtClean="0"/>
              <a:t>20</a:t>
            </a:r>
            <a:r>
              <a:rPr lang="en-US" sz="3000"/>
              <a:t>; Z</a:t>
            </a:r>
            <a:r>
              <a:rPr lang="en-US" sz="3000" baseline="-25000"/>
              <a:t>2’</a:t>
            </a:r>
            <a:r>
              <a:rPr lang="en-US" sz="3000"/>
              <a:t>= 22; Z</a:t>
            </a:r>
            <a:r>
              <a:rPr lang="en-US" sz="3000" baseline="-25000"/>
              <a:t>3</a:t>
            </a:r>
            <a:r>
              <a:rPr lang="en-US" sz="3000"/>
              <a:t> = 46; Z</a:t>
            </a:r>
            <a:r>
              <a:rPr lang="en-US" sz="3000" baseline="-25000"/>
              <a:t>3’</a:t>
            </a:r>
            <a:r>
              <a:rPr lang="en-US" sz="3000"/>
              <a:t>= </a:t>
            </a:r>
            <a:r>
              <a:rPr lang="en-US" sz="3000" smtClean="0"/>
              <a:t>120; </a:t>
            </a:r>
            <a:r>
              <a:rPr lang="en-US" sz="3000"/>
              <a:t>Z</a:t>
            </a:r>
            <a:r>
              <a:rPr lang="en-US" sz="3000" baseline="-25000"/>
              <a:t>4</a:t>
            </a:r>
            <a:r>
              <a:rPr lang="en-US" sz="3000"/>
              <a:t> = 30, </a:t>
            </a:r>
            <a:r>
              <a:rPr lang="en-US" sz="3000" smtClean="0"/>
              <a:t>Z</a:t>
            </a:r>
            <a:r>
              <a:rPr lang="en-US" sz="3000" baseline="-25000" smtClean="0"/>
              <a:t>4’</a:t>
            </a:r>
            <a:r>
              <a:rPr lang="en-US" sz="3000" smtClean="0"/>
              <a:t> </a:t>
            </a:r>
            <a:r>
              <a:rPr lang="en-US" sz="3000"/>
              <a:t>= </a:t>
            </a:r>
            <a:r>
              <a:rPr lang="en-US" sz="3000" smtClean="0"/>
              <a:t>40 </a:t>
            </a:r>
            <a:r>
              <a:rPr lang="en-US" sz="3000"/>
              <a:t>Z</a:t>
            </a:r>
            <a:r>
              <a:rPr lang="en-US" sz="3000" baseline="-25000"/>
              <a:t>5</a:t>
            </a:r>
            <a:r>
              <a:rPr lang="en-US" sz="3000"/>
              <a:t> = 4</a:t>
            </a:r>
            <a:r>
              <a:rPr lang="en-US" sz="3000" smtClean="0"/>
              <a:t>0, Z</a:t>
            </a:r>
            <a:r>
              <a:rPr lang="en-US" sz="3000" baseline="-25000" smtClean="0"/>
              <a:t>6</a:t>
            </a:r>
            <a:r>
              <a:rPr lang="en-US" sz="3000" smtClean="0"/>
              <a:t> = 40. Tính tỷ số truyền của từng cặp bánh răng, tỷ số truyền của hệ bánh răng, số vòng quay của trục III  và trục V?</a:t>
            </a:r>
            <a:endParaRPr lang="en-US" sz="3000"/>
          </a:p>
        </p:txBody>
      </p:sp>
      <p:pic>
        <p:nvPicPr>
          <p:cNvPr id="3074" name="Picture 2" descr="C:\Users\Admin\Pictures\Capture44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00" y="2362200"/>
            <a:ext cx="7086601" cy="4175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805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34827" name="TextBox 13"/>
          <p:cNvSpPr txBox="1">
            <a:spLocks noChangeArrowheads="1"/>
          </p:cNvSpPr>
          <p:nvPr/>
        </p:nvSpPr>
        <p:spPr bwMode="auto">
          <a:xfrm>
            <a:off x="533400" y="4495800"/>
            <a:ext cx="84582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800" b="1" u="sng" smtClean="0">
                <a:latin typeface="Times New Roman" pitchFamily="18" charset="0"/>
                <a:cs typeface="Times New Roman" pitchFamily="18" charset="0"/>
              </a:rPr>
              <a:t>Định nghĩa: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Hệ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thống bánh răng vi sai là hệ thống bánh răng mà mỗi cặp bánh răng ăn khớp,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ít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nhất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1 bánh răng di động.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30212" y="580994"/>
            <a:ext cx="65510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2.3.3.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hệ thống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bánh răng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vi sai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2" y="1523999"/>
            <a:ext cx="8439150" cy="26924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33400" y="5715000"/>
            <a:ext cx="8458200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Hệ thống bánh răng vi sai sử dụng chủ yếu trong hệ thống lái của ô tô.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5919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15" grpId="0"/>
      <p:bldP spid="16" grpId="0"/>
      <p:bldP spid="14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34827" name="TextBox 13"/>
          <p:cNvSpPr txBox="1">
            <a:spLocks noChangeArrowheads="1"/>
          </p:cNvSpPr>
          <p:nvPr/>
        </p:nvSpPr>
        <p:spPr bwMode="auto">
          <a:xfrm>
            <a:off x="458787" y="1371600"/>
            <a:ext cx="84582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800" b="1">
                <a:latin typeface="Times New Roman" pitchFamily="18" charset="0"/>
                <a:cs typeface="Times New Roman" pitchFamily="18" charset="0"/>
              </a:rPr>
              <a:t>Công thức của hệ vi </a:t>
            </a:r>
            <a:r>
              <a:rPr lang="en-US" altLang="en-US" sz="2800" b="1">
                <a:latin typeface="Times New Roman" pitchFamily="18" charset="0"/>
                <a:cs typeface="Times New Roman" pitchFamily="18" charset="0"/>
              </a:rPr>
              <a:t>sai </a:t>
            </a:r>
            <a:r>
              <a:rPr lang="en-US" altLang="en-US" sz="2800" b="1" smtClean="0">
                <a:latin typeface="Times New Roman" pitchFamily="18" charset="0"/>
                <a:cs typeface="Times New Roman" pitchFamily="18" charset="0"/>
              </a:rPr>
              <a:t>là: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30212" y="580994"/>
            <a:ext cx="65510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2.3.3.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hệ thống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bánh răng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vi sai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1" y="2192338"/>
            <a:ext cx="3191123" cy="329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2892425"/>
            <a:ext cx="4562475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13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15" grpId="0"/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34827" name="TextBox 13"/>
          <p:cNvSpPr txBox="1">
            <a:spLocks noChangeArrowheads="1"/>
          </p:cNvSpPr>
          <p:nvPr/>
        </p:nvSpPr>
        <p:spPr bwMode="auto">
          <a:xfrm>
            <a:off x="306387" y="1154609"/>
            <a:ext cx="426561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vi-VN" altLang="en-US" sz="2800" b="1">
                <a:latin typeface="Times New Roman" pitchFamily="18" charset="0"/>
                <a:cs typeface="Times New Roman" pitchFamily="18" charset="0"/>
              </a:rPr>
              <a:t>Ví dụ 1: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Cho hệ bánh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răng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 hình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c</a:t>
            </a:r>
            <a:endParaRPr lang="vi-VN" altLang="en-US" sz="280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thông số sau: Z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=Z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3’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=Z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=20; Z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=Z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=60; n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1800vòng/phút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. Cho biết đƣờng tâm trục các bánh 1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thẳng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hàng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số vòng quay bánh 5: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. Tính khoảng cách trục a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12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và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vi-VN" altLang="en-US" sz="2800" baseline="-25000" smtClean="0">
                <a:latin typeface="Times New Roman" pitchFamily="18" charset="0"/>
                <a:cs typeface="Times New Roman" pitchFamily="18" charset="0"/>
              </a:rPr>
              <a:t>23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Cho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biết các bánh răng đều tiêu chuẩn và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cùng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mođun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m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 5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30212" y="580994"/>
            <a:ext cx="65510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2.3.3.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hệ thống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bánh răng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vi sai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pic>
        <p:nvPicPr>
          <p:cNvPr id="3074" name="Picture 2" descr="C:\Users\Admin\Downloads\Captvgur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75" y="1219200"/>
            <a:ext cx="4337215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6722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15" grpId="0"/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30212" y="580994"/>
            <a:ext cx="65510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2.3.3.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hệ thống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bánh răng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vi sai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sp>
        <p:nvSpPr>
          <p:cNvPr id="9" name="TextBox 13"/>
          <p:cNvSpPr txBox="1">
            <a:spLocks noChangeArrowheads="1"/>
          </p:cNvSpPr>
          <p:nvPr/>
        </p:nvSpPr>
        <p:spPr bwMode="auto">
          <a:xfrm>
            <a:off x="306387" y="1150026"/>
            <a:ext cx="42656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800" b="1" u="sng" smtClean="0">
                <a:latin typeface="Times New Roman" pitchFamily="18" charset="0"/>
                <a:cs typeface="Times New Roman" pitchFamily="18" charset="0"/>
              </a:rPr>
              <a:t>Hướng dẫn VD1:</a:t>
            </a:r>
            <a:endParaRPr lang="en-US" altLang="en-US" sz="2800" u="sng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13"/>
          <p:cNvSpPr txBox="1">
            <a:spLocks noChangeArrowheads="1"/>
          </p:cNvSpPr>
          <p:nvPr/>
        </p:nvSpPr>
        <p:spPr bwMode="auto">
          <a:xfrm>
            <a:off x="152400" y="1930727"/>
            <a:ext cx="338028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Hệ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ờng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vì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ờng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tâm trục của các bánh</a:t>
            </a:r>
          </a:p>
          <a:p>
            <a:pPr eaLnBrk="1" hangingPunct="1"/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răng đều cố định)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" y="3581400"/>
            <a:ext cx="8982864" cy="2590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C:\Users\Admin\Downloads\Captvgur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323" y="1219200"/>
            <a:ext cx="3933825" cy="3317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7695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9" grpId="0"/>
      <p:bldP spid="1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34827" name="TextBox 13"/>
          <p:cNvSpPr txBox="1">
            <a:spLocks noChangeArrowheads="1"/>
          </p:cNvSpPr>
          <p:nvPr/>
        </p:nvSpPr>
        <p:spPr bwMode="auto">
          <a:xfrm>
            <a:off x="306387" y="1154609"/>
            <a:ext cx="3656013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vi-VN" altLang="en-US" sz="2800" b="1">
                <a:latin typeface="Times New Roman" pitchFamily="18" charset="0"/>
                <a:cs typeface="Times New Roman" pitchFamily="18" charset="0"/>
              </a:rPr>
              <a:t>Ví </a:t>
            </a:r>
            <a:r>
              <a:rPr lang="vi-VN" altLang="en-US" sz="2800" b="1">
                <a:latin typeface="Times New Roman" pitchFamily="18" charset="0"/>
                <a:cs typeface="Times New Roman" pitchFamily="18" charset="0"/>
              </a:rPr>
              <a:t>dụ </a:t>
            </a:r>
            <a:r>
              <a:rPr lang="en-US" altLang="en-US" sz="2800" b="1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altLang="en-US" sz="2800" b="1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Cho hệ bánh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răng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 hìn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h,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có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vi-VN" altLang="en-US" sz="2800" baseline="-2500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=Z</a:t>
            </a:r>
            <a:r>
              <a:rPr lang="vi-VN" altLang="en-US" sz="2800" baseline="-2500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=30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răng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; Z</a:t>
            </a:r>
            <a:r>
              <a:rPr lang="vi-VN" altLang="en-US" sz="2800" baseline="-2500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=40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 răng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 răng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vi-VN" altLang="en-US" sz="2800" baseline="-25000">
                <a:latin typeface="Times New Roman" pitchFamily="18" charset="0"/>
                <a:cs typeface="Times New Roman" pitchFamily="18" charset="0"/>
              </a:rPr>
              <a:t>’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20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răng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;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vi-VN" altLang="en-US" sz="2800" baseline="-25000" smtClean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=40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răng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Bánh răng số 1 cố định. </a:t>
            </a:r>
            <a:r>
              <a:rPr lang="vi-VN" altLang="en-US" sz="2800">
                <a:latin typeface="Times New Roman" pitchFamily="18" charset="0"/>
                <a:cs typeface="Times New Roman" pitchFamily="18" charset="0"/>
              </a:rPr>
              <a:t>Tính </a:t>
            </a:r>
            <a:r>
              <a:rPr lang="vi-VN" altLang="en-US" sz="280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altLang="en-US" sz="280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+ Tỷ số truyền i</a:t>
            </a:r>
            <a:r>
              <a:rPr lang="en-US" altLang="en-US" sz="2800" baseline="-25000">
                <a:latin typeface="Times New Roman" pitchFamily="18" charset="0"/>
                <a:cs typeface="Times New Roman" pitchFamily="18" charset="0"/>
              </a:rPr>
              <a:t>3C</a:t>
            </a:r>
          </a:p>
          <a:p>
            <a:pPr eaLnBrk="1" hangingPunct="1"/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+ Tỷ số truyền i</a:t>
            </a:r>
            <a:r>
              <a:rPr lang="en-US" altLang="en-US" sz="2800" baseline="-25000">
                <a:latin typeface="Times New Roman" pitchFamily="18" charset="0"/>
                <a:cs typeface="Times New Roman" pitchFamily="18" charset="0"/>
              </a:rPr>
              <a:t>43’</a:t>
            </a:r>
          </a:p>
          <a:p>
            <a:pPr eaLnBrk="1" hangingPunct="1"/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+ Bánh 2’ và bánh 3 có 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quay </a:t>
            </a:r>
            <a:r>
              <a:rPr lang="en-US" altLang="en-US" sz="2800" smtClean="0">
                <a:latin typeface="Times New Roman" pitchFamily="18" charset="0"/>
                <a:cs typeface="Times New Roman" pitchFamily="18" charset="0"/>
              </a:rPr>
              <a:t>cùng chiều </a:t>
            </a:r>
            <a:r>
              <a:rPr lang="en-US" altLang="en-US" sz="2800">
                <a:latin typeface="Times New Roman" pitchFamily="18" charset="0"/>
                <a:cs typeface="Times New Roman" pitchFamily="18" charset="0"/>
              </a:rPr>
              <a:t>hay không?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30212" y="580994"/>
            <a:ext cx="65510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2.3.3.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hệ thống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bánh răng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vi sai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0975" y="2133600"/>
            <a:ext cx="481348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758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15" grpId="0"/>
      <p:bldP spid="1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20" name="Rectangle 7"/>
          <p:cNvSpPr>
            <a:spLocks noChangeArrowheads="1"/>
          </p:cNvSpPr>
          <p:nvPr/>
        </p:nvSpPr>
        <p:spPr bwMode="auto">
          <a:xfrm>
            <a:off x="0" y="2192338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endParaRPr lang="en-US" altLang="en-US">
              <a:latin typeface="Arial" charset="0"/>
            </a:endParaRPr>
          </a:p>
        </p:txBody>
      </p:sp>
      <p:sp>
        <p:nvSpPr>
          <p:cNvPr id="34827" name="TextBox 13"/>
          <p:cNvSpPr txBox="1">
            <a:spLocks noChangeArrowheads="1"/>
          </p:cNvSpPr>
          <p:nvPr/>
        </p:nvSpPr>
        <p:spPr bwMode="auto">
          <a:xfrm>
            <a:off x="306387" y="1154609"/>
            <a:ext cx="365601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r>
              <a:rPr lang="en-US" altLang="en-US" sz="2800" b="1" smtClean="0">
                <a:latin typeface="Times New Roman" pitchFamily="18" charset="0"/>
                <a:cs typeface="Times New Roman" pitchFamily="18" charset="0"/>
              </a:rPr>
              <a:t>Bài tập</a:t>
            </a:r>
            <a:r>
              <a:rPr lang="vi-VN" altLang="en-US" sz="2800" b="1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alt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8"/>
          <p:cNvSpPr>
            <a:spLocks noChangeArrowheads="1"/>
          </p:cNvSpPr>
          <p:nvPr/>
        </p:nvSpPr>
        <p:spPr bwMode="auto">
          <a:xfrm>
            <a:off x="430212" y="580994"/>
            <a:ext cx="65510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673100" algn="l"/>
              </a:tabLs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2.3.3.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Tỷ số truyền của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hệ thống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bánh răng </a:t>
            </a:r>
            <a:r>
              <a:rPr lang="en-US" altLang="en-US" sz="2400" b="1" smtClean="0">
                <a:solidFill>
                  <a:srgbClr val="002060"/>
                </a:solidFill>
                <a:latin typeface="Times New Roman" pitchFamily="18" charset="0"/>
              </a:rPr>
              <a:t>vi sai</a:t>
            </a:r>
            <a:endParaRPr lang="en-US" altLang="en-US" sz="2400" b="1">
              <a:solidFill>
                <a:srgbClr val="002060"/>
              </a:solidFill>
              <a:latin typeface="Times New Roman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52400" y="43867"/>
            <a:ext cx="868680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en-US" sz="2800" b="1" smtClean="0">
                <a:solidFill>
                  <a:srgbClr val="FF0000"/>
                </a:solidFill>
                <a:effectLst>
                  <a:glow>
                    <a:srgbClr val="000000"/>
                  </a:glow>
                  <a:outerShdw sx="0" sy="0">
                    <a:srgbClr val="000000"/>
                  </a:outerShdw>
                  <a:reflection stA="0" endPos="0" fadeDir="0" sx="0" sy="0"/>
                </a:effectLst>
              </a:rPr>
              <a:t>2.3 Truyền động của hệ thống bánh răng trong hộp tốc độ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966913"/>
            <a:ext cx="3124200" cy="290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0600" y="1687354"/>
            <a:ext cx="3267075" cy="360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98859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7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</TotalTime>
  <Words>2860</Words>
  <Application>Microsoft Office PowerPoint</Application>
  <PresentationFormat>On-screen Show (4:3)</PresentationFormat>
  <Paragraphs>273</Paragraphs>
  <Slides>48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48</vt:i4>
      </vt:variant>
    </vt:vector>
  </HeadingPairs>
  <TitlesOfParts>
    <vt:vector size="49" baseType="lpstr">
      <vt:lpstr>Office Theme</vt:lpstr>
      <vt:lpstr>CHƯƠNG 2 TRUYỀN DẪN CƠ KHÍ TRONG MÁY</vt:lpstr>
      <vt:lpstr>MỤC TIÊU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2.1.5 TỶ SỐ TRUYỀN và hiệu suất CỦA BỘ TRUYỀN</vt:lpstr>
      <vt:lpstr>2.1.5 TỶ SỐ TRUYỀN và hiệu suất CỦA BỘ TRUYỀN</vt:lpstr>
      <vt:lpstr>2.2. HỘP GIẢM TỐC</vt:lpstr>
      <vt:lpstr>PowerPoint Presentation</vt:lpstr>
      <vt:lpstr>2.2. HỘP GIẢM TỐC</vt:lpstr>
      <vt:lpstr>2.2. HỘP GIẢM TỐC</vt:lpstr>
      <vt:lpstr>2.2. HỘP GIẢM TỐC</vt:lpstr>
      <vt:lpstr>2.2. HỘP GIẢM TỐC</vt:lpstr>
      <vt:lpstr>2.2. HỘP GIẢM TỐC</vt:lpstr>
      <vt:lpstr>2.2. HỘP GIẢM TỐC</vt:lpstr>
      <vt:lpstr>2.2.3 CÁC BỘ TRUYỀN CÓ CHI TIẾT TRUNG GIAN</vt:lpstr>
      <vt:lpstr>2.2.3. CÁC BỘ TRUYỀN CÓ CHI TIẾT TRUNG GIAN</vt:lpstr>
      <vt:lpstr>2.2.3. CÁC BỘ TRUYỀN CÓ CHI TIẾT TRUNG GIAN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CHƯƠNG 2 TRUYỀN DẪN CƠ KHÍ TRONG MÁY</dc:title>
  <dc:creator>Admin</dc:creator>
  <cp:lastModifiedBy>Admin</cp:lastModifiedBy>
  <cp:revision>113</cp:revision>
  <dcterms:created xsi:type="dcterms:W3CDTF">2021-07-29T03:09:24Z</dcterms:created>
  <dcterms:modified xsi:type="dcterms:W3CDTF">2021-08-30T04:36:03Z</dcterms:modified>
</cp:coreProperties>
</file>