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3" r:id="rId4"/>
    <p:sldId id="275" r:id="rId5"/>
    <p:sldId id="258" r:id="rId6"/>
    <p:sldId id="276" r:id="rId7"/>
    <p:sldId id="277" r:id="rId8"/>
    <p:sldId id="278" r:id="rId9"/>
    <p:sldId id="279" r:id="rId10"/>
    <p:sldId id="280" r:id="rId11"/>
    <p:sldId id="281" r:id="rId12"/>
    <p:sldId id="282" r:id="rId13"/>
    <p:sldId id="283" r:id="rId14"/>
    <p:sldId id="284" r:id="rId15"/>
    <p:sldId id="285" r:id="rId16"/>
    <p:sldId id="286" r:id="rId17"/>
    <p:sldId id="287" r:id="rId18"/>
    <p:sldId id="288" r:id="rId19"/>
    <p:sldId id="289" r:id="rId20"/>
    <p:sldId id="291" r:id="rId21"/>
    <p:sldId id="290" r:id="rId22"/>
    <p:sldId id="292" r:id="rId23"/>
    <p:sldId id="293" r:id="rId24"/>
    <p:sldId id="294" r:id="rId25"/>
    <p:sldId id="296" r:id="rId26"/>
    <p:sldId id="297" r:id="rId27"/>
    <p:sldId id="298" r:id="rId28"/>
    <p:sldId id="299" r:id="rId29"/>
    <p:sldId id="300" r:id="rId30"/>
    <p:sldId id="301" r:id="rId31"/>
    <p:sldId id="302" r:id="rId32"/>
    <p:sldId id="303" r:id="rId33"/>
    <p:sldId id="272" r:id="rId34"/>
    <p:sldId id="304" r:id="rId35"/>
    <p:sldId id="306" r:id="rId36"/>
    <p:sldId id="307" r:id="rId37"/>
    <p:sldId id="308" r:id="rId38"/>
    <p:sldId id="309" r:id="rId39"/>
    <p:sldId id="310" r:id="rId40"/>
    <p:sldId id="311" r:id="rId41"/>
    <p:sldId id="312" r:id="rId42"/>
    <p:sldId id="313" r:id="rId43"/>
    <p:sldId id="314" r:id="rId44"/>
    <p:sldId id="315" r:id="rId45"/>
    <p:sldId id="316" r:id="rId46"/>
    <p:sldId id="317" r:id="rId47"/>
    <p:sldId id="318"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2" d="100"/>
          <a:sy n="92" d="100"/>
        </p:scale>
        <p:origin x="498"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1946418"/>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406400"/>
            <a:ext cx="12192000" cy="101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userDrawn="1"/>
        </p:nvSpPr>
        <p:spPr>
          <a:xfrm>
            <a:off x="2734468" y="37068"/>
            <a:ext cx="6898480" cy="369332"/>
          </a:xfrm>
          <a:prstGeom prst="rect">
            <a:avLst/>
          </a:prstGeom>
          <a:noFill/>
        </p:spPr>
        <p:txBody>
          <a:bodyPr wrap="square" rtlCol="0">
            <a:spAutoFit/>
          </a:bodyPr>
          <a:lstStyle/>
          <a:p>
            <a:r>
              <a:rPr lang="en-US" b="1" dirty="0">
                <a:solidFill>
                  <a:schemeClr val="accent6">
                    <a:lumMod val="50000"/>
                  </a:schemeClr>
                </a:solidFill>
                <a:latin typeface="Arial" panose="020B0604020202020204" pitchFamily="34" charset="0"/>
                <a:cs typeface="Arial" panose="020B0604020202020204" pitchFamily="34" charset="0"/>
              </a:rPr>
              <a:t>KHOA</a:t>
            </a:r>
            <a:r>
              <a:rPr lang="en-US" b="1" baseline="0" dirty="0">
                <a:solidFill>
                  <a:schemeClr val="accent6">
                    <a:lumMod val="50000"/>
                  </a:schemeClr>
                </a:solidFill>
                <a:latin typeface="Arial" panose="020B0604020202020204" pitchFamily="34" charset="0"/>
                <a:cs typeface="Arial" panose="020B0604020202020204" pitchFamily="34" charset="0"/>
              </a:rPr>
              <a:t> CƠ KHÍ - TRƯỜNG CAO ĐẲNG LÝ TỰ TRỌNG TP.HCM</a:t>
            </a:r>
            <a:endParaRPr lang="en-US" b="1" dirty="0">
              <a:solidFill>
                <a:schemeClr val="accent6">
                  <a:lumMod val="50000"/>
                </a:schemeClr>
              </a:solidFill>
              <a:latin typeface="Arial" panose="020B0604020202020204" pitchFamily="34" charset="0"/>
              <a:cs typeface="Arial" panose="020B0604020202020204" pitchFamily="34" charset="0"/>
            </a:endParaRPr>
          </a:p>
        </p:txBody>
      </p:sp>
      <p:sp>
        <p:nvSpPr>
          <p:cNvPr id="9" name="Rectangle 8"/>
          <p:cNvSpPr/>
          <p:nvPr userDrawn="1"/>
        </p:nvSpPr>
        <p:spPr>
          <a:xfrm>
            <a:off x="0" y="6438900"/>
            <a:ext cx="12192000" cy="63500"/>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userDrawn="1"/>
        </p:nvSpPr>
        <p:spPr>
          <a:xfrm>
            <a:off x="4531124" y="6502400"/>
            <a:ext cx="3305167" cy="369332"/>
          </a:xfrm>
          <a:prstGeom prst="rect">
            <a:avLst/>
          </a:prstGeom>
          <a:noFill/>
        </p:spPr>
        <p:txBody>
          <a:bodyPr wrap="square" rtlCol="0">
            <a:spAutoFit/>
          </a:bodyPr>
          <a:lstStyle/>
          <a:p>
            <a:pPr algn="ctr"/>
            <a:r>
              <a:rPr lang="en-US" b="1" dirty="0">
                <a:solidFill>
                  <a:srgbClr val="002060"/>
                </a:solidFill>
                <a:latin typeface="Arial" panose="020B0604020202020204" pitchFamily="34" charset="0"/>
                <a:cs typeface="Arial" panose="020B0604020202020204" pitchFamily="34" charset="0"/>
              </a:rPr>
              <a:t>MẠCH</a:t>
            </a:r>
            <a:r>
              <a:rPr lang="en-US" b="1" baseline="0" dirty="0">
                <a:solidFill>
                  <a:srgbClr val="002060"/>
                </a:solidFill>
                <a:latin typeface="Arial" panose="020B0604020202020204" pitchFamily="34" charset="0"/>
                <a:cs typeface="Arial" panose="020B0604020202020204" pitchFamily="34" charset="0"/>
              </a:rPr>
              <a:t> ĐIỆN </a:t>
            </a:r>
            <a:r>
              <a:rPr lang="en-US" b="1" baseline="0">
                <a:solidFill>
                  <a:srgbClr val="002060"/>
                </a:solidFill>
                <a:latin typeface="Arial" panose="020B0604020202020204" pitchFamily="34" charset="0"/>
                <a:cs typeface="Arial" panose="020B0604020202020204" pitchFamily="34" charset="0"/>
              </a:rPr>
              <a:t>XOAY </a:t>
            </a:r>
            <a:r>
              <a:rPr lang="en-US" b="1" baseline="0" smtClean="0">
                <a:solidFill>
                  <a:srgbClr val="002060"/>
                </a:solidFill>
                <a:latin typeface="Arial" panose="020B0604020202020204" pitchFamily="34" charset="0"/>
                <a:cs typeface="Arial" panose="020B0604020202020204" pitchFamily="34" charset="0"/>
              </a:rPr>
              <a:t>CHIỀU</a:t>
            </a:r>
            <a:endParaRPr lang="en-US"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11935844"/>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png"/><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0.png"/><Relationship Id="rId1" Type="http://schemas.openxmlformats.org/officeDocument/2006/relationships/slideLayout" Target="../slideLayouts/slideLayout1.xml"/><Relationship Id="rId5" Type="http://schemas.openxmlformats.org/officeDocument/2006/relationships/image" Target="../media/image39.png"/><Relationship Id="rId4" Type="http://schemas.openxmlformats.org/officeDocument/2006/relationships/image" Target="../media/image38.png"/></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39.png"/></Relationships>
</file>

<file path=ppt/slides/_rels/slide3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8" Type="http://schemas.openxmlformats.org/officeDocument/2006/relationships/image" Target="../media/image47.png"/><Relationship Id="rId7" Type="http://schemas.openxmlformats.org/officeDocument/2006/relationships/image" Target="../media/image46.png"/><Relationship Id="rId2" Type="http://schemas.openxmlformats.org/officeDocument/2006/relationships/image" Target="../media/image32.png"/><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png"/><Relationship Id="rId10" Type="http://schemas.openxmlformats.org/officeDocument/2006/relationships/image" Target="../media/image48.png"/><Relationship Id="rId4" Type="http://schemas.openxmlformats.org/officeDocument/2006/relationships/image" Target="../media/image43.png"/><Relationship Id="rId9" Type="http://schemas.openxmlformats.org/officeDocument/2006/relationships/image" Target="../media/image340.png"/></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1.xml"/><Relationship Id="rId5" Type="http://schemas.openxmlformats.org/officeDocument/2006/relationships/image" Target="../media/image60.png"/><Relationship Id="rId4" Type="http://schemas.openxmlformats.org/officeDocument/2006/relationships/image" Target="../media/image59.png"/></Relationships>
</file>

<file path=ppt/slides/_rels/slide4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1.xml"/><Relationship Id="rId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98913" y="532545"/>
            <a:ext cx="5702122" cy="461665"/>
          </a:xfrm>
          <a:prstGeom prst="rect">
            <a:avLst/>
          </a:prstGeom>
          <a:noFill/>
        </p:spPr>
        <p:txBody>
          <a:bodyPr wrap="square" rtlCol="0">
            <a:spAutoFit/>
          </a:bodyPr>
          <a:lstStyle/>
          <a:p>
            <a:pPr algn="ctr"/>
            <a:r>
              <a:rPr lang="en-US" sz="2400" b="1" dirty="0" err="1" smtClean="0">
                <a:solidFill>
                  <a:srgbClr val="002060"/>
                </a:solidFill>
                <a:latin typeface="Arial" panose="020B0604020202020204" pitchFamily="34" charset="0"/>
                <a:cs typeface="Arial" panose="020B0604020202020204" pitchFamily="34" charset="0"/>
              </a:rPr>
              <a:t>CHƯƠNG</a:t>
            </a:r>
            <a:r>
              <a:rPr lang="en-US" sz="2400" b="1" dirty="0" smtClean="0">
                <a:solidFill>
                  <a:srgbClr val="002060"/>
                </a:solidFill>
                <a:latin typeface="Arial" panose="020B0604020202020204" pitchFamily="34" charset="0"/>
                <a:cs typeface="Arial" panose="020B0604020202020204" pitchFamily="34" charset="0"/>
              </a:rPr>
              <a:t> 1: </a:t>
            </a:r>
            <a:r>
              <a:rPr lang="en-US" sz="2400" b="1" dirty="0" err="1" smtClean="0">
                <a:solidFill>
                  <a:srgbClr val="002060"/>
                </a:solidFill>
                <a:latin typeface="Arial" panose="020B0604020202020204" pitchFamily="34" charset="0"/>
                <a:cs typeface="Arial" panose="020B0604020202020204" pitchFamily="34" charset="0"/>
              </a:rPr>
              <a:t>KỸ</a:t>
            </a:r>
            <a:r>
              <a:rPr lang="en-US" sz="2400" b="1" dirty="0" smtClean="0">
                <a:solidFill>
                  <a:srgbClr val="002060"/>
                </a:solidFill>
                <a:latin typeface="Arial" panose="020B0604020202020204" pitchFamily="34" charset="0"/>
                <a:cs typeface="Arial" panose="020B0604020202020204" pitchFamily="34" charset="0"/>
              </a:rPr>
              <a:t> </a:t>
            </a:r>
            <a:r>
              <a:rPr lang="en-US" sz="2400" b="1" dirty="0" err="1" smtClean="0">
                <a:solidFill>
                  <a:srgbClr val="002060"/>
                </a:solidFill>
                <a:latin typeface="Arial" panose="020B0604020202020204" pitchFamily="34" charset="0"/>
                <a:cs typeface="Arial" panose="020B0604020202020204" pitchFamily="34" charset="0"/>
              </a:rPr>
              <a:t>THUẬT</a:t>
            </a:r>
            <a:r>
              <a:rPr lang="en-US" sz="2400" b="1" dirty="0" smtClean="0">
                <a:solidFill>
                  <a:srgbClr val="002060"/>
                </a:solidFill>
                <a:latin typeface="Arial" panose="020B0604020202020204" pitchFamily="34" charset="0"/>
                <a:cs typeface="Arial" panose="020B0604020202020204" pitchFamily="34" charset="0"/>
              </a:rPr>
              <a:t> </a:t>
            </a:r>
            <a:r>
              <a:rPr lang="en-US" sz="2400" b="1" dirty="0" err="1" smtClean="0">
                <a:solidFill>
                  <a:srgbClr val="002060"/>
                </a:solidFill>
                <a:latin typeface="Arial" panose="020B0604020202020204" pitchFamily="34" charset="0"/>
                <a:cs typeface="Arial" panose="020B0604020202020204" pitchFamily="34" charset="0"/>
              </a:rPr>
              <a:t>ĐIỆN</a:t>
            </a:r>
            <a:endParaRPr lang="en-US" sz="2400" b="1" dirty="0">
              <a:solidFill>
                <a:srgbClr val="002060"/>
              </a:solidFill>
              <a:latin typeface="Arial" panose="020B0604020202020204" pitchFamily="34" charset="0"/>
              <a:cs typeface="Arial" panose="020B0604020202020204" pitchFamily="34" charset="0"/>
            </a:endParaRPr>
          </a:p>
        </p:txBody>
      </p:sp>
      <p:pic>
        <p:nvPicPr>
          <p:cNvPr id="2052" name="Picture 4" descr="Why does alternating current(AC) changes its direction? - Quo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3383" y="2505029"/>
            <a:ext cx="7786073" cy="389303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5297" y="862260"/>
            <a:ext cx="3110147" cy="378693"/>
          </a:xfrm>
          <a:prstGeom prst="rect">
            <a:avLst/>
          </a:prstGeom>
        </p:spPr>
        <p:txBody>
          <a:bodyPr wrap="none">
            <a:spAutoFit/>
          </a:bodyPr>
          <a:lstStyle/>
          <a:p>
            <a:pPr algn="just">
              <a:lnSpc>
                <a:spcPct val="115000"/>
              </a:lnSpc>
              <a:spcAft>
                <a:spcPts val="800"/>
              </a:spcAft>
            </a:pPr>
            <a:r>
              <a:rPr lang="en-US" b="1" dirty="0" smtClean="0">
                <a:solidFill>
                  <a:srgbClr val="00B050"/>
                </a:solidFill>
                <a:latin typeface="Tahoma" panose="020B0604030504040204" pitchFamily="34" charset="0"/>
                <a:ea typeface="Tahoma" panose="020B0604030504040204" pitchFamily="34" charset="0"/>
                <a:cs typeface="Tahoma" panose="020B0604030504040204" pitchFamily="34" charset="0"/>
              </a:rPr>
              <a:t>1.2 </a:t>
            </a:r>
            <a:r>
              <a:rPr lang="en-US" b="1" dirty="0" err="1" smtClean="0">
                <a:solidFill>
                  <a:srgbClr val="00B050"/>
                </a:solidFill>
                <a:latin typeface="Tahoma" panose="020B0604030504040204" pitchFamily="34" charset="0"/>
                <a:ea typeface="Tahoma" panose="020B0604030504040204" pitchFamily="34" charset="0"/>
                <a:cs typeface="Tahoma" panose="020B0604030504040204" pitchFamily="34" charset="0"/>
              </a:rPr>
              <a:t>Mạch</a:t>
            </a:r>
            <a:r>
              <a:rPr lang="en-US" b="1" dirty="0" smtClean="0">
                <a:solidFill>
                  <a:srgbClr val="00B050"/>
                </a:solidFill>
                <a:latin typeface="Tahoma" panose="020B0604030504040204" pitchFamily="34" charset="0"/>
                <a:ea typeface="Tahoma" panose="020B0604030504040204" pitchFamily="34" charset="0"/>
                <a:cs typeface="Tahoma" panose="020B0604030504040204" pitchFamily="34" charset="0"/>
              </a:rPr>
              <a:t> </a:t>
            </a:r>
            <a:r>
              <a:rPr lang="en-US" b="1" dirty="0" err="1" smtClean="0">
                <a:solidFill>
                  <a:srgbClr val="00B050"/>
                </a:solidFill>
                <a:latin typeface="Tahoma" panose="020B0604030504040204" pitchFamily="34" charset="0"/>
                <a:ea typeface="Tahoma" panose="020B0604030504040204" pitchFamily="34" charset="0"/>
                <a:cs typeface="Tahoma" panose="020B0604030504040204" pitchFamily="34" charset="0"/>
              </a:rPr>
              <a:t>điện</a:t>
            </a:r>
            <a:r>
              <a:rPr lang="en-US" b="1" dirty="0" smtClean="0">
                <a:solidFill>
                  <a:srgbClr val="00B050"/>
                </a:solidFill>
                <a:latin typeface="Tahoma" panose="020B0604030504040204" pitchFamily="34" charset="0"/>
                <a:ea typeface="Tahoma" panose="020B0604030504040204" pitchFamily="34" charset="0"/>
                <a:cs typeface="Tahoma" panose="020B0604030504040204" pitchFamily="34" charset="0"/>
              </a:rPr>
              <a:t> </a:t>
            </a:r>
            <a:r>
              <a:rPr lang="en-US" b="1" dirty="0" err="1" smtClean="0">
                <a:solidFill>
                  <a:srgbClr val="00B050"/>
                </a:solidFill>
                <a:latin typeface="Tahoma" panose="020B0604030504040204" pitchFamily="34" charset="0"/>
                <a:ea typeface="Tahoma" panose="020B0604030504040204" pitchFamily="34" charset="0"/>
                <a:cs typeface="Tahoma" panose="020B0604030504040204" pitchFamily="34" charset="0"/>
              </a:rPr>
              <a:t>xoay</a:t>
            </a:r>
            <a:r>
              <a:rPr lang="en-US" b="1" dirty="0" smtClean="0">
                <a:solidFill>
                  <a:srgbClr val="00B050"/>
                </a:solidFill>
                <a:latin typeface="Tahoma" panose="020B0604030504040204" pitchFamily="34" charset="0"/>
                <a:ea typeface="Tahoma" panose="020B0604030504040204" pitchFamily="34" charset="0"/>
                <a:cs typeface="Tahoma" panose="020B0604030504040204" pitchFamily="34" charset="0"/>
              </a:rPr>
              <a:t> </a:t>
            </a:r>
            <a:r>
              <a:rPr lang="en-US" b="1" dirty="0" err="1" smtClean="0">
                <a:solidFill>
                  <a:srgbClr val="00B050"/>
                </a:solidFill>
                <a:latin typeface="Tahoma" panose="020B0604030504040204" pitchFamily="34" charset="0"/>
                <a:ea typeface="Tahoma" panose="020B0604030504040204" pitchFamily="34" charset="0"/>
                <a:cs typeface="Tahoma" panose="020B0604030504040204" pitchFamily="34" charset="0"/>
              </a:rPr>
              <a:t>chiều</a:t>
            </a:r>
            <a:endParaRPr lang="en-US" dirty="0">
              <a:solidFill>
                <a:srgbClr val="00B05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6" name="Rectangle 5"/>
          <p:cNvSpPr/>
          <p:nvPr/>
        </p:nvSpPr>
        <p:spPr>
          <a:xfrm>
            <a:off x="215154" y="1307873"/>
            <a:ext cx="11860305" cy="1200329"/>
          </a:xfrm>
          <a:prstGeom prst="rect">
            <a:avLst/>
          </a:prstGeom>
        </p:spPr>
        <p:txBody>
          <a:bodyPr wrap="square">
            <a:spAutoFit/>
          </a:bodyPr>
          <a:lstStyle/>
          <a:p>
            <a:pPr algn="just">
              <a:spcAft>
                <a:spcPts val="0"/>
              </a:spcAft>
            </a:pPr>
            <a:r>
              <a:rPr lang="en-US" b="1" i="1" dirty="0">
                <a:solidFill>
                  <a:srgbClr val="C00000"/>
                </a:solidFill>
                <a:latin typeface="Arial" panose="020B0604020202020204" pitchFamily="34" charset="0"/>
                <a:ea typeface="Arial" panose="020B0604020202020204" pitchFamily="34" charset="0"/>
                <a:cs typeface="Arial" panose="020B0604020202020204" pitchFamily="34" charset="0"/>
              </a:rPr>
              <a:t>Mục tiêu</a:t>
            </a:r>
            <a:endParaRPr lang="en-US" dirty="0">
              <a:solidFill>
                <a:srgbClr val="C00000"/>
              </a:solidFill>
              <a:latin typeface="Arial" panose="020B0604020202020204" pitchFamily="34" charset="0"/>
              <a:ea typeface="Arial" panose="020B0604020202020204" pitchFamily="34" charset="0"/>
              <a:cs typeface="Arial" panose="020B0604020202020204" pitchFamily="34" charset="0"/>
            </a:endParaRPr>
          </a:p>
          <a:p>
            <a:pPr algn="just">
              <a:spcAft>
                <a:spcPts val="0"/>
              </a:spcAft>
            </a:pPr>
            <a:r>
              <a:rPr lang="en-US" i="1" dirty="0">
                <a:latin typeface="Arial" panose="020B0604020202020204" pitchFamily="34" charset="0"/>
                <a:ea typeface="Arial" panose="020B0604020202020204" pitchFamily="34" charset="0"/>
                <a:cs typeface="Arial" panose="020B0604020202020204" pitchFamily="34" charset="0"/>
              </a:rPr>
              <a:t>	</a:t>
            </a:r>
            <a:r>
              <a:rPr lang="en-US" i="1" dirty="0" smtClean="0">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latin typeface="Arial" panose="020B0604020202020204" pitchFamily="34" charset="0"/>
                <a:cs typeface="Arial" panose="020B0604020202020204" pitchFamily="34" charset="0"/>
              </a:rPr>
              <a:t>Trình</a:t>
            </a:r>
            <a:r>
              <a:rPr lang="en-US" i="1" dirty="0" smtClean="0">
                <a:solidFill>
                  <a:schemeClr val="accent4">
                    <a:lumMod val="50000"/>
                  </a:schemeClr>
                </a:solidFill>
                <a:latin typeface="Arial" panose="020B0604020202020204" pitchFamily="34" charset="0"/>
                <a:cs typeface="Arial" panose="020B0604020202020204" pitchFamily="34" charset="0"/>
              </a:rPr>
              <a:t> </a:t>
            </a:r>
            <a:r>
              <a:rPr lang="en-US" i="1" dirty="0" err="1" smtClean="0">
                <a:solidFill>
                  <a:schemeClr val="accent4">
                    <a:lumMod val="50000"/>
                  </a:schemeClr>
                </a:solidFill>
                <a:latin typeface="Arial" panose="020B0604020202020204" pitchFamily="34" charset="0"/>
                <a:cs typeface="Arial" panose="020B0604020202020204" pitchFamily="34" charset="0"/>
              </a:rPr>
              <a:t>bày</a:t>
            </a:r>
            <a:r>
              <a:rPr lang="en-US" i="1" dirty="0" smtClean="0">
                <a:solidFill>
                  <a:schemeClr val="accent4">
                    <a:lumMod val="50000"/>
                  </a:schemeClr>
                </a:solidFill>
                <a:latin typeface="Arial" panose="020B0604020202020204" pitchFamily="34" charset="0"/>
                <a:cs typeface="Arial" panose="020B0604020202020204" pitchFamily="34" charset="0"/>
              </a:rPr>
              <a:t> </a:t>
            </a:r>
            <a:r>
              <a:rPr lang="en-US" i="1" dirty="0" err="1" smtClean="0">
                <a:solidFill>
                  <a:schemeClr val="accent4">
                    <a:lumMod val="50000"/>
                  </a:schemeClr>
                </a:solidFill>
                <a:latin typeface="Arial" panose="020B0604020202020204" pitchFamily="34" charset="0"/>
                <a:cs typeface="Arial" panose="020B0604020202020204" pitchFamily="34" charset="0"/>
              </a:rPr>
              <a:t>được</a:t>
            </a:r>
            <a:r>
              <a:rPr lang="vi-VN" i="1" dirty="0" smtClean="0">
                <a:solidFill>
                  <a:schemeClr val="accent4">
                    <a:lumMod val="50000"/>
                  </a:schemeClr>
                </a:solidFill>
                <a:latin typeface="Arial" panose="020B0604020202020204" pitchFamily="34" charset="0"/>
                <a:cs typeface="Arial" panose="020B0604020202020204" pitchFamily="34" charset="0"/>
              </a:rPr>
              <a:t> </a:t>
            </a:r>
            <a:r>
              <a:rPr lang="vi-VN" i="1" dirty="0">
                <a:solidFill>
                  <a:schemeClr val="accent4">
                    <a:lumMod val="50000"/>
                  </a:schemeClr>
                </a:solidFill>
                <a:latin typeface="Arial" panose="020B0604020202020204" pitchFamily="34" charset="0"/>
                <a:cs typeface="Arial" panose="020B0604020202020204" pitchFamily="34" charset="0"/>
              </a:rPr>
              <a:t>các kiến thức cơ bản về mạch điện xoay chiều một </a:t>
            </a:r>
            <a:r>
              <a:rPr lang="vi-VN" i="1" dirty="0" smtClean="0">
                <a:solidFill>
                  <a:schemeClr val="accent4">
                    <a:lumMod val="50000"/>
                  </a:schemeClr>
                </a:solidFill>
                <a:latin typeface="Arial" panose="020B0604020202020204" pitchFamily="34" charset="0"/>
                <a:cs typeface="Arial" panose="020B0604020202020204" pitchFamily="34" charset="0"/>
              </a:rPr>
              <a:t>pha</a:t>
            </a:r>
            <a:r>
              <a:rPr lang="en-US" i="1" dirty="0" smtClean="0">
                <a:solidFill>
                  <a:schemeClr val="accent4">
                    <a:lumMod val="50000"/>
                  </a:schemeClr>
                </a:solidFill>
                <a:latin typeface="Arial" panose="020B0604020202020204" pitchFamily="34" charset="0"/>
                <a:cs typeface="Arial" panose="020B0604020202020204" pitchFamily="34" charset="0"/>
              </a:rPr>
              <a:t> </a:t>
            </a:r>
            <a:r>
              <a:rPr lang="en-US" i="1" dirty="0" err="1" smtClean="0">
                <a:solidFill>
                  <a:schemeClr val="accent4">
                    <a:lumMod val="50000"/>
                  </a:schemeClr>
                </a:solidFill>
                <a:latin typeface="Arial" panose="020B0604020202020204" pitchFamily="34" charset="0"/>
                <a:cs typeface="Arial" panose="020B0604020202020204" pitchFamily="34" charset="0"/>
              </a:rPr>
              <a:t>và</a:t>
            </a:r>
            <a:r>
              <a:rPr lang="en-US" i="1" dirty="0" smtClean="0">
                <a:solidFill>
                  <a:schemeClr val="accent4">
                    <a:lumMod val="50000"/>
                  </a:schemeClr>
                </a:solidFill>
                <a:latin typeface="Arial" panose="020B0604020202020204" pitchFamily="34" charset="0"/>
                <a:cs typeface="Arial" panose="020B0604020202020204" pitchFamily="34" charset="0"/>
              </a:rPr>
              <a:t> </a:t>
            </a:r>
            <a:r>
              <a:rPr lang="en-US" i="1" dirty="0" err="1" smtClean="0">
                <a:solidFill>
                  <a:schemeClr val="accent4">
                    <a:lumMod val="50000"/>
                  </a:schemeClr>
                </a:solidFill>
                <a:latin typeface="Arial" panose="020B0604020202020204" pitchFamily="34" charset="0"/>
                <a:cs typeface="Arial" panose="020B0604020202020204" pitchFamily="34" charset="0"/>
              </a:rPr>
              <a:t>mạch</a:t>
            </a:r>
            <a:r>
              <a:rPr lang="en-US" i="1" dirty="0" smtClean="0">
                <a:solidFill>
                  <a:schemeClr val="accent4">
                    <a:lumMod val="50000"/>
                  </a:schemeClr>
                </a:solidFill>
                <a:latin typeface="Arial" panose="020B0604020202020204" pitchFamily="34" charset="0"/>
                <a:cs typeface="Arial" panose="020B0604020202020204" pitchFamily="34" charset="0"/>
              </a:rPr>
              <a:t> </a:t>
            </a:r>
            <a:r>
              <a:rPr lang="en-US" i="1" dirty="0" err="1" smtClean="0">
                <a:solidFill>
                  <a:schemeClr val="accent4">
                    <a:lumMod val="50000"/>
                  </a:schemeClr>
                </a:solidFill>
                <a:latin typeface="Arial" panose="020B0604020202020204" pitchFamily="34" charset="0"/>
                <a:cs typeface="Arial" panose="020B0604020202020204" pitchFamily="34" charset="0"/>
              </a:rPr>
              <a:t>điện</a:t>
            </a:r>
            <a:r>
              <a:rPr lang="en-US" i="1" dirty="0" smtClean="0">
                <a:solidFill>
                  <a:schemeClr val="accent4">
                    <a:lumMod val="50000"/>
                  </a:schemeClr>
                </a:solidFill>
                <a:latin typeface="Arial" panose="020B0604020202020204" pitchFamily="34" charset="0"/>
                <a:cs typeface="Arial" panose="020B0604020202020204" pitchFamily="34" charset="0"/>
              </a:rPr>
              <a:t> </a:t>
            </a:r>
            <a:r>
              <a:rPr lang="en-US" i="1" dirty="0" err="1" smtClean="0">
                <a:solidFill>
                  <a:schemeClr val="accent4">
                    <a:lumMod val="50000"/>
                  </a:schemeClr>
                </a:solidFill>
                <a:latin typeface="Arial" panose="020B0604020202020204" pitchFamily="34" charset="0"/>
                <a:cs typeface="Arial" panose="020B0604020202020204" pitchFamily="34" charset="0"/>
              </a:rPr>
              <a:t>xoay</a:t>
            </a:r>
            <a:r>
              <a:rPr lang="en-US" i="1" dirty="0" smtClean="0">
                <a:solidFill>
                  <a:schemeClr val="accent4">
                    <a:lumMod val="50000"/>
                  </a:schemeClr>
                </a:solidFill>
                <a:latin typeface="Arial" panose="020B0604020202020204" pitchFamily="34" charset="0"/>
                <a:cs typeface="Arial" panose="020B0604020202020204" pitchFamily="34" charset="0"/>
              </a:rPr>
              <a:t> </a:t>
            </a:r>
            <a:r>
              <a:rPr lang="en-US" i="1" dirty="0" err="1" smtClean="0">
                <a:solidFill>
                  <a:schemeClr val="accent4">
                    <a:lumMod val="50000"/>
                  </a:schemeClr>
                </a:solidFill>
                <a:latin typeface="Arial" panose="020B0604020202020204" pitchFamily="34" charset="0"/>
                <a:cs typeface="Arial" panose="020B0604020202020204" pitchFamily="34" charset="0"/>
              </a:rPr>
              <a:t>chiều</a:t>
            </a:r>
            <a:r>
              <a:rPr lang="en-US" i="1" dirty="0" smtClean="0">
                <a:solidFill>
                  <a:schemeClr val="accent4">
                    <a:lumMod val="50000"/>
                  </a:schemeClr>
                </a:solidFill>
                <a:latin typeface="Arial" panose="020B0604020202020204" pitchFamily="34" charset="0"/>
                <a:cs typeface="Arial" panose="020B0604020202020204" pitchFamily="34" charset="0"/>
              </a:rPr>
              <a:t> 3 </a:t>
            </a:r>
            <a:r>
              <a:rPr lang="en-US" i="1" dirty="0" err="1" smtClean="0">
                <a:solidFill>
                  <a:schemeClr val="accent4">
                    <a:lumMod val="50000"/>
                  </a:schemeClr>
                </a:solidFill>
                <a:latin typeface="Arial" panose="020B0604020202020204" pitchFamily="34" charset="0"/>
                <a:cs typeface="Arial" panose="020B0604020202020204" pitchFamily="34" charset="0"/>
              </a:rPr>
              <a:t>pha</a:t>
            </a:r>
            <a:endParaRPr lang="en-US" i="1" dirty="0" smtClean="0">
              <a:solidFill>
                <a:schemeClr val="accent4">
                  <a:lumMod val="50000"/>
                </a:schemeClr>
              </a:solidFill>
              <a:latin typeface="Arial" panose="020B0604020202020204" pitchFamily="34" charset="0"/>
              <a:cs typeface="Arial" panose="020B0604020202020204" pitchFamily="34" charset="0"/>
            </a:endParaRPr>
          </a:p>
          <a:p>
            <a:pPr algn="just">
              <a:spcAft>
                <a:spcPts val="0"/>
              </a:spcAft>
            </a:pPr>
            <a:r>
              <a:rPr lang="en-US" i="1" dirty="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lang="en-US" i="1" dirty="0"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Giải</a:t>
            </a:r>
            <a:r>
              <a:rPr lang="en-US" i="1" dirty="0"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được</a:t>
            </a:r>
            <a:r>
              <a:rPr lang="en-US" i="1" dirty="0"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các</a:t>
            </a:r>
            <a:r>
              <a:rPr lang="en-US" i="1" dirty="0"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bài</a:t>
            </a:r>
            <a:r>
              <a:rPr lang="en-US" i="1" dirty="0"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toán</a:t>
            </a:r>
            <a:r>
              <a:rPr lang="en-US" i="1" dirty="0"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cơ</a:t>
            </a:r>
            <a:r>
              <a:rPr lang="en-US" i="1" dirty="0"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bản</a:t>
            </a:r>
            <a:r>
              <a:rPr lang="en-US" i="1" dirty="0"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về</a:t>
            </a:r>
            <a:r>
              <a:rPr lang="en-US" i="1" dirty="0"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mạch</a:t>
            </a:r>
            <a:r>
              <a:rPr lang="en-US" i="1" dirty="0"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điện</a:t>
            </a:r>
            <a:r>
              <a:rPr lang="en-US" i="1" dirty="0"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xoay</a:t>
            </a:r>
            <a:r>
              <a:rPr lang="en-US" i="1" dirty="0"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chiều</a:t>
            </a:r>
            <a:r>
              <a:rPr lang="en-US" i="1" dirty="0"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 1 </a:t>
            </a:r>
            <a:r>
              <a:rPr lang="en-US" i="1" dirty="0" err="1"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pha</a:t>
            </a:r>
            <a:r>
              <a:rPr lang="en-US" i="1" dirty="0"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và</a:t>
            </a:r>
            <a:r>
              <a:rPr lang="en-US" i="1" dirty="0"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 3 </a:t>
            </a:r>
            <a:r>
              <a:rPr lang="en-US" i="1" dirty="0" err="1"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rPr>
              <a:t>pha</a:t>
            </a:r>
            <a:endParaRPr lang="en-US" i="1" dirty="0" smtClean="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endParaRPr>
          </a:p>
          <a:p>
            <a:pPr algn="just">
              <a:spcAft>
                <a:spcPts val="0"/>
              </a:spcAft>
            </a:pPr>
            <a:r>
              <a:rPr lang="en-US" i="1" dirty="0">
                <a:solidFill>
                  <a:schemeClr val="accent4">
                    <a:lumMod val="50000"/>
                  </a:schemeClr>
                </a:solidFill>
                <a:latin typeface="Arial" panose="020B0604020202020204" pitchFamily="34" charset="0"/>
                <a:ea typeface="Arial" panose="020B0604020202020204" pitchFamily="34" charset="0"/>
                <a:cs typeface="Arial" panose="020B0604020202020204" pitchFamily="34" charset="0"/>
              </a:rPr>
              <a:t>	</a:t>
            </a:r>
            <a:r>
              <a:rPr lang="en-US" i="1" dirty="0" smtClean="0">
                <a:solidFill>
                  <a:schemeClr val="accent4">
                    <a:lumMod val="50000"/>
                  </a:schemeClr>
                </a:solidFill>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latin typeface="Arial" panose="020B0604020202020204" pitchFamily="34" charset="0"/>
                <a:ea typeface="Arial" panose="020B0604020202020204" pitchFamily="34" charset="0"/>
                <a:cs typeface="Arial" panose="020B0604020202020204" pitchFamily="34" charset="0"/>
              </a:rPr>
              <a:t>Tự</a:t>
            </a:r>
            <a:r>
              <a:rPr lang="en-US" i="1" dirty="0" smtClean="0">
                <a:solidFill>
                  <a:schemeClr val="accent4">
                    <a:lumMod val="50000"/>
                  </a:schemeClr>
                </a:solidFill>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latin typeface="Arial" panose="020B0604020202020204" pitchFamily="34" charset="0"/>
                <a:ea typeface="Arial" panose="020B0604020202020204" pitchFamily="34" charset="0"/>
                <a:cs typeface="Arial" panose="020B0604020202020204" pitchFamily="34" charset="0"/>
              </a:rPr>
              <a:t>chủ</a:t>
            </a:r>
            <a:r>
              <a:rPr lang="en-US" i="1" dirty="0" smtClean="0">
                <a:solidFill>
                  <a:schemeClr val="accent4">
                    <a:lumMod val="50000"/>
                  </a:schemeClr>
                </a:solidFill>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latin typeface="Arial" panose="020B0604020202020204" pitchFamily="34" charset="0"/>
                <a:ea typeface="Arial" panose="020B0604020202020204" pitchFamily="34" charset="0"/>
                <a:cs typeface="Arial" panose="020B0604020202020204" pitchFamily="34" charset="0"/>
              </a:rPr>
              <a:t>và</a:t>
            </a:r>
            <a:r>
              <a:rPr lang="en-US" i="1" dirty="0" smtClean="0">
                <a:solidFill>
                  <a:schemeClr val="accent4">
                    <a:lumMod val="50000"/>
                  </a:schemeClr>
                </a:solidFill>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latin typeface="Arial" panose="020B0604020202020204" pitchFamily="34" charset="0"/>
                <a:ea typeface="Arial" panose="020B0604020202020204" pitchFamily="34" charset="0"/>
                <a:cs typeface="Arial" panose="020B0604020202020204" pitchFamily="34" charset="0"/>
              </a:rPr>
              <a:t>trách</a:t>
            </a:r>
            <a:r>
              <a:rPr lang="en-US" i="1" dirty="0" smtClean="0">
                <a:solidFill>
                  <a:schemeClr val="accent4">
                    <a:lumMod val="50000"/>
                  </a:schemeClr>
                </a:solidFill>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latin typeface="Arial" panose="020B0604020202020204" pitchFamily="34" charset="0"/>
                <a:ea typeface="Arial" panose="020B0604020202020204" pitchFamily="34" charset="0"/>
                <a:cs typeface="Arial" panose="020B0604020202020204" pitchFamily="34" charset="0"/>
              </a:rPr>
              <a:t>nhiệm</a:t>
            </a:r>
            <a:r>
              <a:rPr lang="en-US" i="1" dirty="0" smtClean="0">
                <a:solidFill>
                  <a:schemeClr val="accent4">
                    <a:lumMod val="50000"/>
                  </a:schemeClr>
                </a:solidFill>
                <a:latin typeface="Arial" panose="020B0604020202020204" pitchFamily="34" charset="0"/>
                <a:ea typeface="Arial" panose="020B0604020202020204" pitchFamily="34" charset="0"/>
                <a:cs typeface="Arial" panose="020B0604020202020204" pitchFamily="34" charset="0"/>
              </a:rPr>
              <a:t> trong </a:t>
            </a:r>
            <a:r>
              <a:rPr lang="en-US" i="1" dirty="0" err="1" smtClean="0">
                <a:solidFill>
                  <a:schemeClr val="accent4">
                    <a:lumMod val="50000"/>
                  </a:schemeClr>
                </a:solidFill>
                <a:latin typeface="Arial" panose="020B0604020202020204" pitchFamily="34" charset="0"/>
                <a:ea typeface="Arial" panose="020B0604020202020204" pitchFamily="34" charset="0"/>
                <a:cs typeface="Arial" panose="020B0604020202020204" pitchFamily="34" charset="0"/>
              </a:rPr>
              <a:t>học</a:t>
            </a:r>
            <a:r>
              <a:rPr lang="en-US" i="1" dirty="0" smtClean="0">
                <a:solidFill>
                  <a:schemeClr val="accent4">
                    <a:lumMod val="50000"/>
                  </a:schemeClr>
                </a:solidFill>
                <a:latin typeface="Arial" panose="020B0604020202020204" pitchFamily="34" charset="0"/>
                <a:ea typeface="Arial" panose="020B0604020202020204" pitchFamily="34" charset="0"/>
                <a:cs typeface="Arial" panose="020B0604020202020204" pitchFamily="34" charset="0"/>
              </a:rPr>
              <a:t> </a:t>
            </a:r>
            <a:r>
              <a:rPr lang="en-US" i="1" dirty="0" err="1" smtClean="0">
                <a:solidFill>
                  <a:schemeClr val="accent4">
                    <a:lumMod val="50000"/>
                  </a:schemeClr>
                </a:solidFill>
                <a:latin typeface="Arial" panose="020B0604020202020204" pitchFamily="34" charset="0"/>
                <a:ea typeface="Arial" panose="020B0604020202020204" pitchFamily="34" charset="0"/>
                <a:cs typeface="Arial" panose="020B0604020202020204" pitchFamily="34" charset="0"/>
              </a:rPr>
              <a:t>tập</a:t>
            </a:r>
            <a:endParaRPr lang="en-US" dirty="0">
              <a:solidFill>
                <a:schemeClr val="accent4">
                  <a:lumMod val="50000"/>
                </a:schemeClr>
              </a:solidFill>
              <a:effectLst/>
              <a:latin typeface="Arial" panose="020B060402020202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79262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2052"/>
                                        </p:tgtEl>
                                        <p:attrNameLst>
                                          <p:attrName>style.visibility</p:attrName>
                                        </p:attrNameLst>
                                      </p:cBhvr>
                                      <p:to>
                                        <p:strVal val="visible"/>
                                      </p:to>
                                    </p:set>
                                    <p:anim calcmode="lin" valueType="num">
                                      <p:cBhvr additive="base">
                                        <p:cTn id="20" dur="500" fill="hold"/>
                                        <p:tgtEl>
                                          <p:spTgt spid="2052"/>
                                        </p:tgtEl>
                                        <p:attrNameLst>
                                          <p:attrName>ppt_x</p:attrName>
                                        </p:attrNameLst>
                                      </p:cBhvr>
                                      <p:tavLst>
                                        <p:tav tm="0">
                                          <p:val>
                                            <p:strVal val="#ppt_x"/>
                                          </p:val>
                                        </p:tav>
                                        <p:tav tm="100000">
                                          <p:val>
                                            <p:strVal val="#ppt_x"/>
                                          </p:val>
                                        </p:tav>
                                      </p:tavLst>
                                    </p:anim>
                                    <p:anim calcmode="lin" valueType="num">
                                      <p:cBhvr additive="base">
                                        <p:cTn id="21"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669893"/>
            <a:ext cx="3506088" cy="410882"/>
          </a:xfrm>
          <a:prstGeom prst="rect">
            <a:avLst/>
          </a:prstGeom>
        </p:spPr>
        <p:txBody>
          <a:bodyPr wrap="none">
            <a:spAutoFit/>
          </a:bodyPr>
          <a:lstStyle/>
          <a:p>
            <a:pPr algn="just">
              <a:lnSpc>
                <a:spcPct val="115000"/>
              </a:lnSpc>
              <a:spcAft>
                <a:spcPts val="800"/>
              </a:spcAft>
            </a:pPr>
            <a:r>
              <a:rPr lang="en-US" b="1" dirty="0">
                <a:solidFill>
                  <a:srgbClr val="C00000"/>
                </a:solidFill>
                <a:latin typeface="Tahoma" panose="020B0604030504040204" pitchFamily="34" charset="0"/>
                <a:ea typeface="Tahoma" panose="020B0604030504040204" pitchFamily="34" charset="0"/>
                <a:cs typeface="Tahoma" panose="020B0604030504040204" pitchFamily="34" charset="0"/>
              </a:rPr>
              <a:t>1.</a:t>
            </a:r>
            <a:r>
              <a:rPr lang="vi-VN" b="1" dirty="0" smtClean="0">
                <a:solidFill>
                  <a:srgbClr val="C00000"/>
                </a:solidFill>
                <a:latin typeface="Tahoma" panose="020B0604030504040204" pitchFamily="34" charset="0"/>
                <a:ea typeface="Tahoma" panose="020B0604030504040204" pitchFamily="34" charset="0"/>
                <a:cs typeface="Tahoma" panose="020B0604030504040204" pitchFamily="34" charset="0"/>
              </a:rPr>
              <a:t>2.1</a:t>
            </a:r>
            <a:r>
              <a:rPr lang="en-US"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a:t>
            </a:r>
            <a:r>
              <a:rPr lang="vi-VN"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vi-VN" b="1" dirty="0">
                <a:solidFill>
                  <a:srgbClr val="C00000"/>
                </a:solidFill>
                <a:latin typeface="Tahoma" panose="020B0604030504040204" pitchFamily="34" charset="0"/>
                <a:ea typeface="Tahoma" panose="020B0604030504040204" pitchFamily="34" charset="0"/>
                <a:cs typeface="Tahoma" panose="020B0604030504040204" pitchFamily="34" charset="0"/>
              </a:rPr>
              <a:t>Các khái niệm cơ bản</a:t>
            </a:r>
            <a:endParaRPr lang="en-US"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4" name="Rectangle 3"/>
          <p:cNvSpPr/>
          <p:nvPr/>
        </p:nvSpPr>
        <p:spPr>
          <a:xfrm>
            <a:off x="246598" y="2094173"/>
            <a:ext cx="2032929" cy="369332"/>
          </a:xfrm>
          <a:prstGeom prst="rect">
            <a:avLst/>
          </a:prstGeom>
        </p:spPr>
        <p:txBody>
          <a:bodyPr wrap="none">
            <a:spAutoFit/>
          </a:bodyPr>
          <a:lstStyle/>
          <a:p>
            <a:r>
              <a:rPr lang="vi-VN" i="1">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i="1" smtClean="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a.</a:t>
            </a:r>
            <a:r>
              <a:rPr lang="vi-VN" i="1" smtClean="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 </a:t>
            </a:r>
            <a:r>
              <a:rPr lang="vi-VN" i="1" dirty="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Các định nghĩa</a:t>
            </a:r>
            <a:endParaRPr lang="en-US" i="1" dirty="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566625" y="2705514"/>
            <a:ext cx="5878925" cy="2272417"/>
          </a:xfrm>
          <a:prstGeom prst="rect">
            <a:avLst/>
          </a:prstGeom>
        </p:spPr>
        <p:txBody>
          <a:bodyPr wrap="square">
            <a:spAutoFit/>
          </a:bodyPr>
          <a:lstStyle/>
          <a:p>
            <a:pPr algn="just">
              <a:lnSpc>
                <a:spcPct val="150000"/>
              </a:lnSpc>
              <a:spcAft>
                <a:spcPts val="800"/>
              </a:spcAft>
            </a:pPr>
            <a:r>
              <a:rPr lang="vi-VN" dirty="0">
                <a:solidFill>
                  <a:srgbClr val="002060"/>
                </a:solidFill>
                <a:latin typeface="Arial" panose="020B0604020202020204" pitchFamily="34" charset="0"/>
                <a:ea typeface="Tahoma" panose="020B0604030504040204" pitchFamily="34" charset="0"/>
                <a:cs typeface="Arial" panose="020B0604020202020204" pitchFamily="34" charset="0"/>
              </a:rPr>
              <a:t>- Dòng điện xoay chiều là dòng điện có chiều và trị số thay đổi theo thời gian.</a:t>
            </a:r>
            <a:endParaRPr lang="en-US" dirty="0">
              <a:solidFill>
                <a:srgbClr val="002060"/>
              </a:solidFill>
              <a:latin typeface="Arial" panose="020B0604020202020204" pitchFamily="34" charset="0"/>
              <a:ea typeface="Tahoma" panose="020B0604030504040204" pitchFamily="34" charset="0"/>
              <a:cs typeface="Arial" panose="020B0604020202020204" pitchFamily="34" charset="0"/>
            </a:endParaRPr>
          </a:p>
          <a:p>
            <a:pPr algn="just">
              <a:lnSpc>
                <a:spcPct val="150000"/>
              </a:lnSpc>
              <a:spcAft>
                <a:spcPts val="800"/>
              </a:spcAft>
            </a:pPr>
            <a:r>
              <a:rPr lang="vi-VN" dirty="0">
                <a:solidFill>
                  <a:srgbClr val="002060"/>
                </a:solidFill>
                <a:latin typeface="Arial" panose="020B0604020202020204" pitchFamily="34" charset="0"/>
                <a:ea typeface="Tahoma" panose="020B0604030504040204" pitchFamily="34" charset="0"/>
                <a:cs typeface="Arial" panose="020B0604020202020204" pitchFamily="34" charset="0"/>
              </a:rPr>
              <a:t>- Dòng điện xoay chiều biến thiên theo quy luật hình sin theo thời gian được gọi là dòng điện xoay chiều hình sin</a:t>
            </a:r>
            <a:r>
              <a:rPr lang="vi-VN" dirty="0" smtClean="0">
                <a:solidFill>
                  <a:srgbClr val="002060"/>
                </a:solidFill>
                <a:latin typeface="Arial" panose="020B0604020202020204" pitchFamily="34" charset="0"/>
                <a:ea typeface="Tahoma" panose="020B0604030504040204" pitchFamily="34" charset="0"/>
                <a:cs typeface="Arial" panose="020B0604020202020204" pitchFamily="34" charset="0"/>
              </a:rPr>
              <a:t>,</a:t>
            </a:r>
            <a:r>
              <a:rPr lang="en-US" dirty="0" smtClean="0">
                <a:solidFill>
                  <a:srgbClr val="002060"/>
                </a:solidFill>
                <a:latin typeface="Arial" panose="020B0604020202020204" pitchFamily="34" charset="0"/>
                <a:ea typeface="Tahoma" panose="020B0604030504040204" pitchFamily="34" charset="0"/>
                <a:cs typeface="Arial" panose="020B0604020202020204" pitchFamily="34" charset="0"/>
              </a:rPr>
              <a:t> </a:t>
            </a:r>
            <a:r>
              <a:rPr lang="vi-VN" dirty="0" smtClean="0">
                <a:solidFill>
                  <a:srgbClr val="002060"/>
                </a:solidFill>
                <a:latin typeface="Arial" panose="020B0604020202020204" pitchFamily="34" charset="0"/>
                <a:ea typeface="Tahoma" panose="020B0604030504040204" pitchFamily="34" charset="0"/>
                <a:cs typeface="Arial" panose="020B0604020202020204" pitchFamily="34" charset="0"/>
              </a:rPr>
              <a:t>được </a:t>
            </a:r>
            <a:r>
              <a:rPr lang="vi-VN" dirty="0">
                <a:solidFill>
                  <a:srgbClr val="002060"/>
                </a:solidFill>
                <a:latin typeface="Arial" panose="020B0604020202020204" pitchFamily="34" charset="0"/>
                <a:ea typeface="Tahoma" panose="020B0604030504040204" pitchFamily="34" charset="0"/>
                <a:cs typeface="Arial" panose="020B0604020202020204" pitchFamily="34" charset="0"/>
              </a:rPr>
              <a:t>biểu diễn bằng đồ thị hình sin trên hình</a:t>
            </a:r>
            <a:r>
              <a:rPr lang="vi-VN" dirty="0" smtClean="0">
                <a:solidFill>
                  <a:srgbClr val="002060"/>
                </a:solidFill>
                <a:latin typeface="Arial" panose="020B0604020202020204" pitchFamily="34" charset="0"/>
                <a:ea typeface="Tahoma" panose="020B0604030504040204" pitchFamily="34" charset="0"/>
                <a:cs typeface="Arial" panose="020B0604020202020204" pitchFamily="34" charset="0"/>
              </a:rPr>
              <a:t>.</a:t>
            </a:r>
            <a:endParaRPr lang="en-US" dirty="0">
              <a:solidFill>
                <a:srgbClr val="002060"/>
              </a:solidFill>
              <a:latin typeface="Arial" panose="020B0604020202020204" pitchFamily="34" charset="0"/>
              <a:ea typeface="Tahoma" panose="020B0604030504040204" pitchFamily="34" charset="0"/>
              <a:cs typeface="Arial" panose="020B0604020202020204" pitchFamily="34" charset="0"/>
            </a:endParaRPr>
          </a:p>
        </p:txBody>
      </p:sp>
      <p:pic>
        <p:nvPicPr>
          <p:cNvPr id="1028" name="Picture 4" descr="Difference Between AC and DC Current- PhysicsAbou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6024" y="2577845"/>
            <a:ext cx="4564670" cy="22309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Tahoma" panose="020B0604030504040204" pitchFamily="34" charset="0"/>
                <a:ea typeface="Tahoma" panose="020B0604030504040204" pitchFamily="34" charset="0"/>
                <a:cs typeface="Tahoma" panose="020B0604030504040204" pitchFamily="34" charset="0"/>
              </a:rPr>
              <a:t>1.2 Mạch điện xoay chiều</a:t>
            </a:r>
            <a:endParaRPr lang="en-US" dirty="0">
              <a:solidFill>
                <a:srgbClr val="00B05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3198913" y="532545"/>
            <a:ext cx="5702122"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11" name="Rectangle 10"/>
          <p:cNvSpPr/>
          <p:nvPr/>
        </p:nvSpPr>
        <p:spPr>
          <a:xfrm>
            <a:off x="-1" y="1287163"/>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Tahoma" panose="020B0604030504040204" pitchFamily="34" charset="0"/>
                <a:ea typeface="Tahoma" panose="020B0604030504040204" pitchFamily="34" charset="0"/>
                <a:cs typeface="Tahoma" panose="020B0604030504040204" pitchFamily="34" charset="0"/>
              </a:rPr>
              <a:t>1.</a:t>
            </a:r>
            <a:r>
              <a:rPr lang="vi-VN" b="1" smtClean="0">
                <a:solidFill>
                  <a:srgbClr val="0070C0"/>
                </a:solidFill>
                <a:latin typeface="Tahoma" panose="020B0604030504040204" pitchFamily="34" charset="0"/>
                <a:ea typeface="Tahoma" panose="020B0604030504040204" pitchFamily="34" charset="0"/>
                <a:cs typeface="Tahoma" panose="020B0604030504040204" pitchFamily="34" charset="0"/>
              </a:rPr>
              <a:t>2.1 </a:t>
            </a:r>
            <a:r>
              <a:rPr lang="en-US" b="1" smtClean="0">
                <a:solidFill>
                  <a:srgbClr val="0070C0"/>
                </a:solidFill>
                <a:latin typeface="Tahoma" panose="020B0604030504040204" pitchFamily="34" charset="0"/>
                <a:ea typeface="Tahoma" panose="020B0604030504040204" pitchFamily="34" charset="0"/>
                <a:cs typeface="Tahoma" panose="020B0604030504040204" pitchFamily="34" charset="0"/>
              </a:rPr>
              <a:t>Mạch điện xoay chiều 1 pha</a:t>
            </a:r>
            <a:endParaRPr lang="en-US" dirty="0">
              <a:solidFill>
                <a:srgbClr val="0070C0"/>
              </a:solidFill>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35371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28"/>
                                        </p:tgtEl>
                                        <p:attrNameLst>
                                          <p:attrName>style.visibility</p:attrName>
                                        </p:attrNameLst>
                                      </p:cBhvr>
                                      <p:to>
                                        <p:strVal val="visible"/>
                                      </p:to>
                                    </p:set>
                                    <p:anim calcmode="lin" valueType="num">
                                      <p:cBhvr additive="base">
                                        <p:cTn id="25" dur="500" fill="hold"/>
                                        <p:tgtEl>
                                          <p:spTgt spid="1028"/>
                                        </p:tgtEl>
                                        <p:attrNameLst>
                                          <p:attrName>ppt_x</p:attrName>
                                        </p:attrNameLst>
                                      </p:cBhvr>
                                      <p:tavLst>
                                        <p:tav tm="0">
                                          <p:val>
                                            <p:strVal val="#ppt_x"/>
                                          </p:val>
                                        </p:tav>
                                        <p:tav tm="100000">
                                          <p:val>
                                            <p:strVal val="#ppt_x"/>
                                          </p:val>
                                        </p:tav>
                                      </p:tavLst>
                                    </p:anim>
                                    <p:anim calcmode="lin" valueType="num">
                                      <p:cBhvr additive="base">
                                        <p:cTn id="26" dur="500" fill="hold"/>
                                        <p:tgtEl>
                                          <p:spTgt spid="102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7"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89" y="1610285"/>
            <a:ext cx="3506088" cy="410882"/>
          </a:xfrm>
          <a:prstGeom prst="rect">
            <a:avLst/>
          </a:prstGeom>
        </p:spPr>
        <p:txBody>
          <a:bodyPr wrap="none">
            <a:spAutoFit/>
          </a:bodyPr>
          <a:lstStyle/>
          <a:p>
            <a:pPr algn="just">
              <a:lnSpc>
                <a:spcPct val="115000"/>
              </a:lnSpc>
              <a:spcAft>
                <a:spcPts val="800"/>
              </a:spcAft>
            </a:pPr>
            <a:r>
              <a:rPr lang="en-US" b="1" dirty="0">
                <a:solidFill>
                  <a:srgbClr val="C00000"/>
                </a:solidFill>
                <a:latin typeface="Tahoma" panose="020B0604030504040204" pitchFamily="34" charset="0"/>
                <a:ea typeface="Tahoma" panose="020B0604030504040204" pitchFamily="34" charset="0"/>
                <a:cs typeface="Tahoma" panose="020B0604030504040204" pitchFamily="34" charset="0"/>
              </a:rPr>
              <a:t>1.</a:t>
            </a:r>
            <a:r>
              <a:rPr lang="vi-VN" b="1" dirty="0" smtClean="0">
                <a:solidFill>
                  <a:srgbClr val="C00000"/>
                </a:solidFill>
                <a:latin typeface="Tahoma" panose="020B0604030504040204" pitchFamily="34" charset="0"/>
                <a:ea typeface="Tahoma" panose="020B0604030504040204" pitchFamily="34" charset="0"/>
                <a:cs typeface="Tahoma" panose="020B0604030504040204" pitchFamily="34" charset="0"/>
              </a:rPr>
              <a:t>2.1.</a:t>
            </a:r>
            <a:r>
              <a:rPr lang="en-US"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a:t>
            </a:r>
            <a:r>
              <a:rPr lang="vi-VN"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vi-VN" b="1" dirty="0">
                <a:solidFill>
                  <a:srgbClr val="C00000"/>
                </a:solidFill>
                <a:latin typeface="Tahoma" panose="020B0604030504040204" pitchFamily="34" charset="0"/>
                <a:ea typeface="Tahoma" panose="020B0604030504040204" pitchFamily="34" charset="0"/>
                <a:cs typeface="Tahoma" panose="020B0604030504040204" pitchFamily="34" charset="0"/>
              </a:rPr>
              <a:t>Các khái niệm cơ bản</a:t>
            </a:r>
            <a:endParaRPr lang="en-US"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4" name="Rectangle 3"/>
          <p:cNvSpPr/>
          <p:nvPr/>
        </p:nvSpPr>
        <p:spPr>
          <a:xfrm>
            <a:off x="254342" y="2021167"/>
            <a:ext cx="2032929" cy="369332"/>
          </a:xfrm>
          <a:prstGeom prst="rect">
            <a:avLst/>
          </a:prstGeom>
        </p:spPr>
        <p:txBody>
          <a:bodyPr wrap="none">
            <a:spAutoFit/>
          </a:bodyPr>
          <a:lstStyle/>
          <a:p>
            <a:r>
              <a:rPr lang="vi-VN" i="1">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i="1" smtClean="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a. </a:t>
            </a:r>
            <a:r>
              <a:rPr lang="vi-VN" i="1" smtClean="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Các </a:t>
            </a:r>
            <a:r>
              <a:rPr lang="vi-VN" i="1" dirty="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định nghĩa</a:t>
            </a:r>
            <a:endParaRPr lang="en-US" i="1" dirty="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499149" y="2646521"/>
            <a:ext cx="7037295" cy="3513782"/>
          </a:xfrm>
          <a:prstGeom prst="rect">
            <a:avLst/>
          </a:prstGeom>
        </p:spPr>
        <p:txBody>
          <a:bodyPr wrap="square">
            <a:spAutoFit/>
          </a:bodyPr>
          <a:lstStyle/>
          <a:p>
            <a:pPr algn="just">
              <a:lnSpc>
                <a:spcPct val="150000"/>
              </a:lnSpc>
              <a:spcAft>
                <a:spcPts val="800"/>
              </a:spcAft>
            </a:pPr>
            <a:r>
              <a:rPr lang="en-US" dirty="0" err="1" smtClean="0">
                <a:solidFill>
                  <a:srgbClr val="7030A0"/>
                </a:solidFill>
                <a:latin typeface="Arial" panose="020B0604020202020204" pitchFamily="34" charset="0"/>
                <a:ea typeface="Tahoma" panose="020B0604030504040204" pitchFamily="34" charset="0"/>
                <a:cs typeface="Arial" panose="020B0604020202020204" pitchFamily="34" charset="0"/>
              </a:rPr>
              <a:t>Biểu</a:t>
            </a:r>
            <a:r>
              <a:rPr lang="en-US" dirty="0" smtClean="0">
                <a:solidFill>
                  <a:srgbClr val="7030A0"/>
                </a:solidFill>
                <a:latin typeface="Arial" panose="020B0604020202020204" pitchFamily="34" charset="0"/>
                <a:ea typeface="Tahoma" panose="020B0604030504040204" pitchFamily="34" charset="0"/>
                <a:cs typeface="Arial" panose="020B0604020202020204" pitchFamily="34" charset="0"/>
              </a:rPr>
              <a:t> </a:t>
            </a:r>
            <a:r>
              <a:rPr lang="en-US" dirty="0" err="1" smtClean="0">
                <a:solidFill>
                  <a:srgbClr val="7030A0"/>
                </a:solidFill>
                <a:latin typeface="Arial" panose="020B0604020202020204" pitchFamily="34" charset="0"/>
                <a:ea typeface="Tahoma" panose="020B0604030504040204" pitchFamily="34" charset="0"/>
                <a:cs typeface="Arial" panose="020B0604020202020204" pitchFamily="34" charset="0"/>
              </a:rPr>
              <a:t>thức</a:t>
            </a:r>
            <a:r>
              <a:rPr lang="en-US" dirty="0" smtClean="0">
                <a:solidFill>
                  <a:srgbClr val="7030A0"/>
                </a:solidFill>
                <a:latin typeface="Arial" panose="020B0604020202020204" pitchFamily="34" charset="0"/>
                <a:ea typeface="Tahoma" panose="020B0604030504040204" pitchFamily="34" charset="0"/>
                <a:cs typeface="Arial" panose="020B0604020202020204" pitchFamily="34" charset="0"/>
              </a:rPr>
              <a:t> </a:t>
            </a:r>
            <a:r>
              <a:rPr lang="en-US" dirty="0" err="1" smtClean="0">
                <a:solidFill>
                  <a:srgbClr val="7030A0"/>
                </a:solidFill>
                <a:latin typeface="Arial" panose="020B0604020202020204" pitchFamily="34" charset="0"/>
                <a:ea typeface="Tahoma" panose="020B0604030504040204" pitchFamily="34" charset="0"/>
                <a:cs typeface="Arial" panose="020B0604020202020204" pitchFamily="34" charset="0"/>
              </a:rPr>
              <a:t>tính</a:t>
            </a:r>
            <a:r>
              <a:rPr lang="en-US" dirty="0" smtClean="0">
                <a:solidFill>
                  <a:srgbClr val="7030A0"/>
                </a:solidFill>
                <a:latin typeface="Arial" panose="020B0604020202020204" pitchFamily="34" charset="0"/>
                <a:ea typeface="Tahoma" panose="020B0604030504040204" pitchFamily="34" charset="0"/>
                <a:cs typeface="Arial" panose="020B0604020202020204" pitchFamily="34" charset="0"/>
              </a:rPr>
              <a:t> </a:t>
            </a:r>
            <a:r>
              <a:rPr lang="en-US" dirty="0" err="1" smtClean="0">
                <a:solidFill>
                  <a:srgbClr val="7030A0"/>
                </a:solidFill>
                <a:latin typeface="Arial" panose="020B0604020202020204" pitchFamily="34" charset="0"/>
                <a:ea typeface="Tahoma" panose="020B0604030504040204" pitchFamily="34" charset="0"/>
                <a:cs typeface="Arial" panose="020B0604020202020204" pitchFamily="34" charset="0"/>
              </a:rPr>
              <a:t>giá</a:t>
            </a:r>
            <a:r>
              <a:rPr lang="en-US" dirty="0" smtClean="0">
                <a:solidFill>
                  <a:srgbClr val="7030A0"/>
                </a:solidFill>
                <a:latin typeface="Arial" panose="020B0604020202020204" pitchFamily="34" charset="0"/>
                <a:ea typeface="Tahoma" panose="020B0604030504040204" pitchFamily="34" charset="0"/>
                <a:cs typeface="Arial" panose="020B0604020202020204" pitchFamily="34" charset="0"/>
              </a:rPr>
              <a:t> </a:t>
            </a:r>
            <a:r>
              <a:rPr lang="en-US" dirty="0" err="1" smtClean="0">
                <a:solidFill>
                  <a:srgbClr val="7030A0"/>
                </a:solidFill>
                <a:latin typeface="Arial" panose="020B0604020202020204" pitchFamily="34" charset="0"/>
                <a:ea typeface="Tahoma" panose="020B0604030504040204" pitchFamily="34" charset="0"/>
                <a:cs typeface="Arial" panose="020B0604020202020204" pitchFamily="34" charset="0"/>
              </a:rPr>
              <a:t>trị</a:t>
            </a:r>
            <a:r>
              <a:rPr lang="en-US" dirty="0" smtClean="0">
                <a:solidFill>
                  <a:srgbClr val="7030A0"/>
                </a:solidFill>
                <a:latin typeface="Arial" panose="020B0604020202020204" pitchFamily="34" charset="0"/>
                <a:ea typeface="Tahoma" panose="020B0604030504040204" pitchFamily="34" charset="0"/>
                <a:cs typeface="Arial" panose="020B0604020202020204" pitchFamily="34" charset="0"/>
              </a:rPr>
              <a:t> </a:t>
            </a:r>
            <a:r>
              <a:rPr lang="en-US" dirty="0" err="1" smtClean="0">
                <a:solidFill>
                  <a:srgbClr val="7030A0"/>
                </a:solidFill>
                <a:latin typeface="Arial" panose="020B0604020202020204" pitchFamily="34" charset="0"/>
                <a:ea typeface="Tahoma" panose="020B0604030504040204" pitchFamily="34" charset="0"/>
                <a:cs typeface="Arial" panose="020B0604020202020204" pitchFamily="34" charset="0"/>
              </a:rPr>
              <a:t>tức</a:t>
            </a:r>
            <a:r>
              <a:rPr lang="en-US" dirty="0" smtClean="0">
                <a:solidFill>
                  <a:srgbClr val="7030A0"/>
                </a:solidFill>
                <a:latin typeface="Arial" panose="020B0604020202020204" pitchFamily="34" charset="0"/>
                <a:ea typeface="Tahoma" panose="020B0604030504040204" pitchFamily="34" charset="0"/>
                <a:cs typeface="Arial" panose="020B0604020202020204" pitchFamily="34" charset="0"/>
              </a:rPr>
              <a:t> </a:t>
            </a:r>
            <a:r>
              <a:rPr lang="en-US" dirty="0" err="1" smtClean="0">
                <a:solidFill>
                  <a:srgbClr val="7030A0"/>
                </a:solidFill>
                <a:latin typeface="Arial" panose="020B0604020202020204" pitchFamily="34" charset="0"/>
                <a:ea typeface="Tahoma" panose="020B0604030504040204" pitchFamily="34" charset="0"/>
                <a:cs typeface="Arial" panose="020B0604020202020204" pitchFamily="34" charset="0"/>
              </a:rPr>
              <a:t>thời</a:t>
            </a:r>
            <a:r>
              <a:rPr lang="en-US" dirty="0" smtClean="0">
                <a:solidFill>
                  <a:srgbClr val="7030A0"/>
                </a:solidFill>
                <a:latin typeface="Arial" panose="020B0604020202020204" pitchFamily="34" charset="0"/>
                <a:ea typeface="Tahoma" panose="020B0604030504040204" pitchFamily="34" charset="0"/>
                <a:cs typeface="Arial" panose="020B0604020202020204" pitchFamily="34" charset="0"/>
              </a:rPr>
              <a:t> </a:t>
            </a:r>
            <a:r>
              <a:rPr lang="en-US" dirty="0" err="1" smtClean="0">
                <a:solidFill>
                  <a:srgbClr val="7030A0"/>
                </a:solidFill>
                <a:latin typeface="Arial" panose="020B0604020202020204" pitchFamily="34" charset="0"/>
                <a:ea typeface="Tahoma" panose="020B0604030504040204" pitchFamily="34" charset="0"/>
                <a:cs typeface="Arial" panose="020B0604020202020204" pitchFamily="34" charset="0"/>
              </a:rPr>
              <a:t>của</a:t>
            </a:r>
            <a:r>
              <a:rPr lang="en-US" dirty="0" smtClean="0">
                <a:solidFill>
                  <a:srgbClr val="7030A0"/>
                </a:solidFill>
                <a:latin typeface="Arial" panose="020B0604020202020204" pitchFamily="34" charset="0"/>
                <a:ea typeface="Tahoma" panose="020B0604030504040204" pitchFamily="34" charset="0"/>
                <a:cs typeface="Arial" panose="020B0604020202020204" pitchFamily="34" charset="0"/>
              </a:rPr>
              <a:t> </a:t>
            </a:r>
            <a:r>
              <a:rPr lang="en-US" dirty="0" err="1" smtClean="0">
                <a:solidFill>
                  <a:srgbClr val="7030A0"/>
                </a:solidFill>
                <a:latin typeface="Arial" panose="020B0604020202020204" pitchFamily="34" charset="0"/>
                <a:ea typeface="Tahoma" panose="020B0604030504040204" pitchFamily="34" charset="0"/>
                <a:cs typeface="Arial" panose="020B0604020202020204" pitchFamily="34" charset="0"/>
              </a:rPr>
              <a:t>dòng</a:t>
            </a:r>
            <a:r>
              <a:rPr lang="en-US" dirty="0" smtClean="0">
                <a:solidFill>
                  <a:srgbClr val="7030A0"/>
                </a:solidFill>
                <a:latin typeface="Arial" panose="020B0604020202020204" pitchFamily="34" charset="0"/>
                <a:ea typeface="Tahoma" panose="020B0604030504040204" pitchFamily="34" charset="0"/>
                <a:cs typeface="Arial" panose="020B0604020202020204" pitchFamily="34" charset="0"/>
              </a:rPr>
              <a:t> </a:t>
            </a:r>
            <a:r>
              <a:rPr lang="en-US" dirty="0" err="1" smtClean="0">
                <a:solidFill>
                  <a:srgbClr val="7030A0"/>
                </a:solidFill>
                <a:latin typeface="Arial" panose="020B0604020202020204" pitchFamily="34" charset="0"/>
                <a:ea typeface="Tahoma" panose="020B0604030504040204" pitchFamily="34" charset="0"/>
                <a:cs typeface="Arial" panose="020B0604020202020204" pitchFamily="34" charset="0"/>
              </a:rPr>
              <a:t>điện</a:t>
            </a:r>
            <a:r>
              <a:rPr lang="en-US" dirty="0" smtClean="0">
                <a:solidFill>
                  <a:srgbClr val="7030A0"/>
                </a:solidFill>
                <a:latin typeface="Arial" panose="020B0604020202020204" pitchFamily="34" charset="0"/>
                <a:ea typeface="Tahoma" panose="020B0604030504040204" pitchFamily="34" charset="0"/>
                <a:cs typeface="Arial" panose="020B0604020202020204" pitchFamily="34" charset="0"/>
              </a:rPr>
              <a:t> </a:t>
            </a:r>
            <a:r>
              <a:rPr lang="en-US" dirty="0" err="1" smtClean="0">
                <a:solidFill>
                  <a:srgbClr val="7030A0"/>
                </a:solidFill>
                <a:latin typeface="Arial" panose="020B0604020202020204" pitchFamily="34" charset="0"/>
                <a:ea typeface="Tahoma" panose="020B0604030504040204" pitchFamily="34" charset="0"/>
                <a:cs typeface="Arial" panose="020B0604020202020204" pitchFamily="34" charset="0"/>
              </a:rPr>
              <a:t>xoay</a:t>
            </a:r>
            <a:r>
              <a:rPr lang="en-US" dirty="0" smtClean="0">
                <a:solidFill>
                  <a:srgbClr val="7030A0"/>
                </a:solidFill>
                <a:latin typeface="Arial" panose="020B0604020202020204" pitchFamily="34" charset="0"/>
                <a:ea typeface="Tahoma" panose="020B0604030504040204" pitchFamily="34" charset="0"/>
                <a:cs typeface="Arial" panose="020B0604020202020204" pitchFamily="34" charset="0"/>
              </a:rPr>
              <a:t> </a:t>
            </a:r>
            <a:r>
              <a:rPr lang="en-US" dirty="0" err="1" smtClean="0">
                <a:solidFill>
                  <a:srgbClr val="7030A0"/>
                </a:solidFill>
                <a:latin typeface="Arial" panose="020B0604020202020204" pitchFamily="34" charset="0"/>
                <a:ea typeface="Tahoma" panose="020B0604030504040204" pitchFamily="34" charset="0"/>
                <a:cs typeface="Arial" panose="020B0604020202020204" pitchFamily="34" charset="0"/>
              </a:rPr>
              <a:t>chiều</a:t>
            </a:r>
            <a:r>
              <a:rPr lang="en-US" dirty="0" smtClean="0">
                <a:solidFill>
                  <a:srgbClr val="7030A0"/>
                </a:solidFill>
                <a:latin typeface="Arial" panose="020B0604020202020204" pitchFamily="34" charset="0"/>
                <a:ea typeface="Tahoma" panose="020B0604030504040204" pitchFamily="34" charset="0"/>
                <a:cs typeface="Arial" panose="020B0604020202020204" pitchFamily="34" charset="0"/>
              </a:rPr>
              <a:t> 1 </a:t>
            </a:r>
            <a:r>
              <a:rPr lang="en-US" dirty="0" err="1" smtClean="0">
                <a:solidFill>
                  <a:srgbClr val="7030A0"/>
                </a:solidFill>
                <a:latin typeface="Arial" panose="020B0604020202020204" pitchFamily="34" charset="0"/>
                <a:ea typeface="Tahoma" panose="020B0604030504040204" pitchFamily="34" charset="0"/>
                <a:cs typeface="Arial" panose="020B0604020202020204" pitchFamily="34" charset="0"/>
              </a:rPr>
              <a:t>pha</a:t>
            </a:r>
            <a:r>
              <a:rPr lang="en-US" dirty="0" smtClean="0">
                <a:solidFill>
                  <a:srgbClr val="7030A0"/>
                </a:solidFill>
                <a:latin typeface="Arial" panose="020B0604020202020204" pitchFamily="34" charset="0"/>
                <a:ea typeface="Tahoma" panose="020B0604030504040204" pitchFamily="34" charset="0"/>
                <a:cs typeface="Arial" panose="020B0604020202020204" pitchFamily="34" charset="0"/>
              </a:rPr>
              <a:t>:</a:t>
            </a:r>
          </a:p>
          <a:p>
            <a:pPr algn="ctr">
              <a:lnSpc>
                <a:spcPct val="150000"/>
              </a:lnSpc>
              <a:spcAft>
                <a:spcPts val="800"/>
              </a:spcAft>
            </a:pPr>
            <a:r>
              <a:rPr lang="vi-VN" b="1" dirty="0" smtClean="0">
                <a:solidFill>
                  <a:srgbClr val="FF0000"/>
                </a:solidFill>
                <a:latin typeface="Arial" panose="020B0604020202020204" pitchFamily="34" charset="0"/>
                <a:ea typeface="Tahoma" panose="020B0604030504040204" pitchFamily="34" charset="0"/>
                <a:cs typeface="Arial" panose="020B0604020202020204" pitchFamily="34" charset="0"/>
              </a:rPr>
              <a:t>i</a:t>
            </a:r>
            <a:r>
              <a:rPr lang="vi-VN" b="1" dirty="0">
                <a:solidFill>
                  <a:srgbClr val="FF0000"/>
                </a:solidFill>
                <a:latin typeface="Arial" panose="020B0604020202020204" pitchFamily="34" charset="0"/>
                <a:ea typeface="Tahoma" panose="020B0604030504040204" pitchFamily="34" charset="0"/>
                <a:cs typeface="Arial" panose="020B0604020202020204" pitchFamily="34" charset="0"/>
              </a:rPr>
              <a:t>= I</a:t>
            </a:r>
            <a:r>
              <a:rPr lang="vi-VN" b="1" baseline="-25000" dirty="0">
                <a:solidFill>
                  <a:srgbClr val="FF0000"/>
                </a:solidFill>
                <a:latin typeface="Arial" panose="020B0604020202020204" pitchFamily="34" charset="0"/>
                <a:ea typeface="Tahoma" panose="020B0604030504040204" pitchFamily="34" charset="0"/>
                <a:cs typeface="Arial" panose="020B0604020202020204" pitchFamily="34" charset="0"/>
              </a:rPr>
              <a:t>max </a:t>
            </a:r>
            <a:r>
              <a:rPr lang="vi-VN" b="1" dirty="0">
                <a:solidFill>
                  <a:srgbClr val="FF0000"/>
                </a:solidFill>
                <a:latin typeface="Arial" panose="020B0604020202020204" pitchFamily="34" charset="0"/>
                <a:ea typeface="Tahoma" panose="020B0604030504040204" pitchFamily="34" charset="0"/>
                <a:cs typeface="Arial" panose="020B0604020202020204" pitchFamily="34" charset="0"/>
              </a:rPr>
              <a:t>sin (ωt + ψ</a:t>
            </a:r>
            <a:r>
              <a:rPr lang="vi-VN" b="1" baseline="-25000" dirty="0">
                <a:solidFill>
                  <a:srgbClr val="FF0000"/>
                </a:solidFill>
                <a:latin typeface="Arial" panose="020B0604020202020204" pitchFamily="34" charset="0"/>
                <a:ea typeface="Tahoma" panose="020B0604030504040204" pitchFamily="34" charset="0"/>
                <a:cs typeface="Arial" panose="020B0604020202020204" pitchFamily="34" charset="0"/>
              </a:rPr>
              <a:t>i</a:t>
            </a:r>
            <a:r>
              <a:rPr lang="vi-VN" b="1" dirty="0">
                <a:solidFill>
                  <a:srgbClr val="FF0000"/>
                </a:solidFill>
                <a:latin typeface="Arial" panose="020B0604020202020204" pitchFamily="34" charset="0"/>
                <a:ea typeface="Tahoma" panose="020B0604030504040204" pitchFamily="34" charset="0"/>
                <a:cs typeface="Arial" panose="020B0604020202020204" pitchFamily="34" charset="0"/>
              </a:rPr>
              <a:t>)     </a:t>
            </a:r>
            <a:endParaRPr lang="en-US" b="1" dirty="0">
              <a:solidFill>
                <a:srgbClr val="FF0000"/>
              </a:solidFill>
              <a:latin typeface="Arial" panose="020B0604020202020204" pitchFamily="34" charset="0"/>
              <a:ea typeface="Tahoma" panose="020B0604030504040204" pitchFamily="34" charset="0"/>
              <a:cs typeface="Arial" panose="020B0604020202020204" pitchFamily="34" charset="0"/>
            </a:endParaRPr>
          </a:p>
          <a:p>
            <a:pPr algn="just">
              <a:lnSpc>
                <a:spcPct val="150000"/>
              </a:lnSpc>
              <a:spcAft>
                <a:spcPts val="800"/>
              </a:spcAft>
            </a:pPr>
            <a:r>
              <a:rPr lang="vi-VN" dirty="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rPr>
              <a:t>- Trong đó : i: Là trị số tức thời của dòng điện.</a:t>
            </a:r>
            <a:endParaRPr lang="en-US" dirty="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endParaRPr>
          </a:p>
          <a:p>
            <a:pPr algn="just">
              <a:lnSpc>
                <a:spcPct val="150000"/>
              </a:lnSpc>
              <a:spcAft>
                <a:spcPts val="800"/>
              </a:spcAft>
            </a:pPr>
            <a:r>
              <a:rPr lang="vi-VN" dirty="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rPr>
              <a:t>                 I</a:t>
            </a:r>
            <a:r>
              <a:rPr lang="vi-VN" baseline="-25000" dirty="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rPr>
              <a:t>max</a:t>
            </a:r>
            <a:r>
              <a:rPr lang="vi-VN" dirty="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rPr>
              <a:t>: Là giá trị cực đại của dòng điện (hay là biên độ của dòng điện).</a:t>
            </a:r>
            <a:endParaRPr lang="en-US" dirty="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endParaRPr>
          </a:p>
          <a:p>
            <a:pPr algn="just">
              <a:lnSpc>
                <a:spcPct val="150000"/>
              </a:lnSpc>
              <a:spcAft>
                <a:spcPts val="800"/>
              </a:spcAft>
            </a:pPr>
            <a:r>
              <a:rPr lang="vi-VN" dirty="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rPr>
              <a:t>                 ω: Là tần số góc</a:t>
            </a:r>
            <a:endParaRPr lang="en-US" dirty="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endParaRPr>
          </a:p>
          <a:p>
            <a:pPr algn="just">
              <a:lnSpc>
                <a:spcPct val="150000"/>
              </a:lnSpc>
              <a:spcAft>
                <a:spcPts val="800"/>
              </a:spcAft>
            </a:pPr>
            <a:r>
              <a:rPr lang="vi-VN" dirty="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rPr>
              <a:t>                 ψ: Là góc pha ban đầu của dòng điện.</a:t>
            </a:r>
            <a:endParaRPr lang="en-US" dirty="0">
              <a:solidFill>
                <a:schemeClr val="accent6">
                  <a:lumMod val="50000"/>
                </a:schemeClr>
              </a:solidFill>
              <a:effectLst/>
              <a:latin typeface="Arial" panose="020B0604020202020204" pitchFamily="34" charset="0"/>
              <a:ea typeface="Tahoma" panose="020B0604030504040204" pitchFamily="34" charset="0"/>
              <a:cs typeface="Arial" panose="020B0604020202020204" pitchFamily="34" charset="0"/>
            </a:endParaRPr>
          </a:p>
        </p:txBody>
      </p:sp>
      <p:pic>
        <p:nvPicPr>
          <p:cNvPr id="1028" name="Picture 4" descr="Difference Between AC and DC Current- PhysicsAbou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2231" y="3082973"/>
            <a:ext cx="4343400" cy="2122788"/>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25297" y="862260"/>
            <a:ext cx="3110147" cy="378693"/>
          </a:xfrm>
          <a:prstGeom prst="rect">
            <a:avLst/>
          </a:prstGeom>
        </p:spPr>
        <p:txBody>
          <a:bodyPr wrap="none">
            <a:spAutoFit/>
          </a:bodyPr>
          <a:lstStyle/>
          <a:p>
            <a:pPr algn="just">
              <a:lnSpc>
                <a:spcPct val="115000"/>
              </a:lnSpc>
              <a:spcAft>
                <a:spcPts val="800"/>
              </a:spcAft>
            </a:pPr>
            <a:r>
              <a:rPr lang="en-US" b="1" smtClean="0">
                <a:solidFill>
                  <a:srgbClr val="00B050"/>
                </a:solidFill>
                <a:latin typeface="Tahoma" panose="020B0604030504040204" pitchFamily="34" charset="0"/>
                <a:ea typeface="Tahoma" panose="020B0604030504040204" pitchFamily="34" charset="0"/>
                <a:cs typeface="Tahoma" panose="020B0604030504040204" pitchFamily="34" charset="0"/>
              </a:rPr>
              <a:t>1.2 Mạch điện xoay chiều</a:t>
            </a:r>
            <a:endParaRPr lang="en-US" dirty="0">
              <a:solidFill>
                <a:srgbClr val="00B05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11" name="Rectangle 10"/>
          <p:cNvSpPr/>
          <p:nvPr/>
        </p:nvSpPr>
        <p:spPr>
          <a:xfrm>
            <a:off x="-25297" y="1240871"/>
            <a:ext cx="4043094" cy="378693"/>
          </a:xfrm>
          <a:prstGeom prst="rect">
            <a:avLst/>
          </a:prstGeom>
        </p:spPr>
        <p:txBody>
          <a:bodyPr wrap="none">
            <a:spAutoFit/>
          </a:bodyPr>
          <a:lstStyle/>
          <a:p>
            <a:pPr algn="just">
              <a:lnSpc>
                <a:spcPct val="115000"/>
              </a:lnSpc>
              <a:spcAft>
                <a:spcPts val="800"/>
              </a:spcAft>
            </a:pPr>
            <a:r>
              <a:rPr lang="en-US" b="1">
                <a:solidFill>
                  <a:srgbClr val="0070C0"/>
                </a:solidFill>
                <a:latin typeface="Tahoma" panose="020B0604030504040204" pitchFamily="34" charset="0"/>
                <a:ea typeface="Tahoma" panose="020B0604030504040204" pitchFamily="34" charset="0"/>
                <a:cs typeface="Tahoma" panose="020B0604030504040204" pitchFamily="34" charset="0"/>
              </a:rPr>
              <a:t>1.</a:t>
            </a:r>
            <a:r>
              <a:rPr lang="vi-VN" b="1" smtClean="0">
                <a:solidFill>
                  <a:srgbClr val="0070C0"/>
                </a:solidFill>
                <a:latin typeface="Tahoma" panose="020B0604030504040204" pitchFamily="34" charset="0"/>
                <a:ea typeface="Tahoma" panose="020B0604030504040204" pitchFamily="34" charset="0"/>
                <a:cs typeface="Tahoma" panose="020B0604030504040204" pitchFamily="34" charset="0"/>
              </a:rPr>
              <a:t>2.1 </a:t>
            </a:r>
            <a:r>
              <a:rPr lang="en-US" b="1" smtClean="0">
                <a:solidFill>
                  <a:srgbClr val="0070C0"/>
                </a:solidFill>
                <a:latin typeface="Tahoma" panose="020B0604030504040204" pitchFamily="34" charset="0"/>
                <a:ea typeface="Tahoma" panose="020B0604030504040204" pitchFamily="34" charset="0"/>
                <a:cs typeface="Tahoma" panose="020B0604030504040204" pitchFamily="34" charset="0"/>
              </a:rPr>
              <a:t>Mạch điện xoay chiều 1 pha</a:t>
            </a:r>
            <a:endParaRPr lang="en-US" dirty="0">
              <a:solidFill>
                <a:srgbClr val="0070C0"/>
              </a:solidFill>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138451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anim calcmode="lin" valueType="num">
                                      <p:cBhvr additive="base">
                                        <p:cTn id="19"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2" end="2"/>
                                            </p:txEl>
                                          </p:spTgt>
                                        </p:tgtEl>
                                        <p:attrNameLst>
                                          <p:attrName>style.visibility</p:attrName>
                                        </p:attrNameLst>
                                      </p:cBhvr>
                                      <p:to>
                                        <p:strVal val="visible"/>
                                      </p:to>
                                    </p:set>
                                    <p:anim calcmode="lin" valueType="num">
                                      <p:cBhvr additive="base">
                                        <p:cTn id="25"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xEl>
                                              <p:pRg st="3" end="3"/>
                                            </p:txEl>
                                          </p:spTgt>
                                        </p:tgtEl>
                                        <p:attrNameLst>
                                          <p:attrName>style.visibility</p:attrName>
                                        </p:attrNameLst>
                                      </p:cBhvr>
                                      <p:to>
                                        <p:strVal val="visible"/>
                                      </p:to>
                                    </p:set>
                                    <p:anim calcmode="lin" valueType="num">
                                      <p:cBhvr additive="base">
                                        <p:cTn id="31"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
                                            <p:txEl>
                                              <p:pRg st="4" end="4"/>
                                            </p:txEl>
                                          </p:spTgt>
                                        </p:tgtEl>
                                        <p:attrNameLst>
                                          <p:attrName>style.visibility</p:attrName>
                                        </p:attrNameLst>
                                      </p:cBhvr>
                                      <p:to>
                                        <p:strVal val="visible"/>
                                      </p:to>
                                    </p:set>
                                    <p:anim calcmode="lin" valueType="num">
                                      <p:cBhvr additive="base">
                                        <p:cTn id="37"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
                                            <p:txEl>
                                              <p:pRg st="5" end="5"/>
                                            </p:txEl>
                                          </p:spTgt>
                                        </p:tgtEl>
                                        <p:attrNameLst>
                                          <p:attrName>style.visibility</p:attrName>
                                        </p:attrNameLst>
                                      </p:cBhvr>
                                      <p:to>
                                        <p:strVal val="visible"/>
                                      </p:to>
                                    </p:set>
                                    <p:anim calcmode="lin" valueType="num">
                                      <p:cBhvr additive="base">
                                        <p:cTn id="43"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629782"/>
            <a:ext cx="3696789" cy="410882"/>
          </a:xfrm>
          <a:prstGeom prst="rect">
            <a:avLst/>
          </a:prstGeom>
        </p:spPr>
        <p:txBody>
          <a:bodyPr wrap="square">
            <a:spAutoFit/>
          </a:bodyPr>
          <a:lstStyle/>
          <a:p>
            <a:pPr algn="just">
              <a:lnSpc>
                <a:spcPct val="115000"/>
              </a:lnSpc>
              <a:spcAft>
                <a:spcPts val="800"/>
              </a:spcAft>
            </a:pPr>
            <a:r>
              <a:rPr lang="en-US" b="1">
                <a:solidFill>
                  <a:srgbClr val="C00000"/>
                </a:solidFill>
                <a:latin typeface="Tahoma" panose="020B0604030504040204" pitchFamily="34" charset="0"/>
                <a:ea typeface="Tahoma" panose="020B0604030504040204" pitchFamily="34" charset="0"/>
                <a:cs typeface="Tahoma" panose="020B0604030504040204" pitchFamily="34" charset="0"/>
              </a:rPr>
              <a:t>1.</a:t>
            </a:r>
            <a:r>
              <a:rPr lang="vi-VN" b="1" smtClean="0">
                <a:solidFill>
                  <a:srgbClr val="C00000"/>
                </a:solidFill>
                <a:latin typeface="Tahoma" panose="020B0604030504040204" pitchFamily="34" charset="0"/>
                <a:ea typeface="Tahoma" panose="020B0604030504040204" pitchFamily="34" charset="0"/>
                <a:cs typeface="Tahoma" panose="020B0604030504040204" pitchFamily="34" charset="0"/>
              </a:rPr>
              <a:t>2.1.</a:t>
            </a:r>
            <a:r>
              <a:rPr lang="en-US" b="1" smtClean="0">
                <a:solidFill>
                  <a:srgbClr val="C00000"/>
                </a:solidFill>
                <a:latin typeface="Tahoma" panose="020B0604030504040204" pitchFamily="34" charset="0"/>
                <a:ea typeface="Tahoma" panose="020B0604030504040204" pitchFamily="34" charset="0"/>
                <a:cs typeface="Tahoma" panose="020B0604030504040204" pitchFamily="34" charset="0"/>
              </a:rPr>
              <a:t>1</a:t>
            </a:r>
            <a:r>
              <a:rPr lang="vi-VN" b="1"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vi-VN" b="1" dirty="0">
                <a:solidFill>
                  <a:srgbClr val="C00000"/>
                </a:solidFill>
                <a:latin typeface="Tahoma" panose="020B0604030504040204" pitchFamily="34" charset="0"/>
                <a:ea typeface="Tahoma" panose="020B0604030504040204" pitchFamily="34" charset="0"/>
                <a:cs typeface="Tahoma" panose="020B0604030504040204" pitchFamily="34" charset="0"/>
              </a:rPr>
              <a:t>Các khái niệm cơ bản</a:t>
            </a:r>
            <a:endParaRPr lang="en-US"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254341" y="2030528"/>
            <a:ext cx="2032929" cy="369332"/>
          </a:xfrm>
          <a:prstGeom prst="rect">
            <a:avLst/>
          </a:prstGeom>
        </p:spPr>
        <p:txBody>
          <a:bodyPr wrap="none">
            <a:spAutoFit/>
          </a:bodyPr>
          <a:lstStyle/>
          <a:p>
            <a:r>
              <a:rPr lang="vi-VN" i="1" dirty="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i="1" dirty="0" smtClean="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a. </a:t>
            </a:r>
            <a:r>
              <a:rPr lang="vi-VN" i="1" dirty="0" smtClean="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Các </a:t>
            </a:r>
            <a:r>
              <a:rPr lang="vi-VN" i="1" dirty="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định nghĩa</a:t>
            </a:r>
            <a:endParaRPr lang="en-US" dirty="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endParaRPr>
          </a:p>
        </p:txBody>
      </p:sp>
      <mc:AlternateContent xmlns:mc="http://schemas.openxmlformats.org/markup-compatibility/2006" xmlns:a14="http://schemas.microsoft.com/office/drawing/2010/main">
        <mc:Choice Requires="a14">
          <p:sp>
            <p:nvSpPr>
              <p:cNvPr id="4" name="Rectangle 3"/>
              <p:cNvSpPr/>
              <p:nvPr/>
            </p:nvSpPr>
            <p:spPr>
              <a:xfrm>
                <a:off x="669227" y="2461764"/>
                <a:ext cx="5423646" cy="3079754"/>
              </a:xfrm>
              <a:prstGeom prst="rect">
                <a:avLst/>
              </a:prstGeom>
            </p:spPr>
            <p:txBody>
              <a:bodyPr wrap="square">
                <a:spAutoFit/>
              </a:bodyPr>
              <a:lstStyle/>
              <a:p>
                <a:pPr algn="just">
                  <a:lnSpc>
                    <a:spcPct val="115000"/>
                  </a:lnSpc>
                  <a:spcAft>
                    <a:spcPts val="800"/>
                  </a:spcAft>
                </a:pPr>
                <a:r>
                  <a:rPr lang="vi-VN"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vi-VN" i="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Chu kỳ</a:t>
                </a:r>
                <a:r>
                  <a:rPr lang="vi-VN"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 Là khoảng thời gian ngắn nhất để dòng điện lặp lại trị số và chiều biến thiên cũ. Chu kỳ có kí hiệu là T,đơn vị : giây (s).</a:t>
                </a:r>
                <a:endParaRPr lang="en-US" dirty="0">
                  <a:solidFill>
                    <a:srgbClr val="0070C0"/>
                  </a:solidFill>
                  <a:effectLst/>
                  <a:latin typeface="Arial" panose="020B0604020202020204" pitchFamily="34" charset="0"/>
                  <a:ea typeface="Arial" panose="020B0604020202020204" pitchFamily="34" charset="0"/>
                  <a:cs typeface="Arial" panose="020B0604020202020204" pitchFamily="34" charset="0"/>
                </a:endParaRPr>
              </a:p>
              <a:p>
                <a:pPr algn="just">
                  <a:lnSpc>
                    <a:spcPct val="115000"/>
                  </a:lnSpc>
                  <a:spcAft>
                    <a:spcPts val="800"/>
                  </a:spcAft>
                </a:pPr>
                <a:r>
                  <a:rPr lang="vi-VN" dirty="0">
                    <a:solidFill>
                      <a:schemeClr val="accent2">
                        <a:lumMod val="75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vi-VN" i="1" dirty="0">
                    <a:solidFill>
                      <a:schemeClr val="accent2">
                        <a:lumMod val="75000"/>
                      </a:schemeClr>
                    </a:solidFill>
                    <a:effectLst/>
                    <a:latin typeface="Arial" panose="020B0604020202020204" pitchFamily="34" charset="0"/>
                    <a:ea typeface="Times New Roman" panose="02020603050405020304" pitchFamily="18" charset="0"/>
                    <a:cs typeface="Arial" panose="020B0604020202020204" pitchFamily="34" charset="0"/>
                  </a:rPr>
                  <a:t>Tần số</a:t>
                </a:r>
                <a:r>
                  <a:rPr lang="vi-VN" dirty="0">
                    <a:solidFill>
                      <a:schemeClr val="accent2">
                        <a:lumMod val="75000"/>
                      </a:schemeClr>
                    </a:solidFill>
                    <a:effectLst/>
                    <a:latin typeface="Arial" panose="020B0604020202020204" pitchFamily="34" charset="0"/>
                    <a:ea typeface="Times New Roman" panose="02020603050405020304" pitchFamily="18" charset="0"/>
                    <a:cs typeface="Arial" panose="020B0604020202020204" pitchFamily="34" charset="0"/>
                  </a:rPr>
                  <a:t>: Là số chu kỳ mà dòng điện thực hiện được trong một đơn vị thời gian (trong một giây).tần số có kí hiệu là f.</a:t>
                </a:r>
                <a:endParaRPr lang="en-US" dirty="0">
                  <a:solidFill>
                    <a:schemeClr val="accent2">
                      <a:lumMod val="75000"/>
                    </a:schemeClr>
                  </a:solidFill>
                  <a:effectLst/>
                  <a:latin typeface="Arial" panose="020B0604020202020204" pitchFamily="34" charset="0"/>
                  <a:ea typeface="Arial" panose="020B0604020202020204" pitchFamily="34" charset="0"/>
                  <a:cs typeface="Arial" panose="020B0604020202020204" pitchFamily="34" charset="0"/>
                </a:endParaRPr>
              </a:p>
              <a:p>
                <a:pPr algn="just">
                  <a:lnSpc>
                    <a:spcPct val="115000"/>
                  </a:lnSpc>
                  <a:spcAft>
                    <a:spcPts val="800"/>
                  </a:spcAft>
                </a:pPr>
                <a:r>
                  <a:rPr lang="vi-VN" dirty="0">
                    <a:solidFill>
                      <a:schemeClr val="accent2">
                        <a:lumMod val="75000"/>
                      </a:schemeClr>
                    </a:solidFill>
                    <a:effectLst/>
                    <a:latin typeface="Arial" panose="020B0604020202020204" pitchFamily="34" charset="0"/>
                    <a:ea typeface="Times New Roman" panose="02020603050405020304" pitchFamily="18" charset="0"/>
                    <a:cs typeface="Arial" panose="020B0604020202020204" pitchFamily="34" charset="0"/>
                  </a:rPr>
                  <a:t>                                   f = </a:t>
                </a:r>
                <a14:m>
                  <m:oMath xmlns:m="http://schemas.openxmlformats.org/officeDocument/2006/math">
                    <m:f>
                      <m:fPr>
                        <m:ctrlPr>
                          <a:rPr lang="en-US" i="1">
                            <a:solidFill>
                              <a:schemeClr val="accent2">
                                <a:lumMod val="75000"/>
                              </a:schemeClr>
                            </a:solidFill>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vi-VN" i="1">
                            <a:solidFill>
                              <a:schemeClr val="accent2">
                                <a:lumMod val="75000"/>
                              </a:schemeClr>
                            </a:solidFill>
                            <a:effectLst/>
                            <a:latin typeface="Cambria Math" panose="02040503050406030204" pitchFamily="18" charset="0"/>
                            <a:ea typeface="Times New Roman" panose="02020603050405020304" pitchFamily="18" charset="0"/>
                            <a:cs typeface="Times New Roman" panose="02020603050405020304" pitchFamily="18" charset="0"/>
                          </a:rPr>
                          <m:t>1</m:t>
                        </m:r>
                      </m:num>
                      <m:den>
                        <m:r>
                          <a:rPr lang="vi-VN" i="1">
                            <a:solidFill>
                              <a:schemeClr val="accent2">
                                <a:lumMod val="75000"/>
                              </a:schemeClr>
                            </a:solidFill>
                            <a:effectLst/>
                            <a:latin typeface="Cambria Math" panose="02040503050406030204" pitchFamily="18" charset="0"/>
                            <a:ea typeface="Times New Roman" panose="02020603050405020304" pitchFamily="18" charset="0"/>
                            <a:cs typeface="Times New Roman" panose="02020603050405020304" pitchFamily="18" charset="0"/>
                          </a:rPr>
                          <m:t>𝑇</m:t>
                        </m:r>
                      </m:den>
                    </m:f>
                  </m:oMath>
                </a14:m>
                <a:r>
                  <a:rPr lang="vi-VN" dirty="0">
                    <a:solidFill>
                      <a:schemeClr val="accent2">
                        <a:lumMod val="75000"/>
                      </a:schemeClr>
                    </a:solidFill>
                    <a:effectLst/>
                    <a:latin typeface="Arial" panose="020B0604020202020204" pitchFamily="34" charset="0"/>
                    <a:ea typeface="Times New Roman" panose="02020603050405020304" pitchFamily="18" charset="0"/>
                    <a:cs typeface="Arial" panose="020B0604020202020204" pitchFamily="34" charset="0"/>
                  </a:rPr>
                  <a:t>(Hz)</a:t>
                </a:r>
                <a:endParaRPr lang="en-US" dirty="0">
                  <a:solidFill>
                    <a:schemeClr val="accent2">
                      <a:lumMod val="75000"/>
                    </a:schemeClr>
                  </a:solidFill>
                  <a:effectLst/>
                  <a:latin typeface="Arial" panose="020B0604020202020204" pitchFamily="34" charset="0"/>
                  <a:ea typeface="Arial" panose="020B0604020202020204" pitchFamily="34" charset="0"/>
                  <a:cs typeface="Arial" panose="020B0604020202020204" pitchFamily="34" charset="0"/>
                </a:endParaRPr>
              </a:p>
              <a:p>
                <a:pPr algn="just">
                  <a:lnSpc>
                    <a:spcPct val="115000"/>
                  </a:lnSpc>
                  <a:spcAft>
                    <a:spcPts val="800"/>
                  </a:spcAft>
                </a:pPr>
                <a:r>
                  <a:rPr lang="en-US" dirty="0">
                    <a:solidFill>
                      <a:schemeClr val="accent2">
                        <a:lumMod val="75000"/>
                      </a:schemeClr>
                    </a:solidFill>
                    <a:latin typeface="Arial" panose="020B0604020202020204" pitchFamily="34" charset="0"/>
                    <a:ea typeface="Times New Roman" panose="02020603050405020304" pitchFamily="18" charset="0"/>
                    <a:cs typeface="Arial" panose="020B0604020202020204" pitchFamily="34" charset="0"/>
                  </a:rPr>
                  <a:t>	+</a:t>
                </a:r>
                <a:r>
                  <a:rPr lang="vi-VN" dirty="0">
                    <a:solidFill>
                      <a:schemeClr val="accent2">
                        <a:lumMod val="75000"/>
                      </a:schemeClr>
                    </a:solidFill>
                    <a:effectLst/>
                    <a:latin typeface="Arial" panose="020B0604020202020204" pitchFamily="34" charset="0"/>
                    <a:ea typeface="Times New Roman" panose="02020603050405020304" pitchFamily="18" charset="0"/>
                    <a:cs typeface="Arial" panose="020B0604020202020204" pitchFamily="34" charset="0"/>
                  </a:rPr>
                  <a:t> Đơn vị của tần số là </a:t>
                </a:r>
                <a:r>
                  <a:rPr lang="vi-VN" i="1" dirty="0">
                    <a:solidFill>
                      <a:schemeClr val="accent2">
                        <a:lumMod val="75000"/>
                      </a:schemeClr>
                    </a:solidFill>
                    <a:effectLst/>
                    <a:latin typeface="Arial" panose="020B0604020202020204" pitchFamily="34" charset="0"/>
                    <a:ea typeface="Times New Roman" panose="02020603050405020304" pitchFamily="18" charset="0"/>
                    <a:cs typeface="Arial" panose="020B0604020202020204" pitchFamily="34" charset="0"/>
                  </a:rPr>
                  <a:t>hertz, ký hiệu </a:t>
                </a:r>
                <a:r>
                  <a:rPr lang="vi-VN" i="1" dirty="0" smtClean="0">
                    <a:solidFill>
                      <a:schemeClr val="accent2">
                        <a:lumMod val="75000"/>
                      </a:schemeClr>
                    </a:solidFill>
                    <a:effectLst/>
                    <a:latin typeface="Arial" panose="020B0604020202020204" pitchFamily="34" charset="0"/>
                    <a:ea typeface="Times New Roman" panose="02020603050405020304" pitchFamily="18" charset="0"/>
                    <a:cs typeface="Arial" panose="020B0604020202020204" pitchFamily="34" charset="0"/>
                  </a:rPr>
                  <a:t>Hz</a:t>
                </a:r>
                <a:endParaRPr lang="en-US" dirty="0">
                  <a:solidFill>
                    <a:schemeClr val="accent2">
                      <a:lumMod val="75000"/>
                    </a:schemeClr>
                  </a:solidFill>
                  <a:effectLst/>
                  <a:latin typeface="Arial" panose="020B0604020202020204" pitchFamily="34" charset="0"/>
                  <a:ea typeface="Arial" panose="020B0604020202020204" pitchFamily="34" charset="0"/>
                  <a:cs typeface="Arial" panose="020B0604020202020204" pitchFamily="34" charset="0"/>
                </a:endParaRPr>
              </a:p>
            </p:txBody>
          </p:sp>
        </mc:Choice>
        <mc:Fallback xmlns="">
          <p:sp>
            <p:nvSpPr>
              <p:cNvPr id="4" name="Rectangle 3"/>
              <p:cNvSpPr>
                <a:spLocks noRot="1" noChangeAspect="1" noMove="1" noResize="1" noEditPoints="1" noAdjustHandles="1" noChangeArrowheads="1" noChangeShapeType="1" noTextEdit="1"/>
              </p:cNvSpPr>
              <p:nvPr/>
            </p:nvSpPr>
            <p:spPr>
              <a:xfrm>
                <a:off x="669227" y="2461764"/>
                <a:ext cx="5423646" cy="3079754"/>
              </a:xfrm>
              <a:prstGeom prst="rect">
                <a:avLst/>
              </a:prstGeom>
              <a:blipFill>
                <a:blip r:embed="rId2"/>
                <a:stretch>
                  <a:fillRect l="-1012" t="-594" r="-1012" b="-1386"/>
                </a:stretch>
              </a:blipFill>
            </p:spPr>
            <p:txBody>
              <a:bodyPr/>
              <a:lstStyle/>
              <a:p>
                <a:r>
                  <a:rPr lang="en-US">
                    <a:noFill/>
                  </a:rPr>
                  <a:t> </a:t>
                </a:r>
              </a:p>
            </p:txBody>
          </p:sp>
        </mc:Fallback>
      </mc:AlternateContent>
      <p:pic>
        <p:nvPicPr>
          <p:cNvPr id="3074" name="Picture 2" descr="What is the frequency of DC? - Quo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8541" y="2461764"/>
            <a:ext cx="5191125" cy="272415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Tahoma" panose="020B0604030504040204" pitchFamily="34" charset="0"/>
                <a:ea typeface="Tahoma" panose="020B0604030504040204" pitchFamily="34" charset="0"/>
                <a:cs typeface="Tahoma" panose="020B0604030504040204" pitchFamily="34" charset="0"/>
              </a:rPr>
              <a:t>1.2 Mạch điện xoay chiều</a:t>
            </a:r>
            <a:endParaRPr lang="en-US" dirty="0">
              <a:solidFill>
                <a:srgbClr val="00B05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9" name="Rectangle 8"/>
          <p:cNvSpPr/>
          <p:nvPr/>
        </p:nvSpPr>
        <p:spPr>
          <a:xfrm>
            <a:off x="-25297" y="1240871"/>
            <a:ext cx="4043094" cy="378693"/>
          </a:xfrm>
          <a:prstGeom prst="rect">
            <a:avLst/>
          </a:prstGeom>
        </p:spPr>
        <p:txBody>
          <a:bodyPr wrap="none">
            <a:spAutoFit/>
          </a:bodyPr>
          <a:lstStyle/>
          <a:p>
            <a:pPr algn="just">
              <a:lnSpc>
                <a:spcPct val="115000"/>
              </a:lnSpc>
              <a:spcAft>
                <a:spcPts val="800"/>
              </a:spcAft>
            </a:pPr>
            <a:r>
              <a:rPr lang="en-US" b="1">
                <a:solidFill>
                  <a:srgbClr val="0070C0"/>
                </a:solidFill>
                <a:latin typeface="Tahoma" panose="020B0604030504040204" pitchFamily="34" charset="0"/>
                <a:ea typeface="Tahoma" panose="020B0604030504040204" pitchFamily="34" charset="0"/>
                <a:cs typeface="Tahoma" panose="020B0604030504040204" pitchFamily="34" charset="0"/>
              </a:rPr>
              <a:t>1.</a:t>
            </a:r>
            <a:r>
              <a:rPr lang="vi-VN" b="1" smtClean="0">
                <a:solidFill>
                  <a:srgbClr val="0070C0"/>
                </a:solidFill>
                <a:latin typeface="Tahoma" panose="020B0604030504040204" pitchFamily="34" charset="0"/>
                <a:ea typeface="Tahoma" panose="020B0604030504040204" pitchFamily="34" charset="0"/>
                <a:cs typeface="Tahoma" panose="020B0604030504040204" pitchFamily="34" charset="0"/>
              </a:rPr>
              <a:t>2.1 </a:t>
            </a:r>
            <a:r>
              <a:rPr lang="en-US" b="1" smtClean="0">
                <a:solidFill>
                  <a:srgbClr val="0070C0"/>
                </a:solidFill>
                <a:latin typeface="Tahoma" panose="020B0604030504040204" pitchFamily="34" charset="0"/>
                <a:ea typeface="Tahoma" panose="020B0604030504040204" pitchFamily="34" charset="0"/>
                <a:cs typeface="Tahoma" panose="020B0604030504040204" pitchFamily="34" charset="0"/>
              </a:rPr>
              <a:t>Mạch điện xoay chiều 1 pha</a:t>
            </a:r>
            <a:endParaRPr lang="en-US" dirty="0">
              <a:solidFill>
                <a:srgbClr val="0070C0"/>
              </a:solidFill>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894698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additive="base">
                                        <p:cTn id="13" dur="500" fill="hold"/>
                                        <p:tgtEl>
                                          <p:spTgt spid="3074"/>
                                        </p:tgtEl>
                                        <p:attrNameLst>
                                          <p:attrName>ppt_x</p:attrName>
                                        </p:attrNameLst>
                                      </p:cBhvr>
                                      <p:tavLst>
                                        <p:tav tm="0">
                                          <p:val>
                                            <p:strVal val="#ppt_x"/>
                                          </p:val>
                                        </p:tav>
                                        <p:tav tm="100000">
                                          <p:val>
                                            <p:strVal val="#ppt_x"/>
                                          </p:val>
                                        </p:tav>
                                      </p:tavLst>
                                    </p:anim>
                                    <p:anim calcmode="lin" valueType="num">
                                      <p:cBhvr additive="base">
                                        <p:cTn id="14"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 calcmode="lin" valueType="num">
                                      <p:cBhvr additive="base">
                                        <p:cTn id="25"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1" end="1"/>
                                            </p:txEl>
                                          </p:spTgt>
                                        </p:tgtEl>
                                        <p:attrNameLst>
                                          <p:attrName>style.visibility</p:attrName>
                                        </p:attrNameLst>
                                      </p:cBhvr>
                                      <p:to>
                                        <p:strVal val="visible"/>
                                      </p:to>
                                    </p:set>
                                    <p:anim calcmode="lin" valueType="num">
                                      <p:cBhvr additive="base">
                                        <p:cTn id="3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2" end="2"/>
                                            </p:txEl>
                                          </p:spTgt>
                                        </p:tgtEl>
                                        <p:attrNameLst>
                                          <p:attrName>style.visibility</p:attrName>
                                        </p:attrNameLst>
                                      </p:cBhvr>
                                      <p:to>
                                        <p:strVal val="visible"/>
                                      </p:to>
                                    </p:set>
                                    <p:anim calcmode="lin" valueType="num">
                                      <p:cBhvr additive="base">
                                        <p:cTn id="3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3" end="3"/>
                                            </p:txEl>
                                          </p:spTgt>
                                        </p:tgtEl>
                                        <p:attrNameLst>
                                          <p:attrName>style.visibility</p:attrName>
                                        </p:attrNameLst>
                                      </p:cBhvr>
                                      <p:to>
                                        <p:strVal val="visible"/>
                                      </p:to>
                                    </p:set>
                                    <p:anim calcmode="lin" valueType="num">
                                      <p:cBhvr additive="base">
                                        <p:cTn id="4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3516578" cy="410882"/>
          </a:xfrm>
          <a:prstGeom prst="rect">
            <a:avLst/>
          </a:prstGeom>
        </p:spPr>
        <p:txBody>
          <a:bodyPr wrap="square">
            <a:spAutoFit/>
          </a:bodyPr>
          <a:lstStyle/>
          <a:p>
            <a:pPr algn="just">
              <a:lnSpc>
                <a:spcPct val="115000"/>
              </a:lnSpc>
              <a:spcAft>
                <a:spcPts val="800"/>
              </a:spcAft>
            </a:pPr>
            <a:r>
              <a:rPr lang="en-US" b="1">
                <a:solidFill>
                  <a:srgbClr val="C00000"/>
                </a:solidFill>
                <a:latin typeface="Tahoma" panose="020B0604030504040204" pitchFamily="34" charset="0"/>
                <a:ea typeface="Tahoma" panose="020B0604030504040204" pitchFamily="34" charset="0"/>
                <a:cs typeface="Tahoma" panose="020B0604030504040204" pitchFamily="34" charset="0"/>
              </a:rPr>
              <a:t>1.</a:t>
            </a:r>
            <a:r>
              <a:rPr lang="vi-VN" b="1" smtClean="0">
                <a:solidFill>
                  <a:srgbClr val="C00000"/>
                </a:solidFill>
                <a:latin typeface="Tahoma" panose="020B0604030504040204" pitchFamily="34" charset="0"/>
                <a:ea typeface="Tahoma" panose="020B0604030504040204" pitchFamily="34" charset="0"/>
                <a:cs typeface="Tahoma" panose="020B0604030504040204" pitchFamily="34" charset="0"/>
              </a:rPr>
              <a:t>2.1.</a:t>
            </a:r>
            <a:r>
              <a:rPr lang="en-US" b="1" smtClean="0">
                <a:solidFill>
                  <a:srgbClr val="C00000"/>
                </a:solidFill>
                <a:latin typeface="Tahoma" panose="020B0604030504040204" pitchFamily="34" charset="0"/>
                <a:ea typeface="Tahoma" panose="020B0604030504040204" pitchFamily="34" charset="0"/>
                <a:cs typeface="Tahoma" panose="020B0604030504040204" pitchFamily="34" charset="0"/>
              </a:rPr>
              <a:t>1</a:t>
            </a:r>
            <a:r>
              <a:rPr lang="vi-VN" b="1"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vi-VN" b="1" dirty="0">
                <a:solidFill>
                  <a:srgbClr val="C00000"/>
                </a:solidFill>
                <a:latin typeface="Tahoma" panose="020B0604030504040204" pitchFamily="34" charset="0"/>
                <a:ea typeface="Tahoma" panose="020B0604030504040204" pitchFamily="34" charset="0"/>
                <a:cs typeface="Tahoma" panose="020B0604030504040204" pitchFamily="34" charset="0"/>
              </a:rPr>
              <a:t>Các khái niệm cơ bản</a:t>
            </a:r>
            <a:endParaRPr lang="en-US"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215153" y="2087466"/>
            <a:ext cx="2032929" cy="369332"/>
          </a:xfrm>
          <a:prstGeom prst="rect">
            <a:avLst/>
          </a:prstGeom>
        </p:spPr>
        <p:txBody>
          <a:bodyPr wrap="none">
            <a:spAutoFit/>
          </a:bodyPr>
          <a:lstStyle/>
          <a:p>
            <a:r>
              <a:rPr lang="vi-VN" i="1" dirty="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i="1" dirty="0" smtClean="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a</a:t>
            </a:r>
            <a:r>
              <a:rPr lang="vi-VN" i="1" dirty="0" smtClean="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 </a:t>
            </a:r>
            <a:r>
              <a:rPr lang="vi-VN" i="1" dirty="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Các định nghĩa</a:t>
            </a:r>
            <a:endParaRPr lang="en-US" dirty="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4" name="Rectangle 3"/>
          <p:cNvSpPr/>
          <p:nvPr/>
        </p:nvSpPr>
        <p:spPr>
          <a:xfrm>
            <a:off x="577786" y="2840490"/>
            <a:ext cx="5614007" cy="1610697"/>
          </a:xfrm>
          <a:prstGeom prst="rect">
            <a:avLst/>
          </a:prstGeom>
        </p:spPr>
        <p:txBody>
          <a:bodyPr wrap="square">
            <a:spAutoFit/>
          </a:bodyPr>
          <a:lstStyle/>
          <a:p>
            <a:pPr algn="just">
              <a:lnSpc>
                <a:spcPct val="115000"/>
              </a:lnSpc>
              <a:spcAft>
                <a:spcPts val="800"/>
              </a:spcAft>
            </a:pPr>
            <a:r>
              <a:rPr lang="vi-VN" sz="2000" dirty="0" smtClean="0">
                <a:solidFill>
                  <a:srgbClr val="7030A0"/>
                </a:solidFill>
                <a:effectLst/>
                <a:latin typeface="Arial" panose="020B0604020202020204" pitchFamily="34" charset="0"/>
                <a:ea typeface="Times New Roman" panose="02020603050405020304" pitchFamily="18" charset="0"/>
                <a:cs typeface="Arial" panose="020B0604020202020204" pitchFamily="34" charset="0"/>
              </a:rPr>
              <a:t>- </a:t>
            </a:r>
            <a:r>
              <a:rPr lang="vi-VN" sz="2000" i="1" dirty="0">
                <a:solidFill>
                  <a:srgbClr val="7030A0"/>
                </a:solidFill>
                <a:effectLst/>
                <a:latin typeface="Arial" panose="020B0604020202020204" pitchFamily="34" charset="0"/>
                <a:ea typeface="Times New Roman" panose="02020603050405020304" pitchFamily="18" charset="0"/>
                <a:cs typeface="Arial" panose="020B0604020202020204" pitchFamily="34" charset="0"/>
              </a:rPr>
              <a:t>Tần số góc</a:t>
            </a:r>
            <a:r>
              <a:rPr lang="vi-VN" sz="2000" dirty="0">
                <a:solidFill>
                  <a:srgbClr val="7030A0"/>
                </a:solidFill>
                <a:effectLst/>
                <a:latin typeface="Arial" panose="020B0604020202020204" pitchFamily="34" charset="0"/>
                <a:ea typeface="Times New Roman" panose="02020603050405020304" pitchFamily="18" charset="0"/>
                <a:cs typeface="Arial" panose="020B0604020202020204" pitchFamily="34" charset="0"/>
              </a:rPr>
              <a:t>: Là tốc độ biến thiên của dòng điện hình sin. Tần số góc có ký hiệu là ω, đơn vị là </a:t>
            </a:r>
            <a:r>
              <a:rPr lang="vi-VN" sz="2000" i="1" dirty="0">
                <a:solidFill>
                  <a:srgbClr val="7030A0"/>
                </a:solidFill>
                <a:effectLst/>
                <a:latin typeface="Arial" panose="020B0604020202020204" pitchFamily="34" charset="0"/>
                <a:ea typeface="Times New Roman" panose="02020603050405020304" pitchFamily="18" charset="0"/>
                <a:cs typeface="Arial" panose="020B0604020202020204" pitchFamily="34" charset="0"/>
              </a:rPr>
              <a:t>rad/s.</a:t>
            </a:r>
            <a:endParaRPr lang="en-US" sz="2000" dirty="0">
              <a:solidFill>
                <a:srgbClr val="7030A0"/>
              </a:solidFill>
              <a:effectLst/>
              <a:latin typeface="Arial" panose="020B0604020202020204" pitchFamily="34" charset="0"/>
              <a:ea typeface="Arial" panose="020B0604020202020204" pitchFamily="34" charset="0"/>
              <a:cs typeface="Arial" panose="020B0604020202020204" pitchFamily="34" charset="0"/>
            </a:endParaRPr>
          </a:p>
          <a:p>
            <a:pPr algn="just">
              <a:lnSpc>
                <a:spcPct val="115000"/>
              </a:lnSpc>
              <a:spcAft>
                <a:spcPts val="800"/>
              </a:spcAft>
            </a:pPr>
            <a:r>
              <a:rPr lang="vi-VN" sz="2000" b="1" i="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 Quan hệ giữa tần số góc và tần số: ω =2πf</a:t>
            </a:r>
            <a:endParaRPr lang="en-US" sz="2000" b="1" i="1" dirty="0">
              <a:solidFill>
                <a:srgbClr val="0070C0"/>
              </a:solidFill>
              <a:effectLst/>
              <a:latin typeface="Arial" panose="020B0604020202020204" pitchFamily="34" charset="0"/>
              <a:ea typeface="Arial" panose="020B0604020202020204" pitchFamily="34" charset="0"/>
              <a:cs typeface="Arial" panose="020B0604020202020204" pitchFamily="34" charset="0"/>
            </a:endParaRPr>
          </a:p>
        </p:txBody>
      </p:sp>
      <p:pic>
        <p:nvPicPr>
          <p:cNvPr id="3076" name="Picture 4" descr="Difference Between Alternating Current (AC) and Direct Current (D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8541" y="2342919"/>
            <a:ext cx="5194861" cy="260583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Tahoma" panose="020B0604030504040204" pitchFamily="34" charset="0"/>
                <a:ea typeface="Tahoma" panose="020B0604030504040204" pitchFamily="34" charset="0"/>
                <a:cs typeface="Tahoma" panose="020B0604030504040204" pitchFamily="34" charset="0"/>
              </a:rPr>
              <a:t>1.2 Mạch điện xoay chiều</a:t>
            </a:r>
            <a:endParaRPr lang="en-US" dirty="0">
              <a:solidFill>
                <a:srgbClr val="00B05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Tahoma" panose="020B0604030504040204" pitchFamily="34" charset="0"/>
                <a:ea typeface="Tahoma" panose="020B0604030504040204" pitchFamily="34" charset="0"/>
                <a:cs typeface="Tahoma" panose="020B0604030504040204" pitchFamily="34" charset="0"/>
              </a:rPr>
              <a:t>1.</a:t>
            </a:r>
            <a:r>
              <a:rPr lang="vi-VN" b="1" smtClean="0">
                <a:solidFill>
                  <a:srgbClr val="0070C0"/>
                </a:solidFill>
                <a:latin typeface="Tahoma" panose="020B0604030504040204" pitchFamily="34" charset="0"/>
                <a:ea typeface="Tahoma" panose="020B0604030504040204" pitchFamily="34" charset="0"/>
                <a:cs typeface="Tahoma" panose="020B0604030504040204" pitchFamily="34" charset="0"/>
              </a:rPr>
              <a:t>2.1 </a:t>
            </a:r>
            <a:r>
              <a:rPr lang="en-US" b="1" smtClean="0">
                <a:solidFill>
                  <a:srgbClr val="0070C0"/>
                </a:solidFill>
                <a:latin typeface="Tahoma" panose="020B0604030504040204" pitchFamily="34" charset="0"/>
                <a:ea typeface="Tahoma" panose="020B0604030504040204" pitchFamily="34" charset="0"/>
                <a:cs typeface="Tahoma" panose="020B0604030504040204" pitchFamily="34" charset="0"/>
              </a:rPr>
              <a:t>Mạch điện xoay chiều 1 pha</a:t>
            </a:r>
            <a:endParaRPr lang="en-US" dirty="0">
              <a:solidFill>
                <a:srgbClr val="0070C0"/>
              </a:solidFill>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57053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076"/>
                                        </p:tgtEl>
                                        <p:attrNameLst>
                                          <p:attrName>style.visibility</p:attrName>
                                        </p:attrNameLst>
                                      </p:cBhvr>
                                      <p:to>
                                        <p:strVal val="visible"/>
                                      </p:to>
                                    </p:set>
                                    <p:animEffect transition="in" filter="fade">
                                      <p:cBhvr>
                                        <p:cTn id="19" dur="1000"/>
                                        <p:tgtEl>
                                          <p:spTgt spid="3076"/>
                                        </p:tgtEl>
                                      </p:cBhvr>
                                    </p:animEffect>
                                    <p:anim calcmode="lin" valueType="num">
                                      <p:cBhvr>
                                        <p:cTn id="20" dur="1000" fill="hold"/>
                                        <p:tgtEl>
                                          <p:spTgt spid="3076"/>
                                        </p:tgtEl>
                                        <p:attrNameLst>
                                          <p:attrName>ppt_x</p:attrName>
                                        </p:attrNameLst>
                                      </p:cBhvr>
                                      <p:tavLst>
                                        <p:tav tm="0">
                                          <p:val>
                                            <p:strVal val="#ppt_x"/>
                                          </p:val>
                                        </p:tav>
                                        <p:tav tm="100000">
                                          <p:val>
                                            <p:strVal val="#ppt_x"/>
                                          </p:val>
                                        </p:tav>
                                      </p:tavLst>
                                    </p:anim>
                                    <p:anim calcmode="lin" valueType="num">
                                      <p:cBhvr>
                                        <p:cTn id="21"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4">
                                            <p:txEl>
                                              <p:pRg st="1" end="1"/>
                                            </p:txEl>
                                          </p:spTgt>
                                        </p:tgtEl>
                                        <p:attrNameLst>
                                          <p:attrName>style.visibility</p:attrName>
                                        </p:attrNameLst>
                                      </p:cBhvr>
                                      <p:to>
                                        <p:strVal val="visible"/>
                                      </p:to>
                                    </p:set>
                                    <p:anim calcmode="lin" valueType="num">
                                      <p:cBhvr additive="base">
                                        <p:cTn id="32"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3516578" cy="410882"/>
          </a:xfrm>
          <a:prstGeom prst="rect">
            <a:avLst/>
          </a:prstGeom>
        </p:spPr>
        <p:txBody>
          <a:bodyPr wrap="square">
            <a:spAutoFit/>
          </a:bodyPr>
          <a:lstStyle/>
          <a:p>
            <a:pPr algn="just">
              <a:lnSpc>
                <a:spcPct val="115000"/>
              </a:lnSpc>
              <a:spcAft>
                <a:spcPts val="800"/>
              </a:spcAft>
            </a:pPr>
            <a:r>
              <a:rPr lang="en-US" b="1">
                <a:solidFill>
                  <a:srgbClr val="C00000"/>
                </a:solidFill>
                <a:latin typeface="Tahoma" panose="020B0604030504040204" pitchFamily="34" charset="0"/>
                <a:ea typeface="Tahoma" panose="020B0604030504040204" pitchFamily="34" charset="0"/>
                <a:cs typeface="Tahoma" panose="020B0604030504040204" pitchFamily="34" charset="0"/>
              </a:rPr>
              <a:t>1.</a:t>
            </a:r>
            <a:r>
              <a:rPr lang="vi-VN" b="1" smtClean="0">
                <a:solidFill>
                  <a:srgbClr val="C00000"/>
                </a:solidFill>
                <a:latin typeface="Tahoma" panose="020B0604030504040204" pitchFamily="34" charset="0"/>
                <a:ea typeface="Tahoma" panose="020B0604030504040204" pitchFamily="34" charset="0"/>
                <a:cs typeface="Tahoma" panose="020B0604030504040204" pitchFamily="34" charset="0"/>
              </a:rPr>
              <a:t>2.1.</a:t>
            </a:r>
            <a:r>
              <a:rPr lang="en-US" b="1" smtClean="0">
                <a:solidFill>
                  <a:srgbClr val="C00000"/>
                </a:solidFill>
                <a:latin typeface="Tahoma" panose="020B0604030504040204" pitchFamily="34" charset="0"/>
                <a:ea typeface="Tahoma" panose="020B0604030504040204" pitchFamily="34" charset="0"/>
                <a:cs typeface="Tahoma" panose="020B0604030504040204" pitchFamily="34" charset="0"/>
              </a:rPr>
              <a:t>1</a:t>
            </a:r>
            <a:r>
              <a:rPr lang="vi-VN" b="1"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vi-VN" b="1" dirty="0">
                <a:solidFill>
                  <a:srgbClr val="C00000"/>
                </a:solidFill>
                <a:latin typeface="Tahoma" panose="020B0604030504040204" pitchFamily="34" charset="0"/>
                <a:ea typeface="Tahoma" panose="020B0604030504040204" pitchFamily="34" charset="0"/>
                <a:cs typeface="Tahoma" panose="020B0604030504040204" pitchFamily="34" charset="0"/>
              </a:rPr>
              <a:t>Các khái niệm cơ bản</a:t>
            </a:r>
            <a:endParaRPr lang="en-US"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Tahoma" panose="020B0604030504040204" pitchFamily="34" charset="0"/>
                <a:ea typeface="Tahoma" panose="020B0604030504040204" pitchFamily="34" charset="0"/>
                <a:cs typeface="Tahoma" panose="020B0604030504040204" pitchFamily="34" charset="0"/>
              </a:rPr>
              <a:t>1.2 Mạch điện xoay chiều</a:t>
            </a:r>
            <a:endParaRPr lang="en-US" dirty="0">
              <a:solidFill>
                <a:srgbClr val="00B05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Tahoma" panose="020B0604030504040204" pitchFamily="34" charset="0"/>
                <a:ea typeface="Tahoma" panose="020B0604030504040204" pitchFamily="34" charset="0"/>
                <a:cs typeface="Tahoma" panose="020B0604030504040204" pitchFamily="34" charset="0"/>
              </a:rPr>
              <a:t>1.</a:t>
            </a:r>
            <a:r>
              <a:rPr lang="vi-VN" b="1" smtClean="0">
                <a:solidFill>
                  <a:srgbClr val="0070C0"/>
                </a:solidFill>
                <a:latin typeface="Tahoma" panose="020B0604030504040204" pitchFamily="34" charset="0"/>
                <a:ea typeface="Tahoma" panose="020B0604030504040204" pitchFamily="34" charset="0"/>
                <a:cs typeface="Tahoma" panose="020B0604030504040204" pitchFamily="34" charset="0"/>
              </a:rPr>
              <a:t>2.1 </a:t>
            </a:r>
            <a:r>
              <a:rPr lang="en-US" b="1" smtClean="0">
                <a:solidFill>
                  <a:srgbClr val="0070C0"/>
                </a:solidFill>
                <a:latin typeface="Tahoma" panose="020B0604030504040204" pitchFamily="34" charset="0"/>
                <a:ea typeface="Tahoma" panose="020B0604030504040204" pitchFamily="34" charset="0"/>
                <a:cs typeface="Tahoma" panose="020B0604030504040204" pitchFamily="34" charset="0"/>
              </a:rPr>
              <a:t>Mạch điện xoay chiều 1 pha</a:t>
            </a:r>
            <a:endParaRPr lang="en-US" dirty="0">
              <a:solidFill>
                <a:srgbClr val="0070C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10" name="Rectangle 9"/>
          <p:cNvSpPr/>
          <p:nvPr/>
        </p:nvSpPr>
        <p:spPr>
          <a:xfrm>
            <a:off x="379980" y="1979718"/>
            <a:ext cx="4738798" cy="410882"/>
          </a:xfrm>
          <a:prstGeom prst="rect">
            <a:avLst/>
          </a:prstGeom>
        </p:spPr>
        <p:txBody>
          <a:bodyPr wrap="none">
            <a:spAutoFit/>
          </a:bodyPr>
          <a:lstStyle/>
          <a:p>
            <a:pPr algn="just">
              <a:lnSpc>
                <a:spcPct val="115000"/>
              </a:lnSpc>
              <a:spcAft>
                <a:spcPts val="800"/>
              </a:spcAft>
            </a:pPr>
            <a:r>
              <a:rPr lang="en-US" i="1" dirty="0" smtClean="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rPr>
              <a:t>b</a:t>
            </a:r>
            <a:r>
              <a:rPr lang="vi-VN" i="1" dirty="0" smtClean="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rPr>
              <a:t>. </a:t>
            </a:r>
            <a:r>
              <a:rPr lang="vi-VN" i="1" dirty="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rPr>
              <a:t>Góc lệch pha φ giữa điện áp và dòng điện</a:t>
            </a:r>
            <a:endParaRPr lang="en-US" i="1" dirty="0">
              <a:solidFill>
                <a:schemeClr val="accent6">
                  <a:lumMod val="50000"/>
                </a:schemeClr>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1" name="Rectangle 10"/>
          <p:cNvSpPr/>
          <p:nvPr/>
        </p:nvSpPr>
        <p:spPr>
          <a:xfrm>
            <a:off x="1149531" y="2408975"/>
            <a:ext cx="9780382" cy="2995692"/>
          </a:xfrm>
          <a:prstGeom prst="rect">
            <a:avLst/>
          </a:prstGeom>
        </p:spPr>
        <p:txBody>
          <a:bodyPr wrap="square">
            <a:spAutoFit/>
          </a:bodyPr>
          <a:lstStyle/>
          <a:p>
            <a:pPr algn="just">
              <a:lnSpc>
                <a:spcPct val="150000"/>
              </a:lnSpc>
              <a:spcAft>
                <a:spcPts val="800"/>
              </a:spcAft>
            </a:pPr>
            <a:r>
              <a:rPr lang="en-US" dirty="0">
                <a:solidFill>
                  <a:srgbClr val="0070C0"/>
                </a:solidFill>
                <a:latin typeface="Arial" panose="020B0604020202020204" pitchFamily="34" charset="0"/>
                <a:ea typeface="Tahoma" panose="020B0604030504040204" pitchFamily="34" charset="0"/>
                <a:cs typeface="Arial" panose="020B0604020202020204" pitchFamily="34" charset="0"/>
              </a:rPr>
              <a:t>-</a:t>
            </a:r>
            <a:r>
              <a:rPr lang="vi-VN" dirty="0">
                <a:solidFill>
                  <a:srgbClr val="0070C0"/>
                </a:solidFill>
                <a:latin typeface="Arial" panose="020B0604020202020204" pitchFamily="34" charset="0"/>
                <a:ea typeface="Tahoma" panose="020B0604030504040204" pitchFamily="34" charset="0"/>
                <a:cs typeface="Arial" panose="020B0604020202020204" pitchFamily="34" charset="0"/>
              </a:rPr>
              <a:t> Giả sử cho dòng điện i = I</a:t>
            </a:r>
            <a:r>
              <a:rPr lang="vi-VN" baseline="-25000" dirty="0">
                <a:solidFill>
                  <a:srgbClr val="0070C0"/>
                </a:solidFill>
                <a:latin typeface="Arial" panose="020B0604020202020204" pitchFamily="34" charset="0"/>
                <a:ea typeface="Tahoma" panose="020B0604030504040204" pitchFamily="34" charset="0"/>
                <a:cs typeface="Arial" panose="020B0604020202020204" pitchFamily="34" charset="0"/>
              </a:rPr>
              <a:t>max</a:t>
            </a:r>
            <a:r>
              <a:rPr lang="vi-VN" dirty="0">
                <a:solidFill>
                  <a:srgbClr val="0070C0"/>
                </a:solidFill>
                <a:latin typeface="Arial" panose="020B0604020202020204" pitchFamily="34" charset="0"/>
                <a:ea typeface="Tahoma" panose="020B0604030504040204" pitchFamily="34" charset="0"/>
                <a:cs typeface="Arial" panose="020B0604020202020204" pitchFamily="34" charset="0"/>
              </a:rPr>
              <a:t> sin (ωt + ψ</a:t>
            </a:r>
            <a:r>
              <a:rPr lang="vi-VN" baseline="-25000" dirty="0">
                <a:solidFill>
                  <a:srgbClr val="0070C0"/>
                </a:solidFill>
                <a:latin typeface="Arial" panose="020B0604020202020204" pitchFamily="34" charset="0"/>
                <a:ea typeface="Tahoma" panose="020B0604030504040204" pitchFamily="34" charset="0"/>
                <a:cs typeface="Arial" panose="020B0604020202020204" pitchFamily="34" charset="0"/>
              </a:rPr>
              <a:t>i</a:t>
            </a:r>
            <a:r>
              <a:rPr lang="vi-VN" dirty="0">
                <a:solidFill>
                  <a:srgbClr val="0070C0"/>
                </a:solidFill>
                <a:latin typeface="Arial" panose="020B0604020202020204" pitchFamily="34" charset="0"/>
                <a:ea typeface="Tahoma" panose="020B0604030504040204" pitchFamily="34" charset="0"/>
                <a:cs typeface="Arial" panose="020B0604020202020204" pitchFamily="34" charset="0"/>
              </a:rPr>
              <a:t>) và u = U</a:t>
            </a:r>
            <a:r>
              <a:rPr lang="vi-VN" baseline="-25000" dirty="0">
                <a:solidFill>
                  <a:srgbClr val="0070C0"/>
                </a:solidFill>
                <a:latin typeface="Arial" panose="020B0604020202020204" pitchFamily="34" charset="0"/>
                <a:ea typeface="Tahoma" panose="020B0604030504040204" pitchFamily="34" charset="0"/>
                <a:cs typeface="Arial" panose="020B0604020202020204" pitchFamily="34" charset="0"/>
              </a:rPr>
              <a:t>max</a:t>
            </a:r>
            <a:r>
              <a:rPr lang="vi-VN" dirty="0">
                <a:solidFill>
                  <a:srgbClr val="0070C0"/>
                </a:solidFill>
                <a:latin typeface="Arial" panose="020B0604020202020204" pitchFamily="34" charset="0"/>
                <a:ea typeface="Tahoma" panose="020B0604030504040204" pitchFamily="34" charset="0"/>
                <a:cs typeface="Arial" panose="020B0604020202020204" pitchFamily="34" charset="0"/>
              </a:rPr>
              <a:t> sin (ωt + ψ</a:t>
            </a:r>
            <a:r>
              <a:rPr lang="vi-VN" baseline="-25000" dirty="0">
                <a:solidFill>
                  <a:srgbClr val="0070C0"/>
                </a:solidFill>
                <a:latin typeface="Arial" panose="020B0604020202020204" pitchFamily="34" charset="0"/>
                <a:ea typeface="Tahoma" panose="020B0604030504040204" pitchFamily="34" charset="0"/>
                <a:cs typeface="Arial" panose="020B0604020202020204" pitchFamily="34" charset="0"/>
              </a:rPr>
              <a:t>u</a:t>
            </a:r>
            <a:r>
              <a:rPr lang="vi-VN" dirty="0">
                <a:solidFill>
                  <a:srgbClr val="0070C0"/>
                </a:solidFill>
                <a:latin typeface="Arial" panose="020B0604020202020204" pitchFamily="34" charset="0"/>
                <a:ea typeface="Tahoma" panose="020B0604030504040204" pitchFamily="34" charset="0"/>
                <a:cs typeface="Arial" panose="020B0604020202020204" pitchFamily="34" charset="0"/>
              </a:rPr>
              <a:t>)</a:t>
            </a:r>
            <a:endParaRPr lang="en-US" dirty="0">
              <a:solidFill>
                <a:srgbClr val="0070C0"/>
              </a:solidFill>
              <a:latin typeface="Arial" panose="020B0604020202020204" pitchFamily="34" charset="0"/>
              <a:ea typeface="Tahoma" panose="020B0604030504040204" pitchFamily="34" charset="0"/>
              <a:cs typeface="Arial" panose="020B0604020202020204" pitchFamily="34" charset="0"/>
            </a:endParaRPr>
          </a:p>
          <a:p>
            <a:pPr algn="just">
              <a:lnSpc>
                <a:spcPct val="150000"/>
              </a:lnSpc>
              <a:spcAft>
                <a:spcPts val="800"/>
              </a:spcAft>
            </a:pPr>
            <a:r>
              <a:rPr lang="en-US" dirty="0">
                <a:solidFill>
                  <a:srgbClr val="0070C0"/>
                </a:solidFill>
                <a:latin typeface="Arial" panose="020B0604020202020204" pitchFamily="34" charset="0"/>
                <a:ea typeface="Tahoma" panose="020B0604030504040204" pitchFamily="34" charset="0"/>
                <a:cs typeface="Arial" panose="020B0604020202020204" pitchFamily="34" charset="0"/>
              </a:rPr>
              <a:t>	+</a:t>
            </a:r>
            <a:r>
              <a:rPr lang="vi-VN" dirty="0">
                <a:solidFill>
                  <a:srgbClr val="0070C0"/>
                </a:solidFill>
                <a:latin typeface="Arial" panose="020B0604020202020204" pitchFamily="34" charset="0"/>
                <a:ea typeface="Tahoma" panose="020B0604030504040204" pitchFamily="34" charset="0"/>
                <a:cs typeface="Arial" panose="020B0604020202020204" pitchFamily="34" charset="0"/>
              </a:rPr>
              <a:t> Trong đó U</a:t>
            </a:r>
            <a:r>
              <a:rPr lang="vi-VN" baseline="-25000" dirty="0">
                <a:solidFill>
                  <a:srgbClr val="0070C0"/>
                </a:solidFill>
                <a:latin typeface="Arial" panose="020B0604020202020204" pitchFamily="34" charset="0"/>
                <a:ea typeface="Tahoma" panose="020B0604030504040204" pitchFamily="34" charset="0"/>
                <a:cs typeface="Arial" panose="020B0604020202020204" pitchFamily="34" charset="0"/>
              </a:rPr>
              <a:t>max</a:t>
            </a:r>
            <a:r>
              <a:rPr lang="vi-VN" dirty="0">
                <a:solidFill>
                  <a:srgbClr val="0070C0"/>
                </a:solidFill>
                <a:latin typeface="Arial" panose="020B0604020202020204" pitchFamily="34" charset="0"/>
                <a:ea typeface="Tahoma" panose="020B0604030504040204" pitchFamily="34" charset="0"/>
                <a:cs typeface="Arial" panose="020B0604020202020204" pitchFamily="34" charset="0"/>
              </a:rPr>
              <a:t>, ψ</a:t>
            </a:r>
            <a:r>
              <a:rPr lang="vi-VN" baseline="-25000" dirty="0">
                <a:solidFill>
                  <a:srgbClr val="0070C0"/>
                </a:solidFill>
                <a:latin typeface="Arial" panose="020B0604020202020204" pitchFamily="34" charset="0"/>
                <a:ea typeface="Tahoma" panose="020B0604030504040204" pitchFamily="34" charset="0"/>
                <a:cs typeface="Arial" panose="020B0604020202020204" pitchFamily="34" charset="0"/>
              </a:rPr>
              <a:t>u</a:t>
            </a:r>
            <a:r>
              <a:rPr lang="vi-VN" dirty="0">
                <a:solidFill>
                  <a:srgbClr val="0070C0"/>
                </a:solidFill>
                <a:latin typeface="Arial" panose="020B0604020202020204" pitchFamily="34" charset="0"/>
                <a:ea typeface="Tahoma" panose="020B0604030504040204" pitchFamily="34" charset="0"/>
                <a:cs typeface="Arial" panose="020B0604020202020204" pitchFamily="34" charset="0"/>
              </a:rPr>
              <a:t> </a:t>
            </a:r>
            <a:r>
              <a:rPr lang="en-US" dirty="0" smtClean="0">
                <a:solidFill>
                  <a:srgbClr val="0070C0"/>
                </a:solidFill>
                <a:latin typeface="Arial" panose="020B0604020202020204" pitchFamily="34" charset="0"/>
                <a:ea typeface="Tahoma" panose="020B0604030504040204" pitchFamily="34" charset="0"/>
                <a:cs typeface="Arial" panose="020B0604020202020204" pitchFamily="34" charset="0"/>
              </a:rPr>
              <a:t> </a:t>
            </a:r>
            <a:r>
              <a:rPr lang="vi-VN" dirty="0" smtClean="0">
                <a:solidFill>
                  <a:srgbClr val="0070C0"/>
                </a:solidFill>
                <a:latin typeface="Arial" panose="020B0604020202020204" pitchFamily="34" charset="0"/>
                <a:ea typeface="Tahoma" panose="020B0604030504040204" pitchFamily="34" charset="0"/>
                <a:cs typeface="Arial" panose="020B0604020202020204" pitchFamily="34" charset="0"/>
              </a:rPr>
              <a:t>là </a:t>
            </a:r>
            <a:r>
              <a:rPr lang="vi-VN" dirty="0">
                <a:solidFill>
                  <a:srgbClr val="0070C0"/>
                </a:solidFill>
                <a:latin typeface="Arial" panose="020B0604020202020204" pitchFamily="34" charset="0"/>
                <a:ea typeface="Tahoma" panose="020B0604030504040204" pitchFamily="34" charset="0"/>
                <a:cs typeface="Arial" panose="020B0604020202020204" pitchFamily="34" charset="0"/>
              </a:rPr>
              <a:t>biên độ và góc pha của điện áp. </a:t>
            </a:r>
            <a:endParaRPr lang="en-US" dirty="0" smtClean="0">
              <a:solidFill>
                <a:srgbClr val="0070C0"/>
              </a:solidFill>
              <a:latin typeface="Arial" panose="020B0604020202020204" pitchFamily="34" charset="0"/>
              <a:ea typeface="Tahoma" panose="020B0604030504040204" pitchFamily="34" charset="0"/>
              <a:cs typeface="Arial" panose="020B0604020202020204" pitchFamily="34" charset="0"/>
            </a:endParaRPr>
          </a:p>
          <a:p>
            <a:pPr algn="just">
              <a:lnSpc>
                <a:spcPct val="150000"/>
              </a:lnSpc>
              <a:spcAft>
                <a:spcPts val="800"/>
              </a:spcAft>
            </a:pPr>
            <a:r>
              <a:rPr lang="en-US" dirty="0" smtClean="0">
                <a:solidFill>
                  <a:srgbClr val="0070C0"/>
                </a:solidFill>
                <a:latin typeface="Arial" panose="020B0604020202020204" pitchFamily="34" charset="0"/>
                <a:ea typeface="Tahoma" panose="020B0604030504040204" pitchFamily="34" charset="0"/>
                <a:cs typeface="Arial" panose="020B0604020202020204" pitchFamily="34" charset="0"/>
              </a:rPr>
              <a:t>		</a:t>
            </a:r>
            <a:r>
              <a:rPr lang="en-US" dirty="0" smtClean="0">
                <a:solidFill>
                  <a:schemeClr val="accent2">
                    <a:lumMod val="75000"/>
                  </a:schemeClr>
                </a:solidFill>
                <a:latin typeface="Arial" panose="020B0604020202020204" pitchFamily="34" charset="0"/>
                <a:ea typeface="Tahoma" panose="020B0604030504040204" pitchFamily="34" charset="0"/>
                <a:cs typeface="Arial" panose="020B0604020202020204" pitchFamily="34" charset="0"/>
              </a:rPr>
              <a:t>(</a:t>
            </a:r>
            <a:r>
              <a:rPr lang="vi-VN" dirty="0" smtClean="0">
                <a:solidFill>
                  <a:schemeClr val="accent2">
                    <a:lumMod val="75000"/>
                  </a:schemeClr>
                </a:solidFill>
                <a:latin typeface="Arial" panose="020B0604020202020204" pitchFamily="34" charset="0"/>
                <a:ea typeface="Tahoma" panose="020B0604030504040204" pitchFamily="34" charset="0"/>
                <a:cs typeface="Arial" panose="020B0604020202020204" pitchFamily="34" charset="0"/>
              </a:rPr>
              <a:t>ψ</a:t>
            </a:r>
            <a:r>
              <a:rPr lang="vi-VN" baseline="-25000" dirty="0" smtClean="0">
                <a:solidFill>
                  <a:schemeClr val="accent2">
                    <a:lumMod val="75000"/>
                  </a:schemeClr>
                </a:solidFill>
                <a:latin typeface="Arial" panose="020B0604020202020204" pitchFamily="34" charset="0"/>
                <a:ea typeface="Tahoma" panose="020B0604030504040204" pitchFamily="34" charset="0"/>
                <a:cs typeface="Arial" panose="020B0604020202020204" pitchFamily="34" charset="0"/>
              </a:rPr>
              <a:t>u</a:t>
            </a:r>
            <a:r>
              <a:rPr lang="en-US" dirty="0" smtClean="0">
                <a:solidFill>
                  <a:schemeClr val="accent2">
                    <a:lumMod val="75000"/>
                  </a:schemeClr>
                </a:solidFill>
                <a:latin typeface="Arial" panose="020B0604020202020204" pitchFamily="34" charset="0"/>
                <a:ea typeface="Tahoma" panose="020B0604030504040204" pitchFamily="34" charset="0"/>
                <a:cs typeface="Arial" panose="020B0604020202020204" pitchFamily="34" charset="0"/>
              </a:rPr>
              <a:t> : </a:t>
            </a:r>
            <a:r>
              <a:rPr lang="en-US" dirty="0" err="1" smtClean="0">
                <a:solidFill>
                  <a:schemeClr val="accent2">
                    <a:lumMod val="75000"/>
                  </a:schemeClr>
                </a:solidFill>
                <a:latin typeface="Arial" panose="020B0604020202020204" pitchFamily="34" charset="0"/>
                <a:ea typeface="Tahoma" panose="020B0604030504040204" pitchFamily="34" charset="0"/>
                <a:cs typeface="Arial" panose="020B0604020202020204" pitchFamily="34" charset="0"/>
              </a:rPr>
              <a:t>đọc</a:t>
            </a:r>
            <a:r>
              <a:rPr lang="en-US" dirty="0" smtClean="0">
                <a:solidFill>
                  <a:schemeClr val="accent2">
                    <a:lumMod val="75000"/>
                  </a:schemeClr>
                </a:solidFill>
                <a:latin typeface="Arial" panose="020B0604020202020204" pitchFamily="34" charset="0"/>
                <a:ea typeface="Tahoma" panose="020B0604030504040204" pitchFamily="34" charset="0"/>
                <a:cs typeface="Arial" panose="020B0604020202020204" pitchFamily="34" charset="0"/>
              </a:rPr>
              <a:t> </a:t>
            </a:r>
            <a:r>
              <a:rPr lang="en-US" dirty="0" err="1" smtClean="0">
                <a:solidFill>
                  <a:schemeClr val="accent2">
                    <a:lumMod val="75000"/>
                  </a:schemeClr>
                </a:solidFill>
                <a:latin typeface="Arial" panose="020B0604020202020204" pitchFamily="34" charset="0"/>
                <a:ea typeface="Tahoma" panose="020B0604030504040204" pitchFamily="34" charset="0"/>
                <a:cs typeface="Arial" panose="020B0604020202020204" pitchFamily="34" charset="0"/>
              </a:rPr>
              <a:t>là</a:t>
            </a:r>
            <a:r>
              <a:rPr lang="en-US" dirty="0" smtClean="0">
                <a:solidFill>
                  <a:schemeClr val="accent2">
                    <a:lumMod val="75000"/>
                  </a:schemeClr>
                </a:solidFill>
                <a:latin typeface="Arial" panose="020B0604020202020204" pitchFamily="34" charset="0"/>
                <a:ea typeface="Tahoma" panose="020B0604030504040204" pitchFamily="34" charset="0"/>
                <a:cs typeface="Arial" panose="020B0604020202020204" pitchFamily="34" charset="0"/>
              </a:rPr>
              <a:t> </a:t>
            </a:r>
            <a:r>
              <a:rPr lang="en-US" dirty="0" err="1" smtClean="0">
                <a:solidFill>
                  <a:schemeClr val="accent2">
                    <a:lumMod val="75000"/>
                  </a:schemeClr>
                </a:solidFill>
                <a:latin typeface="Arial" panose="020B0604020202020204" pitchFamily="34" charset="0"/>
                <a:ea typeface="Tahoma" panose="020B0604030504040204" pitchFamily="34" charset="0"/>
                <a:cs typeface="Arial" panose="020B0604020202020204" pitchFamily="34" charset="0"/>
              </a:rPr>
              <a:t>Ksi</a:t>
            </a:r>
            <a:r>
              <a:rPr lang="en-US" dirty="0" smtClean="0">
                <a:solidFill>
                  <a:schemeClr val="accent2">
                    <a:lumMod val="75000"/>
                  </a:schemeClr>
                </a:solidFill>
                <a:latin typeface="Arial" panose="020B0604020202020204" pitchFamily="34" charset="0"/>
                <a:ea typeface="Tahoma" panose="020B0604030504040204" pitchFamily="34" charset="0"/>
                <a:cs typeface="Arial" panose="020B0604020202020204" pitchFamily="34" charset="0"/>
              </a:rPr>
              <a:t>)</a:t>
            </a:r>
          </a:p>
          <a:p>
            <a:pPr algn="just">
              <a:lnSpc>
                <a:spcPct val="150000"/>
              </a:lnSpc>
              <a:spcAft>
                <a:spcPts val="800"/>
              </a:spcAft>
            </a:pPr>
            <a:r>
              <a:rPr lang="en-US" dirty="0" smtClean="0">
                <a:solidFill>
                  <a:srgbClr val="0070C0"/>
                </a:solidFill>
                <a:latin typeface="Arial" panose="020B0604020202020204" pitchFamily="34" charset="0"/>
                <a:ea typeface="Tahoma" panose="020B0604030504040204" pitchFamily="34" charset="0"/>
                <a:cs typeface="Arial" panose="020B0604020202020204" pitchFamily="34" charset="0"/>
              </a:rPr>
              <a:t>- </a:t>
            </a:r>
            <a:r>
              <a:rPr lang="vi-VN" dirty="0" smtClean="0">
                <a:solidFill>
                  <a:srgbClr val="0070C0"/>
                </a:solidFill>
                <a:latin typeface="Arial" panose="020B0604020202020204" pitchFamily="34" charset="0"/>
                <a:ea typeface="Tahoma" panose="020B0604030504040204" pitchFamily="34" charset="0"/>
                <a:cs typeface="Arial" panose="020B0604020202020204" pitchFamily="34" charset="0"/>
              </a:rPr>
              <a:t>Ta </a:t>
            </a:r>
            <a:r>
              <a:rPr lang="vi-VN" dirty="0">
                <a:solidFill>
                  <a:srgbClr val="0070C0"/>
                </a:solidFill>
                <a:latin typeface="Arial" panose="020B0604020202020204" pitchFamily="34" charset="0"/>
                <a:ea typeface="Tahoma" panose="020B0604030504040204" pitchFamily="34" charset="0"/>
                <a:cs typeface="Arial" panose="020B0604020202020204" pitchFamily="34" charset="0"/>
              </a:rPr>
              <a:t>sẽ biểu diễn góc lệch pha giữa u và i.</a:t>
            </a:r>
            <a:endParaRPr lang="en-US" dirty="0">
              <a:solidFill>
                <a:srgbClr val="0070C0"/>
              </a:solidFill>
              <a:latin typeface="Arial" panose="020B0604020202020204" pitchFamily="34" charset="0"/>
              <a:ea typeface="Tahoma" panose="020B0604030504040204" pitchFamily="34" charset="0"/>
              <a:cs typeface="Arial" panose="020B0604020202020204" pitchFamily="34" charset="0"/>
            </a:endParaRPr>
          </a:p>
          <a:p>
            <a:pPr algn="just">
              <a:lnSpc>
                <a:spcPct val="150000"/>
              </a:lnSpc>
              <a:spcAft>
                <a:spcPts val="800"/>
              </a:spcAft>
            </a:pPr>
            <a:r>
              <a:rPr lang="vi-VN" dirty="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rPr>
              <a:t>- Để biểu diễn góc lệch pha giữa 2 đại lượng điều hòa chúng phải có cùng tần số góc,cùng hàm sin hoặc cos</a:t>
            </a:r>
            <a:r>
              <a:rPr lang="vi-VN" dirty="0" smtClean="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rPr>
              <a:t>.</a:t>
            </a:r>
            <a:endParaRPr lang="en-US" dirty="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3086643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 calcmode="lin" valueType="num">
                                      <p:cBhvr additive="base">
                                        <p:cTn id="19"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1" end="1"/>
                                            </p:txEl>
                                          </p:spTgt>
                                        </p:tgtEl>
                                        <p:attrNameLst>
                                          <p:attrName>style.visibility</p:attrName>
                                        </p:attrNameLst>
                                      </p:cBhvr>
                                      <p:to>
                                        <p:strVal val="visible"/>
                                      </p:to>
                                    </p:set>
                                    <p:anim calcmode="lin" valueType="num">
                                      <p:cBhvr additive="base">
                                        <p:cTn id="25"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2" end="2"/>
                                            </p:txEl>
                                          </p:spTgt>
                                        </p:tgtEl>
                                        <p:attrNameLst>
                                          <p:attrName>style.visibility</p:attrName>
                                        </p:attrNameLst>
                                      </p:cBhvr>
                                      <p:to>
                                        <p:strVal val="visible"/>
                                      </p:to>
                                    </p:set>
                                    <p:anim calcmode="lin" valueType="num">
                                      <p:cBhvr additive="base">
                                        <p:cTn id="31"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11">
                                            <p:txEl>
                                              <p:pRg st="3" end="3"/>
                                            </p:txEl>
                                          </p:spTgt>
                                        </p:tgtEl>
                                        <p:attrNameLst>
                                          <p:attrName>style.visibility</p:attrName>
                                        </p:attrNameLst>
                                      </p:cBhvr>
                                      <p:to>
                                        <p:strVal val="visible"/>
                                      </p:to>
                                    </p:set>
                                    <p:animEffect transition="in" filter="fade">
                                      <p:cBhvr>
                                        <p:cTn id="37" dur="1000"/>
                                        <p:tgtEl>
                                          <p:spTgt spid="11">
                                            <p:txEl>
                                              <p:pRg st="3" end="3"/>
                                            </p:txEl>
                                          </p:spTgt>
                                        </p:tgtEl>
                                      </p:cBhvr>
                                    </p:animEffect>
                                    <p:anim calcmode="lin" valueType="num">
                                      <p:cBhvr>
                                        <p:cTn id="38"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39" dur="1000" fill="hold"/>
                                        <p:tgtEl>
                                          <p:spTgt spid="1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1">
                                            <p:txEl>
                                              <p:pRg st="4" end="4"/>
                                            </p:txEl>
                                          </p:spTgt>
                                        </p:tgtEl>
                                        <p:attrNameLst>
                                          <p:attrName>style.visibility</p:attrName>
                                        </p:attrNameLst>
                                      </p:cBhvr>
                                      <p:to>
                                        <p:strVal val="visible"/>
                                      </p:to>
                                    </p:set>
                                    <p:anim calcmode="lin" valueType="num">
                                      <p:cBhvr additive="base">
                                        <p:cTn id="44"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3516578" cy="410882"/>
          </a:xfrm>
          <a:prstGeom prst="rect">
            <a:avLst/>
          </a:prstGeom>
        </p:spPr>
        <p:txBody>
          <a:bodyPr wrap="square">
            <a:spAutoFit/>
          </a:bodyPr>
          <a:lstStyle/>
          <a:p>
            <a:pPr algn="just">
              <a:lnSpc>
                <a:spcPct val="115000"/>
              </a:lnSpc>
              <a:spcAft>
                <a:spcPts val="800"/>
              </a:spcAft>
            </a:pPr>
            <a:r>
              <a:rPr lang="en-US" b="1" dirty="0">
                <a:solidFill>
                  <a:srgbClr val="C00000"/>
                </a:solidFill>
                <a:latin typeface="Tahoma" panose="020B0604030504040204" pitchFamily="34" charset="0"/>
                <a:ea typeface="Tahoma" panose="020B0604030504040204" pitchFamily="34" charset="0"/>
                <a:cs typeface="Tahoma" panose="020B0604030504040204" pitchFamily="34" charset="0"/>
              </a:rPr>
              <a:t>1.</a:t>
            </a:r>
            <a:r>
              <a:rPr lang="vi-VN" b="1" dirty="0" smtClean="0">
                <a:solidFill>
                  <a:srgbClr val="C00000"/>
                </a:solidFill>
                <a:latin typeface="Tahoma" panose="020B0604030504040204" pitchFamily="34" charset="0"/>
                <a:ea typeface="Tahoma" panose="020B0604030504040204" pitchFamily="34" charset="0"/>
                <a:cs typeface="Tahoma" panose="020B0604030504040204" pitchFamily="34" charset="0"/>
              </a:rPr>
              <a:t>2.1.</a:t>
            </a:r>
            <a:r>
              <a:rPr lang="en-US"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a:t>
            </a:r>
            <a:r>
              <a:rPr lang="vi-VN"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vi-VN" b="1" dirty="0">
                <a:solidFill>
                  <a:srgbClr val="C00000"/>
                </a:solidFill>
                <a:latin typeface="Tahoma" panose="020B0604030504040204" pitchFamily="34" charset="0"/>
                <a:ea typeface="Tahoma" panose="020B0604030504040204" pitchFamily="34" charset="0"/>
                <a:cs typeface="Tahoma" panose="020B0604030504040204" pitchFamily="34" charset="0"/>
              </a:rPr>
              <a:t>Các khái niệm cơ bản</a:t>
            </a:r>
            <a:endParaRPr lang="en-US"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Tahoma" panose="020B0604030504040204" pitchFamily="34" charset="0"/>
                <a:ea typeface="Tahoma" panose="020B0604030504040204" pitchFamily="34" charset="0"/>
                <a:cs typeface="Tahoma" panose="020B0604030504040204" pitchFamily="34" charset="0"/>
              </a:rPr>
              <a:t>1.2 Mạch điện xoay chiều</a:t>
            </a:r>
            <a:endParaRPr lang="en-US" dirty="0">
              <a:solidFill>
                <a:srgbClr val="00B05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Tahoma" panose="020B0604030504040204" pitchFamily="34" charset="0"/>
                <a:ea typeface="Tahoma" panose="020B0604030504040204" pitchFamily="34" charset="0"/>
                <a:cs typeface="Tahoma" panose="020B0604030504040204" pitchFamily="34" charset="0"/>
              </a:rPr>
              <a:t>1.</a:t>
            </a:r>
            <a:r>
              <a:rPr lang="vi-VN" b="1" smtClean="0">
                <a:solidFill>
                  <a:srgbClr val="0070C0"/>
                </a:solidFill>
                <a:latin typeface="Tahoma" panose="020B0604030504040204" pitchFamily="34" charset="0"/>
                <a:ea typeface="Tahoma" panose="020B0604030504040204" pitchFamily="34" charset="0"/>
                <a:cs typeface="Tahoma" panose="020B0604030504040204" pitchFamily="34" charset="0"/>
              </a:rPr>
              <a:t>2.1 </a:t>
            </a:r>
            <a:r>
              <a:rPr lang="en-US" b="1" smtClean="0">
                <a:solidFill>
                  <a:srgbClr val="0070C0"/>
                </a:solidFill>
                <a:latin typeface="Tahoma" panose="020B0604030504040204" pitchFamily="34" charset="0"/>
                <a:ea typeface="Tahoma" panose="020B0604030504040204" pitchFamily="34" charset="0"/>
                <a:cs typeface="Tahoma" panose="020B0604030504040204" pitchFamily="34" charset="0"/>
              </a:rPr>
              <a:t>Mạch điện xoay chiều 1 pha</a:t>
            </a:r>
            <a:endParaRPr lang="en-US" dirty="0">
              <a:solidFill>
                <a:srgbClr val="0070C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10" name="Rectangle 9"/>
          <p:cNvSpPr/>
          <p:nvPr/>
        </p:nvSpPr>
        <p:spPr>
          <a:xfrm>
            <a:off x="379980" y="1979718"/>
            <a:ext cx="4738798" cy="410882"/>
          </a:xfrm>
          <a:prstGeom prst="rect">
            <a:avLst/>
          </a:prstGeom>
        </p:spPr>
        <p:txBody>
          <a:bodyPr wrap="none">
            <a:spAutoFit/>
          </a:bodyPr>
          <a:lstStyle/>
          <a:p>
            <a:pPr algn="just">
              <a:lnSpc>
                <a:spcPct val="115000"/>
              </a:lnSpc>
              <a:spcAft>
                <a:spcPts val="800"/>
              </a:spcAft>
            </a:pPr>
            <a:r>
              <a:rPr lang="en-US" i="1" dirty="0" smtClean="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rPr>
              <a:t>b</a:t>
            </a:r>
            <a:r>
              <a:rPr lang="vi-VN" i="1" dirty="0" smtClean="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rPr>
              <a:t>. </a:t>
            </a:r>
            <a:r>
              <a:rPr lang="vi-VN" i="1" dirty="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rPr>
              <a:t>Góc lệch pha φ giữa điện áp và dòng điện</a:t>
            </a:r>
            <a:endParaRPr lang="en-US" i="1" dirty="0">
              <a:solidFill>
                <a:schemeClr val="accent6">
                  <a:lumMod val="50000"/>
                </a:schemeClr>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1" name="Rectangle 10"/>
          <p:cNvSpPr/>
          <p:nvPr/>
        </p:nvSpPr>
        <p:spPr>
          <a:xfrm>
            <a:off x="1072121" y="2844084"/>
            <a:ext cx="5891349" cy="2192395"/>
          </a:xfrm>
          <a:prstGeom prst="rect">
            <a:avLst/>
          </a:prstGeom>
        </p:spPr>
        <p:txBody>
          <a:bodyPr wrap="square">
            <a:spAutoFit/>
          </a:bodyPr>
          <a:lstStyle/>
          <a:p>
            <a:pPr algn="just">
              <a:lnSpc>
                <a:spcPct val="115000"/>
              </a:lnSpc>
              <a:spcAft>
                <a:spcPts val="800"/>
              </a:spcAft>
            </a:pPr>
            <a:r>
              <a:rPr lang="vi-VN" dirty="0"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dirty="0">
                <a:solidFill>
                  <a:srgbClr val="C00000"/>
                </a:solidFill>
                <a:latin typeface="Arial" panose="020B0604020202020204" pitchFamily="34" charset="0"/>
                <a:ea typeface="Tahoma" panose="020B0604030504040204" pitchFamily="34" charset="0"/>
                <a:cs typeface="Arial" panose="020B0604020202020204" pitchFamily="34" charset="0"/>
              </a:rPr>
              <a:t>Góc lệch pha giữa điện áp và dòng điện ký hiệu là φ</a:t>
            </a:r>
            <a:endParaRPr lang="en-US" dirty="0">
              <a:solidFill>
                <a:srgbClr val="C00000"/>
              </a:solidFill>
              <a:latin typeface="Arial" panose="020B0604020202020204" pitchFamily="34" charset="0"/>
              <a:ea typeface="Tahoma" panose="020B0604030504040204" pitchFamily="34" charset="0"/>
              <a:cs typeface="Arial" panose="020B0604020202020204" pitchFamily="34" charset="0"/>
            </a:endParaRPr>
          </a:p>
          <a:p>
            <a:pPr algn="just">
              <a:lnSpc>
                <a:spcPct val="150000"/>
              </a:lnSpc>
              <a:spcAft>
                <a:spcPts val="800"/>
              </a:spcAft>
            </a:pPr>
            <a:r>
              <a:rPr lang="vi-VN" dirty="0">
                <a:solidFill>
                  <a:srgbClr val="C00000"/>
                </a:solidFill>
                <a:latin typeface="Arial" panose="020B0604020202020204" pitchFamily="34" charset="0"/>
                <a:ea typeface="Tahoma" panose="020B0604030504040204" pitchFamily="34" charset="0"/>
                <a:cs typeface="Arial" panose="020B0604020202020204" pitchFamily="34" charset="0"/>
              </a:rPr>
              <a:t>                       φ = (ωt + ψ</a:t>
            </a:r>
            <a:r>
              <a:rPr lang="en-US" baseline="-25000" dirty="0">
                <a:solidFill>
                  <a:srgbClr val="C00000"/>
                </a:solidFill>
                <a:latin typeface="Arial" panose="020B0604020202020204" pitchFamily="34" charset="0"/>
                <a:ea typeface="Tahoma" panose="020B0604030504040204" pitchFamily="34" charset="0"/>
                <a:cs typeface="Arial" panose="020B0604020202020204" pitchFamily="34" charset="0"/>
              </a:rPr>
              <a:t>u</a:t>
            </a:r>
            <a:r>
              <a:rPr lang="vi-VN" dirty="0">
                <a:solidFill>
                  <a:srgbClr val="C00000"/>
                </a:solidFill>
                <a:latin typeface="Arial" panose="020B0604020202020204" pitchFamily="34" charset="0"/>
                <a:ea typeface="Tahoma" panose="020B0604030504040204" pitchFamily="34" charset="0"/>
                <a:cs typeface="Arial" panose="020B0604020202020204" pitchFamily="34" charset="0"/>
              </a:rPr>
              <a:t>) – (ωt + ψ</a:t>
            </a:r>
            <a:r>
              <a:rPr lang="vi-VN" baseline="-25000" dirty="0">
                <a:solidFill>
                  <a:srgbClr val="C00000"/>
                </a:solidFill>
                <a:latin typeface="Arial" panose="020B0604020202020204" pitchFamily="34" charset="0"/>
                <a:ea typeface="Tahoma" panose="020B0604030504040204" pitchFamily="34" charset="0"/>
                <a:cs typeface="Arial" panose="020B0604020202020204" pitchFamily="34" charset="0"/>
              </a:rPr>
              <a:t>i</a:t>
            </a:r>
            <a:r>
              <a:rPr lang="vi-VN" dirty="0">
                <a:solidFill>
                  <a:srgbClr val="C00000"/>
                </a:solidFill>
                <a:latin typeface="Arial" panose="020B0604020202020204" pitchFamily="34" charset="0"/>
                <a:ea typeface="Tahoma" panose="020B0604030504040204" pitchFamily="34" charset="0"/>
                <a:cs typeface="Arial" panose="020B0604020202020204" pitchFamily="34" charset="0"/>
              </a:rPr>
              <a:t>) = ψ</a:t>
            </a:r>
            <a:r>
              <a:rPr lang="vi-VN" baseline="-25000" dirty="0">
                <a:solidFill>
                  <a:srgbClr val="C00000"/>
                </a:solidFill>
                <a:latin typeface="Arial" panose="020B0604020202020204" pitchFamily="34" charset="0"/>
                <a:ea typeface="Tahoma" panose="020B0604030504040204" pitchFamily="34" charset="0"/>
                <a:cs typeface="Arial" panose="020B0604020202020204" pitchFamily="34" charset="0"/>
              </a:rPr>
              <a:t>u</a:t>
            </a:r>
            <a:r>
              <a:rPr lang="vi-VN" dirty="0">
                <a:solidFill>
                  <a:srgbClr val="C00000"/>
                </a:solidFill>
                <a:latin typeface="Arial" panose="020B0604020202020204" pitchFamily="34" charset="0"/>
                <a:ea typeface="Tahoma" panose="020B0604030504040204" pitchFamily="34" charset="0"/>
                <a:cs typeface="Arial" panose="020B0604020202020204" pitchFamily="34" charset="0"/>
              </a:rPr>
              <a:t> – ψ</a:t>
            </a:r>
            <a:r>
              <a:rPr lang="vi-VN" baseline="-25000" dirty="0">
                <a:solidFill>
                  <a:srgbClr val="C00000"/>
                </a:solidFill>
                <a:latin typeface="Arial" panose="020B0604020202020204" pitchFamily="34" charset="0"/>
                <a:ea typeface="Tahoma" panose="020B0604030504040204" pitchFamily="34" charset="0"/>
                <a:cs typeface="Arial" panose="020B0604020202020204" pitchFamily="34" charset="0"/>
              </a:rPr>
              <a:t>i</a:t>
            </a:r>
            <a:endParaRPr lang="en-US" dirty="0">
              <a:solidFill>
                <a:srgbClr val="C00000"/>
              </a:solidFill>
              <a:latin typeface="Arial" panose="020B0604020202020204" pitchFamily="34" charset="0"/>
              <a:ea typeface="Tahoma" panose="020B0604030504040204" pitchFamily="34" charset="0"/>
              <a:cs typeface="Arial" panose="020B0604020202020204" pitchFamily="34" charset="0"/>
            </a:endParaRPr>
          </a:p>
          <a:p>
            <a:pPr algn="just">
              <a:lnSpc>
                <a:spcPct val="115000"/>
              </a:lnSpc>
              <a:spcAft>
                <a:spcPts val="800"/>
              </a:spcAft>
            </a:pPr>
            <a:r>
              <a:rPr lang="vi-VN" dirty="0">
                <a:latin typeface="Arial" panose="020B0604020202020204" pitchFamily="34" charset="0"/>
                <a:ea typeface="Tahoma" panose="020B0604030504040204" pitchFamily="34" charset="0"/>
                <a:cs typeface="Arial" panose="020B0604020202020204" pitchFamily="34" charset="0"/>
              </a:rPr>
              <a:t>	</a:t>
            </a:r>
            <a:r>
              <a:rPr lang="vi-VN" i="1" dirty="0">
                <a:solidFill>
                  <a:srgbClr val="7030A0"/>
                </a:solidFill>
                <a:latin typeface="Arial" panose="020B0604020202020204" pitchFamily="34" charset="0"/>
                <a:ea typeface="Tahoma" panose="020B0604030504040204" pitchFamily="34" charset="0"/>
                <a:cs typeface="Arial" panose="020B0604020202020204" pitchFamily="34" charset="0"/>
              </a:rPr>
              <a:t>Khi φ&gt;0 : Điện áp vượt trước dòng điện.</a:t>
            </a:r>
            <a:endParaRPr lang="en-US" i="1" dirty="0">
              <a:solidFill>
                <a:srgbClr val="7030A0"/>
              </a:solidFill>
              <a:latin typeface="Arial" panose="020B0604020202020204" pitchFamily="34" charset="0"/>
              <a:ea typeface="Tahoma" panose="020B0604030504040204" pitchFamily="34" charset="0"/>
              <a:cs typeface="Arial" panose="020B0604020202020204" pitchFamily="34" charset="0"/>
            </a:endParaRPr>
          </a:p>
          <a:p>
            <a:pPr algn="just">
              <a:lnSpc>
                <a:spcPct val="115000"/>
              </a:lnSpc>
              <a:spcAft>
                <a:spcPts val="800"/>
              </a:spcAft>
            </a:pPr>
            <a:r>
              <a:rPr lang="vi-VN" i="1" dirty="0">
                <a:solidFill>
                  <a:srgbClr val="7030A0"/>
                </a:solidFill>
                <a:latin typeface="Arial" panose="020B0604020202020204" pitchFamily="34" charset="0"/>
                <a:ea typeface="Tahoma" panose="020B0604030504040204" pitchFamily="34" charset="0"/>
                <a:cs typeface="Arial" panose="020B0604020202020204" pitchFamily="34" charset="0"/>
              </a:rPr>
              <a:t>   	Khi φ&lt;0 : Điện áp chậm sau dòng điện.</a:t>
            </a:r>
            <a:endParaRPr lang="en-US" i="1" dirty="0">
              <a:solidFill>
                <a:srgbClr val="7030A0"/>
              </a:solidFill>
              <a:latin typeface="Arial" panose="020B0604020202020204" pitchFamily="34" charset="0"/>
              <a:ea typeface="Tahoma" panose="020B0604030504040204" pitchFamily="34" charset="0"/>
              <a:cs typeface="Arial" panose="020B0604020202020204" pitchFamily="34" charset="0"/>
            </a:endParaRPr>
          </a:p>
          <a:p>
            <a:pPr algn="just">
              <a:lnSpc>
                <a:spcPct val="115000"/>
              </a:lnSpc>
              <a:spcAft>
                <a:spcPts val="800"/>
              </a:spcAft>
            </a:pPr>
            <a:r>
              <a:rPr lang="vi-VN" i="1" dirty="0">
                <a:solidFill>
                  <a:srgbClr val="7030A0"/>
                </a:solidFill>
                <a:latin typeface="Arial" panose="020B0604020202020204" pitchFamily="34" charset="0"/>
                <a:ea typeface="Tahoma" panose="020B0604030504040204" pitchFamily="34" charset="0"/>
                <a:cs typeface="Arial" panose="020B0604020202020204" pitchFamily="34" charset="0"/>
              </a:rPr>
              <a:t>    	Khi φ =0: Điện áp trùng pha dòng điện.</a:t>
            </a:r>
            <a:endParaRPr lang="en-US" i="1" dirty="0">
              <a:solidFill>
                <a:srgbClr val="7030A0"/>
              </a:solidFill>
              <a:effectLst/>
              <a:latin typeface="Arial" panose="020B0604020202020204" pitchFamily="34" charset="0"/>
              <a:ea typeface="Tahoma" panose="020B0604030504040204" pitchFamily="34" charset="0"/>
              <a:cs typeface="Arial" panose="020B0604020202020204" pitchFamily="34" charset="0"/>
            </a:endParaRPr>
          </a:p>
        </p:txBody>
      </p:sp>
      <p:pic>
        <p:nvPicPr>
          <p:cNvPr id="12" name="Picture 2" descr="Alternating Current Circuits Chapter 33 Note: This topic requires ..."/>
          <p:cNvPicPr>
            <a:picLocks noChangeAspect="1" noChangeArrowheads="1"/>
          </p:cNvPicPr>
          <p:nvPr/>
        </p:nvPicPr>
        <p:blipFill rotWithShape="1">
          <a:blip r:embed="rId2">
            <a:extLst>
              <a:ext uri="{28A0092B-C50C-407E-A947-70E740481C1C}">
                <a14:useLocalDpi xmlns:a14="http://schemas.microsoft.com/office/drawing/2010/main" val="0"/>
              </a:ext>
            </a:extLst>
          </a:blip>
          <a:srcRect l="-295" t="30927" r="44938" b="23975"/>
          <a:stretch/>
        </p:blipFill>
        <p:spPr bwMode="auto">
          <a:xfrm>
            <a:off x="6570617" y="2276599"/>
            <a:ext cx="5445751" cy="3327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3842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 calcmode="lin" valueType="num">
                                      <p:cBhvr additive="base">
                                        <p:cTn id="19"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1" end="1"/>
                                            </p:txEl>
                                          </p:spTgt>
                                        </p:tgtEl>
                                        <p:attrNameLst>
                                          <p:attrName>style.visibility</p:attrName>
                                        </p:attrNameLst>
                                      </p:cBhvr>
                                      <p:to>
                                        <p:strVal val="visible"/>
                                      </p:to>
                                    </p:set>
                                    <p:anim calcmode="lin" valueType="num">
                                      <p:cBhvr additive="base">
                                        <p:cTn id="25"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2" end="2"/>
                                            </p:txEl>
                                          </p:spTgt>
                                        </p:tgtEl>
                                        <p:attrNameLst>
                                          <p:attrName>style.visibility</p:attrName>
                                        </p:attrNameLst>
                                      </p:cBhvr>
                                      <p:to>
                                        <p:strVal val="visible"/>
                                      </p:to>
                                    </p:set>
                                    <p:anim calcmode="lin" valueType="num">
                                      <p:cBhvr additive="base">
                                        <p:cTn id="31"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
                                            <p:txEl>
                                              <p:pRg st="3" end="3"/>
                                            </p:txEl>
                                          </p:spTgt>
                                        </p:tgtEl>
                                        <p:attrNameLst>
                                          <p:attrName>style.visibility</p:attrName>
                                        </p:attrNameLst>
                                      </p:cBhvr>
                                      <p:to>
                                        <p:strVal val="visible"/>
                                      </p:to>
                                    </p:set>
                                    <p:anim calcmode="lin" valueType="num">
                                      <p:cBhvr additive="base">
                                        <p:cTn id="37"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1">
                                            <p:txEl>
                                              <p:pRg st="4" end="4"/>
                                            </p:txEl>
                                          </p:spTgt>
                                        </p:tgtEl>
                                        <p:attrNameLst>
                                          <p:attrName>style.visibility</p:attrName>
                                        </p:attrNameLst>
                                      </p:cBhvr>
                                      <p:to>
                                        <p:strVal val="visible"/>
                                      </p:to>
                                    </p:set>
                                    <p:anim calcmode="lin" valueType="num">
                                      <p:cBhvr additive="base">
                                        <p:cTn id="43"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3516578" cy="410882"/>
          </a:xfrm>
          <a:prstGeom prst="rect">
            <a:avLst/>
          </a:prstGeom>
        </p:spPr>
        <p:txBody>
          <a:bodyPr wrap="square">
            <a:spAutoFit/>
          </a:bodyPr>
          <a:lstStyle/>
          <a:p>
            <a:pPr algn="just">
              <a:lnSpc>
                <a:spcPct val="115000"/>
              </a:lnSpc>
              <a:spcAft>
                <a:spcPts val="800"/>
              </a:spcAft>
            </a:pPr>
            <a:r>
              <a:rPr lang="en-US" b="1" dirty="0">
                <a:solidFill>
                  <a:srgbClr val="C00000"/>
                </a:solidFill>
                <a:latin typeface="Tahoma" panose="020B0604030504040204" pitchFamily="34" charset="0"/>
                <a:ea typeface="Tahoma" panose="020B0604030504040204" pitchFamily="34" charset="0"/>
                <a:cs typeface="Tahoma" panose="020B0604030504040204" pitchFamily="34" charset="0"/>
              </a:rPr>
              <a:t>1.</a:t>
            </a:r>
            <a:r>
              <a:rPr lang="vi-VN" b="1" dirty="0" smtClean="0">
                <a:solidFill>
                  <a:srgbClr val="C00000"/>
                </a:solidFill>
                <a:latin typeface="Tahoma" panose="020B0604030504040204" pitchFamily="34" charset="0"/>
                <a:ea typeface="Tahoma" panose="020B0604030504040204" pitchFamily="34" charset="0"/>
                <a:cs typeface="Tahoma" panose="020B0604030504040204" pitchFamily="34" charset="0"/>
              </a:rPr>
              <a:t>2.1.</a:t>
            </a:r>
            <a:r>
              <a:rPr lang="en-US"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a:t>
            </a:r>
            <a:r>
              <a:rPr lang="vi-VN"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vi-VN" b="1" dirty="0">
                <a:solidFill>
                  <a:srgbClr val="C00000"/>
                </a:solidFill>
                <a:latin typeface="Tahoma" panose="020B0604030504040204" pitchFamily="34" charset="0"/>
                <a:ea typeface="Tahoma" panose="020B0604030504040204" pitchFamily="34" charset="0"/>
                <a:cs typeface="Tahoma" panose="020B0604030504040204" pitchFamily="34" charset="0"/>
              </a:rPr>
              <a:t>Các khái niệm cơ bản</a:t>
            </a:r>
            <a:endParaRPr lang="en-US"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Tahoma" panose="020B0604030504040204" pitchFamily="34" charset="0"/>
                <a:ea typeface="Tahoma" panose="020B0604030504040204" pitchFamily="34" charset="0"/>
                <a:cs typeface="Tahoma" panose="020B0604030504040204" pitchFamily="34" charset="0"/>
              </a:rPr>
              <a:t>1.2 Mạch điện xoay chiều</a:t>
            </a:r>
            <a:endParaRPr lang="en-US" dirty="0">
              <a:solidFill>
                <a:srgbClr val="00B05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Tahoma" panose="020B0604030504040204" pitchFamily="34" charset="0"/>
                <a:ea typeface="Tahoma" panose="020B0604030504040204" pitchFamily="34" charset="0"/>
                <a:cs typeface="Tahoma" panose="020B0604030504040204" pitchFamily="34" charset="0"/>
              </a:rPr>
              <a:t>1.</a:t>
            </a:r>
            <a:r>
              <a:rPr lang="vi-VN" b="1" smtClean="0">
                <a:solidFill>
                  <a:srgbClr val="0070C0"/>
                </a:solidFill>
                <a:latin typeface="Tahoma" panose="020B0604030504040204" pitchFamily="34" charset="0"/>
                <a:ea typeface="Tahoma" panose="020B0604030504040204" pitchFamily="34" charset="0"/>
                <a:cs typeface="Tahoma" panose="020B0604030504040204" pitchFamily="34" charset="0"/>
              </a:rPr>
              <a:t>2.1 </a:t>
            </a:r>
            <a:r>
              <a:rPr lang="en-US" b="1" smtClean="0">
                <a:solidFill>
                  <a:srgbClr val="0070C0"/>
                </a:solidFill>
                <a:latin typeface="Tahoma" panose="020B0604030504040204" pitchFamily="34" charset="0"/>
                <a:ea typeface="Tahoma" panose="020B0604030504040204" pitchFamily="34" charset="0"/>
                <a:cs typeface="Tahoma" panose="020B0604030504040204" pitchFamily="34" charset="0"/>
              </a:rPr>
              <a:t>Mạch điện xoay chiều 1 pha</a:t>
            </a:r>
            <a:endParaRPr lang="en-US" dirty="0">
              <a:solidFill>
                <a:srgbClr val="0070C0"/>
              </a:solidFill>
              <a:effectLst/>
              <a:latin typeface="Tahoma" panose="020B0604030504040204" pitchFamily="34" charset="0"/>
              <a:ea typeface="Tahoma" panose="020B0604030504040204" pitchFamily="34" charset="0"/>
              <a:cs typeface="Tahoma" panose="020B0604030504040204" pitchFamily="34" charset="0"/>
            </a:endParaRPr>
          </a:p>
        </p:txBody>
      </p:sp>
      <mc:AlternateContent xmlns:mc="http://schemas.openxmlformats.org/markup-compatibility/2006" xmlns:a14="http://schemas.microsoft.com/office/drawing/2010/main">
        <mc:Choice Requires="a14">
          <p:sp>
            <p:nvSpPr>
              <p:cNvPr id="3" name="Rectangle 2"/>
              <p:cNvSpPr/>
              <p:nvPr/>
            </p:nvSpPr>
            <p:spPr>
              <a:xfrm>
                <a:off x="1426996" y="2612220"/>
                <a:ext cx="9206170" cy="2576026"/>
              </a:xfrm>
              <a:prstGeom prst="rect">
                <a:avLst/>
              </a:prstGeom>
            </p:spPr>
            <p:txBody>
              <a:bodyPr wrap="square">
                <a:spAutoFit/>
              </a:bodyPr>
              <a:lstStyle/>
              <a:p>
                <a:pPr algn="just">
                  <a:lnSpc>
                    <a:spcPct val="150000"/>
                  </a:lnSpc>
                  <a:spcAft>
                    <a:spcPts val="800"/>
                  </a:spcAft>
                </a:pPr>
                <a:r>
                  <a:rPr lang="vi-VN" dirty="0">
                    <a:solidFill>
                      <a:srgbClr val="7030A0"/>
                    </a:solidFill>
                    <a:latin typeface="Arial" panose="020B0604020202020204" pitchFamily="34" charset="0"/>
                    <a:ea typeface="Times New Roman" panose="02020603050405020304" pitchFamily="18" charset="0"/>
                    <a:cs typeface="Arial" panose="020B0604020202020204" pitchFamily="34" charset="0"/>
                  </a:rPr>
                  <a:t>	- Trị số hiệu dụng của dòng điện xoay chiều là giá trị tương đương của dòng điện một chiều khi chúng đi qua cùng một điện trở trong thời gian một chu kỳ thì tỏa ra một năng lượng dưới dạng nhiệt như nhau. Kí hiệu bằng chữ in hoa : I, U, E,…</a:t>
                </a:r>
                <a:endParaRPr lang="en-US" dirty="0">
                  <a:solidFill>
                    <a:srgbClr val="7030A0"/>
                  </a:solidFill>
                  <a:latin typeface="Arial" panose="020B0604020202020204" pitchFamily="34" charset="0"/>
                  <a:ea typeface="Arial" panose="020B0604020202020204" pitchFamily="34" charset="0"/>
                  <a:cs typeface="Arial" panose="020B0604020202020204" pitchFamily="34" charset="0"/>
                </a:endParaRPr>
              </a:p>
              <a:p>
                <a:pPr algn="just">
                  <a:lnSpc>
                    <a:spcPct val="150000"/>
                  </a:lnSpc>
                  <a:spcAft>
                    <a:spcPts val="800"/>
                  </a:spcAft>
                </a:pPr>
                <a:r>
                  <a:rPr lang="vi-VN" dirty="0">
                    <a:latin typeface="Arial" panose="020B0604020202020204" pitchFamily="34" charset="0"/>
                    <a:ea typeface="Times New Roman" panose="02020603050405020304" pitchFamily="18" charset="0"/>
                    <a:cs typeface="Arial" panose="020B0604020202020204" pitchFamily="34" charset="0"/>
                  </a:rPr>
                  <a:t>	</a:t>
                </a:r>
                <a:r>
                  <a:rPr lang="vi-VN" dirty="0">
                    <a:solidFill>
                      <a:srgbClr val="002060"/>
                    </a:solidFill>
                    <a:latin typeface="Arial" panose="020B0604020202020204" pitchFamily="34" charset="0"/>
                    <a:ea typeface="Times New Roman" panose="02020603050405020304" pitchFamily="18" charset="0"/>
                    <a:cs typeface="Arial" panose="020B0604020202020204" pitchFamily="34" charset="0"/>
                  </a:rPr>
                  <a:t>- Trị số hiệu dụng của dòng diện hình sin </a:t>
                </a:r>
                <a:endParaRPr lang="en-US" dirty="0">
                  <a:solidFill>
                    <a:srgbClr val="002060"/>
                  </a:solidFill>
                  <a:latin typeface="Arial" panose="020B0604020202020204" pitchFamily="34" charset="0"/>
                  <a:ea typeface="Arial" panose="020B0604020202020204" pitchFamily="34" charset="0"/>
                  <a:cs typeface="Arial" panose="020B0604020202020204" pitchFamily="34" charset="0"/>
                </a:endParaRPr>
              </a:p>
              <a:p>
                <a:pPr algn="ctr">
                  <a:lnSpc>
                    <a:spcPct val="150000"/>
                  </a:lnSpc>
                  <a:spcAft>
                    <a:spcPts val="800"/>
                  </a:spcAft>
                </a:pPr>
                <a:r>
                  <a:rPr lang="vi-VN" b="1" dirty="0">
                    <a:solidFill>
                      <a:srgbClr val="002060"/>
                    </a:solidFill>
                    <a:latin typeface="Arial" panose="020B0604020202020204" pitchFamily="34" charset="0"/>
                    <a:ea typeface="Times New Roman" panose="02020603050405020304" pitchFamily="18" charset="0"/>
                    <a:cs typeface="Arial" panose="020B0604020202020204" pitchFamily="34" charset="0"/>
                  </a:rPr>
                  <a:t>I = </a:t>
                </a:r>
                <a14:m>
                  <m:oMath xmlns:m="http://schemas.openxmlformats.org/officeDocument/2006/math">
                    <m:f>
                      <m:fPr>
                        <m:ctrlPr>
                          <a:rPr lang="en-US" b="1" i="1">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vi-VN" b="1" i="1">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𝑰𝒎𝒂𝒙</m:t>
                        </m:r>
                      </m:num>
                      <m:den>
                        <m:rad>
                          <m:radPr>
                            <m:degHide m:val="on"/>
                            <m:ctrlPr>
                              <a:rPr lang="en-US" b="1" i="1">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ctrlPr>
                          </m:radPr>
                          <m:deg/>
                          <m:e>
                            <m:r>
                              <a:rPr lang="vi-VN" b="1" i="1">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𝟐</m:t>
                            </m:r>
                          </m:e>
                        </m:rad>
                      </m:den>
                    </m:f>
                  </m:oMath>
                </a14:m>
                <a:r>
                  <a:rPr lang="vi-VN" b="1" dirty="0">
                    <a:solidFill>
                      <a:srgbClr val="002060"/>
                    </a:solidFill>
                    <a:latin typeface="Arial" panose="020B0604020202020204" pitchFamily="34" charset="0"/>
                    <a:ea typeface="Times New Roman" panose="02020603050405020304" pitchFamily="18" charset="0"/>
                    <a:cs typeface="Arial" panose="020B0604020202020204" pitchFamily="34" charset="0"/>
                  </a:rPr>
                  <a:t>=0.707 I</a:t>
                </a:r>
                <a:r>
                  <a:rPr lang="vi-VN" b="1" baseline="-25000" dirty="0">
                    <a:solidFill>
                      <a:srgbClr val="002060"/>
                    </a:solidFill>
                    <a:latin typeface="Arial" panose="020B0604020202020204" pitchFamily="34" charset="0"/>
                    <a:ea typeface="Times New Roman" panose="02020603050405020304" pitchFamily="18" charset="0"/>
                    <a:cs typeface="Arial" panose="020B0604020202020204" pitchFamily="34" charset="0"/>
                  </a:rPr>
                  <a:t>max</a:t>
                </a:r>
                <a:endParaRPr lang="en-US" b="1" dirty="0">
                  <a:solidFill>
                    <a:srgbClr val="002060"/>
                  </a:solidFill>
                  <a:latin typeface="Arial" panose="020B0604020202020204" pitchFamily="34" charset="0"/>
                  <a:ea typeface="Arial" panose="020B0604020202020204" pitchFamily="34" charset="0"/>
                  <a:cs typeface="Arial" panose="020B0604020202020204" pitchFamily="34"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1426996" y="2612220"/>
                <a:ext cx="9206170" cy="2576026"/>
              </a:xfrm>
              <a:prstGeom prst="rect">
                <a:avLst/>
              </a:prstGeom>
              <a:blipFill>
                <a:blip r:embed="rId2"/>
                <a:stretch>
                  <a:fillRect l="-530" r="-596"/>
                </a:stretch>
              </a:blipFill>
            </p:spPr>
            <p:txBody>
              <a:bodyPr/>
              <a:lstStyle/>
              <a:p>
                <a:r>
                  <a:rPr lang="en-US">
                    <a:noFill/>
                  </a:rPr>
                  <a:t> </a:t>
                </a:r>
              </a:p>
            </p:txBody>
          </p:sp>
        </mc:Fallback>
      </mc:AlternateContent>
      <p:sp>
        <p:nvSpPr>
          <p:cNvPr id="4" name="Rectangle 3"/>
          <p:cNvSpPr/>
          <p:nvPr/>
        </p:nvSpPr>
        <p:spPr>
          <a:xfrm>
            <a:off x="439059" y="1965822"/>
            <a:ext cx="3578737" cy="410882"/>
          </a:xfrm>
          <a:prstGeom prst="rect">
            <a:avLst/>
          </a:prstGeom>
        </p:spPr>
        <p:txBody>
          <a:bodyPr wrap="none">
            <a:spAutoFit/>
          </a:bodyPr>
          <a:lstStyle/>
          <a:p>
            <a:pPr algn="just">
              <a:lnSpc>
                <a:spcPct val="115000"/>
              </a:lnSpc>
              <a:spcAft>
                <a:spcPts val="800"/>
              </a:spcAft>
            </a:pPr>
            <a:r>
              <a:rPr lang="en-US" i="1" dirty="0">
                <a:latin typeface="Arial" panose="020B0604020202020204" pitchFamily="34" charset="0"/>
                <a:ea typeface="Times New Roman" panose="02020603050405020304" pitchFamily="18" charset="0"/>
                <a:cs typeface="Arial" panose="020B0604020202020204" pitchFamily="34" charset="0"/>
              </a:rPr>
              <a:t>c.</a:t>
            </a:r>
            <a:r>
              <a:rPr lang="vi-VN" i="1" dirty="0">
                <a:ea typeface="Times New Roman" panose="02020603050405020304" pitchFamily="18" charset="0"/>
                <a:cs typeface="Arial" panose="020B0604020202020204" pitchFamily="34" charset="0"/>
              </a:rPr>
              <a:t> Trị số hiệu dụng của dòng điện</a:t>
            </a:r>
            <a:endParaRPr lang="en-US" dirty="0">
              <a:latin typeface="Arial" panose="020B060402020202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94469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1000"/>
                                        <p:tgtEl>
                                          <p:spTgt spid="3">
                                            <p:txEl>
                                              <p:pRg st="0" end="0"/>
                                            </p:txEl>
                                          </p:spTgt>
                                        </p:tgtEl>
                                      </p:cBhvr>
                                    </p:animEffect>
                                    <p:anim calcmode="lin" valueType="num">
                                      <p:cBhvr>
                                        <p:cTn id="2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additive="base">
                                        <p:cTn id="2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1000"/>
                                        <p:tgtEl>
                                          <p:spTgt spid="3">
                                            <p:txEl>
                                              <p:pRg st="2" end="2"/>
                                            </p:txEl>
                                          </p:spTgt>
                                        </p:tgtEl>
                                      </p:cBhvr>
                                    </p:animEffect>
                                    <p:anim calcmode="lin" valueType="num">
                                      <p:cBhvr>
                                        <p:cTn id="3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3516578" cy="410882"/>
          </a:xfrm>
          <a:prstGeom prst="rect">
            <a:avLst/>
          </a:prstGeom>
        </p:spPr>
        <p:txBody>
          <a:bodyPr wrap="square">
            <a:spAutoFit/>
          </a:bodyPr>
          <a:lstStyle/>
          <a:p>
            <a:pPr algn="just">
              <a:lnSpc>
                <a:spcPct val="115000"/>
              </a:lnSpc>
              <a:spcAft>
                <a:spcPts val="800"/>
              </a:spcAft>
            </a:pPr>
            <a:r>
              <a:rPr lang="en-US" b="1">
                <a:solidFill>
                  <a:srgbClr val="C00000"/>
                </a:solidFill>
                <a:latin typeface="Tahoma" panose="020B0604030504040204" pitchFamily="34" charset="0"/>
                <a:ea typeface="Tahoma" panose="020B0604030504040204" pitchFamily="34" charset="0"/>
                <a:cs typeface="Tahoma" panose="020B0604030504040204" pitchFamily="34" charset="0"/>
              </a:rPr>
              <a:t>1.</a:t>
            </a:r>
            <a:r>
              <a:rPr lang="vi-VN" b="1" smtClean="0">
                <a:solidFill>
                  <a:srgbClr val="C00000"/>
                </a:solidFill>
                <a:latin typeface="Tahoma" panose="020B0604030504040204" pitchFamily="34" charset="0"/>
                <a:ea typeface="Tahoma" panose="020B0604030504040204" pitchFamily="34" charset="0"/>
                <a:cs typeface="Tahoma" panose="020B0604030504040204" pitchFamily="34" charset="0"/>
              </a:rPr>
              <a:t>2.1.</a:t>
            </a:r>
            <a:r>
              <a:rPr lang="en-US" b="1" smtClean="0">
                <a:solidFill>
                  <a:srgbClr val="C00000"/>
                </a:solidFill>
                <a:latin typeface="Tahoma" panose="020B0604030504040204" pitchFamily="34" charset="0"/>
                <a:ea typeface="Tahoma" panose="020B0604030504040204" pitchFamily="34" charset="0"/>
                <a:cs typeface="Tahoma" panose="020B0604030504040204" pitchFamily="34" charset="0"/>
              </a:rPr>
              <a:t>1</a:t>
            </a:r>
            <a:r>
              <a:rPr lang="vi-VN" b="1"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vi-VN" b="1" dirty="0">
                <a:solidFill>
                  <a:srgbClr val="C00000"/>
                </a:solidFill>
                <a:latin typeface="Tahoma" panose="020B0604030504040204" pitchFamily="34" charset="0"/>
                <a:ea typeface="Tahoma" panose="020B0604030504040204" pitchFamily="34" charset="0"/>
                <a:cs typeface="Tahoma" panose="020B0604030504040204" pitchFamily="34" charset="0"/>
              </a:rPr>
              <a:t>Các khái niệm cơ bản</a:t>
            </a:r>
            <a:endParaRPr lang="en-US"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Tahoma" panose="020B0604030504040204" pitchFamily="34" charset="0"/>
                <a:ea typeface="Tahoma" panose="020B0604030504040204" pitchFamily="34" charset="0"/>
                <a:cs typeface="Tahoma" panose="020B0604030504040204" pitchFamily="34" charset="0"/>
              </a:rPr>
              <a:t>1.2 Mạch điện xoay chiều</a:t>
            </a:r>
            <a:endParaRPr lang="en-US" dirty="0">
              <a:solidFill>
                <a:srgbClr val="00B05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Tahoma" panose="020B0604030504040204" pitchFamily="34" charset="0"/>
                <a:ea typeface="Tahoma" panose="020B0604030504040204" pitchFamily="34" charset="0"/>
                <a:cs typeface="Tahoma" panose="020B0604030504040204" pitchFamily="34" charset="0"/>
              </a:rPr>
              <a:t>1.</a:t>
            </a:r>
            <a:r>
              <a:rPr lang="vi-VN" b="1" smtClean="0">
                <a:solidFill>
                  <a:srgbClr val="0070C0"/>
                </a:solidFill>
                <a:latin typeface="Tahoma" panose="020B0604030504040204" pitchFamily="34" charset="0"/>
                <a:ea typeface="Tahoma" panose="020B0604030504040204" pitchFamily="34" charset="0"/>
                <a:cs typeface="Tahoma" panose="020B0604030504040204" pitchFamily="34" charset="0"/>
              </a:rPr>
              <a:t>2.1 </a:t>
            </a:r>
            <a:r>
              <a:rPr lang="en-US" b="1" smtClean="0">
                <a:solidFill>
                  <a:srgbClr val="0070C0"/>
                </a:solidFill>
                <a:latin typeface="Tahoma" panose="020B0604030504040204" pitchFamily="34" charset="0"/>
                <a:ea typeface="Tahoma" panose="020B0604030504040204" pitchFamily="34" charset="0"/>
                <a:cs typeface="Tahoma" panose="020B0604030504040204" pitchFamily="34" charset="0"/>
              </a:rPr>
              <a:t>Mạch điện xoay chiều 1 pha</a:t>
            </a:r>
            <a:endParaRPr lang="en-US" dirty="0">
              <a:solidFill>
                <a:srgbClr val="0070C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4" name="Rectangle 3"/>
          <p:cNvSpPr/>
          <p:nvPr/>
        </p:nvSpPr>
        <p:spPr>
          <a:xfrm>
            <a:off x="439059" y="1965822"/>
            <a:ext cx="3578737" cy="410882"/>
          </a:xfrm>
          <a:prstGeom prst="rect">
            <a:avLst/>
          </a:prstGeom>
        </p:spPr>
        <p:txBody>
          <a:bodyPr wrap="none">
            <a:spAutoFit/>
          </a:bodyPr>
          <a:lstStyle/>
          <a:p>
            <a:pPr algn="just">
              <a:lnSpc>
                <a:spcPct val="115000"/>
              </a:lnSpc>
              <a:spcAft>
                <a:spcPts val="800"/>
              </a:spcAft>
            </a:pPr>
            <a:r>
              <a:rPr lang="en-US" i="1" dirty="0">
                <a:latin typeface="Arial" panose="020B0604020202020204" pitchFamily="34" charset="0"/>
                <a:ea typeface="Times New Roman" panose="02020603050405020304" pitchFamily="18" charset="0"/>
                <a:cs typeface="Arial" panose="020B0604020202020204" pitchFamily="34" charset="0"/>
              </a:rPr>
              <a:t>c.</a:t>
            </a:r>
            <a:r>
              <a:rPr lang="vi-VN" i="1" dirty="0">
                <a:ea typeface="Times New Roman" panose="02020603050405020304" pitchFamily="18" charset="0"/>
                <a:cs typeface="Arial" panose="020B0604020202020204" pitchFamily="34" charset="0"/>
              </a:rPr>
              <a:t> Trị số hiệu dụng của dòng điện</a:t>
            </a:r>
            <a:endParaRPr lang="en-US" dirty="0">
              <a:latin typeface="Arial" panose="020B0604020202020204" pitchFamily="34" charset="0"/>
              <a:ea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 name="Rectangle 4"/>
              <p:cNvSpPr/>
              <p:nvPr/>
            </p:nvSpPr>
            <p:spPr>
              <a:xfrm>
                <a:off x="2716131" y="2501224"/>
                <a:ext cx="7107137" cy="3299301"/>
              </a:xfrm>
              <a:prstGeom prst="rect">
                <a:avLst/>
              </a:prstGeom>
            </p:spPr>
            <p:txBody>
              <a:bodyPr wrap="square">
                <a:spAutoFit/>
              </a:bodyPr>
              <a:lstStyle/>
              <a:p>
                <a:pPr algn="just">
                  <a:lnSpc>
                    <a:spcPct val="150000"/>
                  </a:lnSpc>
                  <a:spcAft>
                    <a:spcPts val="800"/>
                  </a:spcAft>
                </a:pPr>
                <a:r>
                  <a:rPr lang="vi-VN" dirty="0">
                    <a:solidFill>
                      <a:srgbClr val="002060"/>
                    </a:solidFill>
                    <a:latin typeface="Arial" panose="020B0604020202020204" pitchFamily="34" charset="0"/>
                    <a:ea typeface="Times New Roman" panose="02020603050405020304" pitchFamily="18" charset="0"/>
                    <a:cs typeface="Arial" panose="020B0604020202020204" pitchFamily="34" charset="0"/>
                  </a:rPr>
                  <a:t>- Tương tự ta có trị số hiệu dụng của điện áp</a:t>
                </a:r>
                <a:endParaRPr lang="en-US" dirty="0">
                  <a:solidFill>
                    <a:srgbClr val="002060"/>
                  </a:solidFill>
                  <a:latin typeface="Arial" panose="020B0604020202020204" pitchFamily="34" charset="0"/>
                  <a:ea typeface="Arial" panose="020B0604020202020204" pitchFamily="34" charset="0"/>
                  <a:cs typeface="Arial" panose="020B0604020202020204" pitchFamily="34" charset="0"/>
                </a:endParaRPr>
              </a:p>
              <a:p>
                <a:pPr algn="ctr">
                  <a:lnSpc>
                    <a:spcPct val="150000"/>
                  </a:lnSpc>
                  <a:spcAft>
                    <a:spcPts val="800"/>
                  </a:spcAft>
                </a:pPr>
                <a:r>
                  <a:rPr lang="vi-VN" b="1" dirty="0">
                    <a:solidFill>
                      <a:srgbClr val="002060"/>
                    </a:solidFill>
                    <a:latin typeface="Arial" panose="020B0604020202020204" pitchFamily="34" charset="0"/>
                    <a:ea typeface="Times New Roman" panose="02020603050405020304" pitchFamily="18" charset="0"/>
                    <a:cs typeface="Arial" panose="020B0604020202020204" pitchFamily="34" charset="0"/>
                  </a:rPr>
                  <a:t>U =</a:t>
                </a:r>
                <a14:m>
                  <m:oMath xmlns:m="http://schemas.openxmlformats.org/officeDocument/2006/math">
                    <m:r>
                      <a:rPr lang="vi-VN" b="1" i="1">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 </m:t>
                    </m:r>
                    <m:f>
                      <m:fPr>
                        <m:ctrlPr>
                          <a:rPr lang="en-US" b="1" i="1">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vi-VN" b="1" i="1">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𝑼𝒎𝒂𝒙</m:t>
                        </m:r>
                      </m:num>
                      <m:den>
                        <m:rad>
                          <m:radPr>
                            <m:degHide m:val="on"/>
                            <m:ctrlPr>
                              <a:rPr lang="en-US" b="1" i="1">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ctrlPr>
                          </m:radPr>
                          <m:deg/>
                          <m:e>
                            <m:r>
                              <a:rPr lang="vi-VN" b="1" i="1">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𝟐</m:t>
                            </m:r>
                          </m:e>
                        </m:rad>
                      </m:den>
                    </m:f>
                  </m:oMath>
                </a14:m>
                <a:r>
                  <a:rPr lang="vi-VN" b="1" dirty="0">
                    <a:solidFill>
                      <a:srgbClr val="002060"/>
                    </a:solidFill>
                    <a:latin typeface="Arial" panose="020B0604020202020204" pitchFamily="34" charset="0"/>
                    <a:ea typeface="Times New Roman" panose="02020603050405020304" pitchFamily="18" charset="0"/>
                    <a:cs typeface="Arial" panose="020B0604020202020204" pitchFamily="34" charset="0"/>
                  </a:rPr>
                  <a:t> =0.707 U</a:t>
                </a:r>
                <a:r>
                  <a:rPr lang="vi-VN" b="1" baseline="-25000" dirty="0">
                    <a:solidFill>
                      <a:srgbClr val="002060"/>
                    </a:solidFill>
                    <a:latin typeface="Arial" panose="020B0604020202020204" pitchFamily="34" charset="0"/>
                    <a:ea typeface="Times New Roman" panose="02020603050405020304" pitchFamily="18" charset="0"/>
                    <a:cs typeface="Arial" panose="020B0604020202020204" pitchFamily="34" charset="0"/>
                  </a:rPr>
                  <a:t>max</a:t>
                </a:r>
                <a:endParaRPr lang="en-US" b="1" dirty="0">
                  <a:solidFill>
                    <a:srgbClr val="002060"/>
                  </a:solidFill>
                  <a:latin typeface="Arial" panose="020B0604020202020204" pitchFamily="34" charset="0"/>
                  <a:ea typeface="Arial" panose="020B0604020202020204" pitchFamily="34" charset="0"/>
                  <a:cs typeface="Arial" panose="020B0604020202020204" pitchFamily="34" charset="0"/>
                </a:endParaRPr>
              </a:p>
              <a:p>
                <a:pPr algn="just">
                  <a:lnSpc>
                    <a:spcPct val="150000"/>
                  </a:lnSpc>
                  <a:spcAft>
                    <a:spcPts val="800"/>
                  </a:spcAft>
                </a:pPr>
                <a:r>
                  <a:rPr lang="vi-VN" dirty="0">
                    <a:latin typeface="Arial" panose="020B0604020202020204" pitchFamily="34" charset="0"/>
                    <a:ea typeface="Times New Roman" panose="02020603050405020304" pitchFamily="18" charset="0"/>
                    <a:cs typeface="Arial" panose="020B0604020202020204" pitchFamily="34" charset="0"/>
                  </a:rPr>
                  <a:t>	</a:t>
                </a:r>
                <a:r>
                  <a:rPr lang="vi-VN"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vi-VN" b="1" i="1" dirty="0">
                    <a:solidFill>
                      <a:srgbClr val="C00000"/>
                    </a:solidFill>
                    <a:latin typeface="Arial" panose="020B0604020202020204" pitchFamily="34" charset="0"/>
                    <a:ea typeface="Times New Roman" panose="02020603050405020304" pitchFamily="18" charset="0"/>
                    <a:cs typeface="Arial" panose="020B0604020202020204" pitchFamily="34" charset="0"/>
                  </a:rPr>
                  <a:t>Chú ý:</a:t>
                </a:r>
                <a:r>
                  <a:rPr lang="vi-VN"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vi-VN"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Để phân biệt, cần chú ý các ký hiệu:</a:t>
                </a:r>
                <a:endParaRPr lang="en-US" dirty="0">
                  <a:solidFill>
                    <a:schemeClr val="accent6">
                      <a:lumMod val="50000"/>
                    </a:schemeClr>
                  </a:solidFill>
                  <a:latin typeface="Arial" panose="020B0604020202020204" pitchFamily="34" charset="0"/>
                  <a:ea typeface="Arial" panose="020B0604020202020204" pitchFamily="34" charset="0"/>
                  <a:cs typeface="Arial" panose="020B0604020202020204" pitchFamily="34" charset="0"/>
                </a:endParaRPr>
              </a:p>
              <a:p>
                <a:pPr algn="just">
                  <a:lnSpc>
                    <a:spcPct val="150000"/>
                  </a:lnSpc>
                  <a:spcAft>
                    <a:spcPts val="800"/>
                  </a:spcAft>
                </a:pPr>
                <a:r>
                  <a:rPr lang="vi-VN" dirty="0">
                    <a:solidFill>
                      <a:schemeClr val="accent2">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en-US" dirty="0">
                    <a:solidFill>
                      <a:schemeClr val="accent2">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dirty="0">
                    <a:solidFill>
                      <a:schemeClr val="accent2">
                        <a:lumMod val="50000"/>
                      </a:schemeClr>
                    </a:solidFill>
                    <a:latin typeface="Arial" panose="020B0604020202020204" pitchFamily="34" charset="0"/>
                    <a:ea typeface="Times New Roman" panose="02020603050405020304" pitchFamily="18" charset="0"/>
                    <a:cs typeface="Arial" panose="020B0604020202020204" pitchFamily="34" charset="0"/>
                  </a:rPr>
                  <a:t>u, i:Trị số tức thời,ký hiệu chữ thường.</a:t>
                </a:r>
                <a:endParaRPr lang="en-US" dirty="0">
                  <a:solidFill>
                    <a:schemeClr val="accent2">
                      <a:lumMod val="50000"/>
                    </a:schemeClr>
                  </a:solidFill>
                  <a:latin typeface="Arial" panose="020B0604020202020204" pitchFamily="34" charset="0"/>
                  <a:ea typeface="Arial" panose="020B0604020202020204" pitchFamily="34" charset="0"/>
                  <a:cs typeface="Arial" panose="020B0604020202020204" pitchFamily="34" charset="0"/>
                </a:endParaRPr>
              </a:p>
              <a:p>
                <a:pPr algn="just">
                  <a:lnSpc>
                    <a:spcPct val="150000"/>
                  </a:lnSpc>
                  <a:spcAft>
                    <a:spcPts val="800"/>
                  </a:spcAft>
                </a:pPr>
                <a:r>
                  <a:rPr lang="vi-VN" dirty="0">
                    <a:solidFill>
                      <a:schemeClr val="accent2">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en-US" dirty="0">
                    <a:solidFill>
                      <a:schemeClr val="accent2">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dirty="0">
                    <a:solidFill>
                      <a:schemeClr val="accent2">
                        <a:lumMod val="50000"/>
                      </a:schemeClr>
                    </a:solidFill>
                    <a:latin typeface="Arial" panose="020B0604020202020204" pitchFamily="34" charset="0"/>
                    <a:ea typeface="Times New Roman" panose="02020603050405020304" pitchFamily="18" charset="0"/>
                    <a:cs typeface="Arial" panose="020B0604020202020204" pitchFamily="34" charset="0"/>
                  </a:rPr>
                  <a:t>U, I: Trị số hiệu ứng dụng, ký hiệu chữ hoa.</a:t>
                </a:r>
                <a:endParaRPr lang="en-US" dirty="0">
                  <a:solidFill>
                    <a:schemeClr val="accent2">
                      <a:lumMod val="50000"/>
                    </a:schemeClr>
                  </a:solidFill>
                  <a:latin typeface="Arial" panose="020B0604020202020204" pitchFamily="34" charset="0"/>
                  <a:ea typeface="Arial" panose="020B0604020202020204" pitchFamily="34" charset="0"/>
                  <a:cs typeface="Arial" panose="020B0604020202020204" pitchFamily="34" charset="0"/>
                </a:endParaRPr>
              </a:p>
              <a:p>
                <a:pPr algn="just">
                  <a:lnSpc>
                    <a:spcPct val="150000"/>
                  </a:lnSpc>
                  <a:spcAft>
                    <a:spcPts val="800"/>
                  </a:spcAft>
                </a:pPr>
                <a:r>
                  <a:rPr lang="vi-VN" dirty="0">
                    <a:solidFill>
                      <a:schemeClr val="accent2">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en-US" dirty="0">
                    <a:solidFill>
                      <a:schemeClr val="accent2">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dirty="0">
                    <a:solidFill>
                      <a:schemeClr val="accent2">
                        <a:lumMod val="50000"/>
                      </a:schemeClr>
                    </a:solidFill>
                    <a:latin typeface="Arial" panose="020B0604020202020204" pitchFamily="34" charset="0"/>
                    <a:ea typeface="Times New Roman" panose="02020603050405020304" pitchFamily="18" charset="0"/>
                    <a:cs typeface="Arial" panose="020B0604020202020204" pitchFamily="34" charset="0"/>
                  </a:rPr>
                  <a:t>U</a:t>
                </a:r>
                <a:r>
                  <a:rPr lang="vi-VN" baseline="-25000" dirty="0">
                    <a:solidFill>
                      <a:schemeClr val="accent2">
                        <a:lumMod val="50000"/>
                      </a:schemeClr>
                    </a:solidFill>
                    <a:latin typeface="Arial" panose="020B0604020202020204" pitchFamily="34" charset="0"/>
                    <a:ea typeface="Times New Roman" panose="02020603050405020304" pitchFamily="18" charset="0"/>
                    <a:cs typeface="Arial" panose="020B0604020202020204" pitchFamily="34" charset="0"/>
                  </a:rPr>
                  <a:t>max</a:t>
                </a:r>
                <a:r>
                  <a:rPr lang="vi-VN" dirty="0">
                    <a:solidFill>
                      <a:schemeClr val="accent2">
                        <a:lumMod val="50000"/>
                      </a:schemeClr>
                    </a:solidFill>
                    <a:latin typeface="Arial" panose="020B0604020202020204" pitchFamily="34" charset="0"/>
                    <a:ea typeface="Times New Roman" panose="02020603050405020304" pitchFamily="18" charset="0"/>
                    <a:cs typeface="Arial" panose="020B0604020202020204" pitchFamily="34" charset="0"/>
                  </a:rPr>
                  <a:t>, I</a:t>
                </a:r>
                <a:r>
                  <a:rPr lang="vi-VN" baseline="-25000" dirty="0">
                    <a:solidFill>
                      <a:schemeClr val="accent2">
                        <a:lumMod val="50000"/>
                      </a:schemeClr>
                    </a:solidFill>
                    <a:latin typeface="Arial" panose="020B0604020202020204" pitchFamily="34" charset="0"/>
                    <a:ea typeface="Times New Roman" panose="02020603050405020304" pitchFamily="18" charset="0"/>
                    <a:cs typeface="Arial" panose="020B0604020202020204" pitchFamily="34" charset="0"/>
                  </a:rPr>
                  <a:t>max</a:t>
                </a:r>
                <a:r>
                  <a:rPr lang="vi-VN" dirty="0">
                    <a:solidFill>
                      <a:schemeClr val="accent2">
                        <a:lumMod val="50000"/>
                      </a:schemeClr>
                    </a:solidFill>
                    <a:latin typeface="Arial" panose="020B0604020202020204" pitchFamily="34" charset="0"/>
                    <a:ea typeface="Times New Roman" panose="02020603050405020304" pitchFamily="18" charset="0"/>
                    <a:cs typeface="Arial" panose="020B0604020202020204" pitchFamily="34" charset="0"/>
                  </a:rPr>
                  <a:t>: Trị số cực đại (biên độ).</a:t>
                </a:r>
                <a:endParaRPr lang="en-US" dirty="0">
                  <a:solidFill>
                    <a:schemeClr val="accent2">
                      <a:lumMod val="50000"/>
                    </a:schemeClr>
                  </a:solidFill>
                  <a:latin typeface="Arial" panose="020B0604020202020204" pitchFamily="34" charset="0"/>
                  <a:ea typeface="Arial" panose="020B0604020202020204" pitchFamily="34" charset="0"/>
                  <a:cs typeface="Arial" panose="020B0604020202020204" pitchFamily="34"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2716131" y="2501224"/>
                <a:ext cx="7107137" cy="3299301"/>
              </a:xfrm>
              <a:prstGeom prst="rect">
                <a:avLst/>
              </a:prstGeom>
              <a:blipFill>
                <a:blip r:embed="rId2"/>
                <a:stretch>
                  <a:fillRect l="-773" b="-369"/>
                </a:stretch>
              </a:blipFill>
            </p:spPr>
            <p:txBody>
              <a:bodyPr/>
              <a:lstStyle/>
              <a:p>
                <a:r>
                  <a:rPr lang="en-US">
                    <a:noFill/>
                  </a:rPr>
                  <a:t> </a:t>
                </a:r>
              </a:p>
            </p:txBody>
          </p:sp>
        </mc:Fallback>
      </mc:AlternateContent>
    </p:spTree>
    <p:extLst>
      <p:ext uri="{BB962C8B-B14F-4D97-AF65-F5344CB8AC3E}">
        <p14:creationId xmlns:p14="http://schemas.microsoft.com/office/powerpoint/2010/main" val="4015331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 calcmode="lin" valueType="num">
                                      <p:cBhvr additive="base">
                                        <p:cTn id="19"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anim calcmode="lin" valueType="num">
                                      <p:cBhvr additive="base">
                                        <p:cTn id="2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animEffect transition="in" filter="fade">
                                      <p:cBhvr>
                                        <p:cTn id="31" dur="1000"/>
                                        <p:tgtEl>
                                          <p:spTgt spid="5">
                                            <p:txEl>
                                              <p:pRg st="3" end="3"/>
                                            </p:txEl>
                                          </p:spTgt>
                                        </p:tgtEl>
                                      </p:cBhvr>
                                    </p:animEffect>
                                    <p:anim calcmode="lin" valueType="num">
                                      <p:cBhvr>
                                        <p:cTn id="3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5">
                                            <p:txEl>
                                              <p:pRg st="4" end="4"/>
                                            </p:txEl>
                                          </p:spTgt>
                                        </p:tgtEl>
                                        <p:attrNameLst>
                                          <p:attrName>style.visibility</p:attrName>
                                        </p:attrNameLst>
                                      </p:cBhvr>
                                      <p:to>
                                        <p:strVal val="visible"/>
                                      </p:to>
                                    </p:set>
                                    <p:animEffect transition="in" filter="fade">
                                      <p:cBhvr>
                                        <p:cTn id="38" dur="1000"/>
                                        <p:tgtEl>
                                          <p:spTgt spid="5">
                                            <p:txEl>
                                              <p:pRg st="4" end="4"/>
                                            </p:txEl>
                                          </p:spTgt>
                                        </p:tgtEl>
                                      </p:cBhvr>
                                    </p:animEffect>
                                    <p:anim calcmode="lin" valueType="num">
                                      <p:cBhvr>
                                        <p:cTn id="39"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40"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5">
                                            <p:txEl>
                                              <p:pRg st="5" end="5"/>
                                            </p:txEl>
                                          </p:spTgt>
                                        </p:tgtEl>
                                        <p:attrNameLst>
                                          <p:attrName>style.visibility</p:attrName>
                                        </p:attrNameLst>
                                      </p:cBhvr>
                                      <p:to>
                                        <p:strVal val="visible"/>
                                      </p:to>
                                    </p:set>
                                    <p:anim calcmode="lin" valueType="num">
                                      <p:cBhvr additive="base">
                                        <p:cTn id="45"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dirty="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dirty="0"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dirty="0">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dirty="0"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dirty="0" err="1" smtClean="0">
                <a:solidFill>
                  <a:srgbClr val="C00000"/>
                </a:solidFill>
                <a:latin typeface="Arial" panose="020B0604020202020204" pitchFamily="34" charset="0"/>
                <a:ea typeface="Tahoma" panose="020B0604030504040204" pitchFamily="34" charset="0"/>
                <a:cs typeface="Arial" panose="020B0604020202020204" pitchFamily="34" charset="0"/>
              </a:rPr>
              <a:t>mạch</a:t>
            </a:r>
            <a:r>
              <a:rPr lang="en-US" b="1" dirty="0"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en-US" b="1" dirty="0" err="1" smtClean="0">
                <a:solidFill>
                  <a:srgbClr val="C00000"/>
                </a:solidFill>
                <a:latin typeface="Arial" panose="020B0604020202020204" pitchFamily="34" charset="0"/>
                <a:ea typeface="Tahoma" panose="020B0604030504040204" pitchFamily="34" charset="0"/>
                <a:cs typeface="Arial" panose="020B0604020202020204" pitchFamily="34" charset="0"/>
              </a:rPr>
              <a:t>điện</a:t>
            </a:r>
            <a:r>
              <a:rPr lang="en-US" b="1" dirty="0"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en-US" b="1" dirty="0" err="1" smtClean="0">
                <a:solidFill>
                  <a:srgbClr val="C00000"/>
                </a:solidFill>
                <a:latin typeface="Arial" panose="020B0604020202020204" pitchFamily="34" charset="0"/>
                <a:ea typeface="Tahoma" panose="020B0604030504040204" pitchFamily="34" charset="0"/>
                <a:cs typeface="Arial" panose="020B0604020202020204" pitchFamily="34" charset="0"/>
              </a:rPr>
              <a:t>xoay</a:t>
            </a:r>
            <a:r>
              <a:rPr lang="en-US" b="1" dirty="0"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en-US" b="1" dirty="0" err="1" smtClean="0">
                <a:solidFill>
                  <a:srgbClr val="C00000"/>
                </a:solidFill>
                <a:latin typeface="Arial" panose="020B0604020202020204" pitchFamily="34" charset="0"/>
                <a:ea typeface="Tahoma" panose="020B0604030504040204" pitchFamily="34" charset="0"/>
                <a:cs typeface="Arial" panose="020B0604020202020204" pitchFamily="34" charset="0"/>
              </a:rPr>
              <a:t>chiều</a:t>
            </a:r>
            <a:r>
              <a:rPr lang="en-US" b="1" dirty="0" smtClean="0">
                <a:solidFill>
                  <a:srgbClr val="C00000"/>
                </a:solidFill>
                <a:latin typeface="Arial" panose="020B0604020202020204" pitchFamily="34" charset="0"/>
                <a:ea typeface="Tahoma" panose="020B0604030504040204" pitchFamily="34" charset="0"/>
                <a:cs typeface="Arial" panose="020B0604020202020204" pitchFamily="34" charset="0"/>
              </a:rPr>
              <a:t> 1 </a:t>
            </a:r>
            <a:r>
              <a:rPr lang="en-US" b="1" dirty="0" err="1" smtClean="0">
                <a:solidFill>
                  <a:srgbClr val="C00000"/>
                </a:solidFill>
                <a:latin typeface="Arial" panose="020B0604020202020204" pitchFamily="34" charset="0"/>
                <a:ea typeface="Tahoma" panose="020B0604030504040204" pitchFamily="34" charset="0"/>
                <a:cs typeface="Arial" panose="020B0604020202020204" pitchFamily="34" charset="0"/>
              </a:rPr>
              <a:t>pha</a:t>
            </a:r>
            <a:r>
              <a:rPr lang="en-US" b="1" dirty="0"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dirty="0"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3658374" cy="369332"/>
          </a:xfrm>
          <a:prstGeom prst="rect">
            <a:avLst/>
          </a:prstGeom>
        </p:spPr>
        <p:txBody>
          <a:bodyPr wrap="none">
            <a:spAutoFit/>
          </a:bodyPr>
          <a:lstStyle/>
          <a:p>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a.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chiều thuần điện trở</a:t>
            </a:r>
            <a:endParaRPr lang="en-US" dirty="0">
              <a:solidFill>
                <a:schemeClr val="accent6">
                  <a:lumMod val="50000"/>
                </a:schemeClr>
              </a:solidFill>
              <a:latin typeface="Arial" panose="020B0604020202020204" pitchFamily="34" charset="0"/>
              <a:cs typeface="Arial" panose="020B0604020202020204" pitchFamily="34" charset="0"/>
            </a:endParaRPr>
          </a:p>
        </p:txBody>
      </p:sp>
      <p:sp>
        <p:nvSpPr>
          <p:cNvPr id="11" name="Rectangle 10"/>
          <p:cNvSpPr/>
          <p:nvPr/>
        </p:nvSpPr>
        <p:spPr>
          <a:xfrm>
            <a:off x="591841" y="2408975"/>
            <a:ext cx="6671108" cy="1754326"/>
          </a:xfrm>
          <a:prstGeom prst="rect">
            <a:avLst/>
          </a:prstGeom>
        </p:spPr>
        <p:txBody>
          <a:bodyPr wrap="square">
            <a:spAutoFit/>
          </a:bodyPr>
          <a:lstStyle/>
          <a:p>
            <a:pPr algn="just">
              <a:lnSpc>
                <a:spcPct val="150000"/>
              </a:lnSpc>
            </a:pPr>
            <a:r>
              <a:rPr lang="vi-VN" dirty="0">
                <a:solidFill>
                  <a:schemeClr val="accent4">
                    <a:lumMod val="50000"/>
                  </a:schemeClr>
                </a:solidFill>
                <a:latin typeface="Arial" panose="020B0604020202020204" pitchFamily="34" charset="0"/>
                <a:ea typeface="Tahoma" panose="020B0604030504040204" pitchFamily="34" charset="0"/>
                <a:cs typeface="Arial" panose="020B0604020202020204" pitchFamily="34" charset="0"/>
              </a:rPr>
              <a:t>- Mạch điện xoay chiều thuần điện trở là mạch điện xoay chiều có hệ số tự cảm rất nhỏ có thể bỏ qua, không có thành phần điện dung, trong mạch chỉ có một thành phần điện trở như bóng đèn</a:t>
            </a:r>
            <a:r>
              <a:rPr lang="en-US" dirty="0">
                <a:solidFill>
                  <a:schemeClr val="accent4">
                    <a:lumMod val="50000"/>
                  </a:schemeClr>
                </a:solidFill>
                <a:latin typeface="Arial" panose="020B0604020202020204" pitchFamily="34" charset="0"/>
                <a:ea typeface="Tahoma" panose="020B0604030504040204" pitchFamily="34" charset="0"/>
                <a:cs typeface="Arial" panose="020B0604020202020204" pitchFamily="34" charset="0"/>
              </a:rPr>
              <a:t> dây tóc</a:t>
            </a:r>
            <a:r>
              <a:rPr lang="vi-VN" dirty="0">
                <a:solidFill>
                  <a:schemeClr val="accent4">
                    <a:lumMod val="50000"/>
                  </a:schemeClr>
                </a:solidFill>
                <a:latin typeface="Arial" panose="020B0604020202020204" pitchFamily="34" charset="0"/>
                <a:ea typeface="Tahoma" panose="020B0604030504040204" pitchFamily="34" charset="0"/>
                <a:cs typeface="Arial" panose="020B0604020202020204" pitchFamily="34" charset="0"/>
              </a:rPr>
              <a:t>, bếp điện</a:t>
            </a:r>
            <a:r>
              <a:rPr lang="en-US" dirty="0">
                <a:solidFill>
                  <a:schemeClr val="accent4">
                    <a:lumMod val="50000"/>
                  </a:schemeClr>
                </a:solidFill>
                <a:latin typeface="Arial" panose="020B0604020202020204" pitchFamily="34" charset="0"/>
                <a:ea typeface="Tahoma" panose="020B0604030504040204" pitchFamily="34" charset="0"/>
                <a:cs typeface="Arial" panose="020B0604020202020204" pitchFamily="34" charset="0"/>
              </a:rPr>
              <a:t> dùng sợi đốt</a:t>
            </a:r>
            <a:r>
              <a:rPr lang="vi-VN" dirty="0">
                <a:solidFill>
                  <a:schemeClr val="accent4">
                    <a:lumMod val="50000"/>
                  </a:schemeClr>
                </a:solidFill>
                <a:latin typeface="Arial" panose="020B0604020202020204" pitchFamily="34" charset="0"/>
                <a:ea typeface="Tahoma" panose="020B0604030504040204" pitchFamily="34" charset="0"/>
                <a:cs typeface="Arial" panose="020B0604020202020204" pitchFamily="34" charset="0"/>
              </a:rPr>
              <a:t>,…</a:t>
            </a:r>
            <a:endParaRPr lang="en-US" dirty="0">
              <a:solidFill>
                <a:schemeClr val="accent4">
                  <a:lumMod val="50000"/>
                </a:schemeClr>
              </a:solidFill>
              <a:latin typeface="Arial" panose="020B0604020202020204" pitchFamily="34" charset="0"/>
              <a:ea typeface="Tahoma" panose="020B0604030504040204" pitchFamily="34" charset="0"/>
              <a:cs typeface="Arial" panose="020B0604020202020204" pitchFamily="34" charset="0"/>
            </a:endParaRPr>
          </a:p>
        </p:txBody>
      </p:sp>
      <p:pic>
        <p:nvPicPr>
          <p:cNvPr id="12" name="Picture 11" descr="Part a of the diagram shows a resistor R connected across an A C voltage source V. The voltage drop across the resistor R is given by V R.Part b of the diagram shows a graph showing the variation of voltage V R and current I R with time t. the V R and current I R are plotted along Y axis and time t is along the X axis. Both I and V are progressive cosine waves. The amplitude of I wave is more than V wave."/>
          <p:cNvPicPr/>
          <p:nvPr/>
        </p:nvPicPr>
        <p:blipFill rotWithShape="1">
          <a:blip r:embed="rId2">
            <a:extLst>
              <a:ext uri="{28A0092B-C50C-407E-A947-70E740481C1C}">
                <a14:useLocalDpi xmlns:a14="http://schemas.microsoft.com/office/drawing/2010/main" val="0"/>
              </a:ext>
            </a:extLst>
          </a:blip>
          <a:srcRect r="51500" b="12868"/>
          <a:stretch/>
        </p:blipFill>
        <p:spPr bwMode="auto">
          <a:xfrm>
            <a:off x="8037813" y="2030364"/>
            <a:ext cx="3470564" cy="2768593"/>
          </a:xfrm>
          <a:prstGeom prst="rect">
            <a:avLst/>
          </a:prstGeom>
          <a:noFill/>
          <a:ln>
            <a:noFill/>
          </a:ln>
          <a:extLst>
            <a:ext uri="{53640926-AAD7-44D8-BBD7-CCE9431645EC}">
              <a14:shadowObscured xmlns:a14="http://schemas.microsoft.com/office/drawing/2010/main"/>
            </a:ext>
          </a:extLst>
        </p:spPr>
      </p:pic>
      <p:sp>
        <p:nvSpPr>
          <p:cNvPr id="3" name="Rectangle 2"/>
          <p:cNvSpPr/>
          <p:nvPr/>
        </p:nvSpPr>
        <p:spPr>
          <a:xfrm>
            <a:off x="1101635" y="4541912"/>
            <a:ext cx="6096000" cy="1150571"/>
          </a:xfrm>
          <a:prstGeom prst="rect">
            <a:avLst/>
          </a:prstGeom>
        </p:spPr>
        <p:txBody>
          <a:bodyPr>
            <a:spAutoFit/>
          </a:bodyPr>
          <a:lstStyle/>
          <a:p>
            <a:pPr algn="just">
              <a:lnSpc>
                <a:spcPct val="115000"/>
              </a:lnSpc>
              <a:spcAft>
                <a:spcPts val="800"/>
              </a:spcAft>
            </a:pPr>
            <a:r>
              <a:rPr lang="vi-VN" dirty="0">
                <a:solidFill>
                  <a:srgbClr val="002060"/>
                </a:solidFill>
                <a:latin typeface="Arial" panose="020B0604020202020204" pitchFamily="34" charset="0"/>
                <a:ea typeface="Times New Roman" panose="02020603050405020304" pitchFamily="18" charset="0"/>
                <a:cs typeface="Arial" panose="020B0604020202020204" pitchFamily="34" charset="0"/>
              </a:rPr>
              <a:t>- Giả sử cho dòng điện i = I</a:t>
            </a:r>
            <a:r>
              <a:rPr lang="vi-VN" baseline="-25000" dirty="0">
                <a:solidFill>
                  <a:srgbClr val="002060"/>
                </a:solidFill>
                <a:latin typeface="Arial" panose="020B0604020202020204" pitchFamily="34" charset="0"/>
                <a:ea typeface="Times New Roman" panose="02020603050405020304" pitchFamily="18" charset="0"/>
                <a:cs typeface="Arial" panose="020B0604020202020204" pitchFamily="34" charset="0"/>
              </a:rPr>
              <a:t>max</a:t>
            </a:r>
            <a:r>
              <a:rPr lang="vi-VN" dirty="0">
                <a:solidFill>
                  <a:srgbClr val="002060"/>
                </a:solidFill>
                <a:latin typeface="Arial" panose="020B0604020202020204" pitchFamily="34" charset="0"/>
                <a:ea typeface="Times New Roman" panose="02020603050405020304" pitchFamily="18" charset="0"/>
                <a:cs typeface="Arial" panose="020B0604020202020204" pitchFamily="34" charset="0"/>
              </a:rPr>
              <a:t> sin(ωt) đi qua điện trở </a:t>
            </a:r>
            <a:r>
              <a:rPr lang="vi-VN"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R</a:t>
            </a:r>
            <a:r>
              <a:rPr lang="en-US"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dirty="0" err="1" smtClean="0">
                <a:solidFill>
                  <a:srgbClr val="002060"/>
                </a:solidFill>
                <a:latin typeface="Arial" panose="020B0604020202020204" pitchFamily="34" charset="0"/>
                <a:ea typeface="Times New Roman" panose="02020603050405020304" pitchFamily="18" charset="0"/>
                <a:cs typeface="Arial" panose="020B0604020202020204" pitchFamily="34" charset="0"/>
              </a:rPr>
              <a:t>như</a:t>
            </a:r>
            <a:r>
              <a:rPr lang="en-US"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dirty="0" err="1" smtClean="0">
                <a:solidFill>
                  <a:srgbClr val="002060"/>
                </a:solidFill>
                <a:latin typeface="Arial" panose="020B0604020202020204" pitchFamily="34" charset="0"/>
                <a:ea typeface="Times New Roman" panose="02020603050405020304" pitchFamily="18" charset="0"/>
                <a:cs typeface="Arial" panose="020B0604020202020204" pitchFamily="34" charset="0"/>
              </a:rPr>
              <a:t>hình</a:t>
            </a:r>
            <a:r>
              <a:rPr lang="en-US"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dirty="0" err="1" smtClean="0">
                <a:solidFill>
                  <a:srgbClr val="002060"/>
                </a:solidFill>
                <a:latin typeface="Arial" panose="020B0604020202020204" pitchFamily="34" charset="0"/>
                <a:ea typeface="Times New Roman" panose="02020603050405020304" pitchFamily="18" charset="0"/>
                <a:cs typeface="Arial" panose="020B0604020202020204" pitchFamily="34" charset="0"/>
              </a:rPr>
              <a:t>bên</a:t>
            </a:r>
            <a:endParaRPr lang="en-US" dirty="0">
              <a:solidFill>
                <a:srgbClr val="002060"/>
              </a:solidFill>
              <a:latin typeface="Arial" panose="020B0604020202020204" pitchFamily="34" charset="0"/>
              <a:ea typeface="Arial" panose="020B0604020202020204" pitchFamily="34" charset="0"/>
              <a:cs typeface="Arial" panose="020B0604020202020204" pitchFamily="34" charset="0"/>
            </a:endParaRPr>
          </a:p>
          <a:p>
            <a:pPr algn="just">
              <a:lnSpc>
                <a:spcPct val="115000"/>
              </a:lnSpc>
              <a:spcAft>
                <a:spcPts val="800"/>
              </a:spcAft>
            </a:pPr>
            <a:r>
              <a:rPr lang="vi-VN" dirty="0">
                <a:solidFill>
                  <a:srgbClr val="002060"/>
                </a:solidFill>
                <a:latin typeface="Arial" panose="020B0604020202020204" pitchFamily="34" charset="0"/>
                <a:ea typeface="Times New Roman" panose="02020603050405020304" pitchFamily="18" charset="0"/>
                <a:cs typeface="Arial" panose="020B0604020202020204" pitchFamily="34" charset="0"/>
              </a:rPr>
              <a:t>    	u : Là điện áp đặt giữa 2 đầu điện trở.</a:t>
            </a:r>
            <a:endParaRPr lang="en-US" dirty="0">
              <a:solidFill>
                <a:srgbClr val="002060"/>
              </a:solidFill>
              <a:latin typeface="Arial" panose="020B060402020202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64940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 calcmode="lin" valueType="num">
                                      <p:cBhvr additive="base">
                                        <p:cTn id="19"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
                                          </p:val>
                                        </p:tav>
                                        <p:tav tm="100000">
                                          <p:val>
                                            <p:strVal val="#ppt_x"/>
                                          </p:val>
                                        </p:tav>
                                      </p:tavLst>
                                    </p:anim>
                                    <p:anim calcmode="lin" valueType="num">
                                      <p:cBhvr>
                                        <p:cTn id="2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anim calcmode="lin" valueType="num">
                                      <p:cBhvr additive="base">
                                        <p:cTn id="3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3">
                                            <p:txEl>
                                              <p:pRg st="1" end="1"/>
                                            </p:txEl>
                                          </p:spTgt>
                                        </p:tgtEl>
                                        <p:attrNameLst>
                                          <p:attrName>style.visibility</p:attrName>
                                        </p:attrNameLst>
                                      </p:cBhvr>
                                      <p:to>
                                        <p:strVal val="visible"/>
                                      </p:to>
                                    </p:set>
                                    <p:anim calcmode="lin" valueType="num">
                                      <p:cBhvr additive="base">
                                        <p:cTn id="3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3658374" cy="369332"/>
          </a:xfrm>
          <a:prstGeom prst="rect">
            <a:avLst/>
          </a:prstGeom>
        </p:spPr>
        <p:txBody>
          <a:bodyPr wrap="none">
            <a:spAutoFit/>
          </a:bodyPr>
          <a:lstStyle/>
          <a:p>
            <a:r>
              <a:rPr lang="en-US"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a. </a:t>
            </a:r>
            <a:r>
              <a:rPr lang="vi-VN"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chiều thuần điện trở</a:t>
            </a:r>
            <a:endParaRPr lang="en-US" dirty="0">
              <a:solidFill>
                <a:schemeClr val="accent6">
                  <a:lumMod val="50000"/>
                </a:schemeClr>
              </a:solidFill>
              <a:latin typeface="Arial" panose="020B0604020202020204" pitchFamily="34" charset="0"/>
              <a:cs typeface="Arial" panose="020B0604020202020204" pitchFamily="34" charset="0"/>
            </a:endParaRPr>
          </a:p>
        </p:txBody>
      </p:sp>
      <p:pic>
        <p:nvPicPr>
          <p:cNvPr id="12" name="Picture 11" descr="Part a of the diagram shows a resistor R connected across an A C voltage source V. The voltage drop across the resistor R is given by V R.Part b of the diagram shows a graph showing the variation of voltage V R and current I R with time t. the V R and current I R are plotted along Y axis and time t is along the X axis. Both I and V are progressive cosine waves. The amplitude of I wave is more than V wave."/>
          <p:cNvPicPr/>
          <p:nvPr/>
        </p:nvPicPr>
        <p:blipFill rotWithShape="1">
          <a:blip r:embed="rId2">
            <a:extLst>
              <a:ext uri="{28A0092B-C50C-407E-A947-70E740481C1C}">
                <a14:useLocalDpi xmlns:a14="http://schemas.microsoft.com/office/drawing/2010/main" val="0"/>
              </a:ext>
            </a:extLst>
          </a:blip>
          <a:srcRect r="51500" b="12868"/>
          <a:stretch/>
        </p:blipFill>
        <p:spPr bwMode="auto">
          <a:xfrm>
            <a:off x="8037813" y="2030364"/>
            <a:ext cx="3470564" cy="2768593"/>
          </a:xfrm>
          <a:prstGeom prst="rect">
            <a:avLst/>
          </a:prstGeom>
          <a:noFill/>
          <a:ln>
            <a:noFill/>
          </a:ln>
          <a:extLst>
            <a:ext uri="{53640926-AAD7-44D8-BBD7-CCE9431645EC}">
              <a14:shadowObscured xmlns:a14="http://schemas.microsoft.com/office/drawing/2010/main"/>
            </a:ext>
          </a:extLst>
        </p:spPr>
      </p:pic>
      <p:sp>
        <p:nvSpPr>
          <p:cNvPr id="4" name="Rectangle 3"/>
          <p:cNvSpPr/>
          <p:nvPr/>
        </p:nvSpPr>
        <p:spPr>
          <a:xfrm>
            <a:off x="1166949" y="2376704"/>
            <a:ext cx="6487886" cy="3954929"/>
          </a:xfrm>
          <a:prstGeom prst="rect">
            <a:avLst/>
          </a:prstGeom>
        </p:spPr>
        <p:txBody>
          <a:bodyPr wrap="square">
            <a:spAutoFit/>
          </a:bodyPr>
          <a:lstStyle/>
          <a:p>
            <a:pPr algn="just">
              <a:lnSpc>
                <a:spcPct val="150000"/>
              </a:lnSpc>
              <a:spcAft>
                <a:spcPts val="800"/>
              </a:spcAft>
            </a:pPr>
            <a:r>
              <a:rPr lang="vi-VN" dirty="0">
                <a:solidFill>
                  <a:srgbClr val="002060"/>
                </a:solidFill>
                <a:latin typeface="Arial" panose="020B0604020202020204" pitchFamily="34" charset="0"/>
                <a:ea typeface="Times New Roman" panose="02020603050405020304" pitchFamily="18" charset="0"/>
                <a:cs typeface="Arial" panose="020B0604020202020204" pitchFamily="34" charset="0"/>
              </a:rPr>
              <a:t>- Theo định luật Ohm ta có</a:t>
            </a:r>
            <a:r>
              <a:rPr lang="vi-VN"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a:t>
            </a:r>
            <a:r>
              <a:rPr lang="en-US"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vi-VN"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u</a:t>
            </a:r>
            <a:r>
              <a:rPr lang="vi-VN" baseline="-25000"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R</a:t>
            </a:r>
            <a:r>
              <a:rPr lang="en-US"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baseline="-25000"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vi-VN"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a:t>
            </a:r>
            <a:r>
              <a:rPr lang="en-US"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vi-VN"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R </a:t>
            </a:r>
            <a:r>
              <a:rPr lang="vi-VN" dirty="0">
                <a:solidFill>
                  <a:srgbClr val="002060"/>
                </a:solidFill>
                <a:latin typeface="Arial" panose="020B0604020202020204" pitchFamily="34" charset="0"/>
                <a:ea typeface="Times New Roman" panose="02020603050405020304" pitchFamily="18" charset="0"/>
                <a:cs typeface="Arial" panose="020B0604020202020204" pitchFamily="34" charset="0"/>
              </a:rPr>
              <a:t>.i</a:t>
            </a:r>
            <a:endParaRPr lang="en-US" dirty="0">
              <a:solidFill>
                <a:srgbClr val="002060"/>
              </a:solidFill>
              <a:latin typeface="Arial" panose="020B0604020202020204" pitchFamily="34" charset="0"/>
              <a:ea typeface="Arial" panose="020B0604020202020204" pitchFamily="34" charset="0"/>
              <a:cs typeface="Arial" panose="020B0604020202020204" pitchFamily="34" charset="0"/>
            </a:endParaRPr>
          </a:p>
          <a:p>
            <a:pPr algn="just">
              <a:lnSpc>
                <a:spcPct val="150000"/>
              </a:lnSpc>
              <a:spcAft>
                <a:spcPts val="800"/>
              </a:spcAft>
            </a:pPr>
            <a:r>
              <a:rPr lang="vi-VN"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u</a:t>
            </a:r>
            <a:r>
              <a:rPr lang="vi-VN" baseline="-25000"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r </a:t>
            </a:r>
            <a:r>
              <a:rPr lang="vi-VN"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a:t>
            </a:r>
            <a:r>
              <a:rPr lang="en-US"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R </a:t>
            </a:r>
            <a:r>
              <a:rPr lang="vi-VN"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I</a:t>
            </a:r>
            <a:r>
              <a:rPr lang="vi-VN" baseline="-25000"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max</a:t>
            </a:r>
            <a:r>
              <a:rPr lang="vi-VN"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sinωt</a:t>
            </a:r>
            <a:endParaRPr lang="en-US" dirty="0">
              <a:solidFill>
                <a:schemeClr val="accent6">
                  <a:lumMod val="50000"/>
                </a:schemeClr>
              </a:solidFill>
              <a:latin typeface="Arial" panose="020B0604020202020204" pitchFamily="34" charset="0"/>
              <a:ea typeface="Arial" panose="020B0604020202020204" pitchFamily="34" charset="0"/>
              <a:cs typeface="Arial" panose="020B0604020202020204" pitchFamily="34" charset="0"/>
            </a:endParaRPr>
          </a:p>
          <a:p>
            <a:pPr algn="just">
              <a:lnSpc>
                <a:spcPct val="150000"/>
              </a:lnSpc>
              <a:spcAft>
                <a:spcPts val="800"/>
              </a:spcAft>
            </a:pPr>
            <a:r>
              <a:rPr lang="vi-VN"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Mà </a:t>
            </a:r>
            <a:r>
              <a:rPr lang="vi-VN"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U</a:t>
            </a:r>
            <a:r>
              <a:rPr lang="vi-VN" baseline="-25000"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max</a:t>
            </a:r>
            <a:r>
              <a:rPr lang="en-US" baseline="-25000"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a:t>
            </a:r>
            <a:r>
              <a:rPr lang="en-US"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I</a:t>
            </a:r>
            <a:r>
              <a:rPr lang="vi-VN" baseline="-25000"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max</a:t>
            </a:r>
            <a:r>
              <a:rPr lang="vi-VN"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R</a:t>
            </a:r>
            <a:endParaRPr lang="en-US" dirty="0">
              <a:solidFill>
                <a:schemeClr val="accent6">
                  <a:lumMod val="50000"/>
                </a:schemeClr>
              </a:solidFill>
              <a:latin typeface="Arial" panose="020B0604020202020204" pitchFamily="34" charset="0"/>
              <a:ea typeface="Arial" panose="020B0604020202020204" pitchFamily="34" charset="0"/>
              <a:cs typeface="Arial" panose="020B0604020202020204" pitchFamily="34" charset="0"/>
            </a:endParaRPr>
          </a:p>
          <a:p>
            <a:pPr marL="2171700" lvl="4" indent="-342900" algn="just">
              <a:lnSpc>
                <a:spcPct val="150000"/>
              </a:lnSpc>
              <a:spcAft>
                <a:spcPts val="1000"/>
              </a:spcAft>
              <a:buFont typeface="Wingdings" panose="05000000000000000000" pitchFamily="2" charset="2"/>
              <a:buChar char=""/>
            </a:pPr>
            <a:r>
              <a:rPr lang="vi-VN" b="1" dirty="0">
                <a:solidFill>
                  <a:srgbClr val="FF0000"/>
                </a:solidFill>
                <a:latin typeface="Arial" panose="020B0604020202020204" pitchFamily="34" charset="0"/>
                <a:ea typeface="Times New Roman" panose="02020603050405020304" pitchFamily="18" charset="0"/>
                <a:cs typeface="Arial" panose="020B0604020202020204" pitchFamily="34" charset="0"/>
              </a:rPr>
              <a:t>u</a:t>
            </a:r>
            <a:r>
              <a:rPr lang="vi-VN" b="1" baseline="-25000" dirty="0">
                <a:solidFill>
                  <a:srgbClr val="FF0000"/>
                </a:solidFill>
                <a:latin typeface="Arial" panose="020B0604020202020204" pitchFamily="34" charset="0"/>
                <a:ea typeface="Times New Roman" panose="02020603050405020304" pitchFamily="18" charset="0"/>
                <a:cs typeface="Arial" panose="020B0604020202020204" pitchFamily="34" charset="0"/>
              </a:rPr>
              <a:t>r</a:t>
            </a:r>
            <a:r>
              <a:rPr lang="vi-VN"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vi-VN" b="1" dirty="0" smtClean="0">
                <a:solidFill>
                  <a:srgbClr val="FF0000"/>
                </a:solidFill>
                <a:latin typeface="Arial" panose="020B0604020202020204" pitchFamily="34" charset="0"/>
                <a:ea typeface="Times New Roman" panose="02020603050405020304" pitchFamily="18" charset="0"/>
                <a:cs typeface="Arial" panose="020B0604020202020204" pitchFamily="34" charset="0"/>
              </a:rPr>
              <a:t>=</a:t>
            </a:r>
            <a:r>
              <a:rPr lang="en-US" b="1" dirty="0" smtClean="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vi-VN" b="1" dirty="0" smtClean="0">
                <a:solidFill>
                  <a:srgbClr val="FF0000"/>
                </a:solidFill>
                <a:latin typeface="Arial" panose="020B0604020202020204" pitchFamily="34" charset="0"/>
                <a:ea typeface="Times New Roman" panose="02020603050405020304" pitchFamily="18" charset="0"/>
                <a:cs typeface="Arial" panose="020B0604020202020204" pitchFamily="34" charset="0"/>
              </a:rPr>
              <a:t>U</a:t>
            </a:r>
            <a:r>
              <a:rPr lang="vi-VN" b="1" baseline="-25000" dirty="0" smtClean="0">
                <a:solidFill>
                  <a:srgbClr val="FF0000"/>
                </a:solidFill>
                <a:latin typeface="Arial" panose="020B0604020202020204" pitchFamily="34" charset="0"/>
                <a:ea typeface="Times New Roman" panose="02020603050405020304" pitchFamily="18" charset="0"/>
                <a:cs typeface="Arial" panose="020B0604020202020204" pitchFamily="34" charset="0"/>
              </a:rPr>
              <a:t>max</a:t>
            </a:r>
            <a:r>
              <a:rPr lang="vi-VN" b="1" dirty="0" smtClean="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vi-VN" b="1" dirty="0">
                <a:solidFill>
                  <a:srgbClr val="FF0000"/>
                </a:solidFill>
                <a:latin typeface="Arial" panose="020B0604020202020204" pitchFamily="34" charset="0"/>
                <a:ea typeface="Times New Roman" panose="02020603050405020304" pitchFamily="18" charset="0"/>
                <a:cs typeface="Arial" panose="020B0604020202020204" pitchFamily="34" charset="0"/>
              </a:rPr>
              <a:t>sinωt</a:t>
            </a:r>
            <a:endParaRPr lang="en-US" b="1" dirty="0">
              <a:solidFill>
                <a:srgbClr val="FF0000"/>
              </a:solidFill>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Aft>
                <a:spcPts val="800"/>
              </a:spcAft>
            </a:pPr>
            <a:r>
              <a:rPr lang="vi-VN"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vi-VN" i="1" dirty="0">
                <a:solidFill>
                  <a:srgbClr val="7030A0"/>
                </a:solidFill>
                <a:latin typeface="Arial" panose="020B0604020202020204" pitchFamily="34" charset="0"/>
                <a:ea typeface="Times New Roman" panose="02020603050405020304" pitchFamily="18" charset="0"/>
                <a:cs typeface="Arial" panose="020B0604020202020204" pitchFamily="34" charset="0"/>
              </a:rPr>
              <a:t>- So sánh biểu thức dòng điện I và điện áp u</a:t>
            </a:r>
            <a:r>
              <a:rPr lang="vi-VN" i="1" baseline="-25000" dirty="0">
                <a:solidFill>
                  <a:srgbClr val="7030A0"/>
                </a:solidFill>
                <a:latin typeface="Arial" panose="020B0604020202020204" pitchFamily="34" charset="0"/>
                <a:ea typeface="Times New Roman" panose="02020603050405020304" pitchFamily="18" charset="0"/>
                <a:cs typeface="Arial" panose="020B0604020202020204" pitchFamily="34" charset="0"/>
              </a:rPr>
              <a:t>r</a:t>
            </a:r>
            <a:r>
              <a:rPr lang="vi-VN" i="1" dirty="0">
                <a:solidFill>
                  <a:srgbClr val="7030A0"/>
                </a:solidFill>
                <a:latin typeface="Arial" panose="020B0604020202020204" pitchFamily="34" charset="0"/>
                <a:ea typeface="Times New Roman" panose="02020603050405020304" pitchFamily="18" charset="0"/>
                <a:cs typeface="Arial" panose="020B0604020202020204" pitchFamily="34" charset="0"/>
              </a:rPr>
              <a:t>, ta thấy: góc lệch pha giữa điện áp và dòng điện: φ = </a:t>
            </a:r>
            <a:r>
              <a:rPr lang="vi-VN" i="1" dirty="0" smtClean="0">
                <a:solidFill>
                  <a:srgbClr val="7030A0"/>
                </a:solidFill>
                <a:latin typeface="Arial" panose="020B0604020202020204" pitchFamily="34" charset="0"/>
                <a:ea typeface="Times New Roman" panose="02020603050405020304" pitchFamily="18" charset="0"/>
                <a:cs typeface="Arial" panose="020B0604020202020204" pitchFamily="34" charset="0"/>
              </a:rPr>
              <a:t>φu</a:t>
            </a:r>
            <a:r>
              <a:rPr lang="en-US" i="1" dirty="0" smtClean="0">
                <a:solidFill>
                  <a:srgbClr val="7030A0"/>
                </a:solidFill>
                <a:latin typeface="Arial" panose="020B0604020202020204" pitchFamily="34" charset="0"/>
                <a:ea typeface="Times New Roman" panose="02020603050405020304" pitchFamily="18" charset="0"/>
                <a:cs typeface="Arial" panose="020B0604020202020204" pitchFamily="34" charset="0"/>
              </a:rPr>
              <a:t> </a:t>
            </a:r>
            <a:r>
              <a:rPr lang="vi-VN" i="1" dirty="0" smtClean="0">
                <a:solidFill>
                  <a:srgbClr val="7030A0"/>
                </a:solidFill>
                <a:latin typeface="Arial" panose="020B0604020202020204" pitchFamily="34" charset="0"/>
                <a:ea typeface="Times New Roman" panose="02020603050405020304" pitchFamily="18" charset="0"/>
                <a:cs typeface="Arial" panose="020B0604020202020204" pitchFamily="34" charset="0"/>
              </a:rPr>
              <a:t>-</a:t>
            </a:r>
            <a:r>
              <a:rPr lang="en-US" i="1" dirty="0" smtClean="0">
                <a:solidFill>
                  <a:srgbClr val="7030A0"/>
                </a:solidFill>
                <a:latin typeface="Arial" panose="020B0604020202020204" pitchFamily="34" charset="0"/>
                <a:ea typeface="Times New Roman" panose="02020603050405020304" pitchFamily="18" charset="0"/>
                <a:cs typeface="Arial" panose="020B0604020202020204" pitchFamily="34" charset="0"/>
              </a:rPr>
              <a:t> </a:t>
            </a:r>
            <a:r>
              <a:rPr lang="vi-VN" i="1" dirty="0" smtClean="0">
                <a:solidFill>
                  <a:srgbClr val="7030A0"/>
                </a:solidFill>
                <a:latin typeface="Arial" panose="020B0604020202020204" pitchFamily="34" charset="0"/>
                <a:ea typeface="Times New Roman" panose="02020603050405020304" pitchFamily="18" charset="0"/>
                <a:cs typeface="Arial" panose="020B0604020202020204" pitchFamily="34" charset="0"/>
              </a:rPr>
              <a:t>φi  </a:t>
            </a:r>
            <a:r>
              <a:rPr lang="vi-VN" i="1" dirty="0">
                <a:solidFill>
                  <a:srgbClr val="7030A0"/>
                </a:solidFill>
                <a:latin typeface="Arial" panose="020B0604020202020204" pitchFamily="34" charset="0"/>
                <a:ea typeface="Times New Roman" panose="02020603050405020304" pitchFamily="18" charset="0"/>
                <a:cs typeface="Arial" panose="020B0604020202020204" pitchFamily="34" charset="0"/>
              </a:rPr>
              <a:t>= 0. </a:t>
            </a:r>
            <a:r>
              <a:rPr lang="en-US" i="1" dirty="0" smtClean="0">
                <a:solidFill>
                  <a:srgbClr val="7030A0"/>
                </a:solidFill>
                <a:latin typeface="Arial" panose="020B0604020202020204" pitchFamily="34" charset="0"/>
                <a:ea typeface="Times New Roman" panose="02020603050405020304" pitchFamily="18" charset="0"/>
                <a:cs typeface="Arial" panose="020B0604020202020204" pitchFamily="34" charset="0"/>
              </a:rPr>
              <a:t>Do </a:t>
            </a:r>
            <a:r>
              <a:rPr lang="vi-VN" b="1" i="1" dirty="0">
                <a:solidFill>
                  <a:srgbClr val="002060"/>
                </a:solidFill>
                <a:latin typeface="Arial" panose="020B0604020202020204" pitchFamily="34" charset="0"/>
                <a:ea typeface="Times New Roman" panose="02020603050405020304" pitchFamily="18" charset="0"/>
                <a:cs typeface="Arial" panose="020B0604020202020204" pitchFamily="34" charset="0"/>
              </a:rPr>
              <a:t>i = I</a:t>
            </a:r>
            <a:r>
              <a:rPr lang="vi-VN" b="1" i="1" baseline="-25000" dirty="0">
                <a:solidFill>
                  <a:srgbClr val="002060"/>
                </a:solidFill>
                <a:latin typeface="Arial" panose="020B0604020202020204" pitchFamily="34" charset="0"/>
                <a:ea typeface="Times New Roman" panose="02020603050405020304" pitchFamily="18" charset="0"/>
                <a:cs typeface="Arial" panose="020B0604020202020204" pitchFamily="34" charset="0"/>
              </a:rPr>
              <a:t>max</a:t>
            </a:r>
            <a:r>
              <a:rPr lang="vi-VN" b="1" i="1"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vi-VN" b="1" i="1"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sin(ωt)</a:t>
            </a:r>
            <a:endParaRPr lang="en-US" b="1" i="1" dirty="0" smtClean="0">
              <a:solidFill>
                <a:srgbClr val="002060"/>
              </a:solidFill>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Aft>
                <a:spcPts val="800"/>
              </a:spcAft>
            </a:pPr>
            <a:r>
              <a:rPr lang="en-US" dirty="0" smtClean="0">
                <a:solidFill>
                  <a:srgbClr val="7030A0"/>
                </a:solidFill>
                <a:latin typeface="Arial" panose="020B0604020202020204" pitchFamily="34" charset="0"/>
                <a:ea typeface="Times New Roman" panose="02020603050405020304" pitchFamily="18" charset="0"/>
                <a:cs typeface="Arial" panose="020B0604020202020204" pitchFamily="34" charset="0"/>
              </a:rPr>
              <a:t>=&gt;</a:t>
            </a:r>
            <a:r>
              <a:rPr lang="en-US" b="1" i="1"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vi-VN" i="1" dirty="0" smtClean="0">
                <a:solidFill>
                  <a:srgbClr val="7030A0"/>
                </a:solidFill>
                <a:latin typeface="Arial" panose="020B0604020202020204" pitchFamily="34" charset="0"/>
                <a:ea typeface="Times New Roman" panose="02020603050405020304" pitchFamily="18" charset="0"/>
                <a:cs typeface="Arial" panose="020B0604020202020204" pitchFamily="34" charset="0"/>
              </a:rPr>
              <a:t>Ta </a:t>
            </a:r>
            <a:r>
              <a:rPr lang="vi-VN" i="1" dirty="0">
                <a:solidFill>
                  <a:srgbClr val="7030A0"/>
                </a:solidFill>
                <a:latin typeface="Arial" panose="020B0604020202020204" pitchFamily="34" charset="0"/>
                <a:ea typeface="Times New Roman" panose="02020603050405020304" pitchFamily="18" charset="0"/>
                <a:cs typeface="Arial" panose="020B0604020202020204" pitchFamily="34" charset="0"/>
              </a:rPr>
              <a:t>kết luận u và I cùng pha nhau.</a:t>
            </a:r>
            <a:endParaRPr lang="en-US" i="1" dirty="0">
              <a:solidFill>
                <a:srgbClr val="7030A0"/>
              </a:solidFill>
              <a:latin typeface="Arial" panose="020B060402020202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946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additive="base">
                                        <p:cTn id="19"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1" end="1"/>
                                            </p:txEl>
                                          </p:spTgt>
                                        </p:tgtEl>
                                        <p:attrNameLst>
                                          <p:attrName>style.visibility</p:attrName>
                                        </p:attrNameLst>
                                      </p:cBhvr>
                                      <p:to>
                                        <p:strVal val="visible"/>
                                      </p:to>
                                    </p:set>
                                    <p:anim calcmode="lin" valueType="num">
                                      <p:cBhvr additive="base">
                                        <p:cTn id="25"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2" end="2"/>
                                            </p:txEl>
                                          </p:spTgt>
                                        </p:tgtEl>
                                        <p:attrNameLst>
                                          <p:attrName>style.visibility</p:attrName>
                                        </p:attrNameLst>
                                      </p:cBhvr>
                                      <p:to>
                                        <p:strVal val="visible"/>
                                      </p:to>
                                    </p:set>
                                    <p:anim calcmode="lin" valueType="num">
                                      <p:cBhvr additive="base">
                                        <p:cTn id="31"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 calcmode="lin" valueType="num">
                                      <p:cBhvr additive="base">
                                        <p:cTn id="37"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4">
                                            <p:txEl>
                                              <p:pRg st="4" end="4"/>
                                            </p:txEl>
                                          </p:spTgt>
                                        </p:tgtEl>
                                        <p:attrNameLst>
                                          <p:attrName>style.visibility</p:attrName>
                                        </p:attrNameLst>
                                      </p:cBhvr>
                                      <p:to>
                                        <p:strVal val="visible"/>
                                      </p:to>
                                    </p:set>
                                    <p:animEffect transition="in" filter="fade">
                                      <p:cBhvr>
                                        <p:cTn id="43" dur="1000"/>
                                        <p:tgtEl>
                                          <p:spTgt spid="4">
                                            <p:txEl>
                                              <p:pRg st="4" end="4"/>
                                            </p:txEl>
                                          </p:spTgt>
                                        </p:tgtEl>
                                      </p:cBhvr>
                                    </p:animEffect>
                                    <p:anim calcmode="lin" valueType="num">
                                      <p:cBhvr>
                                        <p:cTn id="44"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45"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4">
                                            <p:txEl>
                                              <p:pRg st="5" end="5"/>
                                            </p:txEl>
                                          </p:spTgt>
                                        </p:tgtEl>
                                        <p:attrNameLst>
                                          <p:attrName>style.visibility</p:attrName>
                                        </p:attrNameLst>
                                      </p:cBhvr>
                                      <p:to>
                                        <p:strVal val="visible"/>
                                      </p:to>
                                    </p:set>
                                    <p:animEffect transition="in" filter="fade">
                                      <p:cBhvr>
                                        <p:cTn id="50" dur="1000"/>
                                        <p:tgtEl>
                                          <p:spTgt spid="4">
                                            <p:txEl>
                                              <p:pRg st="5" end="5"/>
                                            </p:txEl>
                                          </p:spTgt>
                                        </p:tgtEl>
                                      </p:cBhvr>
                                    </p:animEffect>
                                    <p:anim calcmode="lin" valueType="num">
                                      <p:cBhvr>
                                        <p:cTn id="51"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52"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3658374" cy="369332"/>
          </a:xfrm>
          <a:prstGeom prst="rect">
            <a:avLst/>
          </a:prstGeom>
        </p:spPr>
        <p:txBody>
          <a:bodyPr wrap="none">
            <a:spAutoFit/>
          </a:bodyPr>
          <a:lstStyle/>
          <a:p>
            <a:r>
              <a:rPr lang="en-US"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a. </a:t>
            </a:r>
            <a:r>
              <a:rPr lang="vi-VN"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chiều thuần điện trở</a:t>
            </a:r>
            <a:endParaRPr lang="en-US" dirty="0">
              <a:solidFill>
                <a:schemeClr val="accent6">
                  <a:lumMod val="50000"/>
                </a:schemeClr>
              </a:solidFill>
              <a:latin typeface="Arial" panose="020B0604020202020204" pitchFamily="34" charset="0"/>
              <a:cs typeface="Arial" panose="020B0604020202020204" pitchFamily="34" charset="0"/>
            </a:endParaRPr>
          </a:p>
        </p:txBody>
      </p:sp>
      <p:pic>
        <p:nvPicPr>
          <p:cNvPr id="11" name="Picture 2" descr="http://www.brainkart.com/media/extra3/U4O0WE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0216" y="2326542"/>
            <a:ext cx="7343341" cy="403323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44583" y="3432852"/>
            <a:ext cx="2340267" cy="1200329"/>
          </a:xfrm>
          <a:prstGeom prst="rect">
            <a:avLst/>
          </a:prstGeom>
          <a:noFill/>
        </p:spPr>
        <p:txBody>
          <a:bodyPr wrap="square" rtlCol="0">
            <a:spAutoFit/>
          </a:bodyPr>
          <a:lstStyle/>
          <a:p>
            <a:pPr algn="just"/>
            <a:r>
              <a:rPr lang="en-US" dirty="0" err="1" smtClean="0">
                <a:solidFill>
                  <a:srgbClr val="7030A0"/>
                </a:solidFill>
                <a:latin typeface="Arial" panose="020B0604020202020204" pitchFamily="34" charset="0"/>
                <a:cs typeface="Arial" panose="020B0604020202020204" pitchFamily="34" charset="0"/>
              </a:rPr>
              <a:t>Mối</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quan</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hệ</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giữa</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điện</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áp</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và</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dòng</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điện</a:t>
            </a:r>
            <a:r>
              <a:rPr lang="en-US" dirty="0" smtClean="0">
                <a:solidFill>
                  <a:srgbClr val="7030A0"/>
                </a:solidFill>
                <a:latin typeface="Arial" panose="020B0604020202020204" pitchFamily="34" charset="0"/>
                <a:cs typeface="Arial" panose="020B0604020202020204" pitchFamily="34" charset="0"/>
              </a:rPr>
              <a:t> trong </a:t>
            </a:r>
            <a:r>
              <a:rPr lang="en-US" dirty="0" err="1" smtClean="0">
                <a:solidFill>
                  <a:srgbClr val="7030A0"/>
                </a:solidFill>
                <a:latin typeface="Arial" panose="020B0604020202020204" pitchFamily="34" charset="0"/>
                <a:cs typeface="Arial" panose="020B0604020202020204" pitchFamily="34" charset="0"/>
              </a:rPr>
              <a:t>mạch</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thuần</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điện</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trở</a:t>
            </a:r>
            <a:endParaRPr lang="en-US"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17832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3813865" cy="369332"/>
          </a:xfrm>
          <a:prstGeom prst="rect">
            <a:avLst/>
          </a:prstGeom>
        </p:spPr>
        <p:txBody>
          <a:bodyPr wrap="none">
            <a:spAutoFit/>
          </a:bodyPr>
          <a:lstStyle/>
          <a:p>
            <a:r>
              <a:rPr lang="en-US" i="1"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b</a:t>
            </a:r>
            <a:r>
              <a:rPr lang="en-US"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chiều thuần điện </a:t>
            </a:r>
            <a:r>
              <a:rPr lang="en-US" i="1" dirty="0" err="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cảm</a:t>
            </a:r>
            <a:endParaRPr lang="en-US" dirty="0">
              <a:solidFill>
                <a:schemeClr val="accent6">
                  <a:lumMod val="50000"/>
                </a:schemeClr>
              </a:solidFill>
              <a:latin typeface="Arial" panose="020B0604020202020204" pitchFamily="34" charset="0"/>
              <a:cs typeface="Arial" panose="020B0604020202020204" pitchFamily="34" charset="0"/>
            </a:endParaRPr>
          </a:p>
        </p:txBody>
      </p:sp>
      <p:sp>
        <p:nvSpPr>
          <p:cNvPr id="4" name="Rectangle 3"/>
          <p:cNvSpPr/>
          <p:nvPr/>
        </p:nvSpPr>
        <p:spPr>
          <a:xfrm>
            <a:off x="827314" y="2645275"/>
            <a:ext cx="6096000" cy="2790508"/>
          </a:xfrm>
          <a:prstGeom prst="rect">
            <a:avLst/>
          </a:prstGeom>
        </p:spPr>
        <p:txBody>
          <a:bodyPr>
            <a:spAutoFit/>
          </a:bodyPr>
          <a:lstStyle/>
          <a:p>
            <a:pPr algn="just">
              <a:lnSpc>
                <a:spcPct val="150000"/>
              </a:lnSpc>
              <a:spcAft>
                <a:spcPts val="800"/>
              </a:spcAft>
            </a:pPr>
            <a:r>
              <a:rPr lang="en-US" b="1" i="1" dirty="0">
                <a:solidFill>
                  <a:srgbClr val="7030A0"/>
                </a:solidFill>
                <a:latin typeface="Arial" panose="020B0604020202020204" pitchFamily="34" charset="0"/>
                <a:ea typeface="Times New Roman" panose="02020603050405020304" pitchFamily="18" charset="0"/>
                <a:cs typeface="Arial" panose="020B0604020202020204" pitchFamily="34" charset="0"/>
              </a:rPr>
              <a:t>*</a:t>
            </a:r>
            <a:r>
              <a:rPr lang="vi-VN" b="1" i="1" dirty="0">
                <a:solidFill>
                  <a:srgbClr val="7030A0"/>
                </a:solidFill>
                <a:latin typeface="Arial" panose="020B0604020202020204" pitchFamily="34" charset="0"/>
                <a:ea typeface="Times New Roman" panose="02020603050405020304" pitchFamily="18" charset="0"/>
                <a:cs typeface="Arial" panose="020B0604020202020204" pitchFamily="34" charset="0"/>
              </a:rPr>
              <a:t> </a:t>
            </a:r>
            <a:r>
              <a:rPr lang="vi-VN" i="1" dirty="0">
                <a:solidFill>
                  <a:srgbClr val="7030A0"/>
                </a:solidFill>
                <a:latin typeface="Arial" panose="020B0604020202020204" pitchFamily="34" charset="0"/>
                <a:ea typeface="Times New Roman" panose="02020603050405020304" pitchFamily="18" charset="0"/>
                <a:cs typeface="Arial" panose="020B0604020202020204" pitchFamily="34" charset="0"/>
              </a:rPr>
              <a:t>Mạch thuần cảm là mạch điện có cuộn dây có hệ số tự cảm L khá lớn,điện trở R khá nhỏ có thể bỏ qua.</a:t>
            </a:r>
            <a:endParaRPr lang="en-US" i="1" dirty="0">
              <a:solidFill>
                <a:srgbClr val="7030A0"/>
              </a:solidFill>
              <a:latin typeface="Arial" panose="020B0604020202020204" pitchFamily="34" charset="0"/>
              <a:ea typeface="Arial" panose="020B0604020202020204" pitchFamily="34" charset="0"/>
              <a:cs typeface="Arial" panose="020B0604020202020204" pitchFamily="34" charset="0"/>
            </a:endParaRPr>
          </a:p>
          <a:p>
            <a:pPr algn="just">
              <a:lnSpc>
                <a:spcPct val="150000"/>
              </a:lnSpc>
              <a:spcAft>
                <a:spcPts val="800"/>
              </a:spcAft>
            </a:pPr>
            <a:r>
              <a:rPr lang="vi-VN" dirty="0">
                <a:latin typeface="Arial" panose="020B0604020202020204" pitchFamily="34" charset="0"/>
                <a:ea typeface="Times New Roman" panose="02020603050405020304" pitchFamily="18" charset="0"/>
                <a:cs typeface="Arial" panose="020B0604020202020204" pitchFamily="34" charset="0"/>
              </a:rPr>
              <a:t>	</a:t>
            </a:r>
            <a:r>
              <a:rPr lang="vi-VN" dirty="0">
                <a:solidFill>
                  <a:srgbClr val="0070C0"/>
                </a:solidFill>
                <a:latin typeface="Arial" panose="020B0604020202020204" pitchFamily="34" charset="0"/>
                <a:ea typeface="Times New Roman" panose="02020603050405020304" pitchFamily="18" charset="0"/>
                <a:cs typeface="Arial" panose="020B0604020202020204" pitchFamily="34" charset="0"/>
              </a:rPr>
              <a:t>- Gỉa sử cho dòng điện xoay chiều đi qua cuộn dây, dòng điện I có dạng</a:t>
            </a:r>
            <a:r>
              <a:rPr lang="vi-VN" dirty="0" smtClean="0">
                <a:solidFill>
                  <a:srgbClr val="0070C0"/>
                </a:solidFill>
                <a:latin typeface="Arial" panose="020B0604020202020204" pitchFamily="34" charset="0"/>
                <a:ea typeface="Times New Roman" panose="02020603050405020304" pitchFamily="18" charset="0"/>
                <a:cs typeface="Arial" panose="020B0604020202020204" pitchFamily="34" charset="0"/>
              </a:rPr>
              <a:t>:</a:t>
            </a:r>
            <a:r>
              <a:rPr lang="en-US" dirty="0" smtClean="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vi-VN" dirty="0" smtClean="0">
                <a:solidFill>
                  <a:srgbClr val="0070C0"/>
                </a:solidFill>
                <a:latin typeface="Arial" panose="020B0604020202020204" pitchFamily="34" charset="0"/>
                <a:ea typeface="Times New Roman" panose="02020603050405020304" pitchFamily="18" charset="0"/>
                <a:cs typeface="Arial" panose="020B0604020202020204" pitchFamily="34" charset="0"/>
              </a:rPr>
              <a:t>i</a:t>
            </a:r>
            <a:r>
              <a:rPr lang="en-US" dirty="0" smtClean="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vi-VN" dirty="0" smtClean="0">
                <a:solidFill>
                  <a:srgbClr val="0070C0"/>
                </a:solidFill>
                <a:latin typeface="Arial" panose="020B0604020202020204" pitchFamily="34" charset="0"/>
                <a:ea typeface="Times New Roman" panose="02020603050405020304" pitchFamily="18" charset="0"/>
                <a:cs typeface="Arial" panose="020B0604020202020204" pitchFamily="34" charset="0"/>
              </a:rPr>
              <a:t>=</a:t>
            </a:r>
            <a:r>
              <a:rPr lang="en-US" dirty="0" smtClean="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vi-VN" dirty="0" smtClean="0">
                <a:solidFill>
                  <a:srgbClr val="0070C0"/>
                </a:solidFill>
                <a:latin typeface="Arial" panose="020B0604020202020204" pitchFamily="34" charset="0"/>
                <a:ea typeface="Times New Roman" panose="02020603050405020304" pitchFamily="18" charset="0"/>
                <a:cs typeface="Arial" panose="020B0604020202020204" pitchFamily="34" charset="0"/>
              </a:rPr>
              <a:t>I</a:t>
            </a:r>
            <a:r>
              <a:rPr lang="vi-VN" baseline="-25000" dirty="0" smtClean="0">
                <a:solidFill>
                  <a:srgbClr val="0070C0"/>
                </a:solidFill>
                <a:latin typeface="Arial" panose="020B0604020202020204" pitchFamily="34" charset="0"/>
                <a:ea typeface="Times New Roman" panose="02020603050405020304" pitchFamily="18" charset="0"/>
                <a:cs typeface="Arial" panose="020B0604020202020204" pitchFamily="34" charset="0"/>
              </a:rPr>
              <a:t>max</a:t>
            </a:r>
            <a:r>
              <a:rPr lang="vi-VN" dirty="0" smtClean="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vi-VN" dirty="0">
                <a:solidFill>
                  <a:srgbClr val="0070C0"/>
                </a:solidFill>
                <a:latin typeface="Arial" panose="020B0604020202020204" pitchFamily="34" charset="0"/>
                <a:ea typeface="Times New Roman" panose="02020603050405020304" pitchFamily="18" charset="0"/>
                <a:cs typeface="Arial" panose="020B0604020202020204" pitchFamily="34" charset="0"/>
              </a:rPr>
              <a:t>sinωt. Trong đó u là điện áp đặt giữa 2 đầu cuộn dây</a:t>
            </a:r>
            <a:r>
              <a:rPr lang="vi-VN" dirty="0" smtClean="0">
                <a:solidFill>
                  <a:srgbClr val="0070C0"/>
                </a:solidFill>
                <a:latin typeface="Arial" panose="020B0604020202020204" pitchFamily="34" charset="0"/>
                <a:ea typeface="Times New Roman" panose="02020603050405020304" pitchFamily="18" charset="0"/>
                <a:cs typeface="Arial" panose="020B0604020202020204" pitchFamily="34" charset="0"/>
              </a:rPr>
              <a:t>.</a:t>
            </a:r>
            <a:endParaRPr lang="en-US" dirty="0" smtClean="0">
              <a:solidFill>
                <a:srgbClr val="0070C0"/>
              </a:solidFill>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Aft>
                <a:spcPts val="800"/>
              </a:spcAft>
            </a:pPr>
            <a:r>
              <a:rPr lang="en-US" dirty="0">
                <a:solidFill>
                  <a:srgbClr val="0070C0"/>
                </a:solidFill>
                <a:latin typeface="Arial" panose="020B0604020202020204" pitchFamily="34" charset="0"/>
                <a:ea typeface="Arial" panose="020B0604020202020204" pitchFamily="34" charset="0"/>
                <a:cs typeface="Arial" panose="020B0604020202020204" pitchFamily="34" charset="0"/>
              </a:rPr>
              <a:t>	</a:t>
            </a:r>
            <a:r>
              <a:rPr lang="en-US" dirty="0" smtClean="0">
                <a:solidFill>
                  <a:srgbClr val="0070C0"/>
                </a:solidFill>
                <a:latin typeface="Arial" panose="020B0604020202020204" pitchFamily="34" charset="0"/>
                <a:ea typeface="Arial" panose="020B0604020202020204" pitchFamily="34" charset="0"/>
                <a:cs typeface="Arial" panose="020B0604020202020204" pitchFamily="34" charset="0"/>
              </a:rPr>
              <a:t>- </a:t>
            </a:r>
            <a:r>
              <a:rPr lang="en-US" dirty="0" err="1" smtClean="0">
                <a:solidFill>
                  <a:srgbClr val="0070C0"/>
                </a:solidFill>
                <a:latin typeface="Arial" panose="020B0604020202020204" pitchFamily="34" charset="0"/>
                <a:ea typeface="Arial" panose="020B0604020202020204" pitchFamily="34" charset="0"/>
                <a:cs typeface="Arial" panose="020B0604020202020204" pitchFamily="34" charset="0"/>
              </a:rPr>
              <a:t>Đơn</a:t>
            </a:r>
            <a:r>
              <a:rPr lang="en-US" dirty="0" smtClean="0">
                <a:solidFill>
                  <a:srgbClr val="0070C0"/>
                </a:solidFill>
                <a:latin typeface="Arial" panose="020B0604020202020204" pitchFamily="34" charset="0"/>
                <a:ea typeface="Arial" panose="020B0604020202020204" pitchFamily="34" charset="0"/>
                <a:cs typeface="Arial" panose="020B0604020202020204" pitchFamily="34" charset="0"/>
              </a:rPr>
              <a:t> </a:t>
            </a:r>
            <a:r>
              <a:rPr lang="en-US" dirty="0" err="1" smtClean="0">
                <a:solidFill>
                  <a:srgbClr val="0070C0"/>
                </a:solidFill>
                <a:latin typeface="Arial" panose="020B0604020202020204" pitchFamily="34" charset="0"/>
                <a:ea typeface="Arial" panose="020B0604020202020204" pitchFamily="34" charset="0"/>
                <a:cs typeface="Arial" panose="020B0604020202020204" pitchFamily="34" charset="0"/>
              </a:rPr>
              <a:t>vị</a:t>
            </a:r>
            <a:r>
              <a:rPr lang="en-US" dirty="0" smtClean="0">
                <a:solidFill>
                  <a:srgbClr val="0070C0"/>
                </a:solidFill>
                <a:latin typeface="Arial" panose="020B0604020202020204" pitchFamily="34" charset="0"/>
                <a:ea typeface="Arial" panose="020B0604020202020204" pitchFamily="34" charset="0"/>
                <a:cs typeface="Arial" panose="020B0604020202020204" pitchFamily="34" charset="0"/>
              </a:rPr>
              <a:t> </a:t>
            </a:r>
            <a:r>
              <a:rPr lang="en-US" dirty="0" err="1" smtClean="0">
                <a:solidFill>
                  <a:srgbClr val="0070C0"/>
                </a:solidFill>
                <a:latin typeface="Arial" panose="020B0604020202020204" pitchFamily="34" charset="0"/>
                <a:ea typeface="Arial" panose="020B0604020202020204" pitchFamily="34" charset="0"/>
                <a:cs typeface="Arial" panose="020B0604020202020204" pitchFamily="34" charset="0"/>
              </a:rPr>
              <a:t>của</a:t>
            </a:r>
            <a:r>
              <a:rPr lang="en-US" dirty="0" smtClean="0">
                <a:solidFill>
                  <a:srgbClr val="0070C0"/>
                </a:solidFill>
                <a:latin typeface="Arial" panose="020B0604020202020204" pitchFamily="34" charset="0"/>
                <a:ea typeface="Arial" panose="020B0604020202020204" pitchFamily="34" charset="0"/>
                <a:cs typeface="Arial" panose="020B0604020202020204" pitchFamily="34" charset="0"/>
              </a:rPr>
              <a:t> </a:t>
            </a:r>
            <a:r>
              <a:rPr lang="en-US" dirty="0" err="1" smtClean="0">
                <a:solidFill>
                  <a:srgbClr val="0070C0"/>
                </a:solidFill>
                <a:latin typeface="Arial" panose="020B0604020202020204" pitchFamily="34" charset="0"/>
                <a:ea typeface="Arial" panose="020B0604020202020204" pitchFamily="34" charset="0"/>
                <a:cs typeface="Arial" panose="020B0604020202020204" pitchFamily="34" charset="0"/>
              </a:rPr>
              <a:t>độ</a:t>
            </a:r>
            <a:r>
              <a:rPr lang="en-US" dirty="0" smtClean="0">
                <a:solidFill>
                  <a:srgbClr val="0070C0"/>
                </a:solidFill>
                <a:latin typeface="Arial" panose="020B0604020202020204" pitchFamily="34" charset="0"/>
                <a:ea typeface="Arial" panose="020B0604020202020204" pitchFamily="34" charset="0"/>
                <a:cs typeface="Arial" panose="020B0604020202020204" pitchFamily="34" charset="0"/>
              </a:rPr>
              <a:t> </a:t>
            </a:r>
            <a:r>
              <a:rPr lang="en-US" dirty="0" err="1" smtClean="0">
                <a:solidFill>
                  <a:srgbClr val="0070C0"/>
                </a:solidFill>
                <a:latin typeface="Arial" panose="020B0604020202020204" pitchFamily="34" charset="0"/>
                <a:ea typeface="Arial" panose="020B0604020202020204" pitchFamily="34" charset="0"/>
                <a:cs typeface="Arial" panose="020B0604020202020204" pitchFamily="34" charset="0"/>
              </a:rPr>
              <a:t>từ</a:t>
            </a:r>
            <a:r>
              <a:rPr lang="en-US" dirty="0" smtClean="0">
                <a:solidFill>
                  <a:srgbClr val="0070C0"/>
                </a:solidFill>
                <a:latin typeface="Arial" panose="020B0604020202020204" pitchFamily="34" charset="0"/>
                <a:ea typeface="Arial" panose="020B0604020202020204" pitchFamily="34" charset="0"/>
                <a:cs typeface="Arial" panose="020B0604020202020204" pitchFamily="34" charset="0"/>
              </a:rPr>
              <a:t> </a:t>
            </a:r>
            <a:r>
              <a:rPr lang="en-US" dirty="0" err="1" smtClean="0">
                <a:solidFill>
                  <a:srgbClr val="0070C0"/>
                </a:solidFill>
                <a:latin typeface="Arial" panose="020B0604020202020204" pitchFamily="34" charset="0"/>
                <a:ea typeface="Arial" panose="020B0604020202020204" pitchFamily="34" charset="0"/>
                <a:cs typeface="Arial" panose="020B0604020202020204" pitchFamily="34" charset="0"/>
              </a:rPr>
              <a:t>cảm</a:t>
            </a:r>
            <a:r>
              <a:rPr lang="en-US" dirty="0" smtClean="0">
                <a:solidFill>
                  <a:srgbClr val="0070C0"/>
                </a:solidFill>
                <a:latin typeface="Arial" panose="020B0604020202020204" pitchFamily="34" charset="0"/>
                <a:ea typeface="Arial" panose="020B0604020202020204" pitchFamily="34" charset="0"/>
                <a:cs typeface="Arial" panose="020B0604020202020204" pitchFamily="34" charset="0"/>
              </a:rPr>
              <a:t> L : H (Henry)</a:t>
            </a:r>
            <a:endParaRPr lang="en-US" dirty="0">
              <a:solidFill>
                <a:srgbClr val="0070C0"/>
              </a:solidFill>
              <a:latin typeface="Arial" panose="020B0604020202020204" pitchFamily="34" charset="0"/>
              <a:ea typeface="Arial" panose="020B0604020202020204" pitchFamily="34" charset="0"/>
              <a:cs typeface="Arial" panose="020B0604020202020204" pitchFamily="34" charset="0"/>
            </a:endParaRPr>
          </a:p>
        </p:txBody>
      </p:sp>
      <p:pic>
        <p:nvPicPr>
          <p:cNvPr id="12" name="Picture 11" descr="Part a of the figure describes an A C voltage source V connected across an inductor L. The voltage across the inductance is shown as V L. Part b of the figure describes a graph showing the variation of current and voltage across the inductance as a function of time. The voltage V L and current I L is plotted along the Y axis and the time t is along the X axis. The graph for current is a progressive sine wave from the origin. The graph for voltage V is a cosine wave and an amplitude slightly less than the current wave."/>
          <p:cNvPicPr/>
          <p:nvPr/>
        </p:nvPicPr>
        <p:blipFill rotWithShape="1">
          <a:blip r:embed="rId2">
            <a:extLst>
              <a:ext uri="{28A0092B-C50C-407E-A947-70E740481C1C}">
                <a14:useLocalDpi xmlns:a14="http://schemas.microsoft.com/office/drawing/2010/main" val="0"/>
              </a:ext>
            </a:extLst>
          </a:blip>
          <a:srcRect r="49500"/>
          <a:stretch/>
        </p:blipFill>
        <p:spPr bwMode="auto">
          <a:xfrm>
            <a:off x="7854890" y="1824923"/>
            <a:ext cx="3771053" cy="337409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95077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fade">
                                      <p:cBhvr>
                                        <p:cTn id="21" dur="1000"/>
                                        <p:tgtEl>
                                          <p:spTgt spid="4">
                                            <p:txEl>
                                              <p:pRg st="0" end="0"/>
                                            </p:txEl>
                                          </p:spTgt>
                                        </p:tgtEl>
                                      </p:cBhvr>
                                    </p:animEffect>
                                    <p:anim calcmode="lin" valueType="num">
                                      <p:cBhvr>
                                        <p:cTn id="2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1" end="1"/>
                                            </p:txEl>
                                          </p:spTgt>
                                        </p:tgtEl>
                                        <p:attrNameLst>
                                          <p:attrName>style.visibility</p:attrName>
                                        </p:attrNameLst>
                                      </p:cBhvr>
                                      <p:to>
                                        <p:strVal val="visible"/>
                                      </p:to>
                                    </p:set>
                                    <p:animEffect transition="in" filter="fade">
                                      <p:cBhvr>
                                        <p:cTn id="28" dur="1000"/>
                                        <p:tgtEl>
                                          <p:spTgt spid="4">
                                            <p:txEl>
                                              <p:pRg st="1" end="1"/>
                                            </p:txEl>
                                          </p:spTgt>
                                        </p:tgtEl>
                                      </p:cBhvr>
                                    </p:animEffect>
                                    <p:anim calcmode="lin" valueType="num">
                                      <p:cBhvr>
                                        <p:cTn id="29"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2" end="2"/>
                                            </p:txEl>
                                          </p:spTgt>
                                        </p:tgtEl>
                                        <p:attrNameLst>
                                          <p:attrName>style.visibility</p:attrName>
                                        </p:attrNameLst>
                                      </p:cBhvr>
                                      <p:to>
                                        <p:strVal val="visible"/>
                                      </p:to>
                                    </p:set>
                                    <p:animEffect transition="in" filter="fade">
                                      <p:cBhvr>
                                        <p:cTn id="35" dur="1000"/>
                                        <p:tgtEl>
                                          <p:spTgt spid="4">
                                            <p:txEl>
                                              <p:pRg st="2" end="2"/>
                                            </p:txEl>
                                          </p:spTgt>
                                        </p:tgtEl>
                                      </p:cBhvr>
                                    </p:animEffect>
                                    <p:anim calcmode="lin" valueType="num">
                                      <p:cBhvr>
                                        <p:cTn id="36"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3813865" cy="369332"/>
          </a:xfrm>
          <a:prstGeom prst="rect">
            <a:avLst/>
          </a:prstGeom>
        </p:spPr>
        <p:txBody>
          <a:bodyPr wrap="none">
            <a:spAutoFit/>
          </a:bodyPr>
          <a:lstStyle/>
          <a:p>
            <a:r>
              <a:rPr lang="en-US" i="1"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b</a:t>
            </a:r>
            <a:r>
              <a:rPr lang="en-US"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chiều thuần điện </a:t>
            </a:r>
            <a:r>
              <a:rPr lang="en-US" i="1" dirty="0" err="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cảm</a:t>
            </a:r>
            <a:endParaRPr lang="en-US" dirty="0">
              <a:solidFill>
                <a:schemeClr val="accent6">
                  <a:lumMod val="50000"/>
                </a:schemeClr>
              </a:solidFill>
              <a:latin typeface="Arial" panose="020B0604020202020204" pitchFamily="34" charset="0"/>
              <a:cs typeface="Arial" panose="020B0604020202020204" pitchFamily="34" charset="0"/>
            </a:endParaRPr>
          </a:p>
        </p:txBody>
      </p:sp>
      <p:pic>
        <p:nvPicPr>
          <p:cNvPr id="12" name="Picture 11" descr="Part a of the figure describes an A C voltage source V connected across an inductor L. The voltage across the inductance is shown as V L. Part b of the figure describes a graph showing the variation of current and voltage across the inductance as a function of time. The voltage V L and current I L is plotted along the Y axis and the time t is along the X axis. The graph for current is a progressive sine wave from the origin. The graph for voltage V is a cosine wave and an amplitude slightly less than the current wave."/>
          <p:cNvPicPr/>
          <p:nvPr/>
        </p:nvPicPr>
        <p:blipFill rotWithShape="1">
          <a:blip r:embed="rId2">
            <a:extLst>
              <a:ext uri="{28A0092B-C50C-407E-A947-70E740481C1C}">
                <a14:useLocalDpi xmlns:a14="http://schemas.microsoft.com/office/drawing/2010/main" val="0"/>
              </a:ext>
            </a:extLst>
          </a:blip>
          <a:srcRect r="49500"/>
          <a:stretch/>
        </p:blipFill>
        <p:spPr bwMode="auto">
          <a:xfrm>
            <a:off x="7854890" y="1824923"/>
            <a:ext cx="3771053" cy="3374094"/>
          </a:xfrm>
          <a:prstGeom prst="rect">
            <a:avLst/>
          </a:prstGeom>
          <a:noFill/>
          <a:ln>
            <a:noFill/>
          </a:ln>
          <a:extLst>
            <a:ext uri="{53640926-AAD7-44D8-BBD7-CCE9431645EC}">
              <a14:shadowObscured xmlns:a14="http://schemas.microsoft.com/office/drawing/2010/main"/>
            </a:ext>
          </a:extLst>
        </p:spPr>
      </p:pic>
      <p:sp>
        <p:nvSpPr>
          <p:cNvPr id="3" name="Rectangle 2"/>
          <p:cNvSpPr/>
          <p:nvPr/>
        </p:nvSpPr>
        <p:spPr>
          <a:xfrm>
            <a:off x="969796" y="2511128"/>
            <a:ext cx="6096000" cy="3153684"/>
          </a:xfrm>
          <a:prstGeom prst="rect">
            <a:avLst/>
          </a:prstGeom>
        </p:spPr>
        <p:txBody>
          <a:bodyPr>
            <a:spAutoFit/>
          </a:bodyPr>
          <a:lstStyle/>
          <a:p>
            <a:pPr algn="just">
              <a:lnSpc>
                <a:spcPct val="115000"/>
              </a:lnSpc>
              <a:spcAft>
                <a:spcPts val="800"/>
              </a:spcAft>
            </a:pPr>
            <a:r>
              <a:rPr lang="vi-VN" dirty="0">
                <a:solidFill>
                  <a:srgbClr val="0070C0"/>
                </a:solidFill>
                <a:latin typeface="Arial" panose="020B0604020202020204" pitchFamily="34" charset="0"/>
                <a:ea typeface="Times New Roman" panose="02020603050405020304" pitchFamily="18" charset="0"/>
                <a:cs typeface="Arial" panose="020B0604020202020204" pitchFamily="34" charset="0"/>
              </a:rPr>
              <a:t>- Áp dụng định luật Ôm tương tự như trường hợp mạch xoay chiều thuần điện trở</a:t>
            </a:r>
            <a:r>
              <a:rPr lang="en-US"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US" dirty="0" err="1">
                <a:solidFill>
                  <a:srgbClr val="0070C0"/>
                </a:solidFill>
                <a:latin typeface="Arial" panose="020B0604020202020204" pitchFamily="34" charset="0"/>
                <a:ea typeface="Times New Roman" panose="02020603050405020304" pitchFamily="18" charset="0"/>
                <a:cs typeface="Arial" panose="020B0604020202020204" pitchFamily="34" charset="0"/>
              </a:rPr>
              <a:t>với</a:t>
            </a:r>
            <a:r>
              <a:rPr lang="en-US"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US" b="1" i="1" dirty="0" err="1" smtClean="0">
                <a:solidFill>
                  <a:srgbClr val="002060"/>
                </a:solidFill>
                <a:latin typeface="Arial" panose="020B0604020202020204" pitchFamily="34" charset="0"/>
                <a:ea typeface="Times New Roman" panose="02020603050405020304" pitchFamily="18" charset="0"/>
                <a:cs typeface="Arial" panose="020B0604020202020204" pitchFamily="34" charset="0"/>
              </a:rPr>
              <a:t>u</a:t>
            </a:r>
            <a:r>
              <a:rPr lang="en-US" b="1" i="1" baseline="-25000" dirty="0" err="1" smtClean="0">
                <a:solidFill>
                  <a:srgbClr val="002060"/>
                </a:solidFill>
                <a:latin typeface="Arial" panose="020B0604020202020204" pitchFamily="34" charset="0"/>
                <a:ea typeface="Times New Roman" panose="02020603050405020304" pitchFamily="18" charset="0"/>
                <a:cs typeface="Arial" panose="020B0604020202020204" pitchFamily="34" charset="0"/>
              </a:rPr>
              <a:t>L</a:t>
            </a:r>
            <a:r>
              <a:rPr lang="en-US" b="1" i="1"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 </a:t>
            </a:r>
            <a:r>
              <a:rPr lang="en-US" b="1" i="1" dirty="0" err="1">
                <a:solidFill>
                  <a:srgbClr val="002060"/>
                </a:solidFill>
                <a:latin typeface="Arial" panose="020B0604020202020204" pitchFamily="34" charset="0"/>
                <a:ea typeface="Times New Roman" panose="02020603050405020304" pitchFamily="18" charset="0"/>
                <a:cs typeface="Arial" panose="020B0604020202020204" pitchFamily="34" charset="0"/>
              </a:rPr>
              <a:t>Ldu</a:t>
            </a:r>
            <a:r>
              <a:rPr lang="en-US" b="1" i="1"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r>
              <a:rPr lang="en-US" b="1" i="1" dirty="0" err="1">
                <a:solidFill>
                  <a:srgbClr val="002060"/>
                </a:solidFill>
                <a:latin typeface="Arial" panose="020B0604020202020204" pitchFamily="34" charset="0"/>
                <a:ea typeface="Times New Roman" panose="02020603050405020304" pitchFamily="18" charset="0"/>
                <a:cs typeface="Arial" panose="020B0604020202020204" pitchFamily="34" charset="0"/>
              </a:rPr>
              <a:t>dt</a:t>
            </a:r>
            <a:endParaRPr lang="en-US" b="1" i="1" dirty="0">
              <a:solidFill>
                <a:srgbClr val="002060"/>
              </a:solidFill>
              <a:latin typeface="Arial" panose="020B0604020202020204" pitchFamily="34" charset="0"/>
              <a:ea typeface="Arial" panose="020B0604020202020204" pitchFamily="34" charset="0"/>
              <a:cs typeface="Arial" panose="020B0604020202020204" pitchFamily="34" charset="0"/>
            </a:endParaRPr>
          </a:p>
          <a:p>
            <a:pPr algn="just">
              <a:lnSpc>
                <a:spcPct val="115000"/>
              </a:lnSpc>
              <a:spcAft>
                <a:spcPts val="800"/>
              </a:spcAft>
            </a:pPr>
            <a:r>
              <a:rPr lang="vi-VN"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en-US" b="1" dirty="0">
                <a:solidFill>
                  <a:srgbClr val="C00000"/>
                </a:solidFill>
                <a:latin typeface="Arial" panose="020B0604020202020204" pitchFamily="34" charset="0"/>
                <a:ea typeface="Times New Roman" panose="02020603050405020304" pitchFamily="18" charset="0"/>
                <a:cs typeface="Arial" panose="020B0604020202020204" pitchFamily="34" charset="0"/>
              </a:rPr>
              <a:t>=&gt;</a:t>
            </a:r>
            <a:r>
              <a:rPr lang="vi-VN"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vi-VN" b="1" dirty="0" smtClean="0">
                <a:solidFill>
                  <a:srgbClr val="C00000"/>
                </a:solidFill>
                <a:latin typeface="Arial" panose="020B0604020202020204" pitchFamily="34" charset="0"/>
                <a:ea typeface="Times New Roman" panose="02020603050405020304" pitchFamily="18" charset="0"/>
                <a:cs typeface="Arial" panose="020B0604020202020204" pitchFamily="34" charset="0"/>
              </a:rPr>
              <a:t>u</a:t>
            </a:r>
            <a:r>
              <a:rPr lang="vi-VN" b="1" baseline="-25000" dirty="0" smtClean="0">
                <a:solidFill>
                  <a:srgbClr val="C00000"/>
                </a:solidFill>
                <a:latin typeface="Arial" panose="020B0604020202020204" pitchFamily="34" charset="0"/>
                <a:ea typeface="Times New Roman" panose="02020603050405020304" pitchFamily="18" charset="0"/>
                <a:cs typeface="Arial" panose="020B0604020202020204" pitchFamily="34" charset="0"/>
              </a:rPr>
              <a:t>L</a:t>
            </a:r>
            <a:r>
              <a:rPr lang="en-US" b="1" dirty="0" smtClean="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vi-VN" b="1" dirty="0" smtClean="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vi-VN" b="1" dirty="0">
                <a:solidFill>
                  <a:srgbClr val="C00000"/>
                </a:solidFill>
                <a:latin typeface="Arial" panose="020B0604020202020204" pitchFamily="34" charset="0"/>
                <a:ea typeface="Times New Roman" panose="02020603050405020304" pitchFamily="18" charset="0"/>
                <a:cs typeface="Arial" panose="020B0604020202020204" pitchFamily="34" charset="0"/>
              </a:rPr>
              <a:t>U</a:t>
            </a:r>
            <a:r>
              <a:rPr lang="vi-VN" b="1" baseline="-25000" dirty="0">
                <a:solidFill>
                  <a:srgbClr val="C00000"/>
                </a:solidFill>
                <a:latin typeface="Arial" panose="020B0604020202020204" pitchFamily="34" charset="0"/>
                <a:ea typeface="Times New Roman" panose="02020603050405020304" pitchFamily="18" charset="0"/>
                <a:cs typeface="Arial" panose="020B0604020202020204" pitchFamily="34" charset="0"/>
              </a:rPr>
              <a:t>Lm</a:t>
            </a:r>
            <a:r>
              <a:rPr lang="en-US" b="1" baseline="-25000" dirty="0">
                <a:solidFill>
                  <a:srgbClr val="C00000"/>
                </a:solidFill>
                <a:latin typeface="Arial" panose="020B0604020202020204" pitchFamily="34" charset="0"/>
                <a:ea typeface="Times New Roman" panose="02020603050405020304" pitchFamily="18" charset="0"/>
                <a:cs typeface="Arial" panose="020B0604020202020204" pitchFamily="34" charset="0"/>
              </a:rPr>
              <a:t>ax</a:t>
            </a:r>
            <a:r>
              <a:rPr lang="vi-VN" b="1" dirty="0">
                <a:solidFill>
                  <a:srgbClr val="C00000"/>
                </a:solidFill>
                <a:latin typeface="Arial" panose="020B0604020202020204" pitchFamily="34" charset="0"/>
                <a:ea typeface="Times New Roman" panose="02020603050405020304" pitchFamily="18" charset="0"/>
                <a:cs typeface="Arial" panose="020B0604020202020204" pitchFamily="34" charset="0"/>
              </a:rPr>
              <a:t>.sin(ωt + π/2)</a:t>
            </a:r>
            <a:endParaRPr lang="en-US" b="1" dirty="0">
              <a:solidFill>
                <a:srgbClr val="C00000"/>
              </a:solidFill>
              <a:latin typeface="Arial" panose="020B0604020202020204" pitchFamily="34" charset="0"/>
              <a:ea typeface="Arial" panose="020B0604020202020204" pitchFamily="34" charset="0"/>
              <a:cs typeface="Arial" panose="020B0604020202020204" pitchFamily="34" charset="0"/>
            </a:endParaRPr>
          </a:p>
          <a:p>
            <a:pPr algn="just">
              <a:lnSpc>
                <a:spcPct val="115000"/>
              </a:lnSpc>
              <a:spcAft>
                <a:spcPts val="800"/>
              </a:spcAft>
            </a:pPr>
            <a:r>
              <a:rPr lang="vi-VN" b="1" dirty="0">
                <a:solidFill>
                  <a:srgbClr val="C00000"/>
                </a:solidFill>
                <a:latin typeface="Arial" panose="020B0604020202020204" pitchFamily="34" charset="0"/>
                <a:ea typeface="Times New Roman" panose="02020603050405020304" pitchFamily="18" charset="0"/>
                <a:cs typeface="Arial" panose="020B0604020202020204" pitchFamily="34" charset="0"/>
              </a:rPr>
              <a:t>                                   Với U</a:t>
            </a:r>
            <a:r>
              <a:rPr lang="vi-VN" b="1" baseline="-25000" dirty="0">
                <a:solidFill>
                  <a:srgbClr val="C00000"/>
                </a:solidFill>
                <a:latin typeface="Arial" panose="020B0604020202020204" pitchFamily="34" charset="0"/>
                <a:ea typeface="Times New Roman" panose="02020603050405020304" pitchFamily="18" charset="0"/>
                <a:cs typeface="Arial" panose="020B0604020202020204" pitchFamily="34" charset="0"/>
              </a:rPr>
              <a:t>Lm</a:t>
            </a:r>
            <a:r>
              <a:rPr lang="en-US" b="1" baseline="-25000" dirty="0" smtClean="0">
                <a:solidFill>
                  <a:srgbClr val="C00000"/>
                </a:solidFill>
                <a:latin typeface="Arial" panose="020B0604020202020204" pitchFamily="34" charset="0"/>
                <a:ea typeface="Times New Roman" panose="02020603050405020304" pitchFamily="18" charset="0"/>
                <a:cs typeface="Arial" panose="020B0604020202020204" pitchFamily="34" charset="0"/>
              </a:rPr>
              <a:t>ax</a:t>
            </a:r>
            <a:r>
              <a:rPr lang="en-US" b="1" dirty="0" smtClean="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vi-VN" b="1" dirty="0" smtClean="0">
                <a:solidFill>
                  <a:srgbClr val="C00000"/>
                </a:solidFill>
                <a:latin typeface="Arial" panose="020B0604020202020204" pitchFamily="34" charset="0"/>
                <a:ea typeface="Times New Roman" panose="02020603050405020304" pitchFamily="18" charset="0"/>
                <a:cs typeface="Arial" panose="020B0604020202020204" pitchFamily="34" charset="0"/>
              </a:rPr>
              <a:t>=</a:t>
            </a:r>
            <a:r>
              <a:rPr lang="en-US" b="1" dirty="0" smtClean="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vi-VN" b="1" dirty="0" smtClean="0">
                <a:solidFill>
                  <a:srgbClr val="C00000"/>
                </a:solidFill>
                <a:latin typeface="Arial" panose="020B0604020202020204" pitchFamily="34" charset="0"/>
                <a:ea typeface="Times New Roman" panose="02020603050405020304" pitchFamily="18" charset="0"/>
                <a:cs typeface="Arial" panose="020B0604020202020204" pitchFamily="34" charset="0"/>
              </a:rPr>
              <a:t>I</a:t>
            </a:r>
            <a:r>
              <a:rPr lang="vi-VN" b="1" baseline="-25000" dirty="0" smtClean="0">
                <a:solidFill>
                  <a:srgbClr val="C00000"/>
                </a:solidFill>
                <a:latin typeface="Arial" panose="020B0604020202020204" pitchFamily="34" charset="0"/>
                <a:ea typeface="Times New Roman" panose="02020603050405020304" pitchFamily="18" charset="0"/>
                <a:cs typeface="Arial" panose="020B0604020202020204" pitchFamily="34" charset="0"/>
              </a:rPr>
              <a:t>m</a:t>
            </a:r>
            <a:r>
              <a:rPr lang="en-US" b="1" baseline="-25000" dirty="0">
                <a:solidFill>
                  <a:srgbClr val="C00000"/>
                </a:solidFill>
                <a:latin typeface="Arial" panose="020B0604020202020204" pitchFamily="34" charset="0"/>
                <a:ea typeface="Times New Roman" panose="02020603050405020304" pitchFamily="18" charset="0"/>
                <a:cs typeface="Arial" panose="020B0604020202020204" pitchFamily="34" charset="0"/>
              </a:rPr>
              <a:t>ax</a:t>
            </a:r>
            <a:r>
              <a:rPr lang="vi-VN" b="1" dirty="0">
                <a:solidFill>
                  <a:srgbClr val="C00000"/>
                </a:solidFill>
                <a:latin typeface="Arial" panose="020B0604020202020204" pitchFamily="34" charset="0"/>
                <a:ea typeface="Times New Roman" panose="02020603050405020304" pitchFamily="18" charset="0"/>
                <a:cs typeface="Arial" panose="020B0604020202020204" pitchFamily="34" charset="0"/>
              </a:rPr>
              <a:t>.L.ω</a:t>
            </a:r>
            <a:endParaRPr lang="en-US" b="1" dirty="0">
              <a:solidFill>
                <a:srgbClr val="C00000"/>
              </a:solidFill>
              <a:latin typeface="Arial" panose="020B0604020202020204" pitchFamily="34" charset="0"/>
              <a:ea typeface="Arial" panose="020B0604020202020204" pitchFamily="34" charset="0"/>
              <a:cs typeface="Arial" panose="020B0604020202020204" pitchFamily="34" charset="0"/>
            </a:endParaRPr>
          </a:p>
          <a:p>
            <a:pPr algn="just">
              <a:lnSpc>
                <a:spcPct val="115000"/>
              </a:lnSpc>
              <a:spcAft>
                <a:spcPts val="800"/>
              </a:spcAft>
            </a:pPr>
            <a:r>
              <a:rPr lang="vi-VN" dirty="0">
                <a:latin typeface="Arial" panose="020B0604020202020204" pitchFamily="34" charset="0"/>
                <a:ea typeface="Times New Roman" panose="02020603050405020304" pitchFamily="18" charset="0"/>
                <a:cs typeface="Arial" panose="020B0604020202020204" pitchFamily="34" charset="0"/>
              </a:rPr>
              <a:t>	</a:t>
            </a:r>
            <a:r>
              <a:rPr lang="vi-VN" dirty="0">
                <a:solidFill>
                  <a:schemeClr val="accent6">
                    <a:lumMod val="75000"/>
                  </a:schemeClr>
                </a:solidFill>
                <a:latin typeface="Arial" panose="020B0604020202020204" pitchFamily="34" charset="0"/>
                <a:ea typeface="Times New Roman" panose="02020603050405020304" pitchFamily="18" charset="0"/>
                <a:cs typeface="Arial" panose="020B0604020202020204" pitchFamily="34" charset="0"/>
              </a:rPr>
              <a:t>- Trong đó X</a:t>
            </a:r>
            <a:r>
              <a:rPr lang="vi-VN" baseline="-25000" dirty="0">
                <a:solidFill>
                  <a:schemeClr val="accent6">
                    <a:lumMod val="75000"/>
                  </a:schemeClr>
                </a:solidFill>
                <a:latin typeface="Arial" panose="020B0604020202020204" pitchFamily="34" charset="0"/>
                <a:ea typeface="Times New Roman" panose="02020603050405020304" pitchFamily="18" charset="0"/>
                <a:cs typeface="Arial" panose="020B0604020202020204" pitchFamily="34" charset="0"/>
              </a:rPr>
              <a:t>L </a:t>
            </a:r>
            <a:r>
              <a:rPr lang="vi-VN" dirty="0">
                <a:solidFill>
                  <a:schemeClr val="accent6">
                    <a:lumMod val="75000"/>
                  </a:schemeClr>
                </a:solidFill>
                <a:latin typeface="Arial" panose="020B0604020202020204" pitchFamily="34" charset="0"/>
                <a:ea typeface="Times New Roman" panose="02020603050405020304" pitchFamily="18" charset="0"/>
                <a:cs typeface="Arial" panose="020B0604020202020204" pitchFamily="34" charset="0"/>
              </a:rPr>
              <a:t>= ωL</a:t>
            </a:r>
            <a:endParaRPr lang="en-US" dirty="0">
              <a:solidFill>
                <a:schemeClr val="accent6">
                  <a:lumMod val="75000"/>
                </a:schemeClr>
              </a:solidFill>
              <a:latin typeface="Arial" panose="020B0604020202020204" pitchFamily="34" charset="0"/>
              <a:ea typeface="Arial" panose="020B0604020202020204" pitchFamily="34" charset="0"/>
              <a:cs typeface="Arial" panose="020B0604020202020204" pitchFamily="34" charset="0"/>
            </a:endParaRPr>
          </a:p>
          <a:p>
            <a:pPr algn="just">
              <a:lnSpc>
                <a:spcPct val="115000"/>
              </a:lnSpc>
              <a:spcAft>
                <a:spcPts val="800"/>
              </a:spcAft>
            </a:pPr>
            <a:r>
              <a:rPr lang="vi-VN" dirty="0">
                <a:solidFill>
                  <a:srgbClr val="FF0066"/>
                </a:solidFill>
                <a:latin typeface="Arial" panose="020B0604020202020204" pitchFamily="34" charset="0"/>
                <a:ea typeface="Times New Roman" panose="02020603050405020304" pitchFamily="18" charset="0"/>
                <a:cs typeface="Arial" panose="020B0604020202020204" pitchFamily="34" charset="0"/>
              </a:rPr>
              <a:t>   X</a:t>
            </a:r>
            <a:r>
              <a:rPr lang="vi-VN" baseline="-25000" dirty="0">
                <a:solidFill>
                  <a:srgbClr val="FF0066"/>
                </a:solidFill>
                <a:latin typeface="Arial" panose="020B0604020202020204" pitchFamily="34" charset="0"/>
                <a:ea typeface="Times New Roman" panose="02020603050405020304" pitchFamily="18" charset="0"/>
                <a:cs typeface="Arial" panose="020B0604020202020204" pitchFamily="34" charset="0"/>
              </a:rPr>
              <a:t>L</a:t>
            </a:r>
            <a:r>
              <a:rPr lang="vi-VN" dirty="0">
                <a:solidFill>
                  <a:srgbClr val="FF0066"/>
                </a:solidFill>
                <a:latin typeface="Arial" panose="020B0604020202020204" pitchFamily="34" charset="0"/>
                <a:ea typeface="Times New Roman" panose="02020603050405020304" pitchFamily="18" charset="0"/>
                <a:cs typeface="Arial" panose="020B0604020202020204" pitchFamily="34" charset="0"/>
              </a:rPr>
              <a:t>: Là cảm kháng của cuộn dây có đơn vị là ôm (Ω)</a:t>
            </a:r>
            <a:endParaRPr lang="en-US" dirty="0">
              <a:solidFill>
                <a:srgbClr val="FF0066"/>
              </a:solidFill>
              <a:latin typeface="Arial" panose="020B0604020202020204" pitchFamily="34" charset="0"/>
              <a:ea typeface="Arial" panose="020B0604020202020204" pitchFamily="34" charset="0"/>
              <a:cs typeface="Arial" panose="020B0604020202020204" pitchFamily="34" charset="0"/>
            </a:endParaRPr>
          </a:p>
          <a:p>
            <a:pPr algn="just">
              <a:lnSpc>
                <a:spcPct val="115000"/>
              </a:lnSpc>
              <a:spcAft>
                <a:spcPts val="800"/>
              </a:spcAft>
            </a:pPr>
            <a:r>
              <a:rPr lang="vi-VN" dirty="0">
                <a:solidFill>
                  <a:srgbClr val="FF0066"/>
                </a:solidFill>
                <a:latin typeface="Arial" panose="020B0604020202020204" pitchFamily="34" charset="0"/>
                <a:ea typeface="Times New Roman" panose="02020603050405020304" pitchFamily="18" charset="0"/>
                <a:cs typeface="Arial" panose="020B0604020202020204" pitchFamily="34" charset="0"/>
              </a:rPr>
              <a:t>	</a:t>
            </a:r>
            <a:r>
              <a:rPr lang="vi-VN" b="1" i="1" dirty="0">
                <a:solidFill>
                  <a:srgbClr val="C00000"/>
                </a:solidFill>
                <a:latin typeface="Arial" panose="020B0604020202020204" pitchFamily="34" charset="0"/>
                <a:ea typeface="Times New Roman" panose="02020603050405020304" pitchFamily="18" charset="0"/>
                <a:cs typeface="Arial" panose="020B0604020202020204" pitchFamily="34" charset="0"/>
              </a:rPr>
              <a:t>- Trong mạch xoay chiều thuần điện cảm u nhanh pha hơn i một góc π/2.</a:t>
            </a:r>
            <a:endParaRPr lang="en-US" b="1" i="1" dirty="0">
              <a:solidFill>
                <a:srgbClr val="C00000"/>
              </a:solidFill>
              <a:latin typeface="Arial" panose="020B060402020202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25340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fade">
                                      <p:cBhvr>
                                        <p:cTn id="20" dur="1000"/>
                                        <p:tgtEl>
                                          <p:spTgt spid="3">
                                            <p:txEl>
                                              <p:pRg st="0" end="0"/>
                                            </p:txEl>
                                          </p:spTgt>
                                        </p:tgtEl>
                                      </p:cBhvr>
                                    </p:animEffect>
                                    <p:anim calcmode="lin" valueType="num">
                                      <p:cBhvr>
                                        <p:cTn id="2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fade">
                                      <p:cBhvr>
                                        <p:cTn id="27" dur="1000"/>
                                        <p:tgtEl>
                                          <p:spTgt spid="3">
                                            <p:txEl>
                                              <p:pRg st="1" end="1"/>
                                            </p:txEl>
                                          </p:spTgt>
                                        </p:tgtEl>
                                      </p:cBhvr>
                                    </p:animEffect>
                                    <p:anim calcmode="lin" valueType="num">
                                      <p:cBhvr>
                                        <p:cTn id="2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Effect transition="in" filter="fade">
                                      <p:cBhvr>
                                        <p:cTn id="34" dur="1000"/>
                                        <p:tgtEl>
                                          <p:spTgt spid="3">
                                            <p:txEl>
                                              <p:pRg st="2" end="2"/>
                                            </p:txEl>
                                          </p:spTgt>
                                        </p:tgtEl>
                                      </p:cBhvr>
                                    </p:animEffect>
                                    <p:anim calcmode="lin" valueType="num">
                                      <p:cBhvr>
                                        <p:cTn id="3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anim calcmode="lin" valueType="num">
                                      <p:cBhvr additive="base">
                                        <p:cTn id="4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Effect transition="in" filter="fade">
                                      <p:cBhvr>
                                        <p:cTn id="47" dur="1000"/>
                                        <p:tgtEl>
                                          <p:spTgt spid="3">
                                            <p:txEl>
                                              <p:pRg st="4" end="4"/>
                                            </p:txEl>
                                          </p:spTgt>
                                        </p:tgtEl>
                                      </p:cBhvr>
                                    </p:animEffect>
                                    <p:anim calcmode="lin" valueType="num">
                                      <p:cBhvr>
                                        <p:cTn id="4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3">
                                            <p:txEl>
                                              <p:pRg st="5" end="5"/>
                                            </p:txEl>
                                          </p:spTgt>
                                        </p:tgtEl>
                                        <p:attrNameLst>
                                          <p:attrName>style.visibility</p:attrName>
                                        </p:attrNameLst>
                                      </p:cBhvr>
                                      <p:to>
                                        <p:strVal val="visible"/>
                                      </p:to>
                                    </p:set>
                                    <p:animEffect transition="in" filter="fade">
                                      <p:cBhvr>
                                        <p:cTn id="54" dur="1000"/>
                                        <p:tgtEl>
                                          <p:spTgt spid="3">
                                            <p:txEl>
                                              <p:pRg st="5" end="5"/>
                                            </p:txEl>
                                          </p:spTgt>
                                        </p:tgtEl>
                                      </p:cBhvr>
                                    </p:animEffect>
                                    <p:anim calcmode="lin" valueType="num">
                                      <p:cBhvr>
                                        <p:cTn id="5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3813865" cy="369332"/>
          </a:xfrm>
          <a:prstGeom prst="rect">
            <a:avLst/>
          </a:prstGeom>
        </p:spPr>
        <p:txBody>
          <a:bodyPr wrap="none">
            <a:spAutoFit/>
          </a:bodyPr>
          <a:lstStyle/>
          <a:p>
            <a:r>
              <a:rPr lang="en-US"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b</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chiều thuần </a:t>
            </a:r>
            <a:r>
              <a:rPr lang="vi-VN"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điện </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cảm</a:t>
            </a:r>
            <a:endParaRPr lang="en-US" dirty="0">
              <a:solidFill>
                <a:schemeClr val="accent6">
                  <a:lumMod val="50000"/>
                </a:schemeClr>
              </a:solidFill>
              <a:latin typeface="Arial" panose="020B0604020202020204" pitchFamily="34" charset="0"/>
              <a:cs typeface="Arial" panose="020B0604020202020204" pitchFamily="34" charset="0"/>
            </a:endParaRPr>
          </a:p>
        </p:txBody>
      </p:sp>
      <p:pic>
        <p:nvPicPr>
          <p:cNvPr id="11" name="Picture 2" descr="http://www.brainkart.com/media/extra3/XGOGPD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0217" y="2340516"/>
            <a:ext cx="7279853" cy="4066957"/>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744583" y="3432852"/>
            <a:ext cx="2340267" cy="1754326"/>
          </a:xfrm>
          <a:prstGeom prst="rect">
            <a:avLst/>
          </a:prstGeom>
          <a:noFill/>
        </p:spPr>
        <p:txBody>
          <a:bodyPr wrap="square" rtlCol="0">
            <a:spAutoFit/>
          </a:bodyPr>
          <a:lstStyle/>
          <a:p>
            <a:pPr algn="just"/>
            <a:r>
              <a:rPr lang="en-US" dirty="0" err="1" smtClean="0">
                <a:solidFill>
                  <a:srgbClr val="7030A0"/>
                </a:solidFill>
                <a:latin typeface="Arial" panose="020B0604020202020204" pitchFamily="34" charset="0"/>
                <a:cs typeface="Arial" panose="020B0604020202020204" pitchFamily="34" charset="0"/>
              </a:rPr>
              <a:t>Mối</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quan</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hệ</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giữa</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điện</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áp</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và</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dòng</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điện</a:t>
            </a:r>
            <a:r>
              <a:rPr lang="en-US" dirty="0" smtClean="0">
                <a:solidFill>
                  <a:srgbClr val="7030A0"/>
                </a:solidFill>
                <a:latin typeface="Arial" panose="020B0604020202020204" pitchFamily="34" charset="0"/>
                <a:cs typeface="Arial" panose="020B0604020202020204" pitchFamily="34" charset="0"/>
              </a:rPr>
              <a:t> trong </a:t>
            </a:r>
            <a:r>
              <a:rPr lang="en-US" dirty="0" err="1" smtClean="0">
                <a:solidFill>
                  <a:srgbClr val="7030A0"/>
                </a:solidFill>
                <a:latin typeface="Arial" panose="020B0604020202020204" pitchFamily="34" charset="0"/>
                <a:cs typeface="Arial" panose="020B0604020202020204" pitchFamily="34" charset="0"/>
              </a:rPr>
              <a:t>mạch</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thuần</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điện</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cảm</a:t>
            </a:r>
            <a:r>
              <a:rPr lang="en-US" dirty="0" smtClean="0">
                <a:solidFill>
                  <a:srgbClr val="7030A0"/>
                </a:solidFill>
                <a:latin typeface="Arial" panose="020B0604020202020204" pitchFamily="34" charset="0"/>
                <a:cs typeface="Arial" panose="020B0604020202020204" pitchFamily="34" charset="0"/>
              </a:rPr>
              <a:t> </a:t>
            </a:r>
            <a:r>
              <a:rPr lang="en-US" i="1" dirty="0" smtClean="0">
                <a:solidFill>
                  <a:srgbClr val="7030A0"/>
                </a:solidFill>
                <a:latin typeface="Arial" panose="020B0604020202020204" pitchFamily="34" charset="0"/>
                <a:cs typeface="Arial" panose="020B0604020202020204" pitchFamily="34" charset="0"/>
              </a:rPr>
              <a:t>(</a:t>
            </a:r>
            <a:r>
              <a:rPr lang="en-US" i="1" dirty="0" err="1" smtClean="0">
                <a:solidFill>
                  <a:srgbClr val="7030A0"/>
                </a:solidFill>
                <a:latin typeface="Arial" panose="020B0604020202020204" pitchFamily="34" charset="0"/>
                <a:cs typeface="Arial" panose="020B0604020202020204" pitchFamily="34" charset="0"/>
              </a:rPr>
              <a:t>mạch</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chỉ</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có</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phần</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tử</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tiêu</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thụ</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điện</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là</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cuộn</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dây</a:t>
            </a:r>
            <a:r>
              <a:rPr lang="en-US" i="1" dirty="0" smtClean="0">
                <a:solidFill>
                  <a:srgbClr val="7030A0"/>
                </a:solidFill>
                <a:latin typeface="Arial" panose="020B0604020202020204" pitchFamily="34" charset="0"/>
                <a:cs typeface="Arial" panose="020B0604020202020204" pitchFamily="34" charset="0"/>
              </a:rPr>
              <a:t>)</a:t>
            </a:r>
            <a:endParaRPr lang="en-US" i="1"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20541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3877985" cy="369332"/>
          </a:xfrm>
          <a:prstGeom prst="rect">
            <a:avLst/>
          </a:prstGeom>
        </p:spPr>
        <p:txBody>
          <a:bodyPr wrap="none">
            <a:spAutoFit/>
          </a:bodyPr>
          <a:lstStyle/>
          <a:p>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chiều thuần </a:t>
            </a:r>
            <a:r>
              <a:rPr lang="vi-VN"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điện </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dung</a:t>
            </a:r>
            <a:endParaRPr lang="en-US" dirty="0">
              <a:solidFill>
                <a:schemeClr val="accent6">
                  <a:lumMod val="50000"/>
                </a:schemeClr>
              </a:solidFill>
              <a:latin typeface="Arial" panose="020B0604020202020204" pitchFamily="34" charset="0"/>
              <a:cs typeface="Arial" panose="020B0604020202020204" pitchFamily="34" charset="0"/>
            </a:endParaRPr>
          </a:p>
        </p:txBody>
      </p:sp>
      <p:sp>
        <p:nvSpPr>
          <p:cNvPr id="3" name="Rectangle 2"/>
          <p:cNvSpPr/>
          <p:nvPr/>
        </p:nvSpPr>
        <p:spPr>
          <a:xfrm>
            <a:off x="1284515" y="2550317"/>
            <a:ext cx="6096000" cy="2505301"/>
          </a:xfrm>
          <a:prstGeom prst="rect">
            <a:avLst/>
          </a:prstGeom>
        </p:spPr>
        <p:txBody>
          <a:bodyPr>
            <a:spAutoFit/>
          </a:bodyPr>
          <a:lstStyle/>
          <a:p>
            <a:pPr algn="just">
              <a:lnSpc>
                <a:spcPct val="150000"/>
              </a:lnSpc>
              <a:spcAft>
                <a:spcPts val="800"/>
              </a:spcAft>
            </a:pPr>
            <a:r>
              <a:rPr lang="vi-VN" dirty="0">
                <a:solidFill>
                  <a:srgbClr val="7030A0"/>
                </a:solidFill>
                <a:ea typeface="Times New Roman" panose="02020603050405020304" pitchFamily="18" charset="0"/>
                <a:cs typeface="Arial" panose="020B0604020202020204" pitchFamily="34" charset="0"/>
              </a:rPr>
              <a:t>- Mạch xoay chiều thuần điện dung là mạch điện chỉ có điện dung C và điện trở nhỏ coi như không đang kể.</a:t>
            </a:r>
            <a:endParaRPr lang="en-US" dirty="0">
              <a:solidFill>
                <a:srgbClr val="7030A0"/>
              </a:solidFill>
              <a:latin typeface="Arial" panose="020B0604020202020204" pitchFamily="34" charset="0"/>
              <a:ea typeface="Arial" panose="020B0604020202020204" pitchFamily="34" charset="0"/>
              <a:cs typeface="Arial" panose="020B0604020202020204" pitchFamily="34" charset="0"/>
            </a:endParaRPr>
          </a:p>
          <a:p>
            <a:pPr algn="just">
              <a:lnSpc>
                <a:spcPct val="115000"/>
              </a:lnSpc>
              <a:spcAft>
                <a:spcPts val="800"/>
              </a:spcAft>
            </a:pPr>
            <a:r>
              <a:rPr lang="vi-VN" dirty="0">
                <a:solidFill>
                  <a:srgbClr val="002060"/>
                </a:solidFill>
                <a:ea typeface="Times New Roman" panose="02020603050405020304" pitchFamily="18" charset="0"/>
                <a:cs typeface="Arial" panose="020B0604020202020204" pitchFamily="34" charset="0"/>
              </a:rPr>
              <a:t>- Giả sử cho điện áp xoay chiều lên </a:t>
            </a:r>
            <a:r>
              <a:rPr lang="en-US" dirty="0" err="1">
                <a:solidFill>
                  <a:srgbClr val="002060"/>
                </a:solidFill>
                <a:latin typeface="Arial" panose="020B0604020202020204" pitchFamily="34" charset="0"/>
                <a:ea typeface="Times New Roman" panose="02020603050405020304" pitchFamily="18" charset="0"/>
                <a:cs typeface="Arial" panose="020B0604020202020204" pitchFamily="34" charset="0"/>
              </a:rPr>
              <a:t>một</a:t>
            </a:r>
            <a:r>
              <a:rPr lang="en-US"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vi-VN" dirty="0">
                <a:solidFill>
                  <a:srgbClr val="002060"/>
                </a:solidFill>
                <a:ea typeface="Times New Roman" panose="02020603050405020304" pitchFamily="18" charset="0"/>
                <a:cs typeface="Arial" panose="020B0604020202020204" pitchFamily="34" charset="0"/>
              </a:rPr>
              <a:t>tụ điện</a:t>
            </a:r>
            <a:r>
              <a:rPr lang="en-US"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dirty="0" err="1">
                <a:solidFill>
                  <a:srgbClr val="002060"/>
                </a:solidFill>
                <a:latin typeface="Arial" panose="020B0604020202020204" pitchFamily="34" charset="0"/>
                <a:ea typeface="Times New Roman" panose="02020603050405020304" pitchFamily="18" charset="0"/>
                <a:cs typeface="Arial" panose="020B0604020202020204" pitchFamily="34" charset="0"/>
              </a:rPr>
              <a:t>thuần</a:t>
            </a:r>
            <a:r>
              <a:rPr lang="en-US"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dirty="0" err="1">
                <a:solidFill>
                  <a:srgbClr val="002060"/>
                </a:solidFill>
                <a:latin typeface="Arial" panose="020B0604020202020204" pitchFamily="34" charset="0"/>
                <a:ea typeface="Times New Roman" panose="02020603050405020304" pitchFamily="18" charset="0"/>
                <a:cs typeface="Arial" panose="020B0604020202020204" pitchFamily="34" charset="0"/>
              </a:rPr>
              <a:t>điện</a:t>
            </a:r>
            <a:r>
              <a:rPr lang="en-US" dirty="0">
                <a:solidFill>
                  <a:srgbClr val="002060"/>
                </a:solidFill>
                <a:latin typeface="Arial" panose="020B0604020202020204" pitchFamily="34" charset="0"/>
                <a:ea typeface="Times New Roman" panose="02020603050405020304" pitchFamily="18" charset="0"/>
                <a:cs typeface="Arial" panose="020B0604020202020204" pitchFamily="34" charset="0"/>
              </a:rPr>
              <a:t> dung C</a:t>
            </a:r>
            <a:r>
              <a:rPr lang="vi-VN" dirty="0">
                <a:solidFill>
                  <a:srgbClr val="002060"/>
                </a:solidFill>
                <a:ea typeface="Times New Roman" panose="02020603050405020304" pitchFamily="18" charset="0"/>
                <a:cs typeface="Arial" panose="020B0604020202020204" pitchFamily="34" charset="0"/>
              </a:rPr>
              <a:t>, </a:t>
            </a:r>
            <a:r>
              <a:rPr lang="en-US" dirty="0" err="1">
                <a:solidFill>
                  <a:srgbClr val="002060"/>
                </a:solidFill>
                <a:latin typeface="Arial" panose="020B0604020202020204" pitchFamily="34" charset="0"/>
                <a:ea typeface="Times New Roman" panose="02020603050405020304" pitchFamily="18" charset="0"/>
                <a:cs typeface="Arial" panose="020B0604020202020204" pitchFamily="34" charset="0"/>
              </a:rPr>
              <a:t>điện</a:t>
            </a:r>
            <a:r>
              <a:rPr lang="en-US"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dirty="0" err="1">
                <a:solidFill>
                  <a:srgbClr val="002060"/>
                </a:solidFill>
                <a:latin typeface="Arial" panose="020B0604020202020204" pitchFamily="34" charset="0"/>
                <a:ea typeface="Times New Roman" panose="02020603050405020304" pitchFamily="18" charset="0"/>
                <a:cs typeface="Arial" panose="020B0604020202020204" pitchFamily="34" charset="0"/>
              </a:rPr>
              <a:t>áp</a:t>
            </a:r>
            <a:r>
              <a:rPr lang="en-US"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dirty="0" err="1">
                <a:solidFill>
                  <a:srgbClr val="002060"/>
                </a:solidFill>
                <a:latin typeface="Arial" panose="020B0604020202020204" pitchFamily="34" charset="0"/>
                <a:ea typeface="Times New Roman" panose="02020603050405020304" pitchFamily="18" charset="0"/>
                <a:cs typeface="Arial" panose="020B0604020202020204" pitchFamily="34" charset="0"/>
              </a:rPr>
              <a:t>u</a:t>
            </a:r>
            <a:r>
              <a:rPr lang="en-US" baseline="-25000" dirty="0" err="1">
                <a:solidFill>
                  <a:srgbClr val="002060"/>
                </a:solidFill>
                <a:latin typeface="Arial" panose="020B0604020202020204" pitchFamily="34" charset="0"/>
                <a:ea typeface="Times New Roman" panose="02020603050405020304" pitchFamily="18" charset="0"/>
                <a:cs typeface="Arial" panose="020B0604020202020204" pitchFamily="34" charset="0"/>
              </a:rPr>
              <a:t>C</a:t>
            </a:r>
            <a:r>
              <a:rPr lang="vi-VN" dirty="0">
                <a:solidFill>
                  <a:srgbClr val="002060"/>
                </a:solidFill>
                <a:ea typeface="Times New Roman" panose="02020603050405020304" pitchFamily="18" charset="0"/>
                <a:cs typeface="Arial" panose="020B0604020202020204" pitchFamily="34" charset="0"/>
              </a:rPr>
              <a:t> có dạng: </a:t>
            </a:r>
            <a:endParaRPr lang="en-US" dirty="0">
              <a:solidFill>
                <a:srgbClr val="002060"/>
              </a:solidFill>
              <a:latin typeface="Arial" panose="020B0604020202020204" pitchFamily="34" charset="0"/>
              <a:ea typeface="Arial" panose="020B0604020202020204" pitchFamily="34" charset="0"/>
              <a:cs typeface="Arial" panose="020B0604020202020204" pitchFamily="34" charset="0"/>
            </a:endParaRPr>
          </a:p>
          <a:p>
            <a:pPr algn="just">
              <a:lnSpc>
                <a:spcPct val="115000"/>
              </a:lnSpc>
              <a:spcAft>
                <a:spcPts val="800"/>
              </a:spcAft>
            </a:pPr>
            <a:r>
              <a:rPr lang="vi-VN" dirty="0">
                <a:solidFill>
                  <a:srgbClr val="002060"/>
                </a:solidFill>
                <a:ea typeface="Times New Roman" panose="02020603050405020304" pitchFamily="18" charset="0"/>
                <a:cs typeface="Arial" panose="020B0604020202020204" pitchFamily="34" charset="0"/>
              </a:rPr>
              <a:t>		</a:t>
            </a:r>
            <a:r>
              <a:rPr lang="en-US" dirty="0" err="1" smtClean="0">
                <a:solidFill>
                  <a:srgbClr val="002060"/>
                </a:solidFill>
                <a:latin typeface="Arial" panose="020B0604020202020204" pitchFamily="34" charset="0"/>
                <a:ea typeface="Times New Roman" panose="02020603050405020304" pitchFamily="18" charset="0"/>
                <a:cs typeface="Arial" panose="020B0604020202020204" pitchFamily="34" charset="0"/>
              </a:rPr>
              <a:t>u</a:t>
            </a:r>
            <a:r>
              <a:rPr lang="en-US" baseline="-25000" dirty="0" err="1" smtClean="0">
                <a:solidFill>
                  <a:srgbClr val="002060"/>
                </a:solidFill>
                <a:latin typeface="Arial" panose="020B0604020202020204" pitchFamily="34" charset="0"/>
                <a:ea typeface="Times New Roman" panose="02020603050405020304" pitchFamily="18" charset="0"/>
                <a:cs typeface="Arial" panose="020B0604020202020204" pitchFamily="34" charset="0"/>
              </a:rPr>
              <a:t>C</a:t>
            </a:r>
            <a:r>
              <a:rPr lang="en-US"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 </a:t>
            </a:r>
            <a:r>
              <a:rPr lang="en-US" dirty="0" err="1" smtClean="0">
                <a:solidFill>
                  <a:srgbClr val="002060"/>
                </a:solidFill>
                <a:latin typeface="Arial" panose="020B0604020202020204" pitchFamily="34" charset="0"/>
                <a:ea typeface="Times New Roman" panose="02020603050405020304" pitchFamily="18" charset="0"/>
                <a:cs typeface="Arial" panose="020B0604020202020204" pitchFamily="34" charset="0"/>
              </a:rPr>
              <a:t>U</a:t>
            </a:r>
            <a:r>
              <a:rPr lang="en-US" baseline="-25000" dirty="0" err="1" smtClean="0">
                <a:solidFill>
                  <a:srgbClr val="002060"/>
                </a:solidFill>
                <a:latin typeface="Arial" panose="020B0604020202020204" pitchFamily="34" charset="0"/>
                <a:ea typeface="Times New Roman" panose="02020603050405020304" pitchFamily="18" charset="0"/>
                <a:cs typeface="Arial" panose="020B0604020202020204" pitchFamily="34" charset="0"/>
              </a:rPr>
              <a:t>Cmax</a:t>
            </a:r>
            <a:r>
              <a:rPr lang="en-US" dirty="0" err="1" smtClean="0">
                <a:solidFill>
                  <a:srgbClr val="002060"/>
                </a:solidFill>
                <a:latin typeface="Arial" panose="020B0604020202020204" pitchFamily="34" charset="0"/>
                <a:ea typeface="Times New Roman" panose="02020603050405020304" pitchFamily="18" charset="0"/>
                <a:cs typeface="Arial" panose="020B0604020202020204" pitchFamily="34" charset="0"/>
              </a:rPr>
              <a:t>sin</a:t>
            </a:r>
            <a:r>
              <a:rPr lang="vi-VN" dirty="0">
                <a:solidFill>
                  <a:srgbClr val="002060"/>
                </a:solidFill>
                <a:ea typeface="Times New Roman" panose="02020603050405020304" pitchFamily="18" charset="0"/>
                <a:cs typeface="Arial" panose="020B0604020202020204" pitchFamily="34" charset="0"/>
              </a:rPr>
              <a:t>ω</a:t>
            </a:r>
            <a:r>
              <a:rPr lang="en-US"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t</a:t>
            </a:r>
          </a:p>
          <a:p>
            <a:pPr algn="just">
              <a:lnSpc>
                <a:spcPct val="115000"/>
              </a:lnSpc>
              <a:spcAft>
                <a:spcPts val="800"/>
              </a:spcAft>
            </a:pPr>
            <a:r>
              <a:rPr lang="en-US" dirty="0" smtClean="0">
                <a:solidFill>
                  <a:srgbClr val="002060"/>
                </a:solidFill>
                <a:latin typeface="Arial" panose="020B0604020202020204" pitchFamily="34" charset="0"/>
                <a:ea typeface="Arial" panose="020B0604020202020204" pitchFamily="34" charset="0"/>
                <a:cs typeface="Arial" panose="020B0604020202020204" pitchFamily="34" charset="0"/>
              </a:rPr>
              <a:t>- </a:t>
            </a:r>
            <a:r>
              <a:rPr lang="en-US" dirty="0" err="1" smtClean="0">
                <a:solidFill>
                  <a:srgbClr val="002060"/>
                </a:solidFill>
                <a:latin typeface="Arial" panose="020B0604020202020204" pitchFamily="34" charset="0"/>
                <a:ea typeface="Arial" panose="020B0604020202020204" pitchFamily="34" charset="0"/>
                <a:cs typeface="Arial" panose="020B0604020202020204" pitchFamily="34" charset="0"/>
              </a:rPr>
              <a:t>Điện</a:t>
            </a:r>
            <a:r>
              <a:rPr lang="en-US" dirty="0" smtClean="0">
                <a:solidFill>
                  <a:srgbClr val="002060"/>
                </a:solidFill>
                <a:latin typeface="Arial" panose="020B0604020202020204" pitchFamily="34" charset="0"/>
                <a:ea typeface="Arial" panose="020B0604020202020204" pitchFamily="34" charset="0"/>
                <a:cs typeface="Arial" panose="020B0604020202020204" pitchFamily="34" charset="0"/>
              </a:rPr>
              <a:t> dung C </a:t>
            </a:r>
            <a:r>
              <a:rPr lang="en-US" dirty="0" err="1" smtClean="0">
                <a:solidFill>
                  <a:srgbClr val="002060"/>
                </a:solidFill>
                <a:latin typeface="Arial" panose="020B0604020202020204" pitchFamily="34" charset="0"/>
                <a:ea typeface="Arial" panose="020B0604020202020204" pitchFamily="34" charset="0"/>
                <a:cs typeface="Arial" panose="020B0604020202020204" pitchFamily="34" charset="0"/>
              </a:rPr>
              <a:t>có</a:t>
            </a:r>
            <a:r>
              <a:rPr lang="en-US" dirty="0" smtClean="0">
                <a:solidFill>
                  <a:srgbClr val="002060"/>
                </a:solidFill>
                <a:latin typeface="Arial" panose="020B0604020202020204" pitchFamily="34" charset="0"/>
                <a:ea typeface="Arial" panose="020B0604020202020204" pitchFamily="34" charset="0"/>
                <a:cs typeface="Arial" panose="020B0604020202020204" pitchFamily="34" charset="0"/>
              </a:rPr>
              <a:t> </a:t>
            </a:r>
            <a:r>
              <a:rPr lang="en-US" dirty="0" err="1" smtClean="0">
                <a:solidFill>
                  <a:srgbClr val="002060"/>
                </a:solidFill>
                <a:latin typeface="Arial" panose="020B0604020202020204" pitchFamily="34" charset="0"/>
                <a:ea typeface="Arial" panose="020B0604020202020204" pitchFamily="34" charset="0"/>
                <a:cs typeface="Arial" panose="020B0604020202020204" pitchFamily="34" charset="0"/>
              </a:rPr>
              <a:t>đơn</a:t>
            </a:r>
            <a:r>
              <a:rPr lang="en-US" dirty="0" smtClean="0">
                <a:solidFill>
                  <a:srgbClr val="002060"/>
                </a:solidFill>
                <a:latin typeface="Arial" panose="020B0604020202020204" pitchFamily="34" charset="0"/>
                <a:ea typeface="Arial" panose="020B0604020202020204" pitchFamily="34" charset="0"/>
                <a:cs typeface="Arial" panose="020B0604020202020204" pitchFamily="34" charset="0"/>
              </a:rPr>
              <a:t> </a:t>
            </a:r>
            <a:r>
              <a:rPr lang="en-US" dirty="0" err="1" smtClean="0">
                <a:solidFill>
                  <a:srgbClr val="002060"/>
                </a:solidFill>
                <a:latin typeface="Arial" panose="020B0604020202020204" pitchFamily="34" charset="0"/>
                <a:ea typeface="Arial" panose="020B0604020202020204" pitchFamily="34" charset="0"/>
                <a:cs typeface="Arial" panose="020B0604020202020204" pitchFamily="34" charset="0"/>
              </a:rPr>
              <a:t>vị</a:t>
            </a:r>
            <a:r>
              <a:rPr lang="en-US" dirty="0" smtClean="0">
                <a:solidFill>
                  <a:srgbClr val="002060"/>
                </a:solidFill>
                <a:latin typeface="Arial" panose="020B0604020202020204" pitchFamily="34" charset="0"/>
                <a:ea typeface="Arial" panose="020B0604020202020204" pitchFamily="34" charset="0"/>
                <a:cs typeface="Arial" panose="020B0604020202020204" pitchFamily="34" charset="0"/>
              </a:rPr>
              <a:t>: F (</a:t>
            </a:r>
            <a:r>
              <a:rPr lang="en-US" dirty="0" err="1" smtClean="0">
                <a:solidFill>
                  <a:srgbClr val="002060"/>
                </a:solidFill>
                <a:latin typeface="Arial" panose="020B0604020202020204" pitchFamily="34" charset="0"/>
                <a:ea typeface="Arial" panose="020B0604020202020204" pitchFamily="34" charset="0"/>
                <a:cs typeface="Arial" panose="020B0604020202020204" pitchFamily="34" charset="0"/>
              </a:rPr>
              <a:t>fara</a:t>
            </a:r>
            <a:r>
              <a:rPr lang="en-US" dirty="0" smtClean="0">
                <a:solidFill>
                  <a:srgbClr val="002060"/>
                </a:solidFill>
                <a:latin typeface="Arial" panose="020B0604020202020204" pitchFamily="34" charset="0"/>
                <a:ea typeface="Arial" panose="020B0604020202020204" pitchFamily="34" charset="0"/>
                <a:cs typeface="Arial" panose="020B0604020202020204" pitchFamily="34" charset="0"/>
              </a:rPr>
              <a:t>)</a:t>
            </a:r>
            <a:endParaRPr lang="en-US" dirty="0">
              <a:solidFill>
                <a:srgbClr val="002060"/>
              </a:solidFill>
              <a:latin typeface="Arial" panose="020B0604020202020204" pitchFamily="34" charset="0"/>
              <a:ea typeface="Arial" panose="020B0604020202020204" pitchFamily="34" charset="0"/>
              <a:cs typeface="Arial" panose="020B0604020202020204" pitchFamily="34" charset="0"/>
            </a:endParaRPr>
          </a:p>
        </p:txBody>
      </p:sp>
      <p:pic>
        <p:nvPicPr>
          <p:cNvPr id="12" name="Picture 11" descr="Part a of the figure shows a capacitor C connected across an A C voltage source V. The voltage across the capacitor is given by V C. Part b of the diagram shows a graph for the variation of current and voltage across the capacitor as functions of time. The voltage V C and current I C is plotted along the Y axis and the time t is along the X axis. The graph for current is a progressive sine wave from the origin starting with a wave along the negative Y axis. The graph for voltage is a cosine wave and amplitude slightly less than the current wave."/>
          <p:cNvPicPr/>
          <p:nvPr/>
        </p:nvPicPr>
        <p:blipFill rotWithShape="1">
          <a:blip r:embed="rId2">
            <a:extLst>
              <a:ext uri="{28A0092B-C50C-407E-A947-70E740481C1C}">
                <a14:useLocalDpi xmlns:a14="http://schemas.microsoft.com/office/drawing/2010/main" val="0"/>
              </a:ext>
            </a:extLst>
          </a:blip>
          <a:srcRect r="49250"/>
          <a:stretch/>
        </p:blipFill>
        <p:spPr bwMode="auto">
          <a:xfrm>
            <a:off x="7963466" y="2169808"/>
            <a:ext cx="3675539" cy="295083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87642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3877985" cy="369332"/>
          </a:xfrm>
          <a:prstGeom prst="rect">
            <a:avLst/>
          </a:prstGeom>
        </p:spPr>
        <p:txBody>
          <a:bodyPr wrap="none">
            <a:spAutoFit/>
          </a:bodyPr>
          <a:lstStyle/>
          <a:p>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chiều thuần </a:t>
            </a:r>
            <a:r>
              <a:rPr lang="vi-VN"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điện </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dung</a:t>
            </a:r>
            <a:endParaRPr lang="en-US" dirty="0">
              <a:solidFill>
                <a:schemeClr val="accent6">
                  <a:lumMod val="50000"/>
                </a:schemeClr>
              </a:solidFill>
              <a:latin typeface="Arial" panose="020B0604020202020204" pitchFamily="34" charset="0"/>
              <a:cs typeface="Arial" panose="020B0604020202020204" pitchFamily="34" charset="0"/>
            </a:endParaRPr>
          </a:p>
        </p:txBody>
      </p:sp>
      <p:pic>
        <p:nvPicPr>
          <p:cNvPr id="12" name="Picture 11" descr="Part a of the figure shows a capacitor C connected across an A C voltage source V. The voltage across the capacitor is given by V C. Part b of the diagram shows a graph for the variation of current and voltage across the capacitor as functions of time. The voltage V C and current I C is plotted along the Y axis and the time t is along the X axis. The graph for current is a progressive sine wave from the origin starting with a wave along the negative Y axis. The graph for voltage is a cosine wave and amplitude slightly less than the current wave."/>
          <p:cNvPicPr/>
          <p:nvPr/>
        </p:nvPicPr>
        <p:blipFill rotWithShape="1">
          <a:blip r:embed="rId2">
            <a:extLst>
              <a:ext uri="{28A0092B-C50C-407E-A947-70E740481C1C}">
                <a14:useLocalDpi xmlns:a14="http://schemas.microsoft.com/office/drawing/2010/main" val="0"/>
              </a:ext>
            </a:extLst>
          </a:blip>
          <a:srcRect r="49250"/>
          <a:stretch/>
        </p:blipFill>
        <p:spPr bwMode="auto">
          <a:xfrm>
            <a:off x="7963466" y="2169808"/>
            <a:ext cx="3675539" cy="2950832"/>
          </a:xfrm>
          <a:prstGeom prst="rect">
            <a:avLst/>
          </a:prstGeom>
          <a:noFill/>
          <a:ln>
            <a:noFill/>
          </a:ln>
          <a:extLst>
            <a:ext uri="{53640926-AAD7-44D8-BBD7-CCE9431645EC}">
              <a14:shadowObscured xmlns:a14="http://schemas.microsoft.com/office/drawing/2010/main"/>
            </a:ext>
          </a:extLst>
        </p:spPr>
      </p:pic>
      <mc:AlternateContent xmlns:mc="http://schemas.openxmlformats.org/markup-compatibility/2006" xmlns:a14="http://schemas.microsoft.com/office/drawing/2010/main">
        <mc:Choice Requires="a14">
          <p:sp>
            <p:nvSpPr>
              <p:cNvPr id="4" name="Rectangle 3"/>
              <p:cNvSpPr/>
              <p:nvPr/>
            </p:nvSpPr>
            <p:spPr>
              <a:xfrm>
                <a:off x="1542425" y="2408975"/>
                <a:ext cx="6096000" cy="3420295"/>
              </a:xfrm>
              <a:prstGeom prst="rect">
                <a:avLst/>
              </a:prstGeom>
            </p:spPr>
            <p:txBody>
              <a:bodyPr>
                <a:spAutoFit/>
              </a:bodyPr>
              <a:lstStyle/>
              <a:p>
                <a:pPr algn="just">
                  <a:lnSpc>
                    <a:spcPct val="115000"/>
                  </a:lnSpc>
                  <a:spcAft>
                    <a:spcPts val="800"/>
                  </a:spcAft>
                </a:pPr>
                <a:r>
                  <a:rPr lang="en-US" dirty="0">
                    <a:solidFill>
                      <a:srgbClr val="002060"/>
                    </a:solidFill>
                    <a:latin typeface="Arial" panose="020B0604020202020204" pitchFamily="34" charset="0"/>
                    <a:ea typeface="Times New Roman" panose="02020603050405020304" pitchFamily="18" charset="0"/>
                    <a:cs typeface="Arial" panose="020B0604020202020204" pitchFamily="34" charset="0"/>
                  </a:rPr>
                  <a:t>dòng điện qua tụ điện là: i = dq/dt=Cdu</a:t>
                </a:r>
                <a:r>
                  <a:rPr lang="en-US" baseline="-25000" dirty="0">
                    <a:solidFill>
                      <a:srgbClr val="002060"/>
                    </a:solidFill>
                    <a:latin typeface="Arial" panose="020B0604020202020204" pitchFamily="34" charset="0"/>
                    <a:ea typeface="Times New Roman" panose="02020603050405020304" pitchFamily="18" charset="0"/>
                    <a:cs typeface="Arial" panose="020B0604020202020204" pitchFamily="34" charset="0"/>
                  </a:rPr>
                  <a:t>C</a:t>
                </a:r>
                <a:r>
                  <a:rPr lang="en-US" dirty="0">
                    <a:solidFill>
                      <a:srgbClr val="002060"/>
                    </a:solidFill>
                    <a:latin typeface="Arial" panose="020B0604020202020204" pitchFamily="34" charset="0"/>
                    <a:ea typeface="Times New Roman" panose="02020603050405020304" pitchFamily="18" charset="0"/>
                    <a:cs typeface="Arial" panose="020B0604020202020204" pitchFamily="34" charset="0"/>
                  </a:rPr>
                  <a:t>/dt</a:t>
                </a:r>
                <a:endParaRPr lang="en-US" dirty="0">
                  <a:solidFill>
                    <a:srgbClr val="002060"/>
                  </a:solidFill>
                  <a:latin typeface="Arial" panose="020B0604020202020204" pitchFamily="34" charset="0"/>
                  <a:ea typeface="Arial" panose="020B0604020202020204" pitchFamily="34" charset="0"/>
                  <a:cs typeface="Arial" panose="020B0604020202020204" pitchFamily="34" charset="0"/>
                </a:endParaRPr>
              </a:p>
              <a:p>
                <a:pPr algn="just">
                  <a:lnSpc>
                    <a:spcPct val="115000"/>
                  </a:lnSpc>
                  <a:spcAft>
                    <a:spcPts val="800"/>
                  </a:spcAft>
                </a:pPr>
                <a:r>
                  <a:rPr lang="vi-VN"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dirty="0">
                    <a:solidFill>
                      <a:srgbClr val="002060"/>
                    </a:solidFill>
                    <a:latin typeface="Arial" panose="020B0604020202020204" pitchFamily="34" charset="0"/>
                    <a:ea typeface="Times New Roman" panose="02020603050405020304" pitchFamily="18" charset="0"/>
                    <a:cs typeface="Arial" panose="020B0604020202020204" pitchFamily="34" charset="0"/>
                  </a:rPr>
                  <a:t>=&gt;</a:t>
                </a:r>
                <a:r>
                  <a:rPr lang="vi-VN"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dirty="0" err="1">
                    <a:solidFill>
                      <a:srgbClr val="002060"/>
                    </a:solidFill>
                    <a:latin typeface="Arial" panose="020B0604020202020204" pitchFamily="34" charset="0"/>
                    <a:ea typeface="Times New Roman" panose="02020603050405020304" pitchFamily="18" charset="0"/>
                    <a:cs typeface="Arial" panose="020B0604020202020204" pitchFamily="34" charset="0"/>
                  </a:rPr>
                  <a:t>i</a:t>
                </a:r>
                <a:r>
                  <a:rPr lang="vi-VN" baseline="-25000"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C</a:t>
                </a:r>
                <a:r>
                  <a:rPr lang="en-US" baseline="-25000"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vi-VN"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a:t>
                </a:r>
                <a:r>
                  <a:rPr lang="en-US"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I</a:t>
                </a:r>
                <a:r>
                  <a:rPr lang="vi-VN" baseline="-25000" dirty="0">
                    <a:solidFill>
                      <a:srgbClr val="002060"/>
                    </a:solidFill>
                    <a:latin typeface="Arial" panose="020B0604020202020204" pitchFamily="34" charset="0"/>
                    <a:ea typeface="Times New Roman" panose="02020603050405020304" pitchFamily="18" charset="0"/>
                    <a:cs typeface="Arial" panose="020B0604020202020204" pitchFamily="34" charset="0"/>
                  </a:rPr>
                  <a:t>Cm</a:t>
                </a:r>
                <a:r>
                  <a:rPr lang="en-US" baseline="-25000" dirty="0">
                    <a:solidFill>
                      <a:srgbClr val="002060"/>
                    </a:solidFill>
                    <a:latin typeface="Arial" panose="020B0604020202020204" pitchFamily="34" charset="0"/>
                    <a:ea typeface="Times New Roman" panose="02020603050405020304" pitchFamily="18" charset="0"/>
                    <a:cs typeface="Arial" panose="020B0604020202020204" pitchFamily="34" charset="0"/>
                  </a:rPr>
                  <a:t>ax</a:t>
                </a:r>
                <a:r>
                  <a:rPr lang="vi-VN" dirty="0">
                    <a:solidFill>
                      <a:srgbClr val="002060"/>
                    </a:solidFill>
                    <a:latin typeface="Arial" panose="020B0604020202020204" pitchFamily="34" charset="0"/>
                    <a:ea typeface="Times New Roman" panose="02020603050405020304" pitchFamily="18" charset="0"/>
                    <a:cs typeface="Arial" panose="020B0604020202020204" pitchFamily="34" charset="0"/>
                  </a:rPr>
                  <a:t> sin(ωt – π/2)</a:t>
                </a:r>
                <a:endParaRPr lang="en-US" dirty="0">
                  <a:solidFill>
                    <a:srgbClr val="002060"/>
                  </a:solidFill>
                  <a:latin typeface="Arial" panose="020B0604020202020204" pitchFamily="34" charset="0"/>
                  <a:ea typeface="Arial" panose="020B0604020202020204" pitchFamily="34" charset="0"/>
                  <a:cs typeface="Arial" panose="020B0604020202020204" pitchFamily="34" charset="0"/>
                </a:endParaRPr>
              </a:p>
              <a:p>
                <a:pPr algn="just">
                  <a:lnSpc>
                    <a:spcPct val="115000"/>
                  </a:lnSpc>
                  <a:spcAft>
                    <a:spcPts val="800"/>
                  </a:spcAft>
                </a:pPr>
                <a:r>
                  <a:rPr lang="vi-VN" dirty="0">
                    <a:solidFill>
                      <a:srgbClr val="002060"/>
                    </a:solidFill>
                    <a:latin typeface="Arial" panose="020B0604020202020204" pitchFamily="34" charset="0"/>
                    <a:ea typeface="Times New Roman" panose="02020603050405020304" pitchFamily="18" charset="0"/>
                    <a:cs typeface="Arial" panose="020B0604020202020204" pitchFamily="34" charset="0"/>
                  </a:rPr>
                  <a:t>Với            U</a:t>
                </a:r>
                <a:r>
                  <a:rPr lang="vi-VN" baseline="-25000" dirty="0">
                    <a:solidFill>
                      <a:srgbClr val="002060"/>
                    </a:solidFill>
                    <a:latin typeface="Arial" panose="020B0604020202020204" pitchFamily="34" charset="0"/>
                    <a:ea typeface="Times New Roman" panose="02020603050405020304" pitchFamily="18" charset="0"/>
                    <a:cs typeface="Arial" panose="020B0604020202020204" pitchFamily="34" charset="0"/>
                  </a:rPr>
                  <a:t>Cm</a:t>
                </a:r>
                <a:r>
                  <a:rPr lang="en-US" baseline="-25000" dirty="0">
                    <a:solidFill>
                      <a:srgbClr val="002060"/>
                    </a:solidFill>
                    <a:latin typeface="Arial" panose="020B0604020202020204" pitchFamily="34" charset="0"/>
                    <a:ea typeface="Times New Roman" panose="02020603050405020304" pitchFamily="18" charset="0"/>
                    <a:cs typeface="Arial" panose="020B0604020202020204" pitchFamily="34" charset="0"/>
                  </a:rPr>
                  <a:t>ax</a:t>
                </a:r>
                <a:r>
                  <a:rPr lang="vi-VN" baseline="-25000"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vi-VN"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14:m>
                  <m:oMath xmlns:m="http://schemas.openxmlformats.org/officeDocument/2006/math">
                    <m:r>
                      <a:rPr lang="vi-VN" i="1">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 </m:t>
                    </m:r>
                    <m:f>
                      <m:fPr>
                        <m:ctrlPr>
                          <a:rPr lang="en-US" i="1">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vi-VN" i="1">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vi-VN" i="1">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𝜔</m:t>
                        </m:r>
                        <m:r>
                          <a:rPr lang="vi-VN" i="1">
                            <a:solidFill>
                              <a:srgbClr val="002060"/>
                            </a:solidFill>
                            <a:latin typeface="Cambria Math" panose="02040503050406030204" pitchFamily="18" charset="0"/>
                            <a:ea typeface="Times New Roman" panose="02020603050405020304" pitchFamily="18" charset="0"/>
                            <a:cs typeface="Times New Roman" panose="02020603050405020304" pitchFamily="18" charset="0"/>
                          </a:rPr>
                          <m:t>𝐶</m:t>
                        </m:r>
                      </m:den>
                    </m:f>
                  </m:oMath>
                </a14:m>
                <a:r>
                  <a:rPr lang="vi-VN" dirty="0">
                    <a:solidFill>
                      <a:srgbClr val="002060"/>
                    </a:solidFill>
                    <a:latin typeface="Arial" panose="020B0604020202020204" pitchFamily="34" charset="0"/>
                    <a:ea typeface="Times New Roman" panose="02020603050405020304" pitchFamily="18" charset="0"/>
                    <a:cs typeface="Arial" panose="020B0604020202020204" pitchFamily="34" charset="0"/>
                  </a:rPr>
                  <a:t>.I</a:t>
                </a:r>
                <a:r>
                  <a:rPr lang="en-US" baseline="-25000" dirty="0">
                    <a:solidFill>
                      <a:srgbClr val="002060"/>
                    </a:solidFill>
                    <a:latin typeface="Arial" panose="020B0604020202020204" pitchFamily="34" charset="0"/>
                    <a:ea typeface="Times New Roman" panose="02020603050405020304" pitchFamily="18" charset="0"/>
                    <a:cs typeface="Arial" panose="020B0604020202020204" pitchFamily="34" charset="0"/>
                  </a:rPr>
                  <a:t>Cmax</a:t>
                </a:r>
                <a:r>
                  <a:rPr lang="vi-VN" dirty="0">
                    <a:solidFill>
                      <a:srgbClr val="002060"/>
                    </a:solidFill>
                    <a:latin typeface="Arial" panose="020B0604020202020204" pitchFamily="34" charset="0"/>
                    <a:ea typeface="Times New Roman" panose="02020603050405020304" pitchFamily="18" charset="0"/>
                    <a:cs typeface="Arial" panose="020B0604020202020204" pitchFamily="34" charset="0"/>
                  </a:rPr>
                  <a:t> =&gt; I</a:t>
                </a:r>
                <a:r>
                  <a:rPr lang="en-US" baseline="-25000" dirty="0" err="1" smtClean="0">
                    <a:solidFill>
                      <a:srgbClr val="002060"/>
                    </a:solidFill>
                    <a:latin typeface="Arial" panose="020B0604020202020204" pitchFamily="34" charset="0"/>
                    <a:ea typeface="Times New Roman" panose="02020603050405020304" pitchFamily="18" charset="0"/>
                    <a:cs typeface="Arial" panose="020B0604020202020204" pitchFamily="34" charset="0"/>
                  </a:rPr>
                  <a:t>Cmax</a:t>
                </a:r>
                <a:r>
                  <a:rPr lang="en-US" baseline="-25000"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vi-VN"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a:t>
                </a:r>
                <a:r>
                  <a:rPr lang="en-US"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vi-VN"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C.ω.U</a:t>
                </a:r>
                <a:r>
                  <a:rPr lang="vi-VN" baseline="-25000" dirty="0" smtClean="0">
                    <a:solidFill>
                      <a:srgbClr val="002060"/>
                    </a:solidFill>
                    <a:latin typeface="Arial" panose="020B0604020202020204" pitchFamily="34" charset="0"/>
                    <a:ea typeface="Times New Roman" panose="02020603050405020304" pitchFamily="18" charset="0"/>
                    <a:cs typeface="Arial" panose="020B0604020202020204" pitchFamily="34" charset="0"/>
                  </a:rPr>
                  <a:t>Cm</a:t>
                </a:r>
                <a:r>
                  <a:rPr lang="en-US" baseline="-25000" dirty="0">
                    <a:solidFill>
                      <a:srgbClr val="002060"/>
                    </a:solidFill>
                    <a:latin typeface="Arial" panose="020B0604020202020204" pitchFamily="34" charset="0"/>
                    <a:ea typeface="Times New Roman" panose="02020603050405020304" pitchFamily="18" charset="0"/>
                    <a:cs typeface="Arial" panose="020B0604020202020204" pitchFamily="34" charset="0"/>
                  </a:rPr>
                  <a:t>ax</a:t>
                </a:r>
                <a:endParaRPr lang="en-US" dirty="0">
                  <a:solidFill>
                    <a:srgbClr val="002060"/>
                  </a:solidFill>
                  <a:latin typeface="Arial" panose="020B0604020202020204" pitchFamily="34" charset="0"/>
                  <a:ea typeface="Arial" panose="020B0604020202020204" pitchFamily="34" charset="0"/>
                  <a:cs typeface="Arial" panose="020B0604020202020204" pitchFamily="34" charset="0"/>
                </a:endParaRPr>
              </a:p>
              <a:p>
                <a:pPr algn="just">
                  <a:lnSpc>
                    <a:spcPct val="115000"/>
                  </a:lnSpc>
                  <a:spcAft>
                    <a:spcPts val="800"/>
                  </a:spcAft>
                </a:pPr>
                <a:r>
                  <a:rPr lang="en-US" dirty="0">
                    <a:latin typeface="Arial" panose="020B0604020202020204" pitchFamily="34" charset="0"/>
                    <a:ea typeface="Times New Roman" panose="02020603050405020304" pitchFamily="18" charset="0"/>
                    <a:cs typeface="Arial" panose="020B0604020202020204" pitchFamily="34" charset="0"/>
                  </a:rPr>
                  <a:t>	</a:t>
                </a:r>
                <a:r>
                  <a:rPr lang="vi-VN" dirty="0">
                    <a:solidFill>
                      <a:srgbClr val="00B050"/>
                    </a:solidFill>
                    <a:latin typeface="Arial" panose="020B0604020202020204" pitchFamily="34" charset="0"/>
                    <a:ea typeface="Times New Roman" panose="02020603050405020304" pitchFamily="18" charset="0"/>
                    <a:cs typeface="Arial" panose="020B0604020202020204" pitchFamily="34" charset="0"/>
                  </a:rPr>
                  <a:t>Trong đó    X</a:t>
                </a:r>
                <a:r>
                  <a:rPr lang="vi-VN" baseline="-25000" dirty="0">
                    <a:solidFill>
                      <a:srgbClr val="00B050"/>
                    </a:solidFill>
                    <a:latin typeface="Arial" panose="020B0604020202020204" pitchFamily="34" charset="0"/>
                    <a:ea typeface="Times New Roman" panose="02020603050405020304" pitchFamily="18" charset="0"/>
                    <a:cs typeface="Arial" panose="020B0604020202020204" pitchFamily="34" charset="0"/>
                  </a:rPr>
                  <a:t>C </a:t>
                </a:r>
                <a:r>
                  <a:rPr lang="vi-VN" dirty="0">
                    <a:solidFill>
                      <a:srgbClr val="00B050"/>
                    </a:solidFill>
                    <a:latin typeface="Arial" panose="020B0604020202020204" pitchFamily="34" charset="0"/>
                    <a:ea typeface="Times New Roman" panose="02020603050405020304" pitchFamily="18" charset="0"/>
                    <a:cs typeface="Arial" panose="020B0604020202020204" pitchFamily="34" charset="0"/>
                  </a:rPr>
                  <a:t>=</a:t>
                </a:r>
                <a14:m>
                  <m:oMath xmlns:m="http://schemas.openxmlformats.org/officeDocument/2006/math">
                    <m:r>
                      <a:rPr lang="vi-VN" i="1">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 </m:t>
                    </m:r>
                    <m:f>
                      <m:fPr>
                        <m:ctrlPr>
                          <a:rPr lang="en-US" i="1">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vi-VN" i="1">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1</m:t>
                        </m:r>
                      </m:num>
                      <m:den>
                        <m:r>
                          <a:rPr lang="vi-VN" i="1">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 </m:t>
                        </m:r>
                        <m:r>
                          <a:rPr lang="vi-VN" i="1">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𝐶</m:t>
                        </m:r>
                        <m:r>
                          <a:rPr lang="vi-VN" i="1">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𝜔</m:t>
                        </m:r>
                      </m:den>
                    </m:f>
                  </m:oMath>
                </a14:m>
                <a:endParaRPr lang="en-US" dirty="0">
                  <a:solidFill>
                    <a:srgbClr val="00B050"/>
                  </a:solidFill>
                  <a:latin typeface="Arial" panose="020B0604020202020204" pitchFamily="34" charset="0"/>
                  <a:ea typeface="Arial" panose="020B0604020202020204" pitchFamily="34" charset="0"/>
                  <a:cs typeface="Arial" panose="020B0604020202020204" pitchFamily="34" charset="0"/>
                </a:endParaRPr>
              </a:p>
              <a:p>
                <a:pPr algn="just">
                  <a:lnSpc>
                    <a:spcPct val="115000"/>
                  </a:lnSpc>
                  <a:spcAft>
                    <a:spcPts val="800"/>
                  </a:spcAft>
                </a:pPr>
                <a:r>
                  <a:rPr lang="en-US" dirty="0">
                    <a:solidFill>
                      <a:srgbClr val="00B050"/>
                    </a:solidFill>
                    <a:latin typeface="Arial" panose="020B0604020202020204" pitchFamily="34" charset="0"/>
                    <a:ea typeface="Times New Roman" panose="02020603050405020304" pitchFamily="18" charset="0"/>
                    <a:cs typeface="Arial" panose="020B0604020202020204" pitchFamily="34" charset="0"/>
                  </a:rPr>
                  <a:t>	</a:t>
                </a:r>
                <a:r>
                  <a:rPr lang="vi-VN" dirty="0">
                    <a:solidFill>
                      <a:srgbClr val="00B050"/>
                    </a:solidFill>
                    <a:latin typeface="Arial" panose="020B0604020202020204" pitchFamily="34" charset="0"/>
                    <a:ea typeface="Times New Roman" panose="02020603050405020304" pitchFamily="18" charset="0"/>
                    <a:cs typeface="Arial" panose="020B0604020202020204" pitchFamily="34" charset="0"/>
                  </a:rPr>
                  <a:t>X</a:t>
                </a:r>
                <a:r>
                  <a:rPr lang="vi-VN" baseline="-25000" dirty="0">
                    <a:solidFill>
                      <a:srgbClr val="00B050"/>
                    </a:solidFill>
                    <a:latin typeface="Arial" panose="020B0604020202020204" pitchFamily="34" charset="0"/>
                    <a:ea typeface="Times New Roman" panose="02020603050405020304" pitchFamily="18" charset="0"/>
                    <a:cs typeface="Arial" panose="020B0604020202020204" pitchFamily="34" charset="0"/>
                  </a:rPr>
                  <a:t>C</a:t>
                </a:r>
                <a:r>
                  <a:rPr lang="vi-VN" dirty="0">
                    <a:solidFill>
                      <a:srgbClr val="00B050"/>
                    </a:solidFill>
                    <a:latin typeface="Arial" panose="020B0604020202020204" pitchFamily="34" charset="0"/>
                    <a:ea typeface="Times New Roman" panose="02020603050405020304" pitchFamily="18" charset="0"/>
                    <a:cs typeface="Arial" panose="020B0604020202020204" pitchFamily="34" charset="0"/>
                  </a:rPr>
                  <a:t>: Là dung kháng của cuộn dây có đơn vị là ôm(Ω)</a:t>
                </a:r>
                <a:endParaRPr lang="en-US" dirty="0">
                  <a:solidFill>
                    <a:srgbClr val="00B050"/>
                  </a:solidFill>
                  <a:latin typeface="Arial" panose="020B0604020202020204" pitchFamily="34" charset="0"/>
                  <a:ea typeface="Arial" panose="020B0604020202020204" pitchFamily="34" charset="0"/>
                  <a:cs typeface="Arial" panose="020B0604020202020204" pitchFamily="34" charset="0"/>
                </a:endParaRPr>
              </a:p>
              <a:p>
                <a:pPr algn="just">
                  <a:lnSpc>
                    <a:spcPct val="115000"/>
                  </a:lnSpc>
                  <a:spcAft>
                    <a:spcPts val="800"/>
                  </a:spcAft>
                </a:pPr>
                <a:r>
                  <a:rPr lang="vi-VN" b="1" i="1" dirty="0">
                    <a:solidFill>
                      <a:srgbClr val="C00000"/>
                    </a:solidFill>
                    <a:latin typeface="Arial" panose="020B0604020202020204" pitchFamily="34" charset="0"/>
                    <a:ea typeface="Times New Roman" panose="02020603050405020304" pitchFamily="18" charset="0"/>
                    <a:cs typeface="Arial" panose="020B0604020202020204" pitchFamily="34" charset="0"/>
                  </a:rPr>
                  <a:t>- Trong mạch xoay chiều thuần điện cảm i nhanh pha hơn u một góc là π/2.</a:t>
                </a:r>
                <a:endParaRPr lang="en-US" b="1" i="1" dirty="0">
                  <a:solidFill>
                    <a:srgbClr val="C00000"/>
                  </a:solidFill>
                  <a:latin typeface="Arial" panose="020B0604020202020204" pitchFamily="34" charset="0"/>
                  <a:ea typeface="Arial" panose="020B0604020202020204" pitchFamily="34" charset="0"/>
                  <a:cs typeface="Arial" panose="020B0604020202020204" pitchFamily="34" charset="0"/>
                </a:endParaRPr>
              </a:p>
            </p:txBody>
          </p:sp>
        </mc:Choice>
        <mc:Fallback xmlns="">
          <p:sp>
            <p:nvSpPr>
              <p:cNvPr id="4" name="Rectangle 3"/>
              <p:cNvSpPr>
                <a:spLocks noRot="1" noChangeAspect="1" noMove="1" noResize="1" noEditPoints="1" noAdjustHandles="1" noChangeArrowheads="1" noChangeShapeType="1" noTextEdit="1"/>
              </p:cNvSpPr>
              <p:nvPr/>
            </p:nvSpPr>
            <p:spPr>
              <a:xfrm>
                <a:off x="1542425" y="2408975"/>
                <a:ext cx="6096000" cy="3420295"/>
              </a:xfrm>
              <a:prstGeom prst="rect">
                <a:avLst/>
              </a:prstGeom>
              <a:blipFill>
                <a:blip r:embed="rId3"/>
                <a:stretch>
                  <a:fillRect l="-800" t="-357" r="-900" b="-1248"/>
                </a:stretch>
              </a:blipFill>
            </p:spPr>
            <p:txBody>
              <a:bodyPr/>
              <a:lstStyle/>
              <a:p>
                <a:r>
                  <a:rPr lang="en-US">
                    <a:noFill/>
                  </a:rPr>
                  <a:t> </a:t>
                </a:r>
              </a:p>
            </p:txBody>
          </p:sp>
        </mc:Fallback>
      </mc:AlternateContent>
    </p:spTree>
    <p:extLst>
      <p:ext uri="{BB962C8B-B14F-4D97-AF65-F5344CB8AC3E}">
        <p14:creationId xmlns:p14="http://schemas.microsoft.com/office/powerpoint/2010/main" val="3788576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 calcmode="lin" valueType="num">
                                      <p:cBhvr additive="base">
                                        <p:cTn id="28"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4">
                                            <p:txEl>
                                              <p:pRg st="4" end="4"/>
                                            </p:txEl>
                                          </p:spTgt>
                                        </p:tgtEl>
                                        <p:attrNameLst>
                                          <p:attrName>style.visibility</p:attrName>
                                        </p:attrNameLst>
                                      </p:cBhvr>
                                      <p:to>
                                        <p:strVal val="visible"/>
                                      </p:to>
                                    </p:set>
                                    <p:animEffect transition="in" filter="fade">
                                      <p:cBhvr>
                                        <p:cTn id="34" dur="1000"/>
                                        <p:tgtEl>
                                          <p:spTgt spid="4">
                                            <p:txEl>
                                              <p:pRg st="4" end="4"/>
                                            </p:txEl>
                                          </p:spTgt>
                                        </p:tgtEl>
                                      </p:cBhvr>
                                    </p:animEffect>
                                    <p:anim calcmode="lin" valueType="num">
                                      <p:cBhvr>
                                        <p:cTn id="35"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4">
                                            <p:txEl>
                                              <p:pRg st="5" end="5"/>
                                            </p:txEl>
                                          </p:spTgt>
                                        </p:tgtEl>
                                        <p:attrNameLst>
                                          <p:attrName>style.visibility</p:attrName>
                                        </p:attrNameLst>
                                      </p:cBhvr>
                                      <p:to>
                                        <p:strVal val="visible"/>
                                      </p:to>
                                    </p:set>
                                    <p:anim calcmode="lin" valueType="num">
                                      <p:cBhvr additive="base">
                                        <p:cTn id="41"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3877985" cy="369332"/>
          </a:xfrm>
          <a:prstGeom prst="rect">
            <a:avLst/>
          </a:prstGeom>
        </p:spPr>
        <p:txBody>
          <a:bodyPr wrap="none">
            <a:spAutoFit/>
          </a:bodyPr>
          <a:lstStyle/>
          <a:p>
            <a:r>
              <a:rPr lang="en-US"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 </a:t>
            </a:r>
            <a:r>
              <a:rPr lang="vi-VN"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chiều thuần điện </a:t>
            </a:r>
            <a:r>
              <a:rPr lang="en-US"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dung</a:t>
            </a:r>
            <a:endParaRPr lang="en-US" dirty="0">
              <a:solidFill>
                <a:schemeClr val="accent6">
                  <a:lumMod val="50000"/>
                </a:schemeClr>
              </a:solidFill>
              <a:latin typeface="Arial" panose="020B0604020202020204" pitchFamily="34" charset="0"/>
              <a:cs typeface="Arial" panose="020B0604020202020204" pitchFamily="34" charset="0"/>
            </a:endParaRPr>
          </a:p>
        </p:txBody>
      </p:sp>
      <p:pic>
        <p:nvPicPr>
          <p:cNvPr id="11" name="Picture 2" descr="http://www.brainkart.com/media/extra3/IzjviC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2469" y="2354951"/>
            <a:ext cx="7062756" cy="4054546"/>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744583" y="3432852"/>
            <a:ext cx="2340267" cy="1754326"/>
          </a:xfrm>
          <a:prstGeom prst="rect">
            <a:avLst/>
          </a:prstGeom>
          <a:noFill/>
        </p:spPr>
        <p:txBody>
          <a:bodyPr wrap="square" rtlCol="0">
            <a:spAutoFit/>
          </a:bodyPr>
          <a:lstStyle/>
          <a:p>
            <a:pPr algn="just"/>
            <a:r>
              <a:rPr lang="en-US" dirty="0" err="1" smtClean="0">
                <a:solidFill>
                  <a:srgbClr val="7030A0"/>
                </a:solidFill>
                <a:latin typeface="Arial" panose="020B0604020202020204" pitchFamily="34" charset="0"/>
                <a:cs typeface="Arial" panose="020B0604020202020204" pitchFamily="34" charset="0"/>
              </a:rPr>
              <a:t>Mối</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quan</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hệ</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giữa</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điện</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áp</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và</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dòng</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điện</a:t>
            </a:r>
            <a:r>
              <a:rPr lang="en-US" dirty="0" smtClean="0">
                <a:solidFill>
                  <a:srgbClr val="7030A0"/>
                </a:solidFill>
                <a:latin typeface="Arial" panose="020B0604020202020204" pitchFamily="34" charset="0"/>
                <a:cs typeface="Arial" panose="020B0604020202020204" pitchFamily="34" charset="0"/>
              </a:rPr>
              <a:t> trong </a:t>
            </a:r>
            <a:r>
              <a:rPr lang="en-US" dirty="0" err="1" smtClean="0">
                <a:solidFill>
                  <a:srgbClr val="7030A0"/>
                </a:solidFill>
                <a:latin typeface="Arial" panose="020B0604020202020204" pitchFamily="34" charset="0"/>
                <a:cs typeface="Arial" panose="020B0604020202020204" pitchFamily="34" charset="0"/>
              </a:rPr>
              <a:t>mạch</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thuần</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điện</a:t>
            </a:r>
            <a:r>
              <a:rPr lang="en-US" dirty="0" smtClean="0">
                <a:solidFill>
                  <a:srgbClr val="7030A0"/>
                </a:solidFill>
                <a:latin typeface="Arial" panose="020B0604020202020204" pitchFamily="34" charset="0"/>
                <a:cs typeface="Arial" panose="020B0604020202020204" pitchFamily="34" charset="0"/>
              </a:rPr>
              <a:t> dung </a:t>
            </a:r>
            <a:r>
              <a:rPr lang="en-US" i="1" dirty="0" smtClean="0">
                <a:solidFill>
                  <a:srgbClr val="7030A0"/>
                </a:solidFill>
                <a:latin typeface="Arial" panose="020B0604020202020204" pitchFamily="34" charset="0"/>
                <a:cs typeface="Arial" panose="020B0604020202020204" pitchFamily="34" charset="0"/>
              </a:rPr>
              <a:t>(</a:t>
            </a:r>
            <a:r>
              <a:rPr lang="en-US" i="1" dirty="0" err="1" smtClean="0">
                <a:solidFill>
                  <a:srgbClr val="7030A0"/>
                </a:solidFill>
                <a:latin typeface="Arial" panose="020B0604020202020204" pitchFamily="34" charset="0"/>
                <a:cs typeface="Arial" panose="020B0604020202020204" pitchFamily="34" charset="0"/>
              </a:rPr>
              <a:t>mạch</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chỉ</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có</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phần</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tử</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tiêu</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thụ</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điện</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là</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tụ</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điện</a:t>
            </a:r>
            <a:r>
              <a:rPr lang="en-US" i="1" dirty="0" smtClean="0">
                <a:solidFill>
                  <a:srgbClr val="7030A0"/>
                </a:solidFill>
                <a:latin typeface="Arial" panose="020B0604020202020204" pitchFamily="34" charset="0"/>
                <a:cs typeface="Arial" panose="020B0604020202020204" pitchFamily="34" charset="0"/>
              </a:rPr>
              <a:t>)</a:t>
            </a:r>
            <a:endParaRPr lang="en-US" i="1"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7019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Effect transition="in" filter="fade">
                                      <p:cBhvr>
                                        <p:cTn id="13" dur="1000"/>
                                        <p:tgtEl>
                                          <p:spTgt spid="13">
                                            <p:txEl>
                                              <p:pRg st="0" end="0"/>
                                            </p:txEl>
                                          </p:spTgt>
                                        </p:tgtEl>
                                      </p:cBhvr>
                                    </p:animEffect>
                                    <p:anim calcmode="lin" valueType="num">
                                      <p:cBhvr>
                                        <p:cTn id="14"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1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6691255" cy="369332"/>
          </a:xfrm>
          <a:prstGeom prst="rect">
            <a:avLst/>
          </a:prstGeom>
        </p:spPr>
        <p:txBody>
          <a:bodyPr wrap="none">
            <a:spAutoFit/>
          </a:bodyPr>
          <a:lstStyle/>
          <a:p>
            <a:r>
              <a:rPr lang="en-US" i="1"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a:t>
            </a:r>
            <a:r>
              <a:rPr lang="en-US"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dirty="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a:t>
            </a:r>
            <a:r>
              <a:rPr lang="vi-VN"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chiều</a:t>
            </a:r>
            <a:r>
              <a:rPr lang="en-US"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1 </a:t>
            </a:r>
            <a:r>
              <a:rPr lang="en-US" i="1" dirty="0" err="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pha</a:t>
            </a:r>
            <a:r>
              <a:rPr lang="en-US"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en-US" i="1" dirty="0" err="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gồm</a:t>
            </a:r>
            <a:r>
              <a:rPr lang="en-US"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en-US" i="1" dirty="0" err="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các</a:t>
            </a:r>
            <a:r>
              <a:rPr lang="en-US"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en-US" i="1" dirty="0" err="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phần</a:t>
            </a:r>
            <a:r>
              <a:rPr lang="en-US"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en-US" i="1" dirty="0" err="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tử</a:t>
            </a:r>
            <a:r>
              <a:rPr lang="en-US"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R, L, C </a:t>
            </a:r>
            <a:r>
              <a:rPr lang="en-US" i="1" dirty="0" err="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mắc</a:t>
            </a:r>
            <a:r>
              <a:rPr lang="en-US"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en-US" i="1" dirty="0" err="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nối</a:t>
            </a:r>
            <a:r>
              <a:rPr lang="en-US" i="1" dirty="0"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en-US" i="1" dirty="0" err="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tiếp</a:t>
            </a:r>
            <a:endParaRPr lang="en-US" dirty="0">
              <a:solidFill>
                <a:schemeClr val="accent6">
                  <a:lumMod val="50000"/>
                </a:schemeClr>
              </a:solidFill>
              <a:latin typeface="Arial" panose="020B0604020202020204" pitchFamily="34" charset="0"/>
              <a:cs typeface="Arial" panose="020B0604020202020204" pitchFamily="34" charset="0"/>
            </a:endParaRPr>
          </a:p>
        </p:txBody>
      </p:sp>
      <p:pic>
        <p:nvPicPr>
          <p:cNvPr id="12" name="Picture 2" descr="http://hyperphysics.phy-astr.gsu.edu/hbase/electric/imgele/rlc.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6606" y="2408975"/>
            <a:ext cx="4480560" cy="3868216"/>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653143" y="3511229"/>
            <a:ext cx="2599508" cy="646331"/>
          </a:xfrm>
          <a:prstGeom prst="rect">
            <a:avLst/>
          </a:prstGeom>
          <a:noFill/>
        </p:spPr>
        <p:txBody>
          <a:bodyPr wrap="square" rtlCol="0">
            <a:spAutoFit/>
          </a:bodyPr>
          <a:lstStyle/>
          <a:p>
            <a:pPr algn="just"/>
            <a:r>
              <a:rPr lang="en-US" dirty="0" smtClean="0">
                <a:solidFill>
                  <a:srgbClr val="7030A0"/>
                </a:solidFill>
                <a:latin typeface="Arial" panose="020B0604020202020204" pitchFamily="34" charset="0"/>
                <a:cs typeface="Arial" panose="020B0604020202020204" pitchFamily="34" charset="0"/>
              </a:rPr>
              <a:t>Z: </a:t>
            </a:r>
            <a:r>
              <a:rPr lang="en-US" dirty="0" err="1" smtClean="0">
                <a:solidFill>
                  <a:srgbClr val="7030A0"/>
                </a:solidFill>
                <a:latin typeface="Arial" panose="020B0604020202020204" pitchFamily="34" charset="0"/>
                <a:cs typeface="Arial" panose="020B0604020202020204" pitchFamily="34" charset="0"/>
              </a:rPr>
              <a:t>tổng</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trở</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của</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toàn</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mạch</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đơn</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vị</a:t>
            </a:r>
            <a:r>
              <a:rPr lang="en-US" dirty="0" smtClean="0">
                <a:solidFill>
                  <a:srgbClr val="7030A0"/>
                </a:solidFill>
                <a:latin typeface="Arial" panose="020B0604020202020204" pitchFamily="34" charset="0"/>
                <a:cs typeface="Arial" panose="020B0604020202020204" pitchFamily="34" charset="0"/>
              </a:rPr>
              <a:t> Ohm)</a:t>
            </a:r>
            <a:endParaRPr lang="en-US" i="1"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1642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fill="hold"/>
                                        <p:tgtEl>
                                          <p:spTgt spid="14"/>
                                        </p:tgtEl>
                                        <p:attrNameLst>
                                          <p:attrName>ppt_x</p:attrName>
                                        </p:attrNameLst>
                                      </p:cBhvr>
                                      <p:tavLst>
                                        <p:tav tm="0">
                                          <p:val>
                                            <p:strVal val="#ppt_x"/>
                                          </p:val>
                                        </p:tav>
                                        <p:tav tm="100000">
                                          <p:val>
                                            <p:strVal val="#ppt_x"/>
                                          </p:val>
                                        </p:tav>
                                      </p:tavLst>
                                    </p:anim>
                                    <p:anim calcmode="lin" valueType="num">
                                      <p:cBhvr additive="base">
                                        <p:cTn id="2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6691255" cy="369332"/>
          </a:xfrm>
          <a:prstGeom prst="rect">
            <a:avLst/>
          </a:prstGeom>
        </p:spPr>
        <p:txBody>
          <a:bodyPr wrap="none">
            <a:spAutoFit/>
          </a:bodyPr>
          <a:lstStyle/>
          <a:p>
            <a:r>
              <a:rPr lang="en-US"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chiều</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1 pha gồm các phần tử R, L, C mắc nối tiếp</a:t>
            </a:r>
            <a:endParaRPr lang="en-US" dirty="0">
              <a:solidFill>
                <a:schemeClr val="accent6">
                  <a:lumMod val="50000"/>
                </a:schemeClr>
              </a:solidFill>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15" name="TextBox 14">
                <a:extLst>
                  <a:ext uri="{FF2B5EF4-FFF2-40B4-BE49-F238E27FC236}">
                    <a16:creationId xmlns="" xmlns:a16="http://schemas.microsoft.com/office/drawing/2014/main" id="{D591319A-A8A4-4398-BCF4-F1C8F0AE9D6E}"/>
                  </a:ext>
                </a:extLst>
              </p:cNvPr>
              <p:cNvSpPr txBox="1"/>
              <p:nvPr/>
            </p:nvSpPr>
            <p:spPr>
              <a:xfrm>
                <a:off x="426945" y="2272073"/>
                <a:ext cx="6583546" cy="1338828"/>
              </a:xfrm>
              <a:prstGeom prst="rect">
                <a:avLst/>
              </a:prstGeom>
              <a:noFill/>
            </p:spPr>
            <p:txBody>
              <a:bodyPr wrap="square" rtlCol="0">
                <a:spAutoFit/>
              </a:bodyPr>
              <a:lstStyle/>
              <a:p>
                <a:pPr>
                  <a:lnSpc>
                    <a:spcPct val="150000"/>
                  </a:lnSpc>
                </a:pPr>
                <a:r>
                  <a:rPr lang="en-US" i="1" dirty="0">
                    <a:solidFill>
                      <a:srgbClr val="7030A0"/>
                    </a:solidFill>
                    <a:latin typeface="Arial" panose="020B0604020202020204" pitchFamily="34" charset="0"/>
                    <a:cs typeface="Arial" panose="020B0604020202020204" pitchFamily="34" charset="0"/>
                  </a:rPr>
                  <a:t>- </a:t>
                </a:r>
                <a:r>
                  <a:rPr lang="en-US" i="1" dirty="0" err="1">
                    <a:solidFill>
                      <a:srgbClr val="7030A0"/>
                    </a:solidFill>
                    <a:latin typeface="Arial" panose="020B0604020202020204" pitchFamily="34" charset="0"/>
                    <a:cs typeface="Arial" panose="020B0604020202020204" pitchFamily="34" charset="0"/>
                  </a:rPr>
                  <a:t>Giả</a:t>
                </a:r>
                <a:r>
                  <a:rPr lang="en-US" i="1" dirty="0">
                    <a:solidFill>
                      <a:srgbClr val="7030A0"/>
                    </a:solidFill>
                    <a:latin typeface="Arial" panose="020B0604020202020204" pitchFamily="34" charset="0"/>
                    <a:cs typeface="Arial" panose="020B0604020202020204" pitchFamily="34" charset="0"/>
                  </a:rPr>
                  <a:t> </a:t>
                </a:r>
                <a:r>
                  <a:rPr lang="en-US" i="1" dirty="0" err="1">
                    <a:solidFill>
                      <a:srgbClr val="7030A0"/>
                    </a:solidFill>
                    <a:latin typeface="Arial" panose="020B0604020202020204" pitchFamily="34" charset="0"/>
                    <a:cs typeface="Arial" panose="020B0604020202020204" pitchFamily="34" charset="0"/>
                  </a:rPr>
                  <a:t>sử</a:t>
                </a:r>
                <a:r>
                  <a:rPr lang="en-US" i="1" dirty="0">
                    <a:solidFill>
                      <a:srgbClr val="7030A0"/>
                    </a:solidFill>
                    <a:latin typeface="Arial" panose="020B0604020202020204" pitchFamily="34" charset="0"/>
                    <a:cs typeface="Arial" panose="020B0604020202020204" pitchFamily="34" charset="0"/>
                  </a:rPr>
                  <a:t> </a:t>
                </a:r>
                <a:r>
                  <a:rPr lang="en-US" i="1" dirty="0" err="1">
                    <a:solidFill>
                      <a:srgbClr val="7030A0"/>
                    </a:solidFill>
                    <a:latin typeface="Arial" panose="020B0604020202020204" pitchFamily="34" charset="0"/>
                    <a:cs typeface="Arial" panose="020B0604020202020204" pitchFamily="34" charset="0"/>
                  </a:rPr>
                  <a:t>dòng</a:t>
                </a:r>
                <a:r>
                  <a:rPr lang="en-US" i="1" dirty="0">
                    <a:solidFill>
                      <a:srgbClr val="7030A0"/>
                    </a:solidFill>
                    <a:latin typeface="Arial" panose="020B0604020202020204" pitchFamily="34" charset="0"/>
                    <a:cs typeface="Arial" panose="020B0604020202020204" pitchFamily="34" charset="0"/>
                  </a:rPr>
                  <a:t> </a:t>
                </a:r>
                <a:r>
                  <a:rPr lang="en-US" i="1" dirty="0" err="1">
                    <a:solidFill>
                      <a:srgbClr val="7030A0"/>
                    </a:solidFill>
                    <a:latin typeface="Arial" panose="020B0604020202020204" pitchFamily="34" charset="0"/>
                    <a:cs typeface="Arial" panose="020B0604020202020204" pitchFamily="34" charset="0"/>
                  </a:rPr>
                  <a:t>điện</a:t>
                </a:r>
                <a:r>
                  <a:rPr lang="en-US" i="1" dirty="0">
                    <a:solidFill>
                      <a:srgbClr val="7030A0"/>
                    </a:solidFill>
                    <a:latin typeface="Arial" panose="020B0604020202020204" pitchFamily="34" charset="0"/>
                    <a:cs typeface="Arial" panose="020B0604020202020204" pitchFamily="34" charset="0"/>
                  </a:rPr>
                  <a:t> </a:t>
                </a:r>
                <a:r>
                  <a:rPr lang="en-US" i="1" dirty="0" err="1">
                    <a:solidFill>
                      <a:srgbClr val="7030A0"/>
                    </a:solidFill>
                    <a:latin typeface="Arial" panose="020B0604020202020204" pitchFamily="34" charset="0"/>
                    <a:cs typeface="Arial" panose="020B0604020202020204" pitchFamily="34" charset="0"/>
                  </a:rPr>
                  <a:t>đi</a:t>
                </a:r>
                <a:r>
                  <a:rPr lang="en-US" i="1" dirty="0">
                    <a:solidFill>
                      <a:srgbClr val="7030A0"/>
                    </a:solidFill>
                    <a:latin typeface="Arial" panose="020B0604020202020204" pitchFamily="34" charset="0"/>
                    <a:cs typeface="Arial" panose="020B0604020202020204" pitchFamily="34" charset="0"/>
                  </a:rPr>
                  <a:t> qua </a:t>
                </a:r>
                <a:r>
                  <a:rPr lang="en-US" i="1" dirty="0" err="1">
                    <a:solidFill>
                      <a:srgbClr val="7030A0"/>
                    </a:solidFill>
                    <a:latin typeface="Arial" panose="020B0604020202020204" pitchFamily="34" charset="0"/>
                    <a:cs typeface="Arial" panose="020B0604020202020204" pitchFamily="34" charset="0"/>
                  </a:rPr>
                  <a:t>mạch</a:t>
                </a:r>
                <a:r>
                  <a:rPr lang="en-US" i="1" dirty="0">
                    <a:solidFill>
                      <a:srgbClr val="7030A0"/>
                    </a:solidFill>
                    <a:latin typeface="Arial" panose="020B0604020202020204" pitchFamily="34" charset="0"/>
                    <a:cs typeface="Arial" panose="020B0604020202020204" pitchFamily="34" charset="0"/>
                  </a:rPr>
                  <a:t> </a:t>
                </a:r>
                <a:r>
                  <a:rPr lang="en-US" i="1" dirty="0" err="1">
                    <a:solidFill>
                      <a:srgbClr val="7030A0"/>
                    </a:solidFill>
                    <a:latin typeface="Arial" panose="020B0604020202020204" pitchFamily="34" charset="0"/>
                    <a:cs typeface="Arial" panose="020B0604020202020204" pitchFamily="34" charset="0"/>
                  </a:rPr>
                  <a:t>có</a:t>
                </a:r>
                <a:r>
                  <a:rPr lang="en-US" i="1" dirty="0">
                    <a:solidFill>
                      <a:srgbClr val="7030A0"/>
                    </a:solidFill>
                    <a:latin typeface="Arial" panose="020B0604020202020204" pitchFamily="34" charset="0"/>
                    <a:cs typeface="Arial" panose="020B0604020202020204" pitchFamily="34" charset="0"/>
                  </a:rPr>
                  <a:t> </a:t>
                </a:r>
                <a:r>
                  <a:rPr lang="en-US" i="1" dirty="0" err="1">
                    <a:solidFill>
                      <a:srgbClr val="7030A0"/>
                    </a:solidFill>
                    <a:latin typeface="Arial" panose="020B0604020202020204" pitchFamily="34" charset="0"/>
                    <a:cs typeface="Arial" panose="020B0604020202020204" pitchFamily="34" charset="0"/>
                  </a:rPr>
                  <a:t>giá</a:t>
                </a:r>
                <a:r>
                  <a:rPr lang="en-US" i="1" dirty="0">
                    <a:solidFill>
                      <a:srgbClr val="7030A0"/>
                    </a:solidFill>
                    <a:latin typeface="Arial" panose="020B0604020202020204" pitchFamily="34" charset="0"/>
                    <a:cs typeface="Arial" panose="020B0604020202020204" pitchFamily="34" charset="0"/>
                  </a:rPr>
                  <a:t> </a:t>
                </a:r>
                <a:r>
                  <a:rPr lang="en-US" i="1" dirty="0" err="1">
                    <a:solidFill>
                      <a:srgbClr val="7030A0"/>
                    </a:solidFill>
                    <a:latin typeface="Arial" panose="020B0604020202020204" pitchFamily="34" charset="0"/>
                    <a:cs typeface="Arial" panose="020B0604020202020204" pitchFamily="34" charset="0"/>
                  </a:rPr>
                  <a:t>trị</a:t>
                </a:r>
                <a:r>
                  <a:rPr lang="en-US" i="1" dirty="0">
                    <a:solidFill>
                      <a:srgbClr val="7030A0"/>
                    </a:solidFill>
                    <a:latin typeface="Arial" panose="020B0604020202020204" pitchFamily="34" charset="0"/>
                    <a:cs typeface="Arial" panose="020B0604020202020204" pitchFamily="34" charset="0"/>
                  </a:rPr>
                  <a:t> </a:t>
                </a:r>
                <a14:m>
                  <m:oMath xmlns:m="http://schemas.openxmlformats.org/officeDocument/2006/math">
                    <m:r>
                      <a:rPr lang="en-US" b="0" i="1" smtClean="0">
                        <a:solidFill>
                          <a:srgbClr val="7030A0"/>
                        </a:solidFill>
                        <a:latin typeface="Cambria Math" panose="02040503050406030204" pitchFamily="18" charset="0"/>
                      </a:rPr>
                      <m:t>𝑖</m:t>
                    </m:r>
                    <m:r>
                      <a:rPr lang="en-US" b="0" i="1" smtClean="0">
                        <a:solidFill>
                          <a:srgbClr val="7030A0"/>
                        </a:solidFill>
                        <a:latin typeface="Cambria Math" panose="02040503050406030204" pitchFamily="18" charset="0"/>
                      </a:rPr>
                      <m:t>=</m:t>
                    </m:r>
                    <m:sSub>
                      <m:sSubPr>
                        <m:ctrlPr>
                          <a:rPr lang="en-US" b="0" i="1" smtClean="0">
                            <a:solidFill>
                              <a:srgbClr val="7030A0"/>
                            </a:solidFill>
                            <a:latin typeface="Cambria Math" panose="02040503050406030204" pitchFamily="18" charset="0"/>
                          </a:rPr>
                        </m:ctrlPr>
                      </m:sSubPr>
                      <m:e>
                        <m:r>
                          <a:rPr lang="en-US" b="0" i="1" smtClean="0">
                            <a:solidFill>
                              <a:srgbClr val="7030A0"/>
                            </a:solidFill>
                            <a:latin typeface="Cambria Math" panose="02040503050406030204" pitchFamily="18" charset="0"/>
                          </a:rPr>
                          <m:t>𝐼</m:t>
                        </m:r>
                      </m:e>
                      <m:sub>
                        <m:r>
                          <a:rPr lang="en-US" b="0" i="1" smtClean="0">
                            <a:solidFill>
                              <a:srgbClr val="7030A0"/>
                            </a:solidFill>
                            <a:latin typeface="Cambria Math" panose="02040503050406030204" pitchFamily="18" charset="0"/>
                          </a:rPr>
                          <m:t>𝑚𝑎𝑥</m:t>
                        </m:r>
                      </m:sub>
                    </m:sSub>
                    <m:func>
                      <m:funcPr>
                        <m:ctrlPr>
                          <a:rPr lang="en-US" b="0" i="1" smtClean="0">
                            <a:solidFill>
                              <a:srgbClr val="7030A0"/>
                            </a:solidFill>
                            <a:latin typeface="Cambria Math" panose="02040503050406030204" pitchFamily="18" charset="0"/>
                          </a:rPr>
                        </m:ctrlPr>
                      </m:funcPr>
                      <m:fName>
                        <m:r>
                          <a:rPr lang="en-US" b="0" i="1" smtClean="0">
                            <a:solidFill>
                              <a:srgbClr val="7030A0"/>
                            </a:solidFill>
                            <a:latin typeface="Cambria Math" panose="02040503050406030204" pitchFamily="18" charset="0"/>
                          </a:rPr>
                          <m:t>𝑠𝑖𝑛</m:t>
                        </m:r>
                      </m:fName>
                      <m:e>
                        <m:d>
                          <m:dPr>
                            <m:ctrlPr>
                              <a:rPr lang="en-US" b="0" i="1" smtClean="0">
                                <a:solidFill>
                                  <a:srgbClr val="7030A0"/>
                                </a:solidFill>
                                <a:latin typeface="Cambria Math" panose="02040503050406030204" pitchFamily="18" charset="0"/>
                              </a:rPr>
                            </m:ctrlPr>
                          </m:dPr>
                          <m:e>
                            <m:r>
                              <a:rPr lang="en-US" b="0" i="1" smtClean="0">
                                <a:solidFill>
                                  <a:srgbClr val="7030A0"/>
                                </a:solidFill>
                                <a:latin typeface="Cambria Math" panose="02040503050406030204" pitchFamily="18" charset="0"/>
                                <a:ea typeface="Cambria Math" panose="02040503050406030204" pitchFamily="18" charset="0"/>
                              </a:rPr>
                              <m:t>𝜔</m:t>
                            </m:r>
                            <m:r>
                              <a:rPr lang="en-US" b="0" i="1" smtClean="0">
                                <a:solidFill>
                                  <a:srgbClr val="7030A0"/>
                                </a:solidFill>
                                <a:latin typeface="Cambria Math" panose="02040503050406030204" pitchFamily="18" charset="0"/>
                                <a:ea typeface="Cambria Math" panose="02040503050406030204" pitchFamily="18" charset="0"/>
                              </a:rPr>
                              <m:t>𝑡</m:t>
                            </m:r>
                          </m:e>
                        </m:d>
                      </m:e>
                    </m:func>
                    <m:r>
                      <a:rPr lang="en-US" b="0" i="1" smtClean="0">
                        <a:solidFill>
                          <a:srgbClr val="7030A0"/>
                        </a:solidFill>
                        <a:latin typeface="Cambria Math" panose="02040503050406030204" pitchFamily="18" charset="0"/>
                        <a:ea typeface="Cambria Math" panose="02040503050406030204" pitchFamily="18" charset="0"/>
                      </a:rPr>
                      <m:t> </m:t>
                    </m:r>
                    <m:d>
                      <m:dPr>
                        <m:ctrlPr>
                          <a:rPr lang="en-US" b="0" i="1" smtClean="0">
                            <a:solidFill>
                              <a:srgbClr val="7030A0"/>
                            </a:solidFill>
                            <a:latin typeface="Cambria Math" panose="02040503050406030204" pitchFamily="18" charset="0"/>
                            <a:ea typeface="Cambria Math" panose="02040503050406030204" pitchFamily="18" charset="0"/>
                          </a:rPr>
                        </m:ctrlPr>
                      </m:dPr>
                      <m:e>
                        <m:r>
                          <a:rPr lang="en-US" b="0" i="1" smtClean="0">
                            <a:solidFill>
                              <a:srgbClr val="7030A0"/>
                            </a:solidFill>
                            <a:latin typeface="Cambria Math" panose="02040503050406030204" pitchFamily="18" charset="0"/>
                            <a:ea typeface="Cambria Math" panose="02040503050406030204" pitchFamily="18" charset="0"/>
                          </a:rPr>
                          <m:t>𝐴</m:t>
                        </m:r>
                      </m:e>
                    </m:d>
                  </m:oMath>
                </a14:m>
                <a:endParaRPr lang="en-US" b="0" i="1" dirty="0">
                  <a:solidFill>
                    <a:srgbClr val="7030A0"/>
                  </a:solidFill>
                  <a:latin typeface="Arial" panose="020B0604020202020204" pitchFamily="34" charset="0"/>
                  <a:ea typeface="Cambria Math" panose="02040503050406030204" pitchFamily="18" charset="0"/>
                  <a:cs typeface="Arial" panose="020B0604020202020204" pitchFamily="34" charset="0"/>
                </a:endParaRPr>
              </a:p>
              <a:p>
                <a:pPr>
                  <a:lnSpc>
                    <a:spcPct val="150000"/>
                  </a:lnSpc>
                </a:pPr>
                <a:r>
                  <a:rPr lang="en-US" i="1" dirty="0">
                    <a:solidFill>
                      <a:srgbClr val="7030A0"/>
                    </a:solidFill>
                    <a:latin typeface="Arial" panose="020B0604020202020204" pitchFamily="34" charset="0"/>
                    <a:cs typeface="Arial" panose="020B0604020202020204" pitchFamily="34" charset="0"/>
                  </a:rPr>
                  <a:t>=&gt; </a:t>
                </a:r>
                <a:r>
                  <a:rPr lang="en-US" i="1" dirty="0" err="1">
                    <a:solidFill>
                      <a:srgbClr val="7030A0"/>
                    </a:solidFill>
                    <a:latin typeface="Arial" panose="020B0604020202020204" pitchFamily="34" charset="0"/>
                    <a:cs typeface="Arial" panose="020B0604020202020204" pitchFamily="34" charset="0"/>
                  </a:rPr>
                  <a:t>Điện</a:t>
                </a:r>
                <a:r>
                  <a:rPr lang="en-US" i="1" dirty="0">
                    <a:solidFill>
                      <a:srgbClr val="7030A0"/>
                    </a:solidFill>
                    <a:latin typeface="Arial" panose="020B0604020202020204" pitchFamily="34" charset="0"/>
                    <a:cs typeface="Arial" panose="020B0604020202020204" pitchFamily="34" charset="0"/>
                  </a:rPr>
                  <a:t> </a:t>
                </a:r>
                <a:r>
                  <a:rPr lang="en-US" i="1" dirty="0" err="1">
                    <a:solidFill>
                      <a:srgbClr val="7030A0"/>
                    </a:solidFill>
                    <a:latin typeface="Arial" panose="020B0604020202020204" pitchFamily="34" charset="0"/>
                    <a:cs typeface="Arial" panose="020B0604020202020204" pitchFamily="34" charset="0"/>
                  </a:rPr>
                  <a:t>áp</a:t>
                </a:r>
                <a:r>
                  <a:rPr lang="en-US" i="1" dirty="0">
                    <a:solidFill>
                      <a:srgbClr val="7030A0"/>
                    </a:solidFill>
                    <a:latin typeface="Arial" panose="020B0604020202020204" pitchFamily="34" charset="0"/>
                    <a:cs typeface="Arial" panose="020B0604020202020204" pitchFamily="34" charset="0"/>
                  </a:rPr>
                  <a:t> </a:t>
                </a:r>
                <a:r>
                  <a:rPr lang="en-US" i="1" dirty="0" err="1">
                    <a:solidFill>
                      <a:srgbClr val="7030A0"/>
                    </a:solidFill>
                    <a:latin typeface="Arial" panose="020B0604020202020204" pitchFamily="34" charset="0"/>
                    <a:cs typeface="Arial" panose="020B0604020202020204" pitchFamily="34" charset="0"/>
                  </a:rPr>
                  <a:t>đặt</a:t>
                </a:r>
                <a:r>
                  <a:rPr lang="en-US" i="1" dirty="0">
                    <a:solidFill>
                      <a:srgbClr val="7030A0"/>
                    </a:solidFill>
                    <a:latin typeface="Arial" panose="020B0604020202020204" pitchFamily="34" charset="0"/>
                    <a:cs typeface="Arial" panose="020B0604020202020204" pitchFamily="34" charset="0"/>
                  </a:rPr>
                  <a:t> </a:t>
                </a:r>
                <a:r>
                  <a:rPr lang="en-US" i="1" dirty="0" err="1">
                    <a:solidFill>
                      <a:srgbClr val="7030A0"/>
                    </a:solidFill>
                    <a:latin typeface="Arial" panose="020B0604020202020204" pitchFamily="34" charset="0"/>
                    <a:cs typeface="Arial" panose="020B0604020202020204" pitchFamily="34" charset="0"/>
                  </a:rPr>
                  <a:t>giữa</a:t>
                </a:r>
                <a:r>
                  <a:rPr lang="en-US" i="1" dirty="0">
                    <a:solidFill>
                      <a:srgbClr val="7030A0"/>
                    </a:solidFill>
                    <a:latin typeface="Arial" panose="020B0604020202020204" pitchFamily="34" charset="0"/>
                    <a:cs typeface="Arial" panose="020B0604020202020204" pitchFamily="34" charset="0"/>
                  </a:rPr>
                  <a:t> 2 </a:t>
                </a:r>
                <a:r>
                  <a:rPr lang="en-US" i="1" dirty="0" err="1">
                    <a:solidFill>
                      <a:srgbClr val="7030A0"/>
                    </a:solidFill>
                    <a:latin typeface="Arial" panose="020B0604020202020204" pitchFamily="34" charset="0"/>
                    <a:cs typeface="Arial" panose="020B0604020202020204" pitchFamily="34" charset="0"/>
                  </a:rPr>
                  <a:t>đầu</a:t>
                </a:r>
                <a:r>
                  <a:rPr lang="en-US" i="1" dirty="0">
                    <a:solidFill>
                      <a:srgbClr val="7030A0"/>
                    </a:solidFill>
                    <a:latin typeface="Arial" panose="020B0604020202020204" pitchFamily="34" charset="0"/>
                    <a:cs typeface="Arial" panose="020B0604020202020204" pitchFamily="34" charset="0"/>
                  </a:rPr>
                  <a:t> </a:t>
                </a:r>
                <a:r>
                  <a:rPr lang="en-US" i="1" dirty="0" err="1">
                    <a:solidFill>
                      <a:srgbClr val="7030A0"/>
                    </a:solidFill>
                    <a:latin typeface="Arial" panose="020B0604020202020204" pitchFamily="34" charset="0"/>
                    <a:cs typeface="Arial" panose="020B0604020202020204" pitchFamily="34" charset="0"/>
                  </a:rPr>
                  <a:t>điện</a:t>
                </a:r>
                <a:r>
                  <a:rPr lang="en-US" i="1" dirty="0">
                    <a:solidFill>
                      <a:srgbClr val="7030A0"/>
                    </a:solidFill>
                    <a:latin typeface="Arial" panose="020B0604020202020204" pitchFamily="34" charset="0"/>
                    <a:cs typeface="Arial" panose="020B0604020202020204" pitchFamily="34" charset="0"/>
                  </a:rPr>
                  <a:t> </a:t>
                </a:r>
                <a:r>
                  <a:rPr lang="en-US" i="1" dirty="0" err="1">
                    <a:solidFill>
                      <a:srgbClr val="7030A0"/>
                    </a:solidFill>
                    <a:latin typeface="Arial" panose="020B0604020202020204" pitchFamily="34" charset="0"/>
                    <a:cs typeface="Arial" panose="020B0604020202020204" pitchFamily="34" charset="0"/>
                  </a:rPr>
                  <a:t>trở</a:t>
                </a:r>
                <a:r>
                  <a:rPr lang="en-US" i="1" dirty="0">
                    <a:solidFill>
                      <a:srgbClr val="7030A0"/>
                    </a:solidFill>
                    <a:latin typeface="Arial" panose="020B0604020202020204" pitchFamily="34" charset="0"/>
                    <a:cs typeface="Arial" panose="020B0604020202020204" pitchFamily="34" charset="0"/>
                  </a:rPr>
                  <a:t>: </a:t>
                </a:r>
                <a14:m>
                  <m:oMath xmlns:m="http://schemas.openxmlformats.org/officeDocument/2006/math">
                    <m:sSub>
                      <m:sSubPr>
                        <m:ctrlPr>
                          <a:rPr lang="en-US" b="0" i="1" smtClean="0">
                            <a:solidFill>
                              <a:srgbClr val="7030A0"/>
                            </a:solidFill>
                            <a:latin typeface="Cambria Math" panose="02040503050406030204" pitchFamily="18" charset="0"/>
                            <a:cs typeface="Arial" panose="020B0604020202020204" pitchFamily="34" charset="0"/>
                          </a:rPr>
                        </m:ctrlPr>
                      </m:sSubPr>
                      <m:e>
                        <m:r>
                          <a:rPr lang="en-US" b="0" i="1" smtClean="0">
                            <a:solidFill>
                              <a:srgbClr val="7030A0"/>
                            </a:solidFill>
                            <a:latin typeface="Cambria Math" panose="02040503050406030204" pitchFamily="18" charset="0"/>
                            <a:cs typeface="Arial" panose="020B0604020202020204" pitchFamily="34" charset="0"/>
                          </a:rPr>
                          <m:t>𝑢</m:t>
                        </m:r>
                      </m:e>
                      <m:sub>
                        <m:r>
                          <a:rPr lang="en-US" b="0" i="1" smtClean="0">
                            <a:solidFill>
                              <a:srgbClr val="7030A0"/>
                            </a:solidFill>
                            <a:latin typeface="Cambria Math" panose="02040503050406030204" pitchFamily="18" charset="0"/>
                            <a:cs typeface="Arial" panose="020B0604020202020204" pitchFamily="34" charset="0"/>
                          </a:rPr>
                          <m:t>𝑅</m:t>
                        </m:r>
                      </m:sub>
                    </m:sSub>
                    <m:r>
                      <a:rPr lang="en-US" b="0" i="1" smtClean="0">
                        <a:solidFill>
                          <a:srgbClr val="7030A0"/>
                        </a:solidFill>
                        <a:latin typeface="Cambria Math" panose="02040503050406030204" pitchFamily="18" charset="0"/>
                        <a:cs typeface="Arial" panose="020B0604020202020204" pitchFamily="34" charset="0"/>
                      </a:rPr>
                      <m:t>=</m:t>
                    </m:r>
                    <m:r>
                      <a:rPr lang="en-US" b="0" i="1" smtClean="0">
                        <a:solidFill>
                          <a:srgbClr val="7030A0"/>
                        </a:solidFill>
                        <a:latin typeface="Cambria Math" panose="02040503050406030204" pitchFamily="18" charset="0"/>
                        <a:cs typeface="Arial" panose="020B0604020202020204" pitchFamily="34" charset="0"/>
                      </a:rPr>
                      <m:t>𝑖</m:t>
                    </m:r>
                    <m:r>
                      <a:rPr lang="en-US" b="0" i="1" smtClean="0">
                        <a:solidFill>
                          <a:srgbClr val="7030A0"/>
                        </a:solidFill>
                        <a:latin typeface="Cambria Math" panose="02040503050406030204" pitchFamily="18" charset="0"/>
                        <a:cs typeface="Arial" panose="020B0604020202020204" pitchFamily="34" charset="0"/>
                      </a:rPr>
                      <m:t>.</m:t>
                    </m:r>
                    <m:r>
                      <a:rPr lang="en-US" b="0" i="1" smtClean="0">
                        <a:solidFill>
                          <a:srgbClr val="7030A0"/>
                        </a:solidFill>
                        <a:latin typeface="Cambria Math" panose="02040503050406030204" pitchFamily="18" charset="0"/>
                        <a:cs typeface="Arial" panose="020B0604020202020204" pitchFamily="34" charset="0"/>
                      </a:rPr>
                      <m:t>𝑅</m:t>
                    </m:r>
                    <m:r>
                      <a:rPr lang="en-US" b="0" i="1" smtClean="0">
                        <a:solidFill>
                          <a:srgbClr val="7030A0"/>
                        </a:solidFill>
                        <a:latin typeface="Cambria Math" panose="02040503050406030204" pitchFamily="18" charset="0"/>
                        <a:cs typeface="Arial" panose="020B0604020202020204" pitchFamily="34" charset="0"/>
                      </a:rPr>
                      <m:t>=</m:t>
                    </m:r>
                    <m:sSub>
                      <m:sSubPr>
                        <m:ctrlPr>
                          <a:rPr lang="en-US" i="1">
                            <a:solidFill>
                              <a:srgbClr val="7030A0"/>
                            </a:solidFill>
                            <a:latin typeface="Cambria Math" panose="02040503050406030204" pitchFamily="18" charset="0"/>
                          </a:rPr>
                        </m:ctrlPr>
                      </m:sSubPr>
                      <m:e>
                        <m:r>
                          <a:rPr lang="en-US" b="0" i="1" smtClean="0">
                            <a:solidFill>
                              <a:srgbClr val="7030A0"/>
                            </a:solidFill>
                            <a:latin typeface="Cambria Math" panose="02040503050406030204" pitchFamily="18" charset="0"/>
                          </a:rPr>
                          <m:t>𝑅</m:t>
                        </m:r>
                        <m:r>
                          <a:rPr lang="en-US" b="0" i="1" smtClean="0">
                            <a:solidFill>
                              <a:srgbClr val="7030A0"/>
                            </a:solidFill>
                            <a:latin typeface="Cambria Math" panose="02040503050406030204" pitchFamily="18" charset="0"/>
                          </a:rPr>
                          <m:t>.</m:t>
                        </m:r>
                        <m:r>
                          <a:rPr lang="en-US" i="1">
                            <a:solidFill>
                              <a:srgbClr val="7030A0"/>
                            </a:solidFill>
                            <a:latin typeface="Cambria Math" panose="02040503050406030204" pitchFamily="18" charset="0"/>
                          </a:rPr>
                          <m:t>𝐼</m:t>
                        </m:r>
                      </m:e>
                      <m:sub>
                        <m:r>
                          <a:rPr lang="en-US" i="1">
                            <a:solidFill>
                              <a:srgbClr val="7030A0"/>
                            </a:solidFill>
                            <a:latin typeface="Cambria Math" panose="02040503050406030204" pitchFamily="18" charset="0"/>
                          </a:rPr>
                          <m:t>𝑚𝑎𝑥</m:t>
                        </m:r>
                      </m:sub>
                    </m:sSub>
                    <m:func>
                      <m:funcPr>
                        <m:ctrlPr>
                          <a:rPr lang="en-US" i="1">
                            <a:solidFill>
                              <a:srgbClr val="7030A0"/>
                            </a:solidFill>
                            <a:latin typeface="Cambria Math" panose="02040503050406030204" pitchFamily="18" charset="0"/>
                          </a:rPr>
                        </m:ctrlPr>
                      </m:funcPr>
                      <m:fName>
                        <m:r>
                          <a:rPr lang="en-US" i="1">
                            <a:solidFill>
                              <a:srgbClr val="7030A0"/>
                            </a:solidFill>
                            <a:latin typeface="Cambria Math" panose="02040503050406030204" pitchFamily="18" charset="0"/>
                          </a:rPr>
                          <m:t>𝑠𝑖𝑛</m:t>
                        </m:r>
                      </m:fName>
                      <m:e>
                        <m:d>
                          <m:dPr>
                            <m:ctrlPr>
                              <a:rPr lang="en-US" i="1">
                                <a:solidFill>
                                  <a:srgbClr val="7030A0"/>
                                </a:solidFill>
                                <a:latin typeface="Cambria Math" panose="02040503050406030204" pitchFamily="18" charset="0"/>
                              </a:rPr>
                            </m:ctrlPr>
                          </m:dPr>
                          <m:e>
                            <m:r>
                              <a:rPr lang="en-US" i="1">
                                <a:solidFill>
                                  <a:srgbClr val="7030A0"/>
                                </a:solidFill>
                                <a:latin typeface="Cambria Math" panose="02040503050406030204" pitchFamily="18" charset="0"/>
                                <a:ea typeface="Cambria Math" panose="02040503050406030204" pitchFamily="18" charset="0"/>
                              </a:rPr>
                              <m:t>𝜔</m:t>
                            </m:r>
                            <m:r>
                              <a:rPr lang="en-US" i="1">
                                <a:solidFill>
                                  <a:srgbClr val="7030A0"/>
                                </a:solidFill>
                                <a:latin typeface="Cambria Math" panose="02040503050406030204" pitchFamily="18" charset="0"/>
                                <a:ea typeface="Cambria Math" panose="02040503050406030204" pitchFamily="18" charset="0"/>
                              </a:rPr>
                              <m:t>𝑡</m:t>
                            </m:r>
                          </m:e>
                        </m:d>
                        <m:r>
                          <a:rPr lang="en-US" b="0" i="1" smtClean="0">
                            <a:solidFill>
                              <a:srgbClr val="7030A0"/>
                            </a:solidFill>
                            <a:latin typeface="Cambria Math" panose="02040503050406030204" pitchFamily="18" charset="0"/>
                            <a:ea typeface="Cambria Math" panose="02040503050406030204" pitchFamily="18" charset="0"/>
                          </a:rPr>
                          <m:t>=</m:t>
                        </m:r>
                        <m:sSub>
                          <m:sSubPr>
                            <m:ctrlPr>
                              <a:rPr lang="en-US" b="0" i="1" smtClean="0">
                                <a:solidFill>
                                  <a:srgbClr val="7030A0"/>
                                </a:solidFill>
                                <a:latin typeface="Cambria Math" panose="02040503050406030204" pitchFamily="18" charset="0"/>
                                <a:ea typeface="Cambria Math" panose="02040503050406030204" pitchFamily="18" charset="0"/>
                              </a:rPr>
                            </m:ctrlPr>
                          </m:sSubPr>
                          <m:e>
                            <m:r>
                              <a:rPr lang="en-US" b="0" i="1" smtClean="0">
                                <a:solidFill>
                                  <a:srgbClr val="7030A0"/>
                                </a:solidFill>
                                <a:latin typeface="Cambria Math" panose="02040503050406030204" pitchFamily="18" charset="0"/>
                                <a:ea typeface="Cambria Math" panose="02040503050406030204" pitchFamily="18" charset="0"/>
                              </a:rPr>
                              <m:t>𝑈</m:t>
                            </m:r>
                          </m:e>
                          <m:sub>
                            <m:r>
                              <a:rPr lang="en-US" b="0" i="1" smtClean="0">
                                <a:solidFill>
                                  <a:srgbClr val="7030A0"/>
                                </a:solidFill>
                                <a:latin typeface="Cambria Math" panose="02040503050406030204" pitchFamily="18" charset="0"/>
                                <a:ea typeface="Cambria Math" panose="02040503050406030204" pitchFamily="18" charset="0"/>
                              </a:rPr>
                              <m:t>𝑅𝑚𝑎𝑥</m:t>
                            </m:r>
                          </m:sub>
                        </m:sSub>
                        <m:r>
                          <m:rPr>
                            <m:sty m:val="p"/>
                          </m:rPr>
                          <a:rPr lang="en-US" b="0" i="0" smtClean="0">
                            <a:solidFill>
                              <a:srgbClr val="7030A0"/>
                            </a:solidFill>
                            <a:latin typeface="Cambria Math" panose="02040503050406030204" pitchFamily="18" charset="0"/>
                            <a:ea typeface="Cambria Math" panose="02040503050406030204" pitchFamily="18" charset="0"/>
                          </a:rPr>
                          <m:t>sin</m:t>
                        </m:r>
                        <m:r>
                          <a:rPr lang="en-US" b="0" i="1" smtClean="0">
                            <a:solidFill>
                              <a:srgbClr val="7030A0"/>
                            </a:solidFill>
                            <a:latin typeface="Cambria Math" panose="02040503050406030204" pitchFamily="18" charset="0"/>
                            <a:ea typeface="Cambria Math" panose="02040503050406030204" pitchFamily="18" charset="0"/>
                          </a:rPr>
                          <m:t>⁡(</m:t>
                        </m:r>
                        <m:r>
                          <a:rPr lang="en-US" b="0" i="1" smtClean="0">
                            <a:solidFill>
                              <a:srgbClr val="7030A0"/>
                            </a:solidFill>
                            <a:latin typeface="Cambria Math" panose="02040503050406030204" pitchFamily="18" charset="0"/>
                            <a:ea typeface="Cambria Math" panose="02040503050406030204" pitchFamily="18" charset="0"/>
                          </a:rPr>
                          <m:t>𝜔</m:t>
                        </m:r>
                        <m:r>
                          <a:rPr lang="en-US" b="0" i="1" smtClean="0">
                            <a:solidFill>
                              <a:srgbClr val="7030A0"/>
                            </a:solidFill>
                            <a:latin typeface="Cambria Math" panose="02040503050406030204" pitchFamily="18" charset="0"/>
                            <a:ea typeface="Cambria Math" panose="02040503050406030204" pitchFamily="18" charset="0"/>
                          </a:rPr>
                          <m:t>𝑡</m:t>
                        </m:r>
                        <m:r>
                          <a:rPr lang="en-US" b="0" i="1" smtClean="0">
                            <a:solidFill>
                              <a:srgbClr val="7030A0"/>
                            </a:solidFill>
                            <a:latin typeface="Cambria Math" panose="02040503050406030204" pitchFamily="18" charset="0"/>
                            <a:ea typeface="Cambria Math" panose="02040503050406030204" pitchFamily="18" charset="0"/>
                          </a:rPr>
                          <m:t>)</m:t>
                        </m:r>
                      </m:e>
                    </m:func>
                  </m:oMath>
                </a14:m>
                <a:endParaRPr lang="en-US" i="1" dirty="0">
                  <a:solidFill>
                    <a:srgbClr val="7030A0"/>
                  </a:solidFill>
                  <a:latin typeface="Arial" panose="020B0604020202020204" pitchFamily="34" charset="0"/>
                  <a:cs typeface="Arial" panose="020B0604020202020204" pitchFamily="34" charset="0"/>
                </a:endParaRPr>
              </a:p>
            </p:txBody>
          </p:sp>
        </mc:Choice>
        <mc:Fallback xmlns="">
          <p:sp>
            <p:nvSpPr>
              <p:cNvPr id="15" name="TextBox 14">
                <a:extLst>
                  <a:ext uri="{FF2B5EF4-FFF2-40B4-BE49-F238E27FC236}">
                    <a16:creationId xmlns:a16="http://schemas.microsoft.com/office/drawing/2014/main" id="{D591319A-A8A4-4398-BCF4-F1C8F0AE9D6E}"/>
                  </a:ext>
                </a:extLst>
              </p:cNvPr>
              <p:cNvSpPr txBox="1">
                <a:spLocks noRot="1" noChangeAspect="1" noMove="1" noResize="1" noEditPoints="1" noAdjustHandles="1" noChangeArrowheads="1" noChangeShapeType="1" noTextEdit="1"/>
              </p:cNvSpPr>
              <p:nvPr/>
            </p:nvSpPr>
            <p:spPr>
              <a:xfrm>
                <a:off x="426945" y="2272073"/>
                <a:ext cx="6583546" cy="1338828"/>
              </a:xfrm>
              <a:prstGeom prst="rect">
                <a:avLst/>
              </a:prstGeom>
              <a:blipFill>
                <a:blip r:embed="rId2"/>
                <a:stretch>
                  <a:fillRect l="-74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TextBox 15">
                <a:extLst>
                  <a:ext uri="{FF2B5EF4-FFF2-40B4-BE49-F238E27FC236}">
                    <a16:creationId xmlns="" xmlns:a16="http://schemas.microsoft.com/office/drawing/2014/main" id="{DE698E2E-749F-422E-9BE6-0035EF8A8B0D}"/>
                  </a:ext>
                </a:extLst>
              </p:cNvPr>
              <p:cNvSpPr txBox="1"/>
              <p:nvPr/>
            </p:nvSpPr>
            <p:spPr>
              <a:xfrm>
                <a:off x="426945" y="3637540"/>
                <a:ext cx="6583546" cy="1545167"/>
              </a:xfrm>
              <a:prstGeom prst="rect">
                <a:avLst/>
              </a:prstGeom>
              <a:noFill/>
            </p:spPr>
            <p:txBody>
              <a:bodyPr wrap="square" rtlCol="0">
                <a:spAutoFit/>
              </a:bodyPr>
              <a:lstStyle/>
              <a:p>
                <a:pPr>
                  <a:lnSpc>
                    <a:spcPct val="150000"/>
                  </a:lnSpc>
                </a:pPr>
                <a:r>
                  <a:rPr lang="en-US" i="1" dirty="0">
                    <a:solidFill>
                      <a:srgbClr val="00B050"/>
                    </a:solidFill>
                    <a:latin typeface="Arial" panose="020B0604020202020204" pitchFamily="34" charset="0"/>
                    <a:cs typeface="Arial" panose="020B0604020202020204" pitchFamily="34" charset="0"/>
                  </a:rPr>
                  <a:t>- </a:t>
                </a:r>
                <a:r>
                  <a:rPr lang="en-US" i="1" dirty="0" err="1">
                    <a:solidFill>
                      <a:srgbClr val="00B050"/>
                    </a:solidFill>
                    <a:latin typeface="Arial" panose="020B0604020202020204" pitchFamily="34" charset="0"/>
                    <a:cs typeface="Arial" panose="020B0604020202020204" pitchFamily="34" charset="0"/>
                  </a:rPr>
                  <a:t>Dòng</a:t>
                </a:r>
                <a:r>
                  <a:rPr lang="en-US" i="1" dirty="0">
                    <a:solidFill>
                      <a:srgbClr val="00B050"/>
                    </a:solidFill>
                    <a:latin typeface="Arial" panose="020B0604020202020204" pitchFamily="34" charset="0"/>
                    <a:cs typeface="Arial" panose="020B0604020202020204" pitchFamily="34" charset="0"/>
                  </a:rPr>
                  <a:t> </a:t>
                </a:r>
                <a:r>
                  <a:rPr lang="en-US" i="1" dirty="0" err="1">
                    <a:solidFill>
                      <a:srgbClr val="00B050"/>
                    </a:solidFill>
                    <a:latin typeface="Arial" panose="020B0604020202020204" pitchFamily="34" charset="0"/>
                    <a:cs typeface="Arial" panose="020B0604020202020204" pitchFamily="34" charset="0"/>
                  </a:rPr>
                  <a:t>điện</a:t>
                </a:r>
                <a:r>
                  <a:rPr lang="en-US" i="1" dirty="0">
                    <a:solidFill>
                      <a:srgbClr val="00B050"/>
                    </a:solidFill>
                    <a:latin typeface="Arial" panose="020B0604020202020204" pitchFamily="34" charset="0"/>
                    <a:cs typeface="Arial" panose="020B0604020202020204" pitchFamily="34" charset="0"/>
                  </a:rPr>
                  <a:t> </a:t>
                </a:r>
                <a:r>
                  <a:rPr lang="en-US" i="1" dirty="0" err="1">
                    <a:solidFill>
                      <a:srgbClr val="00B050"/>
                    </a:solidFill>
                    <a:latin typeface="Arial" panose="020B0604020202020204" pitchFamily="34" charset="0"/>
                    <a:cs typeface="Arial" panose="020B0604020202020204" pitchFamily="34" charset="0"/>
                  </a:rPr>
                  <a:t>đi</a:t>
                </a:r>
                <a:r>
                  <a:rPr lang="en-US" i="1" dirty="0">
                    <a:solidFill>
                      <a:srgbClr val="00B050"/>
                    </a:solidFill>
                    <a:latin typeface="Arial" panose="020B0604020202020204" pitchFamily="34" charset="0"/>
                    <a:cs typeface="Arial" panose="020B0604020202020204" pitchFamily="34" charset="0"/>
                  </a:rPr>
                  <a:t> qua </a:t>
                </a:r>
                <a:r>
                  <a:rPr lang="en-US" i="1" dirty="0" err="1">
                    <a:solidFill>
                      <a:srgbClr val="00B050"/>
                    </a:solidFill>
                    <a:latin typeface="Arial" panose="020B0604020202020204" pitchFamily="34" charset="0"/>
                    <a:cs typeface="Arial" panose="020B0604020202020204" pitchFamily="34" charset="0"/>
                  </a:rPr>
                  <a:t>tụ</a:t>
                </a:r>
                <a:r>
                  <a:rPr lang="en-US" i="1" dirty="0">
                    <a:solidFill>
                      <a:srgbClr val="00B050"/>
                    </a:solidFill>
                    <a:latin typeface="Arial" panose="020B0604020202020204" pitchFamily="34" charset="0"/>
                    <a:cs typeface="Arial" panose="020B0604020202020204" pitchFamily="34" charset="0"/>
                  </a:rPr>
                  <a:t> </a:t>
                </a:r>
                <a:r>
                  <a:rPr lang="en-US" i="1" dirty="0" err="1">
                    <a:solidFill>
                      <a:srgbClr val="00B050"/>
                    </a:solidFill>
                    <a:latin typeface="Arial" panose="020B0604020202020204" pitchFamily="34" charset="0"/>
                    <a:cs typeface="Arial" panose="020B0604020202020204" pitchFamily="34" charset="0"/>
                  </a:rPr>
                  <a:t>điện</a:t>
                </a:r>
                <a:r>
                  <a:rPr lang="en-US" i="1" dirty="0">
                    <a:solidFill>
                      <a:srgbClr val="00B050"/>
                    </a:solidFill>
                    <a:latin typeface="Arial" panose="020B0604020202020204" pitchFamily="34" charset="0"/>
                    <a:cs typeface="Arial" panose="020B0604020202020204" pitchFamily="34" charset="0"/>
                  </a:rPr>
                  <a:t>: </a:t>
                </a:r>
                <a14:m>
                  <m:oMath xmlns:m="http://schemas.openxmlformats.org/officeDocument/2006/math">
                    <m:r>
                      <a:rPr lang="en-US" b="0" i="1" smtClean="0">
                        <a:solidFill>
                          <a:srgbClr val="00B050"/>
                        </a:solidFill>
                        <a:latin typeface="Cambria Math" panose="02040503050406030204" pitchFamily="18" charset="0"/>
                      </a:rPr>
                      <m:t>𝑖</m:t>
                    </m:r>
                    <m:r>
                      <a:rPr lang="en-US" b="0" i="1" smtClean="0">
                        <a:solidFill>
                          <a:srgbClr val="00B050"/>
                        </a:solidFill>
                        <a:latin typeface="Cambria Math" panose="02040503050406030204" pitchFamily="18" charset="0"/>
                      </a:rPr>
                      <m:t>=</m:t>
                    </m:r>
                    <m:sSub>
                      <m:sSubPr>
                        <m:ctrlPr>
                          <a:rPr lang="en-US" b="0" i="1" smtClean="0">
                            <a:solidFill>
                              <a:srgbClr val="00B050"/>
                            </a:solidFill>
                            <a:latin typeface="Cambria Math" panose="02040503050406030204" pitchFamily="18" charset="0"/>
                          </a:rPr>
                        </m:ctrlPr>
                      </m:sSubPr>
                      <m:e>
                        <m:r>
                          <a:rPr lang="en-US" b="0" i="1" smtClean="0">
                            <a:solidFill>
                              <a:srgbClr val="00B050"/>
                            </a:solidFill>
                            <a:latin typeface="Cambria Math" panose="02040503050406030204" pitchFamily="18" charset="0"/>
                          </a:rPr>
                          <m:t>𝐼</m:t>
                        </m:r>
                      </m:e>
                      <m:sub>
                        <m:r>
                          <a:rPr lang="en-US" b="0" i="1" smtClean="0">
                            <a:solidFill>
                              <a:srgbClr val="00B050"/>
                            </a:solidFill>
                            <a:latin typeface="Cambria Math" panose="02040503050406030204" pitchFamily="18" charset="0"/>
                          </a:rPr>
                          <m:t>𝑚𝑎𝑥</m:t>
                        </m:r>
                      </m:sub>
                    </m:sSub>
                    <m:func>
                      <m:funcPr>
                        <m:ctrlPr>
                          <a:rPr lang="en-US" b="0" i="1" smtClean="0">
                            <a:solidFill>
                              <a:srgbClr val="00B050"/>
                            </a:solidFill>
                            <a:latin typeface="Cambria Math" panose="02040503050406030204" pitchFamily="18" charset="0"/>
                          </a:rPr>
                        </m:ctrlPr>
                      </m:funcPr>
                      <m:fName>
                        <m:r>
                          <a:rPr lang="en-US" b="0" i="1" smtClean="0">
                            <a:solidFill>
                              <a:srgbClr val="00B050"/>
                            </a:solidFill>
                            <a:latin typeface="Cambria Math" panose="02040503050406030204" pitchFamily="18" charset="0"/>
                          </a:rPr>
                          <m:t>𝑠𝑖𝑛</m:t>
                        </m:r>
                      </m:fName>
                      <m:e>
                        <m:d>
                          <m:dPr>
                            <m:ctrlPr>
                              <a:rPr lang="en-US" b="0" i="1" smtClean="0">
                                <a:solidFill>
                                  <a:srgbClr val="00B050"/>
                                </a:solidFill>
                                <a:latin typeface="Cambria Math" panose="02040503050406030204" pitchFamily="18" charset="0"/>
                              </a:rPr>
                            </m:ctrlPr>
                          </m:dPr>
                          <m:e>
                            <m:r>
                              <a:rPr lang="en-US" b="0" i="1" smtClean="0">
                                <a:solidFill>
                                  <a:srgbClr val="00B050"/>
                                </a:solidFill>
                                <a:latin typeface="Cambria Math" panose="02040503050406030204" pitchFamily="18" charset="0"/>
                                <a:ea typeface="Cambria Math" panose="02040503050406030204" pitchFamily="18" charset="0"/>
                              </a:rPr>
                              <m:t>𝜔</m:t>
                            </m:r>
                            <m:r>
                              <a:rPr lang="en-US" b="0" i="1" smtClean="0">
                                <a:solidFill>
                                  <a:srgbClr val="00B050"/>
                                </a:solidFill>
                                <a:latin typeface="Cambria Math" panose="02040503050406030204" pitchFamily="18" charset="0"/>
                                <a:ea typeface="Cambria Math" panose="02040503050406030204" pitchFamily="18" charset="0"/>
                              </a:rPr>
                              <m:t>𝑡</m:t>
                            </m:r>
                          </m:e>
                        </m:d>
                      </m:e>
                    </m:func>
                  </m:oMath>
                </a14:m>
                <a:endParaRPr lang="en-US" i="1" dirty="0">
                  <a:solidFill>
                    <a:srgbClr val="00B050"/>
                  </a:solidFill>
                  <a:latin typeface="Arial" panose="020B0604020202020204" pitchFamily="34" charset="0"/>
                  <a:cs typeface="Arial" panose="020B0604020202020204" pitchFamily="34" charset="0"/>
                </a:endParaRPr>
              </a:p>
              <a:p>
                <a:pPr>
                  <a:lnSpc>
                    <a:spcPct val="150000"/>
                  </a:lnSpc>
                </a:pPr>
                <a:r>
                  <a:rPr lang="en-US" i="1" dirty="0">
                    <a:solidFill>
                      <a:srgbClr val="00B050"/>
                    </a:solidFill>
                    <a:latin typeface="Arial" panose="020B0604020202020204" pitchFamily="34" charset="0"/>
                    <a:cs typeface="Arial" panose="020B0604020202020204" pitchFamily="34" charset="0"/>
                  </a:rPr>
                  <a:t>=&gt; </a:t>
                </a:r>
                <a:r>
                  <a:rPr lang="en-US" i="1" dirty="0" err="1">
                    <a:solidFill>
                      <a:srgbClr val="00B050"/>
                    </a:solidFill>
                    <a:latin typeface="Arial" panose="020B0604020202020204" pitchFamily="34" charset="0"/>
                    <a:cs typeface="Arial" panose="020B0604020202020204" pitchFamily="34" charset="0"/>
                  </a:rPr>
                  <a:t>Điện</a:t>
                </a:r>
                <a:r>
                  <a:rPr lang="en-US" i="1" dirty="0">
                    <a:solidFill>
                      <a:srgbClr val="00B050"/>
                    </a:solidFill>
                    <a:latin typeface="Arial" panose="020B0604020202020204" pitchFamily="34" charset="0"/>
                    <a:cs typeface="Arial" panose="020B0604020202020204" pitchFamily="34" charset="0"/>
                  </a:rPr>
                  <a:t> </a:t>
                </a:r>
                <a:r>
                  <a:rPr lang="en-US" i="1" dirty="0" err="1">
                    <a:solidFill>
                      <a:srgbClr val="00B050"/>
                    </a:solidFill>
                    <a:latin typeface="Arial" panose="020B0604020202020204" pitchFamily="34" charset="0"/>
                    <a:cs typeface="Arial" panose="020B0604020202020204" pitchFamily="34" charset="0"/>
                  </a:rPr>
                  <a:t>áp</a:t>
                </a:r>
                <a:r>
                  <a:rPr lang="en-US" i="1" dirty="0">
                    <a:solidFill>
                      <a:srgbClr val="00B050"/>
                    </a:solidFill>
                    <a:latin typeface="Arial" panose="020B0604020202020204" pitchFamily="34" charset="0"/>
                    <a:cs typeface="Arial" panose="020B0604020202020204" pitchFamily="34" charset="0"/>
                  </a:rPr>
                  <a:t> </a:t>
                </a:r>
                <a:r>
                  <a:rPr lang="en-US" i="1" dirty="0" err="1">
                    <a:solidFill>
                      <a:srgbClr val="00B050"/>
                    </a:solidFill>
                    <a:latin typeface="Arial" panose="020B0604020202020204" pitchFamily="34" charset="0"/>
                    <a:cs typeface="Arial" panose="020B0604020202020204" pitchFamily="34" charset="0"/>
                  </a:rPr>
                  <a:t>đặt</a:t>
                </a:r>
                <a:r>
                  <a:rPr lang="en-US" i="1" dirty="0">
                    <a:solidFill>
                      <a:srgbClr val="00B050"/>
                    </a:solidFill>
                    <a:latin typeface="Arial" panose="020B0604020202020204" pitchFamily="34" charset="0"/>
                    <a:cs typeface="Arial" panose="020B0604020202020204" pitchFamily="34" charset="0"/>
                  </a:rPr>
                  <a:t> </a:t>
                </a:r>
                <a:r>
                  <a:rPr lang="en-US" i="1" dirty="0" err="1">
                    <a:solidFill>
                      <a:srgbClr val="00B050"/>
                    </a:solidFill>
                    <a:latin typeface="Arial" panose="020B0604020202020204" pitchFamily="34" charset="0"/>
                    <a:cs typeface="Arial" panose="020B0604020202020204" pitchFamily="34" charset="0"/>
                  </a:rPr>
                  <a:t>giữa</a:t>
                </a:r>
                <a:r>
                  <a:rPr lang="en-US" i="1" dirty="0">
                    <a:solidFill>
                      <a:srgbClr val="00B050"/>
                    </a:solidFill>
                    <a:latin typeface="Arial" panose="020B0604020202020204" pitchFamily="34" charset="0"/>
                    <a:cs typeface="Arial" panose="020B0604020202020204" pitchFamily="34" charset="0"/>
                  </a:rPr>
                  <a:t> 2 </a:t>
                </a:r>
                <a:r>
                  <a:rPr lang="en-US" i="1" dirty="0" err="1">
                    <a:solidFill>
                      <a:srgbClr val="00B050"/>
                    </a:solidFill>
                    <a:latin typeface="Arial" panose="020B0604020202020204" pitchFamily="34" charset="0"/>
                    <a:cs typeface="Arial" panose="020B0604020202020204" pitchFamily="34" charset="0"/>
                  </a:rPr>
                  <a:t>đầu</a:t>
                </a:r>
                <a:r>
                  <a:rPr lang="en-US" i="1" dirty="0">
                    <a:solidFill>
                      <a:srgbClr val="00B050"/>
                    </a:solidFill>
                    <a:latin typeface="Arial" panose="020B0604020202020204" pitchFamily="34" charset="0"/>
                    <a:cs typeface="Arial" panose="020B0604020202020204" pitchFamily="34" charset="0"/>
                  </a:rPr>
                  <a:t> </a:t>
                </a:r>
                <a:r>
                  <a:rPr lang="en-US" i="1" dirty="0" err="1">
                    <a:solidFill>
                      <a:srgbClr val="00B050"/>
                    </a:solidFill>
                    <a:latin typeface="Arial" panose="020B0604020202020204" pitchFamily="34" charset="0"/>
                    <a:cs typeface="Arial" panose="020B0604020202020204" pitchFamily="34" charset="0"/>
                  </a:rPr>
                  <a:t>tụ</a:t>
                </a:r>
                <a:r>
                  <a:rPr lang="en-US" i="1" dirty="0">
                    <a:solidFill>
                      <a:srgbClr val="00B050"/>
                    </a:solidFill>
                    <a:latin typeface="Arial" panose="020B0604020202020204" pitchFamily="34" charset="0"/>
                    <a:cs typeface="Arial" panose="020B0604020202020204" pitchFamily="34" charset="0"/>
                  </a:rPr>
                  <a:t> </a:t>
                </a:r>
                <a:r>
                  <a:rPr lang="en-US" i="1" dirty="0" err="1">
                    <a:solidFill>
                      <a:srgbClr val="00B050"/>
                    </a:solidFill>
                    <a:latin typeface="Arial" panose="020B0604020202020204" pitchFamily="34" charset="0"/>
                    <a:cs typeface="Arial" panose="020B0604020202020204" pitchFamily="34" charset="0"/>
                  </a:rPr>
                  <a:t>điện</a:t>
                </a:r>
                <a:r>
                  <a:rPr lang="en-US" i="1" dirty="0" smtClean="0">
                    <a:solidFill>
                      <a:srgbClr val="00B050"/>
                    </a:solidFill>
                    <a:latin typeface="Arial" panose="020B0604020202020204" pitchFamily="34" charset="0"/>
                    <a:cs typeface="Arial" panose="020B0604020202020204" pitchFamily="34" charset="0"/>
                  </a:rPr>
                  <a:t>:</a:t>
                </a:r>
              </a:p>
              <a:p>
                <a:pPr>
                  <a:lnSpc>
                    <a:spcPct val="150000"/>
                  </a:lnSpc>
                </a:pPr>
                <a:r>
                  <a:rPr lang="en-US" i="1" dirty="0" smtClean="0">
                    <a:solidFill>
                      <a:srgbClr val="00B050"/>
                    </a:solidFill>
                    <a:latin typeface="Arial" panose="020B0604020202020204" pitchFamily="34" charset="0"/>
                    <a:cs typeface="Arial" panose="020B0604020202020204" pitchFamily="34" charset="0"/>
                  </a:rPr>
                  <a:t>  </a:t>
                </a:r>
                <a14:m>
                  <m:oMath xmlns:m="http://schemas.openxmlformats.org/officeDocument/2006/math">
                    <m:sSub>
                      <m:sSubPr>
                        <m:ctrlPr>
                          <a:rPr lang="en-US" i="1" smtClean="0">
                            <a:solidFill>
                              <a:srgbClr val="00B050"/>
                            </a:solidFill>
                            <a:latin typeface="Cambria Math" panose="02040503050406030204" pitchFamily="18" charset="0"/>
                            <a:cs typeface="Arial" panose="020B0604020202020204" pitchFamily="34" charset="0"/>
                          </a:rPr>
                        </m:ctrlPr>
                      </m:sSubPr>
                      <m:e>
                        <m:r>
                          <a:rPr lang="en-US" b="0" i="1" smtClean="0">
                            <a:solidFill>
                              <a:srgbClr val="00B050"/>
                            </a:solidFill>
                            <a:latin typeface="Cambria Math" panose="02040503050406030204" pitchFamily="18" charset="0"/>
                            <a:cs typeface="Arial" panose="020B0604020202020204" pitchFamily="34" charset="0"/>
                          </a:rPr>
                          <m:t>𝑢</m:t>
                        </m:r>
                      </m:e>
                      <m:sub>
                        <m:r>
                          <a:rPr lang="en-US" b="0" i="1" smtClean="0">
                            <a:solidFill>
                              <a:srgbClr val="00B050"/>
                            </a:solidFill>
                            <a:latin typeface="Cambria Math" panose="02040503050406030204" pitchFamily="18" charset="0"/>
                            <a:cs typeface="Arial" panose="020B0604020202020204" pitchFamily="34" charset="0"/>
                          </a:rPr>
                          <m:t>𝐶</m:t>
                        </m:r>
                      </m:sub>
                    </m:sSub>
                    <m:r>
                      <a:rPr lang="en-US" b="0" i="1" smtClean="0">
                        <a:solidFill>
                          <a:srgbClr val="00B050"/>
                        </a:solidFill>
                        <a:latin typeface="Cambria Math" panose="02040503050406030204" pitchFamily="18" charset="0"/>
                        <a:cs typeface="Arial" panose="020B0604020202020204" pitchFamily="34" charset="0"/>
                      </a:rPr>
                      <m:t>=</m:t>
                    </m:r>
                    <m:sSub>
                      <m:sSubPr>
                        <m:ctrlPr>
                          <a:rPr lang="en-US" b="0" i="1" smtClean="0">
                            <a:solidFill>
                              <a:srgbClr val="00B050"/>
                            </a:solidFill>
                            <a:latin typeface="Cambria Math" panose="02040503050406030204" pitchFamily="18" charset="0"/>
                            <a:cs typeface="Arial" panose="020B0604020202020204" pitchFamily="34" charset="0"/>
                          </a:rPr>
                        </m:ctrlPr>
                      </m:sSubPr>
                      <m:e>
                        <m:r>
                          <a:rPr lang="en-US" b="0" i="1" smtClean="0">
                            <a:solidFill>
                              <a:srgbClr val="00B050"/>
                            </a:solidFill>
                            <a:latin typeface="Cambria Math" panose="02040503050406030204" pitchFamily="18" charset="0"/>
                            <a:cs typeface="Arial" panose="020B0604020202020204" pitchFamily="34" charset="0"/>
                          </a:rPr>
                          <m:t>𝑈</m:t>
                        </m:r>
                      </m:e>
                      <m:sub>
                        <m:r>
                          <a:rPr lang="en-US" b="0" i="1" smtClean="0">
                            <a:solidFill>
                              <a:srgbClr val="00B050"/>
                            </a:solidFill>
                            <a:latin typeface="Cambria Math" panose="02040503050406030204" pitchFamily="18" charset="0"/>
                            <a:cs typeface="Arial" panose="020B0604020202020204" pitchFamily="34" charset="0"/>
                          </a:rPr>
                          <m:t>𝐶𝑚𝑎𝑥</m:t>
                        </m:r>
                      </m:sub>
                    </m:sSub>
                    <m:func>
                      <m:funcPr>
                        <m:ctrlPr>
                          <a:rPr lang="en-US" b="0" i="1" smtClean="0">
                            <a:solidFill>
                              <a:srgbClr val="00B050"/>
                            </a:solidFill>
                            <a:latin typeface="Cambria Math" panose="02040503050406030204" pitchFamily="18" charset="0"/>
                            <a:cs typeface="Arial" panose="020B0604020202020204" pitchFamily="34" charset="0"/>
                          </a:rPr>
                        </m:ctrlPr>
                      </m:funcPr>
                      <m:fName>
                        <m:r>
                          <m:rPr>
                            <m:sty m:val="p"/>
                          </m:rPr>
                          <a:rPr lang="en-US" b="0" i="0" smtClean="0">
                            <a:solidFill>
                              <a:srgbClr val="00B050"/>
                            </a:solidFill>
                            <a:latin typeface="Cambria Math" panose="02040503050406030204" pitchFamily="18" charset="0"/>
                            <a:cs typeface="Arial" panose="020B0604020202020204" pitchFamily="34" charset="0"/>
                          </a:rPr>
                          <m:t>sin</m:t>
                        </m:r>
                      </m:fName>
                      <m:e>
                        <m:d>
                          <m:dPr>
                            <m:ctrlPr>
                              <a:rPr lang="en-US" b="0" i="1" smtClean="0">
                                <a:solidFill>
                                  <a:srgbClr val="00B050"/>
                                </a:solidFill>
                                <a:latin typeface="Cambria Math" panose="02040503050406030204" pitchFamily="18" charset="0"/>
                                <a:cs typeface="Arial" panose="020B0604020202020204" pitchFamily="34" charset="0"/>
                              </a:rPr>
                            </m:ctrlPr>
                          </m:dPr>
                          <m:e>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𝜔</m:t>
                            </m:r>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𝑡</m:t>
                            </m:r>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m:t>
                            </m:r>
                            <m:f>
                              <m:fPr>
                                <m:ctrlP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ctrlPr>
                              </m:fPr>
                              <m:num>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𝜋</m:t>
                                </m:r>
                              </m:num>
                              <m:den>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2</m:t>
                                </m:r>
                              </m:den>
                            </m:f>
                          </m:e>
                        </m:d>
                      </m:e>
                    </m:func>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m:t>
                    </m:r>
                    <m:sSub>
                      <m:sSubPr>
                        <m:ctrlP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ctrlPr>
                      </m:sSubPr>
                      <m:e>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𝐼</m:t>
                        </m:r>
                      </m:e>
                      <m:sub>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𝑚𝑎𝑥</m:t>
                        </m:r>
                      </m:sub>
                    </m:sSub>
                    <m:sSub>
                      <m:sSubPr>
                        <m:ctrlP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ctrlPr>
                      </m:sSubPr>
                      <m:e>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𝑋</m:t>
                        </m:r>
                      </m:e>
                      <m:sub>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𝐶</m:t>
                        </m:r>
                      </m:sub>
                    </m:sSub>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𝑠𝑖𝑛</m:t>
                    </m:r>
                    <m:d>
                      <m:dPr>
                        <m:ctrlPr>
                          <a:rPr lang="en-US" i="1">
                            <a:solidFill>
                              <a:srgbClr val="00B050"/>
                            </a:solidFill>
                            <a:latin typeface="Cambria Math" panose="02040503050406030204" pitchFamily="18" charset="0"/>
                            <a:cs typeface="Arial" panose="020B0604020202020204" pitchFamily="34" charset="0"/>
                          </a:rPr>
                        </m:ctrlPr>
                      </m:dPr>
                      <m:e>
                        <m: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t>𝜔</m:t>
                        </m:r>
                        <m: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t>𝑡</m:t>
                        </m:r>
                        <m: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t>−</m:t>
                        </m:r>
                        <m:f>
                          <m:fPr>
                            <m:ctrlP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ctrlPr>
                          </m:fPr>
                          <m:num>
                            <m: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t>𝜋</m:t>
                            </m:r>
                          </m:num>
                          <m:den>
                            <m: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t>2</m:t>
                            </m:r>
                          </m:den>
                        </m:f>
                      </m:e>
                    </m:d>
                  </m:oMath>
                </a14:m>
                <a:endParaRPr lang="en-US" i="1" dirty="0">
                  <a:solidFill>
                    <a:srgbClr val="00B050"/>
                  </a:solidFill>
                  <a:latin typeface="Arial" panose="020B0604020202020204" pitchFamily="34" charset="0"/>
                  <a:cs typeface="Arial" panose="020B0604020202020204" pitchFamily="34" charset="0"/>
                </a:endParaRPr>
              </a:p>
            </p:txBody>
          </p:sp>
        </mc:Choice>
        <mc:Fallback xmlns="">
          <p:sp>
            <p:nvSpPr>
              <p:cNvPr id="16" name="TextBox 15">
                <a:extLst>
                  <a:ext uri="{FF2B5EF4-FFF2-40B4-BE49-F238E27FC236}">
                    <a16:creationId xmlns:a16="http://schemas.microsoft.com/office/drawing/2014/main" id="{DE698E2E-749F-422E-9BE6-0035EF8A8B0D}"/>
                  </a:ext>
                </a:extLst>
              </p:cNvPr>
              <p:cNvSpPr txBox="1">
                <a:spLocks noRot="1" noChangeAspect="1" noMove="1" noResize="1" noEditPoints="1" noAdjustHandles="1" noChangeArrowheads="1" noChangeShapeType="1" noTextEdit="1"/>
              </p:cNvSpPr>
              <p:nvPr/>
            </p:nvSpPr>
            <p:spPr>
              <a:xfrm>
                <a:off x="426945" y="3637540"/>
                <a:ext cx="6583546" cy="1545167"/>
              </a:xfrm>
              <a:prstGeom prst="rect">
                <a:avLst/>
              </a:prstGeom>
              <a:blipFill>
                <a:blip r:embed="rId3"/>
                <a:stretch>
                  <a:fillRect l="-74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TextBox 16">
                <a:extLst>
                  <a:ext uri="{FF2B5EF4-FFF2-40B4-BE49-F238E27FC236}">
                    <a16:creationId xmlns="" xmlns:a16="http://schemas.microsoft.com/office/drawing/2014/main" id="{2939B9CB-0985-4572-B980-F51385C6555B}"/>
                  </a:ext>
                </a:extLst>
              </p:cNvPr>
              <p:cNvSpPr txBox="1"/>
              <p:nvPr/>
            </p:nvSpPr>
            <p:spPr>
              <a:xfrm>
                <a:off x="426945" y="5182707"/>
                <a:ext cx="5013736" cy="1116972"/>
              </a:xfrm>
              <a:prstGeom prst="rect">
                <a:avLst/>
              </a:prstGeom>
              <a:noFill/>
            </p:spPr>
            <p:txBody>
              <a:bodyPr wrap="square" rtlCol="0">
                <a:spAutoFit/>
              </a:bodyPr>
              <a:lstStyle/>
              <a:p>
                <a:r>
                  <a:rPr lang="en-US" i="1" dirty="0">
                    <a:solidFill>
                      <a:schemeClr val="accent2">
                        <a:lumMod val="75000"/>
                      </a:schemeClr>
                    </a:solidFill>
                    <a:latin typeface="Arial" panose="020B0604020202020204" pitchFamily="34" charset="0"/>
                    <a:cs typeface="Arial" panose="020B0604020202020204" pitchFamily="34" charset="0"/>
                  </a:rPr>
                  <a:t>- </a:t>
                </a:r>
                <a:r>
                  <a:rPr lang="en-US" i="1" dirty="0" err="1">
                    <a:solidFill>
                      <a:schemeClr val="accent2">
                        <a:lumMod val="75000"/>
                      </a:schemeClr>
                    </a:solidFill>
                    <a:latin typeface="Arial" panose="020B0604020202020204" pitchFamily="34" charset="0"/>
                    <a:cs typeface="Arial" panose="020B0604020202020204" pitchFamily="34" charset="0"/>
                  </a:rPr>
                  <a:t>Dòng</a:t>
                </a:r>
                <a:r>
                  <a:rPr lang="en-US" i="1" dirty="0">
                    <a:solidFill>
                      <a:schemeClr val="accent2">
                        <a:lumMod val="75000"/>
                      </a:schemeClr>
                    </a:solidFill>
                    <a:latin typeface="Arial" panose="020B0604020202020204" pitchFamily="34" charset="0"/>
                    <a:cs typeface="Arial" panose="020B0604020202020204" pitchFamily="34" charset="0"/>
                  </a:rPr>
                  <a:t> </a:t>
                </a:r>
                <a:r>
                  <a:rPr lang="en-US" i="1" dirty="0" err="1">
                    <a:solidFill>
                      <a:schemeClr val="accent2">
                        <a:lumMod val="75000"/>
                      </a:schemeClr>
                    </a:solidFill>
                    <a:latin typeface="Arial" panose="020B0604020202020204" pitchFamily="34" charset="0"/>
                    <a:cs typeface="Arial" panose="020B0604020202020204" pitchFamily="34" charset="0"/>
                  </a:rPr>
                  <a:t>điện</a:t>
                </a:r>
                <a:r>
                  <a:rPr lang="en-US" i="1" dirty="0">
                    <a:solidFill>
                      <a:schemeClr val="accent2">
                        <a:lumMod val="75000"/>
                      </a:schemeClr>
                    </a:solidFill>
                    <a:latin typeface="Arial" panose="020B0604020202020204" pitchFamily="34" charset="0"/>
                    <a:cs typeface="Arial" panose="020B0604020202020204" pitchFamily="34" charset="0"/>
                  </a:rPr>
                  <a:t> </a:t>
                </a:r>
                <a:r>
                  <a:rPr lang="en-US" i="1" dirty="0" err="1">
                    <a:solidFill>
                      <a:schemeClr val="accent2">
                        <a:lumMod val="75000"/>
                      </a:schemeClr>
                    </a:solidFill>
                    <a:latin typeface="Arial" panose="020B0604020202020204" pitchFamily="34" charset="0"/>
                    <a:cs typeface="Arial" panose="020B0604020202020204" pitchFamily="34" charset="0"/>
                  </a:rPr>
                  <a:t>đi</a:t>
                </a:r>
                <a:r>
                  <a:rPr lang="en-US" i="1" dirty="0">
                    <a:solidFill>
                      <a:schemeClr val="accent2">
                        <a:lumMod val="75000"/>
                      </a:schemeClr>
                    </a:solidFill>
                    <a:latin typeface="Arial" panose="020B0604020202020204" pitchFamily="34" charset="0"/>
                    <a:cs typeface="Arial" panose="020B0604020202020204" pitchFamily="34" charset="0"/>
                  </a:rPr>
                  <a:t> qua </a:t>
                </a:r>
                <a:r>
                  <a:rPr lang="en-US" i="1" dirty="0" err="1">
                    <a:solidFill>
                      <a:schemeClr val="accent2">
                        <a:lumMod val="75000"/>
                      </a:schemeClr>
                    </a:solidFill>
                    <a:latin typeface="Arial" panose="020B0604020202020204" pitchFamily="34" charset="0"/>
                    <a:cs typeface="Arial" panose="020B0604020202020204" pitchFamily="34" charset="0"/>
                  </a:rPr>
                  <a:t>cuộn</a:t>
                </a:r>
                <a:r>
                  <a:rPr lang="en-US" i="1" dirty="0">
                    <a:solidFill>
                      <a:schemeClr val="accent2">
                        <a:lumMod val="75000"/>
                      </a:schemeClr>
                    </a:solidFill>
                    <a:latin typeface="Arial" panose="020B0604020202020204" pitchFamily="34" charset="0"/>
                    <a:cs typeface="Arial" panose="020B0604020202020204" pitchFamily="34" charset="0"/>
                  </a:rPr>
                  <a:t> </a:t>
                </a:r>
                <a:r>
                  <a:rPr lang="en-US" i="1" dirty="0" err="1">
                    <a:solidFill>
                      <a:schemeClr val="accent2">
                        <a:lumMod val="75000"/>
                      </a:schemeClr>
                    </a:solidFill>
                    <a:latin typeface="Arial" panose="020B0604020202020204" pitchFamily="34" charset="0"/>
                    <a:cs typeface="Arial" panose="020B0604020202020204" pitchFamily="34" charset="0"/>
                  </a:rPr>
                  <a:t>dây</a:t>
                </a:r>
                <a:r>
                  <a:rPr lang="en-US" i="1" dirty="0">
                    <a:solidFill>
                      <a:schemeClr val="accent2">
                        <a:lumMod val="75000"/>
                      </a:schemeClr>
                    </a:solidFill>
                    <a:latin typeface="Arial" panose="020B0604020202020204" pitchFamily="34" charset="0"/>
                    <a:cs typeface="Arial" panose="020B0604020202020204" pitchFamily="34" charset="0"/>
                  </a:rPr>
                  <a:t>: </a:t>
                </a:r>
                <a14:m>
                  <m:oMath xmlns:m="http://schemas.openxmlformats.org/officeDocument/2006/math">
                    <m:r>
                      <a:rPr lang="en-US" b="0" i="1" smtClean="0">
                        <a:solidFill>
                          <a:schemeClr val="accent2">
                            <a:lumMod val="75000"/>
                          </a:schemeClr>
                        </a:solidFill>
                        <a:latin typeface="Cambria Math" panose="02040503050406030204" pitchFamily="18" charset="0"/>
                      </a:rPr>
                      <m:t>𝑖</m:t>
                    </m:r>
                    <m:r>
                      <a:rPr lang="en-US" b="0" i="1" smtClean="0">
                        <a:solidFill>
                          <a:schemeClr val="accent2">
                            <a:lumMod val="75000"/>
                          </a:schemeClr>
                        </a:solidFill>
                        <a:latin typeface="Cambria Math" panose="02040503050406030204" pitchFamily="18" charset="0"/>
                      </a:rPr>
                      <m:t>=</m:t>
                    </m:r>
                    <m:sSub>
                      <m:sSubPr>
                        <m:ctrlPr>
                          <a:rPr lang="en-US" b="0" i="1" smtClean="0">
                            <a:solidFill>
                              <a:schemeClr val="accent2">
                                <a:lumMod val="75000"/>
                              </a:schemeClr>
                            </a:solidFill>
                            <a:latin typeface="Cambria Math" panose="02040503050406030204" pitchFamily="18" charset="0"/>
                          </a:rPr>
                        </m:ctrlPr>
                      </m:sSubPr>
                      <m:e>
                        <m:r>
                          <a:rPr lang="en-US" b="0" i="1" smtClean="0">
                            <a:solidFill>
                              <a:schemeClr val="accent2">
                                <a:lumMod val="75000"/>
                              </a:schemeClr>
                            </a:solidFill>
                            <a:latin typeface="Cambria Math" panose="02040503050406030204" pitchFamily="18" charset="0"/>
                          </a:rPr>
                          <m:t>𝐼</m:t>
                        </m:r>
                      </m:e>
                      <m:sub>
                        <m:r>
                          <a:rPr lang="en-US" b="0" i="1" smtClean="0">
                            <a:solidFill>
                              <a:schemeClr val="accent2">
                                <a:lumMod val="75000"/>
                              </a:schemeClr>
                            </a:solidFill>
                            <a:latin typeface="Cambria Math" panose="02040503050406030204" pitchFamily="18" charset="0"/>
                          </a:rPr>
                          <m:t>𝑚𝑎𝑥</m:t>
                        </m:r>
                      </m:sub>
                    </m:sSub>
                    <m:func>
                      <m:funcPr>
                        <m:ctrlPr>
                          <a:rPr lang="en-US" b="0" i="1" smtClean="0">
                            <a:solidFill>
                              <a:schemeClr val="accent2">
                                <a:lumMod val="75000"/>
                              </a:schemeClr>
                            </a:solidFill>
                            <a:latin typeface="Cambria Math" panose="02040503050406030204" pitchFamily="18" charset="0"/>
                          </a:rPr>
                        </m:ctrlPr>
                      </m:funcPr>
                      <m:fName>
                        <m:r>
                          <a:rPr lang="en-US" b="0" i="1" smtClean="0">
                            <a:solidFill>
                              <a:schemeClr val="accent2">
                                <a:lumMod val="75000"/>
                              </a:schemeClr>
                            </a:solidFill>
                            <a:latin typeface="Cambria Math" panose="02040503050406030204" pitchFamily="18" charset="0"/>
                          </a:rPr>
                          <m:t>𝑠𝑖𝑛</m:t>
                        </m:r>
                      </m:fName>
                      <m:e>
                        <m:d>
                          <m:dPr>
                            <m:ctrlPr>
                              <a:rPr lang="en-US" b="0" i="1" smtClean="0">
                                <a:solidFill>
                                  <a:schemeClr val="accent2">
                                    <a:lumMod val="75000"/>
                                  </a:schemeClr>
                                </a:solidFill>
                                <a:latin typeface="Cambria Math" panose="02040503050406030204" pitchFamily="18" charset="0"/>
                              </a:rPr>
                            </m:ctrlPr>
                          </m:dPr>
                          <m:e>
                            <m:r>
                              <a:rPr lang="en-US" b="0" i="1" smtClean="0">
                                <a:solidFill>
                                  <a:schemeClr val="accent2">
                                    <a:lumMod val="75000"/>
                                  </a:schemeClr>
                                </a:solidFill>
                                <a:latin typeface="Cambria Math" panose="02040503050406030204" pitchFamily="18" charset="0"/>
                                <a:ea typeface="Cambria Math" panose="02040503050406030204" pitchFamily="18" charset="0"/>
                              </a:rPr>
                              <m:t>𝜔</m:t>
                            </m:r>
                            <m:r>
                              <a:rPr lang="en-US" b="0" i="1" smtClean="0">
                                <a:solidFill>
                                  <a:schemeClr val="accent2">
                                    <a:lumMod val="75000"/>
                                  </a:schemeClr>
                                </a:solidFill>
                                <a:latin typeface="Cambria Math" panose="02040503050406030204" pitchFamily="18" charset="0"/>
                                <a:ea typeface="Cambria Math" panose="02040503050406030204" pitchFamily="18" charset="0"/>
                              </a:rPr>
                              <m:t>𝑡</m:t>
                            </m:r>
                          </m:e>
                        </m:d>
                      </m:e>
                    </m:func>
                  </m:oMath>
                </a14:m>
                <a:endParaRPr lang="en-US" b="0" i="1" dirty="0">
                  <a:solidFill>
                    <a:schemeClr val="accent2">
                      <a:lumMod val="75000"/>
                    </a:schemeClr>
                  </a:solidFill>
                  <a:latin typeface="Arial" panose="020B0604020202020204" pitchFamily="34" charset="0"/>
                  <a:ea typeface="Cambria Math" panose="02040503050406030204" pitchFamily="18" charset="0"/>
                  <a:cs typeface="Arial" panose="020B0604020202020204" pitchFamily="34" charset="0"/>
                </a:endParaRPr>
              </a:p>
              <a:p>
                <a:r>
                  <a:rPr lang="en-US" dirty="0">
                    <a:solidFill>
                      <a:schemeClr val="accent2">
                        <a:lumMod val="75000"/>
                      </a:schemeClr>
                    </a:solidFill>
                    <a:latin typeface="Arial" panose="020B0604020202020204" pitchFamily="34" charset="0"/>
                    <a:cs typeface="Arial" panose="020B0604020202020204" pitchFamily="34" charset="0"/>
                  </a:rPr>
                  <a:t>=&gt; </a:t>
                </a:r>
                <a:r>
                  <a:rPr lang="en-US" dirty="0" err="1">
                    <a:solidFill>
                      <a:schemeClr val="accent2">
                        <a:lumMod val="75000"/>
                      </a:schemeClr>
                    </a:solidFill>
                    <a:latin typeface="Arial" panose="020B0604020202020204" pitchFamily="34" charset="0"/>
                    <a:cs typeface="Arial" panose="020B0604020202020204" pitchFamily="34" charset="0"/>
                  </a:rPr>
                  <a:t>Điện</a:t>
                </a:r>
                <a:r>
                  <a:rPr lang="en-US" dirty="0">
                    <a:solidFill>
                      <a:schemeClr val="accent2">
                        <a:lumMod val="75000"/>
                      </a:schemeClr>
                    </a:solidFill>
                    <a:latin typeface="Arial" panose="020B0604020202020204" pitchFamily="34" charset="0"/>
                    <a:cs typeface="Arial" panose="020B0604020202020204" pitchFamily="34" charset="0"/>
                  </a:rPr>
                  <a:t> </a:t>
                </a:r>
                <a:r>
                  <a:rPr lang="en-US" dirty="0" err="1">
                    <a:solidFill>
                      <a:schemeClr val="accent2">
                        <a:lumMod val="75000"/>
                      </a:schemeClr>
                    </a:solidFill>
                    <a:latin typeface="Arial" panose="020B0604020202020204" pitchFamily="34" charset="0"/>
                    <a:cs typeface="Arial" panose="020B0604020202020204" pitchFamily="34" charset="0"/>
                  </a:rPr>
                  <a:t>áp</a:t>
                </a:r>
                <a:r>
                  <a:rPr lang="en-US" dirty="0">
                    <a:solidFill>
                      <a:schemeClr val="accent2">
                        <a:lumMod val="75000"/>
                      </a:schemeClr>
                    </a:solidFill>
                    <a:latin typeface="Arial" panose="020B0604020202020204" pitchFamily="34" charset="0"/>
                    <a:cs typeface="Arial" panose="020B0604020202020204" pitchFamily="34" charset="0"/>
                  </a:rPr>
                  <a:t> </a:t>
                </a:r>
                <a:r>
                  <a:rPr lang="en-US" dirty="0" err="1">
                    <a:solidFill>
                      <a:schemeClr val="accent2">
                        <a:lumMod val="75000"/>
                      </a:schemeClr>
                    </a:solidFill>
                    <a:latin typeface="Arial" panose="020B0604020202020204" pitchFamily="34" charset="0"/>
                    <a:cs typeface="Arial" panose="020B0604020202020204" pitchFamily="34" charset="0"/>
                  </a:rPr>
                  <a:t>đặt</a:t>
                </a:r>
                <a:r>
                  <a:rPr lang="en-US" dirty="0">
                    <a:solidFill>
                      <a:schemeClr val="accent2">
                        <a:lumMod val="75000"/>
                      </a:schemeClr>
                    </a:solidFill>
                    <a:latin typeface="Arial" panose="020B0604020202020204" pitchFamily="34" charset="0"/>
                    <a:cs typeface="Arial" panose="020B0604020202020204" pitchFamily="34" charset="0"/>
                  </a:rPr>
                  <a:t> </a:t>
                </a:r>
                <a:r>
                  <a:rPr lang="en-US" dirty="0" err="1">
                    <a:solidFill>
                      <a:schemeClr val="accent2">
                        <a:lumMod val="75000"/>
                      </a:schemeClr>
                    </a:solidFill>
                    <a:latin typeface="Arial" panose="020B0604020202020204" pitchFamily="34" charset="0"/>
                    <a:cs typeface="Arial" panose="020B0604020202020204" pitchFamily="34" charset="0"/>
                  </a:rPr>
                  <a:t>giữa</a:t>
                </a:r>
                <a:r>
                  <a:rPr lang="en-US" dirty="0">
                    <a:solidFill>
                      <a:schemeClr val="accent2">
                        <a:lumMod val="75000"/>
                      </a:schemeClr>
                    </a:solidFill>
                    <a:latin typeface="Arial" panose="020B0604020202020204" pitchFamily="34" charset="0"/>
                    <a:cs typeface="Arial" panose="020B0604020202020204" pitchFamily="34" charset="0"/>
                  </a:rPr>
                  <a:t> 2 </a:t>
                </a:r>
                <a:r>
                  <a:rPr lang="en-US" dirty="0" err="1">
                    <a:solidFill>
                      <a:schemeClr val="accent2">
                        <a:lumMod val="75000"/>
                      </a:schemeClr>
                    </a:solidFill>
                    <a:latin typeface="Arial" panose="020B0604020202020204" pitchFamily="34" charset="0"/>
                    <a:cs typeface="Arial" panose="020B0604020202020204" pitchFamily="34" charset="0"/>
                  </a:rPr>
                  <a:t>đầu</a:t>
                </a:r>
                <a:r>
                  <a:rPr lang="en-US" dirty="0">
                    <a:solidFill>
                      <a:schemeClr val="accent2">
                        <a:lumMod val="75000"/>
                      </a:schemeClr>
                    </a:solidFill>
                    <a:latin typeface="Arial" panose="020B0604020202020204" pitchFamily="34" charset="0"/>
                    <a:cs typeface="Arial" panose="020B0604020202020204" pitchFamily="34" charset="0"/>
                  </a:rPr>
                  <a:t> </a:t>
                </a:r>
                <a:r>
                  <a:rPr lang="en-US" dirty="0" err="1">
                    <a:solidFill>
                      <a:schemeClr val="accent2">
                        <a:lumMod val="75000"/>
                      </a:schemeClr>
                    </a:solidFill>
                    <a:latin typeface="Arial" panose="020B0604020202020204" pitchFamily="34" charset="0"/>
                    <a:cs typeface="Arial" panose="020B0604020202020204" pitchFamily="34" charset="0"/>
                  </a:rPr>
                  <a:t>cuộn</a:t>
                </a:r>
                <a:r>
                  <a:rPr lang="en-US" dirty="0">
                    <a:solidFill>
                      <a:schemeClr val="accent2">
                        <a:lumMod val="75000"/>
                      </a:schemeClr>
                    </a:solidFill>
                    <a:latin typeface="Arial" panose="020B0604020202020204" pitchFamily="34" charset="0"/>
                    <a:cs typeface="Arial" panose="020B0604020202020204" pitchFamily="34" charset="0"/>
                  </a:rPr>
                  <a:t> </a:t>
                </a:r>
                <a:r>
                  <a:rPr lang="en-US" dirty="0" err="1">
                    <a:solidFill>
                      <a:schemeClr val="accent2">
                        <a:lumMod val="75000"/>
                      </a:schemeClr>
                    </a:solidFill>
                    <a:latin typeface="Arial" panose="020B0604020202020204" pitchFamily="34" charset="0"/>
                    <a:cs typeface="Arial" panose="020B0604020202020204" pitchFamily="34" charset="0"/>
                  </a:rPr>
                  <a:t>dây</a:t>
                </a:r>
                <a:r>
                  <a:rPr lang="en-US" dirty="0">
                    <a:solidFill>
                      <a:schemeClr val="accent2">
                        <a:lumMod val="75000"/>
                      </a:schemeClr>
                    </a:solidFill>
                    <a:latin typeface="Arial" panose="020B0604020202020204" pitchFamily="34" charset="0"/>
                    <a:cs typeface="Arial" panose="020B0604020202020204" pitchFamily="34" charset="0"/>
                  </a:rPr>
                  <a:t>: </a:t>
                </a:r>
                <a:endParaRPr lang="en-US" dirty="0" smtClean="0">
                  <a:solidFill>
                    <a:schemeClr val="accent2">
                      <a:lumMod val="75000"/>
                    </a:schemeClr>
                  </a:solidFill>
                  <a:latin typeface="Arial" panose="020B0604020202020204" pitchFamily="34" charset="0"/>
                  <a:cs typeface="Arial" panose="020B0604020202020204" pitchFamily="34" charset="0"/>
                </a:endParaRPr>
              </a:p>
              <a:p>
                <a:pPr/>
                <a14:m>
                  <m:oMathPara xmlns:m="http://schemas.openxmlformats.org/officeDocument/2006/math">
                    <m:oMathParaPr>
                      <m:jc m:val="centerGroup"/>
                    </m:oMathParaPr>
                    <m:oMath xmlns:m="http://schemas.openxmlformats.org/officeDocument/2006/math">
                      <m:sSub>
                        <m:sSubPr>
                          <m:ctrlPr>
                            <a:rPr lang="en-US" i="1" smtClean="0">
                              <a:solidFill>
                                <a:schemeClr val="accent2">
                                  <a:lumMod val="75000"/>
                                </a:schemeClr>
                              </a:solidFill>
                              <a:latin typeface="Cambria Math" panose="02040503050406030204" pitchFamily="18" charset="0"/>
                              <a:cs typeface="Arial" panose="020B0604020202020204" pitchFamily="34" charset="0"/>
                            </a:rPr>
                          </m:ctrlPr>
                        </m:sSubPr>
                        <m:e>
                          <m:r>
                            <a:rPr lang="en-US" b="0" i="1" smtClean="0">
                              <a:solidFill>
                                <a:schemeClr val="accent2">
                                  <a:lumMod val="75000"/>
                                </a:schemeClr>
                              </a:solidFill>
                              <a:latin typeface="Cambria Math" panose="02040503050406030204" pitchFamily="18" charset="0"/>
                              <a:cs typeface="Arial" panose="020B0604020202020204" pitchFamily="34" charset="0"/>
                            </a:rPr>
                            <m:t>𝑢</m:t>
                          </m:r>
                        </m:e>
                        <m:sub>
                          <m:r>
                            <a:rPr lang="en-US" b="0" i="1" smtClean="0">
                              <a:solidFill>
                                <a:schemeClr val="accent2">
                                  <a:lumMod val="75000"/>
                                </a:schemeClr>
                              </a:solidFill>
                              <a:latin typeface="Cambria Math" panose="02040503050406030204" pitchFamily="18" charset="0"/>
                              <a:cs typeface="Arial" panose="020B0604020202020204" pitchFamily="34" charset="0"/>
                            </a:rPr>
                            <m:t>𝐿</m:t>
                          </m:r>
                        </m:sub>
                      </m:sSub>
                      <m:r>
                        <a:rPr lang="en-US" b="0" i="1" smtClean="0">
                          <a:solidFill>
                            <a:schemeClr val="accent2">
                              <a:lumMod val="75000"/>
                            </a:schemeClr>
                          </a:solidFill>
                          <a:latin typeface="Cambria Math" panose="02040503050406030204" pitchFamily="18" charset="0"/>
                          <a:cs typeface="Arial" panose="020B0604020202020204" pitchFamily="34" charset="0"/>
                        </a:rPr>
                        <m:t>=</m:t>
                      </m:r>
                      <m:sSub>
                        <m:sSubPr>
                          <m:ctrlPr>
                            <a:rPr lang="en-US" b="0" i="1" smtClean="0">
                              <a:solidFill>
                                <a:schemeClr val="accent2">
                                  <a:lumMod val="75000"/>
                                </a:schemeClr>
                              </a:solidFill>
                              <a:latin typeface="Cambria Math" panose="02040503050406030204" pitchFamily="18" charset="0"/>
                              <a:cs typeface="Arial" panose="020B0604020202020204" pitchFamily="34" charset="0"/>
                            </a:rPr>
                          </m:ctrlPr>
                        </m:sSubPr>
                        <m:e>
                          <m:r>
                            <a:rPr lang="en-US" b="0" i="1" smtClean="0">
                              <a:solidFill>
                                <a:schemeClr val="accent2">
                                  <a:lumMod val="75000"/>
                                </a:schemeClr>
                              </a:solidFill>
                              <a:latin typeface="Cambria Math" panose="02040503050406030204" pitchFamily="18" charset="0"/>
                              <a:cs typeface="Arial" panose="020B0604020202020204" pitchFamily="34" charset="0"/>
                            </a:rPr>
                            <m:t>𝑈</m:t>
                          </m:r>
                        </m:e>
                        <m:sub>
                          <m:r>
                            <a:rPr lang="en-US" b="0" i="1" smtClean="0">
                              <a:solidFill>
                                <a:schemeClr val="accent2">
                                  <a:lumMod val="75000"/>
                                </a:schemeClr>
                              </a:solidFill>
                              <a:latin typeface="Cambria Math" panose="02040503050406030204" pitchFamily="18" charset="0"/>
                              <a:cs typeface="Arial" panose="020B0604020202020204" pitchFamily="34" charset="0"/>
                            </a:rPr>
                            <m:t>𝐿𝑚𝑎𝑥</m:t>
                          </m:r>
                        </m:sub>
                      </m:sSub>
                      <m:func>
                        <m:funcPr>
                          <m:ctrlPr>
                            <a:rPr lang="en-US" b="0" i="1" smtClean="0">
                              <a:solidFill>
                                <a:schemeClr val="accent2">
                                  <a:lumMod val="75000"/>
                                </a:schemeClr>
                              </a:solidFill>
                              <a:latin typeface="Cambria Math" panose="02040503050406030204" pitchFamily="18" charset="0"/>
                              <a:cs typeface="Arial" panose="020B0604020202020204" pitchFamily="34" charset="0"/>
                            </a:rPr>
                          </m:ctrlPr>
                        </m:funcPr>
                        <m:fName>
                          <m:r>
                            <m:rPr>
                              <m:sty m:val="p"/>
                            </m:rPr>
                            <a:rPr lang="en-US" b="0" i="0" smtClean="0">
                              <a:solidFill>
                                <a:schemeClr val="accent2">
                                  <a:lumMod val="75000"/>
                                </a:schemeClr>
                              </a:solidFill>
                              <a:latin typeface="Cambria Math" panose="02040503050406030204" pitchFamily="18" charset="0"/>
                              <a:cs typeface="Arial" panose="020B0604020202020204" pitchFamily="34" charset="0"/>
                            </a:rPr>
                            <m:t>sin</m:t>
                          </m:r>
                        </m:fName>
                        <m:e>
                          <m:d>
                            <m:dPr>
                              <m:ctrlPr>
                                <a:rPr lang="en-US" b="0" i="1" smtClean="0">
                                  <a:solidFill>
                                    <a:schemeClr val="accent2">
                                      <a:lumMod val="75000"/>
                                    </a:schemeClr>
                                  </a:solidFill>
                                  <a:latin typeface="Cambria Math" panose="02040503050406030204" pitchFamily="18" charset="0"/>
                                  <a:cs typeface="Arial" panose="020B0604020202020204" pitchFamily="34" charset="0"/>
                                </a:rPr>
                              </m:ctrlPr>
                            </m:dPr>
                            <m:e>
                              <m:r>
                                <a:rPr lang="en-US" b="0" i="1" smtClean="0">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t>𝜔</m:t>
                              </m:r>
                              <m:r>
                                <a:rPr lang="en-US" b="0" i="1" smtClean="0">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t>𝑡</m:t>
                              </m:r>
                              <m:r>
                                <a:rPr lang="en-US" b="0" i="1" smtClean="0">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t>+</m:t>
                              </m:r>
                              <m:f>
                                <m:fPr>
                                  <m:ctrlPr>
                                    <a:rPr lang="en-US" b="0" i="1" smtClean="0">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ctrlPr>
                                </m:fPr>
                                <m:num>
                                  <m:r>
                                    <a:rPr lang="en-US" b="0" i="1" smtClean="0">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t>𝜋</m:t>
                                  </m:r>
                                </m:num>
                                <m:den>
                                  <m:r>
                                    <a:rPr lang="en-US" b="0" i="1" smtClean="0">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t>2</m:t>
                                  </m:r>
                                </m:den>
                              </m:f>
                            </m:e>
                          </m:d>
                        </m:e>
                      </m:func>
                      <m:r>
                        <a:rPr lang="en-US" b="0" i="1" smtClean="0">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t>=</m:t>
                      </m:r>
                      <m:sSub>
                        <m:sSubPr>
                          <m:ctrlPr>
                            <a:rPr lang="en-US" i="1" smtClean="0">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ctrlPr>
                        </m:sSubPr>
                        <m:e>
                          <m:r>
                            <a:rPr lang="en-US" i="1">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t>𝐼</m:t>
                          </m:r>
                        </m:e>
                        <m:sub>
                          <m:r>
                            <a:rPr lang="en-US" i="1">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t>𝑚𝑎𝑥</m:t>
                          </m:r>
                        </m:sub>
                      </m:sSub>
                      <m:sSub>
                        <m:sSubPr>
                          <m:ctrlPr>
                            <a:rPr lang="en-US" i="1">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ctrlPr>
                        </m:sSubPr>
                        <m:e>
                          <m:r>
                            <a:rPr lang="en-US" i="1">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t>𝑋</m:t>
                          </m:r>
                        </m:e>
                        <m:sub>
                          <m:r>
                            <a:rPr lang="en-US" b="0" i="1" smtClean="0">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t>𝐿</m:t>
                          </m:r>
                        </m:sub>
                      </m:sSub>
                      <m:r>
                        <a:rPr lang="en-US" i="1">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t>𝑠𝑖𝑛</m:t>
                      </m:r>
                      <m:d>
                        <m:dPr>
                          <m:ctrlPr>
                            <a:rPr lang="en-US" i="1">
                              <a:solidFill>
                                <a:schemeClr val="accent2">
                                  <a:lumMod val="75000"/>
                                </a:schemeClr>
                              </a:solidFill>
                              <a:latin typeface="Cambria Math" panose="02040503050406030204" pitchFamily="18" charset="0"/>
                              <a:cs typeface="Arial" panose="020B0604020202020204" pitchFamily="34" charset="0"/>
                            </a:rPr>
                          </m:ctrlPr>
                        </m:dPr>
                        <m:e>
                          <m:r>
                            <a:rPr lang="en-US" i="1">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t>𝜔</m:t>
                          </m:r>
                          <m:r>
                            <a:rPr lang="en-US" i="1">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t>𝑡</m:t>
                          </m:r>
                          <m:r>
                            <a:rPr lang="en-US" b="0" i="1" smtClean="0">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t>+</m:t>
                          </m:r>
                          <m:f>
                            <m:fPr>
                              <m:ctrlPr>
                                <a:rPr lang="en-US" i="1">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ctrlPr>
                            </m:fPr>
                            <m:num>
                              <m:r>
                                <a:rPr lang="en-US" i="1">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t>𝜋</m:t>
                              </m:r>
                            </m:num>
                            <m:den>
                              <m:r>
                                <a:rPr lang="en-US" i="1">
                                  <a:solidFill>
                                    <a:schemeClr val="accent2">
                                      <a:lumMod val="75000"/>
                                    </a:schemeClr>
                                  </a:solidFill>
                                  <a:latin typeface="Cambria Math" panose="02040503050406030204" pitchFamily="18" charset="0"/>
                                  <a:ea typeface="Cambria Math" panose="02040503050406030204" pitchFamily="18" charset="0"/>
                                  <a:cs typeface="Arial" panose="020B0604020202020204" pitchFamily="34" charset="0"/>
                                </a:rPr>
                                <m:t>2</m:t>
                              </m:r>
                            </m:den>
                          </m:f>
                        </m:e>
                      </m:d>
                    </m:oMath>
                  </m:oMathPara>
                </a14:m>
                <a:endParaRPr lang="en-US" dirty="0">
                  <a:solidFill>
                    <a:schemeClr val="accent2">
                      <a:lumMod val="75000"/>
                    </a:schemeClr>
                  </a:solidFill>
                  <a:latin typeface="Arial" panose="020B0604020202020204" pitchFamily="34" charset="0"/>
                  <a:cs typeface="Arial" panose="020B0604020202020204" pitchFamily="34" charset="0"/>
                </a:endParaRPr>
              </a:p>
            </p:txBody>
          </p:sp>
        </mc:Choice>
        <mc:Fallback xmlns="">
          <p:sp>
            <p:nvSpPr>
              <p:cNvPr id="17" name="TextBox 16">
                <a:extLst>
                  <a:ext uri="{FF2B5EF4-FFF2-40B4-BE49-F238E27FC236}">
                    <a16:creationId xmlns:a16="http://schemas.microsoft.com/office/drawing/2014/main" id="{2939B9CB-0985-4572-B980-F51385C6555B}"/>
                  </a:ext>
                </a:extLst>
              </p:cNvPr>
              <p:cNvSpPr txBox="1">
                <a:spLocks noRot="1" noChangeAspect="1" noMove="1" noResize="1" noEditPoints="1" noAdjustHandles="1" noChangeArrowheads="1" noChangeShapeType="1" noTextEdit="1"/>
              </p:cNvSpPr>
              <p:nvPr/>
            </p:nvSpPr>
            <p:spPr>
              <a:xfrm>
                <a:off x="426945" y="5182707"/>
                <a:ext cx="5013736" cy="1116972"/>
              </a:xfrm>
              <a:prstGeom prst="rect">
                <a:avLst/>
              </a:prstGeom>
              <a:blipFill>
                <a:blip r:embed="rId4"/>
                <a:stretch>
                  <a:fillRect l="-972" t="-2732"/>
                </a:stretch>
              </a:blipFill>
            </p:spPr>
            <p:txBody>
              <a:bodyPr/>
              <a:lstStyle/>
              <a:p>
                <a:r>
                  <a:rPr lang="en-US">
                    <a:noFill/>
                  </a:rPr>
                  <a:t> </a:t>
                </a:r>
              </a:p>
            </p:txBody>
          </p:sp>
        </mc:Fallback>
      </mc:AlternateContent>
      <p:pic>
        <p:nvPicPr>
          <p:cNvPr id="3" name="Picture 2"/>
          <p:cNvPicPr>
            <a:picLocks noChangeAspect="1"/>
          </p:cNvPicPr>
          <p:nvPr/>
        </p:nvPicPr>
        <p:blipFill>
          <a:blip r:embed="rId5"/>
          <a:stretch>
            <a:fillRect/>
          </a:stretch>
        </p:blipFill>
        <p:spPr>
          <a:xfrm>
            <a:off x="7118200" y="2272073"/>
            <a:ext cx="4559760" cy="3092706"/>
          </a:xfrm>
          <a:prstGeom prst="rect">
            <a:avLst/>
          </a:prstGeom>
        </p:spPr>
      </p:pic>
    </p:spTree>
    <p:extLst>
      <p:ext uri="{BB962C8B-B14F-4D97-AF65-F5344CB8AC3E}">
        <p14:creationId xmlns:p14="http://schemas.microsoft.com/office/powerpoint/2010/main" val="1508489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5">
                                            <p:txEl>
                                              <p:pRg st="1" end="1"/>
                                            </p:txEl>
                                          </p:spTgt>
                                        </p:tgtEl>
                                        <p:attrNameLst>
                                          <p:attrName>style.visibility</p:attrName>
                                        </p:attrNameLst>
                                      </p:cBhvr>
                                      <p:to>
                                        <p:strVal val="visible"/>
                                      </p:to>
                                    </p:set>
                                    <p:animEffect transition="in" filter="fade">
                                      <p:cBhvr>
                                        <p:cTn id="13" dur="1000"/>
                                        <p:tgtEl>
                                          <p:spTgt spid="15">
                                            <p:txEl>
                                              <p:pRg st="1" end="1"/>
                                            </p:txEl>
                                          </p:spTgt>
                                        </p:tgtEl>
                                      </p:cBhvr>
                                    </p:animEffect>
                                    <p:anim calcmode="lin" valueType="num">
                                      <p:cBhvr>
                                        <p:cTn id="14" dur="1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1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16">
                                            <p:txEl>
                                              <p:pRg st="0" end="0"/>
                                            </p:txEl>
                                          </p:spTgt>
                                        </p:tgtEl>
                                        <p:attrNameLst>
                                          <p:attrName>style.visibility</p:attrName>
                                        </p:attrNameLst>
                                      </p:cBhvr>
                                      <p:to>
                                        <p:strVal val="visible"/>
                                      </p:to>
                                    </p:set>
                                    <p:animEffect transition="in" filter="fade">
                                      <p:cBhvr>
                                        <p:cTn id="20" dur="1000"/>
                                        <p:tgtEl>
                                          <p:spTgt spid="16">
                                            <p:txEl>
                                              <p:pRg st="0" end="0"/>
                                            </p:txEl>
                                          </p:spTgt>
                                        </p:tgtEl>
                                      </p:cBhvr>
                                    </p:animEffect>
                                    <p:anim calcmode="lin" valueType="num">
                                      <p:cBhvr>
                                        <p:cTn id="21" dur="100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16">
                                            <p:txEl>
                                              <p:pRg st="0" end="0"/>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16">
                                            <p:txEl>
                                              <p:pRg st="1" end="1"/>
                                            </p:txEl>
                                          </p:spTgt>
                                        </p:tgtEl>
                                        <p:attrNameLst>
                                          <p:attrName>style.visibility</p:attrName>
                                        </p:attrNameLst>
                                      </p:cBhvr>
                                      <p:to>
                                        <p:strVal val="visible"/>
                                      </p:to>
                                    </p:set>
                                    <p:animEffect transition="in" filter="fade">
                                      <p:cBhvr>
                                        <p:cTn id="25" dur="1000"/>
                                        <p:tgtEl>
                                          <p:spTgt spid="16">
                                            <p:txEl>
                                              <p:pRg st="1" end="1"/>
                                            </p:txEl>
                                          </p:spTgt>
                                        </p:tgtEl>
                                      </p:cBhvr>
                                    </p:animEffect>
                                    <p:anim calcmode="lin" valueType="num">
                                      <p:cBhvr>
                                        <p:cTn id="26" dur="1000" fill="hold"/>
                                        <p:tgtEl>
                                          <p:spTgt spid="16">
                                            <p:txEl>
                                              <p:pRg st="1" end="1"/>
                                            </p:txEl>
                                          </p:spTgt>
                                        </p:tgtEl>
                                        <p:attrNameLst>
                                          <p:attrName>ppt_x</p:attrName>
                                        </p:attrNameLst>
                                      </p:cBhvr>
                                      <p:tavLst>
                                        <p:tav tm="0">
                                          <p:val>
                                            <p:strVal val="#ppt_x"/>
                                          </p:val>
                                        </p:tav>
                                        <p:tav tm="100000">
                                          <p:val>
                                            <p:strVal val="#ppt_x"/>
                                          </p:val>
                                        </p:tav>
                                      </p:tavLst>
                                    </p:anim>
                                    <p:anim calcmode="lin" valueType="num">
                                      <p:cBhvr>
                                        <p:cTn id="27" dur="1000" fill="hold"/>
                                        <p:tgtEl>
                                          <p:spTgt spid="16">
                                            <p:txEl>
                                              <p:pRg st="1" end="1"/>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16">
                                            <p:txEl>
                                              <p:pRg st="2" end="2"/>
                                            </p:txEl>
                                          </p:spTgt>
                                        </p:tgtEl>
                                        <p:attrNameLst>
                                          <p:attrName>style.visibility</p:attrName>
                                        </p:attrNameLst>
                                      </p:cBhvr>
                                      <p:to>
                                        <p:strVal val="visible"/>
                                      </p:to>
                                    </p:set>
                                    <p:animEffect transition="in" filter="fade">
                                      <p:cBhvr>
                                        <p:cTn id="30" dur="1000"/>
                                        <p:tgtEl>
                                          <p:spTgt spid="16">
                                            <p:txEl>
                                              <p:pRg st="2" end="2"/>
                                            </p:txEl>
                                          </p:spTgt>
                                        </p:tgtEl>
                                      </p:cBhvr>
                                    </p:animEffect>
                                    <p:anim calcmode="lin" valueType="num">
                                      <p:cBhvr>
                                        <p:cTn id="31" dur="1000" fill="hold"/>
                                        <p:tgtEl>
                                          <p:spTgt spid="16">
                                            <p:txEl>
                                              <p:pRg st="2" end="2"/>
                                            </p:txEl>
                                          </p:spTgt>
                                        </p:tgtEl>
                                        <p:attrNameLst>
                                          <p:attrName>ppt_x</p:attrName>
                                        </p:attrNameLst>
                                      </p:cBhvr>
                                      <p:tavLst>
                                        <p:tav tm="0">
                                          <p:val>
                                            <p:strVal val="#ppt_x"/>
                                          </p:val>
                                        </p:tav>
                                        <p:tav tm="100000">
                                          <p:val>
                                            <p:strVal val="#ppt_x"/>
                                          </p:val>
                                        </p:tav>
                                      </p:tavLst>
                                    </p:anim>
                                    <p:anim calcmode="lin" valueType="num">
                                      <p:cBhvr>
                                        <p:cTn id="32" dur="1000" fill="hold"/>
                                        <p:tgtEl>
                                          <p:spTgt spid="1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17">
                                            <p:txEl>
                                              <p:pRg st="0" end="0"/>
                                            </p:txEl>
                                          </p:spTgt>
                                        </p:tgtEl>
                                        <p:attrNameLst>
                                          <p:attrName>style.visibility</p:attrName>
                                        </p:attrNameLst>
                                      </p:cBhvr>
                                      <p:to>
                                        <p:strVal val="visible"/>
                                      </p:to>
                                    </p:set>
                                    <p:animEffect transition="in" filter="fade">
                                      <p:cBhvr>
                                        <p:cTn id="37" dur="1000"/>
                                        <p:tgtEl>
                                          <p:spTgt spid="17">
                                            <p:txEl>
                                              <p:pRg st="0" end="0"/>
                                            </p:txEl>
                                          </p:spTgt>
                                        </p:tgtEl>
                                      </p:cBhvr>
                                    </p:animEffect>
                                    <p:anim calcmode="lin" valueType="num">
                                      <p:cBhvr>
                                        <p:cTn id="38" dur="10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39" dur="1000" fill="hold"/>
                                        <p:tgtEl>
                                          <p:spTgt spid="17">
                                            <p:txEl>
                                              <p:pRg st="0" end="0"/>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7">
                                            <p:txEl>
                                              <p:pRg st="1" end="1"/>
                                            </p:txEl>
                                          </p:spTgt>
                                        </p:tgtEl>
                                        <p:attrNameLst>
                                          <p:attrName>style.visibility</p:attrName>
                                        </p:attrNameLst>
                                      </p:cBhvr>
                                      <p:to>
                                        <p:strVal val="visible"/>
                                      </p:to>
                                    </p:set>
                                    <p:animEffect transition="in" filter="fade">
                                      <p:cBhvr>
                                        <p:cTn id="42" dur="1000"/>
                                        <p:tgtEl>
                                          <p:spTgt spid="17">
                                            <p:txEl>
                                              <p:pRg st="1" end="1"/>
                                            </p:txEl>
                                          </p:spTgt>
                                        </p:tgtEl>
                                      </p:cBhvr>
                                    </p:animEffect>
                                    <p:anim calcmode="lin" valueType="num">
                                      <p:cBhvr>
                                        <p:cTn id="43" dur="1000" fill="hold"/>
                                        <p:tgtEl>
                                          <p:spTgt spid="17">
                                            <p:txEl>
                                              <p:pRg st="1" end="1"/>
                                            </p:txEl>
                                          </p:spTgt>
                                        </p:tgtEl>
                                        <p:attrNameLst>
                                          <p:attrName>ppt_x</p:attrName>
                                        </p:attrNameLst>
                                      </p:cBhvr>
                                      <p:tavLst>
                                        <p:tav tm="0">
                                          <p:val>
                                            <p:strVal val="#ppt_x"/>
                                          </p:val>
                                        </p:tav>
                                        <p:tav tm="100000">
                                          <p:val>
                                            <p:strVal val="#ppt_x"/>
                                          </p:val>
                                        </p:tav>
                                      </p:tavLst>
                                    </p:anim>
                                    <p:anim calcmode="lin" valueType="num">
                                      <p:cBhvr>
                                        <p:cTn id="44" dur="1000" fill="hold"/>
                                        <p:tgtEl>
                                          <p:spTgt spid="1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7">
                                            <p:txEl>
                                              <p:pRg st="2" end="2"/>
                                            </p:txEl>
                                          </p:spTgt>
                                        </p:tgtEl>
                                        <p:attrNameLst>
                                          <p:attrName>style.visibility</p:attrName>
                                        </p:attrNameLst>
                                      </p:cBhvr>
                                      <p:to>
                                        <p:strVal val="visible"/>
                                      </p:to>
                                    </p:set>
                                    <p:animEffect transition="in" filter="fade">
                                      <p:cBhvr>
                                        <p:cTn id="49" dur="1000"/>
                                        <p:tgtEl>
                                          <p:spTgt spid="17">
                                            <p:txEl>
                                              <p:pRg st="2" end="2"/>
                                            </p:txEl>
                                          </p:spTgt>
                                        </p:tgtEl>
                                      </p:cBhvr>
                                    </p:animEffect>
                                    <p:anim calcmode="lin" valueType="num">
                                      <p:cBhvr>
                                        <p:cTn id="50" dur="1000" fill="hold"/>
                                        <p:tgtEl>
                                          <p:spTgt spid="17">
                                            <p:txEl>
                                              <p:pRg st="2" end="2"/>
                                            </p:txEl>
                                          </p:spTgt>
                                        </p:tgtEl>
                                        <p:attrNameLst>
                                          <p:attrName>ppt_x</p:attrName>
                                        </p:attrNameLst>
                                      </p:cBhvr>
                                      <p:tavLst>
                                        <p:tav tm="0">
                                          <p:val>
                                            <p:strVal val="#ppt_x"/>
                                          </p:val>
                                        </p:tav>
                                        <p:tav tm="100000">
                                          <p:val>
                                            <p:strVal val="#ppt_x"/>
                                          </p:val>
                                        </p:tav>
                                      </p:tavLst>
                                    </p:anim>
                                    <p:anim calcmode="lin" valueType="num">
                                      <p:cBhvr>
                                        <p:cTn id="51" dur="1000" fill="hold"/>
                                        <p:tgtEl>
                                          <p:spTgt spid="1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6691255" cy="369332"/>
          </a:xfrm>
          <a:prstGeom prst="rect">
            <a:avLst/>
          </a:prstGeom>
        </p:spPr>
        <p:txBody>
          <a:bodyPr wrap="none">
            <a:spAutoFit/>
          </a:bodyPr>
          <a:lstStyle/>
          <a:p>
            <a:r>
              <a:rPr lang="en-US"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chiều</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1 pha gồm các phần tử R, L, C mắc nối tiếp</a:t>
            </a:r>
            <a:endParaRPr lang="en-US" dirty="0">
              <a:solidFill>
                <a:schemeClr val="accent6">
                  <a:lumMod val="50000"/>
                </a:schemeClr>
              </a:solidFill>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18" name="TextBox 17">
                <a:extLst>
                  <a:ext uri="{FF2B5EF4-FFF2-40B4-BE49-F238E27FC236}">
                    <a16:creationId xmlns="" xmlns:a16="http://schemas.microsoft.com/office/drawing/2014/main" id="{8BF1D88A-7782-45C4-B629-ED41E50A7167}"/>
                  </a:ext>
                </a:extLst>
              </p:cNvPr>
              <p:cNvSpPr txBox="1"/>
              <p:nvPr/>
            </p:nvSpPr>
            <p:spPr>
              <a:xfrm>
                <a:off x="102753" y="3354798"/>
                <a:ext cx="2982097" cy="6463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b="0" i="1" smtClean="0">
                          <a:solidFill>
                            <a:srgbClr val="002060"/>
                          </a:solidFill>
                          <a:latin typeface="Cambria Math" panose="02040503050406030204" pitchFamily="18" charset="0"/>
                        </a:rPr>
                        <m:t>𝑈</m:t>
                      </m:r>
                      <m:r>
                        <a:rPr lang="en-US" b="0" i="1" smtClean="0">
                          <a:solidFill>
                            <a:srgbClr val="002060"/>
                          </a:solidFill>
                          <a:latin typeface="Cambria Math" panose="02040503050406030204" pitchFamily="18" charset="0"/>
                        </a:rPr>
                        <m:t>=</m:t>
                      </m:r>
                      <m:sSub>
                        <m:sSubPr>
                          <m:ctrlPr>
                            <a:rPr lang="en-US" b="0" i="1" smtClean="0">
                              <a:solidFill>
                                <a:srgbClr val="002060"/>
                              </a:solidFill>
                              <a:latin typeface="Cambria Math" panose="02040503050406030204" pitchFamily="18" charset="0"/>
                            </a:rPr>
                          </m:ctrlPr>
                        </m:sSubPr>
                        <m:e>
                          <m:r>
                            <a:rPr lang="en-US" b="0" i="1" smtClean="0">
                              <a:solidFill>
                                <a:srgbClr val="002060"/>
                              </a:solidFill>
                              <a:latin typeface="Cambria Math" panose="02040503050406030204" pitchFamily="18" charset="0"/>
                            </a:rPr>
                            <m:t>𝑈</m:t>
                          </m:r>
                        </m:e>
                        <m:sub>
                          <m:r>
                            <a:rPr lang="en-US" b="0" i="1" smtClean="0">
                              <a:solidFill>
                                <a:srgbClr val="002060"/>
                              </a:solidFill>
                              <a:latin typeface="Cambria Math" panose="02040503050406030204" pitchFamily="18" charset="0"/>
                            </a:rPr>
                            <m:t>𝑅</m:t>
                          </m:r>
                        </m:sub>
                      </m:sSub>
                      <m:r>
                        <a:rPr lang="en-US" b="0" i="1" smtClean="0">
                          <a:solidFill>
                            <a:srgbClr val="002060"/>
                          </a:solidFill>
                          <a:latin typeface="Cambria Math" panose="02040503050406030204" pitchFamily="18" charset="0"/>
                        </a:rPr>
                        <m:t>+</m:t>
                      </m:r>
                      <m:sSub>
                        <m:sSubPr>
                          <m:ctrlPr>
                            <a:rPr lang="en-US" b="0" i="1" smtClean="0">
                              <a:solidFill>
                                <a:srgbClr val="002060"/>
                              </a:solidFill>
                              <a:latin typeface="Cambria Math" panose="02040503050406030204" pitchFamily="18" charset="0"/>
                            </a:rPr>
                          </m:ctrlPr>
                        </m:sSubPr>
                        <m:e>
                          <m:r>
                            <a:rPr lang="en-US" b="0" i="1" smtClean="0">
                              <a:solidFill>
                                <a:srgbClr val="002060"/>
                              </a:solidFill>
                              <a:latin typeface="Cambria Math" panose="02040503050406030204" pitchFamily="18" charset="0"/>
                            </a:rPr>
                            <m:t>𝑈</m:t>
                          </m:r>
                        </m:e>
                        <m:sub>
                          <m:r>
                            <a:rPr lang="en-US" b="0" i="1" smtClean="0">
                              <a:solidFill>
                                <a:srgbClr val="002060"/>
                              </a:solidFill>
                              <a:latin typeface="Cambria Math" panose="02040503050406030204" pitchFamily="18" charset="0"/>
                            </a:rPr>
                            <m:t>𝐶</m:t>
                          </m:r>
                        </m:sub>
                      </m:sSub>
                      <m:r>
                        <a:rPr lang="en-US" b="0" i="1" smtClean="0">
                          <a:solidFill>
                            <a:srgbClr val="002060"/>
                          </a:solidFill>
                          <a:latin typeface="Cambria Math" panose="02040503050406030204" pitchFamily="18" charset="0"/>
                        </a:rPr>
                        <m:t>+</m:t>
                      </m:r>
                      <m:sSub>
                        <m:sSubPr>
                          <m:ctrlPr>
                            <a:rPr lang="en-US" b="0" i="1" smtClean="0">
                              <a:solidFill>
                                <a:srgbClr val="002060"/>
                              </a:solidFill>
                              <a:latin typeface="Cambria Math" panose="02040503050406030204" pitchFamily="18" charset="0"/>
                            </a:rPr>
                          </m:ctrlPr>
                        </m:sSubPr>
                        <m:e>
                          <m:r>
                            <a:rPr lang="en-US" b="0" i="1" smtClean="0">
                              <a:solidFill>
                                <a:srgbClr val="002060"/>
                              </a:solidFill>
                              <a:latin typeface="Cambria Math" panose="02040503050406030204" pitchFamily="18" charset="0"/>
                            </a:rPr>
                            <m:t>𝑈</m:t>
                          </m:r>
                        </m:e>
                        <m:sub>
                          <m:r>
                            <a:rPr lang="en-US" b="0" i="1" smtClean="0">
                              <a:solidFill>
                                <a:srgbClr val="002060"/>
                              </a:solidFill>
                              <a:latin typeface="Cambria Math" panose="02040503050406030204" pitchFamily="18" charset="0"/>
                            </a:rPr>
                            <m:t>𝐿</m:t>
                          </m:r>
                        </m:sub>
                      </m:sSub>
                    </m:oMath>
                  </m:oMathPara>
                </a14:m>
                <a:endParaRPr lang="en-US" dirty="0">
                  <a:solidFill>
                    <a:srgbClr val="002060"/>
                  </a:solidFill>
                  <a:latin typeface="Arial" panose="020B0604020202020204" pitchFamily="34" charset="0"/>
                  <a:cs typeface="Arial" panose="020B0604020202020204" pitchFamily="34" charset="0"/>
                </a:endParaRPr>
              </a:p>
              <a:p>
                <a:pPr/>
                <a14:m>
                  <m:oMathPara xmlns:m="http://schemas.openxmlformats.org/officeDocument/2006/math">
                    <m:oMathParaPr>
                      <m:jc m:val="centerGroup"/>
                    </m:oMathParaPr>
                    <m:oMath xmlns:m="http://schemas.openxmlformats.org/officeDocument/2006/math">
                      <m:r>
                        <a:rPr lang="en-US" b="0" i="1" smtClean="0">
                          <a:solidFill>
                            <a:srgbClr val="002060"/>
                          </a:solidFill>
                          <a:latin typeface="Cambria Math" panose="02040503050406030204" pitchFamily="18" charset="0"/>
                        </a:rPr>
                        <m:t>𝐼</m:t>
                      </m:r>
                      <m:r>
                        <a:rPr lang="en-US" b="0" i="1" smtClean="0">
                          <a:solidFill>
                            <a:srgbClr val="002060"/>
                          </a:solidFill>
                          <a:latin typeface="Cambria Math" panose="02040503050406030204" pitchFamily="18" charset="0"/>
                        </a:rPr>
                        <m:t>=</m:t>
                      </m:r>
                      <m:sSub>
                        <m:sSubPr>
                          <m:ctrlPr>
                            <a:rPr lang="en-US" b="0" i="1" smtClean="0">
                              <a:solidFill>
                                <a:srgbClr val="002060"/>
                              </a:solidFill>
                              <a:latin typeface="Cambria Math" panose="02040503050406030204" pitchFamily="18" charset="0"/>
                            </a:rPr>
                          </m:ctrlPr>
                        </m:sSubPr>
                        <m:e>
                          <m:r>
                            <a:rPr lang="en-US" b="0" i="1" smtClean="0">
                              <a:solidFill>
                                <a:srgbClr val="002060"/>
                              </a:solidFill>
                              <a:latin typeface="Cambria Math" panose="02040503050406030204" pitchFamily="18" charset="0"/>
                            </a:rPr>
                            <m:t>𝐼</m:t>
                          </m:r>
                        </m:e>
                        <m:sub>
                          <m:r>
                            <a:rPr lang="en-US" b="0" i="1" smtClean="0">
                              <a:solidFill>
                                <a:srgbClr val="002060"/>
                              </a:solidFill>
                              <a:latin typeface="Cambria Math" panose="02040503050406030204" pitchFamily="18" charset="0"/>
                            </a:rPr>
                            <m:t>𝑅</m:t>
                          </m:r>
                        </m:sub>
                      </m:sSub>
                      <m:r>
                        <a:rPr lang="en-US" b="0" i="1" smtClean="0">
                          <a:solidFill>
                            <a:srgbClr val="002060"/>
                          </a:solidFill>
                          <a:latin typeface="Cambria Math" panose="02040503050406030204" pitchFamily="18" charset="0"/>
                        </a:rPr>
                        <m:t>=</m:t>
                      </m:r>
                      <m:sSub>
                        <m:sSubPr>
                          <m:ctrlPr>
                            <a:rPr lang="en-US" b="0" i="1" smtClean="0">
                              <a:solidFill>
                                <a:srgbClr val="002060"/>
                              </a:solidFill>
                              <a:latin typeface="Cambria Math" panose="02040503050406030204" pitchFamily="18" charset="0"/>
                            </a:rPr>
                          </m:ctrlPr>
                        </m:sSubPr>
                        <m:e>
                          <m:r>
                            <a:rPr lang="en-US" b="0" i="1" smtClean="0">
                              <a:solidFill>
                                <a:srgbClr val="002060"/>
                              </a:solidFill>
                              <a:latin typeface="Cambria Math" panose="02040503050406030204" pitchFamily="18" charset="0"/>
                            </a:rPr>
                            <m:t>𝐼</m:t>
                          </m:r>
                        </m:e>
                        <m:sub>
                          <m:r>
                            <a:rPr lang="en-US" b="0" i="1" smtClean="0">
                              <a:solidFill>
                                <a:srgbClr val="002060"/>
                              </a:solidFill>
                              <a:latin typeface="Cambria Math" panose="02040503050406030204" pitchFamily="18" charset="0"/>
                            </a:rPr>
                            <m:t>𝐶</m:t>
                          </m:r>
                        </m:sub>
                      </m:sSub>
                      <m:r>
                        <a:rPr lang="en-US" b="0" i="1" smtClean="0">
                          <a:solidFill>
                            <a:srgbClr val="002060"/>
                          </a:solidFill>
                          <a:latin typeface="Cambria Math" panose="02040503050406030204" pitchFamily="18" charset="0"/>
                        </a:rPr>
                        <m:t>=</m:t>
                      </m:r>
                      <m:sSub>
                        <m:sSubPr>
                          <m:ctrlPr>
                            <a:rPr lang="en-US" b="0" i="1" smtClean="0">
                              <a:solidFill>
                                <a:srgbClr val="002060"/>
                              </a:solidFill>
                              <a:latin typeface="Cambria Math" panose="02040503050406030204" pitchFamily="18" charset="0"/>
                            </a:rPr>
                          </m:ctrlPr>
                        </m:sSubPr>
                        <m:e>
                          <m:r>
                            <a:rPr lang="en-US" b="0" i="1" smtClean="0">
                              <a:solidFill>
                                <a:srgbClr val="002060"/>
                              </a:solidFill>
                              <a:latin typeface="Cambria Math" panose="02040503050406030204" pitchFamily="18" charset="0"/>
                            </a:rPr>
                            <m:t>𝐼</m:t>
                          </m:r>
                        </m:e>
                        <m:sub>
                          <m:r>
                            <a:rPr lang="en-US" b="0" i="1" smtClean="0">
                              <a:solidFill>
                                <a:srgbClr val="002060"/>
                              </a:solidFill>
                              <a:latin typeface="Cambria Math" panose="02040503050406030204" pitchFamily="18" charset="0"/>
                            </a:rPr>
                            <m:t>𝐿</m:t>
                          </m:r>
                        </m:sub>
                      </m:sSub>
                    </m:oMath>
                  </m:oMathPara>
                </a14:m>
                <a:endParaRPr lang="en-US" dirty="0">
                  <a:solidFill>
                    <a:srgbClr val="002060"/>
                  </a:solidFill>
                  <a:latin typeface="Arial" panose="020B0604020202020204" pitchFamily="34" charset="0"/>
                  <a:cs typeface="Arial" panose="020B0604020202020204" pitchFamily="34" charset="0"/>
                </a:endParaRPr>
              </a:p>
            </p:txBody>
          </p:sp>
        </mc:Choice>
        <mc:Fallback xmlns="">
          <p:sp>
            <p:nvSpPr>
              <p:cNvPr id="18" name="TextBox 17">
                <a:extLst>
                  <a:ext uri="{FF2B5EF4-FFF2-40B4-BE49-F238E27FC236}">
                    <a16:creationId xmlns:a16="http://schemas.microsoft.com/office/drawing/2014/main" id="{8BF1D88A-7782-45C4-B629-ED41E50A7167}"/>
                  </a:ext>
                </a:extLst>
              </p:cNvPr>
              <p:cNvSpPr txBox="1">
                <a:spLocks noRot="1" noChangeAspect="1" noMove="1" noResize="1" noEditPoints="1" noAdjustHandles="1" noChangeArrowheads="1" noChangeShapeType="1" noTextEdit="1"/>
              </p:cNvSpPr>
              <p:nvPr/>
            </p:nvSpPr>
            <p:spPr>
              <a:xfrm>
                <a:off x="102753" y="3354798"/>
                <a:ext cx="2982097" cy="646331"/>
              </a:xfrm>
              <a:prstGeom prst="rect">
                <a:avLst/>
              </a:prstGeom>
              <a:blipFill>
                <a:blip r:embed="rId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9" name="TextBox 18">
                <a:extLst>
                  <a:ext uri="{FF2B5EF4-FFF2-40B4-BE49-F238E27FC236}">
                    <a16:creationId xmlns="" xmlns:a16="http://schemas.microsoft.com/office/drawing/2014/main" id="{BA80960F-E62B-43EA-899D-4017EF2055FA}"/>
                  </a:ext>
                </a:extLst>
              </p:cNvPr>
              <p:cNvSpPr txBox="1"/>
              <p:nvPr/>
            </p:nvSpPr>
            <p:spPr>
              <a:xfrm>
                <a:off x="3664863" y="2928662"/>
                <a:ext cx="3418443" cy="1417696"/>
              </a:xfrm>
              <a:prstGeom prst="rect">
                <a:avLst/>
              </a:prstGeom>
              <a:noFill/>
              <a:ln>
                <a:solidFill>
                  <a:srgbClr val="FF0000"/>
                </a:solidFill>
              </a:ln>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US" sz="2000" i="1" smtClean="0">
                              <a:solidFill>
                                <a:srgbClr val="7030A0"/>
                              </a:solidFill>
                              <a:latin typeface="Cambria Math" panose="02040503050406030204" pitchFamily="18" charset="0"/>
                            </a:rPr>
                          </m:ctrlPr>
                        </m:sSupPr>
                        <m:e>
                          <m:r>
                            <a:rPr lang="en-US" sz="2000" b="0" i="1" smtClean="0">
                              <a:solidFill>
                                <a:srgbClr val="7030A0"/>
                              </a:solidFill>
                              <a:latin typeface="Cambria Math" panose="02040503050406030204" pitchFamily="18" charset="0"/>
                            </a:rPr>
                            <m:t>𝑈</m:t>
                          </m:r>
                        </m:e>
                        <m:sup>
                          <m:r>
                            <a:rPr lang="en-US" sz="2000" b="0" i="1" smtClean="0">
                              <a:solidFill>
                                <a:srgbClr val="7030A0"/>
                              </a:solidFill>
                              <a:latin typeface="Cambria Math" panose="02040503050406030204" pitchFamily="18" charset="0"/>
                            </a:rPr>
                            <m:t>2</m:t>
                          </m:r>
                        </m:sup>
                      </m:sSup>
                      <m:r>
                        <a:rPr lang="en-US" sz="2000" b="0" i="1" smtClean="0">
                          <a:solidFill>
                            <a:srgbClr val="7030A0"/>
                          </a:solidFill>
                          <a:latin typeface="Cambria Math" panose="02040503050406030204" pitchFamily="18" charset="0"/>
                        </a:rPr>
                        <m:t>=</m:t>
                      </m:r>
                      <m:sSup>
                        <m:sSupPr>
                          <m:ctrlPr>
                            <a:rPr lang="en-US" sz="2000" b="0" i="1" smtClean="0">
                              <a:solidFill>
                                <a:srgbClr val="7030A0"/>
                              </a:solidFill>
                              <a:latin typeface="Cambria Math" panose="02040503050406030204" pitchFamily="18" charset="0"/>
                            </a:rPr>
                          </m:ctrlPr>
                        </m:sSupPr>
                        <m:e>
                          <m:sSub>
                            <m:sSubPr>
                              <m:ctrlPr>
                                <a:rPr lang="en-US" sz="2000" b="0" i="1" smtClean="0">
                                  <a:solidFill>
                                    <a:srgbClr val="7030A0"/>
                                  </a:solidFill>
                                  <a:latin typeface="Cambria Math" panose="02040503050406030204" pitchFamily="18" charset="0"/>
                                </a:rPr>
                              </m:ctrlPr>
                            </m:sSubPr>
                            <m:e>
                              <m:r>
                                <a:rPr lang="en-US" sz="2000" b="0" i="1" smtClean="0">
                                  <a:solidFill>
                                    <a:srgbClr val="7030A0"/>
                                  </a:solidFill>
                                  <a:latin typeface="Cambria Math" panose="02040503050406030204" pitchFamily="18" charset="0"/>
                                </a:rPr>
                                <m:t>𝑈</m:t>
                              </m:r>
                            </m:e>
                            <m:sub>
                              <m:r>
                                <a:rPr lang="en-US" sz="2000" b="0" i="1" smtClean="0">
                                  <a:solidFill>
                                    <a:srgbClr val="7030A0"/>
                                  </a:solidFill>
                                  <a:latin typeface="Cambria Math" panose="02040503050406030204" pitchFamily="18" charset="0"/>
                                </a:rPr>
                                <m:t>𝑅</m:t>
                              </m:r>
                            </m:sub>
                          </m:sSub>
                        </m:e>
                        <m:sup>
                          <m:r>
                            <a:rPr lang="en-US" sz="2000" b="0" i="1" smtClean="0">
                              <a:solidFill>
                                <a:srgbClr val="7030A0"/>
                              </a:solidFill>
                              <a:latin typeface="Cambria Math" panose="02040503050406030204" pitchFamily="18" charset="0"/>
                            </a:rPr>
                            <m:t>2</m:t>
                          </m:r>
                        </m:sup>
                      </m:sSup>
                      <m:r>
                        <a:rPr lang="en-US" sz="2000" b="0" i="1" smtClean="0">
                          <a:solidFill>
                            <a:srgbClr val="7030A0"/>
                          </a:solidFill>
                          <a:latin typeface="Cambria Math" panose="02040503050406030204" pitchFamily="18" charset="0"/>
                        </a:rPr>
                        <m:t>+(</m:t>
                      </m:r>
                      <m:sSup>
                        <m:sSupPr>
                          <m:ctrlPr>
                            <a:rPr lang="en-US" sz="2000" b="0" i="1" smtClean="0">
                              <a:solidFill>
                                <a:srgbClr val="7030A0"/>
                              </a:solidFill>
                              <a:latin typeface="Cambria Math" panose="02040503050406030204" pitchFamily="18" charset="0"/>
                            </a:rPr>
                          </m:ctrlPr>
                        </m:sSupPr>
                        <m:e>
                          <m:sSub>
                            <m:sSubPr>
                              <m:ctrlPr>
                                <a:rPr lang="en-US" sz="2000" i="1">
                                  <a:solidFill>
                                    <a:srgbClr val="7030A0"/>
                                  </a:solidFill>
                                  <a:latin typeface="Cambria Math" panose="02040503050406030204" pitchFamily="18" charset="0"/>
                                </a:rPr>
                              </m:ctrlPr>
                            </m:sSubPr>
                            <m:e>
                              <m:r>
                                <a:rPr lang="en-US" sz="2000" i="1">
                                  <a:solidFill>
                                    <a:srgbClr val="7030A0"/>
                                  </a:solidFill>
                                  <a:latin typeface="Cambria Math" panose="02040503050406030204" pitchFamily="18" charset="0"/>
                                </a:rPr>
                                <m:t>𝑈</m:t>
                              </m:r>
                            </m:e>
                            <m:sub>
                              <m:r>
                                <a:rPr lang="en-US" sz="2000" i="1">
                                  <a:solidFill>
                                    <a:srgbClr val="7030A0"/>
                                  </a:solidFill>
                                  <a:latin typeface="Cambria Math" panose="02040503050406030204" pitchFamily="18" charset="0"/>
                                </a:rPr>
                                <m:t>𝐿</m:t>
                              </m:r>
                            </m:sub>
                          </m:sSub>
                          <m:r>
                            <a:rPr lang="en-US" sz="2000" i="1">
                              <a:solidFill>
                                <a:srgbClr val="7030A0"/>
                              </a:solidFill>
                              <a:latin typeface="Cambria Math" panose="02040503050406030204" pitchFamily="18" charset="0"/>
                            </a:rPr>
                            <m:t>−</m:t>
                          </m:r>
                          <m:sSub>
                            <m:sSubPr>
                              <m:ctrlPr>
                                <a:rPr lang="en-US" sz="2000" i="1">
                                  <a:solidFill>
                                    <a:srgbClr val="7030A0"/>
                                  </a:solidFill>
                                  <a:latin typeface="Cambria Math" panose="02040503050406030204" pitchFamily="18" charset="0"/>
                                </a:rPr>
                              </m:ctrlPr>
                            </m:sSubPr>
                            <m:e>
                              <m:r>
                                <a:rPr lang="en-US" sz="2000" i="1">
                                  <a:solidFill>
                                    <a:srgbClr val="7030A0"/>
                                  </a:solidFill>
                                  <a:latin typeface="Cambria Math" panose="02040503050406030204" pitchFamily="18" charset="0"/>
                                </a:rPr>
                                <m:t>𝑈</m:t>
                              </m:r>
                            </m:e>
                            <m:sub>
                              <m:r>
                                <a:rPr lang="en-US" sz="2000" i="1">
                                  <a:solidFill>
                                    <a:srgbClr val="7030A0"/>
                                  </a:solidFill>
                                  <a:latin typeface="Cambria Math" panose="02040503050406030204" pitchFamily="18" charset="0"/>
                                </a:rPr>
                                <m:t>𝐶</m:t>
                              </m:r>
                            </m:sub>
                          </m:sSub>
                          <m:r>
                            <a:rPr lang="en-US" sz="2000" i="1">
                              <a:solidFill>
                                <a:srgbClr val="7030A0"/>
                              </a:solidFill>
                              <a:latin typeface="Cambria Math" panose="02040503050406030204" pitchFamily="18" charset="0"/>
                            </a:rPr>
                            <m:t>)</m:t>
                          </m:r>
                        </m:e>
                        <m:sup>
                          <m:r>
                            <a:rPr lang="en-US" sz="2000" b="0" i="1" smtClean="0">
                              <a:solidFill>
                                <a:srgbClr val="7030A0"/>
                              </a:solidFill>
                              <a:latin typeface="Cambria Math" panose="02040503050406030204" pitchFamily="18" charset="0"/>
                            </a:rPr>
                            <m:t>2</m:t>
                          </m:r>
                        </m:sup>
                      </m:sSup>
                    </m:oMath>
                  </m:oMathPara>
                </a14:m>
                <a:endParaRPr lang="en-US" sz="2000" dirty="0">
                  <a:solidFill>
                    <a:srgbClr val="7030A0"/>
                  </a:solidFill>
                  <a:latin typeface="Arial" panose="020B0604020202020204" pitchFamily="34" charset="0"/>
                  <a:cs typeface="Arial" panose="020B0604020202020204" pitchFamily="34" charset="0"/>
                </a:endParaRPr>
              </a:p>
              <a:p>
                <a:r>
                  <a:rPr lang="en-US" sz="2000" dirty="0">
                    <a:solidFill>
                      <a:srgbClr val="7030A0"/>
                    </a:solidFill>
                    <a:latin typeface="Arial" panose="020B0604020202020204" pitchFamily="34" charset="0"/>
                    <a:cs typeface="Arial" panose="020B0604020202020204" pitchFamily="34" charset="0"/>
                  </a:rPr>
                  <a:t>=&gt;</a:t>
                </a:r>
                <a14:m>
                  <m:oMath xmlns:m="http://schemas.openxmlformats.org/officeDocument/2006/math">
                    <m:r>
                      <a:rPr lang="en-US" sz="2000" b="0" i="1" smtClean="0">
                        <a:solidFill>
                          <a:srgbClr val="7030A0"/>
                        </a:solidFill>
                        <a:latin typeface="Cambria Math" panose="02040503050406030204" pitchFamily="18" charset="0"/>
                      </a:rPr>
                      <m:t>𝑈</m:t>
                    </m:r>
                    <m:r>
                      <a:rPr lang="en-US" sz="2000" b="0" i="1" smtClean="0">
                        <a:solidFill>
                          <a:srgbClr val="7030A0"/>
                        </a:solidFill>
                        <a:latin typeface="Cambria Math" panose="02040503050406030204" pitchFamily="18" charset="0"/>
                      </a:rPr>
                      <m:t>= </m:t>
                    </m:r>
                    <m:rad>
                      <m:radPr>
                        <m:degHide m:val="on"/>
                        <m:ctrlPr>
                          <a:rPr lang="en-US" sz="2000" b="0" i="1" smtClean="0">
                            <a:solidFill>
                              <a:srgbClr val="7030A0"/>
                            </a:solidFill>
                            <a:latin typeface="Cambria Math" panose="02040503050406030204" pitchFamily="18" charset="0"/>
                          </a:rPr>
                        </m:ctrlPr>
                      </m:radPr>
                      <m:deg/>
                      <m:e>
                        <m:sSup>
                          <m:sSupPr>
                            <m:ctrlPr>
                              <a:rPr lang="en-US" sz="2000" i="1">
                                <a:solidFill>
                                  <a:srgbClr val="7030A0"/>
                                </a:solidFill>
                                <a:latin typeface="Cambria Math" panose="02040503050406030204" pitchFamily="18" charset="0"/>
                              </a:rPr>
                            </m:ctrlPr>
                          </m:sSupPr>
                          <m:e>
                            <m:sSub>
                              <m:sSubPr>
                                <m:ctrlPr>
                                  <a:rPr lang="en-US" sz="2000" i="1">
                                    <a:solidFill>
                                      <a:srgbClr val="7030A0"/>
                                    </a:solidFill>
                                    <a:latin typeface="Cambria Math" panose="02040503050406030204" pitchFamily="18" charset="0"/>
                                  </a:rPr>
                                </m:ctrlPr>
                              </m:sSubPr>
                              <m:e>
                                <m:r>
                                  <a:rPr lang="en-US" sz="2000" i="1">
                                    <a:solidFill>
                                      <a:srgbClr val="7030A0"/>
                                    </a:solidFill>
                                    <a:latin typeface="Cambria Math" panose="02040503050406030204" pitchFamily="18" charset="0"/>
                                  </a:rPr>
                                  <m:t>𝑈</m:t>
                                </m:r>
                              </m:e>
                              <m:sub>
                                <m:r>
                                  <a:rPr lang="en-US" sz="2000" i="1">
                                    <a:solidFill>
                                      <a:srgbClr val="7030A0"/>
                                    </a:solidFill>
                                    <a:latin typeface="Cambria Math" panose="02040503050406030204" pitchFamily="18" charset="0"/>
                                  </a:rPr>
                                  <m:t>𝑅</m:t>
                                </m:r>
                              </m:sub>
                            </m:sSub>
                          </m:e>
                          <m:sup>
                            <m:r>
                              <a:rPr lang="en-US" sz="2000" i="1">
                                <a:solidFill>
                                  <a:srgbClr val="7030A0"/>
                                </a:solidFill>
                                <a:latin typeface="Cambria Math" panose="02040503050406030204" pitchFamily="18" charset="0"/>
                              </a:rPr>
                              <m:t>2</m:t>
                            </m:r>
                          </m:sup>
                        </m:sSup>
                        <m:r>
                          <a:rPr lang="en-US" sz="2000" b="0" i="1" smtClean="0">
                            <a:solidFill>
                              <a:srgbClr val="7030A0"/>
                            </a:solidFill>
                            <a:latin typeface="Cambria Math" panose="02040503050406030204" pitchFamily="18" charset="0"/>
                          </a:rPr>
                          <m:t>+</m:t>
                        </m:r>
                        <m:sSup>
                          <m:sSupPr>
                            <m:ctrlPr>
                              <a:rPr lang="en-US" sz="2000" b="0" i="1" smtClean="0">
                                <a:solidFill>
                                  <a:srgbClr val="7030A0"/>
                                </a:solidFill>
                                <a:latin typeface="Cambria Math" panose="02040503050406030204" pitchFamily="18" charset="0"/>
                              </a:rPr>
                            </m:ctrlPr>
                          </m:sSupPr>
                          <m:e>
                            <m:d>
                              <m:dPr>
                                <m:ctrlPr>
                                  <a:rPr lang="en-US" sz="2000" b="0" i="1" smtClean="0">
                                    <a:solidFill>
                                      <a:srgbClr val="7030A0"/>
                                    </a:solidFill>
                                    <a:latin typeface="Cambria Math" panose="02040503050406030204" pitchFamily="18" charset="0"/>
                                  </a:rPr>
                                </m:ctrlPr>
                              </m:dPr>
                              <m:e>
                                <m:sSub>
                                  <m:sSubPr>
                                    <m:ctrlPr>
                                      <a:rPr lang="en-US" sz="2000" i="1">
                                        <a:solidFill>
                                          <a:srgbClr val="7030A0"/>
                                        </a:solidFill>
                                        <a:latin typeface="Cambria Math" panose="02040503050406030204" pitchFamily="18" charset="0"/>
                                      </a:rPr>
                                    </m:ctrlPr>
                                  </m:sSubPr>
                                  <m:e>
                                    <m:r>
                                      <a:rPr lang="en-US" sz="2000" i="1">
                                        <a:solidFill>
                                          <a:srgbClr val="7030A0"/>
                                        </a:solidFill>
                                        <a:latin typeface="Cambria Math" panose="02040503050406030204" pitchFamily="18" charset="0"/>
                                      </a:rPr>
                                      <m:t>𝑈</m:t>
                                    </m:r>
                                  </m:e>
                                  <m:sub>
                                    <m:r>
                                      <a:rPr lang="en-US" sz="2000" i="1">
                                        <a:solidFill>
                                          <a:srgbClr val="7030A0"/>
                                        </a:solidFill>
                                        <a:latin typeface="Cambria Math" panose="02040503050406030204" pitchFamily="18" charset="0"/>
                                      </a:rPr>
                                      <m:t>𝐿</m:t>
                                    </m:r>
                                  </m:sub>
                                </m:sSub>
                                <m:r>
                                  <a:rPr lang="en-US" sz="2000" i="1">
                                    <a:solidFill>
                                      <a:srgbClr val="7030A0"/>
                                    </a:solidFill>
                                    <a:latin typeface="Cambria Math" panose="02040503050406030204" pitchFamily="18" charset="0"/>
                                  </a:rPr>
                                  <m:t>−</m:t>
                                </m:r>
                                <m:sSub>
                                  <m:sSubPr>
                                    <m:ctrlPr>
                                      <a:rPr lang="en-US" sz="2000" i="1">
                                        <a:solidFill>
                                          <a:srgbClr val="7030A0"/>
                                        </a:solidFill>
                                        <a:latin typeface="Cambria Math" panose="02040503050406030204" pitchFamily="18" charset="0"/>
                                      </a:rPr>
                                    </m:ctrlPr>
                                  </m:sSubPr>
                                  <m:e>
                                    <m:r>
                                      <a:rPr lang="en-US" sz="2000" i="1">
                                        <a:solidFill>
                                          <a:srgbClr val="7030A0"/>
                                        </a:solidFill>
                                        <a:latin typeface="Cambria Math" panose="02040503050406030204" pitchFamily="18" charset="0"/>
                                      </a:rPr>
                                      <m:t>𝑈</m:t>
                                    </m:r>
                                  </m:e>
                                  <m:sub>
                                    <m:r>
                                      <a:rPr lang="en-US" sz="2000" i="1">
                                        <a:solidFill>
                                          <a:srgbClr val="7030A0"/>
                                        </a:solidFill>
                                        <a:latin typeface="Cambria Math" panose="02040503050406030204" pitchFamily="18" charset="0"/>
                                      </a:rPr>
                                      <m:t>𝐶</m:t>
                                    </m:r>
                                  </m:sub>
                                </m:sSub>
                              </m:e>
                            </m:d>
                          </m:e>
                          <m:sup>
                            <m:r>
                              <a:rPr lang="en-US" sz="2000" b="0" i="1" smtClean="0">
                                <a:solidFill>
                                  <a:srgbClr val="7030A0"/>
                                </a:solidFill>
                                <a:latin typeface="Cambria Math" panose="02040503050406030204" pitchFamily="18" charset="0"/>
                              </a:rPr>
                              <m:t>2</m:t>
                            </m:r>
                          </m:sup>
                        </m:sSup>
                      </m:e>
                    </m:rad>
                  </m:oMath>
                </a14:m>
                <a:endParaRPr lang="en-US" sz="2000" dirty="0">
                  <a:solidFill>
                    <a:srgbClr val="7030A0"/>
                  </a:solidFill>
                  <a:latin typeface="Arial" panose="020B0604020202020204" pitchFamily="34" charset="0"/>
                  <a:cs typeface="Arial" panose="020B0604020202020204" pitchFamily="34" charset="0"/>
                </a:endParaRPr>
              </a:p>
              <a:p>
                <a:r>
                  <a:rPr lang="en-US" sz="2000" dirty="0">
                    <a:solidFill>
                      <a:srgbClr val="7030A0"/>
                    </a:solidFill>
                    <a:latin typeface="Arial" panose="020B0604020202020204" pitchFamily="34" charset="0"/>
                    <a:cs typeface="Arial" panose="020B0604020202020204" pitchFamily="34" charset="0"/>
                  </a:rPr>
                  <a:t>=&gt; </a:t>
                </a:r>
                <a14:m>
                  <m:oMath xmlns:m="http://schemas.openxmlformats.org/officeDocument/2006/math">
                    <m:r>
                      <a:rPr lang="en-US" sz="2000" b="0" i="1" smtClean="0">
                        <a:solidFill>
                          <a:srgbClr val="7030A0"/>
                        </a:solidFill>
                        <a:latin typeface="Cambria Math" panose="02040503050406030204" pitchFamily="18" charset="0"/>
                        <a:cs typeface="Arial" panose="020B0604020202020204" pitchFamily="34" charset="0"/>
                      </a:rPr>
                      <m:t>𝑍</m:t>
                    </m:r>
                    <m:r>
                      <a:rPr lang="en-US" sz="2000" b="0" i="1" smtClean="0">
                        <a:solidFill>
                          <a:srgbClr val="7030A0"/>
                        </a:solidFill>
                        <a:latin typeface="Cambria Math" panose="02040503050406030204" pitchFamily="18" charset="0"/>
                        <a:cs typeface="Arial" panose="020B0604020202020204" pitchFamily="34" charset="0"/>
                      </a:rPr>
                      <m:t>=</m:t>
                    </m:r>
                  </m:oMath>
                </a14:m>
                <a:r>
                  <a:rPr lang="en-US" sz="2000" dirty="0">
                    <a:solidFill>
                      <a:srgbClr val="7030A0"/>
                    </a:solidFill>
                  </a:rPr>
                  <a:t> </a:t>
                </a:r>
                <a14:m>
                  <m:oMath xmlns:m="http://schemas.openxmlformats.org/officeDocument/2006/math">
                    <m:rad>
                      <m:radPr>
                        <m:degHide m:val="on"/>
                        <m:ctrlPr>
                          <a:rPr lang="en-US" sz="2000" i="1">
                            <a:solidFill>
                              <a:srgbClr val="7030A0"/>
                            </a:solidFill>
                            <a:latin typeface="Cambria Math" panose="02040503050406030204" pitchFamily="18" charset="0"/>
                          </a:rPr>
                        </m:ctrlPr>
                      </m:radPr>
                      <m:deg/>
                      <m:e>
                        <m:sSup>
                          <m:sSupPr>
                            <m:ctrlPr>
                              <a:rPr lang="en-US" sz="2000" i="1">
                                <a:solidFill>
                                  <a:srgbClr val="7030A0"/>
                                </a:solidFill>
                                <a:latin typeface="Cambria Math" panose="02040503050406030204" pitchFamily="18" charset="0"/>
                              </a:rPr>
                            </m:ctrlPr>
                          </m:sSupPr>
                          <m:e>
                            <m:r>
                              <a:rPr lang="en-US" sz="2000" b="0" i="1" smtClean="0">
                                <a:solidFill>
                                  <a:srgbClr val="7030A0"/>
                                </a:solidFill>
                                <a:latin typeface="Cambria Math" panose="02040503050406030204" pitchFamily="18" charset="0"/>
                              </a:rPr>
                              <m:t>𝑅</m:t>
                            </m:r>
                          </m:e>
                          <m:sup>
                            <m:r>
                              <a:rPr lang="en-US" sz="2000" i="1">
                                <a:solidFill>
                                  <a:srgbClr val="7030A0"/>
                                </a:solidFill>
                                <a:latin typeface="Cambria Math" panose="02040503050406030204" pitchFamily="18" charset="0"/>
                              </a:rPr>
                              <m:t>2</m:t>
                            </m:r>
                          </m:sup>
                        </m:sSup>
                        <m:r>
                          <a:rPr lang="en-US" sz="2000" i="1">
                            <a:solidFill>
                              <a:srgbClr val="7030A0"/>
                            </a:solidFill>
                            <a:latin typeface="Cambria Math" panose="02040503050406030204" pitchFamily="18" charset="0"/>
                          </a:rPr>
                          <m:t>+</m:t>
                        </m:r>
                        <m:sSup>
                          <m:sSupPr>
                            <m:ctrlPr>
                              <a:rPr lang="en-US" sz="2000" i="1">
                                <a:solidFill>
                                  <a:srgbClr val="7030A0"/>
                                </a:solidFill>
                                <a:latin typeface="Cambria Math" panose="02040503050406030204" pitchFamily="18" charset="0"/>
                              </a:rPr>
                            </m:ctrlPr>
                          </m:sSupPr>
                          <m:e>
                            <m:d>
                              <m:dPr>
                                <m:ctrlPr>
                                  <a:rPr lang="en-US" sz="2000" i="1">
                                    <a:solidFill>
                                      <a:srgbClr val="7030A0"/>
                                    </a:solidFill>
                                    <a:latin typeface="Cambria Math" panose="02040503050406030204" pitchFamily="18" charset="0"/>
                                  </a:rPr>
                                </m:ctrlPr>
                              </m:dPr>
                              <m:e>
                                <m:sSub>
                                  <m:sSubPr>
                                    <m:ctrlPr>
                                      <a:rPr lang="en-US" sz="2000" i="1">
                                        <a:solidFill>
                                          <a:srgbClr val="7030A0"/>
                                        </a:solidFill>
                                        <a:latin typeface="Cambria Math" panose="02040503050406030204" pitchFamily="18" charset="0"/>
                                      </a:rPr>
                                    </m:ctrlPr>
                                  </m:sSubPr>
                                  <m:e>
                                    <m:r>
                                      <a:rPr lang="en-US" sz="2000" b="0" i="1" smtClean="0">
                                        <a:solidFill>
                                          <a:srgbClr val="7030A0"/>
                                        </a:solidFill>
                                        <a:latin typeface="Cambria Math" panose="02040503050406030204" pitchFamily="18" charset="0"/>
                                      </a:rPr>
                                      <m:t>𝑋</m:t>
                                    </m:r>
                                  </m:e>
                                  <m:sub>
                                    <m:r>
                                      <a:rPr lang="en-US" sz="2000" i="1">
                                        <a:solidFill>
                                          <a:srgbClr val="7030A0"/>
                                        </a:solidFill>
                                        <a:latin typeface="Cambria Math" panose="02040503050406030204" pitchFamily="18" charset="0"/>
                                      </a:rPr>
                                      <m:t>𝐿</m:t>
                                    </m:r>
                                  </m:sub>
                                </m:sSub>
                                <m:r>
                                  <a:rPr lang="en-US" sz="2000" i="1">
                                    <a:solidFill>
                                      <a:srgbClr val="7030A0"/>
                                    </a:solidFill>
                                    <a:latin typeface="Cambria Math" panose="02040503050406030204" pitchFamily="18" charset="0"/>
                                  </a:rPr>
                                  <m:t>−</m:t>
                                </m:r>
                                <m:sSub>
                                  <m:sSubPr>
                                    <m:ctrlPr>
                                      <a:rPr lang="en-US" sz="2000" i="1">
                                        <a:solidFill>
                                          <a:srgbClr val="7030A0"/>
                                        </a:solidFill>
                                        <a:latin typeface="Cambria Math" panose="02040503050406030204" pitchFamily="18" charset="0"/>
                                      </a:rPr>
                                    </m:ctrlPr>
                                  </m:sSubPr>
                                  <m:e>
                                    <m:r>
                                      <a:rPr lang="en-US" sz="2000" b="0" i="1" smtClean="0">
                                        <a:solidFill>
                                          <a:srgbClr val="7030A0"/>
                                        </a:solidFill>
                                        <a:latin typeface="Cambria Math" panose="02040503050406030204" pitchFamily="18" charset="0"/>
                                      </a:rPr>
                                      <m:t>𝑋</m:t>
                                    </m:r>
                                  </m:e>
                                  <m:sub>
                                    <m:r>
                                      <a:rPr lang="en-US" sz="2000" i="1">
                                        <a:solidFill>
                                          <a:srgbClr val="7030A0"/>
                                        </a:solidFill>
                                        <a:latin typeface="Cambria Math" panose="02040503050406030204" pitchFamily="18" charset="0"/>
                                      </a:rPr>
                                      <m:t>𝐶</m:t>
                                    </m:r>
                                  </m:sub>
                                </m:sSub>
                              </m:e>
                            </m:d>
                          </m:e>
                          <m:sup>
                            <m:r>
                              <a:rPr lang="en-US" sz="2000" i="1">
                                <a:solidFill>
                                  <a:srgbClr val="7030A0"/>
                                </a:solidFill>
                                <a:latin typeface="Cambria Math" panose="02040503050406030204" pitchFamily="18" charset="0"/>
                              </a:rPr>
                              <m:t>2</m:t>
                            </m:r>
                          </m:sup>
                        </m:sSup>
                      </m:e>
                    </m:rad>
                  </m:oMath>
                </a14:m>
                <a:endParaRPr lang="en-US" sz="2000" dirty="0">
                  <a:solidFill>
                    <a:srgbClr val="7030A0"/>
                  </a:solidFill>
                  <a:latin typeface="Arial" panose="020B0604020202020204" pitchFamily="34" charset="0"/>
                  <a:cs typeface="Arial" panose="020B0604020202020204" pitchFamily="34" charset="0"/>
                </a:endParaRPr>
              </a:p>
            </p:txBody>
          </p:sp>
        </mc:Choice>
        <mc:Fallback xmlns="">
          <p:sp>
            <p:nvSpPr>
              <p:cNvPr id="19" name="TextBox 18">
                <a:extLst>
                  <a:ext uri="{FF2B5EF4-FFF2-40B4-BE49-F238E27FC236}">
                    <a16:creationId xmlns:a16="http://schemas.microsoft.com/office/drawing/2014/main" id="{BA80960F-E62B-43EA-899D-4017EF2055FA}"/>
                  </a:ext>
                </a:extLst>
              </p:cNvPr>
              <p:cNvSpPr txBox="1">
                <a:spLocks noRot="1" noChangeAspect="1" noMove="1" noResize="1" noEditPoints="1" noAdjustHandles="1" noChangeArrowheads="1" noChangeShapeType="1" noTextEdit="1"/>
              </p:cNvSpPr>
              <p:nvPr/>
            </p:nvSpPr>
            <p:spPr>
              <a:xfrm>
                <a:off x="3664863" y="2928662"/>
                <a:ext cx="3418443" cy="1417696"/>
              </a:xfrm>
              <a:prstGeom prst="rect">
                <a:avLst/>
              </a:prstGeom>
              <a:blipFill>
                <a:blip r:embed="rId3"/>
                <a:stretch>
                  <a:fillRect l="-1599" b="-5532"/>
                </a:stretch>
              </a:blipFill>
              <a:ln>
                <a:solidFill>
                  <a:srgbClr val="FF0000"/>
                </a:solidFill>
              </a:ln>
            </p:spPr>
            <p:txBody>
              <a:bodyPr/>
              <a:lstStyle/>
              <a:p>
                <a:r>
                  <a:rPr lang="en-US">
                    <a:noFill/>
                  </a:rPr>
                  <a:t> </a:t>
                </a:r>
              </a:p>
            </p:txBody>
          </p:sp>
        </mc:Fallback>
      </mc:AlternateContent>
      <p:pic>
        <p:nvPicPr>
          <p:cNvPr id="3" name="Picture 2"/>
          <p:cNvPicPr>
            <a:picLocks noChangeAspect="1"/>
          </p:cNvPicPr>
          <p:nvPr/>
        </p:nvPicPr>
        <p:blipFill>
          <a:blip r:embed="rId4"/>
          <a:stretch>
            <a:fillRect/>
          </a:stretch>
        </p:blipFill>
        <p:spPr>
          <a:xfrm>
            <a:off x="7590504" y="2169808"/>
            <a:ext cx="4048627" cy="2625678"/>
          </a:xfrm>
          <a:prstGeom prst="rect">
            <a:avLst/>
          </a:prstGeom>
        </p:spPr>
      </p:pic>
      <mc:AlternateContent xmlns:mc="http://schemas.openxmlformats.org/markup-compatibility/2006" xmlns:a14="http://schemas.microsoft.com/office/drawing/2010/main">
        <mc:Choice Requires="a14">
          <p:sp>
            <p:nvSpPr>
              <p:cNvPr id="20" name="TextBox 19">
                <a:extLst>
                  <a:ext uri="{FF2B5EF4-FFF2-40B4-BE49-F238E27FC236}">
                    <a16:creationId xmlns="" xmlns:a16="http://schemas.microsoft.com/office/drawing/2014/main" id="{4DC25635-2C2A-4753-B137-0ED441275CF6}"/>
                  </a:ext>
                </a:extLst>
              </p:cNvPr>
              <p:cNvSpPr txBox="1"/>
              <p:nvPr/>
            </p:nvSpPr>
            <p:spPr>
              <a:xfrm>
                <a:off x="8194567" y="4881712"/>
                <a:ext cx="2383209" cy="1430007"/>
              </a:xfrm>
              <a:prstGeom prst="rect">
                <a:avLst/>
              </a:prstGeom>
              <a:noFill/>
            </p:spPr>
            <p:txBody>
              <a:bodyPr wrap="square" rtlCol="0">
                <a:spAutoFit/>
              </a:bodyPr>
              <a:lstStyle/>
              <a:p>
                <a:pPr algn="ctr"/>
                <a:r>
                  <a:rPr lang="en-US" dirty="0">
                    <a:solidFill>
                      <a:srgbClr val="C00000"/>
                    </a:solidFill>
                    <a:latin typeface="Arial" panose="020B0604020202020204" pitchFamily="34" charset="0"/>
                    <a:cs typeface="Arial" panose="020B0604020202020204" pitchFamily="34" charset="0"/>
                  </a:rPr>
                  <a:t>tan</a:t>
                </a:r>
                <a14:m>
                  <m:oMath xmlns:m="http://schemas.openxmlformats.org/officeDocument/2006/math">
                    <m:r>
                      <a:rPr lang="en-US" i="1" smtClean="0">
                        <a:solidFill>
                          <a:srgbClr val="C00000"/>
                        </a:solidFill>
                        <a:latin typeface="Cambria Math" panose="02040503050406030204" pitchFamily="18" charset="0"/>
                        <a:ea typeface="Cambria Math" panose="02040503050406030204" pitchFamily="18" charset="0"/>
                      </a:rPr>
                      <m:t>∅</m:t>
                    </m:r>
                    <m:r>
                      <a:rPr lang="en-US" b="0" i="1" smtClean="0">
                        <a:solidFill>
                          <a:srgbClr val="C00000"/>
                        </a:solidFill>
                        <a:latin typeface="Cambria Math" panose="02040503050406030204" pitchFamily="18" charset="0"/>
                        <a:ea typeface="Cambria Math" panose="02040503050406030204" pitchFamily="18" charset="0"/>
                      </a:rPr>
                      <m:t>=</m:t>
                    </m:r>
                    <m:f>
                      <m:fPr>
                        <m:ctrlPr>
                          <a:rPr lang="en-US" b="0" i="1" smtClean="0">
                            <a:solidFill>
                              <a:srgbClr val="C00000"/>
                            </a:solidFill>
                            <a:latin typeface="Cambria Math" panose="02040503050406030204" pitchFamily="18" charset="0"/>
                            <a:ea typeface="Cambria Math" panose="02040503050406030204" pitchFamily="18" charset="0"/>
                          </a:rPr>
                        </m:ctrlPr>
                      </m:fPr>
                      <m:num>
                        <m:sSub>
                          <m:sSubPr>
                            <m:ctrlPr>
                              <a:rPr lang="en-US" b="0" i="1" smtClean="0">
                                <a:solidFill>
                                  <a:srgbClr val="C00000"/>
                                </a:solidFill>
                                <a:latin typeface="Cambria Math" panose="02040503050406030204" pitchFamily="18" charset="0"/>
                                <a:ea typeface="Cambria Math" panose="02040503050406030204" pitchFamily="18" charset="0"/>
                              </a:rPr>
                            </m:ctrlPr>
                          </m:sSubPr>
                          <m:e>
                            <m:r>
                              <a:rPr lang="en-US" b="0" i="1" smtClean="0">
                                <a:solidFill>
                                  <a:srgbClr val="C00000"/>
                                </a:solidFill>
                                <a:latin typeface="Cambria Math" panose="02040503050406030204" pitchFamily="18" charset="0"/>
                                <a:ea typeface="Cambria Math" panose="02040503050406030204" pitchFamily="18" charset="0"/>
                              </a:rPr>
                              <m:t>𝑋</m:t>
                            </m:r>
                          </m:e>
                          <m:sub>
                            <m:r>
                              <a:rPr lang="en-US" b="0" i="1" smtClean="0">
                                <a:solidFill>
                                  <a:srgbClr val="C00000"/>
                                </a:solidFill>
                                <a:latin typeface="Cambria Math" panose="02040503050406030204" pitchFamily="18" charset="0"/>
                                <a:ea typeface="Cambria Math" panose="02040503050406030204" pitchFamily="18" charset="0"/>
                              </a:rPr>
                              <m:t>𝐿</m:t>
                            </m:r>
                          </m:sub>
                        </m:sSub>
                        <m:r>
                          <a:rPr lang="en-US" b="0" i="1" smtClean="0">
                            <a:solidFill>
                              <a:srgbClr val="C00000"/>
                            </a:solidFill>
                            <a:latin typeface="Cambria Math" panose="02040503050406030204" pitchFamily="18" charset="0"/>
                            <a:ea typeface="Cambria Math" panose="02040503050406030204" pitchFamily="18" charset="0"/>
                          </a:rPr>
                          <m:t>−</m:t>
                        </m:r>
                        <m:sSub>
                          <m:sSubPr>
                            <m:ctrlPr>
                              <a:rPr lang="en-US" b="0" i="1" smtClean="0">
                                <a:solidFill>
                                  <a:srgbClr val="C00000"/>
                                </a:solidFill>
                                <a:latin typeface="Cambria Math" panose="02040503050406030204" pitchFamily="18" charset="0"/>
                                <a:ea typeface="Cambria Math" panose="02040503050406030204" pitchFamily="18" charset="0"/>
                              </a:rPr>
                            </m:ctrlPr>
                          </m:sSubPr>
                          <m:e>
                            <m:r>
                              <a:rPr lang="en-US" b="0" i="1" smtClean="0">
                                <a:solidFill>
                                  <a:srgbClr val="C00000"/>
                                </a:solidFill>
                                <a:latin typeface="Cambria Math" panose="02040503050406030204" pitchFamily="18" charset="0"/>
                                <a:ea typeface="Cambria Math" panose="02040503050406030204" pitchFamily="18" charset="0"/>
                              </a:rPr>
                              <m:t>𝑋</m:t>
                            </m:r>
                          </m:e>
                          <m:sub>
                            <m:r>
                              <a:rPr lang="en-US" b="0" i="1" smtClean="0">
                                <a:solidFill>
                                  <a:srgbClr val="C00000"/>
                                </a:solidFill>
                                <a:latin typeface="Cambria Math" panose="02040503050406030204" pitchFamily="18" charset="0"/>
                                <a:ea typeface="Cambria Math" panose="02040503050406030204" pitchFamily="18" charset="0"/>
                              </a:rPr>
                              <m:t>𝐶</m:t>
                            </m:r>
                          </m:sub>
                        </m:sSub>
                      </m:num>
                      <m:den>
                        <m:r>
                          <a:rPr lang="en-US" b="0" i="1" smtClean="0">
                            <a:solidFill>
                              <a:srgbClr val="C00000"/>
                            </a:solidFill>
                            <a:latin typeface="Cambria Math" panose="02040503050406030204" pitchFamily="18" charset="0"/>
                            <a:ea typeface="Cambria Math" panose="02040503050406030204" pitchFamily="18" charset="0"/>
                          </a:rPr>
                          <m:t>𝑅</m:t>
                        </m:r>
                      </m:den>
                    </m:f>
                  </m:oMath>
                </a14:m>
                <a:endParaRPr lang="en-US" dirty="0">
                  <a:solidFill>
                    <a:srgbClr val="C00000"/>
                  </a:solidFill>
                  <a:latin typeface="Calibri" panose="020F0502020204030204" pitchFamily="34" charset="0"/>
                  <a:cs typeface="Calibri" panose="020F0502020204030204" pitchFamily="34" charset="0"/>
                </a:endParaRPr>
              </a:p>
              <a:p>
                <a:pPr algn="ctr"/>
                <a:endParaRPr lang="en-US" dirty="0">
                  <a:solidFill>
                    <a:srgbClr val="C00000"/>
                  </a:solidFill>
                  <a:latin typeface="Arial" panose="020B0604020202020204" pitchFamily="34" charset="0"/>
                  <a:cs typeface="Arial" panose="020B0604020202020204" pitchFamily="34" charset="0"/>
                </a:endParaRPr>
              </a:p>
              <a:p>
                <a:pPr algn="ctr"/>
                <a:r>
                  <a:rPr lang="en-US" dirty="0">
                    <a:solidFill>
                      <a:srgbClr val="C00000"/>
                    </a:solidFill>
                    <a:latin typeface="Arial" panose="020B0604020202020204" pitchFamily="34" charset="0"/>
                    <a:cs typeface="Arial" panose="020B0604020202020204" pitchFamily="34" charset="0"/>
                  </a:rPr>
                  <a:t>=&gt; </a:t>
                </a:r>
                <a14:m>
                  <m:oMath xmlns:m="http://schemas.openxmlformats.org/officeDocument/2006/math">
                    <m:r>
                      <a:rPr lang="en-US" i="1" smtClean="0">
                        <a:solidFill>
                          <a:srgbClr val="C00000"/>
                        </a:solidFill>
                        <a:latin typeface="Cambria Math" panose="02040503050406030204" pitchFamily="18" charset="0"/>
                        <a:ea typeface="Cambria Math" panose="02040503050406030204" pitchFamily="18" charset="0"/>
                      </a:rPr>
                      <m:t>∅</m:t>
                    </m:r>
                  </m:oMath>
                </a14:m>
                <a:r>
                  <a:rPr lang="en-US" dirty="0">
                    <a:solidFill>
                      <a:srgbClr val="C00000"/>
                    </a:solidFill>
                    <a:latin typeface="Calibri" panose="020F0502020204030204" pitchFamily="34" charset="0"/>
                    <a:cs typeface="Calibri" panose="020F0502020204030204" pitchFamily="34" charset="0"/>
                  </a:rPr>
                  <a:t> = </a:t>
                </a:r>
                <a14:m>
                  <m:oMath xmlns:m="http://schemas.openxmlformats.org/officeDocument/2006/math">
                    <m:r>
                      <m:rPr>
                        <m:sty m:val="p"/>
                      </m:rPr>
                      <a:rPr lang="en-US" b="0" i="0" dirty="0" smtClean="0">
                        <a:solidFill>
                          <a:srgbClr val="C00000"/>
                        </a:solidFill>
                        <a:latin typeface="Cambria Math" panose="02040503050406030204" pitchFamily="18" charset="0"/>
                        <a:cs typeface="Calibri" panose="020F0502020204030204" pitchFamily="34" charset="0"/>
                      </a:rPr>
                      <m:t>arctan</m:t>
                    </m:r>
                    <m:r>
                      <a:rPr lang="en-US" b="0" i="1" dirty="0" smtClean="0">
                        <a:solidFill>
                          <a:srgbClr val="C00000"/>
                        </a:solidFill>
                        <a:latin typeface="Cambria Math" panose="02040503050406030204" pitchFamily="18" charset="0"/>
                        <a:cs typeface="Calibri" panose="020F0502020204030204" pitchFamily="34" charset="0"/>
                      </a:rPr>
                      <m:t>⁡(</m:t>
                    </m:r>
                    <m:f>
                      <m:fPr>
                        <m:ctrlPr>
                          <a:rPr lang="en-US" i="1">
                            <a:solidFill>
                              <a:srgbClr val="C00000"/>
                            </a:solidFill>
                            <a:latin typeface="Cambria Math" panose="02040503050406030204" pitchFamily="18" charset="0"/>
                            <a:ea typeface="Cambria Math" panose="02040503050406030204" pitchFamily="18" charset="0"/>
                          </a:rPr>
                        </m:ctrlPr>
                      </m:fPr>
                      <m:num>
                        <m:sSub>
                          <m:sSubPr>
                            <m:ctrlPr>
                              <a:rPr lang="en-US" i="1">
                                <a:solidFill>
                                  <a:srgbClr val="C00000"/>
                                </a:solidFill>
                                <a:latin typeface="Cambria Math" panose="02040503050406030204" pitchFamily="18" charset="0"/>
                                <a:ea typeface="Cambria Math" panose="02040503050406030204" pitchFamily="18" charset="0"/>
                              </a:rPr>
                            </m:ctrlPr>
                          </m:sSubPr>
                          <m:e>
                            <m:r>
                              <a:rPr lang="en-US" i="1">
                                <a:solidFill>
                                  <a:srgbClr val="C00000"/>
                                </a:solidFill>
                                <a:latin typeface="Cambria Math" panose="02040503050406030204" pitchFamily="18" charset="0"/>
                                <a:ea typeface="Cambria Math" panose="02040503050406030204" pitchFamily="18" charset="0"/>
                              </a:rPr>
                              <m:t>𝑋</m:t>
                            </m:r>
                          </m:e>
                          <m:sub>
                            <m:r>
                              <a:rPr lang="en-US" i="1">
                                <a:solidFill>
                                  <a:srgbClr val="C00000"/>
                                </a:solidFill>
                                <a:latin typeface="Cambria Math" panose="02040503050406030204" pitchFamily="18" charset="0"/>
                                <a:ea typeface="Cambria Math" panose="02040503050406030204" pitchFamily="18" charset="0"/>
                              </a:rPr>
                              <m:t>𝐿</m:t>
                            </m:r>
                          </m:sub>
                        </m:sSub>
                        <m:r>
                          <a:rPr lang="en-US" i="1">
                            <a:solidFill>
                              <a:srgbClr val="C00000"/>
                            </a:solidFill>
                            <a:latin typeface="Cambria Math" panose="02040503050406030204" pitchFamily="18" charset="0"/>
                            <a:ea typeface="Cambria Math" panose="02040503050406030204" pitchFamily="18" charset="0"/>
                          </a:rPr>
                          <m:t>−</m:t>
                        </m:r>
                        <m:sSub>
                          <m:sSubPr>
                            <m:ctrlPr>
                              <a:rPr lang="en-US" i="1">
                                <a:solidFill>
                                  <a:srgbClr val="C00000"/>
                                </a:solidFill>
                                <a:latin typeface="Cambria Math" panose="02040503050406030204" pitchFamily="18" charset="0"/>
                                <a:ea typeface="Cambria Math" panose="02040503050406030204" pitchFamily="18" charset="0"/>
                              </a:rPr>
                            </m:ctrlPr>
                          </m:sSubPr>
                          <m:e>
                            <m:r>
                              <a:rPr lang="en-US" i="1">
                                <a:solidFill>
                                  <a:srgbClr val="C00000"/>
                                </a:solidFill>
                                <a:latin typeface="Cambria Math" panose="02040503050406030204" pitchFamily="18" charset="0"/>
                                <a:ea typeface="Cambria Math" panose="02040503050406030204" pitchFamily="18" charset="0"/>
                              </a:rPr>
                              <m:t>𝑋</m:t>
                            </m:r>
                          </m:e>
                          <m:sub>
                            <m:r>
                              <a:rPr lang="en-US" i="1">
                                <a:solidFill>
                                  <a:srgbClr val="C00000"/>
                                </a:solidFill>
                                <a:latin typeface="Cambria Math" panose="02040503050406030204" pitchFamily="18" charset="0"/>
                                <a:ea typeface="Cambria Math" panose="02040503050406030204" pitchFamily="18" charset="0"/>
                              </a:rPr>
                              <m:t>𝐶</m:t>
                            </m:r>
                          </m:sub>
                        </m:sSub>
                      </m:num>
                      <m:den>
                        <m:r>
                          <a:rPr lang="en-US" i="1">
                            <a:solidFill>
                              <a:srgbClr val="C00000"/>
                            </a:solidFill>
                            <a:latin typeface="Cambria Math" panose="02040503050406030204" pitchFamily="18" charset="0"/>
                            <a:ea typeface="Cambria Math" panose="02040503050406030204" pitchFamily="18" charset="0"/>
                          </a:rPr>
                          <m:t>𝑅</m:t>
                        </m:r>
                      </m:den>
                    </m:f>
                  </m:oMath>
                </a14:m>
                <a:r>
                  <a:rPr lang="en-US" dirty="0">
                    <a:solidFill>
                      <a:srgbClr val="C00000"/>
                    </a:solidFill>
                    <a:latin typeface="Calibri" panose="020F0502020204030204" pitchFamily="34" charset="0"/>
                    <a:cs typeface="Calibri" panose="020F0502020204030204" pitchFamily="34" charset="0"/>
                  </a:rPr>
                  <a:t>)</a:t>
                </a:r>
              </a:p>
              <a:p>
                <a:pPr algn="ctr"/>
                <a:endParaRPr lang="en-US" dirty="0">
                  <a:solidFill>
                    <a:srgbClr val="C00000"/>
                  </a:solidFill>
                  <a:latin typeface="Arial" panose="020B0604020202020204" pitchFamily="34" charset="0"/>
                  <a:cs typeface="Arial" panose="020B0604020202020204" pitchFamily="34" charset="0"/>
                </a:endParaRPr>
              </a:p>
            </p:txBody>
          </p:sp>
        </mc:Choice>
        <mc:Fallback xmlns="">
          <p:sp>
            <p:nvSpPr>
              <p:cNvPr id="20" name="TextBox 19">
                <a:extLst>
                  <a:ext uri="{FF2B5EF4-FFF2-40B4-BE49-F238E27FC236}">
                    <a16:creationId xmlns:a16="http://schemas.microsoft.com/office/drawing/2014/main" id="{4DC25635-2C2A-4753-B137-0ED441275CF6}"/>
                  </a:ext>
                </a:extLst>
              </p:cNvPr>
              <p:cNvSpPr txBox="1">
                <a:spLocks noRot="1" noChangeAspect="1" noMove="1" noResize="1" noEditPoints="1" noAdjustHandles="1" noChangeArrowheads="1" noChangeShapeType="1" noTextEdit="1"/>
              </p:cNvSpPr>
              <p:nvPr/>
            </p:nvSpPr>
            <p:spPr>
              <a:xfrm>
                <a:off x="8194567" y="4881712"/>
                <a:ext cx="2383209" cy="1430007"/>
              </a:xfrm>
              <a:prstGeom prst="rect">
                <a:avLst/>
              </a:prstGeom>
              <a:blipFill>
                <a:blip r:embed="rId5"/>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406758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 calcmode="lin" valueType="num">
                                      <p:cBhvr additive="base">
                                        <p:cTn id="7" dur="50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
                                            <p:txEl>
                                              <p:pRg st="1" end="1"/>
                                            </p:txEl>
                                          </p:spTgt>
                                        </p:tgtEl>
                                        <p:attrNameLst>
                                          <p:attrName>style.visibility</p:attrName>
                                        </p:attrNameLst>
                                      </p:cBhvr>
                                      <p:to>
                                        <p:strVal val="visible"/>
                                      </p:to>
                                    </p:set>
                                    <p:anim calcmode="lin" valueType="num">
                                      <p:cBhvr additive="base">
                                        <p:cTn id="13" dur="500" fill="hold"/>
                                        <p:tgtEl>
                                          <p:spTgt spid="1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0" end="0"/>
                                            </p:txEl>
                                          </p:spTgt>
                                        </p:tgtEl>
                                        <p:attrNameLst>
                                          <p:attrName>style.visibility</p:attrName>
                                        </p:attrNameLst>
                                      </p:cBhvr>
                                      <p:to>
                                        <p:strVal val="visible"/>
                                      </p:to>
                                    </p:set>
                                    <p:anim calcmode="lin" valueType="num">
                                      <p:cBhvr additive="base">
                                        <p:cTn id="19"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1" end="1"/>
                                            </p:txEl>
                                          </p:spTgt>
                                        </p:tgtEl>
                                        <p:attrNameLst>
                                          <p:attrName>style.visibility</p:attrName>
                                        </p:attrNameLst>
                                      </p:cBhvr>
                                      <p:to>
                                        <p:strVal val="visible"/>
                                      </p:to>
                                    </p:set>
                                    <p:anim calcmode="lin" valueType="num">
                                      <p:cBhvr additive="base">
                                        <p:cTn id="25" dur="500" fill="hold"/>
                                        <p:tgtEl>
                                          <p:spTgt spid="19">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2" end="2"/>
                                            </p:txEl>
                                          </p:spTgt>
                                        </p:tgtEl>
                                        <p:attrNameLst>
                                          <p:attrName>style.visibility</p:attrName>
                                        </p:attrNameLst>
                                      </p:cBhvr>
                                      <p:to>
                                        <p:strVal val="visible"/>
                                      </p:to>
                                    </p:set>
                                    <p:anim calcmode="lin" valueType="num">
                                      <p:cBhvr additive="base">
                                        <p:cTn id="31"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1000"/>
                                        <p:tgtEl>
                                          <p:spTgt spid="20"/>
                                        </p:tgtEl>
                                      </p:cBhvr>
                                    </p:animEffect>
                                    <p:anim calcmode="lin" valueType="num">
                                      <p:cBhvr>
                                        <p:cTn id="38" dur="1000" fill="hold"/>
                                        <p:tgtEl>
                                          <p:spTgt spid="20"/>
                                        </p:tgtEl>
                                        <p:attrNameLst>
                                          <p:attrName>ppt_x</p:attrName>
                                        </p:attrNameLst>
                                      </p:cBhvr>
                                      <p:tavLst>
                                        <p:tav tm="0">
                                          <p:val>
                                            <p:strVal val="#ppt_x"/>
                                          </p:val>
                                        </p:tav>
                                        <p:tav tm="100000">
                                          <p:val>
                                            <p:strVal val="#ppt_x"/>
                                          </p:val>
                                        </p:tav>
                                      </p:tavLst>
                                    </p:anim>
                                    <p:anim calcmode="lin" valueType="num">
                                      <p:cBhvr>
                                        <p:cTn id="3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6691255" cy="369332"/>
          </a:xfrm>
          <a:prstGeom prst="rect">
            <a:avLst/>
          </a:prstGeom>
        </p:spPr>
        <p:txBody>
          <a:bodyPr wrap="none">
            <a:spAutoFit/>
          </a:bodyPr>
          <a:lstStyle/>
          <a:p>
            <a:r>
              <a:rPr lang="en-US"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chiều</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1 pha gồm các phần tử R, L, C mắc nối tiếp</a:t>
            </a:r>
            <a:endParaRPr lang="en-US" dirty="0">
              <a:solidFill>
                <a:schemeClr val="accent6">
                  <a:lumMod val="50000"/>
                </a:schemeClr>
              </a:solidFill>
              <a:latin typeface="Arial" panose="020B0604020202020204" pitchFamily="34" charset="0"/>
              <a:cs typeface="Arial" panose="020B0604020202020204" pitchFamily="34" charset="0"/>
            </a:endParaRPr>
          </a:p>
        </p:txBody>
      </p:sp>
      <p:sp>
        <p:nvSpPr>
          <p:cNvPr id="11" name="Rectangle 10"/>
          <p:cNvSpPr/>
          <p:nvPr/>
        </p:nvSpPr>
        <p:spPr>
          <a:xfrm>
            <a:off x="616863" y="2415665"/>
            <a:ext cx="6096000" cy="3000821"/>
          </a:xfrm>
          <a:prstGeom prst="rect">
            <a:avLst/>
          </a:prstGeom>
        </p:spPr>
        <p:txBody>
          <a:bodyPr>
            <a:spAutoFit/>
          </a:bodyPr>
          <a:lstStyle/>
          <a:p>
            <a:pPr>
              <a:lnSpc>
                <a:spcPct val="150000"/>
              </a:lnSpc>
            </a:pPr>
            <a:r>
              <a:rPr lang="en-US" b="1" dirty="0">
                <a:solidFill>
                  <a:srgbClr val="00B050"/>
                </a:solidFill>
                <a:latin typeface="Arial" panose="020B0604020202020204" pitchFamily="34" charset="0"/>
                <a:cs typeface="Arial" panose="020B0604020202020204" pitchFamily="34" charset="0"/>
              </a:rPr>
              <a:t>* </a:t>
            </a:r>
            <a:r>
              <a:rPr lang="en-US" b="1" dirty="0" err="1">
                <a:solidFill>
                  <a:srgbClr val="00B050"/>
                </a:solidFill>
                <a:latin typeface="Arial" panose="020B0604020202020204" pitchFamily="34" charset="0"/>
                <a:cs typeface="Arial" panose="020B0604020202020204" pitchFamily="34" charset="0"/>
              </a:rPr>
              <a:t>Ví</a:t>
            </a:r>
            <a:r>
              <a:rPr lang="en-US" b="1" dirty="0">
                <a:solidFill>
                  <a:srgbClr val="00B050"/>
                </a:solidFill>
                <a:latin typeface="Arial" panose="020B0604020202020204" pitchFamily="34" charset="0"/>
                <a:cs typeface="Arial" panose="020B0604020202020204" pitchFamily="34" charset="0"/>
              </a:rPr>
              <a:t> </a:t>
            </a:r>
            <a:r>
              <a:rPr lang="en-US" b="1" dirty="0" err="1" smtClean="0">
                <a:solidFill>
                  <a:srgbClr val="00B050"/>
                </a:solidFill>
                <a:latin typeface="Arial" panose="020B0604020202020204" pitchFamily="34" charset="0"/>
                <a:cs typeface="Arial" panose="020B0604020202020204" pitchFamily="34" charset="0"/>
              </a:rPr>
              <a:t>dụ</a:t>
            </a:r>
            <a:r>
              <a:rPr lang="en-US" b="1" dirty="0" smtClean="0">
                <a:solidFill>
                  <a:srgbClr val="00B050"/>
                </a:solidFill>
                <a:latin typeface="Arial" panose="020B0604020202020204" pitchFamily="34" charset="0"/>
                <a:cs typeface="Arial" panose="020B0604020202020204" pitchFamily="34" charset="0"/>
              </a:rPr>
              <a:t> 1: </a:t>
            </a:r>
            <a:endParaRPr lang="en-US" b="1" dirty="0">
              <a:solidFill>
                <a:srgbClr val="00B050"/>
              </a:solidFill>
              <a:latin typeface="Arial" panose="020B0604020202020204" pitchFamily="34" charset="0"/>
              <a:cs typeface="Arial" panose="020B0604020202020204" pitchFamily="34" charset="0"/>
            </a:endParaRPr>
          </a:p>
          <a:p>
            <a:pPr>
              <a:lnSpc>
                <a:spcPct val="150000"/>
              </a:lnSpc>
            </a:pPr>
            <a:r>
              <a:rPr lang="en-US" dirty="0">
                <a:solidFill>
                  <a:srgbClr val="002060"/>
                </a:solidFill>
                <a:latin typeface="Arial" panose="020B0604020202020204" pitchFamily="34" charset="0"/>
                <a:cs typeface="Arial" panose="020B0604020202020204" pitchFamily="34" charset="0"/>
              </a:rPr>
              <a:t>	Cho mạch R, L, C mắc nối tiếp</a:t>
            </a:r>
            <a:r>
              <a:rPr lang="el-GR" i="1" dirty="0">
                <a:solidFill>
                  <a:srgbClr val="002060"/>
                </a:solidFill>
                <a:latin typeface="Arial" panose="020B0604020202020204" pitchFamily="34" charset="0"/>
                <a:cs typeface="Arial" panose="020B0604020202020204" pitchFamily="34" charset="0"/>
              </a:rPr>
              <a:t>.</a:t>
            </a:r>
            <a:r>
              <a:rPr lang="en-US" i="1" dirty="0">
                <a:solidFill>
                  <a:srgbClr val="002060"/>
                </a:solidFill>
                <a:latin typeface="Arial" panose="020B0604020202020204" pitchFamily="34" charset="0"/>
                <a:cs typeface="Arial" panose="020B0604020202020204" pitchFamily="34" charset="0"/>
              </a:rPr>
              <a:t> Biết </a:t>
            </a:r>
            <a:r>
              <a:rPr lang="en-US" b="1" i="1" dirty="0">
                <a:solidFill>
                  <a:srgbClr val="C00000"/>
                </a:solidFill>
                <a:latin typeface="Arial" panose="020B0604020202020204" pitchFamily="34" charset="0"/>
                <a:cs typeface="Arial" panose="020B0604020202020204" pitchFamily="34" charset="0"/>
              </a:rPr>
              <a:t>L=160mH, C= 100µF, R= 40</a:t>
            </a:r>
            <a:r>
              <a:rPr lang="el-GR" b="1" i="1" dirty="0">
                <a:solidFill>
                  <a:srgbClr val="C00000"/>
                </a:solidFill>
                <a:latin typeface="Arial" panose="020B0604020202020204" pitchFamily="34" charset="0"/>
                <a:cs typeface="Arial" panose="020B0604020202020204" pitchFamily="34" charset="0"/>
              </a:rPr>
              <a:t> Ω</a:t>
            </a:r>
            <a:r>
              <a:rPr lang="en-US" dirty="0">
                <a:solidFill>
                  <a:srgbClr val="002060"/>
                </a:solidFill>
                <a:latin typeface="Arial" panose="020B0604020202020204" pitchFamily="34" charset="0"/>
                <a:cs typeface="Arial" panose="020B0604020202020204" pitchFamily="34" charset="0"/>
              </a:rPr>
              <a:t>, mạch được nối với nguồn điện có hiệu điện thế </a:t>
            </a:r>
            <a:r>
              <a:rPr lang="en-US" b="1" i="1" dirty="0">
                <a:solidFill>
                  <a:srgbClr val="C00000"/>
                </a:solidFill>
                <a:latin typeface="Arial" panose="020B0604020202020204" pitchFamily="34" charset="0"/>
                <a:cs typeface="Arial" panose="020B0604020202020204" pitchFamily="34" charset="0"/>
              </a:rPr>
              <a:t>u=40sin(</a:t>
            </a:r>
            <a:r>
              <a:rPr lang="el-GR" b="1" i="1" dirty="0">
                <a:solidFill>
                  <a:srgbClr val="C00000"/>
                </a:solidFill>
                <a:latin typeface="Arial" panose="020B0604020202020204" pitchFamily="34" charset="0"/>
                <a:cs typeface="Arial" panose="020B0604020202020204" pitchFamily="34" charset="0"/>
              </a:rPr>
              <a:t>ω</a:t>
            </a:r>
            <a:r>
              <a:rPr lang="en-US" b="1" i="1" dirty="0">
                <a:solidFill>
                  <a:srgbClr val="C00000"/>
                </a:solidFill>
                <a:latin typeface="Arial" panose="020B0604020202020204" pitchFamily="34" charset="0"/>
                <a:cs typeface="Arial" panose="020B0604020202020204" pitchFamily="34" charset="0"/>
              </a:rPr>
              <a:t>t), </a:t>
            </a:r>
            <a:r>
              <a:rPr lang="el-GR" b="1" i="1" dirty="0">
                <a:solidFill>
                  <a:srgbClr val="C00000"/>
                </a:solidFill>
                <a:latin typeface="Arial" panose="020B0604020202020204" pitchFamily="34" charset="0"/>
                <a:cs typeface="Arial" panose="020B0604020202020204" pitchFamily="34" charset="0"/>
              </a:rPr>
              <a:t>ω </a:t>
            </a:r>
            <a:r>
              <a:rPr lang="en-US" b="1" i="1" dirty="0">
                <a:solidFill>
                  <a:srgbClr val="C00000"/>
                </a:solidFill>
                <a:latin typeface="Arial" panose="020B0604020202020204" pitchFamily="34" charset="0"/>
                <a:cs typeface="Arial" panose="020B0604020202020204" pitchFamily="34" charset="0"/>
              </a:rPr>
              <a:t>= 200 rad/s. </a:t>
            </a:r>
            <a:r>
              <a:rPr lang="en-US" dirty="0">
                <a:solidFill>
                  <a:srgbClr val="002060"/>
                </a:solidFill>
                <a:latin typeface="Arial" panose="020B0604020202020204" pitchFamily="34" charset="0"/>
                <a:cs typeface="Arial" panose="020B0604020202020204" pitchFamily="34" charset="0"/>
              </a:rPr>
              <a:t>Hãy tìm</a:t>
            </a:r>
          </a:p>
          <a:p>
            <a:pPr>
              <a:lnSpc>
                <a:spcPct val="150000"/>
              </a:lnSpc>
            </a:pPr>
            <a:r>
              <a:rPr lang="en-US" dirty="0">
                <a:solidFill>
                  <a:srgbClr val="7030A0"/>
                </a:solidFill>
                <a:latin typeface="Arial" panose="020B0604020202020204" pitchFamily="34" charset="0"/>
                <a:cs typeface="Arial" panose="020B0604020202020204" pitchFamily="34" charset="0"/>
              </a:rPr>
              <a:t>- Tổng trở của mạch</a:t>
            </a:r>
          </a:p>
          <a:p>
            <a:pPr>
              <a:lnSpc>
                <a:spcPct val="150000"/>
              </a:lnSpc>
            </a:pPr>
            <a:r>
              <a:rPr lang="en-US" dirty="0">
                <a:solidFill>
                  <a:srgbClr val="7030A0"/>
                </a:solidFill>
                <a:latin typeface="Arial" panose="020B0604020202020204" pitchFamily="34" charset="0"/>
                <a:cs typeface="Arial" panose="020B0604020202020204" pitchFamily="34" charset="0"/>
              </a:rPr>
              <a:t>- Giá trị cực đại của dòng điện qua mạch</a:t>
            </a:r>
          </a:p>
          <a:p>
            <a:pPr>
              <a:lnSpc>
                <a:spcPct val="150000"/>
              </a:lnSpc>
            </a:pPr>
            <a:r>
              <a:rPr lang="en-US" dirty="0">
                <a:solidFill>
                  <a:srgbClr val="7030A0"/>
                </a:solidFill>
                <a:latin typeface="Arial" panose="020B0604020202020204" pitchFamily="34" charset="0"/>
                <a:cs typeface="Arial" panose="020B0604020202020204" pitchFamily="34" charset="0"/>
              </a:rPr>
              <a:t>- Góc pha giữa hiệu điện thế và dòng điện</a:t>
            </a:r>
          </a:p>
        </p:txBody>
      </p:sp>
      <p:pic>
        <p:nvPicPr>
          <p:cNvPr id="12" name="Picture 11"/>
          <p:cNvPicPr>
            <a:picLocks noChangeAspect="1"/>
          </p:cNvPicPr>
          <p:nvPr/>
        </p:nvPicPr>
        <p:blipFill>
          <a:blip r:embed="rId2"/>
          <a:stretch>
            <a:fillRect/>
          </a:stretch>
        </p:blipFill>
        <p:spPr>
          <a:xfrm>
            <a:off x="7916195" y="1651753"/>
            <a:ext cx="3106551" cy="2607572"/>
          </a:xfrm>
          <a:prstGeom prst="rect">
            <a:avLst/>
          </a:prstGeom>
        </p:spPr>
      </p:pic>
    </p:spTree>
    <p:extLst>
      <p:ext uri="{BB962C8B-B14F-4D97-AF65-F5344CB8AC3E}">
        <p14:creationId xmlns:p14="http://schemas.microsoft.com/office/powerpoint/2010/main" val="2361703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Effect transition="in" filter="fade">
                                      <p:cBhvr>
                                        <p:cTn id="7" dur="1000"/>
                                        <p:tgtEl>
                                          <p:spTgt spid="11">
                                            <p:txEl>
                                              <p:pRg st="1" end="1"/>
                                            </p:txEl>
                                          </p:spTgt>
                                        </p:tgtEl>
                                      </p:cBhvr>
                                    </p:animEffect>
                                    <p:anim calcmode="lin" valueType="num">
                                      <p:cBhvr>
                                        <p:cTn id="8"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xEl>
                                              <p:pRg st="2" end="2"/>
                                            </p:txEl>
                                          </p:spTgt>
                                        </p:tgtEl>
                                        <p:attrNameLst>
                                          <p:attrName>style.visibility</p:attrName>
                                        </p:attrNameLst>
                                      </p:cBhvr>
                                      <p:to>
                                        <p:strVal val="visible"/>
                                      </p:to>
                                    </p:set>
                                    <p:animEffect transition="in" filter="fade">
                                      <p:cBhvr>
                                        <p:cTn id="14" dur="1000"/>
                                        <p:tgtEl>
                                          <p:spTgt spid="11">
                                            <p:txEl>
                                              <p:pRg st="2" end="2"/>
                                            </p:txEl>
                                          </p:spTgt>
                                        </p:tgtEl>
                                      </p:cBhvr>
                                    </p:animEffect>
                                    <p:anim calcmode="lin" valueType="num">
                                      <p:cBhvr>
                                        <p:cTn id="15" dur="10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1">
                                            <p:txEl>
                                              <p:pRg st="3" end="3"/>
                                            </p:txEl>
                                          </p:spTgt>
                                        </p:tgtEl>
                                        <p:attrNameLst>
                                          <p:attrName>style.visibility</p:attrName>
                                        </p:attrNameLst>
                                      </p:cBhvr>
                                      <p:to>
                                        <p:strVal val="visible"/>
                                      </p:to>
                                    </p:set>
                                    <p:anim calcmode="lin" valueType="num">
                                      <p:cBhvr additive="base">
                                        <p:cTn id="21"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 calcmode="lin" valueType="num">
                                      <p:cBhvr additive="base">
                                        <p:cTn id="27"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6691255" cy="369332"/>
          </a:xfrm>
          <a:prstGeom prst="rect">
            <a:avLst/>
          </a:prstGeom>
        </p:spPr>
        <p:txBody>
          <a:bodyPr wrap="none">
            <a:spAutoFit/>
          </a:bodyPr>
          <a:lstStyle/>
          <a:p>
            <a:r>
              <a:rPr lang="en-US"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chiều</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1 pha gồm các phần tử R, L, C mắc nối tiếp</a:t>
            </a:r>
            <a:endParaRPr lang="en-US" dirty="0">
              <a:solidFill>
                <a:schemeClr val="accent6">
                  <a:lumMod val="50000"/>
                </a:schemeClr>
              </a:solidFill>
              <a:latin typeface="Arial" panose="020B0604020202020204" pitchFamily="34" charset="0"/>
              <a:cs typeface="Arial" panose="020B0604020202020204" pitchFamily="34" charset="0"/>
            </a:endParaRPr>
          </a:p>
        </p:txBody>
      </p:sp>
      <p:pic>
        <p:nvPicPr>
          <p:cNvPr id="12" name="Picture 11"/>
          <p:cNvPicPr>
            <a:picLocks noChangeAspect="1"/>
          </p:cNvPicPr>
          <p:nvPr/>
        </p:nvPicPr>
        <p:blipFill>
          <a:blip r:embed="rId2"/>
          <a:stretch>
            <a:fillRect/>
          </a:stretch>
        </p:blipFill>
        <p:spPr>
          <a:xfrm>
            <a:off x="7916195" y="1651753"/>
            <a:ext cx="3106551" cy="2607572"/>
          </a:xfrm>
          <a:prstGeom prst="rect">
            <a:avLst/>
          </a:prstGeom>
        </p:spPr>
      </p:pic>
      <p:sp>
        <p:nvSpPr>
          <p:cNvPr id="13" name="Rectangle 12"/>
          <p:cNvSpPr/>
          <p:nvPr/>
        </p:nvSpPr>
        <p:spPr>
          <a:xfrm>
            <a:off x="524869" y="2408975"/>
            <a:ext cx="2335896" cy="646331"/>
          </a:xfrm>
          <a:prstGeom prst="rect">
            <a:avLst/>
          </a:prstGeom>
        </p:spPr>
        <p:txBody>
          <a:bodyPr wrap="none">
            <a:spAutoFit/>
          </a:bodyPr>
          <a:lstStyle/>
          <a:p>
            <a:r>
              <a:rPr lang="en-US" b="1" dirty="0">
                <a:solidFill>
                  <a:srgbClr val="00B050"/>
                </a:solidFill>
                <a:latin typeface="Arial" panose="020B0604020202020204" pitchFamily="34" charset="0"/>
                <a:cs typeface="Arial" panose="020B0604020202020204" pitchFamily="34" charset="0"/>
              </a:rPr>
              <a:t>* Lời giải:</a:t>
            </a:r>
          </a:p>
          <a:p>
            <a:r>
              <a:rPr lang="en-US" b="1" dirty="0">
                <a:solidFill>
                  <a:srgbClr val="002060"/>
                </a:solidFill>
                <a:latin typeface="Arial" panose="020B0604020202020204" pitchFamily="34" charset="0"/>
                <a:cs typeface="Arial" panose="020B0604020202020204" pitchFamily="34" charset="0"/>
              </a:rPr>
              <a:t>Tổng trở của mạch</a:t>
            </a:r>
            <a:r>
              <a:rPr lang="en-US" b="1" dirty="0">
                <a:solidFill>
                  <a:srgbClr val="00B050"/>
                </a:solidFill>
                <a:latin typeface="Arial" panose="020B0604020202020204" pitchFamily="34" charset="0"/>
                <a:cs typeface="Arial" panose="020B0604020202020204" pitchFamily="34" charset="0"/>
              </a:rPr>
              <a:t> </a:t>
            </a:r>
          </a:p>
        </p:txBody>
      </p:sp>
      <p:pic>
        <p:nvPicPr>
          <p:cNvPr id="14" name="Picture 13"/>
          <p:cNvPicPr>
            <a:picLocks noChangeAspect="1"/>
          </p:cNvPicPr>
          <p:nvPr/>
        </p:nvPicPr>
        <p:blipFill>
          <a:blip r:embed="rId3"/>
          <a:stretch>
            <a:fillRect/>
          </a:stretch>
        </p:blipFill>
        <p:spPr>
          <a:xfrm>
            <a:off x="1100307" y="3077524"/>
            <a:ext cx="2416270" cy="945497"/>
          </a:xfrm>
          <a:prstGeom prst="rect">
            <a:avLst/>
          </a:prstGeom>
        </p:spPr>
      </p:pic>
      <p:pic>
        <p:nvPicPr>
          <p:cNvPr id="15" name="Picture 14"/>
          <p:cNvPicPr>
            <a:picLocks noChangeAspect="1"/>
          </p:cNvPicPr>
          <p:nvPr/>
        </p:nvPicPr>
        <p:blipFill>
          <a:blip r:embed="rId4"/>
          <a:stretch>
            <a:fillRect/>
          </a:stretch>
        </p:blipFill>
        <p:spPr>
          <a:xfrm>
            <a:off x="1013279" y="4441958"/>
            <a:ext cx="1058291" cy="1491228"/>
          </a:xfrm>
          <a:prstGeom prst="rect">
            <a:avLst/>
          </a:prstGeom>
        </p:spPr>
      </p:pic>
      <p:sp>
        <p:nvSpPr>
          <p:cNvPr id="16" name="Right Arrow 15"/>
          <p:cNvSpPr/>
          <p:nvPr/>
        </p:nvSpPr>
        <p:spPr>
          <a:xfrm>
            <a:off x="2608542" y="4990738"/>
            <a:ext cx="504446" cy="19683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5"/>
          <a:stretch>
            <a:fillRect/>
          </a:stretch>
        </p:blipFill>
        <p:spPr>
          <a:xfrm>
            <a:off x="3471824" y="4468274"/>
            <a:ext cx="6415775" cy="1241763"/>
          </a:xfrm>
          <a:prstGeom prst="rect">
            <a:avLst/>
          </a:prstGeom>
        </p:spPr>
      </p:pic>
    </p:spTree>
    <p:extLst>
      <p:ext uri="{BB962C8B-B14F-4D97-AF65-F5344CB8AC3E}">
        <p14:creationId xmlns:p14="http://schemas.microsoft.com/office/powerpoint/2010/main" val="948010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6691255" cy="369332"/>
          </a:xfrm>
          <a:prstGeom prst="rect">
            <a:avLst/>
          </a:prstGeom>
        </p:spPr>
        <p:txBody>
          <a:bodyPr wrap="none">
            <a:spAutoFit/>
          </a:bodyPr>
          <a:lstStyle/>
          <a:p>
            <a:r>
              <a:rPr lang="en-US"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chiều</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1 pha gồm các phần tử R, L, C mắc nối tiếp</a:t>
            </a:r>
            <a:endParaRPr lang="en-US" dirty="0">
              <a:solidFill>
                <a:schemeClr val="accent6">
                  <a:lumMod val="50000"/>
                </a:schemeClr>
              </a:solidFill>
              <a:latin typeface="Arial" panose="020B0604020202020204" pitchFamily="34" charset="0"/>
              <a:cs typeface="Arial" panose="020B0604020202020204" pitchFamily="34" charset="0"/>
            </a:endParaRPr>
          </a:p>
        </p:txBody>
      </p:sp>
      <p:pic>
        <p:nvPicPr>
          <p:cNvPr id="12" name="Picture 11"/>
          <p:cNvPicPr>
            <a:picLocks noChangeAspect="1"/>
          </p:cNvPicPr>
          <p:nvPr/>
        </p:nvPicPr>
        <p:blipFill>
          <a:blip r:embed="rId2"/>
          <a:stretch>
            <a:fillRect/>
          </a:stretch>
        </p:blipFill>
        <p:spPr>
          <a:xfrm>
            <a:off x="7824755" y="1105189"/>
            <a:ext cx="3106551" cy="2607572"/>
          </a:xfrm>
          <a:prstGeom prst="rect">
            <a:avLst/>
          </a:prstGeom>
        </p:spPr>
      </p:pic>
      <p:sp>
        <p:nvSpPr>
          <p:cNvPr id="18" name="Rectangle 17"/>
          <p:cNvSpPr/>
          <p:nvPr/>
        </p:nvSpPr>
        <p:spPr>
          <a:xfrm>
            <a:off x="724745" y="2408975"/>
            <a:ext cx="3403496" cy="646331"/>
          </a:xfrm>
          <a:prstGeom prst="rect">
            <a:avLst/>
          </a:prstGeom>
        </p:spPr>
        <p:txBody>
          <a:bodyPr wrap="none">
            <a:spAutoFit/>
          </a:bodyPr>
          <a:lstStyle/>
          <a:p>
            <a:r>
              <a:rPr lang="en-US" b="1" dirty="0">
                <a:solidFill>
                  <a:srgbClr val="00B050"/>
                </a:solidFill>
                <a:latin typeface="Arial" panose="020B0604020202020204" pitchFamily="34" charset="0"/>
                <a:cs typeface="Arial" panose="020B0604020202020204" pitchFamily="34" charset="0"/>
              </a:rPr>
              <a:t>* Lời giải:</a:t>
            </a:r>
          </a:p>
          <a:p>
            <a:r>
              <a:rPr lang="en-US" b="1" dirty="0">
                <a:solidFill>
                  <a:srgbClr val="002060"/>
                </a:solidFill>
                <a:latin typeface="Arial" panose="020B0604020202020204" pitchFamily="34" charset="0"/>
                <a:cs typeface="Arial" panose="020B0604020202020204" pitchFamily="34" charset="0"/>
              </a:rPr>
              <a:t>Dòng điện cực đại qua mạch</a:t>
            </a:r>
            <a:r>
              <a:rPr lang="en-US" b="1" dirty="0">
                <a:solidFill>
                  <a:srgbClr val="00B050"/>
                </a:solidFill>
                <a:latin typeface="Arial" panose="020B0604020202020204" pitchFamily="34" charset="0"/>
                <a:cs typeface="Arial" panose="020B0604020202020204" pitchFamily="34" charset="0"/>
              </a:rPr>
              <a:t> </a:t>
            </a:r>
          </a:p>
        </p:txBody>
      </p:sp>
      <p:sp>
        <p:nvSpPr>
          <p:cNvPr id="19" name="TextBox 18">
            <a:extLst>
              <a:ext uri="{FF2B5EF4-FFF2-40B4-BE49-F238E27FC236}">
                <a16:creationId xmlns="" xmlns:a16="http://schemas.microsoft.com/office/drawing/2014/main" id="{3D0C5D4C-BAFE-4247-9BEE-AE7AADCD7409}"/>
              </a:ext>
            </a:extLst>
          </p:cNvPr>
          <p:cNvSpPr txBox="1"/>
          <p:nvPr/>
        </p:nvSpPr>
        <p:spPr>
          <a:xfrm>
            <a:off x="1296243" y="3109807"/>
            <a:ext cx="2531174" cy="369332"/>
          </a:xfrm>
          <a:prstGeom prst="rect">
            <a:avLst/>
          </a:prstGeom>
          <a:noFill/>
        </p:spPr>
        <p:txBody>
          <a:bodyPr wrap="square">
            <a:spAutoFit/>
          </a:bodyPr>
          <a:lstStyle/>
          <a:p>
            <a:r>
              <a:rPr lang="en-US" i="1" dirty="0" smtClean="0">
                <a:solidFill>
                  <a:srgbClr val="C00000"/>
                </a:solidFill>
                <a:latin typeface="Arial" panose="020B0604020202020204" pitchFamily="34" charset="0"/>
                <a:cs typeface="Arial" panose="020B0604020202020204" pitchFamily="34" charset="0"/>
              </a:rPr>
              <a:t>Ta </a:t>
            </a:r>
            <a:r>
              <a:rPr lang="en-US" i="1" dirty="0" err="1" smtClean="0">
                <a:solidFill>
                  <a:srgbClr val="C00000"/>
                </a:solidFill>
                <a:latin typeface="Arial" panose="020B0604020202020204" pitchFamily="34" charset="0"/>
                <a:cs typeface="Arial" panose="020B0604020202020204" pitchFamily="34" charset="0"/>
              </a:rPr>
              <a:t>có</a:t>
            </a:r>
            <a:r>
              <a:rPr lang="en-US" i="1" dirty="0" smtClean="0">
                <a:solidFill>
                  <a:srgbClr val="C00000"/>
                </a:solidFill>
                <a:latin typeface="Arial" panose="020B0604020202020204" pitchFamily="34" charset="0"/>
                <a:cs typeface="Arial" panose="020B0604020202020204" pitchFamily="34" charset="0"/>
              </a:rPr>
              <a:t> : u </a:t>
            </a:r>
            <a:r>
              <a:rPr lang="en-US" i="1" dirty="0">
                <a:solidFill>
                  <a:srgbClr val="C00000"/>
                </a:solidFill>
                <a:latin typeface="Arial" panose="020B0604020202020204" pitchFamily="34" charset="0"/>
                <a:cs typeface="Arial" panose="020B0604020202020204" pitchFamily="34" charset="0"/>
              </a:rPr>
              <a:t>= 40sin(</a:t>
            </a:r>
            <a:r>
              <a:rPr lang="el-GR" i="1" dirty="0">
                <a:solidFill>
                  <a:srgbClr val="C00000"/>
                </a:solidFill>
                <a:latin typeface="Arial" panose="020B0604020202020204" pitchFamily="34" charset="0"/>
                <a:cs typeface="Arial" panose="020B0604020202020204" pitchFamily="34" charset="0"/>
              </a:rPr>
              <a:t>ω</a:t>
            </a:r>
            <a:r>
              <a:rPr lang="en-US" i="1" dirty="0">
                <a:solidFill>
                  <a:srgbClr val="C00000"/>
                </a:solidFill>
                <a:latin typeface="Arial" panose="020B0604020202020204" pitchFamily="34" charset="0"/>
                <a:cs typeface="Arial" panose="020B0604020202020204" pitchFamily="34" charset="0"/>
              </a:rPr>
              <a:t>t) </a:t>
            </a:r>
            <a:endParaRPr lang="en-US" dirty="0"/>
          </a:p>
        </p:txBody>
      </p:sp>
      <mc:AlternateContent xmlns:mc="http://schemas.openxmlformats.org/markup-compatibility/2006" xmlns:a14="http://schemas.microsoft.com/office/drawing/2010/main">
        <mc:Choice Requires="a14">
          <p:sp>
            <p:nvSpPr>
              <p:cNvPr id="20" name="TextBox 19">
                <a:extLst>
                  <a:ext uri="{FF2B5EF4-FFF2-40B4-BE49-F238E27FC236}">
                    <a16:creationId xmlns="" xmlns:a16="http://schemas.microsoft.com/office/drawing/2014/main" id="{522B0A1C-C623-4E09-913A-6A99E34E8E92}"/>
                  </a:ext>
                </a:extLst>
              </p:cNvPr>
              <p:cNvSpPr txBox="1"/>
              <p:nvPr/>
            </p:nvSpPr>
            <p:spPr>
              <a:xfrm>
                <a:off x="999943" y="3615177"/>
                <a:ext cx="3689623" cy="64203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i="1" smtClean="0">
                              <a:solidFill>
                                <a:srgbClr val="C00000"/>
                              </a:solidFill>
                              <a:latin typeface="Cambria Math" panose="02040503050406030204" pitchFamily="18" charset="0"/>
                              <a:cs typeface="Arial" panose="020B0604020202020204" pitchFamily="34" charset="0"/>
                            </a:rPr>
                          </m:ctrlPr>
                        </m:sSubPr>
                        <m:e>
                          <m:r>
                            <a:rPr lang="en-US" b="0" i="1" smtClean="0">
                              <a:solidFill>
                                <a:srgbClr val="C00000"/>
                              </a:solidFill>
                              <a:latin typeface="Cambria Math" panose="02040503050406030204" pitchFamily="18" charset="0"/>
                              <a:cs typeface="Arial" panose="020B0604020202020204" pitchFamily="34" charset="0"/>
                            </a:rPr>
                            <m:t>𝐼</m:t>
                          </m:r>
                        </m:e>
                        <m:sub>
                          <m:r>
                            <a:rPr lang="en-US" b="0" i="1" smtClean="0">
                              <a:solidFill>
                                <a:srgbClr val="C00000"/>
                              </a:solidFill>
                              <a:latin typeface="Cambria Math" panose="02040503050406030204" pitchFamily="18" charset="0"/>
                              <a:cs typeface="Arial" panose="020B0604020202020204" pitchFamily="34" charset="0"/>
                            </a:rPr>
                            <m:t>𝑚𝑎𝑥</m:t>
                          </m:r>
                        </m:sub>
                      </m:sSub>
                      <m:r>
                        <a:rPr lang="en-US" b="0" i="1" smtClean="0">
                          <a:solidFill>
                            <a:srgbClr val="C00000"/>
                          </a:solidFill>
                          <a:latin typeface="Cambria Math" panose="02040503050406030204" pitchFamily="18" charset="0"/>
                          <a:cs typeface="Arial" panose="020B0604020202020204" pitchFamily="34" charset="0"/>
                        </a:rPr>
                        <m:t>=</m:t>
                      </m:r>
                      <m:f>
                        <m:fPr>
                          <m:ctrlPr>
                            <a:rPr lang="en-US" b="0" i="1" smtClean="0">
                              <a:solidFill>
                                <a:srgbClr val="C00000"/>
                              </a:solidFill>
                              <a:latin typeface="Cambria Math" panose="02040503050406030204" pitchFamily="18" charset="0"/>
                              <a:cs typeface="Arial" panose="020B0604020202020204" pitchFamily="34" charset="0"/>
                            </a:rPr>
                          </m:ctrlPr>
                        </m:fPr>
                        <m:num>
                          <m:sSub>
                            <m:sSubPr>
                              <m:ctrlPr>
                                <a:rPr lang="en-US" b="0" i="1" smtClean="0">
                                  <a:solidFill>
                                    <a:srgbClr val="C00000"/>
                                  </a:solidFill>
                                  <a:latin typeface="Cambria Math" panose="02040503050406030204" pitchFamily="18" charset="0"/>
                                  <a:cs typeface="Arial" panose="020B0604020202020204" pitchFamily="34" charset="0"/>
                                </a:rPr>
                              </m:ctrlPr>
                            </m:sSubPr>
                            <m:e>
                              <m:r>
                                <a:rPr lang="en-US" b="0" i="1" smtClean="0">
                                  <a:solidFill>
                                    <a:srgbClr val="C00000"/>
                                  </a:solidFill>
                                  <a:latin typeface="Cambria Math" panose="02040503050406030204" pitchFamily="18" charset="0"/>
                                  <a:cs typeface="Arial" panose="020B0604020202020204" pitchFamily="34" charset="0"/>
                                </a:rPr>
                                <m:t>𝑈</m:t>
                              </m:r>
                            </m:e>
                            <m:sub>
                              <m:r>
                                <a:rPr lang="en-US" b="0" i="1" smtClean="0">
                                  <a:solidFill>
                                    <a:srgbClr val="C00000"/>
                                  </a:solidFill>
                                  <a:latin typeface="Cambria Math" panose="02040503050406030204" pitchFamily="18" charset="0"/>
                                  <a:cs typeface="Arial" panose="020B0604020202020204" pitchFamily="34" charset="0"/>
                                </a:rPr>
                                <m:t>𝑚𝑎𝑥</m:t>
                              </m:r>
                            </m:sub>
                          </m:sSub>
                        </m:num>
                        <m:den>
                          <m:r>
                            <a:rPr lang="en-US" b="0" i="1" smtClean="0">
                              <a:solidFill>
                                <a:srgbClr val="C00000"/>
                              </a:solidFill>
                              <a:latin typeface="Cambria Math" panose="02040503050406030204" pitchFamily="18" charset="0"/>
                              <a:cs typeface="Arial" panose="020B0604020202020204" pitchFamily="34" charset="0"/>
                            </a:rPr>
                            <m:t>𝑍</m:t>
                          </m:r>
                        </m:den>
                      </m:f>
                      <m:r>
                        <a:rPr lang="en-US" b="0" i="1" smtClean="0">
                          <a:solidFill>
                            <a:srgbClr val="C00000"/>
                          </a:solidFill>
                          <a:latin typeface="Cambria Math" panose="02040503050406030204" pitchFamily="18" charset="0"/>
                          <a:cs typeface="Arial" panose="020B0604020202020204" pitchFamily="34" charset="0"/>
                        </a:rPr>
                        <m:t>=</m:t>
                      </m:r>
                      <m:f>
                        <m:fPr>
                          <m:ctrlPr>
                            <a:rPr lang="en-US" b="0" i="1" smtClean="0">
                              <a:solidFill>
                                <a:srgbClr val="C00000"/>
                              </a:solidFill>
                              <a:latin typeface="Cambria Math" panose="02040503050406030204" pitchFamily="18" charset="0"/>
                              <a:cs typeface="Arial" panose="020B0604020202020204" pitchFamily="34" charset="0"/>
                            </a:rPr>
                          </m:ctrlPr>
                        </m:fPr>
                        <m:num>
                          <m:r>
                            <a:rPr lang="en-US" b="0" i="1" smtClean="0">
                              <a:solidFill>
                                <a:srgbClr val="C00000"/>
                              </a:solidFill>
                              <a:latin typeface="Cambria Math" panose="02040503050406030204" pitchFamily="18" charset="0"/>
                              <a:cs typeface="Arial" panose="020B0604020202020204" pitchFamily="34" charset="0"/>
                            </a:rPr>
                            <m:t>40</m:t>
                          </m:r>
                        </m:num>
                        <m:den>
                          <m:r>
                            <a:rPr lang="en-US" b="0" i="1" smtClean="0">
                              <a:solidFill>
                                <a:srgbClr val="C00000"/>
                              </a:solidFill>
                              <a:latin typeface="Cambria Math" panose="02040503050406030204" pitchFamily="18" charset="0"/>
                              <a:cs typeface="Arial" panose="020B0604020202020204" pitchFamily="34" charset="0"/>
                            </a:rPr>
                            <m:t>43,9</m:t>
                          </m:r>
                        </m:den>
                      </m:f>
                      <m:r>
                        <a:rPr lang="en-US" b="0" i="1" smtClean="0">
                          <a:solidFill>
                            <a:srgbClr val="C00000"/>
                          </a:solidFill>
                          <a:latin typeface="Cambria Math" panose="02040503050406030204" pitchFamily="18" charset="0"/>
                          <a:cs typeface="Arial" panose="020B0604020202020204" pitchFamily="34" charset="0"/>
                        </a:rPr>
                        <m:t>=0,911 (</m:t>
                      </m:r>
                      <m:r>
                        <a:rPr lang="en-US" b="0" i="1" smtClean="0">
                          <a:solidFill>
                            <a:srgbClr val="C00000"/>
                          </a:solidFill>
                          <a:latin typeface="Cambria Math" panose="02040503050406030204" pitchFamily="18" charset="0"/>
                          <a:cs typeface="Arial" panose="020B0604020202020204" pitchFamily="34" charset="0"/>
                        </a:rPr>
                        <m:t>𝐴</m:t>
                      </m:r>
                      <m:r>
                        <a:rPr lang="en-US" b="0" i="1" smtClean="0">
                          <a:solidFill>
                            <a:srgbClr val="C00000"/>
                          </a:solidFill>
                          <a:latin typeface="Cambria Math" panose="02040503050406030204" pitchFamily="18" charset="0"/>
                          <a:cs typeface="Arial" panose="020B0604020202020204" pitchFamily="34" charset="0"/>
                        </a:rPr>
                        <m:t>)</m:t>
                      </m:r>
                    </m:oMath>
                  </m:oMathPara>
                </a14:m>
                <a:endParaRPr lang="en-US" dirty="0">
                  <a:solidFill>
                    <a:srgbClr val="C00000"/>
                  </a:solidFill>
                  <a:latin typeface="Arial" panose="020B0604020202020204" pitchFamily="34" charset="0"/>
                  <a:cs typeface="Arial" panose="020B0604020202020204" pitchFamily="34" charset="0"/>
                </a:endParaRPr>
              </a:p>
            </p:txBody>
          </p:sp>
        </mc:Choice>
        <mc:Fallback xmlns="">
          <p:sp>
            <p:nvSpPr>
              <p:cNvPr id="20" name="TextBox 19">
                <a:extLst>
                  <a:ext uri="{FF2B5EF4-FFF2-40B4-BE49-F238E27FC236}">
                    <a16:creationId xmlns:a16="http://schemas.microsoft.com/office/drawing/2014/main" id="{522B0A1C-C623-4E09-913A-6A99E34E8E92}"/>
                  </a:ext>
                </a:extLst>
              </p:cNvPr>
              <p:cNvSpPr txBox="1">
                <a:spLocks noRot="1" noChangeAspect="1" noMove="1" noResize="1" noEditPoints="1" noAdjustHandles="1" noChangeArrowheads="1" noChangeShapeType="1" noTextEdit="1"/>
              </p:cNvSpPr>
              <p:nvPr/>
            </p:nvSpPr>
            <p:spPr>
              <a:xfrm>
                <a:off x="999943" y="3615177"/>
                <a:ext cx="3689623" cy="642035"/>
              </a:xfrm>
              <a:prstGeom prst="rect">
                <a:avLst/>
              </a:prstGeom>
              <a:blipFill>
                <a:blip r:embed="rId3"/>
                <a:stretch>
                  <a:fillRect/>
                </a:stretch>
              </a:blipFill>
            </p:spPr>
            <p:txBody>
              <a:bodyPr/>
              <a:lstStyle/>
              <a:p>
                <a:r>
                  <a:rPr lang="en-US">
                    <a:noFill/>
                  </a:rPr>
                  <a:t> </a:t>
                </a:r>
              </a:p>
            </p:txBody>
          </p:sp>
        </mc:Fallback>
      </mc:AlternateContent>
      <p:sp>
        <p:nvSpPr>
          <p:cNvPr id="21" name="Rectangle 20"/>
          <p:cNvSpPr/>
          <p:nvPr/>
        </p:nvSpPr>
        <p:spPr>
          <a:xfrm>
            <a:off x="724745" y="4416676"/>
            <a:ext cx="3403496" cy="646331"/>
          </a:xfrm>
          <a:prstGeom prst="rect">
            <a:avLst/>
          </a:prstGeom>
        </p:spPr>
        <p:txBody>
          <a:bodyPr wrap="square">
            <a:spAutoFit/>
          </a:bodyPr>
          <a:lstStyle/>
          <a:p>
            <a:pPr algn="just"/>
            <a:r>
              <a:rPr lang="en-US" b="1" dirty="0">
                <a:solidFill>
                  <a:srgbClr val="002060"/>
                </a:solidFill>
                <a:latin typeface="Arial" panose="020B0604020202020204" pitchFamily="34" charset="0"/>
                <a:cs typeface="Arial" panose="020B0604020202020204" pitchFamily="34" charset="0"/>
              </a:rPr>
              <a:t>Góc pha giữa hiệu điện thế và dòng điện qua mạch</a:t>
            </a:r>
            <a:endParaRPr lang="en-US" b="1" dirty="0">
              <a:solidFill>
                <a:srgbClr val="00B050"/>
              </a:solidFill>
              <a:latin typeface="Arial" panose="020B0604020202020204" pitchFamily="34" charset="0"/>
              <a:cs typeface="Arial" panose="020B0604020202020204" pitchFamily="34" charset="0"/>
            </a:endParaRPr>
          </a:p>
        </p:txBody>
      </p:sp>
      <p:pic>
        <p:nvPicPr>
          <p:cNvPr id="22" name="Picture 21"/>
          <p:cNvPicPr>
            <a:picLocks noChangeAspect="1"/>
          </p:cNvPicPr>
          <p:nvPr/>
        </p:nvPicPr>
        <p:blipFill>
          <a:blip r:embed="rId4"/>
          <a:stretch>
            <a:fillRect/>
          </a:stretch>
        </p:blipFill>
        <p:spPr>
          <a:xfrm>
            <a:off x="5217684" y="3615177"/>
            <a:ext cx="6156840" cy="2693618"/>
          </a:xfrm>
          <a:prstGeom prst="rect">
            <a:avLst/>
          </a:prstGeom>
        </p:spPr>
      </p:pic>
    </p:spTree>
    <p:extLst>
      <p:ext uri="{BB962C8B-B14F-4D97-AF65-F5344CB8AC3E}">
        <p14:creationId xmlns:p14="http://schemas.microsoft.com/office/powerpoint/2010/main" val="2033228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
                                            <p:txEl>
                                              <p:pRg st="1" end="1"/>
                                            </p:txEl>
                                          </p:spTgt>
                                        </p:tgtEl>
                                        <p:attrNameLst>
                                          <p:attrName>style.visibility</p:attrName>
                                        </p:attrNameLst>
                                      </p:cBhvr>
                                      <p:to>
                                        <p:strVal val="visible"/>
                                      </p:to>
                                    </p:set>
                                    <p:anim calcmode="lin" valueType="num">
                                      <p:cBhvr additive="base">
                                        <p:cTn id="7" dur="500" fill="hold"/>
                                        <p:tgtEl>
                                          <p:spTgt spid="1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0" end="0"/>
                                            </p:txEl>
                                          </p:spTgt>
                                        </p:tgtEl>
                                        <p:attrNameLst>
                                          <p:attrName>style.visibility</p:attrName>
                                        </p:attrNameLst>
                                      </p:cBhvr>
                                      <p:to>
                                        <p:strVal val="visible"/>
                                      </p:to>
                                    </p:set>
                                    <p:anim calcmode="lin" valueType="num">
                                      <p:cBhvr additive="base">
                                        <p:cTn id="13"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1000"/>
                                        <p:tgtEl>
                                          <p:spTgt spid="20"/>
                                        </p:tgtEl>
                                      </p:cBhvr>
                                    </p:animEffect>
                                    <p:anim calcmode="lin" valueType="num">
                                      <p:cBhvr>
                                        <p:cTn id="20" dur="1000" fill="hold"/>
                                        <p:tgtEl>
                                          <p:spTgt spid="20"/>
                                        </p:tgtEl>
                                        <p:attrNameLst>
                                          <p:attrName>ppt_x</p:attrName>
                                        </p:attrNameLst>
                                      </p:cBhvr>
                                      <p:tavLst>
                                        <p:tav tm="0">
                                          <p:val>
                                            <p:strVal val="#ppt_x"/>
                                          </p:val>
                                        </p:tav>
                                        <p:tav tm="100000">
                                          <p:val>
                                            <p:strVal val="#ppt_x"/>
                                          </p:val>
                                        </p:tav>
                                      </p:tavLst>
                                    </p:anim>
                                    <p:anim calcmode="lin" valueType="num">
                                      <p:cBhvr>
                                        <p:cTn id="2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fill="hold"/>
                                        <p:tgtEl>
                                          <p:spTgt spid="21"/>
                                        </p:tgtEl>
                                        <p:attrNameLst>
                                          <p:attrName>ppt_x</p:attrName>
                                        </p:attrNameLst>
                                      </p:cBhvr>
                                      <p:tavLst>
                                        <p:tav tm="0">
                                          <p:val>
                                            <p:strVal val="#ppt_x"/>
                                          </p:val>
                                        </p:tav>
                                        <p:tav tm="100000">
                                          <p:val>
                                            <p:strVal val="#ppt_x"/>
                                          </p:val>
                                        </p:tav>
                                      </p:tavLst>
                                    </p:anim>
                                    <p:anim calcmode="lin" valueType="num">
                                      <p:cBhvr additive="base">
                                        <p:cTn id="2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additive="base">
                                        <p:cTn id="32" dur="500" fill="hold"/>
                                        <p:tgtEl>
                                          <p:spTgt spid="22"/>
                                        </p:tgtEl>
                                        <p:attrNameLst>
                                          <p:attrName>ppt_x</p:attrName>
                                        </p:attrNameLst>
                                      </p:cBhvr>
                                      <p:tavLst>
                                        <p:tav tm="0">
                                          <p:val>
                                            <p:strVal val="#ppt_x"/>
                                          </p:val>
                                        </p:tav>
                                        <p:tav tm="100000">
                                          <p:val>
                                            <p:strVal val="#ppt_x"/>
                                          </p:val>
                                        </p:tav>
                                      </p:tavLst>
                                    </p:anim>
                                    <p:anim calcmode="lin" valueType="num">
                                      <p:cBhvr additive="base">
                                        <p:cTn id="33"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6691255" cy="369332"/>
          </a:xfrm>
          <a:prstGeom prst="rect">
            <a:avLst/>
          </a:prstGeom>
        </p:spPr>
        <p:txBody>
          <a:bodyPr wrap="none">
            <a:spAutoFit/>
          </a:bodyPr>
          <a:lstStyle/>
          <a:p>
            <a:r>
              <a:rPr lang="en-US"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chiều</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1 pha gồm các phần tử R, L, C mắc nối tiếp</a:t>
            </a:r>
            <a:endParaRPr lang="en-US" dirty="0">
              <a:solidFill>
                <a:schemeClr val="accent6">
                  <a:lumMod val="50000"/>
                </a:schemeClr>
              </a:solidFill>
              <a:latin typeface="Arial" panose="020B0604020202020204" pitchFamily="34" charset="0"/>
              <a:cs typeface="Arial" panose="020B0604020202020204" pitchFamily="34" charset="0"/>
            </a:endParaRPr>
          </a:p>
        </p:txBody>
      </p:sp>
      <p:pic>
        <p:nvPicPr>
          <p:cNvPr id="12" name="Picture 11"/>
          <p:cNvPicPr>
            <a:picLocks noChangeAspect="1"/>
          </p:cNvPicPr>
          <p:nvPr/>
        </p:nvPicPr>
        <p:blipFill>
          <a:blip r:embed="rId2"/>
          <a:stretch>
            <a:fillRect/>
          </a:stretch>
        </p:blipFill>
        <p:spPr>
          <a:xfrm>
            <a:off x="7877006" y="2934449"/>
            <a:ext cx="3106551" cy="2607572"/>
          </a:xfrm>
          <a:prstGeom prst="rect">
            <a:avLst/>
          </a:prstGeom>
        </p:spPr>
      </p:pic>
      <p:sp>
        <p:nvSpPr>
          <p:cNvPr id="21" name="Rectangle 20"/>
          <p:cNvSpPr/>
          <p:nvPr/>
        </p:nvSpPr>
        <p:spPr>
          <a:xfrm>
            <a:off x="577966" y="2543124"/>
            <a:ext cx="5943254" cy="369332"/>
          </a:xfrm>
          <a:prstGeom prst="rect">
            <a:avLst/>
          </a:prstGeom>
        </p:spPr>
        <p:txBody>
          <a:bodyPr wrap="square">
            <a:spAutoFit/>
          </a:bodyPr>
          <a:lstStyle/>
          <a:p>
            <a:pPr algn="just"/>
            <a:r>
              <a:rPr lang="en-US" b="1" dirty="0" err="1" smtClean="0">
                <a:solidFill>
                  <a:srgbClr val="002060"/>
                </a:solidFill>
                <a:latin typeface="Arial" panose="020B0604020202020204" pitchFamily="34" charset="0"/>
                <a:cs typeface="Arial" panose="020B0604020202020204" pitchFamily="34" charset="0"/>
              </a:rPr>
              <a:t>Biểu</a:t>
            </a:r>
            <a:r>
              <a:rPr lang="en-US" b="1" dirty="0" smtClean="0">
                <a:solidFill>
                  <a:srgbClr val="002060"/>
                </a:solidFill>
                <a:latin typeface="Arial" panose="020B0604020202020204" pitchFamily="34" charset="0"/>
                <a:cs typeface="Arial" panose="020B0604020202020204" pitchFamily="34" charset="0"/>
              </a:rPr>
              <a:t> </a:t>
            </a:r>
            <a:r>
              <a:rPr lang="en-US" b="1" dirty="0" err="1" smtClean="0">
                <a:solidFill>
                  <a:srgbClr val="002060"/>
                </a:solidFill>
                <a:latin typeface="Arial" panose="020B0604020202020204" pitchFamily="34" charset="0"/>
                <a:cs typeface="Arial" panose="020B0604020202020204" pitchFamily="34" charset="0"/>
              </a:rPr>
              <a:t>đồ</a:t>
            </a:r>
            <a:r>
              <a:rPr lang="en-US" b="1" dirty="0" smtClean="0">
                <a:solidFill>
                  <a:srgbClr val="002060"/>
                </a:solidFill>
                <a:latin typeface="Arial" panose="020B0604020202020204" pitchFamily="34" charset="0"/>
                <a:cs typeface="Arial" panose="020B0604020202020204" pitchFamily="34" charset="0"/>
              </a:rPr>
              <a:t> </a:t>
            </a:r>
            <a:r>
              <a:rPr lang="en-US" b="1" dirty="0" err="1" smtClean="0">
                <a:solidFill>
                  <a:srgbClr val="002060"/>
                </a:solidFill>
                <a:latin typeface="Arial" panose="020B0604020202020204" pitchFamily="34" charset="0"/>
                <a:cs typeface="Arial" panose="020B0604020202020204" pitchFamily="34" charset="0"/>
              </a:rPr>
              <a:t>vectơ</a:t>
            </a:r>
            <a:r>
              <a:rPr lang="en-US" b="1" dirty="0" smtClean="0">
                <a:solidFill>
                  <a:srgbClr val="002060"/>
                </a:solidFill>
                <a:latin typeface="Arial" panose="020B0604020202020204" pitchFamily="34" charset="0"/>
                <a:cs typeface="Arial" panose="020B0604020202020204" pitchFamily="34" charset="0"/>
              </a:rPr>
              <a:t> </a:t>
            </a:r>
            <a:r>
              <a:rPr lang="en-US" b="1" dirty="0" err="1" smtClean="0">
                <a:solidFill>
                  <a:srgbClr val="002060"/>
                </a:solidFill>
                <a:latin typeface="Arial" panose="020B0604020202020204" pitchFamily="34" charset="0"/>
                <a:cs typeface="Arial" panose="020B0604020202020204" pitchFamily="34" charset="0"/>
              </a:rPr>
              <a:t>điện</a:t>
            </a:r>
            <a:r>
              <a:rPr lang="en-US" b="1" dirty="0" smtClean="0">
                <a:solidFill>
                  <a:srgbClr val="002060"/>
                </a:solidFill>
                <a:latin typeface="Arial" panose="020B0604020202020204" pitchFamily="34" charset="0"/>
                <a:cs typeface="Arial" panose="020B0604020202020204" pitchFamily="34" charset="0"/>
              </a:rPr>
              <a:t> </a:t>
            </a:r>
            <a:r>
              <a:rPr lang="en-US" b="1" dirty="0" err="1" smtClean="0">
                <a:solidFill>
                  <a:srgbClr val="002060"/>
                </a:solidFill>
                <a:latin typeface="Arial" panose="020B0604020202020204" pitchFamily="34" charset="0"/>
                <a:cs typeface="Arial" panose="020B0604020202020204" pitchFamily="34" charset="0"/>
              </a:rPr>
              <a:t>áp</a:t>
            </a:r>
            <a:r>
              <a:rPr lang="en-US" b="1" dirty="0" smtClean="0">
                <a:solidFill>
                  <a:srgbClr val="002060"/>
                </a:solidFill>
                <a:latin typeface="Arial" panose="020B0604020202020204" pitchFamily="34" charset="0"/>
                <a:cs typeface="Arial" panose="020B0604020202020204" pitchFamily="34" charset="0"/>
              </a:rPr>
              <a:t> </a:t>
            </a:r>
            <a:r>
              <a:rPr lang="en-US" b="1" dirty="0" err="1" smtClean="0">
                <a:solidFill>
                  <a:srgbClr val="002060"/>
                </a:solidFill>
                <a:latin typeface="Arial" panose="020B0604020202020204" pitchFamily="34" charset="0"/>
                <a:cs typeface="Arial" panose="020B0604020202020204" pitchFamily="34" charset="0"/>
              </a:rPr>
              <a:t>và</a:t>
            </a:r>
            <a:r>
              <a:rPr lang="en-US" b="1" dirty="0" smtClean="0">
                <a:solidFill>
                  <a:srgbClr val="002060"/>
                </a:solidFill>
                <a:latin typeface="Arial" panose="020B0604020202020204" pitchFamily="34" charset="0"/>
                <a:cs typeface="Arial" panose="020B0604020202020204" pitchFamily="34" charset="0"/>
              </a:rPr>
              <a:t> </a:t>
            </a:r>
            <a:r>
              <a:rPr lang="en-US" b="1" dirty="0" err="1" smtClean="0">
                <a:solidFill>
                  <a:srgbClr val="002060"/>
                </a:solidFill>
                <a:latin typeface="Arial" panose="020B0604020202020204" pitchFamily="34" charset="0"/>
                <a:cs typeface="Arial" panose="020B0604020202020204" pitchFamily="34" charset="0"/>
              </a:rPr>
              <a:t>dòng</a:t>
            </a:r>
            <a:r>
              <a:rPr lang="en-US" b="1" dirty="0" smtClean="0">
                <a:solidFill>
                  <a:srgbClr val="002060"/>
                </a:solidFill>
                <a:latin typeface="Arial" panose="020B0604020202020204" pitchFamily="34" charset="0"/>
                <a:cs typeface="Arial" panose="020B0604020202020204" pitchFamily="34" charset="0"/>
              </a:rPr>
              <a:t> </a:t>
            </a:r>
            <a:r>
              <a:rPr lang="en-US" b="1" dirty="0" err="1" smtClean="0">
                <a:solidFill>
                  <a:srgbClr val="002060"/>
                </a:solidFill>
                <a:latin typeface="Arial" panose="020B0604020202020204" pitchFamily="34" charset="0"/>
                <a:cs typeface="Arial" panose="020B0604020202020204" pitchFamily="34" charset="0"/>
              </a:rPr>
              <a:t>điện</a:t>
            </a:r>
            <a:r>
              <a:rPr lang="en-US" b="1" dirty="0" smtClean="0">
                <a:solidFill>
                  <a:srgbClr val="002060"/>
                </a:solidFill>
                <a:latin typeface="Arial" panose="020B0604020202020204" pitchFamily="34" charset="0"/>
                <a:cs typeface="Arial" panose="020B0604020202020204" pitchFamily="34" charset="0"/>
              </a:rPr>
              <a:t> trong </a:t>
            </a:r>
            <a:r>
              <a:rPr lang="en-US" b="1" dirty="0" err="1" smtClean="0">
                <a:solidFill>
                  <a:srgbClr val="002060"/>
                </a:solidFill>
                <a:latin typeface="Arial" panose="020B0604020202020204" pitchFamily="34" charset="0"/>
                <a:cs typeface="Arial" panose="020B0604020202020204" pitchFamily="34" charset="0"/>
              </a:rPr>
              <a:t>mạch</a:t>
            </a:r>
            <a:endParaRPr lang="en-US" b="1" dirty="0">
              <a:solidFill>
                <a:srgbClr val="00B050"/>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3"/>
          <a:stretch>
            <a:fillRect/>
          </a:stretch>
        </p:blipFill>
        <p:spPr>
          <a:xfrm>
            <a:off x="1533987" y="3101106"/>
            <a:ext cx="4527179" cy="3035076"/>
          </a:xfrm>
          <a:prstGeom prst="rect">
            <a:avLst/>
          </a:prstGeom>
        </p:spPr>
      </p:pic>
    </p:spTree>
    <p:extLst>
      <p:ext uri="{BB962C8B-B14F-4D97-AF65-F5344CB8AC3E}">
        <p14:creationId xmlns:p14="http://schemas.microsoft.com/office/powerpoint/2010/main" val="2683239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6691255" cy="369332"/>
          </a:xfrm>
          <a:prstGeom prst="rect">
            <a:avLst/>
          </a:prstGeom>
        </p:spPr>
        <p:txBody>
          <a:bodyPr wrap="none">
            <a:spAutoFit/>
          </a:bodyPr>
          <a:lstStyle/>
          <a:p>
            <a:r>
              <a:rPr lang="en-US"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chiều</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1 pha gồm các phần tử R, L, C mắc nối tiếp</a:t>
            </a:r>
            <a:endParaRPr lang="en-US" dirty="0">
              <a:solidFill>
                <a:schemeClr val="accent6">
                  <a:lumMod val="50000"/>
                </a:schemeClr>
              </a:solidFill>
              <a:latin typeface="Arial" panose="020B0604020202020204" pitchFamily="34" charset="0"/>
              <a:cs typeface="Arial" panose="020B0604020202020204" pitchFamily="34" charset="0"/>
            </a:endParaRPr>
          </a:p>
        </p:txBody>
      </p:sp>
      <mc:AlternateContent xmlns:mc="http://schemas.openxmlformats.org/markup-compatibility/2006">
        <mc:Choice xmlns:a14="http://schemas.microsoft.com/office/drawing/2010/main" Requires="a14">
          <p:sp>
            <p:nvSpPr>
              <p:cNvPr id="11" name="Rectangle 10">
                <a:extLst>
                  <a:ext uri="{FF2B5EF4-FFF2-40B4-BE49-F238E27FC236}">
                    <a16:creationId xmlns="" xmlns:a16="http://schemas.microsoft.com/office/drawing/2014/main" id="{BD73C153-3503-4421-83A9-63A10F5E763D}"/>
                  </a:ext>
                </a:extLst>
              </p:cNvPr>
              <p:cNvSpPr/>
              <p:nvPr/>
            </p:nvSpPr>
            <p:spPr>
              <a:xfrm>
                <a:off x="755087" y="2514944"/>
                <a:ext cx="9932887" cy="1781321"/>
              </a:xfrm>
              <a:prstGeom prst="rect">
                <a:avLst/>
              </a:prstGeom>
            </p:spPr>
            <p:txBody>
              <a:bodyPr wrap="square">
                <a:spAutoFit/>
              </a:bodyPr>
              <a:lstStyle/>
              <a:p>
                <a:r>
                  <a:rPr lang="en-US" b="1" dirty="0">
                    <a:solidFill>
                      <a:srgbClr val="00B050"/>
                    </a:solidFill>
                    <a:latin typeface="Arial" panose="020B0604020202020204" pitchFamily="34" charset="0"/>
                    <a:cs typeface="Arial" panose="020B0604020202020204" pitchFamily="34" charset="0"/>
                  </a:rPr>
                  <a:t>* </a:t>
                </a:r>
                <a:r>
                  <a:rPr lang="en-US" b="1" dirty="0" err="1">
                    <a:solidFill>
                      <a:srgbClr val="00B050"/>
                    </a:solidFill>
                    <a:latin typeface="Arial" panose="020B0604020202020204" pitchFamily="34" charset="0"/>
                    <a:cs typeface="Arial" panose="020B0604020202020204" pitchFamily="34" charset="0"/>
                  </a:rPr>
                  <a:t>Ví</a:t>
                </a:r>
                <a:r>
                  <a:rPr lang="en-US" b="1" dirty="0">
                    <a:solidFill>
                      <a:srgbClr val="00B050"/>
                    </a:solidFill>
                    <a:latin typeface="Arial" panose="020B0604020202020204" pitchFamily="34" charset="0"/>
                    <a:cs typeface="Arial" panose="020B0604020202020204" pitchFamily="34" charset="0"/>
                  </a:rPr>
                  <a:t> </a:t>
                </a:r>
                <a:r>
                  <a:rPr lang="en-US" b="1" dirty="0" err="1" smtClean="0">
                    <a:solidFill>
                      <a:srgbClr val="00B050"/>
                    </a:solidFill>
                    <a:latin typeface="Arial" panose="020B0604020202020204" pitchFamily="34" charset="0"/>
                    <a:cs typeface="Arial" panose="020B0604020202020204" pitchFamily="34" charset="0"/>
                  </a:rPr>
                  <a:t>dụ</a:t>
                </a:r>
                <a:r>
                  <a:rPr lang="en-US" b="1" dirty="0" smtClean="0">
                    <a:solidFill>
                      <a:srgbClr val="00B050"/>
                    </a:solidFill>
                    <a:latin typeface="Arial" panose="020B0604020202020204" pitchFamily="34" charset="0"/>
                    <a:cs typeface="Arial" panose="020B0604020202020204" pitchFamily="34" charset="0"/>
                  </a:rPr>
                  <a:t> 2: </a:t>
                </a:r>
                <a:endParaRPr lang="en-US" b="1" dirty="0">
                  <a:solidFill>
                    <a:srgbClr val="00B050"/>
                  </a:solidFill>
                  <a:latin typeface="Arial" panose="020B0604020202020204" pitchFamily="34" charset="0"/>
                  <a:cs typeface="Arial" panose="020B0604020202020204" pitchFamily="34" charset="0"/>
                </a:endParaRPr>
              </a:p>
              <a:p>
                <a:r>
                  <a:rPr lang="en-US" dirty="0">
                    <a:solidFill>
                      <a:srgbClr val="002060"/>
                    </a:solidFill>
                    <a:latin typeface="Arial" panose="020B0604020202020204" pitchFamily="34" charset="0"/>
                    <a:cs typeface="Arial" panose="020B0604020202020204" pitchFamily="34" charset="0"/>
                  </a:rPr>
                  <a:t>	Cho mạch R, L, C mắc nối tiếp</a:t>
                </a:r>
                <a:r>
                  <a:rPr lang="el-GR" i="1" dirty="0">
                    <a:solidFill>
                      <a:srgbClr val="002060"/>
                    </a:solidFill>
                    <a:latin typeface="Arial" panose="020B0604020202020204" pitchFamily="34" charset="0"/>
                    <a:cs typeface="Arial" panose="020B0604020202020204" pitchFamily="34" charset="0"/>
                  </a:rPr>
                  <a:t>.</a:t>
                </a:r>
                <a:r>
                  <a:rPr lang="en-US" i="1" dirty="0">
                    <a:solidFill>
                      <a:srgbClr val="002060"/>
                    </a:solidFill>
                    <a:latin typeface="Arial" panose="020B0604020202020204" pitchFamily="34" charset="0"/>
                    <a:cs typeface="Arial" panose="020B0604020202020204" pitchFamily="34" charset="0"/>
                  </a:rPr>
                  <a:t> </a:t>
                </a:r>
                <a:r>
                  <a:rPr lang="en-US" i="1" dirty="0" err="1">
                    <a:solidFill>
                      <a:srgbClr val="002060"/>
                    </a:solidFill>
                    <a:latin typeface="Arial" panose="020B0604020202020204" pitchFamily="34" charset="0"/>
                    <a:cs typeface="Arial" panose="020B0604020202020204" pitchFamily="34" charset="0"/>
                  </a:rPr>
                  <a:t>Biết</a:t>
                </a:r>
                <a:r>
                  <a:rPr lang="en-US" i="1" dirty="0">
                    <a:solidFill>
                      <a:srgbClr val="002060"/>
                    </a:solidFill>
                    <a:latin typeface="Arial" panose="020B0604020202020204" pitchFamily="34" charset="0"/>
                    <a:cs typeface="Arial" panose="020B0604020202020204" pitchFamily="34" charset="0"/>
                  </a:rPr>
                  <a:t> </a:t>
                </a:r>
                <a14:m>
                  <m:oMath xmlns:m="http://schemas.openxmlformats.org/officeDocument/2006/math">
                    <m:sSub>
                      <m:sSubPr>
                        <m:ctrlPr>
                          <a:rPr lang="en-US" i="1" smtClean="0">
                            <a:solidFill>
                              <a:srgbClr val="002060"/>
                            </a:solidFill>
                            <a:latin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cs typeface="Arial" panose="020B0604020202020204" pitchFamily="34" charset="0"/>
                          </a:rPr>
                          <m:t>𝑋</m:t>
                        </m:r>
                      </m:e>
                      <m:sub>
                        <m:r>
                          <a:rPr lang="en-US" b="0" i="1" smtClean="0">
                            <a:solidFill>
                              <a:srgbClr val="002060"/>
                            </a:solidFill>
                            <a:latin typeface="Cambria Math" panose="02040503050406030204" pitchFamily="18" charset="0"/>
                            <a:cs typeface="Arial" panose="020B0604020202020204" pitchFamily="34" charset="0"/>
                          </a:rPr>
                          <m:t>𝑐</m:t>
                        </m:r>
                      </m:sub>
                    </m:sSub>
                    <m:r>
                      <a:rPr lang="en-US" b="0" i="1" smtClean="0">
                        <a:solidFill>
                          <a:srgbClr val="002060"/>
                        </a:solidFill>
                        <a:latin typeface="Cambria Math" panose="02040503050406030204" pitchFamily="18" charset="0"/>
                        <a:cs typeface="Arial" panose="020B0604020202020204" pitchFamily="34" charset="0"/>
                      </a:rPr>
                      <m:t>=60(</m:t>
                    </m:r>
                    <m:r>
                      <m:rPr>
                        <m:nor/>
                      </m:rPr>
                      <a:rPr lang="el-GR" b="1" i="1" dirty="0">
                        <a:solidFill>
                          <a:srgbClr val="002060"/>
                        </a:solidFill>
                        <a:latin typeface="Arial" panose="020B0604020202020204" pitchFamily="34" charset="0"/>
                        <a:cs typeface="Arial" panose="020B0604020202020204" pitchFamily="34" charset="0"/>
                      </a:rPr>
                      <m:t>Ω</m:t>
                    </m:r>
                  </m:oMath>
                </a14:m>
                <a:r>
                  <a:rPr lang="en-US" b="1" i="1" dirty="0">
                    <a:solidFill>
                      <a:srgbClr val="002060"/>
                    </a:solidFill>
                    <a:latin typeface="Arial" panose="020B0604020202020204" pitchFamily="34" charset="0"/>
                    <a:cs typeface="Arial" panose="020B0604020202020204" pitchFamily="34" charset="0"/>
                  </a:rPr>
                  <a:t>), </a:t>
                </a:r>
                <a14:m>
                  <m:oMath xmlns:m="http://schemas.openxmlformats.org/officeDocument/2006/math">
                    <m:sSub>
                      <m:sSubPr>
                        <m:ctrlPr>
                          <a:rPr lang="en-US" b="1" i="1" smtClean="0">
                            <a:solidFill>
                              <a:srgbClr val="002060"/>
                            </a:solidFill>
                            <a:latin typeface="Cambria Math" panose="02040503050406030204" pitchFamily="18" charset="0"/>
                            <a:cs typeface="Arial" panose="020B0604020202020204" pitchFamily="34" charset="0"/>
                          </a:rPr>
                        </m:ctrlPr>
                      </m:sSubPr>
                      <m:e>
                        <m:r>
                          <a:rPr lang="en-US" b="1" i="1" smtClean="0">
                            <a:solidFill>
                              <a:srgbClr val="002060"/>
                            </a:solidFill>
                            <a:latin typeface="Cambria Math" panose="02040503050406030204" pitchFamily="18" charset="0"/>
                            <a:cs typeface="Arial" panose="020B0604020202020204" pitchFamily="34" charset="0"/>
                          </a:rPr>
                          <m:t>𝑿</m:t>
                        </m:r>
                      </m:e>
                      <m:sub>
                        <m:r>
                          <a:rPr lang="en-US" b="1" i="1" smtClean="0">
                            <a:solidFill>
                              <a:srgbClr val="002060"/>
                            </a:solidFill>
                            <a:latin typeface="Cambria Math" panose="02040503050406030204" pitchFamily="18" charset="0"/>
                            <a:cs typeface="Arial" panose="020B0604020202020204" pitchFamily="34" charset="0"/>
                          </a:rPr>
                          <m:t>𝑳</m:t>
                        </m:r>
                      </m:sub>
                    </m:sSub>
                    <m:r>
                      <a:rPr lang="en-US" b="1" i="1" smtClean="0">
                        <a:solidFill>
                          <a:srgbClr val="002060"/>
                        </a:solidFill>
                        <a:latin typeface="Cambria Math" panose="02040503050406030204" pitchFamily="18" charset="0"/>
                        <a:cs typeface="Arial" panose="020B0604020202020204" pitchFamily="34" charset="0"/>
                      </a:rPr>
                      <m:t>=</m:t>
                    </m:r>
                    <m:r>
                      <a:rPr lang="en-US" b="1" i="1" smtClean="0">
                        <a:solidFill>
                          <a:srgbClr val="002060"/>
                        </a:solidFill>
                        <a:latin typeface="Cambria Math" panose="02040503050406030204" pitchFamily="18" charset="0"/>
                        <a:cs typeface="Arial" panose="020B0604020202020204" pitchFamily="34" charset="0"/>
                      </a:rPr>
                      <m:t>𝟐𝟓</m:t>
                    </m:r>
                    <m:r>
                      <a:rPr lang="en-US" i="1">
                        <a:solidFill>
                          <a:srgbClr val="002060"/>
                        </a:solidFill>
                        <a:latin typeface="Cambria Math" panose="02040503050406030204" pitchFamily="18" charset="0"/>
                        <a:cs typeface="Arial" panose="020B0604020202020204" pitchFamily="34" charset="0"/>
                      </a:rPr>
                      <m:t>(</m:t>
                    </m:r>
                    <m:r>
                      <m:rPr>
                        <m:nor/>
                      </m:rPr>
                      <a:rPr lang="el-GR" b="1" i="1" dirty="0">
                        <a:solidFill>
                          <a:srgbClr val="002060"/>
                        </a:solidFill>
                        <a:latin typeface="Arial" panose="020B0604020202020204" pitchFamily="34" charset="0"/>
                        <a:cs typeface="Arial" panose="020B0604020202020204" pitchFamily="34" charset="0"/>
                      </a:rPr>
                      <m:t>Ω</m:t>
                    </m:r>
                    <m:r>
                      <m:rPr>
                        <m:nor/>
                      </m:rPr>
                      <a:rPr lang="en-US" b="1" i="1" dirty="0">
                        <a:solidFill>
                          <a:srgbClr val="002060"/>
                        </a:solidFill>
                        <a:latin typeface="Arial" panose="020B0604020202020204" pitchFamily="34" charset="0"/>
                        <a:cs typeface="Arial" panose="020B0604020202020204" pitchFamily="34" charset="0"/>
                      </a:rPr>
                      <m:t>),</m:t>
                    </m:r>
                  </m:oMath>
                </a14:m>
                <a:r>
                  <a:rPr lang="en-US" b="1" i="1" dirty="0">
                    <a:solidFill>
                      <a:srgbClr val="002060"/>
                    </a:solidFill>
                    <a:latin typeface="Arial" panose="020B0604020202020204" pitchFamily="34" charset="0"/>
                    <a:cs typeface="Arial" panose="020B0604020202020204" pitchFamily="34" charset="0"/>
                  </a:rPr>
                  <a:t> R = 75</a:t>
                </a:r>
                <a:r>
                  <a:rPr lang="el-GR" b="1" i="1" dirty="0">
                    <a:solidFill>
                      <a:srgbClr val="002060"/>
                    </a:solidFill>
                    <a:latin typeface="Arial" panose="020B0604020202020204" pitchFamily="34" charset="0"/>
                    <a:cs typeface="Arial" panose="020B0604020202020204" pitchFamily="34" charset="0"/>
                  </a:rPr>
                  <a:t> Ω</a:t>
                </a:r>
                <a:r>
                  <a:rPr lang="en-US" dirty="0">
                    <a:solidFill>
                      <a:srgbClr val="002060"/>
                    </a:solidFill>
                    <a:latin typeface="Arial" panose="020B0604020202020204" pitchFamily="34" charset="0"/>
                    <a:cs typeface="Arial" panose="020B0604020202020204" pitchFamily="34" charset="0"/>
                  </a:rPr>
                  <a:t>, mạch được nối với nguồn điện có hiệu điện </a:t>
                </a:r>
                <a:r>
                  <a:rPr lang="en-US" dirty="0" err="1">
                    <a:solidFill>
                      <a:srgbClr val="002060"/>
                    </a:solidFill>
                    <a:latin typeface="Arial" panose="020B0604020202020204" pitchFamily="34" charset="0"/>
                    <a:cs typeface="Arial" panose="020B0604020202020204" pitchFamily="34" charset="0"/>
                  </a:rPr>
                  <a:t>thế</a:t>
                </a:r>
                <a:r>
                  <a:rPr lang="en-US" dirty="0">
                    <a:solidFill>
                      <a:srgbClr val="002060"/>
                    </a:solidFill>
                    <a:latin typeface="Arial" panose="020B0604020202020204" pitchFamily="34" charset="0"/>
                    <a:cs typeface="Arial" panose="020B0604020202020204" pitchFamily="34" charset="0"/>
                  </a:rPr>
                  <a:t> </a:t>
                </a:r>
              </a:p>
              <a:p>
                <a:r>
                  <a:rPr lang="en-US" b="1" i="1" dirty="0">
                    <a:solidFill>
                      <a:srgbClr val="002060"/>
                    </a:solidFill>
                    <a:latin typeface="Arial" panose="020B0604020202020204" pitchFamily="34" charset="0"/>
                    <a:cs typeface="Arial" panose="020B0604020202020204" pitchFamily="34" charset="0"/>
                  </a:rPr>
                  <a:t>u = </a:t>
                </a:r>
                <a14:m>
                  <m:oMath xmlns:m="http://schemas.openxmlformats.org/officeDocument/2006/math">
                    <m:r>
                      <a:rPr lang="en-US" b="1" i="1" smtClean="0">
                        <a:solidFill>
                          <a:srgbClr val="002060"/>
                        </a:solidFill>
                        <a:latin typeface="Cambria Math" panose="02040503050406030204" pitchFamily="18" charset="0"/>
                        <a:cs typeface="Arial" panose="020B0604020202020204" pitchFamily="34" charset="0"/>
                      </a:rPr>
                      <m:t>𝟏𝟎</m:t>
                    </m:r>
                    <m:rad>
                      <m:radPr>
                        <m:degHide m:val="on"/>
                        <m:ctrlPr>
                          <a:rPr lang="en-US" b="1" i="1" smtClean="0">
                            <a:solidFill>
                              <a:srgbClr val="002060"/>
                            </a:solidFill>
                            <a:latin typeface="Cambria Math" panose="02040503050406030204" pitchFamily="18" charset="0"/>
                            <a:cs typeface="Arial" panose="020B0604020202020204" pitchFamily="34" charset="0"/>
                          </a:rPr>
                        </m:ctrlPr>
                      </m:radPr>
                      <m:deg/>
                      <m:e>
                        <m:r>
                          <a:rPr lang="en-US" b="1" i="1" smtClean="0">
                            <a:solidFill>
                              <a:srgbClr val="002060"/>
                            </a:solidFill>
                            <a:latin typeface="Cambria Math" panose="02040503050406030204" pitchFamily="18" charset="0"/>
                            <a:cs typeface="Arial" panose="020B0604020202020204" pitchFamily="34" charset="0"/>
                          </a:rPr>
                          <m:t>𝟐</m:t>
                        </m:r>
                      </m:e>
                    </m:rad>
                  </m:oMath>
                </a14:m>
                <a:r>
                  <a:rPr lang="en-US" b="1" i="1" dirty="0">
                    <a:solidFill>
                      <a:srgbClr val="002060"/>
                    </a:solidFill>
                    <a:latin typeface="Arial" panose="020B0604020202020204" pitchFamily="34" charset="0"/>
                    <a:cs typeface="Arial" panose="020B0604020202020204" pitchFamily="34" charset="0"/>
                  </a:rPr>
                  <a:t>sin(</a:t>
                </a:r>
                <a:r>
                  <a:rPr lang="el-GR" b="1" i="1" dirty="0">
                    <a:solidFill>
                      <a:srgbClr val="002060"/>
                    </a:solidFill>
                    <a:latin typeface="Arial" panose="020B0604020202020204" pitchFamily="34" charset="0"/>
                    <a:cs typeface="Arial" panose="020B0604020202020204" pitchFamily="34" charset="0"/>
                  </a:rPr>
                  <a:t>ω</a:t>
                </a:r>
                <a:r>
                  <a:rPr lang="en-US" b="1" i="1" dirty="0">
                    <a:solidFill>
                      <a:srgbClr val="002060"/>
                    </a:solidFill>
                    <a:latin typeface="Arial" panose="020B0604020202020204" pitchFamily="34" charset="0"/>
                    <a:cs typeface="Arial" panose="020B0604020202020204" pitchFamily="34" charset="0"/>
                  </a:rPr>
                  <a:t>t), </a:t>
                </a:r>
                <a:endParaRPr lang="en-US" dirty="0">
                  <a:solidFill>
                    <a:srgbClr val="002060"/>
                  </a:solidFill>
                  <a:latin typeface="Arial" panose="020B0604020202020204" pitchFamily="34" charset="0"/>
                  <a:cs typeface="Arial" panose="020B0604020202020204" pitchFamily="34" charset="0"/>
                </a:endParaRPr>
              </a:p>
              <a:p>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Tính</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dòng</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điện</a:t>
                </a:r>
                <a:r>
                  <a:rPr lang="en-US" dirty="0">
                    <a:solidFill>
                      <a:srgbClr val="7030A0"/>
                    </a:solidFill>
                    <a:latin typeface="Arial" panose="020B0604020202020204" pitchFamily="34" charset="0"/>
                    <a:cs typeface="Arial" panose="020B0604020202020204" pitchFamily="34" charset="0"/>
                  </a:rPr>
                  <a:t> I </a:t>
                </a:r>
                <a:r>
                  <a:rPr lang="en-US" dirty="0" err="1">
                    <a:solidFill>
                      <a:srgbClr val="7030A0"/>
                    </a:solidFill>
                    <a:latin typeface="Arial" panose="020B0604020202020204" pitchFamily="34" charset="0"/>
                    <a:cs typeface="Arial" panose="020B0604020202020204" pitchFamily="34" charset="0"/>
                  </a:rPr>
                  <a:t>và</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điện</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áp</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trên</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các</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phần</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tử</a:t>
                </a:r>
                <a:r>
                  <a:rPr lang="en-US" dirty="0">
                    <a:solidFill>
                      <a:srgbClr val="7030A0"/>
                    </a:solidFill>
                    <a:latin typeface="Arial" panose="020B0604020202020204" pitchFamily="34" charset="0"/>
                    <a:cs typeface="Arial" panose="020B0604020202020204" pitchFamily="34" charset="0"/>
                  </a:rPr>
                  <a:t> R, L, C</a:t>
                </a:r>
              </a:p>
              <a:p>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Hãy</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vẽ</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đồ</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thị</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vec</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tơ</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mạch</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điện</a:t>
                </a:r>
                <a:endParaRPr lang="en-US" dirty="0">
                  <a:solidFill>
                    <a:srgbClr val="7030A0"/>
                  </a:solidFill>
                  <a:latin typeface="Arial" panose="020B0604020202020204" pitchFamily="34" charset="0"/>
                  <a:cs typeface="Arial" panose="020B0604020202020204" pitchFamily="34" charset="0"/>
                </a:endParaRPr>
              </a:p>
            </p:txBody>
          </p:sp>
        </mc:Choice>
        <mc:Fallback>
          <p:sp>
            <p:nvSpPr>
              <p:cNvPr id="11" name="Rectangle 10">
                <a:extLst>
                  <a:ext uri="{FF2B5EF4-FFF2-40B4-BE49-F238E27FC236}">
                    <a16:creationId xmlns="" xmlns:a16="http://schemas.microsoft.com/office/drawing/2014/main" xmlns:a14="http://schemas.microsoft.com/office/drawing/2010/main" id="{BD73C153-3503-4421-83A9-63A10F5E763D}"/>
                  </a:ext>
                </a:extLst>
              </p:cNvPr>
              <p:cNvSpPr>
                <a:spLocks noRot="1" noChangeAspect="1" noMove="1" noResize="1" noEditPoints="1" noAdjustHandles="1" noChangeArrowheads="1" noChangeShapeType="1" noTextEdit="1"/>
              </p:cNvSpPr>
              <p:nvPr/>
            </p:nvSpPr>
            <p:spPr>
              <a:xfrm>
                <a:off x="755087" y="2514944"/>
                <a:ext cx="9932887" cy="1781321"/>
              </a:xfrm>
              <a:prstGeom prst="rect">
                <a:avLst/>
              </a:prstGeom>
              <a:blipFill rotWithShape="0">
                <a:blip r:embed="rId2"/>
                <a:stretch>
                  <a:fillRect l="-552" t="-2055" b="-4795"/>
                </a:stretch>
              </a:blipFill>
            </p:spPr>
            <p:txBody>
              <a:bodyPr/>
              <a:lstStyle/>
              <a:p>
                <a:r>
                  <a:rPr lang="en-US">
                    <a:noFill/>
                  </a:rPr>
                  <a:t> </a:t>
                </a:r>
              </a:p>
            </p:txBody>
          </p:sp>
        </mc:Fallback>
      </mc:AlternateContent>
      <p:pic>
        <p:nvPicPr>
          <p:cNvPr id="13" name="Picture 12"/>
          <p:cNvPicPr>
            <a:picLocks noChangeAspect="1"/>
          </p:cNvPicPr>
          <p:nvPr/>
        </p:nvPicPr>
        <p:blipFill>
          <a:blip r:embed="rId3"/>
          <a:stretch>
            <a:fillRect/>
          </a:stretch>
        </p:blipFill>
        <p:spPr>
          <a:xfrm>
            <a:off x="7785567" y="3563329"/>
            <a:ext cx="3106551" cy="2607572"/>
          </a:xfrm>
          <a:prstGeom prst="rect">
            <a:avLst/>
          </a:prstGeom>
        </p:spPr>
      </p:pic>
      <p:sp>
        <p:nvSpPr>
          <p:cNvPr id="4" name="Rectangle 3"/>
          <p:cNvSpPr/>
          <p:nvPr/>
        </p:nvSpPr>
        <p:spPr>
          <a:xfrm>
            <a:off x="8286007" y="5029202"/>
            <a:ext cx="1393570" cy="2481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80094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anim calcmode="lin" valueType="num">
                                      <p:cBhvr additive="base">
                                        <p:cTn id="25"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1">
                                            <p:txEl>
                                              <p:pRg st="4" end="4"/>
                                            </p:txEl>
                                          </p:spTgt>
                                        </p:tgtEl>
                                        <p:attrNameLst>
                                          <p:attrName>style.visibility</p:attrName>
                                        </p:attrNameLst>
                                      </p:cBhvr>
                                      <p:to>
                                        <p:strVal val="visible"/>
                                      </p:to>
                                    </p:set>
                                    <p:anim calcmode="lin" valueType="num">
                                      <p:cBhvr additive="base">
                                        <p:cTn id="29"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6691255" cy="369332"/>
          </a:xfrm>
          <a:prstGeom prst="rect">
            <a:avLst/>
          </a:prstGeom>
        </p:spPr>
        <p:txBody>
          <a:bodyPr wrap="none">
            <a:spAutoFit/>
          </a:bodyPr>
          <a:lstStyle/>
          <a:p>
            <a:r>
              <a:rPr lang="en-US"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chiều</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1 pha gồm các phần tử R, L, C mắc nối tiếp</a:t>
            </a:r>
            <a:endParaRPr lang="en-US" dirty="0">
              <a:solidFill>
                <a:schemeClr val="accent6">
                  <a:lumMod val="50000"/>
                </a:schemeClr>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8680200" y="2778307"/>
            <a:ext cx="2990431" cy="2500894"/>
          </a:xfrm>
          <a:prstGeom prst="rect">
            <a:avLst/>
          </a:prstGeom>
        </p:spPr>
      </p:pic>
      <p:sp>
        <p:nvSpPr>
          <p:cNvPr id="12" name="TextBox 11">
            <a:extLst>
              <a:ext uri="{FF2B5EF4-FFF2-40B4-BE49-F238E27FC236}">
                <a16:creationId xmlns="" xmlns:a16="http://schemas.microsoft.com/office/drawing/2014/main" id="{4FE1FB0A-0114-4002-95B6-7B7500161EC1}"/>
              </a:ext>
            </a:extLst>
          </p:cNvPr>
          <p:cNvSpPr txBox="1"/>
          <p:nvPr/>
        </p:nvSpPr>
        <p:spPr>
          <a:xfrm>
            <a:off x="756745" y="2408975"/>
            <a:ext cx="1252152" cy="369332"/>
          </a:xfrm>
          <a:prstGeom prst="rect">
            <a:avLst/>
          </a:prstGeom>
          <a:noFill/>
        </p:spPr>
        <p:txBody>
          <a:bodyPr wrap="square" rtlCol="0">
            <a:spAutoFit/>
          </a:bodyPr>
          <a:lstStyle/>
          <a:p>
            <a:r>
              <a:rPr lang="en-US" b="1" i="1" u="sng" dirty="0">
                <a:solidFill>
                  <a:srgbClr val="002060"/>
                </a:solidFill>
                <a:latin typeface="Arial" panose="020B0604020202020204" pitchFamily="34" charset="0"/>
                <a:cs typeface="Arial" panose="020B0604020202020204" pitchFamily="34" charset="0"/>
              </a:rPr>
              <a:t>* </a:t>
            </a:r>
            <a:r>
              <a:rPr lang="en-US" b="1" i="1" u="sng" dirty="0" err="1">
                <a:solidFill>
                  <a:srgbClr val="002060"/>
                </a:solidFill>
                <a:latin typeface="Arial" panose="020B0604020202020204" pitchFamily="34" charset="0"/>
                <a:cs typeface="Arial" panose="020B0604020202020204" pitchFamily="34" charset="0"/>
              </a:rPr>
              <a:t>Lời</a:t>
            </a:r>
            <a:r>
              <a:rPr lang="en-US" b="1" i="1" u="sng" dirty="0">
                <a:solidFill>
                  <a:srgbClr val="002060"/>
                </a:solidFill>
                <a:latin typeface="Arial" panose="020B0604020202020204" pitchFamily="34" charset="0"/>
                <a:cs typeface="Arial" panose="020B0604020202020204" pitchFamily="34" charset="0"/>
              </a:rPr>
              <a:t> </a:t>
            </a:r>
            <a:r>
              <a:rPr lang="en-US" b="1" i="1" u="sng" dirty="0" err="1">
                <a:solidFill>
                  <a:srgbClr val="002060"/>
                </a:solidFill>
                <a:latin typeface="Arial" panose="020B0604020202020204" pitchFamily="34" charset="0"/>
                <a:cs typeface="Arial" panose="020B0604020202020204" pitchFamily="34" charset="0"/>
              </a:rPr>
              <a:t>giải</a:t>
            </a:r>
            <a:r>
              <a:rPr lang="en-US" dirty="0">
                <a:solidFill>
                  <a:srgbClr val="002060"/>
                </a:solidFill>
                <a:latin typeface="Arial" panose="020B0604020202020204" pitchFamily="34" charset="0"/>
                <a:cs typeface="Arial" panose="020B0604020202020204" pitchFamily="34" charset="0"/>
              </a:rPr>
              <a:t>:</a:t>
            </a:r>
          </a:p>
        </p:txBody>
      </p:sp>
      <mc:AlternateContent xmlns:mc="http://schemas.openxmlformats.org/markup-compatibility/2006" xmlns:a14="http://schemas.microsoft.com/office/drawing/2010/main">
        <mc:Choice Requires="a14">
          <p:sp>
            <p:nvSpPr>
              <p:cNvPr id="14" name="TextBox 13">
                <a:extLst>
                  <a:ext uri="{FF2B5EF4-FFF2-40B4-BE49-F238E27FC236}">
                    <a16:creationId xmlns="" xmlns:a16="http://schemas.microsoft.com/office/drawing/2014/main" id="{8E9BE55D-1776-46DD-A805-7FFCD8F28F15}"/>
                  </a:ext>
                </a:extLst>
              </p:cNvPr>
              <p:cNvSpPr txBox="1"/>
              <p:nvPr/>
            </p:nvSpPr>
            <p:spPr>
              <a:xfrm>
                <a:off x="969970" y="2985884"/>
                <a:ext cx="7224597" cy="2584297"/>
              </a:xfrm>
              <a:prstGeom prst="rect">
                <a:avLst/>
              </a:prstGeom>
              <a:noFill/>
            </p:spPr>
            <p:txBody>
              <a:bodyPr wrap="square" rtlCol="0">
                <a:spAutoFit/>
              </a:bodyPr>
              <a:lstStyle/>
              <a:p>
                <a:pPr>
                  <a:lnSpc>
                    <a:spcPct val="150000"/>
                  </a:lnSpc>
                </a:pP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Tổng</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trở</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của</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mạch</a:t>
                </a:r>
                <a:r>
                  <a:rPr lang="en-US" dirty="0">
                    <a:solidFill>
                      <a:srgbClr val="002060"/>
                    </a:solidFill>
                    <a:latin typeface="Arial" panose="020B0604020202020204" pitchFamily="34" charset="0"/>
                    <a:cs typeface="Arial" panose="020B0604020202020204" pitchFamily="34" charset="0"/>
                  </a:rPr>
                  <a:t>: </a:t>
                </a:r>
                <a:endParaRPr lang="en-US" dirty="0" smtClean="0">
                  <a:solidFill>
                    <a:srgbClr val="002060"/>
                  </a:solidFill>
                  <a:latin typeface="Arial" panose="020B0604020202020204" pitchFamily="34" charset="0"/>
                  <a:cs typeface="Arial" panose="020B0604020202020204" pitchFamily="34" charset="0"/>
                </a:endParaRPr>
              </a:p>
              <a:p>
                <a:pPr>
                  <a:lnSpc>
                    <a:spcPct val="150000"/>
                  </a:lnSpc>
                </a:pPr>
                <a:r>
                  <a:rPr lang="en-US" dirty="0" smtClean="0">
                    <a:solidFill>
                      <a:srgbClr val="002060"/>
                    </a:solidFill>
                    <a:latin typeface="Arial" panose="020B0604020202020204" pitchFamily="34" charset="0"/>
                    <a:cs typeface="Arial" panose="020B0604020202020204" pitchFamily="34" charset="0"/>
                  </a:rPr>
                  <a:t>Z </a:t>
                </a:r>
                <a:r>
                  <a:rPr lang="en-US" dirty="0">
                    <a:solidFill>
                      <a:srgbClr val="002060"/>
                    </a:solidFill>
                    <a:latin typeface="Arial" panose="020B0604020202020204" pitchFamily="34" charset="0"/>
                    <a:cs typeface="Arial" panose="020B0604020202020204" pitchFamily="34" charset="0"/>
                  </a:rPr>
                  <a:t>=</a:t>
                </a:r>
                <a14:m>
                  <m:oMath xmlns:m="http://schemas.openxmlformats.org/officeDocument/2006/math">
                    <m:rad>
                      <m:radPr>
                        <m:degHide m:val="on"/>
                        <m:ctrlPr>
                          <a:rPr lang="en-US" i="1" smtClean="0">
                            <a:solidFill>
                              <a:srgbClr val="002060"/>
                            </a:solidFill>
                            <a:latin typeface="Cambria Math" panose="02040503050406030204" pitchFamily="18" charset="0"/>
                            <a:cs typeface="Arial" panose="020B0604020202020204" pitchFamily="34" charset="0"/>
                          </a:rPr>
                        </m:ctrlPr>
                      </m:radPr>
                      <m:deg/>
                      <m:e>
                        <m:sSup>
                          <m:sSupPr>
                            <m:ctrlPr>
                              <a:rPr lang="en-US" i="1" smtClean="0">
                                <a:solidFill>
                                  <a:srgbClr val="002060"/>
                                </a:solidFill>
                                <a:latin typeface="Cambria Math" panose="02040503050406030204" pitchFamily="18" charset="0"/>
                                <a:cs typeface="Arial" panose="020B0604020202020204" pitchFamily="34" charset="0"/>
                              </a:rPr>
                            </m:ctrlPr>
                          </m:sSupPr>
                          <m:e>
                            <m:r>
                              <a:rPr lang="en-US" b="0" i="1" smtClean="0">
                                <a:solidFill>
                                  <a:srgbClr val="002060"/>
                                </a:solidFill>
                                <a:latin typeface="Cambria Math" panose="02040503050406030204" pitchFamily="18" charset="0"/>
                                <a:cs typeface="Arial" panose="020B0604020202020204" pitchFamily="34" charset="0"/>
                              </a:rPr>
                              <m:t>𝑅</m:t>
                            </m:r>
                          </m:e>
                          <m:sup>
                            <m:r>
                              <a:rPr lang="en-US" b="0" i="1" smtClean="0">
                                <a:solidFill>
                                  <a:srgbClr val="002060"/>
                                </a:solidFill>
                                <a:latin typeface="Cambria Math" panose="02040503050406030204" pitchFamily="18" charset="0"/>
                                <a:cs typeface="Arial" panose="020B0604020202020204" pitchFamily="34" charset="0"/>
                              </a:rPr>
                              <m:t>2</m:t>
                            </m:r>
                          </m:sup>
                        </m:sSup>
                        <m:r>
                          <a:rPr lang="en-US" b="0" i="1" smtClean="0">
                            <a:solidFill>
                              <a:srgbClr val="002060"/>
                            </a:solidFill>
                            <a:latin typeface="Cambria Math" panose="02040503050406030204" pitchFamily="18" charset="0"/>
                            <a:cs typeface="Arial" panose="020B0604020202020204" pitchFamily="34" charset="0"/>
                          </a:rPr>
                          <m:t>+</m:t>
                        </m:r>
                        <m:sSup>
                          <m:sSupPr>
                            <m:ctrlPr>
                              <a:rPr lang="en-US" b="0" i="1" smtClean="0">
                                <a:solidFill>
                                  <a:srgbClr val="002060"/>
                                </a:solidFill>
                                <a:latin typeface="Cambria Math" panose="02040503050406030204" pitchFamily="18" charset="0"/>
                                <a:cs typeface="Arial" panose="020B0604020202020204" pitchFamily="34" charset="0"/>
                              </a:rPr>
                            </m:ctrlPr>
                          </m:sSupPr>
                          <m:e>
                            <m:d>
                              <m:dPr>
                                <m:ctrlPr>
                                  <a:rPr lang="en-US" b="0" i="1" smtClean="0">
                                    <a:solidFill>
                                      <a:srgbClr val="002060"/>
                                    </a:solidFill>
                                    <a:latin typeface="Cambria Math" panose="02040503050406030204" pitchFamily="18" charset="0"/>
                                    <a:cs typeface="Arial" panose="020B0604020202020204" pitchFamily="34" charset="0"/>
                                  </a:rPr>
                                </m:ctrlPr>
                              </m:dPr>
                              <m:e>
                                <m:sSub>
                                  <m:sSubPr>
                                    <m:ctrlPr>
                                      <a:rPr lang="en-US" b="0" i="1" smtClean="0">
                                        <a:solidFill>
                                          <a:srgbClr val="002060"/>
                                        </a:solidFill>
                                        <a:latin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cs typeface="Arial" panose="020B0604020202020204" pitchFamily="34" charset="0"/>
                                      </a:rPr>
                                      <m:t>𝑋</m:t>
                                    </m:r>
                                  </m:e>
                                  <m:sub>
                                    <m:r>
                                      <a:rPr lang="en-US" b="0" i="1" smtClean="0">
                                        <a:solidFill>
                                          <a:srgbClr val="002060"/>
                                        </a:solidFill>
                                        <a:latin typeface="Cambria Math" panose="02040503050406030204" pitchFamily="18" charset="0"/>
                                        <a:cs typeface="Arial" panose="020B0604020202020204" pitchFamily="34" charset="0"/>
                                      </a:rPr>
                                      <m:t>𝐿</m:t>
                                    </m:r>
                                  </m:sub>
                                </m:sSub>
                                <m:r>
                                  <a:rPr lang="en-US" b="0" i="1" smtClean="0">
                                    <a:solidFill>
                                      <a:srgbClr val="002060"/>
                                    </a:solidFill>
                                    <a:latin typeface="Cambria Math" panose="02040503050406030204" pitchFamily="18" charset="0"/>
                                    <a:cs typeface="Arial" panose="020B0604020202020204" pitchFamily="34" charset="0"/>
                                  </a:rPr>
                                  <m:t>−</m:t>
                                </m:r>
                                <m:sSub>
                                  <m:sSubPr>
                                    <m:ctrlPr>
                                      <a:rPr lang="en-US" b="0" i="1" smtClean="0">
                                        <a:solidFill>
                                          <a:srgbClr val="002060"/>
                                        </a:solidFill>
                                        <a:latin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cs typeface="Arial" panose="020B0604020202020204" pitchFamily="34" charset="0"/>
                                      </a:rPr>
                                      <m:t>𝑋</m:t>
                                    </m:r>
                                  </m:e>
                                  <m:sub>
                                    <m:r>
                                      <a:rPr lang="en-US" b="0" i="1" smtClean="0">
                                        <a:solidFill>
                                          <a:srgbClr val="002060"/>
                                        </a:solidFill>
                                        <a:latin typeface="Cambria Math" panose="02040503050406030204" pitchFamily="18" charset="0"/>
                                        <a:cs typeface="Arial" panose="020B0604020202020204" pitchFamily="34" charset="0"/>
                                      </a:rPr>
                                      <m:t>𝐶</m:t>
                                    </m:r>
                                  </m:sub>
                                </m:sSub>
                              </m:e>
                            </m:d>
                          </m:e>
                          <m:sup>
                            <m:r>
                              <a:rPr lang="en-US" b="0" i="1" smtClean="0">
                                <a:solidFill>
                                  <a:srgbClr val="002060"/>
                                </a:solidFill>
                                <a:latin typeface="Cambria Math" panose="02040503050406030204" pitchFamily="18" charset="0"/>
                                <a:cs typeface="Arial" panose="020B0604020202020204" pitchFamily="34" charset="0"/>
                              </a:rPr>
                              <m:t>2</m:t>
                            </m:r>
                          </m:sup>
                        </m:sSup>
                      </m:e>
                    </m:rad>
                    <m:r>
                      <a:rPr lang="en-US" b="0" i="1" smtClean="0">
                        <a:solidFill>
                          <a:srgbClr val="002060"/>
                        </a:solidFill>
                        <a:latin typeface="Cambria Math" panose="02040503050406030204" pitchFamily="18" charset="0"/>
                        <a:cs typeface="Arial" panose="020B0604020202020204" pitchFamily="34" charset="0"/>
                      </a:rPr>
                      <m:t>=</m:t>
                    </m:r>
                    <m:rad>
                      <m:radPr>
                        <m:degHide m:val="on"/>
                        <m:ctrlPr>
                          <a:rPr lang="en-US" b="0" i="1" smtClean="0">
                            <a:solidFill>
                              <a:srgbClr val="002060"/>
                            </a:solidFill>
                            <a:latin typeface="Cambria Math" panose="02040503050406030204" pitchFamily="18" charset="0"/>
                            <a:cs typeface="Arial" panose="020B0604020202020204" pitchFamily="34" charset="0"/>
                          </a:rPr>
                        </m:ctrlPr>
                      </m:radPr>
                      <m:deg/>
                      <m:e>
                        <m:sSup>
                          <m:sSupPr>
                            <m:ctrlPr>
                              <a:rPr lang="en-US" b="0" i="1" smtClean="0">
                                <a:solidFill>
                                  <a:srgbClr val="002060"/>
                                </a:solidFill>
                                <a:latin typeface="Cambria Math" panose="02040503050406030204" pitchFamily="18" charset="0"/>
                                <a:cs typeface="Arial" panose="020B0604020202020204" pitchFamily="34" charset="0"/>
                              </a:rPr>
                            </m:ctrlPr>
                          </m:sSupPr>
                          <m:e>
                            <m:r>
                              <a:rPr lang="en-US" b="0" i="1" smtClean="0">
                                <a:solidFill>
                                  <a:srgbClr val="002060"/>
                                </a:solidFill>
                                <a:latin typeface="Cambria Math" panose="02040503050406030204" pitchFamily="18" charset="0"/>
                                <a:cs typeface="Arial" panose="020B0604020202020204" pitchFamily="34" charset="0"/>
                              </a:rPr>
                              <m:t>75</m:t>
                            </m:r>
                          </m:e>
                          <m:sup>
                            <m:r>
                              <a:rPr lang="en-US" b="0" i="1" smtClean="0">
                                <a:solidFill>
                                  <a:srgbClr val="002060"/>
                                </a:solidFill>
                                <a:latin typeface="Cambria Math" panose="02040503050406030204" pitchFamily="18" charset="0"/>
                                <a:cs typeface="Arial" panose="020B0604020202020204" pitchFamily="34" charset="0"/>
                              </a:rPr>
                              <m:t>2</m:t>
                            </m:r>
                          </m:sup>
                        </m:sSup>
                        <m:r>
                          <a:rPr lang="en-US" b="0" i="1" smtClean="0">
                            <a:solidFill>
                              <a:srgbClr val="002060"/>
                            </a:solidFill>
                            <a:latin typeface="Cambria Math" panose="02040503050406030204" pitchFamily="18" charset="0"/>
                            <a:cs typeface="Arial" panose="020B0604020202020204" pitchFamily="34" charset="0"/>
                          </a:rPr>
                          <m:t>+</m:t>
                        </m:r>
                        <m:sSup>
                          <m:sSupPr>
                            <m:ctrlPr>
                              <a:rPr lang="en-US" b="0" i="1" smtClean="0">
                                <a:solidFill>
                                  <a:srgbClr val="002060"/>
                                </a:solidFill>
                                <a:latin typeface="Cambria Math" panose="02040503050406030204" pitchFamily="18" charset="0"/>
                                <a:cs typeface="Arial" panose="020B0604020202020204" pitchFamily="34" charset="0"/>
                              </a:rPr>
                            </m:ctrlPr>
                          </m:sSupPr>
                          <m:e>
                            <m:d>
                              <m:dPr>
                                <m:ctrlPr>
                                  <a:rPr lang="en-US" b="0" i="1" smtClean="0">
                                    <a:solidFill>
                                      <a:srgbClr val="002060"/>
                                    </a:solidFill>
                                    <a:latin typeface="Cambria Math" panose="02040503050406030204" pitchFamily="18" charset="0"/>
                                    <a:cs typeface="Arial" panose="020B0604020202020204" pitchFamily="34" charset="0"/>
                                  </a:rPr>
                                </m:ctrlPr>
                              </m:dPr>
                              <m:e>
                                <m:r>
                                  <a:rPr lang="en-US" b="0" i="1" smtClean="0">
                                    <a:solidFill>
                                      <a:srgbClr val="002060"/>
                                    </a:solidFill>
                                    <a:latin typeface="Cambria Math" panose="02040503050406030204" pitchFamily="18" charset="0"/>
                                    <a:cs typeface="Arial" panose="020B0604020202020204" pitchFamily="34" charset="0"/>
                                  </a:rPr>
                                  <m:t>25−60</m:t>
                                </m:r>
                              </m:e>
                            </m:d>
                          </m:e>
                          <m:sup>
                            <m:r>
                              <a:rPr lang="en-US" b="0" i="1" smtClean="0">
                                <a:solidFill>
                                  <a:srgbClr val="002060"/>
                                </a:solidFill>
                                <a:latin typeface="Cambria Math" panose="02040503050406030204" pitchFamily="18" charset="0"/>
                                <a:cs typeface="Arial" panose="020B0604020202020204" pitchFamily="34" charset="0"/>
                              </a:rPr>
                              <m:t>2</m:t>
                            </m:r>
                          </m:sup>
                        </m:sSup>
                      </m:e>
                    </m:rad>
                    <m:r>
                      <a:rPr lang="en-US" b="0" i="1" smtClean="0">
                        <a:solidFill>
                          <a:srgbClr val="002060"/>
                        </a:solidFill>
                        <a:latin typeface="Cambria Math" panose="02040503050406030204" pitchFamily="18" charset="0"/>
                        <a:cs typeface="Arial" panose="020B0604020202020204" pitchFamily="34" charset="0"/>
                      </a:rPr>
                      <m:t>=82,76</m:t>
                    </m:r>
                    <m:r>
                      <a:rPr lang="en-US" i="1">
                        <a:solidFill>
                          <a:srgbClr val="002060"/>
                        </a:solidFill>
                        <a:latin typeface="Cambria Math" panose="02040503050406030204" pitchFamily="18" charset="0"/>
                        <a:cs typeface="Arial" panose="020B0604020202020204" pitchFamily="34" charset="0"/>
                      </a:rPr>
                      <m:t>(</m:t>
                    </m:r>
                    <m:r>
                      <m:rPr>
                        <m:nor/>
                      </m:rPr>
                      <a:rPr lang="el-GR" i="1" dirty="0">
                        <a:solidFill>
                          <a:srgbClr val="002060"/>
                        </a:solidFill>
                        <a:latin typeface="Arial" panose="020B0604020202020204" pitchFamily="34" charset="0"/>
                        <a:cs typeface="Arial" panose="020B0604020202020204" pitchFamily="34" charset="0"/>
                      </a:rPr>
                      <m:t>Ω</m:t>
                    </m:r>
                    <m:r>
                      <m:rPr>
                        <m:nor/>
                      </m:rPr>
                      <a:rPr lang="en-US" i="1" dirty="0">
                        <a:solidFill>
                          <a:srgbClr val="002060"/>
                        </a:solidFill>
                        <a:latin typeface="Arial" panose="020B0604020202020204" pitchFamily="34" charset="0"/>
                        <a:cs typeface="Arial" panose="020B0604020202020204" pitchFamily="34" charset="0"/>
                      </a:rPr>
                      <m:t>)</m:t>
                    </m:r>
                  </m:oMath>
                </a14:m>
                <a:endParaRPr lang="en-US" dirty="0">
                  <a:solidFill>
                    <a:srgbClr val="002060"/>
                  </a:solidFill>
                  <a:latin typeface="Arial" panose="020B0604020202020204" pitchFamily="34" charset="0"/>
                  <a:cs typeface="Arial" panose="020B0604020202020204" pitchFamily="34" charset="0"/>
                </a:endParaRPr>
              </a:p>
              <a:p>
                <a:pPr>
                  <a:lnSpc>
                    <a:spcPct val="150000"/>
                  </a:lnSpc>
                </a:pP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Áp</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dụng</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Định</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luật</a:t>
                </a:r>
                <a:r>
                  <a:rPr lang="en-US" dirty="0">
                    <a:solidFill>
                      <a:srgbClr val="002060"/>
                    </a:solidFill>
                    <a:latin typeface="Arial" panose="020B0604020202020204" pitchFamily="34" charset="0"/>
                    <a:cs typeface="Arial" panose="020B0604020202020204" pitchFamily="34" charset="0"/>
                  </a:rPr>
                  <a:t> Ohm </a:t>
                </a:r>
                <a:r>
                  <a:rPr lang="en-US" dirty="0" err="1">
                    <a:solidFill>
                      <a:srgbClr val="002060"/>
                    </a:solidFill>
                    <a:latin typeface="Arial" panose="020B0604020202020204" pitchFamily="34" charset="0"/>
                    <a:cs typeface="Arial" panose="020B0604020202020204" pitchFamily="34" charset="0"/>
                  </a:rPr>
                  <a:t>để</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tìm</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giá</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trị</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dòng</a:t>
                </a:r>
                <a:r>
                  <a:rPr lang="en-US" dirty="0">
                    <a:solidFill>
                      <a:srgbClr val="002060"/>
                    </a:solidFill>
                    <a:latin typeface="Arial" panose="020B0604020202020204" pitchFamily="34" charset="0"/>
                    <a:cs typeface="Arial" panose="020B0604020202020204" pitchFamily="34" charset="0"/>
                  </a:rPr>
                  <a:t> I qua </a:t>
                </a:r>
                <a:r>
                  <a:rPr lang="en-US" dirty="0" err="1">
                    <a:solidFill>
                      <a:srgbClr val="002060"/>
                    </a:solidFill>
                    <a:latin typeface="Arial" panose="020B0604020202020204" pitchFamily="34" charset="0"/>
                    <a:cs typeface="Arial" panose="020B0604020202020204" pitchFamily="34" charset="0"/>
                  </a:rPr>
                  <a:t>mạch</a:t>
                </a:r>
                <a:r>
                  <a:rPr lang="en-US" dirty="0">
                    <a:solidFill>
                      <a:srgbClr val="002060"/>
                    </a:solidFill>
                    <a:latin typeface="Arial" panose="020B0604020202020204" pitchFamily="34" charset="0"/>
                    <a:cs typeface="Arial" panose="020B0604020202020204" pitchFamily="34" charset="0"/>
                  </a:rPr>
                  <a:t>:</a:t>
                </a:r>
              </a:p>
              <a:p>
                <a:pPr>
                  <a:lnSpc>
                    <a:spcPct val="150000"/>
                  </a:lnSpc>
                </a:pPr>
                <a:r>
                  <a:rPr lang="en-US" dirty="0">
                    <a:solidFill>
                      <a:srgbClr val="002060"/>
                    </a:solidFill>
                    <a:latin typeface="Arial" panose="020B0604020202020204" pitchFamily="34" charset="0"/>
                    <a:cs typeface="Arial" panose="020B0604020202020204" pitchFamily="34" charset="0"/>
                  </a:rPr>
                  <a:t>	U = I. Z =&gt; I = </a:t>
                </a:r>
                <a14:m>
                  <m:oMath xmlns:m="http://schemas.openxmlformats.org/officeDocument/2006/math">
                    <m:f>
                      <m:fPr>
                        <m:ctrlPr>
                          <a:rPr lang="en-US" i="1" smtClean="0">
                            <a:solidFill>
                              <a:srgbClr val="002060"/>
                            </a:solidFill>
                            <a:latin typeface="Cambria Math" panose="02040503050406030204" pitchFamily="18" charset="0"/>
                            <a:cs typeface="Arial" panose="020B0604020202020204" pitchFamily="34" charset="0"/>
                          </a:rPr>
                        </m:ctrlPr>
                      </m:fPr>
                      <m:num>
                        <m:r>
                          <a:rPr lang="en-US" b="0" i="1" smtClean="0">
                            <a:solidFill>
                              <a:srgbClr val="002060"/>
                            </a:solidFill>
                            <a:latin typeface="Cambria Math" panose="02040503050406030204" pitchFamily="18" charset="0"/>
                            <a:cs typeface="Arial" panose="020B0604020202020204" pitchFamily="34" charset="0"/>
                          </a:rPr>
                          <m:t>𝑈</m:t>
                        </m:r>
                      </m:num>
                      <m:den>
                        <m:r>
                          <a:rPr lang="en-US" b="0" i="1" smtClean="0">
                            <a:solidFill>
                              <a:srgbClr val="002060"/>
                            </a:solidFill>
                            <a:latin typeface="Cambria Math" panose="02040503050406030204" pitchFamily="18" charset="0"/>
                            <a:cs typeface="Arial" panose="020B0604020202020204" pitchFamily="34" charset="0"/>
                          </a:rPr>
                          <m:t>𝑍</m:t>
                        </m:r>
                      </m:den>
                    </m:f>
                    <m:r>
                      <a:rPr lang="en-US" b="0" i="1" smtClean="0">
                        <a:solidFill>
                          <a:srgbClr val="002060"/>
                        </a:solidFill>
                        <a:latin typeface="Cambria Math" panose="02040503050406030204" pitchFamily="18" charset="0"/>
                        <a:cs typeface="Arial" panose="020B0604020202020204" pitchFamily="34" charset="0"/>
                      </a:rPr>
                      <m:t>=</m:t>
                    </m:r>
                    <m:f>
                      <m:fPr>
                        <m:ctrlPr>
                          <a:rPr lang="en-US" b="0" i="1" smtClean="0">
                            <a:solidFill>
                              <a:srgbClr val="002060"/>
                            </a:solidFill>
                            <a:latin typeface="Cambria Math" panose="02040503050406030204" pitchFamily="18" charset="0"/>
                            <a:cs typeface="Arial" panose="020B0604020202020204" pitchFamily="34" charset="0"/>
                          </a:rPr>
                        </m:ctrlPr>
                      </m:fPr>
                      <m:num>
                        <m:sSub>
                          <m:sSubPr>
                            <m:ctrlPr>
                              <a:rPr lang="en-US" b="0" i="1" smtClean="0">
                                <a:solidFill>
                                  <a:srgbClr val="002060"/>
                                </a:solidFill>
                                <a:latin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cs typeface="Arial" panose="020B0604020202020204" pitchFamily="34" charset="0"/>
                              </a:rPr>
                              <m:t>𝑈</m:t>
                            </m:r>
                          </m:e>
                          <m:sub>
                            <m:r>
                              <a:rPr lang="en-US" b="0" i="1" smtClean="0">
                                <a:solidFill>
                                  <a:srgbClr val="002060"/>
                                </a:solidFill>
                                <a:latin typeface="Cambria Math" panose="02040503050406030204" pitchFamily="18" charset="0"/>
                                <a:cs typeface="Arial" panose="020B0604020202020204" pitchFamily="34" charset="0"/>
                              </a:rPr>
                              <m:t>𝑚𝑎𝑥</m:t>
                            </m:r>
                          </m:sub>
                        </m:sSub>
                      </m:num>
                      <m:den>
                        <m:r>
                          <a:rPr lang="en-US" b="0" i="1" smtClean="0">
                            <a:solidFill>
                              <a:srgbClr val="002060"/>
                            </a:solidFill>
                            <a:latin typeface="Cambria Math" panose="02040503050406030204" pitchFamily="18" charset="0"/>
                            <a:cs typeface="Arial" panose="020B0604020202020204" pitchFamily="34" charset="0"/>
                          </a:rPr>
                          <m:t>𝑍</m:t>
                        </m:r>
                        <m:rad>
                          <m:radPr>
                            <m:degHide m:val="on"/>
                            <m:ctrlPr>
                              <a:rPr lang="en-US" b="0" i="1" smtClean="0">
                                <a:solidFill>
                                  <a:srgbClr val="002060"/>
                                </a:solidFill>
                                <a:latin typeface="Cambria Math" panose="02040503050406030204" pitchFamily="18" charset="0"/>
                                <a:cs typeface="Arial" panose="020B0604020202020204" pitchFamily="34" charset="0"/>
                              </a:rPr>
                            </m:ctrlPr>
                          </m:radPr>
                          <m:deg/>
                          <m:e>
                            <m:r>
                              <a:rPr lang="en-US" b="0" i="1" smtClean="0">
                                <a:solidFill>
                                  <a:srgbClr val="002060"/>
                                </a:solidFill>
                                <a:latin typeface="Cambria Math" panose="02040503050406030204" pitchFamily="18" charset="0"/>
                                <a:cs typeface="Arial" panose="020B0604020202020204" pitchFamily="34" charset="0"/>
                              </a:rPr>
                              <m:t>2</m:t>
                            </m:r>
                          </m:e>
                        </m:rad>
                      </m:den>
                    </m:f>
                    <m:r>
                      <a:rPr lang="en-US" b="0" i="1" smtClean="0">
                        <a:solidFill>
                          <a:srgbClr val="002060"/>
                        </a:solidFill>
                        <a:latin typeface="Cambria Math" panose="02040503050406030204" pitchFamily="18" charset="0"/>
                        <a:cs typeface="Arial" panose="020B0604020202020204" pitchFamily="34" charset="0"/>
                      </a:rPr>
                      <m:t>=</m:t>
                    </m:r>
                    <m:f>
                      <m:fPr>
                        <m:ctrlPr>
                          <a:rPr lang="en-US" b="0" i="1" smtClean="0">
                            <a:solidFill>
                              <a:srgbClr val="002060"/>
                            </a:solidFill>
                            <a:latin typeface="Cambria Math" panose="02040503050406030204" pitchFamily="18" charset="0"/>
                            <a:cs typeface="Arial" panose="020B0604020202020204" pitchFamily="34" charset="0"/>
                          </a:rPr>
                        </m:ctrlPr>
                      </m:fPr>
                      <m:num>
                        <m:r>
                          <a:rPr lang="en-US" b="0" i="1" smtClean="0">
                            <a:solidFill>
                              <a:srgbClr val="002060"/>
                            </a:solidFill>
                            <a:latin typeface="Cambria Math" panose="02040503050406030204" pitchFamily="18" charset="0"/>
                            <a:cs typeface="Arial" panose="020B0604020202020204" pitchFamily="34" charset="0"/>
                          </a:rPr>
                          <m:t>10</m:t>
                        </m:r>
                        <m:rad>
                          <m:radPr>
                            <m:degHide m:val="on"/>
                            <m:ctrlPr>
                              <a:rPr lang="en-US" b="0" i="1" smtClean="0">
                                <a:solidFill>
                                  <a:srgbClr val="002060"/>
                                </a:solidFill>
                                <a:latin typeface="Cambria Math" panose="02040503050406030204" pitchFamily="18" charset="0"/>
                                <a:cs typeface="Arial" panose="020B0604020202020204" pitchFamily="34" charset="0"/>
                              </a:rPr>
                            </m:ctrlPr>
                          </m:radPr>
                          <m:deg/>
                          <m:e>
                            <m:r>
                              <a:rPr lang="en-US" b="0" i="1" smtClean="0">
                                <a:solidFill>
                                  <a:srgbClr val="002060"/>
                                </a:solidFill>
                                <a:latin typeface="Cambria Math" panose="02040503050406030204" pitchFamily="18" charset="0"/>
                                <a:cs typeface="Arial" panose="020B0604020202020204" pitchFamily="34" charset="0"/>
                              </a:rPr>
                              <m:t>2</m:t>
                            </m:r>
                          </m:e>
                        </m:rad>
                      </m:num>
                      <m:den>
                        <m:r>
                          <a:rPr lang="en-US" b="0" i="1" smtClean="0">
                            <a:solidFill>
                              <a:srgbClr val="002060"/>
                            </a:solidFill>
                            <a:latin typeface="Cambria Math" panose="02040503050406030204" pitchFamily="18" charset="0"/>
                            <a:cs typeface="Arial" panose="020B0604020202020204" pitchFamily="34" charset="0"/>
                          </a:rPr>
                          <m:t>82,76</m:t>
                        </m:r>
                        <m:rad>
                          <m:radPr>
                            <m:degHide m:val="on"/>
                            <m:ctrlPr>
                              <a:rPr lang="en-US" b="0" i="1" smtClean="0">
                                <a:solidFill>
                                  <a:srgbClr val="002060"/>
                                </a:solidFill>
                                <a:latin typeface="Cambria Math" panose="02040503050406030204" pitchFamily="18" charset="0"/>
                                <a:cs typeface="Arial" panose="020B0604020202020204" pitchFamily="34" charset="0"/>
                              </a:rPr>
                            </m:ctrlPr>
                          </m:radPr>
                          <m:deg/>
                          <m:e>
                            <m:r>
                              <a:rPr lang="en-US" b="0" i="1" smtClean="0">
                                <a:solidFill>
                                  <a:srgbClr val="002060"/>
                                </a:solidFill>
                                <a:latin typeface="Cambria Math" panose="02040503050406030204" pitchFamily="18" charset="0"/>
                                <a:cs typeface="Arial" panose="020B0604020202020204" pitchFamily="34" charset="0"/>
                              </a:rPr>
                              <m:t>2</m:t>
                            </m:r>
                          </m:e>
                        </m:rad>
                      </m:den>
                    </m:f>
                    <m:r>
                      <a:rPr lang="en-US" b="0" i="1" smtClean="0">
                        <a:solidFill>
                          <a:srgbClr val="002060"/>
                        </a:solidFill>
                        <a:latin typeface="Cambria Math" panose="02040503050406030204" pitchFamily="18" charset="0"/>
                        <a:cs typeface="Arial" panose="020B0604020202020204" pitchFamily="34" charset="0"/>
                      </a:rPr>
                      <m:t>=0,12 (</m:t>
                    </m:r>
                    <m:r>
                      <a:rPr lang="en-US" b="0" i="1" smtClean="0">
                        <a:solidFill>
                          <a:srgbClr val="002060"/>
                        </a:solidFill>
                        <a:latin typeface="Cambria Math" panose="02040503050406030204" pitchFamily="18" charset="0"/>
                        <a:cs typeface="Arial" panose="020B0604020202020204" pitchFamily="34" charset="0"/>
                      </a:rPr>
                      <m:t>𝐴</m:t>
                    </m:r>
                    <m:r>
                      <a:rPr lang="en-US" b="0" i="1" smtClean="0">
                        <a:solidFill>
                          <a:srgbClr val="002060"/>
                        </a:solidFill>
                        <a:latin typeface="Cambria Math" panose="02040503050406030204" pitchFamily="18" charset="0"/>
                        <a:cs typeface="Arial" panose="020B0604020202020204" pitchFamily="34" charset="0"/>
                      </a:rPr>
                      <m:t>)</m:t>
                    </m:r>
                  </m:oMath>
                </a14:m>
                <a:endParaRPr lang="en-US" dirty="0" smtClean="0">
                  <a:solidFill>
                    <a:srgbClr val="002060"/>
                  </a:solidFill>
                  <a:latin typeface="Arial" panose="020B0604020202020204" pitchFamily="34" charset="0"/>
                  <a:cs typeface="Arial" panose="020B0604020202020204" pitchFamily="34" charset="0"/>
                </a:endParaRPr>
              </a:p>
              <a:p>
                <a:pPr>
                  <a:lnSpc>
                    <a:spcPct val="150000"/>
                  </a:lnSpc>
                </a:pPr>
                <a:r>
                  <a:rPr lang="en-US" dirty="0">
                    <a:solidFill>
                      <a:srgbClr val="002060"/>
                    </a:solidFill>
                    <a:latin typeface="Arial" panose="020B0604020202020204" pitchFamily="34" charset="0"/>
                    <a:cs typeface="Arial" panose="020B0604020202020204" pitchFamily="34" charset="0"/>
                  </a:rPr>
                  <a:t>=&gt; </a:t>
                </a:r>
                <a14:m>
                  <m:oMath xmlns:m="http://schemas.openxmlformats.org/officeDocument/2006/math">
                    <m:sSub>
                      <m:sSubPr>
                        <m:ctrlPr>
                          <a:rPr lang="en-US" i="1" dirty="0" smtClean="0">
                            <a:solidFill>
                              <a:srgbClr val="002060"/>
                            </a:solidFill>
                            <a:latin typeface="Cambria Math" panose="02040503050406030204" pitchFamily="18" charset="0"/>
                            <a:cs typeface="Arial" panose="020B0604020202020204" pitchFamily="34" charset="0"/>
                          </a:rPr>
                        </m:ctrlPr>
                      </m:sSubPr>
                      <m:e>
                        <m:r>
                          <a:rPr lang="en-US" b="0" i="1" dirty="0" smtClean="0">
                            <a:solidFill>
                              <a:srgbClr val="002060"/>
                            </a:solidFill>
                            <a:latin typeface="Cambria Math" panose="02040503050406030204" pitchFamily="18" charset="0"/>
                            <a:cs typeface="Arial" panose="020B0604020202020204" pitchFamily="34" charset="0"/>
                          </a:rPr>
                          <m:t>𝐼</m:t>
                        </m:r>
                      </m:e>
                      <m:sub>
                        <m:r>
                          <a:rPr lang="en-US" b="0" i="1" dirty="0" smtClean="0">
                            <a:solidFill>
                              <a:srgbClr val="002060"/>
                            </a:solidFill>
                            <a:latin typeface="Cambria Math" panose="02040503050406030204" pitchFamily="18" charset="0"/>
                            <a:cs typeface="Arial" panose="020B0604020202020204" pitchFamily="34" charset="0"/>
                          </a:rPr>
                          <m:t>𝑚𝑎𝑥</m:t>
                        </m:r>
                      </m:sub>
                    </m:sSub>
                    <m:r>
                      <a:rPr lang="en-US" b="0" i="1" dirty="0" smtClean="0">
                        <a:solidFill>
                          <a:srgbClr val="002060"/>
                        </a:solidFill>
                        <a:latin typeface="Cambria Math" panose="02040503050406030204" pitchFamily="18" charset="0"/>
                        <a:cs typeface="Arial" panose="020B0604020202020204" pitchFamily="34" charset="0"/>
                      </a:rPr>
                      <m:t>=0,12</m:t>
                    </m:r>
                    <m:rad>
                      <m:radPr>
                        <m:degHide m:val="on"/>
                        <m:ctrlPr>
                          <a:rPr lang="en-US" b="0" i="1" dirty="0" smtClean="0">
                            <a:solidFill>
                              <a:srgbClr val="002060"/>
                            </a:solidFill>
                            <a:latin typeface="Cambria Math" panose="02040503050406030204" pitchFamily="18" charset="0"/>
                            <a:cs typeface="Arial" panose="020B0604020202020204" pitchFamily="34" charset="0"/>
                          </a:rPr>
                        </m:ctrlPr>
                      </m:radPr>
                      <m:deg/>
                      <m:e>
                        <m:r>
                          <a:rPr lang="en-US" b="0" i="1" dirty="0" smtClean="0">
                            <a:solidFill>
                              <a:srgbClr val="002060"/>
                            </a:solidFill>
                            <a:latin typeface="Cambria Math" panose="02040503050406030204" pitchFamily="18" charset="0"/>
                            <a:cs typeface="Arial" panose="020B0604020202020204" pitchFamily="34" charset="0"/>
                          </a:rPr>
                          <m:t>2</m:t>
                        </m:r>
                      </m:e>
                    </m:rad>
                    <m:r>
                      <a:rPr lang="en-US" b="0" i="1" dirty="0" smtClean="0">
                        <a:solidFill>
                          <a:srgbClr val="002060"/>
                        </a:solidFill>
                        <a:latin typeface="Cambria Math" panose="02040503050406030204" pitchFamily="18" charset="0"/>
                        <a:cs typeface="Arial" panose="020B0604020202020204" pitchFamily="34" charset="0"/>
                      </a:rPr>
                      <m:t>(</m:t>
                    </m:r>
                    <m:r>
                      <a:rPr lang="en-US" b="0" i="1" dirty="0" smtClean="0">
                        <a:solidFill>
                          <a:srgbClr val="002060"/>
                        </a:solidFill>
                        <a:latin typeface="Cambria Math" panose="02040503050406030204" pitchFamily="18" charset="0"/>
                        <a:cs typeface="Arial" panose="020B0604020202020204" pitchFamily="34" charset="0"/>
                      </a:rPr>
                      <m:t>𝐴</m:t>
                    </m:r>
                    <m:r>
                      <a:rPr lang="en-US" b="0" i="1" dirty="0" smtClean="0">
                        <a:solidFill>
                          <a:srgbClr val="002060"/>
                        </a:solidFill>
                        <a:latin typeface="Cambria Math" panose="02040503050406030204" pitchFamily="18" charset="0"/>
                        <a:cs typeface="Arial" panose="020B0604020202020204" pitchFamily="34" charset="0"/>
                      </a:rPr>
                      <m:t>)</m:t>
                    </m:r>
                  </m:oMath>
                </a14:m>
                <a:endParaRPr lang="en-US" dirty="0">
                  <a:solidFill>
                    <a:srgbClr val="002060"/>
                  </a:solidFill>
                  <a:latin typeface="Arial" panose="020B0604020202020204" pitchFamily="34" charset="0"/>
                  <a:cs typeface="Arial" panose="020B0604020202020204" pitchFamily="34" charset="0"/>
                </a:endParaRPr>
              </a:p>
            </p:txBody>
          </p:sp>
        </mc:Choice>
        <mc:Fallback xmlns="">
          <p:sp>
            <p:nvSpPr>
              <p:cNvPr id="14" name="TextBox 13">
                <a:extLst>
                  <a:ext uri="{FF2B5EF4-FFF2-40B4-BE49-F238E27FC236}">
                    <a16:creationId xmlns:a16="http://schemas.microsoft.com/office/drawing/2014/main" id="{8E9BE55D-1776-46DD-A805-7FFCD8F28F15}"/>
                  </a:ext>
                </a:extLst>
              </p:cNvPr>
              <p:cNvSpPr txBox="1">
                <a:spLocks noRot="1" noChangeAspect="1" noMove="1" noResize="1" noEditPoints="1" noAdjustHandles="1" noChangeArrowheads="1" noChangeShapeType="1" noTextEdit="1"/>
              </p:cNvSpPr>
              <p:nvPr/>
            </p:nvSpPr>
            <p:spPr>
              <a:xfrm>
                <a:off x="969970" y="2985884"/>
                <a:ext cx="7224597" cy="2584297"/>
              </a:xfrm>
              <a:prstGeom prst="rect">
                <a:avLst/>
              </a:prstGeom>
              <a:blipFill>
                <a:blip r:embed="rId3"/>
                <a:stretch>
                  <a:fillRect l="-675" b="-472"/>
                </a:stretch>
              </a:blipFill>
            </p:spPr>
            <p:txBody>
              <a:bodyPr/>
              <a:lstStyle/>
              <a:p>
                <a:r>
                  <a:rPr lang="en-US">
                    <a:noFill/>
                  </a:rPr>
                  <a:t> </a:t>
                </a:r>
              </a:p>
            </p:txBody>
          </p:sp>
        </mc:Fallback>
      </mc:AlternateContent>
    </p:spTree>
    <p:extLst>
      <p:ext uri="{BB962C8B-B14F-4D97-AF65-F5344CB8AC3E}">
        <p14:creationId xmlns:p14="http://schemas.microsoft.com/office/powerpoint/2010/main" val="1732448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anim calcmode="lin" valueType="num">
                                      <p:cBhvr>
                                        <p:cTn id="8"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 calcmode="lin" valueType="num">
                                      <p:cBhvr additive="base">
                                        <p:cTn id="14"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4">
                                            <p:txEl>
                                              <p:pRg st="1" end="1"/>
                                            </p:txEl>
                                          </p:spTgt>
                                        </p:tgtEl>
                                        <p:attrNameLst>
                                          <p:attrName>style.visibility</p:attrName>
                                        </p:attrNameLst>
                                      </p:cBhvr>
                                      <p:to>
                                        <p:strVal val="visible"/>
                                      </p:to>
                                    </p:set>
                                    <p:anim calcmode="lin" valueType="num">
                                      <p:cBhvr additive="base">
                                        <p:cTn id="20"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4">
                                            <p:txEl>
                                              <p:pRg st="2" end="2"/>
                                            </p:txEl>
                                          </p:spTgt>
                                        </p:tgtEl>
                                        <p:attrNameLst>
                                          <p:attrName>style.visibility</p:attrName>
                                        </p:attrNameLst>
                                      </p:cBhvr>
                                      <p:to>
                                        <p:strVal val="visible"/>
                                      </p:to>
                                    </p:set>
                                    <p:anim calcmode="lin" valueType="num">
                                      <p:cBhvr additive="base">
                                        <p:cTn id="26"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4">
                                            <p:txEl>
                                              <p:pRg st="3" end="3"/>
                                            </p:txEl>
                                          </p:spTgt>
                                        </p:tgtEl>
                                        <p:attrNameLst>
                                          <p:attrName>style.visibility</p:attrName>
                                        </p:attrNameLst>
                                      </p:cBhvr>
                                      <p:to>
                                        <p:strVal val="visible"/>
                                      </p:to>
                                    </p:set>
                                    <p:anim calcmode="lin" valueType="num">
                                      <p:cBhvr additive="base">
                                        <p:cTn id="32"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14">
                                            <p:txEl>
                                              <p:pRg st="4" end="4"/>
                                            </p:txEl>
                                          </p:spTgt>
                                        </p:tgtEl>
                                        <p:attrNameLst>
                                          <p:attrName>style.visibility</p:attrName>
                                        </p:attrNameLst>
                                      </p:cBhvr>
                                      <p:to>
                                        <p:strVal val="visible"/>
                                      </p:to>
                                    </p:set>
                                    <p:anim calcmode="lin" valueType="num">
                                      <p:cBhvr additive="base">
                                        <p:cTn id="38"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6691255" cy="369332"/>
          </a:xfrm>
          <a:prstGeom prst="rect">
            <a:avLst/>
          </a:prstGeom>
        </p:spPr>
        <p:txBody>
          <a:bodyPr wrap="none">
            <a:spAutoFit/>
          </a:bodyPr>
          <a:lstStyle/>
          <a:p>
            <a:r>
              <a:rPr lang="en-US"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chiều</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1 pha gồm các phần tử R, L, C mắc nối tiếp</a:t>
            </a:r>
            <a:endParaRPr lang="en-US" dirty="0">
              <a:solidFill>
                <a:schemeClr val="accent6">
                  <a:lumMod val="50000"/>
                </a:schemeClr>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8680200" y="2778307"/>
            <a:ext cx="2990431" cy="2500894"/>
          </a:xfrm>
          <a:prstGeom prst="rect">
            <a:avLst/>
          </a:prstGeom>
        </p:spPr>
      </p:pic>
      <p:sp>
        <p:nvSpPr>
          <p:cNvPr id="12" name="TextBox 11">
            <a:extLst>
              <a:ext uri="{FF2B5EF4-FFF2-40B4-BE49-F238E27FC236}">
                <a16:creationId xmlns="" xmlns:a16="http://schemas.microsoft.com/office/drawing/2014/main" id="{4FE1FB0A-0114-4002-95B6-7B7500161EC1}"/>
              </a:ext>
            </a:extLst>
          </p:cNvPr>
          <p:cNvSpPr txBox="1"/>
          <p:nvPr/>
        </p:nvSpPr>
        <p:spPr>
          <a:xfrm>
            <a:off x="607960" y="2447658"/>
            <a:ext cx="1252152" cy="369332"/>
          </a:xfrm>
          <a:prstGeom prst="rect">
            <a:avLst/>
          </a:prstGeom>
          <a:noFill/>
        </p:spPr>
        <p:txBody>
          <a:bodyPr wrap="square" rtlCol="0">
            <a:spAutoFit/>
          </a:bodyPr>
          <a:lstStyle/>
          <a:p>
            <a:r>
              <a:rPr lang="en-US" b="1" i="1" u="sng" dirty="0">
                <a:solidFill>
                  <a:srgbClr val="002060"/>
                </a:solidFill>
                <a:latin typeface="Arial" panose="020B0604020202020204" pitchFamily="34" charset="0"/>
                <a:cs typeface="Arial" panose="020B0604020202020204" pitchFamily="34" charset="0"/>
              </a:rPr>
              <a:t>* </a:t>
            </a:r>
            <a:r>
              <a:rPr lang="en-US" b="1" i="1" u="sng" dirty="0" err="1">
                <a:solidFill>
                  <a:srgbClr val="002060"/>
                </a:solidFill>
                <a:latin typeface="Arial" panose="020B0604020202020204" pitchFamily="34" charset="0"/>
                <a:cs typeface="Arial" panose="020B0604020202020204" pitchFamily="34" charset="0"/>
              </a:rPr>
              <a:t>Lời</a:t>
            </a:r>
            <a:r>
              <a:rPr lang="en-US" b="1" i="1" u="sng" dirty="0">
                <a:solidFill>
                  <a:srgbClr val="002060"/>
                </a:solidFill>
                <a:latin typeface="Arial" panose="020B0604020202020204" pitchFamily="34" charset="0"/>
                <a:cs typeface="Arial" panose="020B0604020202020204" pitchFamily="34" charset="0"/>
              </a:rPr>
              <a:t> </a:t>
            </a:r>
            <a:r>
              <a:rPr lang="en-US" b="1" i="1" u="sng" dirty="0" err="1">
                <a:solidFill>
                  <a:srgbClr val="002060"/>
                </a:solidFill>
                <a:latin typeface="Arial" panose="020B0604020202020204" pitchFamily="34" charset="0"/>
                <a:cs typeface="Arial" panose="020B0604020202020204" pitchFamily="34" charset="0"/>
              </a:rPr>
              <a:t>giải</a:t>
            </a:r>
            <a:r>
              <a:rPr lang="en-US" dirty="0">
                <a:solidFill>
                  <a:srgbClr val="002060"/>
                </a:solidFill>
                <a:latin typeface="Arial" panose="020B0604020202020204" pitchFamily="34" charset="0"/>
                <a:cs typeface="Arial" panose="020B0604020202020204" pitchFamily="34" charset="0"/>
              </a:rPr>
              <a:t>:</a:t>
            </a:r>
          </a:p>
        </p:txBody>
      </p:sp>
      <mc:AlternateContent xmlns:mc="http://schemas.openxmlformats.org/markup-compatibility/2006" xmlns:a14="http://schemas.microsoft.com/office/drawing/2010/main">
        <mc:Choice Requires="a14">
          <p:sp>
            <p:nvSpPr>
              <p:cNvPr id="14" name="TextBox 13">
                <a:extLst>
                  <a:ext uri="{FF2B5EF4-FFF2-40B4-BE49-F238E27FC236}">
                    <a16:creationId xmlns="" xmlns:a16="http://schemas.microsoft.com/office/drawing/2014/main" id="{8E9BE55D-1776-46DD-A805-7FFCD8F28F15}"/>
                  </a:ext>
                </a:extLst>
              </p:cNvPr>
              <p:cNvSpPr txBox="1"/>
              <p:nvPr/>
            </p:nvSpPr>
            <p:spPr>
              <a:xfrm>
                <a:off x="607960" y="2843852"/>
                <a:ext cx="7224597" cy="2706895"/>
              </a:xfrm>
              <a:prstGeom prst="rect">
                <a:avLst/>
              </a:prstGeom>
              <a:noFill/>
            </p:spPr>
            <p:txBody>
              <a:bodyPr wrap="square" rtlCol="0">
                <a:spAutoFit/>
              </a:bodyPr>
              <a:lstStyle/>
              <a:p>
                <a:pPr>
                  <a:lnSpc>
                    <a:spcPct val="150000"/>
                  </a:lnSpc>
                </a:pPr>
                <a:r>
                  <a:rPr lang="en-US" dirty="0" smtClean="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Điện</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áp</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giữa</a:t>
                </a:r>
                <a:r>
                  <a:rPr lang="en-US" dirty="0">
                    <a:solidFill>
                      <a:srgbClr val="002060"/>
                    </a:solidFill>
                    <a:latin typeface="Arial" panose="020B0604020202020204" pitchFamily="34" charset="0"/>
                    <a:cs typeface="Arial" panose="020B0604020202020204" pitchFamily="34" charset="0"/>
                  </a:rPr>
                  <a:t> 2 </a:t>
                </a:r>
                <a:r>
                  <a:rPr lang="en-US" dirty="0" err="1">
                    <a:solidFill>
                      <a:srgbClr val="002060"/>
                    </a:solidFill>
                    <a:latin typeface="Arial" panose="020B0604020202020204" pitchFamily="34" charset="0"/>
                    <a:cs typeface="Arial" panose="020B0604020202020204" pitchFamily="34" charset="0"/>
                  </a:rPr>
                  <a:t>đầu</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điện</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trở</a:t>
                </a:r>
                <a:r>
                  <a:rPr lang="en-US" dirty="0">
                    <a:solidFill>
                      <a:srgbClr val="002060"/>
                    </a:solidFill>
                    <a:latin typeface="Arial" panose="020B0604020202020204" pitchFamily="34" charset="0"/>
                    <a:cs typeface="Arial" panose="020B0604020202020204" pitchFamily="34" charset="0"/>
                  </a:rPr>
                  <a:t>: </a:t>
                </a:r>
              </a:p>
              <a:p>
                <a:pPr>
                  <a:lnSpc>
                    <a:spcPct val="150000"/>
                  </a:lnSpc>
                </a:pPr>
                <a:r>
                  <a:rPr lang="en-US" dirty="0">
                    <a:solidFill>
                      <a:srgbClr val="002060"/>
                    </a:solidFill>
                    <a:latin typeface="Arial" panose="020B0604020202020204" pitchFamily="34" charset="0"/>
                    <a:cs typeface="Arial" panose="020B0604020202020204" pitchFamily="34" charset="0"/>
                  </a:rPr>
                  <a:t>	</a:t>
                </a:r>
                <a14:m>
                  <m:oMath xmlns:m="http://schemas.openxmlformats.org/officeDocument/2006/math">
                    <m:sSub>
                      <m:sSubPr>
                        <m:ctrlPr>
                          <a:rPr lang="en-US" i="1" smtClean="0">
                            <a:solidFill>
                              <a:srgbClr val="002060"/>
                            </a:solidFill>
                            <a:latin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cs typeface="Arial" panose="020B0604020202020204" pitchFamily="34" charset="0"/>
                          </a:rPr>
                          <m:t>𝑈</m:t>
                        </m:r>
                      </m:e>
                      <m:sub>
                        <m:r>
                          <a:rPr lang="en-US" b="0" i="1" smtClean="0">
                            <a:solidFill>
                              <a:srgbClr val="002060"/>
                            </a:solidFill>
                            <a:latin typeface="Cambria Math" panose="02040503050406030204" pitchFamily="18" charset="0"/>
                            <a:cs typeface="Arial" panose="020B0604020202020204" pitchFamily="34" charset="0"/>
                          </a:rPr>
                          <m:t>𝑅</m:t>
                        </m:r>
                      </m:sub>
                    </m:sSub>
                    <m:r>
                      <a:rPr lang="en-US" b="0" i="1" smtClean="0">
                        <a:solidFill>
                          <a:srgbClr val="002060"/>
                        </a:solidFill>
                        <a:latin typeface="Cambria Math" panose="02040503050406030204" pitchFamily="18" charset="0"/>
                        <a:cs typeface="Arial" panose="020B0604020202020204" pitchFamily="34" charset="0"/>
                      </a:rPr>
                      <m:t>=</m:t>
                    </m:r>
                    <m:r>
                      <a:rPr lang="en-US" b="0" i="1" smtClean="0">
                        <a:solidFill>
                          <a:srgbClr val="002060"/>
                        </a:solidFill>
                        <a:latin typeface="Cambria Math" panose="02040503050406030204" pitchFamily="18" charset="0"/>
                        <a:cs typeface="Arial" panose="020B0604020202020204" pitchFamily="34" charset="0"/>
                      </a:rPr>
                      <m:t>𝐼</m:t>
                    </m:r>
                    <m:r>
                      <a:rPr lang="en-US" b="0" i="1" smtClean="0">
                        <a:solidFill>
                          <a:srgbClr val="002060"/>
                        </a:solidFill>
                        <a:latin typeface="Cambria Math" panose="02040503050406030204" pitchFamily="18" charset="0"/>
                        <a:cs typeface="Arial" panose="020B0604020202020204" pitchFamily="34" charset="0"/>
                      </a:rPr>
                      <m:t>.</m:t>
                    </m:r>
                    <m:r>
                      <a:rPr lang="en-US" b="0" i="1" smtClean="0">
                        <a:solidFill>
                          <a:srgbClr val="002060"/>
                        </a:solidFill>
                        <a:latin typeface="Cambria Math" panose="02040503050406030204" pitchFamily="18" charset="0"/>
                        <a:cs typeface="Arial" panose="020B0604020202020204" pitchFamily="34" charset="0"/>
                      </a:rPr>
                      <m:t>𝑅</m:t>
                    </m:r>
                    <m:r>
                      <a:rPr lang="en-US" b="0" i="1" smtClean="0">
                        <a:solidFill>
                          <a:srgbClr val="002060"/>
                        </a:solidFill>
                        <a:latin typeface="Cambria Math" panose="02040503050406030204" pitchFamily="18" charset="0"/>
                        <a:cs typeface="Arial" panose="020B0604020202020204" pitchFamily="34" charset="0"/>
                      </a:rPr>
                      <m:t>=0,12.75=9 </m:t>
                    </m:r>
                    <m:d>
                      <m:dPr>
                        <m:ctrlPr>
                          <a:rPr lang="en-US" b="0" i="1" smtClean="0">
                            <a:solidFill>
                              <a:srgbClr val="002060"/>
                            </a:solidFill>
                            <a:latin typeface="Cambria Math" panose="02040503050406030204" pitchFamily="18" charset="0"/>
                            <a:cs typeface="Arial" panose="020B0604020202020204" pitchFamily="34" charset="0"/>
                          </a:rPr>
                        </m:ctrlPr>
                      </m:dPr>
                      <m:e>
                        <m:r>
                          <a:rPr lang="en-US" b="0" i="1" smtClean="0">
                            <a:solidFill>
                              <a:srgbClr val="002060"/>
                            </a:solidFill>
                            <a:latin typeface="Cambria Math" panose="02040503050406030204" pitchFamily="18" charset="0"/>
                            <a:cs typeface="Arial" panose="020B0604020202020204" pitchFamily="34" charset="0"/>
                          </a:rPr>
                          <m:t>𝑉</m:t>
                        </m:r>
                      </m:e>
                    </m:d>
                    <m:r>
                      <a:rPr lang="en-US" b="0" i="1" smtClean="0">
                        <a:solidFill>
                          <a:srgbClr val="002060"/>
                        </a:solidFill>
                        <a:latin typeface="Cambria Math" panose="02040503050406030204" pitchFamily="18" charset="0"/>
                        <a:cs typeface="Arial" panose="020B0604020202020204" pitchFamily="34" charset="0"/>
                      </a:rPr>
                      <m:t>⇒ </m:t>
                    </m:r>
                    <m:sSub>
                      <m:sSubPr>
                        <m:ctrlPr>
                          <a:rPr lang="en-US" b="0" i="1" smtClean="0">
                            <a:solidFill>
                              <a:srgbClr val="002060"/>
                            </a:solidFill>
                            <a:latin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cs typeface="Arial" panose="020B0604020202020204" pitchFamily="34" charset="0"/>
                          </a:rPr>
                          <m:t>𝑈</m:t>
                        </m:r>
                      </m:e>
                      <m:sub>
                        <m:r>
                          <a:rPr lang="en-US" b="0" i="1" smtClean="0">
                            <a:solidFill>
                              <a:srgbClr val="002060"/>
                            </a:solidFill>
                            <a:latin typeface="Cambria Math" panose="02040503050406030204" pitchFamily="18" charset="0"/>
                            <a:cs typeface="Arial" panose="020B0604020202020204" pitchFamily="34" charset="0"/>
                          </a:rPr>
                          <m:t>𝑅𝑚𝑎𝑥</m:t>
                        </m:r>
                      </m:sub>
                    </m:sSub>
                    <m:r>
                      <a:rPr lang="en-US" b="0" i="1" smtClean="0">
                        <a:solidFill>
                          <a:srgbClr val="002060"/>
                        </a:solidFill>
                        <a:latin typeface="Cambria Math" panose="02040503050406030204" pitchFamily="18" charset="0"/>
                        <a:cs typeface="Arial" panose="020B0604020202020204" pitchFamily="34" charset="0"/>
                      </a:rPr>
                      <m:t>=</m:t>
                    </m:r>
                    <m:sSub>
                      <m:sSubPr>
                        <m:ctrlPr>
                          <a:rPr lang="en-US" b="0" i="1" smtClean="0">
                            <a:solidFill>
                              <a:srgbClr val="002060"/>
                            </a:solidFill>
                            <a:latin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cs typeface="Arial" panose="020B0604020202020204" pitchFamily="34" charset="0"/>
                          </a:rPr>
                          <m:t>𝑈</m:t>
                        </m:r>
                      </m:e>
                      <m:sub>
                        <m:r>
                          <a:rPr lang="en-US" b="0" i="1" smtClean="0">
                            <a:solidFill>
                              <a:srgbClr val="002060"/>
                            </a:solidFill>
                            <a:latin typeface="Cambria Math" panose="02040503050406030204" pitchFamily="18" charset="0"/>
                            <a:cs typeface="Arial" panose="020B0604020202020204" pitchFamily="34" charset="0"/>
                          </a:rPr>
                          <m:t>𝑅</m:t>
                        </m:r>
                      </m:sub>
                    </m:sSub>
                    <m:rad>
                      <m:radPr>
                        <m:degHide m:val="on"/>
                        <m:ctrlPr>
                          <a:rPr lang="en-US" b="0" i="1" smtClean="0">
                            <a:solidFill>
                              <a:srgbClr val="002060"/>
                            </a:solidFill>
                            <a:latin typeface="Cambria Math" panose="02040503050406030204" pitchFamily="18" charset="0"/>
                            <a:cs typeface="Arial" panose="020B0604020202020204" pitchFamily="34" charset="0"/>
                          </a:rPr>
                        </m:ctrlPr>
                      </m:radPr>
                      <m:deg/>
                      <m:e>
                        <m:r>
                          <a:rPr lang="en-US" b="0" i="1" smtClean="0">
                            <a:solidFill>
                              <a:srgbClr val="002060"/>
                            </a:solidFill>
                            <a:latin typeface="Cambria Math" panose="02040503050406030204" pitchFamily="18" charset="0"/>
                            <a:cs typeface="Arial" panose="020B0604020202020204" pitchFamily="34" charset="0"/>
                          </a:rPr>
                          <m:t>2</m:t>
                        </m:r>
                      </m:e>
                    </m:rad>
                    <m:r>
                      <a:rPr lang="en-US" b="0" i="1" smtClean="0">
                        <a:solidFill>
                          <a:srgbClr val="002060"/>
                        </a:solidFill>
                        <a:latin typeface="Cambria Math" panose="02040503050406030204" pitchFamily="18" charset="0"/>
                        <a:cs typeface="Arial" panose="020B0604020202020204" pitchFamily="34" charset="0"/>
                      </a:rPr>
                      <m:t>=9</m:t>
                    </m:r>
                    <m:rad>
                      <m:radPr>
                        <m:degHide m:val="on"/>
                        <m:ctrlPr>
                          <a:rPr lang="en-US" b="0" i="1" smtClean="0">
                            <a:solidFill>
                              <a:srgbClr val="002060"/>
                            </a:solidFill>
                            <a:latin typeface="Cambria Math" panose="02040503050406030204" pitchFamily="18" charset="0"/>
                            <a:cs typeface="Arial" panose="020B0604020202020204" pitchFamily="34" charset="0"/>
                          </a:rPr>
                        </m:ctrlPr>
                      </m:radPr>
                      <m:deg/>
                      <m:e>
                        <m:r>
                          <a:rPr lang="en-US" b="0" i="1" smtClean="0">
                            <a:solidFill>
                              <a:srgbClr val="002060"/>
                            </a:solidFill>
                            <a:latin typeface="Cambria Math" panose="02040503050406030204" pitchFamily="18" charset="0"/>
                            <a:cs typeface="Arial" panose="020B0604020202020204" pitchFamily="34" charset="0"/>
                          </a:rPr>
                          <m:t>2</m:t>
                        </m:r>
                      </m:e>
                    </m:rad>
                    <m:r>
                      <a:rPr lang="en-US" b="0" i="1" smtClean="0">
                        <a:solidFill>
                          <a:srgbClr val="002060"/>
                        </a:solidFill>
                        <a:latin typeface="Cambria Math" panose="02040503050406030204" pitchFamily="18" charset="0"/>
                        <a:cs typeface="Arial" panose="020B0604020202020204" pitchFamily="34" charset="0"/>
                      </a:rPr>
                      <m:t> (</m:t>
                    </m:r>
                    <m:r>
                      <a:rPr lang="en-US" b="0" i="1" smtClean="0">
                        <a:solidFill>
                          <a:srgbClr val="002060"/>
                        </a:solidFill>
                        <a:latin typeface="Cambria Math" panose="02040503050406030204" pitchFamily="18" charset="0"/>
                        <a:cs typeface="Arial" panose="020B0604020202020204" pitchFamily="34" charset="0"/>
                      </a:rPr>
                      <m:t>𝑉</m:t>
                    </m:r>
                    <m:r>
                      <a:rPr lang="en-US" b="0" i="1" smtClean="0">
                        <a:solidFill>
                          <a:srgbClr val="002060"/>
                        </a:solidFill>
                        <a:latin typeface="Cambria Math" panose="02040503050406030204" pitchFamily="18" charset="0"/>
                        <a:cs typeface="Arial" panose="020B0604020202020204" pitchFamily="34" charset="0"/>
                      </a:rPr>
                      <m:t>)</m:t>
                    </m:r>
                  </m:oMath>
                </a14:m>
                <a:endParaRPr lang="en-US" dirty="0">
                  <a:solidFill>
                    <a:srgbClr val="002060"/>
                  </a:solidFill>
                  <a:latin typeface="Arial" panose="020B0604020202020204" pitchFamily="34" charset="0"/>
                  <a:cs typeface="Arial" panose="020B0604020202020204" pitchFamily="34" charset="0"/>
                </a:endParaRPr>
              </a:p>
              <a:p>
                <a:pPr>
                  <a:lnSpc>
                    <a:spcPct val="150000"/>
                  </a:lnSpc>
                </a:pP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Điện</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áp</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giữa</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đầu</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tụ</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điện</a:t>
                </a:r>
                <a:r>
                  <a:rPr lang="en-US" dirty="0">
                    <a:solidFill>
                      <a:srgbClr val="002060"/>
                    </a:solidFill>
                    <a:latin typeface="Arial" panose="020B0604020202020204" pitchFamily="34" charset="0"/>
                    <a:cs typeface="Arial" panose="020B0604020202020204" pitchFamily="34" charset="0"/>
                  </a:rPr>
                  <a:t>:</a:t>
                </a:r>
              </a:p>
              <a:p>
                <a:pPr>
                  <a:lnSpc>
                    <a:spcPct val="150000"/>
                  </a:lnSpc>
                </a:pPr>
                <a:r>
                  <a:rPr lang="en-US" dirty="0">
                    <a:solidFill>
                      <a:srgbClr val="002060"/>
                    </a:solidFill>
                    <a:latin typeface="Arial" panose="020B0604020202020204" pitchFamily="34" charset="0"/>
                    <a:cs typeface="Arial" panose="020B0604020202020204" pitchFamily="34" charset="0"/>
                  </a:rPr>
                  <a:t>	</a:t>
                </a:r>
                <a14:m>
                  <m:oMath xmlns:m="http://schemas.openxmlformats.org/officeDocument/2006/math">
                    <m:sSub>
                      <m:sSubPr>
                        <m:ctrlPr>
                          <a:rPr lang="en-US" i="1" smtClean="0">
                            <a:solidFill>
                              <a:srgbClr val="002060"/>
                            </a:solidFill>
                            <a:latin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cs typeface="Arial" panose="020B0604020202020204" pitchFamily="34" charset="0"/>
                          </a:rPr>
                          <m:t>𝑈</m:t>
                        </m:r>
                      </m:e>
                      <m:sub>
                        <m:r>
                          <a:rPr lang="en-US" b="0" i="1" smtClean="0">
                            <a:solidFill>
                              <a:srgbClr val="002060"/>
                            </a:solidFill>
                            <a:latin typeface="Cambria Math" panose="02040503050406030204" pitchFamily="18" charset="0"/>
                            <a:cs typeface="Arial" panose="020B0604020202020204" pitchFamily="34" charset="0"/>
                          </a:rPr>
                          <m:t>𝐶</m:t>
                        </m:r>
                      </m:sub>
                    </m:sSub>
                    <m:r>
                      <a:rPr lang="en-US" b="0" i="1" smtClean="0">
                        <a:solidFill>
                          <a:srgbClr val="002060"/>
                        </a:solidFill>
                        <a:latin typeface="Cambria Math" panose="02040503050406030204" pitchFamily="18" charset="0"/>
                        <a:cs typeface="Arial" panose="020B0604020202020204" pitchFamily="34" charset="0"/>
                      </a:rPr>
                      <m:t>=</m:t>
                    </m:r>
                    <m:r>
                      <a:rPr lang="en-US" b="0" i="1" smtClean="0">
                        <a:solidFill>
                          <a:srgbClr val="002060"/>
                        </a:solidFill>
                        <a:latin typeface="Cambria Math" panose="02040503050406030204" pitchFamily="18" charset="0"/>
                        <a:cs typeface="Arial" panose="020B0604020202020204" pitchFamily="34" charset="0"/>
                      </a:rPr>
                      <m:t>𝐼</m:t>
                    </m:r>
                    <m:r>
                      <a:rPr lang="en-US" b="0" i="1" smtClean="0">
                        <a:solidFill>
                          <a:srgbClr val="002060"/>
                        </a:solidFill>
                        <a:latin typeface="Cambria Math" panose="02040503050406030204" pitchFamily="18" charset="0"/>
                        <a:cs typeface="Arial" panose="020B0604020202020204" pitchFamily="34" charset="0"/>
                      </a:rPr>
                      <m:t>.</m:t>
                    </m:r>
                    <m:sSub>
                      <m:sSubPr>
                        <m:ctrlPr>
                          <a:rPr lang="en-US" b="0" i="1" smtClean="0">
                            <a:solidFill>
                              <a:srgbClr val="002060"/>
                            </a:solidFill>
                            <a:latin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cs typeface="Arial" panose="020B0604020202020204" pitchFamily="34" charset="0"/>
                          </a:rPr>
                          <m:t>𝑋</m:t>
                        </m:r>
                      </m:e>
                      <m:sub>
                        <m:r>
                          <a:rPr lang="en-US" b="0" i="1" smtClean="0">
                            <a:solidFill>
                              <a:srgbClr val="002060"/>
                            </a:solidFill>
                            <a:latin typeface="Cambria Math" panose="02040503050406030204" pitchFamily="18" charset="0"/>
                            <a:cs typeface="Arial" panose="020B0604020202020204" pitchFamily="34" charset="0"/>
                          </a:rPr>
                          <m:t>𝐶</m:t>
                        </m:r>
                      </m:sub>
                    </m:sSub>
                    <m:r>
                      <a:rPr lang="en-US" b="0" i="1" smtClean="0">
                        <a:solidFill>
                          <a:srgbClr val="002060"/>
                        </a:solidFill>
                        <a:latin typeface="Cambria Math" panose="02040503050406030204" pitchFamily="18" charset="0"/>
                        <a:cs typeface="Arial" panose="020B0604020202020204" pitchFamily="34" charset="0"/>
                      </a:rPr>
                      <m:t>=0,12.60=7,2 </m:t>
                    </m:r>
                    <m:d>
                      <m:dPr>
                        <m:ctrlPr>
                          <a:rPr lang="en-US" b="0" i="1" smtClean="0">
                            <a:solidFill>
                              <a:srgbClr val="002060"/>
                            </a:solidFill>
                            <a:latin typeface="Cambria Math" panose="02040503050406030204" pitchFamily="18" charset="0"/>
                            <a:cs typeface="Arial" panose="020B0604020202020204" pitchFamily="34" charset="0"/>
                          </a:rPr>
                        </m:ctrlPr>
                      </m:dPr>
                      <m:e>
                        <m:r>
                          <a:rPr lang="en-US" b="0" i="1" smtClean="0">
                            <a:solidFill>
                              <a:srgbClr val="002060"/>
                            </a:solidFill>
                            <a:latin typeface="Cambria Math" panose="02040503050406030204" pitchFamily="18" charset="0"/>
                            <a:cs typeface="Arial" panose="020B0604020202020204" pitchFamily="34" charset="0"/>
                          </a:rPr>
                          <m:t>𝑉</m:t>
                        </m:r>
                      </m:e>
                    </m:d>
                    <m:r>
                      <a:rPr lang="en-US" b="0" i="1" smtClean="0">
                        <a:solidFill>
                          <a:srgbClr val="002060"/>
                        </a:solidFill>
                        <a:latin typeface="Cambria Math" panose="02040503050406030204" pitchFamily="18" charset="0"/>
                        <a:cs typeface="Arial" panose="020B0604020202020204" pitchFamily="34" charset="0"/>
                      </a:rPr>
                      <m:t>⇒ </m:t>
                    </m:r>
                    <m:sSub>
                      <m:sSubPr>
                        <m:ctrlPr>
                          <a:rPr lang="en-US" b="0" i="1" smtClean="0">
                            <a:solidFill>
                              <a:srgbClr val="002060"/>
                            </a:solidFill>
                            <a:latin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cs typeface="Arial" panose="020B0604020202020204" pitchFamily="34" charset="0"/>
                          </a:rPr>
                          <m:t>𝑈</m:t>
                        </m:r>
                      </m:e>
                      <m:sub>
                        <m:r>
                          <a:rPr lang="en-US" b="0" i="1" smtClean="0">
                            <a:solidFill>
                              <a:srgbClr val="002060"/>
                            </a:solidFill>
                            <a:latin typeface="Cambria Math" panose="02040503050406030204" pitchFamily="18" charset="0"/>
                            <a:cs typeface="Arial" panose="020B0604020202020204" pitchFamily="34" charset="0"/>
                          </a:rPr>
                          <m:t>𝐶𝑚𝑎𝑥</m:t>
                        </m:r>
                      </m:sub>
                    </m:sSub>
                    <m:r>
                      <a:rPr lang="en-US" b="0" i="1" smtClean="0">
                        <a:solidFill>
                          <a:srgbClr val="002060"/>
                        </a:solidFill>
                        <a:latin typeface="Cambria Math" panose="02040503050406030204" pitchFamily="18" charset="0"/>
                        <a:cs typeface="Arial" panose="020B0604020202020204" pitchFamily="34" charset="0"/>
                      </a:rPr>
                      <m:t>=</m:t>
                    </m:r>
                    <m:sSub>
                      <m:sSubPr>
                        <m:ctrlPr>
                          <a:rPr lang="en-US" b="0" i="1" smtClean="0">
                            <a:solidFill>
                              <a:srgbClr val="002060"/>
                            </a:solidFill>
                            <a:latin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cs typeface="Arial" panose="020B0604020202020204" pitchFamily="34" charset="0"/>
                          </a:rPr>
                          <m:t>𝑈</m:t>
                        </m:r>
                      </m:e>
                      <m:sub>
                        <m:r>
                          <a:rPr lang="en-US" b="0" i="1" smtClean="0">
                            <a:solidFill>
                              <a:srgbClr val="002060"/>
                            </a:solidFill>
                            <a:latin typeface="Cambria Math" panose="02040503050406030204" pitchFamily="18" charset="0"/>
                            <a:cs typeface="Arial" panose="020B0604020202020204" pitchFamily="34" charset="0"/>
                          </a:rPr>
                          <m:t>𝐶</m:t>
                        </m:r>
                      </m:sub>
                    </m:sSub>
                    <m:rad>
                      <m:radPr>
                        <m:degHide m:val="on"/>
                        <m:ctrlPr>
                          <a:rPr lang="en-US" b="0" i="1" smtClean="0">
                            <a:solidFill>
                              <a:srgbClr val="002060"/>
                            </a:solidFill>
                            <a:latin typeface="Cambria Math" panose="02040503050406030204" pitchFamily="18" charset="0"/>
                            <a:cs typeface="Arial" panose="020B0604020202020204" pitchFamily="34" charset="0"/>
                          </a:rPr>
                        </m:ctrlPr>
                      </m:radPr>
                      <m:deg/>
                      <m:e>
                        <m:r>
                          <a:rPr lang="en-US" b="0" i="1" smtClean="0">
                            <a:solidFill>
                              <a:srgbClr val="002060"/>
                            </a:solidFill>
                            <a:latin typeface="Cambria Math" panose="02040503050406030204" pitchFamily="18" charset="0"/>
                            <a:cs typeface="Arial" panose="020B0604020202020204" pitchFamily="34" charset="0"/>
                          </a:rPr>
                          <m:t>2</m:t>
                        </m:r>
                      </m:e>
                    </m:rad>
                    <m:r>
                      <a:rPr lang="en-US" b="0" i="1" smtClean="0">
                        <a:solidFill>
                          <a:srgbClr val="002060"/>
                        </a:solidFill>
                        <a:latin typeface="Cambria Math" panose="02040503050406030204" pitchFamily="18" charset="0"/>
                        <a:cs typeface="Arial" panose="020B0604020202020204" pitchFamily="34" charset="0"/>
                      </a:rPr>
                      <m:t>=7,2</m:t>
                    </m:r>
                    <m:rad>
                      <m:radPr>
                        <m:degHide m:val="on"/>
                        <m:ctrlPr>
                          <a:rPr lang="en-US" b="0" i="1" smtClean="0">
                            <a:solidFill>
                              <a:srgbClr val="002060"/>
                            </a:solidFill>
                            <a:latin typeface="Cambria Math" panose="02040503050406030204" pitchFamily="18" charset="0"/>
                            <a:cs typeface="Arial" panose="020B0604020202020204" pitchFamily="34" charset="0"/>
                          </a:rPr>
                        </m:ctrlPr>
                      </m:radPr>
                      <m:deg/>
                      <m:e>
                        <m:r>
                          <a:rPr lang="en-US" b="0" i="1" smtClean="0">
                            <a:solidFill>
                              <a:srgbClr val="002060"/>
                            </a:solidFill>
                            <a:latin typeface="Cambria Math" panose="02040503050406030204" pitchFamily="18" charset="0"/>
                            <a:cs typeface="Arial" panose="020B0604020202020204" pitchFamily="34" charset="0"/>
                          </a:rPr>
                          <m:t>2</m:t>
                        </m:r>
                      </m:e>
                    </m:rad>
                  </m:oMath>
                </a14:m>
                <a:r>
                  <a:rPr lang="en-US" dirty="0">
                    <a:solidFill>
                      <a:srgbClr val="002060"/>
                    </a:solidFill>
                    <a:latin typeface="Arial" panose="020B0604020202020204" pitchFamily="34" charset="0"/>
                    <a:cs typeface="Arial" panose="020B0604020202020204" pitchFamily="34" charset="0"/>
                  </a:rPr>
                  <a:t> (V)</a:t>
                </a:r>
              </a:p>
              <a:p>
                <a:pPr>
                  <a:lnSpc>
                    <a:spcPct val="150000"/>
                  </a:lnSpc>
                </a:pP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Điện</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áp</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giữ</a:t>
                </a:r>
                <a:r>
                  <a:rPr lang="en-US" dirty="0">
                    <a:solidFill>
                      <a:srgbClr val="002060"/>
                    </a:solidFill>
                    <a:latin typeface="Arial" panose="020B0604020202020204" pitchFamily="34" charset="0"/>
                    <a:cs typeface="Arial" panose="020B0604020202020204" pitchFamily="34" charset="0"/>
                  </a:rPr>
                  <a:t> 2 </a:t>
                </a:r>
                <a:r>
                  <a:rPr lang="en-US" dirty="0" err="1">
                    <a:solidFill>
                      <a:srgbClr val="002060"/>
                    </a:solidFill>
                    <a:latin typeface="Arial" panose="020B0604020202020204" pitchFamily="34" charset="0"/>
                    <a:cs typeface="Arial" panose="020B0604020202020204" pitchFamily="34" charset="0"/>
                  </a:rPr>
                  <a:t>đầu</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cuộn</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dây</a:t>
                </a:r>
                <a:r>
                  <a:rPr lang="en-US" dirty="0">
                    <a:solidFill>
                      <a:srgbClr val="002060"/>
                    </a:solidFill>
                    <a:latin typeface="Arial" panose="020B0604020202020204" pitchFamily="34" charset="0"/>
                    <a:cs typeface="Arial" panose="020B0604020202020204" pitchFamily="34" charset="0"/>
                  </a:rPr>
                  <a:t>:</a:t>
                </a:r>
              </a:p>
              <a:p>
                <a:pPr>
                  <a:lnSpc>
                    <a:spcPct val="150000"/>
                  </a:lnSpc>
                </a:pPr>
                <a:r>
                  <a:rPr lang="en-US" dirty="0">
                    <a:solidFill>
                      <a:srgbClr val="002060"/>
                    </a:solidFill>
                    <a:latin typeface="Arial" panose="020B0604020202020204" pitchFamily="34" charset="0"/>
                    <a:cs typeface="Arial" panose="020B0604020202020204" pitchFamily="34" charset="0"/>
                  </a:rPr>
                  <a:t>	</a:t>
                </a:r>
                <a14:m>
                  <m:oMath xmlns:m="http://schemas.openxmlformats.org/officeDocument/2006/math">
                    <m:sSub>
                      <m:sSubPr>
                        <m:ctrlPr>
                          <a:rPr lang="en-US" i="1" smtClean="0">
                            <a:solidFill>
                              <a:srgbClr val="002060"/>
                            </a:solidFill>
                            <a:latin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cs typeface="Arial" panose="020B0604020202020204" pitchFamily="34" charset="0"/>
                          </a:rPr>
                          <m:t>𝑈</m:t>
                        </m:r>
                      </m:e>
                      <m:sub>
                        <m:r>
                          <a:rPr lang="en-US" b="0" i="1" smtClean="0">
                            <a:solidFill>
                              <a:srgbClr val="002060"/>
                            </a:solidFill>
                            <a:latin typeface="Cambria Math" panose="02040503050406030204" pitchFamily="18" charset="0"/>
                            <a:cs typeface="Arial" panose="020B0604020202020204" pitchFamily="34" charset="0"/>
                          </a:rPr>
                          <m:t>𝐿</m:t>
                        </m:r>
                      </m:sub>
                    </m:sSub>
                    <m:r>
                      <a:rPr lang="en-US" b="0" i="1" smtClean="0">
                        <a:solidFill>
                          <a:srgbClr val="002060"/>
                        </a:solidFill>
                        <a:latin typeface="Cambria Math" panose="02040503050406030204" pitchFamily="18" charset="0"/>
                        <a:cs typeface="Arial" panose="020B0604020202020204" pitchFamily="34" charset="0"/>
                      </a:rPr>
                      <m:t>=</m:t>
                    </m:r>
                    <m:r>
                      <a:rPr lang="en-US" b="0" i="1" smtClean="0">
                        <a:solidFill>
                          <a:srgbClr val="002060"/>
                        </a:solidFill>
                        <a:latin typeface="Cambria Math" panose="02040503050406030204" pitchFamily="18" charset="0"/>
                        <a:cs typeface="Arial" panose="020B0604020202020204" pitchFamily="34" charset="0"/>
                      </a:rPr>
                      <m:t>𝐼</m:t>
                    </m:r>
                    <m:r>
                      <a:rPr lang="en-US" b="0" i="1" smtClean="0">
                        <a:solidFill>
                          <a:srgbClr val="002060"/>
                        </a:solidFill>
                        <a:latin typeface="Cambria Math" panose="02040503050406030204" pitchFamily="18" charset="0"/>
                        <a:cs typeface="Arial" panose="020B0604020202020204" pitchFamily="34" charset="0"/>
                      </a:rPr>
                      <m:t>.</m:t>
                    </m:r>
                    <m:sSub>
                      <m:sSubPr>
                        <m:ctrlPr>
                          <a:rPr lang="en-US" b="0" i="1" smtClean="0">
                            <a:solidFill>
                              <a:srgbClr val="002060"/>
                            </a:solidFill>
                            <a:latin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cs typeface="Arial" panose="020B0604020202020204" pitchFamily="34" charset="0"/>
                          </a:rPr>
                          <m:t>𝑋</m:t>
                        </m:r>
                      </m:e>
                      <m:sub>
                        <m:r>
                          <a:rPr lang="en-US" b="0" i="1" smtClean="0">
                            <a:solidFill>
                              <a:srgbClr val="002060"/>
                            </a:solidFill>
                            <a:latin typeface="Cambria Math" panose="02040503050406030204" pitchFamily="18" charset="0"/>
                            <a:cs typeface="Arial" panose="020B0604020202020204" pitchFamily="34" charset="0"/>
                          </a:rPr>
                          <m:t>𝐿</m:t>
                        </m:r>
                      </m:sub>
                    </m:sSub>
                    <m:r>
                      <a:rPr lang="en-US" b="0" i="1" smtClean="0">
                        <a:solidFill>
                          <a:srgbClr val="002060"/>
                        </a:solidFill>
                        <a:latin typeface="Cambria Math" panose="02040503050406030204" pitchFamily="18" charset="0"/>
                        <a:cs typeface="Arial" panose="020B0604020202020204" pitchFamily="34" charset="0"/>
                      </a:rPr>
                      <m:t>=0,12.25=3 </m:t>
                    </m:r>
                    <m:d>
                      <m:dPr>
                        <m:ctrlPr>
                          <a:rPr lang="en-US" b="0" i="1" smtClean="0">
                            <a:solidFill>
                              <a:srgbClr val="002060"/>
                            </a:solidFill>
                            <a:latin typeface="Cambria Math" panose="02040503050406030204" pitchFamily="18" charset="0"/>
                            <a:cs typeface="Arial" panose="020B0604020202020204" pitchFamily="34" charset="0"/>
                          </a:rPr>
                        </m:ctrlPr>
                      </m:dPr>
                      <m:e>
                        <m:r>
                          <a:rPr lang="en-US" b="0" i="1" smtClean="0">
                            <a:solidFill>
                              <a:srgbClr val="002060"/>
                            </a:solidFill>
                            <a:latin typeface="Cambria Math" panose="02040503050406030204" pitchFamily="18" charset="0"/>
                            <a:cs typeface="Arial" panose="020B0604020202020204" pitchFamily="34" charset="0"/>
                          </a:rPr>
                          <m:t>𝑉</m:t>
                        </m:r>
                      </m:e>
                    </m:d>
                    <m:r>
                      <a:rPr lang="en-US" b="0" i="1" smtClean="0">
                        <a:solidFill>
                          <a:srgbClr val="002060"/>
                        </a:solidFill>
                        <a:latin typeface="Cambria Math" panose="02040503050406030204" pitchFamily="18" charset="0"/>
                        <a:cs typeface="Arial" panose="020B0604020202020204" pitchFamily="34" charset="0"/>
                      </a:rPr>
                      <m:t>⇒ </m:t>
                    </m:r>
                    <m:sSub>
                      <m:sSubPr>
                        <m:ctrlPr>
                          <a:rPr lang="en-US" b="0" i="1" smtClean="0">
                            <a:solidFill>
                              <a:srgbClr val="002060"/>
                            </a:solidFill>
                            <a:latin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cs typeface="Arial" panose="020B0604020202020204" pitchFamily="34" charset="0"/>
                          </a:rPr>
                          <m:t>𝑈</m:t>
                        </m:r>
                      </m:e>
                      <m:sub>
                        <m:r>
                          <a:rPr lang="en-US" b="0" i="1" smtClean="0">
                            <a:solidFill>
                              <a:srgbClr val="002060"/>
                            </a:solidFill>
                            <a:latin typeface="Cambria Math" panose="02040503050406030204" pitchFamily="18" charset="0"/>
                            <a:cs typeface="Arial" panose="020B0604020202020204" pitchFamily="34" charset="0"/>
                          </a:rPr>
                          <m:t>𝐿𝑚𝑎𝑥</m:t>
                        </m:r>
                      </m:sub>
                    </m:sSub>
                    <m:r>
                      <a:rPr lang="en-US" b="0" i="1" smtClean="0">
                        <a:solidFill>
                          <a:srgbClr val="002060"/>
                        </a:solidFill>
                        <a:latin typeface="Cambria Math" panose="02040503050406030204" pitchFamily="18" charset="0"/>
                        <a:cs typeface="Arial" panose="020B0604020202020204" pitchFamily="34" charset="0"/>
                      </a:rPr>
                      <m:t>=</m:t>
                    </m:r>
                    <m:sSub>
                      <m:sSubPr>
                        <m:ctrlPr>
                          <a:rPr lang="en-US" b="0" i="1" smtClean="0">
                            <a:solidFill>
                              <a:srgbClr val="002060"/>
                            </a:solidFill>
                            <a:latin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cs typeface="Arial" panose="020B0604020202020204" pitchFamily="34" charset="0"/>
                          </a:rPr>
                          <m:t>𝑈</m:t>
                        </m:r>
                      </m:e>
                      <m:sub>
                        <m:r>
                          <a:rPr lang="en-US" b="0" i="1" smtClean="0">
                            <a:solidFill>
                              <a:srgbClr val="002060"/>
                            </a:solidFill>
                            <a:latin typeface="Cambria Math" panose="02040503050406030204" pitchFamily="18" charset="0"/>
                            <a:cs typeface="Arial" panose="020B0604020202020204" pitchFamily="34" charset="0"/>
                          </a:rPr>
                          <m:t>𝐿</m:t>
                        </m:r>
                      </m:sub>
                    </m:sSub>
                    <m:rad>
                      <m:radPr>
                        <m:degHide m:val="on"/>
                        <m:ctrlPr>
                          <a:rPr lang="en-US" b="0" i="1" smtClean="0">
                            <a:solidFill>
                              <a:srgbClr val="002060"/>
                            </a:solidFill>
                            <a:latin typeface="Cambria Math" panose="02040503050406030204" pitchFamily="18" charset="0"/>
                            <a:cs typeface="Arial" panose="020B0604020202020204" pitchFamily="34" charset="0"/>
                          </a:rPr>
                        </m:ctrlPr>
                      </m:radPr>
                      <m:deg/>
                      <m:e>
                        <m:r>
                          <a:rPr lang="en-US" b="0" i="1" smtClean="0">
                            <a:solidFill>
                              <a:srgbClr val="002060"/>
                            </a:solidFill>
                            <a:latin typeface="Cambria Math" panose="02040503050406030204" pitchFamily="18" charset="0"/>
                            <a:cs typeface="Arial" panose="020B0604020202020204" pitchFamily="34" charset="0"/>
                          </a:rPr>
                          <m:t>2</m:t>
                        </m:r>
                      </m:e>
                    </m:rad>
                    <m:r>
                      <a:rPr lang="en-US" b="0" i="1" smtClean="0">
                        <a:solidFill>
                          <a:srgbClr val="002060"/>
                        </a:solidFill>
                        <a:latin typeface="Cambria Math" panose="02040503050406030204" pitchFamily="18" charset="0"/>
                        <a:cs typeface="Arial" panose="020B0604020202020204" pitchFamily="34" charset="0"/>
                      </a:rPr>
                      <m:t>=3</m:t>
                    </m:r>
                    <m:rad>
                      <m:radPr>
                        <m:degHide m:val="on"/>
                        <m:ctrlPr>
                          <a:rPr lang="en-US" b="0" i="1" smtClean="0">
                            <a:solidFill>
                              <a:srgbClr val="002060"/>
                            </a:solidFill>
                            <a:latin typeface="Cambria Math" panose="02040503050406030204" pitchFamily="18" charset="0"/>
                            <a:cs typeface="Arial" panose="020B0604020202020204" pitchFamily="34" charset="0"/>
                          </a:rPr>
                        </m:ctrlPr>
                      </m:radPr>
                      <m:deg/>
                      <m:e>
                        <m:r>
                          <a:rPr lang="en-US" b="0" i="1" smtClean="0">
                            <a:solidFill>
                              <a:srgbClr val="002060"/>
                            </a:solidFill>
                            <a:latin typeface="Cambria Math" panose="02040503050406030204" pitchFamily="18" charset="0"/>
                            <a:cs typeface="Arial" panose="020B0604020202020204" pitchFamily="34" charset="0"/>
                          </a:rPr>
                          <m:t>2</m:t>
                        </m:r>
                      </m:e>
                    </m:rad>
                  </m:oMath>
                </a14:m>
                <a:r>
                  <a:rPr lang="en-US" dirty="0">
                    <a:solidFill>
                      <a:srgbClr val="002060"/>
                    </a:solidFill>
                    <a:latin typeface="Arial" panose="020B0604020202020204" pitchFamily="34" charset="0"/>
                    <a:cs typeface="Arial" panose="020B0604020202020204" pitchFamily="34" charset="0"/>
                  </a:rPr>
                  <a:t> (V</a:t>
                </a:r>
                <a:r>
                  <a:rPr lang="en-US" dirty="0" smtClean="0">
                    <a:solidFill>
                      <a:srgbClr val="002060"/>
                    </a:solidFill>
                    <a:latin typeface="Arial" panose="020B0604020202020204" pitchFamily="34" charset="0"/>
                    <a:cs typeface="Arial" panose="020B0604020202020204" pitchFamily="34" charset="0"/>
                  </a:rPr>
                  <a:t>)</a:t>
                </a:r>
                <a:endParaRPr lang="en-US" dirty="0">
                  <a:solidFill>
                    <a:srgbClr val="002060"/>
                  </a:solidFill>
                  <a:latin typeface="Arial" panose="020B0604020202020204" pitchFamily="34" charset="0"/>
                  <a:cs typeface="Arial" panose="020B0604020202020204" pitchFamily="34" charset="0"/>
                </a:endParaRPr>
              </a:p>
            </p:txBody>
          </p:sp>
        </mc:Choice>
        <mc:Fallback xmlns="">
          <p:sp>
            <p:nvSpPr>
              <p:cNvPr id="14" name="TextBox 13">
                <a:extLst>
                  <a:ext uri="{FF2B5EF4-FFF2-40B4-BE49-F238E27FC236}">
                    <a16:creationId xmlns:a16="http://schemas.microsoft.com/office/drawing/2014/main" id="{8E9BE55D-1776-46DD-A805-7FFCD8F28F15}"/>
                  </a:ext>
                </a:extLst>
              </p:cNvPr>
              <p:cNvSpPr txBox="1">
                <a:spLocks noRot="1" noChangeAspect="1" noMove="1" noResize="1" noEditPoints="1" noAdjustHandles="1" noChangeArrowheads="1" noChangeShapeType="1" noTextEdit="1"/>
              </p:cNvSpPr>
              <p:nvPr/>
            </p:nvSpPr>
            <p:spPr>
              <a:xfrm>
                <a:off x="607960" y="2843852"/>
                <a:ext cx="7224597" cy="2706895"/>
              </a:xfrm>
              <a:prstGeom prst="rect">
                <a:avLst/>
              </a:prstGeom>
              <a:blipFill>
                <a:blip r:embed="rId3"/>
                <a:stretch>
                  <a:fillRect l="-759" r="-253" b="-450"/>
                </a:stretch>
              </a:blipFill>
            </p:spPr>
            <p:txBody>
              <a:bodyPr/>
              <a:lstStyle/>
              <a:p>
                <a:r>
                  <a:rPr lang="en-US">
                    <a:noFill/>
                  </a:rPr>
                  <a:t> </a:t>
                </a:r>
              </a:p>
            </p:txBody>
          </p:sp>
        </mc:Fallback>
      </mc:AlternateContent>
    </p:spTree>
    <p:extLst>
      <p:ext uri="{BB962C8B-B14F-4D97-AF65-F5344CB8AC3E}">
        <p14:creationId xmlns:p14="http://schemas.microsoft.com/office/powerpoint/2010/main" val="2972495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4">
                                            <p:txEl>
                                              <p:pRg st="0" end="0"/>
                                            </p:txEl>
                                          </p:spTgt>
                                        </p:tgtEl>
                                        <p:attrNameLst>
                                          <p:attrName>style.visibility</p:attrName>
                                        </p:attrNameLst>
                                      </p:cBhvr>
                                      <p:to>
                                        <p:strVal val="visible"/>
                                      </p:to>
                                    </p:set>
                                    <p:animEffect transition="in" filter="fade">
                                      <p:cBhvr>
                                        <p:cTn id="13" dur="1000"/>
                                        <p:tgtEl>
                                          <p:spTgt spid="14">
                                            <p:txEl>
                                              <p:pRg st="0" end="0"/>
                                            </p:txEl>
                                          </p:spTgt>
                                        </p:tgtEl>
                                      </p:cBhvr>
                                    </p:animEffect>
                                    <p:anim calcmode="lin" valueType="num">
                                      <p:cBhvr>
                                        <p:cTn id="14"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4">
                                            <p:txEl>
                                              <p:pRg st="1" end="1"/>
                                            </p:txEl>
                                          </p:spTgt>
                                        </p:tgtEl>
                                        <p:attrNameLst>
                                          <p:attrName>style.visibility</p:attrName>
                                        </p:attrNameLst>
                                      </p:cBhvr>
                                      <p:to>
                                        <p:strVal val="visible"/>
                                      </p:to>
                                    </p:set>
                                    <p:anim calcmode="lin" valueType="num">
                                      <p:cBhvr additive="base">
                                        <p:cTn id="20"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4">
                                            <p:txEl>
                                              <p:pRg st="2" end="2"/>
                                            </p:txEl>
                                          </p:spTgt>
                                        </p:tgtEl>
                                        <p:attrNameLst>
                                          <p:attrName>style.visibility</p:attrName>
                                        </p:attrNameLst>
                                      </p:cBhvr>
                                      <p:to>
                                        <p:strVal val="visible"/>
                                      </p:to>
                                    </p:set>
                                    <p:anim calcmode="lin" valueType="num">
                                      <p:cBhvr additive="base">
                                        <p:cTn id="26"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4">
                                            <p:txEl>
                                              <p:pRg st="3" end="3"/>
                                            </p:txEl>
                                          </p:spTgt>
                                        </p:tgtEl>
                                        <p:attrNameLst>
                                          <p:attrName>style.visibility</p:attrName>
                                        </p:attrNameLst>
                                      </p:cBhvr>
                                      <p:to>
                                        <p:strVal val="visible"/>
                                      </p:to>
                                    </p:set>
                                    <p:anim calcmode="lin" valueType="num">
                                      <p:cBhvr additive="base">
                                        <p:cTn id="32"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14">
                                            <p:txEl>
                                              <p:pRg st="4" end="4"/>
                                            </p:txEl>
                                          </p:spTgt>
                                        </p:tgtEl>
                                        <p:attrNameLst>
                                          <p:attrName>style.visibility</p:attrName>
                                        </p:attrNameLst>
                                      </p:cBhvr>
                                      <p:to>
                                        <p:strVal val="visible"/>
                                      </p:to>
                                    </p:set>
                                    <p:anim calcmode="lin" valueType="num">
                                      <p:cBhvr additive="base">
                                        <p:cTn id="38"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4">
                                            <p:txEl>
                                              <p:pRg st="5" end="5"/>
                                            </p:txEl>
                                          </p:spTgt>
                                        </p:tgtEl>
                                        <p:attrNameLst>
                                          <p:attrName>style.visibility</p:attrName>
                                        </p:attrNameLst>
                                      </p:cBhvr>
                                      <p:to>
                                        <p:strVal val="visible"/>
                                      </p:to>
                                    </p:set>
                                    <p:anim calcmode="lin" valueType="num">
                                      <p:cBhvr additive="base">
                                        <p:cTn id="44" dur="500" fill="hold"/>
                                        <p:tgtEl>
                                          <p:spTgt spid="14">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1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6691255" cy="369332"/>
          </a:xfrm>
          <a:prstGeom prst="rect">
            <a:avLst/>
          </a:prstGeom>
        </p:spPr>
        <p:txBody>
          <a:bodyPr wrap="none">
            <a:spAutoFit/>
          </a:bodyPr>
          <a:lstStyle/>
          <a:p>
            <a:r>
              <a:rPr lang="en-US"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chiều</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1 pha gồm các phần tử R, L, C mắc nối tiếp</a:t>
            </a:r>
            <a:endParaRPr lang="en-US" dirty="0">
              <a:solidFill>
                <a:schemeClr val="accent6">
                  <a:lumMod val="50000"/>
                </a:schemeClr>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8680200" y="2778307"/>
            <a:ext cx="2990431" cy="2500894"/>
          </a:xfrm>
          <a:prstGeom prst="rect">
            <a:avLst/>
          </a:prstGeom>
        </p:spPr>
      </p:pic>
      <p:sp>
        <p:nvSpPr>
          <p:cNvPr id="12" name="TextBox 11">
            <a:extLst>
              <a:ext uri="{FF2B5EF4-FFF2-40B4-BE49-F238E27FC236}">
                <a16:creationId xmlns="" xmlns:a16="http://schemas.microsoft.com/office/drawing/2014/main" id="{4FE1FB0A-0114-4002-95B6-7B7500161EC1}"/>
              </a:ext>
            </a:extLst>
          </p:cNvPr>
          <p:cNvSpPr txBox="1"/>
          <p:nvPr/>
        </p:nvSpPr>
        <p:spPr>
          <a:xfrm>
            <a:off x="756745" y="2408975"/>
            <a:ext cx="1252152" cy="369332"/>
          </a:xfrm>
          <a:prstGeom prst="rect">
            <a:avLst/>
          </a:prstGeom>
          <a:noFill/>
        </p:spPr>
        <p:txBody>
          <a:bodyPr wrap="square" rtlCol="0">
            <a:spAutoFit/>
          </a:bodyPr>
          <a:lstStyle/>
          <a:p>
            <a:r>
              <a:rPr lang="en-US" b="1" i="1" u="sng" dirty="0">
                <a:solidFill>
                  <a:srgbClr val="002060"/>
                </a:solidFill>
                <a:latin typeface="Arial" panose="020B0604020202020204" pitchFamily="34" charset="0"/>
                <a:cs typeface="Arial" panose="020B0604020202020204" pitchFamily="34" charset="0"/>
              </a:rPr>
              <a:t>* </a:t>
            </a:r>
            <a:r>
              <a:rPr lang="en-US" b="1" i="1" u="sng" dirty="0" err="1">
                <a:solidFill>
                  <a:srgbClr val="002060"/>
                </a:solidFill>
                <a:latin typeface="Arial" panose="020B0604020202020204" pitchFamily="34" charset="0"/>
                <a:cs typeface="Arial" panose="020B0604020202020204" pitchFamily="34" charset="0"/>
              </a:rPr>
              <a:t>Lời</a:t>
            </a:r>
            <a:r>
              <a:rPr lang="en-US" b="1" i="1" u="sng" dirty="0">
                <a:solidFill>
                  <a:srgbClr val="002060"/>
                </a:solidFill>
                <a:latin typeface="Arial" panose="020B0604020202020204" pitchFamily="34" charset="0"/>
                <a:cs typeface="Arial" panose="020B0604020202020204" pitchFamily="34" charset="0"/>
              </a:rPr>
              <a:t> </a:t>
            </a:r>
            <a:r>
              <a:rPr lang="en-US" b="1" i="1" u="sng" dirty="0" err="1">
                <a:solidFill>
                  <a:srgbClr val="002060"/>
                </a:solidFill>
                <a:latin typeface="Arial" panose="020B0604020202020204" pitchFamily="34" charset="0"/>
                <a:cs typeface="Arial" panose="020B0604020202020204" pitchFamily="34" charset="0"/>
              </a:rPr>
              <a:t>giải</a:t>
            </a:r>
            <a:r>
              <a:rPr lang="en-US" dirty="0">
                <a:solidFill>
                  <a:srgbClr val="002060"/>
                </a:solidFill>
                <a:latin typeface="Arial" panose="020B0604020202020204" pitchFamily="34" charset="0"/>
                <a:cs typeface="Arial" panose="020B0604020202020204" pitchFamily="34" charset="0"/>
              </a:rPr>
              <a:t>:</a:t>
            </a:r>
          </a:p>
        </p:txBody>
      </p:sp>
      <mc:AlternateContent xmlns:mc="http://schemas.openxmlformats.org/markup-compatibility/2006" xmlns:a14="http://schemas.microsoft.com/office/drawing/2010/main">
        <mc:Choice Requires="a14">
          <p:sp>
            <p:nvSpPr>
              <p:cNvPr id="14" name="TextBox 13">
                <a:extLst>
                  <a:ext uri="{FF2B5EF4-FFF2-40B4-BE49-F238E27FC236}">
                    <a16:creationId xmlns="" xmlns:a16="http://schemas.microsoft.com/office/drawing/2014/main" id="{8E9BE55D-1776-46DD-A805-7FFCD8F28F15}"/>
                  </a:ext>
                </a:extLst>
              </p:cNvPr>
              <p:cNvSpPr txBox="1"/>
              <p:nvPr/>
            </p:nvSpPr>
            <p:spPr>
              <a:xfrm>
                <a:off x="756745" y="3010935"/>
                <a:ext cx="7224597" cy="2416687"/>
              </a:xfrm>
              <a:prstGeom prst="rect">
                <a:avLst/>
              </a:prstGeom>
              <a:noFill/>
            </p:spPr>
            <p:txBody>
              <a:bodyPr wrap="square" rtlCol="0">
                <a:spAutoFit/>
              </a:bodyPr>
              <a:lstStyle/>
              <a:p>
                <a:pPr>
                  <a:lnSpc>
                    <a:spcPct val="150000"/>
                  </a:lnSpc>
                </a:pPr>
                <a:r>
                  <a:rPr lang="en-US" dirty="0" smtClean="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Biểu</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thức</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tổng</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quát</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của</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dòng</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điện</a:t>
                </a:r>
                <a:r>
                  <a:rPr lang="en-US" dirty="0">
                    <a:solidFill>
                      <a:srgbClr val="002060"/>
                    </a:solidFill>
                    <a:latin typeface="Arial" panose="020B0604020202020204" pitchFamily="34" charset="0"/>
                    <a:cs typeface="Arial" panose="020B0604020202020204" pitchFamily="34" charset="0"/>
                  </a:rPr>
                  <a:t>:</a:t>
                </a:r>
              </a:p>
              <a:p>
                <a:pPr>
                  <a:lnSpc>
                    <a:spcPct val="150000"/>
                  </a:lnSpc>
                </a:pPr>
                <a:r>
                  <a:rPr lang="en-US" dirty="0">
                    <a:solidFill>
                      <a:srgbClr val="002060"/>
                    </a:solidFill>
                    <a:latin typeface="Arial" panose="020B0604020202020204" pitchFamily="34" charset="0"/>
                    <a:cs typeface="Arial" panose="020B0604020202020204" pitchFamily="34" charset="0"/>
                  </a:rPr>
                  <a:t>	</a:t>
                </a:r>
                <a14:m>
                  <m:oMath xmlns:m="http://schemas.openxmlformats.org/officeDocument/2006/math">
                    <m:r>
                      <a:rPr lang="en-US" b="0" i="1" smtClean="0">
                        <a:solidFill>
                          <a:srgbClr val="002060"/>
                        </a:solidFill>
                        <a:latin typeface="Cambria Math" panose="02040503050406030204" pitchFamily="18" charset="0"/>
                        <a:cs typeface="Arial" panose="020B0604020202020204" pitchFamily="34" charset="0"/>
                      </a:rPr>
                      <m:t>𝑖</m:t>
                    </m:r>
                    <m:r>
                      <a:rPr lang="en-US" b="0" i="1" smtClean="0">
                        <a:solidFill>
                          <a:srgbClr val="002060"/>
                        </a:solidFill>
                        <a:latin typeface="Cambria Math" panose="02040503050406030204" pitchFamily="18" charset="0"/>
                        <a:cs typeface="Arial" panose="020B0604020202020204" pitchFamily="34" charset="0"/>
                      </a:rPr>
                      <m:t>=</m:t>
                    </m:r>
                    <m:sSub>
                      <m:sSubPr>
                        <m:ctrlPr>
                          <a:rPr lang="en-US" b="0" i="1" smtClean="0">
                            <a:solidFill>
                              <a:srgbClr val="002060"/>
                            </a:solidFill>
                            <a:latin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cs typeface="Arial" panose="020B0604020202020204" pitchFamily="34" charset="0"/>
                          </a:rPr>
                          <m:t>𝐼</m:t>
                        </m:r>
                      </m:e>
                      <m:sub>
                        <m:r>
                          <a:rPr lang="en-US" b="0" i="1" smtClean="0">
                            <a:solidFill>
                              <a:srgbClr val="002060"/>
                            </a:solidFill>
                            <a:latin typeface="Cambria Math" panose="02040503050406030204" pitchFamily="18" charset="0"/>
                            <a:cs typeface="Arial" panose="020B0604020202020204" pitchFamily="34" charset="0"/>
                          </a:rPr>
                          <m:t>𝑚𝑎𝑥</m:t>
                        </m:r>
                      </m:sub>
                    </m:sSub>
                    <m:func>
                      <m:funcPr>
                        <m:ctrlPr>
                          <a:rPr lang="en-US" b="0" i="1" smtClean="0">
                            <a:solidFill>
                              <a:srgbClr val="002060"/>
                            </a:solidFill>
                            <a:latin typeface="Cambria Math" panose="02040503050406030204" pitchFamily="18" charset="0"/>
                            <a:cs typeface="Arial" panose="020B0604020202020204" pitchFamily="34" charset="0"/>
                          </a:rPr>
                        </m:ctrlPr>
                      </m:funcPr>
                      <m:fName>
                        <m:r>
                          <m:rPr>
                            <m:sty m:val="p"/>
                          </m:rPr>
                          <a:rPr lang="en-US" b="0" i="0" smtClean="0">
                            <a:solidFill>
                              <a:srgbClr val="002060"/>
                            </a:solidFill>
                            <a:latin typeface="Cambria Math" panose="02040503050406030204" pitchFamily="18" charset="0"/>
                            <a:cs typeface="Arial" panose="020B0604020202020204" pitchFamily="34" charset="0"/>
                          </a:rPr>
                          <m:t>sin</m:t>
                        </m:r>
                      </m:fName>
                      <m:e>
                        <m:d>
                          <m:dPr>
                            <m:ctrlPr>
                              <a:rPr lang="en-US" b="0" i="1" smtClean="0">
                                <a:solidFill>
                                  <a:srgbClr val="002060"/>
                                </a:solidFill>
                                <a:latin typeface="Cambria Math" panose="02040503050406030204" pitchFamily="18" charset="0"/>
                                <a:cs typeface="Arial" panose="020B0604020202020204" pitchFamily="34" charset="0"/>
                              </a:rPr>
                            </m:ctrlPr>
                          </m:dPr>
                          <m:e>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𝜔</m:t>
                            </m:r>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𝑡</m:t>
                            </m:r>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sSub>
                              <m:sSubPr>
                                <m:ctrlP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Ψ</m:t>
                                </m:r>
                              </m:e>
                              <m:sub>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𝑖</m:t>
                                </m:r>
                              </m:sub>
                            </m:sSub>
                          </m:e>
                        </m:d>
                      </m:e>
                    </m:func>
                  </m:oMath>
                </a14:m>
                <a:endParaRPr lang="en-US" b="0" dirty="0">
                  <a:solidFill>
                    <a:srgbClr val="002060"/>
                  </a:solidFill>
                  <a:latin typeface="Arial" panose="020B0604020202020204" pitchFamily="34" charset="0"/>
                  <a:ea typeface="Cambria Math" panose="02040503050406030204" pitchFamily="18" charset="0"/>
                  <a:cs typeface="Arial" panose="020B0604020202020204" pitchFamily="34" charset="0"/>
                </a:endParaRPr>
              </a:p>
              <a:p>
                <a:pPr>
                  <a:lnSpc>
                    <a:spcPct val="150000"/>
                  </a:lnSpc>
                </a:pP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Góc</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lệch</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pha</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giữa</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điện</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áp</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và</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dòng</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điện</a:t>
                </a:r>
                <a:r>
                  <a:rPr lang="en-US" dirty="0">
                    <a:solidFill>
                      <a:srgbClr val="002060"/>
                    </a:solidFill>
                    <a:latin typeface="Arial" panose="020B0604020202020204" pitchFamily="34" charset="0"/>
                    <a:cs typeface="Arial" panose="020B0604020202020204" pitchFamily="34" charset="0"/>
                  </a:rPr>
                  <a:t>: </a:t>
                </a:r>
                <a14:m>
                  <m:oMath xmlns:m="http://schemas.openxmlformats.org/officeDocument/2006/math">
                    <m:r>
                      <a:rPr lang="en-US"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𝜑</m:t>
                    </m:r>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oMath>
                </a14:m>
                <a:r>
                  <a:rPr lang="en-US" dirty="0">
                    <a:solidFill>
                      <a:srgbClr val="002060"/>
                    </a:solidFill>
                    <a:ea typeface="Cambria Math" panose="02040503050406030204" pitchFamily="18" charset="0"/>
                    <a:cs typeface="Arial" panose="020B0604020202020204" pitchFamily="34" charset="0"/>
                  </a:rPr>
                  <a:t> </a:t>
                </a:r>
                <a14:m>
                  <m:oMath xmlns:m="http://schemas.openxmlformats.org/officeDocument/2006/math">
                    <m:sSub>
                      <m:sSubPr>
                        <m:ctrlP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i="1">
                            <a:solidFill>
                              <a:srgbClr val="002060"/>
                            </a:solidFill>
                            <a:latin typeface="Cambria Math" panose="02040503050406030204" pitchFamily="18" charset="0"/>
                            <a:ea typeface="Cambria Math" panose="02040503050406030204" pitchFamily="18" charset="0"/>
                            <a:cs typeface="Arial" panose="020B0604020202020204" pitchFamily="34" charset="0"/>
                          </a:rPr>
                          <m:t>Ψ</m:t>
                        </m:r>
                      </m:e>
                      <m:sub>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𝑢</m:t>
                        </m:r>
                      </m:sub>
                    </m:sSub>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sSub>
                      <m:sSubPr>
                        <m:ctrlP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Ψ</m:t>
                        </m:r>
                      </m:e>
                      <m:sub>
                        <m: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t>𝑖</m:t>
                        </m:r>
                      </m:sub>
                    </m:sSub>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oMath>
                </a14:m>
                <a:r>
                  <a:rPr lang="en-US" dirty="0">
                    <a:solidFill>
                      <a:srgbClr val="002060"/>
                    </a:solidFill>
                    <a:ea typeface="Cambria Math" panose="02040503050406030204" pitchFamily="18" charset="0"/>
                    <a:cs typeface="Arial" panose="020B0604020202020204" pitchFamily="34" charset="0"/>
                  </a:rPr>
                  <a:t> </a:t>
                </a:r>
                <a14:m>
                  <m:oMath xmlns:m="http://schemas.openxmlformats.org/officeDocument/2006/math">
                    <m:sSub>
                      <m:sSubPr>
                        <m:ctrlP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i="1">
                            <a:solidFill>
                              <a:srgbClr val="002060"/>
                            </a:solidFill>
                            <a:latin typeface="Cambria Math" panose="02040503050406030204" pitchFamily="18" charset="0"/>
                            <a:ea typeface="Cambria Math" panose="02040503050406030204" pitchFamily="18" charset="0"/>
                            <a:cs typeface="Arial" panose="020B0604020202020204" pitchFamily="34" charset="0"/>
                          </a:rPr>
                          <m:t>Ψ</m:t>
                        </m:r>
                      </m:e>
                      <m:sub>
                        <m: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t>𝑖</m:t>
                        </m:r>
                      </m:sub>
                    </m:sSub>
                  </m:oMath>
                </a14:m>
                <a:endParaRPr lang="en-US" dirty="0">
                  <a:solidFill>
                    <a:srgbClr val="002060"/>
                  </a:solidFill>
                  <a:latin typeface="Arial" panose="020B0604020202020204" pitchFamily="34" charset="0"/>
                  <a:cs typeface="Arial" panose="020B0604020202020204" pitchFamily="34" charset="0"/>
                </a:endParaRPr>
              </a:p>
              <a:p>
                <a:pPr>
                  <a:lnSpc>
                    <a:spcPct val="150000"/>
                  </a:lnSpc>
                </a:pPr>
                <a:r>
                  <a:rPr lang="en-US" dirty="0" err="1">
                    <a:solidFill>
                      <a:srgbClr val="002060"/>
                    </a:solidFill>
                    <a:latin typeface="Arial" panose="020B0604020202020204" pitchFamily="34" charset="0"/>
                    <a:cs typeface="Arial" panose="020B0604020202020204" pitchFamily="34" charset="0"/>
                  </a:rPr>
                  <a:t>Mặt</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khác</a:t>
                </a:r>
                <a:r>
                  <a:rPr lang="en-US" dirty="0">
                    <a:solidFill>
                      <a:srgbClr val="002060"/>
                    </a:solidFill>
                    <a:latin typeface="Arial" panose="020B0604020202020204" pitchFamily="34" charset="0"/>
                    <a:cs typeface="Arial" panose="020B0604020202020204" pitchFamily="34" charset="0"/>
                  </a:rPr>
                  <a:t>: </a:t>
                </a:r>
                <a14:m>
                  <m:oMath xmlns:m="http://schemas.openxmlformats.org/officeDocument/2006/math">
                    <m:r>
                      <a:rPr lang="en-US"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𝜑</m:t>
                    </m:r>
                    <m:r>
                      <a:rPr lang="en-US" b="0" i="0"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pPr>
                      <m:e>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𝑡𝑎𝑛</m:t>
                        </m:r>
                      </m:e>
                      <m:sup>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−1</m:t>
                        </m:r>
                      </m:sup>
                    </m:sSup>
                    <m:d>
                      <m:dPr>
                        <m:ctrlP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ctrlPr>
                      </m:dPr>
                      <m:e>
                        <m:f>
                          <m:fPr>
                            <m:ctrlP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ctrlPr>
                          </m:fPr>
                          <m:num>
                            <m:sSub>
                              <m:sSubPr>
                                <m:ctrlP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𝑋</m:t>
                                </m:r>
                              </m:e>
                              <m:sub>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𝐿</m:t>
                                </m:r>
                              </m:sub>
                            </m:sSub>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sSub>
                              <m:sSubPr>
                                <m:ctrlP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bPr>
                              <m:e>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𝑋</m:t>
                                </m:r>
                              </m:e>
                              <m:sub>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𝐶</m:t>
                                </m:r>
                              </m:sub>
                            </m:sSub>
                          </m:num>
                          <m:den>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𝑅</m:t>
                            </m:r>
                          </m:den>
                        </m:f>
                      </m:e>
                    </m:d>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oMath>
                </a14:m>
                <a:r>
                  <a:rPr lang="en-US" dirty="0">
                    <a:solidFill>
                      <a:srgbClr val="002060"/>
                    </a:solidFill>
                    <a:ea typeface="Cambria Math" panose="02040503050406030204" pitchFamily="18" charset="0"/>
                    <a:cs typeface="Arial" panose="020B0604020202020204" pitchFamily="34" charset="0"/>
                  </a:rPr>
                  <a:t> </a:t>
                </a:r>
                <a14:m>
                  <m:oMath xmlns:m="http://schemas.openxmlformats.org/officeDocument/2006/math">
                    <m:sSup>
                      <m:sSupPr>
                        <m:ctrlP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pPr>
                      <m:e>
                        <m: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t>𝑡𝑎𝑛</m:t>
                        </m:r>
                      </m:e>
                      <m:sup>
                        <m: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t>−1</m:t>
                        </m:r>
                      </m:sup>
                    </m:sSup>
                    <m:d>
                      <m:dPr>
                        <m:ctrlP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dPr>
                      <m:e>
                        <m:f>
                          <m:fPr>
                            <m:ctrlP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fPr>
                          <m:num>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25−60</m:t>
                            </m:r>
                          </m:num>
                          <m:den>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75</m:t>
                            </m:r>
                          </m:den>
                        </m:f>
                      </m:e>
                    </m:d>
                    <m:r>
                      <a:rPr lang="en-US" b="0" i="0"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pPr>
                      <m:e>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25</m:t>
                        </m:r>
                      </m:e>
                      <m:sup>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𝑜</m:t>
                        </m:r>
                      </m:sup>
                    </m:sSup>
                    <m:r>
                      <a:rPr lang="en-US" b="0" i="0"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 </m:t>
                    </m:r>
                    <m:sSub>
                      <m:sSubPr>
                        <m:ctrlP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i="1">
                            <a:solidFill>
                              <a:srgbClr val="002060"/>
                            </a:solidFill>
                            <a:latin typeface="Cambria Math" panose="02040503050406030204" pitchFamily="18" charset="0"/>
                            <a:ea typeface="Cambria Math" panose="02040503050406030204" pitchFamily="18" charset="0"/>
                            <a:cs typeface="Arial" panose="020B0604020202020204" pitchFamily="34" charset="0"/>
                          </a:rPr>
                          <m:t>Ψ</m:t>
                        </m:r>
                      </m:e>
                      <m:sub>
                        <m: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t>𝑖</m:t>
                        </m:r>
                      </m:sub>
                    </m:sSub>
                    <m:r>
                      <a:rPr lang="en-US"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oMath>
                </a14:m>
                <a:r>
                  <a:rPr lang="en-US" dirty="0">
                    <a:solidFill>
                      <a:srgbClr val="002060"/>
                    </a:solidFill>
                    <a:ea typeface="Cambria Math" panose="02040503050406030204" pitchFamily="18" charset="0"/>
                    <a:cs typeface="Arial" panose="020B0604020202020204" pitchFamily="34" charset="0"/>
                  </a:rPr>
                  <a:t> </a:t>
                </a:r>
                <a14:m>
                  <m:oMath xmlns:m="http://schemas.openxmlformats.org/officeDocument/2006/math">
                    <m:sSup>
                      <m:sSupPr>
                        <m:ctrlP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pPr>
                      <m:e>
                        <m: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t>25</m:t>
                        </m:r>
                      </m:e>
                      <m:sup>
                        <m: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t>𝑜</m:t>
                        </m:r>
                      </m:sup>
                    </m:sSup>
                  </m:oMath>
                </a14:m>
                <a:endParaRPr lang="en-US" dirty="0">
                  <a:solidFill>
                    <a:srgbClr val="002060"/>
                  </a:solidFill>
                  <a:latin typeface="Arial" panose="020B0604020202020204" pitchFamily="34" charset="0"/>
                  <a:cs typeface="Arial" panose="020B0604020202020204" pitchFamily="34" charset="0"/>
                </a:endParaRPr>
              </a:p>
              <a:p>
                <a:pPr>
                  <a:lnSpc>
                    <a:spcPct val="150000"/>
                  </a:lnSpc>
                </a:pPr>
                <a:r>
                  <a:rPr lang="en-US" dirty="0">
                    <a:solidFill>
                      <a:srgbClr val="002060"/>
                    </a:solidFill>
                    <a:latin typeface="Arial" panose="020B0604020202020204" pitchFamily="34" charset="0"/>
                    <a:cs typeface="Arial" panose="020B0604020202020204" pitchFamily="34" charset="0"/>
                  </a:rPr>
                  <a:t>Do </a:t>
                </a:r>
                <a:r>
                  <a:rPr lang="en-US" dirty="0" err="1">
                    <a:solidFill>
                      <a:srgbClr val="002060"/>
                    </a:solidFill>
                    <a:latin typeface="Arial" panose="020B0604020202020204" pitchFamily="34" charset="0"/>
                    <a:cs typeface="Arial" panose="020B0604020202020204" pitchFamily="34" charset="0"/>
                  </a:rPr>
                  <a:t>đó</a:t>
                </a:r>
                <a:r>
                  <a:rPr lang="en-US" dirty="0">
                    <a:solidFill>
                      <a:srgbClr val="002060"/>
                    </a:solidFill>
                    <a:latin typeface="Arial" panose="020B0604020202020204" pitchFamily="34" charset="0"/>
                    <a:cs typeface="Arial" panose="020B0604020202020204" pitchFamily="34" charset="0"/>
                  </a:rPr>
                  <a:t>: </a:t>
                </a:r>
                <a14:m>
                  <m:oMath xmlns:m="http://schemas.openxmlformats.org/officeDocument/2006/math">
                    <m:r>
                      <a:rPr lang="en-US" i="1">
                        <a:solidFill>
                          <a:srgbClr val="002060"/>
                        </a:solidFill>
                        <a:latin typeface="Cambria Math" panose="02040503050406030204" pitchFamily="18" charset="0"/>
                        <a:cs typeface="Arial" panose="020B0604020202020204" pitchFamily="34" charset="0"/>
                      </a:rPr>
                      <m:t>𝑖</m:t>
                    </m:r>
                    <m:r>
                      <a:rPr lang="en-US" i="1">
                        <a:solidFill>
                          <a:srgbClr val="002060"/>
                        </a:solidFill>
                        <a:latin typeface="Cambria Math" panose="02040503050406030204" pitchFamily="18" charset="0"/>
                        <a:cs typeface="Arial" panose="020B0604020202020204" pitchFamily="34" charset="0"/>
                      </a:rPr>
                      <m:t>=</m:t>
                    </m:r>
                    <m:sSub>
                      <m:sSubPr>
                        <m:ctrlPr>
                          <a:rPr lang="en-US" i="1">
                            <a:solidFill>
                              <a:srgbClr val="002060"/>
                            </a:solidFill>
                            <a:latin typeface="Cambria Math" panose="02040503050406030204" pitchFamily="18" charset="0"/>
                            <a:cs typeface="Arial" panose="020B0604020202020204" pitchFamily="34" charset="0"/>
                          </a:rPr>
                        </m:ctrlPr>
                      </m:sSubPr>
                      <m:e>
                        <m:r>
                          <a:rPr lang="en-US" i="1">
                            <a:solidFill>
                              <a:srgbClr val="002060"/>
                            </a:solidFill>
                            <a:latin typeface="Cambria Math" panose="02040503050406030204" pitchFamily="18" charset="0"/>
                            <a:cs typeface="Arial" panose="020B0604020202020204" pitchFamily="34" charset="0"/>
                          </a:rPr>
                          <m:t>𝐼</m:t>
                        </m:r>
                      </m:e>
                      <m:sub>
                        <m:r>
                          <a:rPr lang="en-US" i="1">
                            <a:solidFill>
                              <a:srgbClr val="002060"/>
                            </a:solidFill>
                            <a:latin typeface="Cambria Math" panose="02040503050406030204" pitchFamily="18" charset="0"/>
                            <a:cs typeface="Arial" panose="020B0604020202020204" pitchFamily="34" charset="0"/>
                          </a:rPr>
                          <m:t>𝑚𝑎𝑥</m:t>
                        </m:r>
                      </m:sub>
                    </m:sSub>
                    <m:func>
                      <m:funcPr>
                        <m:ctrlPr>
                          <a:rPr lang="en-US" i="1">
                            <a:solidFill>
                              <a:srgbClr val="002060"/>
                            </a:solidFill>
                            <a:latin typeface="Cambria Math" panose="02040503050406030204" pitchFamily="18" charset="0"/>
                            <a:cs typeface="Arial" panose="020B0604020202020204" pitchFamily="34" charset="0"/>
                          </a:rPr>
                        </m:ctrlPr>
                      </m:funcPr>
                      <m:fName>
                        <m:r>
                          <m:rPr>
                            <m:sty m:val="p"/>
                          </m:rPr>
                          <a:rPr lang="en-US">
                            <a:solidFill>
                              <a:srgbClr val="002060"/>
                            </a:solidFill>
                            <a:latin typeface="Cambria Math" panose="02040503050406030204" pitchFamily="18" charset="0"/>
                            <a:cs typeface="Arial" panose="020B0604020202020204" pitchFamily="34" charset="0"/>
                          </a:rPr>
                          <m:t>sin</m:t>
                        </m:r>
                      </m:fName>
                      <m:e>
                        <m:d>
                          <m:dPr>
                            <m:ctrlPr>
                              <a:rPr lang="en-US" i="1">
                                <a:solidFill>
                                  <a:srgbClr val="002060"/>
                                </a:solidFill>
                                <a:latin typeface="Cambria Math" panose="02040503050406030204" pitchFamily="18" charset="0"/>
                                <a:cs typeface="Arial" panose="020B0604020202020204" pitchFamily="34" charset="0"/>
                              </a:rPr>
                            </m:ctrlPr>
                          </m:dPr>
                          <m:e>
                            <m: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t>𝜔</m:t>
                            </m:r>
                            <m: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t>𝑡</m:t>
                            </m:r>
                            <m: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t>+</m:t>
                            </m:r>
                            <m:sSub>
                              <m:sSubPr>
                                <m:ctrlP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i="1">
                                    <a:solidFill>
                                      <a:srgbClr val="002060"/>
                                    </a:solidFill>
                                    <a:latin typeface="Cambria Math" panose="02040503050406030204" pitchFamily="18" charset="0"/>
                                    <a:ea typeface="Cambria Math" panose="02040503050406030204" pitchFamily="18" charset="0"/>
                                    <a:cs typeface="Arial" panose="020B0604020202020204" pitchFamily="34" charset="0"/>
                                  </a:rPr>
                                  <m:t>Ψ</m:t>
                                </m:r>
                              </m:e>
                              <m:sub>
                                <m:r>
                                  <a:rPr lang="en-US" i="1">
                                    <a:solidFill>
                                      <a:srgbClr val="002060"/>
                                    </a:solidFill>
                                    <a:latin typeface="Cambria Math" panose="02040503050406030204" pitchFamily="18" charset="0"/>
                                    <a:ea typeface="Cambria Math" panose="02040503050406030204" pitchFamily="18" charset="0"/>
                                    <a:cs typeface="Arial" panose="020B0604020202020204" pitchFamily="34" charset="0"/>
                                  </a:rPr>
                                  <m:t>𝑖</m:t>
                                </m:r>
                              </m:sub>
                            </m:sSub>
                          </m:e>
                        </m:d>
                      </m:e>
                    </m:func>
                    <m:r>
                      <a:rPr lang="en-US" b="0" i="0"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r>
                      <a:rPr lang="en-US" b="0" i="0" smtClean="0">
                        <a:solidFill>
                          <a:srgbClr val="00B0F0"/>
                        </a:solidFill>
                        <a:latin typeface="Cambria Math" panose="02040503050406030204" pitchFamily="18" charset="0"/>
                        <a:ea typeface="Cambria Math" panose="02040503050406030204" pitchFamily="18" charset="0"/>
                        <a:cs typeface="Arial" panose="020B0604020202020204" pitchFamily="34" charset="0"/>
                      </a:rPr>
                      <m:t>0,12</m:t>
                    </m:r>
                    <m:rad>
                      <m:radPr>
                        <m:degHide m:val="on"/>
                        <m:ctrlPr>
                          <a:rPr lang="en-US" b="0" i="1" smtClean="0">
                            <a:solidFill>
                              <a:srgbClr val="00B0F0"/>
                            </a:solidFill>
                            <a:latin typeface="Cambria Math" panose="02040503050406030204" pitchFamily="18" charset="0"/>
                            <a:ea typeface="Cambria Math" panose="02040503050406030204" pitchFamily="18" charset="0"/>
                            <a:cs typeface="Arial" panose="020B0604020202020204" pitchFamily="34" charset="0"/>
                          </a:rPr>
                        </m:ctrlPr>
                      </m:radPr>
                      <m:deg/>
                      <m:e>
                        <m:r>
                          <a:rPr lang="en-US" b="0" i="1" smtClean="0">
                            <a:solidFill>
                              <a:srgbClr val="00B0F0"/>
                            </a:solidFill>
                            <a:latin typeface="Cambria Math" panose="02040503050406030204" pitchFamily="18" charset="0"/>
                            <a:ea typeface="Cambria Math" panose="02040503050406030204" pitchFamily="18" charset="0"/>
                            <a:cs typeface="Arial" panose="020B0604020202020204" pitchFamily="34" charset="0"/>
                          </a:rPr>
                          <m:t>2</m:t>
                        </m:r>
                      </m:e>
                    </m:rad>
                    <m:r>
                      <m:rPr>
                        <m:sty m:val="p"/>
                      </m:rPr>
                      <a:rPr lang="en-US" b="0" i="0" smtClean="0">
                        <a:solidFill>
                          <a:srgbClr val="00B0F0"/>
                        </a:solidFill>
                        <a:latin typeface="Cambria Math" panose="02040503050406030204" pitchFamily="18" charset="0"/>
                        <a:ea typeface="Cambria Math" panose="02040503050406030204" pitchFamily="18" charset="0"/>
                        <a:cs typeface="Arial" panose="020B0604020202020204" pitchFamily="34" charset="0"/>
                      </a:rPr>
                      <m:t>sin</m:t>
                    </m:r>
                    <m:r>
                      <a:rPr lang="en-US" b="0" i="1" smtClean="0">
                        <a:solidFill>
                          <a:srgbClr val="00B0F0"/>
                        </a:solidFill>
                        <a:latin typeface="Cambria Math" panose="02040503050406030204" pitchFamily="18" charset="0"/>
                        <a:ea typeface="Cambria Math" panose="02040503050406030204" pitchFamily="18" charset="0"/>
                        <a:cs typeface="Arial" panose="020B0604020202020204" pitchFamily="34" charset="0"/>
                      </a:rPr>
                      <m:t>⁡(</m:t>
                    </m:r>
                    <m:r>
                      <a:rPr lang="en-US" i="1">
                        <a:solidFill>
                          <a:srgbClr val="00B0F0"/>
                        </a:solidFill>
                        <a:latin typeface="Cambria Math" panose="02040503050406030204" pitchFamily="18" charset="0"/>
                        <a:ea typeface="Cambria Math" panose="02040503050406030204" pitchFamily="18" charset="0"/>
                        <a:cs typeface="Arial" panose="020B0604020202020204" pitchFamily="34" charset="0"/>
                      </a:rPr>
                      <m:t>𝜔</m:t>
                    </m:r>
                    <m:r>
                      <a:rPr lang="en-US" i="1">
                        <a:solidFill>
                          <a:srgbClr val="00B0F0"/>
                        </a:solidFill>
                        <a:latin typeface="Cambria Math" panose="02040503050406030204" pitchFamily="18" charset="0"/>
                        <a:ea typeface="Cambria Math" panose="02040503050406030204" pitchFamily="18" charset="0"/>
                        <a:cs typeface="Arial" panose="020B0604020202020204" pitchFamily="34" charset="0"/>
                      </a:rPr>
                      <m:t>𝑡</m:t>
                    </m:r>
                    <m:r>
                      <a:rPr lang="en-US" i="1">
                        <a:solidFill>
                          <a:srgbClr val="00B0F0"/>
                        </a:solidFill>
                        <a:latin typeface="Cambria Math" panose="02040503050406030204" pitchFamily="18" charset="0"/>
                        <a:ea typeface="Cambria Math" panose="02040503050406030204" pitchFamily="18" charset="0"/>
                        <a:cs typeface="Arial" panose="020B0604020202020204" pitchFamily="34" charset="0"/>
                      </a:rPr>
                      <m:t>+</m:t>
                    </m:r>
                  </m:oMath>
                </a14:m>
                <a:r>
                  <a:rPr lang="en-US" dirty="0">
                    <a:solidFill>
                      <a:srgbClr val="00B0F0"/>
                    </a:solidFill>
                    <a:ea typeface="Cambria Math" panose="02040503050406030204" pitchFamily="18" charset="0"/>
                    <a:cs typeface="Arial" panose="020B0604020202020204" pitchFamily="34" charset="0"/>
                  </a:rPr>
                  <a:t> </a:t>
                </a:r>
                <a14:m>
                  <m:oMath xmlns:m="http://schemas.openxmlformats.org/officeDocument/2006/math">
                    <m:sSup>
                      <m:sSupPr>
                        <m:ctrlPr>
                          <a:rPr lang="en-US" i="1">
                            <a:solidFill>
                              <a:srgbClr val="00B0F0"/>
                            </a:solidFill>
                            <a:latin typeface="Cambria Math" panose="02040503050406030204" pitchFamily="18" charset="0"/>
                            <a:ea typeface="Cambria Math" panose="02040503050406030204" pitchFamily="18" charset="0"/>
                            <a:cs typeface="Arial" panose="020B0604020202020204" pitchFamily="34" charset="0"/>
                          </a:rPr>
                        </m:ctrlPr>
                      </m:sSupPr>
                      <m:e>
                        <m:r>
                          <a:rPr lang="en-US" i="1">
                            <a:solidFill>
                              <a:srgbClr val="00B0F0"/>
                            </a:solidFill>
                            <a:latin typeface="Cambria Math" panose="02040503050406030204" pitchFamily="18" charset="0"/>
                            <a:ea typeface="Cambria Math" panose="02040503050406030204" pitchFamily="18" charset="0"/>
                            <a:cs typeface="Arial" panose="020B0604020202020204" pitchFamily="34" charset="0"/>
                          </a:rPr>
                          <m:t>25</m:t>
                        </m:r>
                      </m:e>
                      <m:sup>
                        <m:r>
                          <a:rPr lang="en-US" i="1">
                            <a:solidFill>
                              <a:srgbClr val="00B0F0"/>
                            </a:solidFill>
                            <a:latin typeface="Cambria Math" panose="02040503050406030204" pitchFamily="18" charset="0"/>
                            <a:ea typeface="Cambria Math" panose="02040503050406030204" pitchFamily="18" charset="0"/>
                            <a:cs typeface="Arial" panose="020B0604020202020204" pitchFamily="34" charset="0"/>
                          </a:rPr>
                          <m:t>𝑜</m:t>
                        </m:r>
                      </m:sup>
                    </m:sSup>
                    <m:r>
                      <a:rPr lang="en-US" b="0" i="1" smtClean="0">
                        <a:solidFill>
                          <a:srgbClr val="00B0F0"/>
                        </a:solidFill>
                        <a:latin typeface="Cambria Math" panose="02040503050406030204" pitchFamily="18" charset="0"/>
                        <a:ea typeface="Cambria Math" panose="02040503050406030204" pitchFamily="18" charset="0"/>
                        <a:cs typeface="Arial" panose="020B0604020202020204" pitchFamily="34" charset="0"/>
                      </a:rPr>
                      <m:t>) (</m:t>
                    </m:r>
                    <m:r>
                      <a:rPr lang="en-US" b="0" i="1" smtClean="0">
                        <a:solidFill>
                          <a:srgbClr val="00B0F0"/>
                        </a:solidFill>
                        <a:latin typeface="Cambria Math" panose="02040503050406030204" pitchFamily="18" charset="0"/>
                        <a:ea typeface="Cambria Math" panose="02040503050406030204" pitchFamily="18" charset="0"/>
                        <a:cs typeface="Arial" panose="020B0604020202020204" pitchFamily="34" charset="0"/>
                      </a:rPr>
                      <m:t>𝐴</m:t>
                    </m:r>
                    <m:r>
                      <a:rPr lang="en-US" b="0" i="1" smtClean="0">
                        <a:solidFill>
                          <a:srgbClr val="00B0F0"/>
                        </a:solidFill>
                        <a:latin typeface="Cambria Math" panose="02040503050406030204" pitchFamily="18" charset="0"/>
                        <a:ea typeface="Cambria Math" panose="02040503050406030204" pitchFamily="18" charset="0"/>
                        <a:cs typeface="Arial" panose="020B0604020202020204" pitchFamily="34" charset="0"/>
                      </a:rPr>
                      <m:t>)</m:t>
                    </m:r>
                  </m:oMath>
                </a14:m>
                <a:endParaRPr lang="en-US" dirty="0">
                  <a:solidFill>
                    <a:srgbClr val="002060"/>
                  </a:solidFill>
                  <a:latin typeface="Arial" panose="020B0604020202020204" pitchFamily="34" charset="0"/>
                  <a:cs typeface="Arial" panose="020B0604020202020204" pitchFamily="34" charset="0"/>
                </a:endParaRPr>
              </a:p>
            </p:txBody>
          </p:sp>
        </mc:Choice>
        <mc:Fallback xmlns="">
          <p:sp>
            <p:nvSpPr>
              <p:cNvPr id="14" name="TextBox 13">
                <a:extLst>
                  <a:ext uri="{FF2B5EF4-FFF2-40B4-BE49-F238E27FC236}">
                    <a16:creationId xmlns:a16="http://schemas.microsoft.com/office/drawing/2014/main" id="{8E9BE55D-1776-46DD-A805-7FFCD8F28F15}"/>
                  </a:ext>
                </a:extLst>
              </p:cNvPr>
              <p:cNvSpPr txBox="1">
                <a:spLocks noRot="1" noChangeAspect="1" noMove="1" noResize="1" noEditPoints="1" noAdjustHandles="1" noChangeArrowheads="1" noChangeShapeType="1" noTextEdit="1"/>
              </p:cNvSpPr>
              <p:nvPr/>
            </p:nvSpPr>
            <p:spPr>
              <a:xfrm>
                <a:off x="756745" y="3010935"/>
                <a:ext cx="7224597" cy="2416687"/>
              </a:xfrm>
              <a:prstGeom prst="rect">
                <a:avLst/>
              </a:prstGeom>
              <a:blipFill>
                <a:blip r:embed="rId3"/>
                <a:stretch>
                  <a:fillRect l="-675" b="-758"/>
                </a:stretch>
              </a:blipFill>
            </p:spPr>
            <p:txBody>
              <a:bodyPr/>
              <a:lstStyle/>
              <a:p>
                <a:r>
                  <a:rPr lang="en-US">
                    <a:noFill/>
                  </a:rPr>
                  <a:t> </a:t>
                </a:r>
              </a:p>
            </p:txBody>
          </p:sp>
        </mc:Fallback>
      </mc:AlternateContent>
    </p:spTree>
    <p:extLst>
      <p:ext uri="{BB962C8B-B14F-4D97-AF65-F5344CB8AC3E}">
        <p14:creationId xmlns:p14="http://schemas.microsoft.com/office/powerpoint/2010/main" val="2559658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animEffect transition="in" filter="fade">
                                      <p:cBhvr>
                                        <p:cTn id="13" dur="1000"/>
                                        <p:tgtEl>
                                          <p:spTgt spid="14">
                                            <p:txEl>
                                              <p:pRg st="1" end="1"/>
                                            </p:txEl>
                                          </p:spTgt>
                                        </p:tgtEl>
                                      </p:cBhvr>
                                    </p:animEffect>
                                    <p:anim calcmode="lin" valueType="num">
                                      <p:cBhvr>
                                        <p:cTn id="14" dur="1000" fill="hold"/>
                                        <p:tgtEl>
                                          <p:spTgt spid="14">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1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14">
                                            <p:txEl>
                                              <p:pRg st="2" end="2"/>
                                            </p:txEl>
                                          </p:spTgt>
                                        </p:tgtEl>
                                        <p:attrNameLst>
                                          <p:attrName>style.visibility</p:attrName>
                                        </p:attrNameLst>
                                      </p:cBhvr>
                                      <p:to>
                                        <p:strVal val="visible"/>
                                      </p:to>
                                    </p:set>
                                    <p:animEffect transition="in" filter="fade">
                                      <p:cBhvr>
                                        <p:cTn id="20" dur="1000"/>
                                        <p:tgtEl>
                                          <p:spTgt spid="14">
                                            <p:txEl>
                                              <p:pRg st="2" end="2"/>
                                            </p:txEl>
                                          </p:spTgt>
                                        </p:tgtEl>
                                      </p:cBhvr>
                                    </p:animEffect>
                                    <p:anim calcmode="lin" valueType="num">
                                      <p:cBhvr>
                                        <p:cTn id="21" dur="1000" fill="hold"/>
                                        <p:tgtEl>
                                          <p:spTgt spid="14">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1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4">
                                            <p:txEl>
                                              <p:pRg st="3" end="3"/>
                                            </p:txEl>
                                          </p:spTgt>
                                        </p:tgtEl>
                                        <p:attrNameLst>
                                          <p:attrName>style.visibility</p:attrName>
                                        </p:attrNameLst>
                                      </p:cBhvr>
                                      <p:to>
                                        <p:strVal val="visible"/>
                                      </p:to>
                                    </p:set>
                                    <p:animEffect transition="in" filter="fade">
                                      <p:cBhvr>
                                        <p:cTn id="27" dur="1000"/>
                                        <p:tgtEl>
                                          <p:spTgt spid="14">
                                            <p:txEl>
                                              <p:pRg st="3" end="3"/>
                                            </p:txEl>
                                          </p:spTgt>
                                        </p:tgtEl>
                                      </p:cBhvr>
                                    </p:animEffect>
                                    <p:anim calcmode="lin" valueType="num">
                                      <p:cBhvr>
                                        <p:cTn id="28" dur="1000" fill="hold"/>
                                        <p:tgtEl>
                                          <p:spTgt spid="14">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1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14">
                                            <p:txEl>
                                              <p:pRg st="4" end="4"/>
                                            </p:txEl>
                                          </p:spTgt>
                                        </p:tgtEl>
                                        <p:attrNameLst>
                                          <p:attrName>style.visibility</p:attrName>
                                        </p:attrNameLst>
                                      </p:cBhvr>
                                      <p:to>
                                        <p:strVal val="visible"/>
                                      </p:to>
                                    </p:set>
                                    <p:animEffect transition="in" filter="fade">
                                      <p:cBhvr>
                                        <p:cTn id="34" dur="1000"/>
                                        <p:tgtEl>
                                          <p:spTgt spid="14">
                                            <p:txEl>
                                              <p:pRg st="4" end="4"/>
                                            </p:txEl>
                                          </p:spTgt>
                                        </p:tgtEl>
                                      </p:cBhvr>
                                    </p:animEffect>
                                    <p:anim calcmode="lin" valueType="num">
                                      <p:cBhvr>
                                        <p:cTn id="35" dur="1000" fill="hold"/>
                                        <p:tgtEl>
                                          <p:spTgt spid="14">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1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6691255" cy="369332"/>
          </a:xfrm>
          <a:prstGeom prst="rect">
            <a:avLst/>
          </a:prstGeom>
        </p:spPr>
        <p:txBody>
          <a:bodyPr wrap="none">
            <a:spAutoFit/>
          </a:bodyPr>
          <a:lstStyle/>
          <a:p>
            <a:r>
              <a:rPr lang="en-US"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chiều</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1 pha gồm các phần tử R, L, C mắc nối tiếp</a:t>
            </a:r>
            <a:endParaRPr lang="en-US" dirty="0">
              <a:solidFill>
                <a:schemeClr val="accent6">
                  <a:lumMod val="50000"/>
                </a:schemeClr>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7886116" y="2778306"/>
            <a:ext cx="3243095" cy="2712197"/>
          </a:xfrm>
          <a:prstGeom prst="rect">
            <a:avLst/>
          </a:prstGeom>
        </p:spPr>
      </p:pic>
      <p:sp>
        <p:nvSpPr>
          <p:cNvPr id="12" name="TextBox 11">
            <a:extLst>
              <a:ext uri="{FF2B5EF4-FFF2-40B4-BE49-F238E27FC236}">
                <a16:creationId xmlns="" xmlns:a16="http://schemas.microsoft.com/office/drawing/2014/main" id="{4FE1FB0A-0114-4002-95B6-7B7500161EC1}"/>
              </a:ext>
            </a:extLst>
          </p:cNvPr>
          <p:cNvSpPr txBox="1"/>
          <p:nvPr/>
        </p:nvSpPr>
        <p:spPr>
          <a:xfrm>
            <a:off x="756745" y="2408975"/>
            <a:ext cx="1252152" cy="369332"/>
          </a:xfrm>
          <a:prstGeom prst="rect">
            <a:avLst/>
          </a:prstGeom>
          <a:noFill/>
        </p:spPr>
        <p:txBody>
          <a:bodyPr wrap="square" rtlCol="0">
            <a:spAutoFit/>
          </a:bodyPr>
          <a:lstStyle/>
          <a:p>
            <a:r>
              <a:rPr lang="en-US" b="1" i="1" u="sng" dirty="0">
                <a:solidFill>
                  <a:srgbClr val="002060"/>
                </a:solidFill>
                <a:latin typeface="Arial" panose="020B0604020202020204" pitchFamily="34" charset="0"/>
                <a:cs typeface="Arial" panose="020B0604020202020204" pitchFamily="34" charset="0"/>
              </a:rPr>
              <a:t>* </a:t>
            </a:r>
            <a:r>
              <a:rPr lang="en-US" b="1" i="1" u="sng" dirty="0" err="1">
                <a:solidFill>
                  <a:srgbClr val="002060"/>
                </a:solidFill>
                <a:latin typeface="Arial" panose="020B0604020202020204" pitchFamily="34" charset="0"/>
                <a:cs typeface="Arial" panose="020B0604020202020204" pitchFamily="34" charset="0"/>
              </a:rPr>
              <a:t>Lời</a:t>
            </a:r>
            <a:r>
              <a:rPr lang="en-US" b="1" i="1" u="sng" dirty="0">
                <a:solidFill>
                  <a:srgbClr val="002060"/>
                </a:solidFill>
                <a:latin typeface="Arial" panose="020B0604020202020204" pitchFamily="34" charset="0"/>
                <a:cs typeface="Arial" panose="020B0604020202020204" pitchFamily="34" charset="0"/>
              </a:rPr>
              <a:t> </a:t>
            </a:r>
            <a:r>
              <a:rPr lang="en-US" b="1" i="1" u="sng" dirty="0" err="1">
                <a:solidFill>
                  <a:srgbClr val="002060"/>
                </a:solidFill>
                <a:latin typeface="Arial" panose="020B0604020202020204" pitchFamily="34" charset="0"/>
                <a:cs typeface="Arial" panose="020B0604020202020204" pitchFamily="34" charset="0"/>
              </a:rPr>
              <a:t>giải</a:t>
            </a:r>
            <a:r>
              <a:rPr lang="en-US" dirty="0">
                <a:solidFill>
                  <a:srgbClr val="002060"/>
                </a:solidFill>
                <a:latin typeface="Arial" panose="020B0604020202020204" pitchFamily="34" charset="0"/>
                <a:cs typeface="Arial" panose="020B0604020202020204" pitchFamily="34" charset="0"/>
              </a:rPr>
              <a:t>:</a:t>
            </a:r>
          </a:p>
        </p:txBody>
      </p:sp>
      <mc:AlternateContent xmlns:mc="http://schemas.openxmlformats.org/markup-compatibility/2006" xmlns:a14="http://schemas.microsoft.com/office/drawing/2010/main">
        <mc:Choice Requires="a14">
          <p:sp>
            <p:nvSpPr>
              <p:cNvPr id="11" name="TextBox 10">
                <a:extLst>
                  <a:ext uri="{FF2B5EF4-FFF2-40B4-BE49-F238E27FC236}">
                    <a16:creationId xmlns="" xmlns:a16="http://schemas.microsoft.com/office/drawing/2014/main" id="{4395F082-27A5-40F4-B03F-F29E5080FAA6}"/>
                  </a:ext>
                </a:extLst>
              </p:cNvPr>
              <p:cNvSpPr txBox="1"/>
              <p:nvPr/>
            </p:nvSpPr>
            <p:spPr>
              <a:xfrm>
                <a:off x="756745" y="3062951"/>
                <a:ext cx="6365950" cy="673326"/>
              </a:xfrm>
              <a:prstGeom prst="rect">
                <a:avLst/>
              </a:prstGeom>
              <a:noFill/>
            </p:spPr>
            <p:txBody>
              <a:bodyPr wrap="square" rtlCol="0">
                <a:spAutoFit/>
              </a:bodyPr>
              <a:lstStyle/>
              <a:p>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Biểu</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thức</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của</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điện</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áp</a:t>
                </a:r>
                <a:r>
                  <a:rPr lang="en-US" dirty="0">
                    <a:solidFill>
                      <a:srgbClr val="00B050"/>
                    </a:solidFill>
                    <a:latin typeface="Arial" panose="020B0604020202020204" pitchFamily="34" charset="0"/>
                    <a:cs typeface="Arial" panose="020B0604020202020204" pitchFamily="34" charset="0"/>
                  </a:rPr>
                  <a:t> </a:t>
                </a:r>
                <a14:m>
                  <m:oMath xmlns:m="http://schemas.openxmlformats.org/officeDocument/2006/math">
                    <m:sSub>
                      <m:sSubPr>
                        <m:ctrlPr>
                          <a:rPr lang="en-US" i="1" smtClean="0">
                            <a:solidFill>
                              <a:srgbClr val="00B050"/>
                            </a:solidFill>
                            <a:latin typeface="Cambria Math" panose="02040503050406030204" pitchFamily="18" charset="0"/>
                            <a:cs typeface="Arial" panose="020B0604020202020204" pitchFamily="34" charset="0"/>
                          </a:rPr>
                        </m:ctrlPr>
                      </m:sSubPr>
                      <m:e>
                        <m:r>
                          <a:rPr lang="en-US" b="0" i="1" smtClean="0">
                            <a:solidFill>
                              <a:srgbClr val="00B050"/>
                            </a:solidFill>
                            <a:latin typeface="Cambria Math" panose="02040503050406030204" pitchFamily="18" charset="0"/>
                            <a:cs typeface="Arial" panose="020B0604020202020204" pitchFamily="34" charset="0"/>
                          </a:rPr>
                          <m:t>𝑢</m:t>
                        </m:r>
                      </m:e>
                      <m:sub>
                        <m:r>
                          <a:rPr lang="en-US" b="0" i="1" smtClean="0">
                            <a:solidFill>
                              <a:srgbClr val="00B050"/>
                            </a:solidFill>
                            <a:latin typeface="Cambria Math" panose="02040503050406030204" pitchFamily="18" charset="0"/>
                            <a:cs typeface="Arial" panose="020B0604020202020204" pitchFamily="34" charset="0"/>
                          </a:rPr>
                          <m:t>𝑅</m:t>
                        </m:r>
                      </m:sub>
                    </m:sSub>
                    <m:r>
                      <a:rPr lang="en-US" b="0" i="1" smtClean="0">
                        <a:solidFill>
                          <a:srgbClr val="00B050"/>
                        </a:solidFill>
                        <a:latin typeface="Cambria Math" panose="02040503050406030204" pitchFamily="18" charset="0"/>
                        <a:cs typeface="Arial" panose="020B0604020202020204" pitchFamily="34" charset="0"/>
                      </a:rPr>
                      <m:t>:</m:t>
                    </m:r>
                  </m:oMath>
                </a14:m>
                <a:endParaRPr lang="en-US" b="0" dirty="0">
                  <a:solidFill>
                    <a:srgbClr val="00B050"/>
                  </a:solidFill>
                  <a:latin typeface="Arial" panose="020B0604020202020204" pitchFamily="34" charset="0"/>
                  <a:cs typeface="Arial" panose="020B0604020202020204" pitchFamily="34" charset="0"/>
                </a:endParaRPr>
              </a:p>
              <a:p>
                <a:r>
                  <a:rPr lang="en-US" dirty="0">
                    <a:solidFill>
                      <a:srgbClr val="00B050"/>
                    </a:solidFill>
                    <a:latin typeface="Arial" panose="020B0604020202020204" pitchFamily="34" charset="0"/>
                    <a:cs typeface="Arial" panose="020B0604020202020204" pitchFamily="34" charset="0"/>
                  </a:rPr>
                  <a:t>	</a:t>
                </a:r>
                <a14:m>
                  <m:oMath xmlns:m="http://schemas.openxmlformats.org/officeDocument/2006/math">
                    <m:sSub>
                      <m:sSubPr>
                        <m:ctrlPr>
                          <a:rPr lang="en-US" i="1" smtClean="0">
                            <a:solidFill>
                              <a:srgbClr val="00B050"/>
                            </a:solidFill>
                            <a:latin typeface="Cambria Math" panose="02040503050406030204" pitchFamily="18" charset="0"/>
                            <a:cs typeface="Arial" panose="020B0604020202020204" pitchFamily="34" charset="0"/>
                          </a:rPr>
                        </m:ctrlPr>
                      </m:sSubPr>
                      <m:e>
                        <m:r>
                          <a:rPr lang="en-US" b="0" i="1" smtClean="0">
                            <a:solidFill>
                              <a:srgbClr val="00B050"/>
                            </a:solidFill>
                            <a:latin typeface="Cambria Math" panose="02040503050406030204" pitchFamily="18" charset="0"/>
                            <a:cs typeface="Arial" panose="020B0604020202020204" pitchFamily="34" charset="0"/>
                          </a:rPr>
                          <m:t>𝑢</m:t>
                        </m:r>
                      </m:e>
                      <m:sub>
                        <m:r>
                          <a:rPr lang="en-US" b="0" i="1" smtClean="0">
                            <a:solidFill>
                              <a:srgbClr val="00B050"/>
                            </a:solidFill>
                            <a:latin typeface="Cambria Math" panose="02040503050406030204" pitchFamily="18" charset="0"/>
                            <a:cs typeface="Arial" panose="020B0604020202020204" pitchFamily="34" charset="0"/>
                          </a:rPr>
                          <m:t>𝑅</m:t>
                        </m:r>
                      </m:sub>
                    </m:sSub>
                    <m:r>
                      <a:rPr lang="en-US" b="0" i="1" smtClean="0">
                        <a:solidFill>
                          <a:srgbClr val="00B050"/>
                        </a:solidFill>
                        <a:latin typeface="Cambria Math" panose="02040503050406030204" pitchFamily="18" charset="0"/>
                        <a:cs typeface="Arial" panose="020B0604020202020204" pitchFamily="34" charset="0"/>
                      </a:rPr>
                      <m:t>=</m:t>
                    </m:r>
                    <m:sSub>
                      <m:sSubPr>
                        <m:ctrlPr>
                          <a:rPr lang="en-US" b="0" i="1" smtClean="0">
                            <a:solidFill>
                              <a:srgbClr val="00B050"/>
                            </a:solidFill>
                            <a:latin typeface="Cambria Math" panose="02040503050406030204" pitchFamily="18" charset="0"/>
                            <a:cs typeface="Arial" panose="020B0604020202020204" pitchFamily="34" charset="0"/>
                          </a:rPr>
                        </m:ctrlPr>
                      </m:sSubPr>
                      <m:e>
                        <m:r>
                          <a:rPr lang="en-US" b="0" i="1" smtClean="0">
                            <a:solidFill>
                              <a:srgbClr val="00B050"/>
                            </a:solidFill>
                            <a:latin typeface="Cambria Math" panose="02040503050406030204" pitchFamily="18" charset="0"/>
                            <a:cs typeface="Arial" panose="020B0604020202020204" pitchFamily="34" charset="0"/>
                          </a:rPr>
                          <m:t>𝑈</m:t>
                        </m:r>
                      </m:e>
                      <m:sub>
                        <m:r>
                          <a:rPr lang="en-US" b="0" i="1" smtClean="0">
                            <a:solidFill>
                              <a:srgbClr val="00B050"/>
                            </a:solidFill>
                            <a:latin typeface="Cambria Math" panose="02040503050406030204" pitchFamily="18" charset="0"/>
                            <a:cs typeface="Arial" panose="020B0604020202020204" pitchFamily="34" charset="0"/>
                          </a:rPr>
                          <m:t>𝑅𝑚𝑎𝑥</m:t>
                        </m:r>
                      </m:sub>
                    </m:sSub>
                    <m:func>
                      <m:funcPr>
                        <m:ctrlPr>
                          <a:rPr lang="en-US" b="0" i="1" smtClean="0">
                            <a:solidFill>
                              <a:srgbClr val="00B050"/>
                            </a:solidFill>
                            <a:latin typeface="Cambria Math" panose="02040503050406030204" pitchFamily="18" charset="0"/>
                            <a:cs typeface="Arial" panose="020B0604020202020204" pitchFamily="34" charset="0"/>
                          </a:rPr>
                        </m:ctrlPr>
                      </m:funcPr>
                      <m:fName>
                        <m:r>
                          <m:rPr>
                            <m:sty m:val="p"/>
                          </m:rPr>
                          <a:rPr lang="en-US" b="0" i="0" smtClean="0">
                            <a:solidFill>
                              <a:srgbClr val="00B050"/>
                            </a:solidFill>
                            <a:latin typeface="Cambria Math" panose="02040503050406030204" pitchFamily="18" charset="0"/>
                            <a:cs typeface="Arial" panose="020B0604020202020204" pitchFamily="34" charset="0"/>
                          </a:rPr>
                          <m:t>sin</m:t>
                        </m:r>
                      </m:fName>
                      <m:e>
                        <m:d>
                          <m:dPr>
                            <m:ctrlPr>
                              <a:rPr lang="en-US" b="0" i="1" smtClean="0">
                                <a:solidFill>
                                  <a:srgbClr val="00B050"/>
                                </a:solidFill>
                                <a:latin typeface="Cambria Math" panose="02040503050406030204" pitchFamily="18" charset="0"/>
                                <a:cs typeface="Arial" panose="020B0604020202020204" pitchFamily="34" charset="0"/>
                              </a:rPr>
                            </m:ctrlPr>
                          </m:dPr>
                          <m:e>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𝜔</m:t>
                            </m:r>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𝑡</m:t>
                            </m:r>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ctrlPr>
                              </m:sSupPr>
                              <m:e>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25</m:t>
                                </m:r>
                              </m:e>
                              <m:sup>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𝑜</m:t>
                                </m:r>
                              </m:sup>
                            </m:sSup>
                          </m:e>
                        </m:d>
                      </m:e>
                    </m:func>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=9</m:t>
                    </m:r>
                    <m:rad>
                      <m:radPr>
                        <m:degHide m:val="on"/>
                        <m:ctrlP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ctrlPr>
                      </m:radPr>
                      <m:deg/>
                      <m:e>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2</m:t>
                        </m:r>
                      </m:e>
                    </m:rad>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𝑠𝑖𝑛</m:t>
                    </m:r>
                    <m:d>
                      <m:dPr>
                        <m:ctrlPr>
                          <a:rPr lang="en-US" i="1" smtClean="0">
                            <a:solidFill>
                              <a:srgbClr val="00B050"/>
                            </a:solidFill>
                            <a:latin typeface="Cambria Math" panose="02040503050406030204" pitchFamily="18" charset="0"/>
                            <a:cs typeface="Arial" panose="020B0604020202020204" pitchFamily="34" charset="0"/>
                          </a:rPr>
                        </m:ctrlPr>
                      </m:dPr>
                      <m:e>
                        <m: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t>𝜔</m:t>
                        </m:r>
                        <m: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t>𝑡</m:t>
                        </m:r>
                        <m: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ctrlPr>
                          </m:sSupPr>
                          <m:e>
                            <m: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t>25</m:t>
                            </m:r>
                          </m:e>
                          <m:sup>
                            <m: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t>𝑜</m:t>
                            </m:r>
                          </m:sup>
                        </m:sSup>
                      </m:e>
                    </m:d>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 (</m:t>
                    </m:r>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𝑉</m:t>
                    </m:r>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m:t>
                    </m:r>
                  </m:oMath>
                </a14:m>
                <a:endParaRPr lang="en-US" dirty="0">
                  <a:solidFill>
                    <a:srgbClr val="00B050"/>
                  </a:solidFill>
                  <a:latin typeface="Arial" panose="020B0604020202020204" pitchFamily="34" charset="0"/>
                  <a:cs typeface="Arial" panose="020B0604020202020204" pitchFamily="34" charset="0"/>
                </a:endParaRPr>
              </a:p>
            </p:txBody>
          </p:sp>
        </mc:Choice>
        <mc:Fallback xmlns="">
          <p:sp>
            <p:nvSpPr>
              <p:cNvPr id="11" name="TextBox 10">
                <a:extLst>
                  <a:ext uri="{FF2B5EF4-FFF2-40B4-BE49-F238E27FC236}">
                    <a16:creationId xmlns:a16="http://schemas.microsoft.com/office/drawing/2014/main" id="{4395F082-27A5-40F4-B03F-F29E5080FAA6}"/>
                  </a:ext>
                </a:extLst>
              </p:cNvPr>
              <p:cNvSpPr txBox="1">
                <a:spLocks noRot="1" noChangeAspect="1" noMove="1" noResize="1" noEditPoints="1" noAdjustHandles="1" noChangeArrowheads="1" noChangeShapeType="1" noTextEdit="1"/>
              </p:cNvSpPr>
              <p:nvPr/>
            </p:nvSpPr>
            <p:spPr>
              <a:xfrm>
                <a:off x="756745" y="3062951"/>
                <a:ext cx="6365950" cy="673326"/>
              </a:xfrm>
              <a:prstGeom prst="rect">
                <a:avLst/>
              </a:prstGeom>
              <a:blipFill>
                <a:blip r:embed="rId3"/>
                <a:stretch>
                  <a:fillRect l="-766" t="-4505" b="-810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 xmlns:a16="http://schemas.microsoft.com/office/drawing/2014/main" id="{54C484CB-5932-4748-9C78-349D1079DD39}"/>
                  </a:ext>
                </a:extLst>
              </p:cNvPr>
              <p:cNvSpPr txBox="1"/>
              <p:nvPr/>
            </p:nvSpPr>
            <p:spPr>
              <a:xfrm>
                <a:off x="756745" y="3868666"/>
                <a:ext cx="6253746" cy="678968"/>
              </a:xfrm>
              <a:prstGeom prst="rect">
                <a:avLst/>
              </a:prstGeom>
              <a:noFill/>
            </p:spPr>
            <p:txBody>
              <a:bodyPr wrap="square" rtlCol="0">
                <a:spAutoFit/>
              </a:bodyPr>
              <a:lstStyle/>
              <a:p>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Biểu</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thức</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của</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điện</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áp</a:t>
                </a:r>
                <a:r>
                  <a:rPr lang="en-US" dirty="0">
                    <a:solidFill>
                      <a:srgbClr val="7030A0"/>
                    </a:solidFill>
                    <a:latin typeface="Arial" panose="020B0604020202020204" pitchFamily="34" charset="0"/>
                    <a:cs typeface="Arial" panose="020B0604020202020204" pitchFamily="34" charset="0"/>
                  </a:rPr>
                  <a:t> </a:t>
                </a:r>
                <a14:m>
                  <m:oMath xmlns:m="http://schemas.openxmlformats.org/officeDocument/2006/math">
                    <m:sSub>
                      <m:sSubPr>
                        <m:ctrlPr>
                          <a:rPr lang="en-US" i="1" smtClean="0">
                            <a:solidFill>
                              <a:srgbClr val="7030A0"/>
                            </a:solidFill>
                            <a:latin typeface="Cambria Math" panose="02040503050406030204" pitchFamily="18" charset="0"/>
                            <a:cs typeface="Arial" panose="020B0604020202020204" pitchFamily="34" charset="0"/>
                          </a:rPr>
                        </m:ctrlPr>
                      </m:sSubPr>
                      <m:e>
                        <m:r>
                          <a:rPr lang="en-US" b="0" i="1" smtClean="0">
                            <a:solidFill>
                              <a:srgbClr val="7030A0"/>
                            </a:solidFill>
                            <a:latin typeface="Cambria Math" panose="02040503050406030204" pitchFamily="18" charset="0"/>
                            <a:cs typeface="Arial" panose="020B0604020202020204" pitchFamily="34" charset="0"/>
                          </a:rPr>
                          <m:t>𝑢</m:t>
                        </m:r>
                      </m:e>
                      <m:sub>
                        <m:r>
                          <a:rPr lang="en-US" b="0" i="1" smtClean="0">
                            <a:solidFill>
                              <a:srgbClr val="7030A0"/>
                            </a:solidFill>
                            <a:latin typeface="Cambria Math" panose="02040503050406030204" pitchFamily="18" charset="0"/>
                            <a:cs typeface="Arial" panose="020B0604020202020204" pitchFamily="34" charset="0"/>
                          </a:rPr>
                          <m:t>𝐶</m:t>
                        </m:r>
                      </m:sub>
                    </m:sSub>
                    <m:r>
                      <a:rPr lang="en-US" b="0" i="1" smtClean="0">
                        <a:solidFill>
                          <a:srgbClr val="7030A0"/>
                        </a:solidFill>
                        <a:latin typeface="Cambria Math" panose="02040503050406030204" pitchFamily="18" charset="0"/>
                        <a:cs typeface="Arial" panose="020B0604020202020204" pitchFamily="34" charset="0"/>
                      </a:rPr>
                      <m:t>:</m:t>
                    </m:r>
                  </m:oMath>
                </a14:m>
                <a:endParaRPr lang="en-US" b="0" dirty="0">
                  <a:solidFill>
                    <a:srgbClr val="7030A0"/>
                  </a:solidFill>
                  <a:latin typeface="Arial" panose="020B0604020202020204" pitchFamily="34" charset="0"/>
                  <a:cs typeface="Arial" panose="020B0604020202020204" pitchFamily="34" charset="0"/>
                </a:endParaRPr>
              </a:p>
              <a:p>
                <a:pPr/>
                <a14:m>
                  <m:oMathPara xmlns:m="http://schemas.openxmlformats.org/officeDocument/2006/math">
                    <m:oMathParaPr>
                      <m:jc m:val="centerGroup"/>
                    </m:oMathParaPr>
                    <m:oMath xmlns:m="http://schemas.openxmlformats.org/officeDocument/2006/math">
                      <m:sSub>
                        <m:sSubPr>
                          <m:ctrlPr>
                            <a:rPr lang="en-US" i="1" smtClean="0">
                              <a:solidFill>
                                <a:srgbClr val="7030A0"/>
                              </a:solidFill>
                              <a:latin typeface="Cambria Math" panose="02040503050406030204" pitchFamily="18" charset="0"/>
                              <a:cs typeface="Arial" panose="020B0604020202020204" pitchFamily="34" charset="0"/>
                            </a:rPr>
                          </m:ctrlPr>
                        </m:sSubPr>
                        <m:e>
                          <m:r>
                            <a:rPr lang="en-US" b="0" i="1" smtClean="0">
                              <a:solidFill>
                                <a:srgbClr val="7030A0"/>
                              </a:solidFill>
                              <a:latin typeface="Cambria Math" panose="02040503050406030204" pitchFamily="18" charset="0"/>
                              <a:cs typeface="Arial" panose="020B0604020202020204" pitchFamily="34" charset="0"/>
                            </a:rPr>
                            <m:t>𝑢</m:t>
                          </m:r>
                        </m:e>
                        <m:sub>
                          <m:r>
                            <a:rPr lang="en-US" b="0" i="1" smtClean="0">
                              <a:solidFill>
                                <a:srgbClr val="7030A0"/>
                              </a:solidFill>
                              <a:latin typeface="Cambria Math" panose="02040503050406030204" pitchFamily="18" charset="0"/>
                              <a:cs typeface="Arial" panose="020B0604020202020204" pitchFamily="34" charset="0"/>
                            </a:rPr>
                            <m:t>𝐶</m:t>
                          </m:r>
                        </m:sub>
                      </m:sSub>
                      <m:r>
                        <a:rPr lang="en-US" b="0" i="1" smtClean="0">
                          <a:solidFill>
                            <a:srgbClr val="7030A0"/>
                          </a:solidFill>
                          <a:latin typeface="Cambria Math" panose="02040503050406030204" pitchFamily="18" charset="0"/>
                          <a:cs typeface="Arial" panose="020B0604020202020204" pitchFamily="34" charset="0"/>
                        </a:rPr>
                        <m:t>=</m:t>
                      </m:r>
                      <m:sSub>
                        <m:sSubPr>
                          <m:ctrlPr>
                            <a:rPr lang="en-US" b="0" i="1" smtClean="0">
                              <a:solidFill>
                                <a:srgbClr val="7030A0"/>
                              </a:solidFill>
                              <a:latin typeface="Cambria Math" panose="02040503050406030204" pitchFamily="18" charset="0"/>
                              <a:cs typeface="Arial" panose="020B0604020202020204" pitchFamily="34" charset="0"/>
                            </a:rPr>
                          </m:ctrlPr>
                        </m:sSubPr>
                        <m:e>
                          <m:r>
                            <a:rPr lang="en-US" b="0" i="1" smtClean="0">
                              <a:solidFill>
                                <a:srgbClr val="7030A0"/>
                              </a:solidFill>
                              <a:latin typeface="Cambria Math" panose="02040503050406030204" pitchFamily="18" charset="0"/>
                              <a:cs typeface="Arial" panose="020B0604020202020204" pitchFamily="34" charset="0"/>
                            </a:rPr>
                            <m:t>𝑈</m:t>
                          </m:r>
                        </m:e>
                        <m:sub>
                          <m:r>
                            <a:rPr lang="en-US" b="0" i="1" smtClean="0">
                              <a:solidFill>
                                <a:srgbClr val="7030A0"/>
                              </a:solidFill>
                              <a:latin typeface="Cambria Math" panose="02040503050406030204" pitchFamily="18" charset="0"/>
                              <a:cs typeface="Arial" panose="020B0604020202020204" pitchFamily="34" charset="0"/>
                            </a:rPr>
                            <m:t>𝐶𝑚𝑎𝑥</m:t>
                          </m:r>
                        </m:sub>
                      </m:sSub>
                      <m:func>
                        <m:funcPr>
                          <m:ctrlPr>
                            <a:rPr lang="en-US" b="0" i="1" smtClean="0">
                              <a:solidFill>
                                <a:srgbClr val="7030A0"/>
                              </a:solidFill>
                              <a:latin typeface="Cambria Math" panose="02040503050406030204" pitchFamily="18" charset="0"/>
                              <a:cs typeface="Arial" panose="020B0604020202020204" pitchFamily="34" charset="0"/>
                            </a:rPr>
                          </m:ctrlPr>
                        </m:funcPr>
                        <m:fName>
                          <m:r>
                            <m:rPr>
                              <m:sty m:val="p"/>
                            </m:rPr>
                            <a:rPr lang="en-US" b="0" i="0" smtClean="0">
                              <a:solidFill>
                                <a:srgbClr val="7030A0"/>
                              </a:solidFill>
                              <a:latin typeface="Cambria Math" panose="02040503050406030204" pitchFamily="18" charset="0"/>
                              <a:cs typeface="Arial" panose="020B0604020202020204" pitchFamily="34" charset="0"/>
                            </a:rPr>
                            <m:t>sin</m:t>
                          </m:r>
                        </m:fName>
                        <m:e>
                          <m:d>
                            <m:dPr>
                              <m:ctrlPr>
                                <a:rPr lang="en-US" b="0" i="1" smtClean="0">
                                  <a:solidFill>
                                    <a:srgbClr val="7030A0"/>
                                  </a:solidFill>
                                  <a:latin typeface="Cambria Math" panose="02040503050406030204" pitchFamily="18" charset="0"/>
                                  <a:cs typeface="Arial" panose="020B0604020202020204" pitchFamily="34" charset="0"/>
                                </a:rPr>
                              </m:ctrlPr>
                            </m:dPr>
                            <m:e>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𝜔</m:t>
                              </m:r>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𝑡</m:t>
                              </m:r>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sSupPr>
                                <m:e>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25</m:t>
                                  </m:r>
                                </m:e>
                                <m:sup>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𝑜</m:t>
                                  </m:r>
                                </m:sup>
                              </m:sSup>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sSupPr>
                                <m:e>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90</m:t>
                                  </m:r>
                                </m:e>
                                <m:sup>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𝑜</m:t>
                                  </m:r>
                                </m:sup>
                              </m:sSup>
                            </m:e>
                          </m:d>
                        </m:e>
                      </m:func>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=7,2</m:t>
                      </m:r>
                      <m:rad>
                        <m:radPr>
                          <m:degHide m:val="on"/>
                          <m:ctrlP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radPr>
                        <m:deg/>
                        <m:e>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2</m:t>
                          </m:r>
                        </m:e>
                      </m:rad>
                      <m:func>
                        <m:funcPr>
                          <m:ctrlP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funcPr>
                        <m:fName>
                          <m:r>
                            <m:rPr>
                              <m:sty m:val="p"/>
                            </m:rPr>
                            <a:rPr lang="en-US" b="0" i="0"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sin</m:t>
                          </m:r>
                        </m:fName>
                        <m:e>
                          <m:d>
                            <m:dPr>
                              <m:ctrlP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dPr>
                            <m:e>
                              <m:r>
                                <a:rPr lang="en-US" i="1">
                                  <a:solidFill>
                                    <a:srgbClr val="7030A0"/>
                                  </a:solidFill>
                                  <a:latin typeface="Cambria Math" panose="02040503050406030204" pitchFamily="18" charset="0"/>
                                  <a:ea typeface="Cambria Math" panose="02040503050406030204" pitchFamily="18" charset="0"/>
                                  <a:cs typeface="Arial" panose="020B0604020202020204" pitchFamily="34" charset="0"/>
                                </a:rPr>
                                <m:t>𝜔</m:t>
                              </m:r>
                              <m:r>
                                <a:rPr lang="en-US" i="1">
                                  <a:solidFill>
                                    <a:srgbClr val="7030A0"/>
                                  </a:solidFill>
                                  <a:latin typeface="Cambria Math" panose="02040503050406030204" pitchFamily="18" charset="0"/>
                                  <a:ea typeface="Cambria Math" panose="02040503050406030204" pitchFamily="18" charset="0"/>
                                  <a:cs typeface="Arial" panose="020B0604020202020204" pitchFamily="34" charset="0"/>
                                </a:rPr>
                                <m:t>𝑡</m:t>
                              </m:r>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sSupPr>
                                <m:e>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65</m:t>
                                  </m:r>
                                </m:e>
                                <m:sup>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𝑜</m:t>
                                  </m:r>
                                </m:sup>
                              </m:sSup>
                            </m:e>
                          </m:d>
                        </m:e>
                      </m:func>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m:t>
                      </m:r>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𝑉</m:t>
                      </m:r>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m:t>
                      </m:r>
                    </m:oMath>
                  </m:oMathPara>
                </a14:m>
                <a:endParaRPr lang="en-US" dirty="0">
                  <a:solidFill>
                    <a:srgbClr val="7030A0"/>
                  </a:solidFill>
                  <a:latin typeface="Arial" panose="020B0604020202020204" pitchFamily="34" charset="0"/>
                  <a:cs typeface="Arial" panose="020B0604020202020204" pitchFamily="34" charset="0"/>
                </a:endParaRPr>
              </a:p>
            </p:txBody>
          </p:sp>
        </mc:Choice>
        <mc:Fallback xmlns="">
          <p:sp>
            <p:nvSpPr>
              <p:cNvPr id="13" name="TextBox 12">
                <a:extLst>
                  <a:ext uri="{FF2B5EF4-FFF2-40B4-BE49-F238E27FC236}">
                    <a16:creationId xmlns:a16="http://schemas.microsoft.com/office/drawing/2014/main" id="{54C484CB-5932-4748-9C78-349D1079DD39}"/>
                  </a:ext>
                </a:extLst>
              </p:cNvPr>
              <p:cNvSpPr txBox="1">
                <a:spLocks noRot="1" noChangeAspect="1" noMove="1" noResize="1" noEditPoints="1" noAdjustHandles="1" noChangeArrowheads="1" noChangeShapeType="1" noTextEdit="1"/>
              </p:cNvSpPr>
              <p:nvPr/>
            </p:nvSpPr>
            <p:spPr>
              <a:xfrm>
                <a:off x="756745" y="3868666"/>
                <a:ext cx="6253746" cy="678968"/>
              </a:xfrm>
              <a:prstGeom prst="rect">
                <a:avLst/>
              </a:prstGeom>
              <a:blipFill>
                <a:blip r:embed="rId4"/>
                <a:stretch>
                  <a:fillRect l="-780" t="-5405" b="-810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TextBox 14">
                <a:extLst>
                  <a:ext uri="{FF2B5EF4-FFF2-40B4-BE49-F238E27FC236}">
                    <a16:creationId xmlns="" xmlns:a16="http://schemas.microsoft.com/office/drawing/2014/main" id="{6C3AE508-2F57-42D2-9F5F-87FA80BE6AA7}"/>
                  </a:ext>
                </a:extLst>
              </p:cNvPr>
              <p:cNvSpPr txBox="1"/>
              <p:nvPr/>
            </p:nvSpPr>
            <p:spPr>
              <a:xfrm>
                <a:off x="756745" y="4680023"/>
                <a:ext cx="6365950" cy="678968"/>
              </a:xfrm>
              <a:prstGeom prst="rect">
                <a:avLst/>
              </a:prstGeom>
              <a:noFill/>
            </p:spPr>
            <p:txBody>
              <a:bodyPr wrap="square" rtlCol="0">
                <a:spAutoFit/>
              </a:bodyPr>
              <a:lstStyle/>
              <a:p>
                <a:r>
                  <a:rPr lang="en-US" dirty="0">
                    <a:solidFill>
                      <a:srgbClr val="C00000"/>
                    </a:solidFill>
                    <a:latin typeface="Arial" panose="020B0604020202020204" pitchFamily="34" charset="0"/>
                    <a:cs typeface="Arial" panose="020B0604020202020204" pitchFamily="34" charset="0"/>
                  </a:rPr>
                  <a:t>- </a:t>
                </a:r>
                <a:r>
                  <a:rPr lang="en-US" dirty="0" err="1">
                    <a:solidFill>
                      <a:srgbClr val="C00000"/>
                    </a:solidFill>
                    <a:latin typeface="Arial" panose="020B0604020202020204" pitchFamily="34" charset="0"/>
                    <a:cs typeface="Arial" panose="020B0604020202020204" pitchFamily="34" charset="0"/>
                  </a:rPr>
                  <a:t>Biểu</a:t>
                </a:r>
                <a:r>
                  <a:rPr lang="en-US" dirty="0">
                    <a:solidFill>
                      <a:srgbClr val="C00000"/>
                    </a:solidFill>
                    <a:latin typeface="Arial" panose="020B0604020202020204" pitchFamily="34" charset="0"/>
                    <a:cs typeface="Arial" panose="020B0604020202020204" pitchFamily="34" charset="0"/>
                  </a:rPr>
                  <a:t> </a:t>
                </a:r>
                <a:r>
                  <a:rPr lang="en-US" dirty="0" err="1">
                    <a:solidFill>
                      <a:srgbClr val="C00000"/>
                    </a:solidFill>
                    <a:latin typeface="Arial" panose="020B0604020202020204" pitchFamily="34" charset="0"/>
                    <a:cs typeface="Arial" panose="020B0604020202020204" pitchFamily="34" charset="0"/>
                  </a:rPr>
                  <a:t>thức</a:t>
                </a:r>
                <a:r>
                  <a:rPr lang="en-US" dirty="0">
                    <a:solidFill>
                      <a:srgbClr val="C00000"/>
                    </a:solidFill>
                    <a:latin typeface="Arial" panose="020B0604020202020204" pitchFamily="34" charset="0"/>
                    <a:cs typeface="Arial" panose="020B0604020202020204" pitchFamily="34" charset="0"/>
                  </a:rPr>
                  <a:t> </a:t>
                </a:r>
                <a:r>
                  <a:rPr lang="en-US" dirty="0" err="1">
                    <a:solidFill>
                      <a:srgbClr val="C00000"/>
                    </a:solidFill>
                    <a:latin typeface="Arial" panose="020B0604020202020204" pitchFamily="34" charset="0"/>
                    <a:cs typeface="Arial" panose="020B0604020202020204" pitchFamily="34" charset="0"/>
                  </a:rPr>
                  <a:t>của</a:t>
                </a:r>
                <a:r>
                  <a:rPr lang="en-US" dirty="0">
                    <a:solidFill>
                      <a:srgbClr val="C00000"/>
                    </a:solidFill>
                    <a:latin typeface="Arial" panose="020B0604020202020204" pitchFamily="34" charset="0"/>
                    <a:cs typeface="Arial" panose="020B0604020202020204" pitchFamily="34" charset="0"/>
                  </a:rPr>
                  <a:t> </a:t>
                </a:r>
                <a:r>
                  <a:rPr lang="en-US" dirty="0" err="1">
                    <a:solidFill>
                      <a:srgbClr val="C00000"/>
                    </a:solidFill>
                    <a:latin typeface="Arial" panose="020B0604020202020204" pitchFamily="34" charset="0"/>
                    <a:cs typeface="Arial" panose="020B0604020202020204" pitchFamily="34" charset="0"/>
                  </a:rPr>
                  <a:t>điện</a:t>
                </a:r>
                <a:r>
                  <a:rPr lang="en-US" dirty="0">
                    <a:solidFill>
                      <a:srgbClr val="C00000"/>
                    </a:solidFill>
                    <a:latin typeface="Arial" panose="020B0604020202020204" pitchFamily="34" charset="0"/>
                    <a:cs typeface="Arial" panose="020B0604020202020204" pitchFamily="34" charset="0"/>
                  </a:rPr>
                  <a:t> </a:t>
                </a:r>
                <a:r>
                  <a:rPr lang="en-US" dirty="0" err="1">
                    <a:solidFill>
                      <a:srgbClr val="C00000"/>
                    </a:solidFill>
                    <a:latin typeface="Arial" panose="020B0604020202020204" pitchFamily="34" charset="0"/>
                    <a:cs typeface="Arial" panose="020B0604020202020204" pitchFamily="34" charset="0"/>
                  </a:rPr>
                  <a:t>áp</a:t>
                </a:r>
                <a:r>
                  <a:rPr lang="en-US" dirty="0">
                    <a:solidFill>
                      <a:srgbClr val="C00000"/>
                    </a:solidFill>
                    <a:latin typeface="Arial" panose="020B0604020202020204" pitchFamily="34" charset="0"/>
                    <a:cs typeface="Arial" panose="020B0604020202020204" pitchFamily="34" charset="0"/>
                  </a:rPr>
                  <a:t> </a:t>
                </a:r>
                <a14:m>
                  <m:oMath xmlns:m="http://schemas.openxmlformats.org/officeDocument/2006/math">
                    <m:sSub>
                      <m:sSubPr>
                        <m:ctrlPr>
                          <a:rPr lang="en-US" i="1" smtClean="0">
                            <a:solidFill>
                              <a:srgbClr val="C00000"/>
                            </a:solidFill>
                            <a:latin typeface="Cambria Math" panose="02040503050406030204" pitchFamily="18" charset="0"/>
                            <a:cs typeface="Arial" panose="020B0604020202020204" pitchFamily="34" charset="0"/>
                          </a:rPr>
                        </m:ctrlPr>
                      </m:sSubPr>
                      <m:e>
                        <m:r>
                          <a:rPr lang="en-US" b="0" i="1" smtClean="0">
                            <a:solidFill>
                              <a:srgbClr val="C00000"/>
                            </a:solidFill>
                            <a:latin typeface="Cambria Math" panose="02040503050406030204" pitchFamily="18" charset="0"/>
                            <a:cs typeface="Arial" panose="020B0604020202020204" pitchFamily="34" charset="0"/>
                          </a:rPr>
                          <m:t>𝑢</m:t>
                        </m:r>
                      </m:e>
                      <m:sub>
                        <m:r>
                          <a:rPr lang="en-US" b="0" i="1" smtClean="0">
                            <a:solidFill>
                              <a:srgbClr val="C00000"/>
                            </a:solidFill>
                            <a:latin typeface="Cambria Math" panose="02040503050406030204" pitchFamily="18" charset="0"/>
                            <a:cs typeface="Arial" panose="020B0604020202020204" pitchFamily="34" charset="0"/>
                          </a:rPr>
                          <m:t>𝐿</m:t>
                        </m:r>
                      </m:sub>
                    </m:sSub>
                    <m:r>
                      <a:rPr lang="en-US" b="0" i="1" smtClean="0">
                        <a:solidFill>
                          <a:srgbClr val="C00000"/>
                        </a:solidFill>
                        <a:latin typeface="Cambria Math" panose="02040503050406030204" pitchFamily="18" charset="0"/>
                        <a:cs typeface="Arial" panose="020B0604020202020204" pitchFamily="34" charset="0"/>
                      </a:rPr>
                      <m:t>:</m:t>
                    </m:r>
                  </m:oMath>
                </a14:m>
                <a:endParaRPr lang="en-US" b="0" dirty="0">
                  <a:solidFill>
                    <a:srgbClr val="C00000"/>
                  </a:solidFill>
                  <a:latin typeface="Arial" panose="020B0604020202020204" pitchFamily="34" charset="0"/>
                  <a:cs typeface="Arial" panose="020B0604020202020204" pitchFamily="34" charset="0"/>
                </a:endParaRPr>
              </a:p>
              <a:p>
                <a:pPr/>
                <a14:m>
                  <m:oMathPara xmlns:m="http://schemas.openxmlformats.org/officeDocument/2006/math">
                    <m:oMathParaPr>
                      <m:jc m:val="centerGroup"/>
                    </m:oMathParaPr>
                    <m:oMath xmlns:m="http://schemas.openxmlformats.org/officeDocument/2006/math">
                      <m:sSub>
                        <m:sSubPr>
                          <m:ctrlPr>
                            <a:rPr lang="en-US" i="1" smtClean="0">
                              <a:solidFill>
                                <a:srgbClr val="C00000"/>
                              </a:solidFill>
                              <a:latin typeface="Cambria Math" panose="02040503050406030204" pitchFamily="18" charset="0"/>
                              <a:cs typeface="Arial" panose="020B0604020202020204" pitchFamily="34" charset="0"/>
                            </a:rPr>
                          </m:ctrlPr>
                        </m:sSubPr>
                        <m:e>
                          <m:r>
                            <a:rPr lang="en-US" b="0" i="1" smtClean="0">
                              <a:solidFill>
                                <a:srgbClr val="C00000"/>
                              </a:solidFill>
                              <a:latin typeface="Cambria Math" panose="02040503050406030204" pitchFamily="18" charset="0"/>
                              <a:cs typeface="Arial" panose="020B0604020202020204" pitchFamily="34" charset="0"/>
                            </a:rPr>
                            <m:t>𝑢</m:t>
                          </m:r>
                        </m:e>
                        <m:sub>
                          <m:r>
                            <a:rPr lang="en-US" b="0" i="1" smtClean="0">
                              <a:solidFill>
                                <a:srgbClr val="C00000"/>
                              </a:solidFill>
                              <a:latin typeface="Cambria Math" panose="02040503050406030204" pitchFamily="18" charset="0"/>
                              <a:cs typeface="Arial" panose="020B0604020202020204" pitchFamily="34" charset="0"/>
                            </a:rPr>
                            <m:t>𝐿</m:t>
                          </m:r>
                        </m:sub>
                      </m:sSub>
                      <m:r>
                        <a:rPr lang="en-US" b="0" i="1" smtClean="0">
                          <a:solidFill>
                            <a:srgbClr val="C00000"/>
                          </a:solidFill>
                          <a:latin typeface="Cambria Math" panose="02040503050406030204" pitchFamily="18" charset="0"/>
                          <a:cs typeface="Arial" panose="020B0604020202020204" pitchFamily="34" charset="0"/>
                        </a:rPr>
                        <m:t>=</m:t>
                      </m:r>
                      <m:sSub>
                        <m:sSubPr>
                          <m:ctrlPr>
                            <a:rPr lang="en-US" b="0" i="1" smtClean="0">
                              <a:solidFill>
                                <a:srgbClr val="C00000"/>
                              </a:solidFill>
                              <a:latin typeface="Cambria Math" panose="02040503050406030204" pitchFamily="18" charset="0"/>
                              <a:cs typeface="Arial" panose="020B0604020202020204" pitchFamily="34" charset="0"/>
                            </a:rPr>
                          </m:ctrlPr>
                        </m:sSubPr>
                        <m:e>
                          <m:r>
                            <a:rPr lang="en-US" b="0" i="1" smtClean="0">
                              <a:solidFill>
                                <a:srgbClr val="C00000"/>
                              </a:solidFill>
                              <a:latin typeface="Cambria Math" panose="02040503050406030204" pitchFamily="18" charset="0"/>
                              <a:cs typeface="Arial" panose="020B0604020202020204" pitchFamily="34" charset="0"/>
                            </a:rPr>
                            <m:t>𝑈</m:t>
                          </m:r>
                        </m:e>
                        <m:sub>
                          <m:r>
                            <a:rPr lang="en-US" b="0" i="1" smtClean="0">
                              <a:solidFill>
                                <a:srgbClr val="C00000"/>
                              </a:solidFill>
                              <a:latin typeface="Cambria Math" panose="02040503050406030204" pitchFamily="18" charset="0"/>
                              <a:cs typeface="Arial" panose="020B0604020202020204" pitchFamily="34" charset="0"/>
                            </a:rPr>
                            <m:t>𝐿𝑚𝑎𝑥</m:t>
                          </m:r>
                        </m:sub>
                      </m:sSub>
                      <m:func>
                        <m:funcPr>
                          <m:ctrlPr>
                            <a:rPr lang="en-US" b="0" i="1" smtClean="0">
                              <a:solidFill>
                                <a:srgbClr val="C00000"/>
                              </a:solidFill>
                              <a:latin typeface="Cambria Math" panose="02040503050406030204" pitchFamily="18" charset="0"/>
                              <a:cs typeface="Arial" panose="020B0604020202020204" pitchFamily="34" charset="0"/>
                            </a:rPr>
                          </m:ctrlPr>
                        </m:funcPr>
                        <m:fName>
                          <m:r>
                            <m:rPr>
                              <m:sty m:val="p"/>
                            </m:rPr>
                            <a:rPr lang="en-US" b="0" i="0" smtClean="0">
                              <a:solidFill>
                                <a:srgbClr val="C00000"/>
                              </a:solidFill>
                              <a:latin typeface="Cambria Math" panose="02040503050406030204" pitchFamily="18" charset="0"/>
                              <a:cs typeface="Arial" panose="020B0604020202020204" pitchFamily="34" charset="0"/>
                            </a:rPr>
                            <m:t>sin</m:t>
                          </m:r>
                        </m:fName>
                        <m:e>
                          <m:d>
                            <m:dPr>
                              <m:ctrlPr>
                                <a:rPr lang="en-US" b="0" i="1" smtClean="0">
                                  <a:solidFill>
                                    <a:srgbClr val="C00000"/>
                                  </a:solidFill>
                                  <a:latin typeface="Cambria Math" panose="02040503050406030204" pitchFamily="18" charset="0"/>
                                  <a:cs typeface="Arial" panose="020B0604020202020204" pitchFamily="34" charset="0"/>
                                </a:rPr>
                              </m:ctrlPr>
                            </m:dPr>
                            <m:e>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𝜔</m:t>
                              </m:r>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𝑡</m:t>
                              </m:r>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ctrlPr>
                                </m:sSupPr>
                                <m:e>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25</m:t>
                                  </m:r>
                                </m:e>
                                <m:sup>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𝑜</m:t>
                                  </m:r>
                                </m:sup>
                              </m:sSup>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ctrlPr>
                                </m:sSupPr>
                                <m:e>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90</m:t>
                                  </m:r>
                                </m:e>
                                <m:sup>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𝑜</m:t>
                                  </m:r>
                                </m:sup>
                              </m:sSup>
                            </m:e>
                          </m:d>
                        </m:e>
                      </m:func>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=3</m:t>
                      </m:r>
                      <m:rad>
                        <m:radPr>
                          <m:degHide m:val="on"/>
                          <m:ctrlP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ctrlPr>
                        </m:radPr>
                        <m:deg/>
                        <m:e>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2</m:t>
                          </m:r>
                        </m:e>
                      </m:rad>
                      <m:r>
                        <m:rPr>
                          <m:sty m:val="p"/>
                        </m:rPr>
                        <a:rPr lang="en-US" b="0" i="0"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sin</m:t>
                      </m:r>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m:t>
                      </m:r>
                      <m:r>
                        <a:rPr lang="en-US" i="1">
                          <a:solidFill>
                            <a:srgbClr val="C00000"/>
                          </a:solidFill>
                          <a:latin typeface="Cambria Math" panose="02040503050406030204" pitchFamily="18" charset="0"/>
                          <a:ea typeface="Cambria Math" panose="02040503050406030204" pitchFamily="18" charset="0"/>
                          <a:cs typeface="Arial" panose="020B0604020202020204" pitchFamily="34" charset="0"/>
                        </a:rPr>
                        <m:t>𝜔</m:t>
                      </m:r>
                      <m:r>
                        <a:rPr lang="en-US" i="1">
                          <a:solidFill>
                            <a:srgbClr val="C00000"/>
                          </a:solidFill>
                          <a:latin typeface="Cambria Math" panose="02040503050406030204" pitchFamily="18" charset="0"/>
                          <a:ea typeface="Cambria Math" panose="02040503050406030204" pitchFamily="18" charset="0"/>
                          <a:cs typeface="Arial" panose="020B0604020202020204" pitchFamily="34" charset="0"/>
                        </a:rPr>
                        <m:t>𝑡</m:t>
                      </m:r>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ctrlPr>
                        </m:sSupPr>
                        <m:e>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115</m:t>
                          </m:r>
                        </m:e>
                        <m:sup>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𝑜</m:t>
                          </m:r>
                        </m:sup>
                      </m:sSup>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 (</m:t>
                      </m:r>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𝑉</m:t>
                      </m:r>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m:t>
                      </m:r>
                    </m:oMath>
                  </m:oMathPara>
                </a14:m>
                <a:endParaRPr lang="en-US" dirty="0">
                  <a:solidFill>
                    <a:srgbClr val="C00000"/>
                  </a:solidFill>
                  <a:latin typeface="Arial" panose="020B0604020202020204" pitchFamily="34" charset="0"/>
                  <a:cs typeface="Arial" panose="020B0604020202020204" pitchFamily="34" charset="0"/>
                </a:endParaRPr>
              </a:p>
            </p:txBody>
          </p:sp>
        </mc:Choice>
        <mc:Fallback xmlns="">
          <p:sp>
            <p:nvSpPr>
              <p:cNvPr id="15" name="TextBox 14">
                <a:extLst>
                  <a:ext uri="{FF2B5EF4-FFF2-40B4-BE49-F238E27FC236}">
                    <a16:creationId xmlns:a16="http://schemas.microsoft.com/office/drawing/2014/main" id="{6C3AE508-2F57-42D2-9F5F-87FA80BE6AA7}"/>
                  </a:ext>
                </a:extLst>
              </p:cNvPr>
              <p:cNvSpPr txBox="1">
                <a:spLocks noRot="1" noChangeAspect="1" noMove="1" noResize="1" noEditPoints="1" noAdjustHandles="1" noChangeArrowheads="1" noChangeShapeType="1" noTextEdit="1"/>
              </p:cNvSpPr>
              <p:nvPr/>
            </p:nvSpPr>
            <p:spPr>
              <a:xfrm>
                <a:off x="756745" y="4680023"/>
                <a:ext cx="6365950" cy="678968"/>
              </a:xfrm>
              <a:prstGeom prst="rect">
                <a:avLst/>
              </a:prstGeom>
              <a:blipFill>
                <a:blip r:embed="rId5"/>
                <a:stretch>
                  <a:fillRect l="-766" t="-5405" b="-8108"/>
                </a:stretch>
              </a:blipFill>
            </p:spPr>
            <p:txBody>
              <a:bodyPr/>
              <a:lstStyle/>
              <a:p>
                <a:r>
                  <a:rPr lang="en-US">
                    <a:noFill/>
                  </a:rPr>
                  <a:t> </a:t>
                </a:r>
              </a:p>
            </p:txBody>
          </p:sp>
        </mc:Fallback>
      </mc:AlternateContent>
    </p:spTree>
    <p:extLst>
      <p:ext uri="{BB962C8B-B14F-4D97-AF65-F5344CB8AC3E}">
        <p14:creationId xmlns:p14="http://schemas.microsoft.com/office/powerpoint/2010/main" val="203858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1000"/>
                                        <p:tgtEl>
                                          <p:spTgt spid="11">
                                            <p:txEl>
                                              <p:pRg st="0" end="0"/>
                                            </p:txEl>
                                          </p:spTgt>
                                        </p:tgtEl>
                                      </p:cBhvr>
                                    </p:animEffect>
                                    <p:anim calcmode="lin" valueType="num">
                                      <p:cBhvr>
                                        <p:cTn id="8"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1">
                                            <p:txEl>
                                              <p:pRg st="1" end="1"/>
                                            </p:txEl>
                                          </p:spTgt>
                                        </p:tgtEl>
                                        <p:attrNameLst>
                                          <p:attrName>style.visibility</p:attrName>
                                        </p:attrNameLst>
                                      </p:cBhvr>
                                      <p:to>
                                        <p:strVal val="visible"/>
                                      </p:to>
                                    </p:set>
                                    <p:anim calcmode="lin" valueType="num">
                                      <p:cBhvr additive="base">
                                        <p:cTn id="14"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3">
                                            <p:txEl>
                                              <p:pRg st="0" end="0"/>
                                            </p:txEl>
                                          </p:spTgt>
                                        </p:tgtEl>
                                        <p:attrNameLst>
                                          <p:attrName>style.visibility</p:attrName>
                                        </p:attrNameLst>
                                      </p:cBhvr>
                                      <p:to>
                                        <p:strVal val="visible"/>
                                      </p:to>
                                    </p:set>
                                    <p:anim calcmode="lin" valueType="num">
                                      <p:cBhvr additive="base">
                                        <p:cTn id="20"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3">
                                            <p:txEl>
                                              <p:pRg st="1" end="1"/>
                                            </p:txEl>
                                          </p:spTgt>
                                        </p:tgtEl>
                                        <p:attrNameLst>
                                          <p:attrName>style.visibility</p:attrName>
                                        </p:attrNameLst>
                                      </p:cBhvr>
                                      <p:to>
                                        <p:strVal val="visible"/>
                                      </p:to>
                                    </p:set>
                                    <p:animEffect transition="in" filter="fade">
                                      <p:cBhvr>
                                        <p:cTn id="26" dur="1000"/>
                                        <p:tgtEl>
                                          <p:spTgt spid="13">
                                            <p:txEl>
                                              <p:pRg st="1" end="1"/>
                                            </p:txEl>
                                          </p:spTgt>
                                        </p:tgtEl>
                                      </p:cBhvr>
                                    </p:animEffect>
                                    <p:anim calcmode="lin" valueType="num">
                                      <p:cBhvr>
                                        <p:cTn id="27"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1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5">
                                            <p:txEl>
                                              <p:pRg st="0" end="0"/>
                                            </p:txEl>
                                          </p:spTgt>
                                        </p:tgtEl>
                                        <p:attrNameLst>
                                          <p:attrName>style.visibility</p:attrName>
                                        </p:attrNameLst>
                                      </p:cBhvr>
                                      <p:to>
                                        <p:strVal val="visible"/>
                                      </p:to>
                                    </p:set>
                                    <p:anim calcmode="lin" valueType="num">
                                      <p:cBhvr additive="base">
                                        <p:cTn id="33"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15">
                                            <p:txEl>
                                              <p:pRg st="1" end="1"/>
                                            </p:txEl>
                                          </p:spTgt>
                                        </p:tgtEl>
                                        <p:attrNameLst>
                                          <p:attrName>style.visibility</p:attrName>
                                        </p:attrNameLst>
                                      </p:cBhvr>
                                      <p:to>
                                        <p:strVal val="visible"/>
                                      </p:to>
                                    </p:set>
                                    <p:animEffect transition="in" filter="fade">
                                      <p:cBhvr>
                                        <p:cTn id="39" dur="1000"/>
                                        <p:tgtEl>
                                          <p:spTgt spid="15">
                                            <p:txEl>
                                              <p:pRg st="1" end="1"/>
                                            </p:txEl>
                                          </p:spTgt>
                                        </p:tgtEl>
                                      </p:cBhvr>
                                    </p:animEffect>
                                    <p:anim calcmode="lin" valueType="num">
                                      <p:cBhvr>
                                        <p:cTn id="40" dur="1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41" dur="1000" fill="hold"/>
                                        <p:tgtEl>
                                          <p:spTgt spid="1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6691255" cy="369332"/>
          </a:xfrm>
          <a:prstGeom prst="rect">
            <a:avLst/>
          </a:prstGeom>
        </p:spPr>
        <p:txBody>
          <a:bodyPr wrap="none">
            <a:spAutoFit/>
          </a:bodyPr>
          <a:lstStyle/>
          <a:p>
            <a:r>
              <a:rPr lang="en-US"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chiều</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1 pha gồm các phần tử R, L, C mắc nối tiếp</a:t>
            </a:r>
            <a:endParaRPr lang="en-US" dirty="0">
              <a:solidFill>
                <a:schemeClr val="accent6">
                  <a:lumMod val="50000"/>
                </a:schemeClr>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 xmlns:a16="http://schemas.microsoft.com/office/drawing/2014/main" id="{4FE1FB0A-0114-4002-95B6-7B7500161EC1}"/>
              </a:ext>
            </a:extLst>
          </p:cNvPr>
          <p:cNvSpPr txBox="1"/>
          <p:nvPr/>
        </p:nvSpPr>
        <p:spPr>
          <a:xfrm>
            <a:off x="756745" y="2408975"/>
            <a:ext cx="1252152" cy="369332"/>
          </a:xfrm>
          <a:prstGeom prst="rect">
            <a:avLst/>
          </a:prstGeom>
          <a:noFill/>
        </p:spPr>
        <p:txBody>
          <a:bodyPr wrap="square" rtlCol="0">
            <a:spAutoFit/>
          </a:bodyPr>
          <a:lstStyle/>
          <a:p>
            <a:r>
              <a:rPr lang="en-US" b="1" i="1" u="sng" dirty="0">
                <a:solidFill>
                  <a:srgbClr val="002060"/>
                </a:solidFill>
                <a:latin typeface="Arial" panose="020B0604020202020204" pitchFamily="34" charset="0"/>
                <a:cs typeface="Arial" panose="020B0604020202020204" pitchFamily="34" charset="0"/>
              </a:rPr>
              <a:t>* </a:t>
            </a:r>
            <a:r>
              <a:rPr lang="en-US" b="1" i="1" u="sng" dirty="0" err="1">
                <a:solidFill>
                  <a:srgbClr val="002060"/>
                </a:solidFill>
                <a:latin typeface="Arial" panose="020B0604020202020204" pitchFamily="34" charset="0"/>
                <a:cs typeface="Arial" panose="020B0604020202020204" pitchFamily="34" charset="0"/>
              </a:rPr>
              <a:t>Lời</a:t>
            </a:r>
            <a:r>
              <a:rPr lang="en-US" b="1" i="1" u="sng" dirty="0">
                <a:solidFill>
                  <a:srgbClr val="002060"/>
                </a:solidFill>
                <a:latin typeface="Arial" panose="020B0604020202020204" pitchFamily="34" charset="0"/>
                <a:cs typeface="Arial" panose="020B0604020202020204" pitchFamily="34" charset="0"/>
              </a:rPr>
              <a:t> </a:t>
            </a:r>
            <a:r>
              <a:rPr lang="en-US" b="1" i="1" u="sng" dirty="0" err="1">
                <a:solidFill>
                  <a:srgbClr val="002060"/>
                </a:solidFill>
                <a:latin typeface="Arial" panose="020B0604020202020204" pitchFamily="34" charset="0"/>
                <a:cs typeface="Arial" panose="020B0604020202020204" pitchFamily="34" charset="0"/>
              </a:rPr>
              <a:t>giải</a:t>
            </a:r>
            <a:r>
              <a:rPr lang="en-US" dirty="0">
                <a:solidFill>
                  <a:srgbClr val="002060"/>
                </a:solidFill>
                <a:latin typeface="Arial" panose="020B0604020202020204" pitchFamily="34" charset="0"/>
                <a:cs typeface="Arial" panose="020B0604020202020204" pitchFamily="34" charset="0"/>
              </a:rPr>
              <a:t>:</a:t>
            </a:r>
          </a:p>
        </p:txBody>
      </p:sp>
      <mc:AlternateContent xmlns:mc="http://schemas.openxmlformats.org/markup-compatibility/2006" xmlns:a14="http://schemas.microsoft.com/office/drawing/2010/main">
        <mc:Choice Requires="a14">
          <p:sp>
            <p:nvSpPr>
              <p:cNvPr id="11" name="TextBox 10">
                <a:extLst>
                  <a:ext uri="{FF2B5EF4-FFF2-40B4-BE49-F238E27FC236}">
                    <a16:creationId xmlns="" xmlns:a16="http://schemas.microsoft.com/office/drawing/2014/main" id="{4395F082-27A5-40F4-B03F-F29E5080FAA6}"/>
                  </a:ext>
                </a:extLst>
              </p:cNvPr>
              <p:cNvSpPr txBox="1"/>
              <p:nvPr/>
            </p:nvSpPr>
            <p:spPr>
              <a:xfrm>
                <a:off x="756745" y="3062951"/>
                <a:ext cx="6365950" cy="673326"/>
              </a:xfrm>
              <a:prstGeom prst="rect">
                <a:avLst/>
              </a:prstGeom>
              <a:noFill/>
            </p:spPr>
            <p:txBody>
              <a:bodyPr wrap="square" rtlCol="0">
                <a:spAutoFit/>
              </a:bodyPr>
              <a:lstStyle/>
              <a:p>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Biểu</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thức</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của</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điện</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áp</a:t>
                </a:r>
                <a:r>
                  <a:rPr lang="en-US" dirty="0">
                    <a:solidFill>
                      <a:srgbClr val="00B050"/>
                    </a:solidFill>
                    <a:latin typeface="Arial" panose="020B0604020202020204" pitchFamily="34" charset="0"/>
                    <a:cs typeface="Arial" panose="020B0604020202020204" pitchFamily="34" charset="0"/>
                  </a:rPr>
                  <a:t> </a:t>
                </a:r>
                <a14:m>
                  <m:oMath xmlns:m="http://schemas.openxmlformats.org/officeDocument/2006/math">
                    <m:sSub>
                      <m:sSubPr>
                        <m:ctrlPr>
                          <a:rPr lang="en-US" i="1" smtClean="0">
                            <a:solidFill>
                              <a:srgbClr val="00B050"/>
                            </a:solidFill>
                            <a:latin typeface="Cambria Math" panose="02040503050406030204" pitchFamily="18" charset="0"/>
                            <a:cs typeface="Arial" panose="020B0604020202020204" pitchFamily="34" charset="0"/>
                          </a:rPr>
                        </m:ctrlPr>
                      </m:sSubPr>
                      <m:e>
                        <m:r>
                          <a:rPr lang="en-US" b="0" i="1" smtClean="0">
                            <a:solidFill>
                              <a:srgbClr val="00B050"/>
                            </a:solidFill>
                            <a:latin typeface="Cambria Math" panose="02040503050406030204" pitchFamily="18" charset="0"/>
                            <a:cs typeface="Arial" panose="020B0604020202020204" pitchFamily="34" charset="0"/>
                          </a:rPr>
                          <m:t>𝑢</m:t>
                        </m:r>
                      </m:e>
                      <m:sub>
                        <m:r>
                          <a:rPr lang="en-US" b="0" i="1" smtClean="0">
                            <a:solidFill>
                              <a:srgbClr val="00B050"/>
                            </a:solidFill>
                            <a:latin typeface="Cambria Math" panose="02040503050406030204" pitchFamily="18" charset="0"/>
                            <a:cs typeface="Arial" panose="020B0604020202020204" pitchFamily="34" charset="0"/>
                          </a:rPr>
                          <m:t>𝑅</m:t>
                        </m:r>
                      </m:sub>
                    </m:sSub>
                    <m:r>
                      <a:rPr lang="en-US" b="0" i="1" smtClean="0">
                        <a:solidFill>
                          <a:srgbClr val="00B050"/>
                        </a:solidFill>
                        <a:latin typeface="Cambria Math" panose="02040503050406030204" pitchFamily="18" charset="0"/>
                        <a:cs typeface="Arial" panose="020B0604020202020204" pitchFamily="34" charset="0"/>
                      </a:rPr>
                      <m:t>:</m:t>
                    </m:r>
                  </m:oMath>
                </a14:m>
                <a:endParaRPr lang="en-US" b="0" dirty="0">
                  <a:solidFill>
                    <a:srgbClr val="00B050"/>
                  </a:solidFill>
                  <a:latin typeface="Arial" panose="020B0604020202020204" pitchFamily="34" charset="0"/>
                  <a:cs typeface="Arial" panose="020B0604020202020204" pitchFamily="34" charset="0"/>
                </a:endParaRPr>
              </a:p>
              <a:p>
                <a:r>
                  <a:rPr lang="en-US" dirty="0">
                    <a:solidFill>
                      <a:srgbClr val="00B050"/>
                    </a:solidFill>
                    <a:latin typeface="Arial" panose="020B0604020202020204" pitchFamily="34" charset="0"/>
                    <a:cs typeface="Arial" panose="020B0604020202020204" pitchFamily="34" charset="0"/>
                  </a:rPr>
                  <a:t>	</a:t>
                </a:r>
                <a14:m>
                  <m:oMath xmlns:m="http://schemas.openxmlformats.org/officeDocument/2006/math">
                    <m:sSub>
                      <m:sSubPr>
                        <m:ctrlPr>
                          <a:rPr lang="en-US" i="1" smtClean="0">
                            <a:solidFill>
                              <a:srgbClr val="00B050"/>
                            </a:solidFill>
                            <a:latin typeface="Cambria Math" panose="02040503050406030204" pitchFamily="18" charset="0"/>
                            <a:cs typeface="Arial" panose="020B0604020202020204" pitchFamily="34" charset="0"/>
                          </a:rPr>
                        </m:ctrlPr>
                      </m:sSubPr>
                      <m:e>
                        <m:r>
                          <a:rPr lang="en-US" b="0" i="1" smtClean="0">
                            <a:solidFill>
                              <a:srgbClr val="00B050"/>
                            </a:solidFill>
                            <a:latin typeface="Cambria Math" panose="02040503050406030204" pitchFamily="18" charset="0"/>
                            <a:cs typeface="Arial" panose="020B0604020202020204" pitchFamily="34" charset="0"/>
                          </a:rPr>
                          <m:t>𝑢</m:t>
                        </m:r>
                      </m:e>
                      <m:sub>
                        <m:r>
                          <a:rPr lang="en-US" b="0" i="1" smtClean="0">
                            <a:solidFill>
                              <a:srgbClr val="00B050"/>
                            </a:solidFill>
                            <a:latin typeface="Cambria Math" panose="02040503050406030204" pitchFamily="18" charset="0"/>
                            <a:cs typeface="Arial" panose="020B0604020202020204" pitchFamily="34" charset="0"/>
                          </a:rPr>
                          <m:t>𝑅</m:t>
                        </m:r>
                      </m:sub>
                    </m:sSub>
                    <m:r>
                      <a:rPr lang="en-US" b="0" i="1" smtClean="0">
                        <a:solidFill>
                          <a:srgbClr val="00B050"/>
                        </a:solidFill>
                        <a:latin typeface="Cambria Math" panose="02040503050406030204" pitchFamily="18" charset="0"/>
                        <a:cs typeface="Arial" panose="020B0604020202020204" pitchFamily="34" charset="0"/>
                      </a:rPr>
                      <m:t>=</m:t>
                    </m:r>
                    <m:sSub>
                      <m:sSubPr>
                        <m:ctrlPr>
                          <a:rPr lang="en-US" b="0" i="1" smtClean="0">
                            <a:solidFill>
                              <a:srgbClr val="00B050"/>
                            </a:solidFill>
                            <a:latin typeface="Cambria Math" panose="02040503050406030204" pitchFamily="18" charset="0"/>
                            <a:cs typeface="Arial" panose="020B0604020202020204" pitchFamily="34" charset="0"/>
                          </a:rPr>
                        </m:ctrlPr>
                      </m:sSubPr>
                      <m:e>
                        <m:r>
                          <a:rPr lang="en-US" b="0" i="1" smtClean="0">
                            <a:solidFill>
                              <a:srgbClr val="00B050"/>
                            </a:solidFill>
                            <a:latin typeface="Cambria Math" panose="02040503050406030204" pitchFamily="18" charset="0"/>
                            <a:cs typeface="Arial" panose="020B0604020202020204" pitchFamily="34" charset="0"/>
                          </a:rPr>
                          <m:t>𝑈</m:t>
                        </m:r>
                      </m:e>
                      <m:sub>
                        <m:r>
                          <a:rPr lang="en-US" b="0" i="1" smtClean="0">
                            <a:solidFill>
                              <a:srgbClr val="00B050"/>
                            </a:solidFill>
                            <a:latin typeface="Cambria Math" panose="02040503050406030204" pitchFamily="18" charset="0"/>
                            <a:cs typeface="Arial" panose="020B0604020202020204" pitchFamily="34" charset="0"/>
                          </a:rPr>
                          <m:t>𝑅𝑚𝑎𝑥</m:t>
                        </m:r>
                      </m:sub>
                    </m:sSub>
                    <m:func>
                      <m:funcPr>
                        <m:ctrlPr>
                          <a:rPr lang="en-US" b="0" i="1" smtClean="0">
                            <a:solidFill>
                              <a:srgbClr val="00B050"/>
                            </a:solidFill>
                            <a:latin typeface="Cambria Math" panose="02040503050406030204" pitchFamily="18" charset="0"/>
                            <a:cs typeface="Arial" panose="020B0604020202020204" pitchFamily="34" charset="0"/>
                          </a:rPr>
                        </m:ctrlPr>
                      </m:funcPr>
                      <m:fName>
                        <m:r>
                          <m:rPr>
                            <m:sty m:val="p"/>
                          </m:rPr>
                          <a:rPr lang="en-US" b="0" i="0" smtClean="0">
                            <a:solidFill>
                              <a:srgbClr val="00B050"/>
                            </a:solidFill>
                            <a:latin typeface="Cambria Math" panose="02040503050406030204" pitchFamily="18" charset="0"/>
                            <a:cs typeface="Arial" panose="020B0604020202020204" pitchFamily="34" charset="0"/>
                          </a:rPr>
                          <m:t>sin</m:t>
                        </m:r>
                      </m:fName>
                      <m:e>
                        <m:d>
                          <m:dPr>
                            <m:ctrlPr>
                              <a:rPr lang="en-US" b="0" i="1" smtClean="0">
                                <a:solidFill>
                                  <a:srgbClr val="00B050"/>
                                </a:solidFill>
                                <a:latin typeface="Cambria Math" panose="02040503050406030204" pitchFamily="18" charset="0"/>
                                <a:cs typeface="Arial" panose="020B0604020202020204" pitchFamily="34" charset="0"/>
                              </a:rPr>
                            </m:ctrlPr>
                          </m:dPr>
                          <m:e>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𝜔</m:t>
                            </m:r>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𝑡</m:t>
                            </m:r>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ctrlPr>
                              </m:sSupPr>
                              <m:e>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25</m:t>
                                </m:r>
                              </m:e>
                              <m:sup>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𝑜</m:t>
                                </m:r>
                              </m:sup>
                            </m:sSup>
                          </m:e>
                        </m:d>
                      </m:e>
                    </m:func>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=9</m:t>
                    </m:r>
                    <m:rad>
                      <m:radPr>
                        <m:degHide m:val="on"/>
                        <m:ctrlP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ctrlPr>
                      </m:radPr>
                      <m:deg/>
                      <m:e>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2</m:t>
                        </m:r>
                      </m:e>
                    </m:rad>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𝑠𝑖𝑛</m:t>
                    </m:r>
                    <m:d>
                      <m:dPr>
                        <m:ctrlPr>
                          <a:rPr lang="en-US" i="1" smtClean="0">
                            <a:solidFill>
                              <a:srgbClr val="00B050"/>
                            </a:solidFill>
                            <a:latin typeface="Cambria Math" panose="02040503050406030204" pitchFamily="18" charset="0"/>
                            <a:cs typeface="Arial" panose="020B0604020202020204" pitchFamily="34" charset="0"/>
                          </a:rPr>
                        </m:ctrlPr>
                      </m:dPr>
                      <m:e>
                        <m: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t>𝜔</m:t>
                        </m:r>
                        <m: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t>𝑡</m:t>
                        </m:r>
                        <m: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ctrlPr>
                          </m:sSupPr>
                          <m:e>
                            <m: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t>25</m:t>
                            </m:r>
                          </m:e>
                          <m:sup>
                            <m:r>
                              <a:rPr lang="en-US" i="1">
                                <a:solidFill>
                                  <a:srgbClr val="00B050"/>
                                </a:solidFill>
                                <a:latin typeface="Cambria Math" panose="02040503050406030204" pitchFamily="18" charset="0"/>
                                <a:ea typeface="Cambria Math" panose="02040503050406030204" pitchFamily="18" charset="0"/>
                                <a:cs typeface="Arial" panose="020B0604020202020204" pitchFamily="34" charset="0"/>
                              </a:rPr>
                              <m:t>𝑜</m:t>
                            </m:r>
                          </m:sup>
                        </m:sSup>
                      </m:e>
                    </m:d>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 (</m:t>
                    </m:r>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𝑉</m:t>
                    </m:r>
                    <m:r>
                      <a:rPr lang="en-US"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m:t>
                    </m:r>
                  </m:oMath>
                </a14:m>
                <a:endParaRPr lang="en-US" dirty="0">
                  <a:solidFill>
                    <a:srgbClr val="00B050"/>
                  </a:solidFill>
                  <a:latin typeface="Arial" panose="020B0604020202020204" pitchFamily="34" charset="0"/>
                  <a:cs typeface="Arial" panose="020B0604020202020204" pitchFamily="34" charset="0"/>
                </a:endParaRPr>
              </a:p>
            </p:txBody>
          </p:sp>
        </mc:Choice>
        <mc:Fallback xmlns="">
          <p:sp>
            <p:nvSpPr>
              <p:cNvPr id="11" name="TextBox 10">
                <a:extLst>
                  <a:ext uri="{FF2B5EF4-FFF2-40B4-BE49-F238E27FC236}">
                    <a16:creationId xmlns:a16="http://schemas.microsoft.com/office/drawing/2014/main" id="{4395F082-27A5-40F4-B03F-F29E5080FAA6}"/>
                  </a:ext>
                </a:extLst>
              </p:cNvPr>
              <p:cNvSpPr txBox="1">
                <a:spLocks noRot="1" noChangeAspect="1" noMove="1" noResize="1" noEditPoints="1" noAdjustHandles="1" noChangeArrowheads="1" noChangeShapeType="1" noTextEdit="1"/>
              </p:cNvSpPr>
              <p:nvPr/>
            </p:nvSpPr>
            <p:spPr>
              <a:xfrm>
                <a:off x="756745" y="3062951"/>
                <a:ext cx="6365950" cy="673326"/>
              </a:xfrm>
              <a:prstGeom prst="rect">
                <a:avLst/>
              </a:prstGeom>
              <a:blipFill>
                <a:blip r:embed="rId2"/>
                <a:stretch>
                  <a:fillRect l="-766" t="-4505" b="-810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 xmlns:a16="http://schemas.microsoft.com/office/drawing/2014/main" id="{54C484CB-5932-4748-9C78-349D1079DD39}"/>
                  </a:ext>
                </a:extLst>
              </p:cNvPr>
              <p:cNvSpPr txBox="1"/>
              <p:nvPr/>
            </p:nvSpPr>
            <p:spPr>
              <a:xfrm>
                <a:off x="756745" y="3868666"/>
                <a:ext cx="6253746" cy="678968"/>
              </a:xfrm>
              <a:prstGeom prst="rect">
                <a:avLst/>
              </a:prstGeom>
              <a:noFill/>
            </p:spPr>
            <p:txBody>
              <a:bodyPr wrap="square" rtlCol="0">
                <a:spAutoFit/>
              </a:bodyPr>
              <a:lstStyle/>
              <a:p>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Biểu</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thức</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của</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điện</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áp</a:t>
                </a:r>
                <a:r>
                  <a:rPr lang="en-US" dirty="0">
                    <a:solidFill>
                      <a:srgbClr val="7030A0"/>
                    </a:solidFill>
                    <a:latin typeface="Arial" panose="020B0604020202020204" pitchFamily="34" charset="0"/>
                    <a:cs typeface="Arial" panose="020B0604020202020204" pitchFamily="34" charset="0"/>
                  </a:rPr>
                  <a:t> </a:t>
                </a:r>
                <a14:m>
                  <m:oMath xmlns:m="http://schemas.openxmlformats.org/officeDocument/2006/math">
                    <m:sSub>
                      <m:sSubPr>
                        <m:ctrlPr>
                          <a:rPr lang="en-US" i="1" smtClean="0">
                            <a:solidFill>
                              <a:srgbClr val="7030A0"/>
                            </a:solidFill>
                            <a:latin typeface="Cambria Math" panose="02040503050406030204" pitchFamily="18" charset="0"/>
                            <a:cs typeface="Arial" panose="020B0604020202020204" pitchFamily="34" charset="0"/>
                          </a:rPr>
                        </m:ctrlPr>
                      </m:sSubPr>
                      <m:e>
                        <m:r>
                          <a:rPr lang="en-US" b="0" i="1" smtClean="0">
                            <a:solidFill>
                              <a:srgbClr val="7030A0"/>
                            </a:solidFill>
                            <a:latin typeface="Cambria Math" panose="02040503050406030204" pitchFamily="18" charset="0"/>
                            <a:cs typeface="Arial" panose="020B0604020202020204" pitchFamily="34" charset="0"/>
                          </a:rPr>
                          <m:t>𝑢</m:t>
                        </m:r>
                      </m:e>
                      <m:sub>
                        <m:r>
                          <a:rPr lang="en-US" b="0" i="1" smtClean="0">
                            <a:solidFill>
                              <a:srgbClr val="7030A0"/>
                            </a:solidFill>
                            <a:latin typeface="Cambria Math" panose="02040503050406030204" pitchFamily="18" charset="0"/>
                            <a:cs typeface="Arial" panose="020B0604020202020204" pitchFamily="34" charset="0"/>
                          </a:rPr>
                          <m:t>𝐶</m:t>
                        </m:r>
                      </m:sub>
                    </m:sSub>
                    <m:r>
                      <a:rPr lang="en-US" b="0" i="1" smtClean="0">
                        <a:solidFill>
                          <a:srgbClr val="7030A0"/>
                        </a:solidFill>
                        <a:latin typeface="Cambria Math" panose="02040503050406030204" pitchFamily="18" charset="0"/>
                        <a:cs typeface="Arial" panose="020B0604020202020204" pitchFamily="34" charset="0"/>
                      </a:rPr>
                      <m:t>:</m:t>
                    </m:r>
                  </m:oMath>
                </a14:m>
                <a:endParaRPr lang="en-US" b="0" dirty="0">
                  <a:solidFill>
                    <a:srgbClr val="7030A0"/>
                  </a:solidFill>
                  <a:latin typeface="Arial" panose="020B0604020202020204" pitchFamily="34" charset="0"/>
                  <a:cs typeface="Arial" panose="020B0604020202020204" pitchFamily="34" charset="0"/>
                </a:endParaRPr>
              </a:p>
              <a:p>
                <a:pPr/>
                <a14:m>
                  <m:oMathPara xmlns:m="http://schemas.openxmlformats.org/officeDocument/2006/math">
                    <m:oMathParaPr>
                      <m:jc m:val="centerGroup"/>
                    </m:oMathParaPr>
                    <m:oMath xmlns:m="http://schemas.openxmlformats.org/officeDocument/2006/math">
                      <m:sSub>
                        <m:sSubPr>
                          <m:ctrlPr>
                            <a:rPr lang="en-US" i="1" smtClean="0">
                              <a:solidFill>
                                <a:srgbClr val="7030A0"/>
                              </a:solidFill>
                              <a:latin typeface="Cambria Math" panose="02040503050406030204" pitchFamily="18" charset="0"/>
                              <a:cs typeface="Arial" panose="020B0604020202020204" pitchFamily="34" charset="0"/>
                            </a:rPr>
                          </m:ctrlPr>
                        </m:sSubPr>
                        <m:e>
                          <m:r>
                            <a:rPr lang="en-US" b="0" i="1" smtClean="0">
                              <a:solidFill>
                                <a:srgbClr val="7030A0"/>
                              </a:solidFill>
                              <a:latin typeface="Cambria Math" panose="02040503050406030204" pitchFamily="18" charset="0"/>
                              <a:cs typeface="Arial" panose="020B0604020202020204" pitchFamily="34" charset="0"/>
                            </a:rPr>
                            <m:t>𝑢</m:t>
                          </m:r>
                        </m:e>
                        <m:sub>
                          <m:r>
                            <a:rPr lang="en-US" b="0" i="1" smtClean="0">
                              <a:solidFill>
                                <a:srgbClr val="7030A0"/>
                              </a:solidFill>
                              <a:latin typeface="Cambria Math" panose="02040503050406030204" pitchFamily="18" charset="0"/>
                              <a:cs typeface="Arial" panose="020B0604020202020204" pitchFamily="34" charset="0"/>
                            </a:rPr>
                            <m:t>𝐶</m:t>
                          </m:r>
                        </m:sub>
                      </m:sSub>
                      <m:r>
                        <a:rPr lang="en-US" b="0" i="1" smtClean="0">
                          <a:solidFill>
                            <a:srgbClr val="7030A0"/>
                          </a:solidFill>
                          <a:latin typeface="Cambria Math" panose="02040503050406030204" pitchFamily="18" charset="0"/>
                          <a:cs typeface="Arial" panose="020B0604020202020204" pitchFamily="34" charset="0"/>
                        </a:rPr>
                        <m:t>=</m:t>
                      </m:r>
                      <m:sSub>
                        <m:sSubPr>
                          <m:ctrlPr>
                            <a:rPr lang="en-US" b="0" i="1" smtClean="0">
                              <a:solidFill>
                                <a:srgbClr val="7030A0"/>
                              </a:solidFill>
                              <a:latin typeface="Cambria Math" panose="02040503050406030204" pitchFamily="18" charset="0"/>
                              <a:cs typeface="Arial" panose="020B0604020202020204" pitchFamily="34" charset="0"/>
                            </a:rPr>
                          </m:ctrlPr>
                        </m:sSubPr>
                        <m:e>
                          <m:r>
                            <a:rPr lang="en-US" b="0" i="1" smtClean="0">
                              <a:solidFill>
                                <a:srgbClr val="7030A0"/>
                              </a:solidFill>
                              <a:latin typeface="Cambria Math" panose="02040503050406030204" pitchFamily="18" charset="0"/>
                              <a:cs typeface="Arial" panose="020B0604020202020204" pitchFamily="34" charset="0"/>
                            </a:rPr>
                            <m:t>𝑈</m:t>
                          </m:r>
                        </m:e>
                        <m:sub>
                          <m:r>
                            <a:rPr lang="en-US" b="0" i="1" smtClean="0">
                              <a:solidFill>
                                <a:srgbClr val="7030A0"/>
                              </a:solidFill>
                              <a:latin typeface="Cambria Math" panose="02040503050406030204" pitchFamily="18" charset="0"/>
                              <a:cs typeface="Arial" panose="020B0604020202020204" pitchFamily="34" charset="0"/>
                            </a:rPr>
                            <m:t>𝐶𝑚𝑎𝑥</m:t>
                          </m:r>
                        </m:sub>
                      </m:sSub>
                      <m:func>
                        <m:funcPr>
                          <m:ctrlPr>
                            <a:rPr lang="en-US" b="0" i="1" smtClean="0">
                              <a:solidFill>
                                <a:srgbClr val="7030A0"/>
                              </a:solidFill>
                              <a:latin typeface="Cambria Math" panose="02040503050406030204" pitchFamily="18" charset="0"/>
                              <a:cs typeface="Arial" panose="020B0604020202020204" pitchFamily="34" charset="0"/>
                            </a:rPr>
                          </m:ctrlPr>
                        </m:funcPr>
                        <m:fName>
                          <m:r>
                            <m:rPr>
                              <m:sty m:val="p"/>
                            </m:rPr>
                            <a:rPr lang="en-US" b="0" i="0" smtClean="0">
                              <a:solidFill>
                                <a:srgbClr val="7030A0"/>
                              </a:solidFill>
                              <a:latin typeface="Cambria Math" panose="02040503050406030204" pitchFamily="18" charset="0"/>
                              <a:cs typeface="Arial" panose="020B0604020202020204" pitchFamily="34" charset="0"/>
                            </a:rPr>
                            <m:t>sin</m:t>
                          </m:r>
                        </m:fName>
                        <m:e>
                          <m:d>
                            <m:dPr>
                              <m:ctrlPr>
                                <a:rPr lang="en-US" b="0" i="1" smtClean="0">
                                  <a:solidFill>
                                    <a:srgbClr val="7030A0"/>
                                  </a:solidFill>
                                  <a:latin typeface="Cambria Math" panose="02040503050406030204" pitchFamily="18" charset="0"/>
                                  <a:cs typeface="Arial" panose="020B0604020202020204" pitchFamily="34" charset="0"/>
                                </a:rPr>
                              </m:ctrlPr>
                            </m:dPr>
                            <m:e>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𝜔</m:t>
                              </m:r>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𝑡</m:t>
                              </m:r>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sSupPr>
                                <m:e>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25</m:t>
                                  </m:r>
                                </m:e>
                                <m:sup>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𝑜</m:t>
                                  </m:r>
                                </m:sup>
                              </m:sSup>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sSupPr>
                                <m:e>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90</m:t>
                                  </m:r>
                                </m:e>
                                <m:sup>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𝑜</m:t>
                                  </m:r>
                                </m:sup>
                              </m:sSup>
                            </m:e>
                          </m:d>
                        </m:e>
                      </m:func>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=7,2</m:t>
                      </m:r>
                      <m:rad>
                        <m:radPr>
                          <m:degHide m:val="on"/>
                          <m:ctrlP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radPr>
                        <m:deg/>
                        <m:e>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2</m:t>
                          </m:r>
                        </m:e>
                      </m:rad>
                      <m:func>
                        <m:funcPr>
                          <m:ctrlP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funcPr>
                        <m:fName>
                          <m:r>
                            <m:rPr>
                              <m:sty m:val="p"/>
                            </m:rPr>
                            <a:rPr lang="en-US" b="0" i="0"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sin</m:t>
                          </m:r>
                        </m:fName>
                        <m:e>
                          <m:d>
                            <m:dPr>
                              <m:ctrlP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dPr>
                            <m:e>
                              <m:r>
                                <a:rPr lang="en-US" i="1">
                                  <a:solidFill>
                                    <a:srgbClr val="7030A0"/>
                                  </a:solidFill>
                                  <a:latin typeface="Cambria Math" panose="02040503050406030204" pitchFamily="18" charset="0"/>
                                  <a:ea typeface="Cambria Math" panose="02040503050406030204" pitchFamily="18" charset="0"/>
                                  <a:cs typeface="Arial" panose="020B0604020202020204" pitchFamily="34" charset="0"/>
                                </a:rPr>
                                <m:t>𝜔</m:t>
                              </m:r>
                              <m:r>
                                <a:rPr lang="en-US" i="1">
                                  <a:solidFill>
                                    <a:srgbClr val="7030A0"/>
                                  </a:solidFill>
                                  <a:latin typeface="Cambria Math" panose="02040503050406030204" pitchFamily="18" charset="0"/>
                                  <a:ea typeface="Cambria Math" panose="02040503050406030204" pitchFamily="18" charset="0"/>
                                  <a:cs typeface="Arial" panose="020B0604020202020204" pitchFamily="34" charset="0"/>
                                </a:rPr>
                                <m:t>𝑡</m:t>
                              </m:r>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sSupPr>
                                <m:e>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65</m:t>
                                  </m:r>
                                </m:e>
                                <m:sup>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𝑜</m:t>
                                  </m:r>
                                </m:sup>
                              </m:sSup>
                            </m:e>
                          </m:d>
                        </m:e>
                      </m:func>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m:t>
                      </m:r>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𝑉</m:t>
                      </m:r>
                      <m:r>
                        <a:rPr lang="en-US"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m:t>
                      </m:r>
                    </m:oMath>
                  </m:oMathPara>
                </a14:m>
                <a:endParaRPr lang="en-US" dirty="0">
                  <a:solidFill>
                    <a:srgbClr val="7030A0"/>
                  </a:solidFill>
                  <a:latin typeface="Arial" panose="020B0604020202020204" pitchFamily="34" charset="0"/>
                  <a:cs typeface="Arial" panose="020B0604020202020204" pitchFamily="34" charset="0"/>
                </a:endParaRPr>
              </a:p>
            </p:txBody>
          </p:sp>
        </mc:Choice>
        <mc:Fallback xmlns="">
          <p:sp>
            <p:nvSpPr>
              <p:cNvPr id="13" name="TextBox 12">
                <a:extLst>
                  <a:ext uri="{FF2B5EF4-FFF2-40B4-BE49-F238E27FC236}">
                    <a16:creationId xmlns:a16="http://schemas.microsoft.com/office/drawing/2014/main" id="{54C484CB-5932-4748-9C78-349D1079DD39}"/>
                  </a:ext>
                </a:extLst>
              </p:cNvPr>
              <p:cNvSpPr txBox="1">
                <a:spLocks noRot="1" noChangeAspect="1" noMove="1" noResize="1" noEditPoints="1" noAdjustHandles="1" noChangeArrowheads="1" noChangeShapeType="1" noTextEdit="1"/>
              </p:cNvSpPr>
              <p:nvPr/>
            </p:nvSpPr>
            <p:spPr>
              <a:xfrm>
                <a:off x="756745" y="3868666"/>
                <a:ext cx="6253746" cy="678968"/>
              </a:xfrm>
              <a:prstGeom prst="rect">
                <a:avLst/>
              </a:prstGeom>
              <a:blipFill>
                <a:blip r:embed="rId3"/>
                <a:stretch>
                  <a:fillRect l="-780" t="-5405" b="-810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TextBox 14">
                <a:extLst>
                  <a:ext uri="{FF2B5EF4-FFF2-40B4-BE49-F238E27FC236}">
                    <a16:creationId xmlns="" xmlns:a16="http://schemas.microsoft.com/office/drawing/2014/main" id="{6C3AE508-2F57-42D2-9F5F-87FA80BE6AA7}"/>
                  </a:ext>
                </a:extLst>
              </p:cNvPr>
              <p:cNvSpPr txBox="1"/>
              <p:nvPr/>
            </p:nvSpPr>
            <p:spPr>
              <a:xfrm>
                <a:off x="756745" y="4680023"/>
                <a:ext cx="6365950" cy="678968"/>
              </a:xfrm>
              <a:prstGeom prst="rect">
                <a:avLst/>
              </a:prstGeom>
              <a:noFill/>
            </p:spPr>
            <p:txBody>
              <a:bodyPr wrap="square" rtlCol="0">
                <a:spAutoFit/>
              </a:bodyPr>
              <a:lstStyle/>
              <a:p>
                <a:r>
                  <a:rPr lang="en-US" dirty="0">
                    <a:solidFill>
                      <a:srgbClr val="C00000"/>
                    </a:solidFill>
                    <a:latin typeface="Arial" panose="020B0604020202020204" pitchFamily="34" charset="0"/>
                    <a:cs typeface="Arial" panose="020B0604020202020204" pitchFamily="34" charset="0"/>
                  </a:rPr>
                  <a:t>- </a:t>
                </a:r>
                <a:r>
                  <a:rPr lang="en-US" dirty="0" err="1">
                    <a:solidFill>
                      <a:srgbClr val="C00000"/>
                    </a:solidFill>
                    <a:latin typeface="Arial" panose="020B0604020202020204" pitchFamily="34" charset="0"/>
                    <a:cs typeface="Arial" panose="020B0604020202020204" pitchFamily="34" charset="0"/>
                  </a:rPr>
                  <a:t>Biểu</a:t>
                </a:r>
                <a:r>
                  <a:rPr lang="en-US" dirty="0">
                    <a:solidFill>
                      <a:srgbClr val="C00000"/>
                    </a:solidFill>
                    <a:latin typeface="Arial" panose="020B0604020202020204" pitchFamily="34" charset="0"/>
                    <a:cs typeface="Arial" panose="020B0604020202020204" pitchFamily="34" charset="0"/>
                  </a:rPr>
                  <a:t> </a:t>
                </a:r>
                <a:r>
                  <a:rPr lang="en-US" dirty="0" err="1">
                    <a:solidFill>
                      <a:srgbClr val="C00000"/>
                    </a:solidFill>
                    <a:latin typeface="Arial" panose="020B0604020202020204" pitchFamily="34" charset="0"/>
                    <a:cs typeface="Arial" panose="020B0604020202020204" pitchFamily="34" charset="0"/>
                  </a:rPr>
                  <a:t>thức</a:t>
                </a:r>
                <a:r>
                  <a:rPr lang="en-US" dirty="0">
                    <a:solidFill>
                      <a:srgbClr val="C00000"/>
                    </a:solidFill>
                    <a:latin typeface="Arial" panose="020B0604020202020204" pitchFamily="34" charset="0"/>
                    <a:cs typeface="Arial" panose="020B0604020202020204" pitchFamily="34" charset="0"/>
                  </a:rPr>
                  <a:t> </a:t>
                </a:r>
                <a:r>
                  <a:rPr lang="en-US" dirty="0" err="1">
                    <a:solidFill>
                      <a:srgbClr val="C00000"/>
                    </a:solidFill>
                    <a:latin typeface="Arial" panose="020B0604020202020204" pitchFamily="34" charset="0"/>
                    <a:cs typeface="Arial" panose="020B0604020202020204" pitchFamily="34" charset="0"/>
                  </a:rPr>
                  <a:t>của</a:t>
                </a:r>
                <a:r>
                  <a:rPr lang="en-US" dirty="0">
                    <a:solidFill>
                      <a:srgbClr val="C00000"/>
                    </a:solidFill>
                    <a:latin typeface="Arial" panose="020B0604020202020204" pitchFamily="34" charset="0"/>
                    <a:cs typeface="Arial" panose="020B0604020202020204" pitchFamily="34" charset="0"/>
                  </a:rPr>
                  <a:t> </a:t>
                </a:r>
                <a:r>
                  <a:rPr lang="en-US" dirty="0" err="1">
                    <a:solidFill>
                      <a:srgbClr val="C00000"/>
                    </a:solidFill>
                    <a:latin typeface="Arial" panose="020B0604020202020204" pitchFamily="34" charset="0"/>
                    <a:cs typeface="Arial" panose="020B0604020202020204" pitchFamily="34" charset="0"/>
                  </a:rPr>
                  <a:t>điện</a:t>
                </a:r>
                <a:r>
                  <a:rPr lang="en-US" dirty="0">
                    <a:solidFill>
                      <a:srgbClr val="C00000"/>
                    </a:solidFill>
                    <a:latin typeface="Arial" panose="020B0604020202020204" pitchFamily="34" charset="0"/>
                    <a:cs typeface="Arial" panose="020B0604020202020204" pitchFamily="34" charset="0"/>
                  </a:rPr>
                  <a:t> </a:t>
                </a:r>
                <a:r>
                  <a:rPr lang="en-US" dirty="0" err="1">
                    <a:solidFill>
                      <a:srgbClr val="C00000"/>
                    </a:solidFill>
                    <a:latin typeface="Arial" panose="020B0604020202020204" pitchFamily="34" charset="0"/>
                    <a:cs typeface="Arial" panose="020B0604020202020204" pitchFamily="34" charset="0"/>
                  </a:rPr>
                  <a:t>áp</a:t>
                </a:r>
                <a:r>
                  <a:rPr lang="en-US" dirty="0">
                    <a:solidFill>
                      <a:srgbClr val="C00000"/>
                    </a:solidFill>
                    <a:latin typeface="Arial" panose="020B0604020202020204" pitchFamily="34" charset="0"/>
                    <a:cs typeface="Arial" panose="020B0604020202020204" pitchFamily="34" charset="0"/>
                  </a:rPr>
                  <a:t> </a:t>
                </a:r>
                <a14:m>
                  <m:oMath xmlns:m="http://schemas.openxmlformats.org/officeDocument/2006/math">
                    <m:sSub>
                      <m:sSubPr>
                        <m:ctrlPr>
                          <a:rPr lang="en-US" i="1" smtClean="0">
                            <a:solidFill>
                              <a:srgbClr val="C00000"/>
                            </a:solidFill>
                            <a:latin typeface="Cambria Math" panose="02040503050406030204" pitchFamily="18" charset="0"/>
                            <a:cs typeface="Arial" panose="020B0604020202020204" pitchFamily="34" charset="0"/>
                          </a:rPr>
                        </m:ctrlPr>
                      </m:sSubPr>
                      <m:e>
                        <m:r>
                          <a:rPr lang="en-US" b="0" i="1" smtClean="0">
                            <a:solidFill>
                              <a:srgbClr val="C00000"/>
                            </a:solidFill>
                            <a:latin typeface="Cambria Math" panose="02040503050406030204" pitchFamily="18" charset="0"/>
                            <a:cs typeface="Arial" panose="020B0604020202020204" pitchFamily="34" charset="0"/>
                          </a:rPr>
                          <m:t>𝑢</m:t>
                        </m:r>
                      </m:e>
                      <m:sub>
                        <m:r>
                          <a:rPr lang="en-US" b="0" i="1" smtClean="0">
                            <a:solidFill>
                              <a:srgbClr val="C00000"/>
                            </a:solidFill>
                            <a:latin typeface="Cambria Math" panose="02040503050406030204" pitchFamily="18" charset="0"/>
                            <a:cs typeface="Arial" panose="020B0604020202020204" pitchFamily="34" charset="0"/>
                          </a:rPr>
                          <m:t>𝐿</m:t>
                        </m:r>
                      </m:sub>
                    </m:sSub>
                    <m:r>
                      <a:rPr lang="en-US" b="0" i="1" smtClean="0">
                        <a:solidFill>
                          <a:srgbClr val="C00000"/>
                        </a:solidFill>
                        <a:latin typeface="Cambria Math" panose="02040503050406030204" pitchFamily="18" charset="0"/>
                        <a:cs typeface="Arial" panose="020B0604020202020204" pitchFamily="34" charset="0"/>
                      </a:rPr>
                      <m:t>:</m:t>
                    </m:r>
                  </m:oMath>
                </a14:m>
                <a:endParaRPr lang="en-US" b="0" dirty="0">
                  <a:solidFill>
                    <a:srgbClr val="C00000"/>
                  </a:solidFill>
                  <a:latin typeface="Arial" panose="020B0604020202020204" pitchFamily="34" charset="0"/>
                  <a:cs typeface="Arial" panose="020B0604020202020204" pitchFamily="34" charset="0"/>
                </a:endParaRPr>
              </a:p>
              <a:p>
                <a:pPr/>
                <a14:m>
                  <m:oMathPara xmlns:m="http://schemas.openxmlformats.org/officeDocument/2006/math">
                    <m:oMathParaPr>
                      <m:jc m:val="centerGroup"/>
                    </m:oMathParaPr>
                    <m:oMath xmlns:m="http://schemas.openxmlformats.org/officeDocument/2006/math">
                      <m:sSub>
                        <m:sSubPr>
                          <m:ctrlPr>
                            <a:rPr lang="en-US" i="1" smtClean="0">
                              <a:solidFill>
                                <a:srgbClr val="C00000"/>
                              </a:solidFill>
                              <a:latin typeface="Cambria Math" panose="02040503050406030204" pitchFamily="18" charset="0"/>
                              <a:cs typeface="Arial" panose="020B0604020202020204" pitchFamily="34" charset="0"/>
                            </a:rPr>
                          </m:ctrlPr>
                        </m:sSubPr>
                        <m:e>
                          <m:r>
                            <a:rPr lang="en-US" b="0" i="1" smtClean="0">
                              <a:solidFill>
                                <a:srgbClr val="C00000"/>
                              </a:solidFill>
                              <a:latin typeface="Cambria Math" panose="02040503050406030204" pitchFamily="18" charset="0"/>
                              <a:cs typeface="Arial" panose="020B0604020202020204" pitchFamily="34" charset="0"/>
                            </a:rPr>
                            <m:t>𝑢</m:t>
                          </m:r>
                        </m:e>
                        <m:sub>
                          <m:r>
                            <a:rPr lang="en-US" b="0" i="1" smtClean="0">
                              <a:solidFill>
                                <a:srgbClr val="C00000"/>
                              </a:solidFill>
                              <a:latin typeface="Cambria Math" panose="02040503050406030204" pitchFamily="18" charset="0"/>
                              <a:cs typeface="Arial" panose="020B0604020202020204" pitchFamily="34" charset="0"/>
                            </a:rPr>
                            <m:t>𝐿</m:t>
                          </m:r>
                        </m:sub>
                      </m:sSub>
                      <m:r>
                        <a:rPr lang="en-US" b="0" i="1" smtClean="0">
                          <a:solidFill>
                            <a:srgbClr val="C00000"/>
                          </a:solidFill>
                          <a:latin typeface="Cambria Math" panose="02040503050406030204" pitchFamily="18" charset="0"/>
                          <a:cs typeface="Arial" panose="020B0604020202020204" pitchFamily="34" charset="0"/>
                        </a:rPr>
                        <m:t>=</m:t>
                      </m:r>
                      <m:sSub>
                        <m:sSubPr>
                          <m:ctrlPr>
                            <a:rPr lang="en-US" b="0" i="1" smtClean="0">
                              <a:solidFill>
                                <a:srgbClr val="C00000"/>
                              </a:solidFill>
                              <a:latin typeface="Cambria Math" panose="02040503050406030204" pitchFamily="18" charset="0"/>
                              <a:cs typeface="Arial" panose="020B0604020202020204" pitchFamily="34" charset="0"/>
                            </a:rPr>
                          </m:ctrlPr>
                        </m:sSubPr>
                        <m:e>
                          <m:r>
                            <a:rPr lang="en-US" b="0" i="1" smtClean="0">
                              <a:solidFill>
                                <a:srgbClr val="C00000"/>
                              </a:solidFill>
                              <a:latin typeface="Cambria Math" panose="02040503050406030204" pitchFamily="18" charset="0"/>
                              <a:cs typeface="Arial" panose="020B0604020202020204" pitchFamily="34" charset="0"/>
                            </a:rPr>
                            <m:t>𝑈</m:t>
                          </m:r>
                        </m:e>
                        <m:sub>
                          <m:r>
                            <a:rPr lang="en-US" b="0" i="1" smtClean="0">
                              <a:solidFill>
                                <a:srgbClr val="C00000"/>
                              </a:solidFill>
                              <a:latin typeface="Cambria Math" panose="02040503050406030204" pitchFamily="18" charset="0"/>
                              <a:cs typeface="Arial" panose="020B0604020202020204" pitchFamily="34" charset="0"/>
                            </a:rPr>
                            <m:t>𝐿𝑚𝑎𝑥</m:t>
                          </m:r>
                        </m:sub>
                      </m:sSub>
                      <m:func>
                        <m:funcPr>
                          <m:ctrlPr>
                            <a:rPr lang="en-US" b="0" i="1" smtClean="0">
                              <a:solidFill>
                                <a:srgbClr val="C00000"/>
                              </a:solidFill>
                              <a:latin typeface="Cambria Math" panose="02040503050406030204" pitchFamily="18" charset="0"/>
                              <a:cs typeface="Arial" panose="020B0604020202020204" pitchFamily="34" charset="0"/>
                            </a:rPr>
                          </m:ctrlPr>
                        </m:funcPr>
                        <m:fName>
                          <m:r>
                            <m:rPr>
                              <m:sty m:val="p"/>
                            </m:rPr>
                            <a:rPr lang="en-US" b="0" i="0" smtClean="0">
                              <a:solidFill>
                                <a:srgbClr val="C00000"/>
                              </a:solidFill>
                              <a:latin typeface="Cambria Math" panose="02040503050406030204" pitchFamily="18" charset="0"/>
                              <a:cs typeface="Arial" panose="020B0604020202020204" pitchFamily="34" charset="0"/>
                            </a:rPr>
                            <m:t>sin</m:t>
                          </m:r>
                        </m:fName>
                        <m:e>
                          <m:d>
                            <m:dPr>
                              <m:ctrlPr>
                                <a:rPr lang="en-US" b="0" i="1" smtClean="0">
                                  <a:solidFill>
                                    <a:srgbClr val="C00000"/>
                                  </a:solidFill>
                                  <a:latin typeface="Cambria Math" panose="02040503050406030204" pitchFamily="18" charset="0"/>
                                  <a:cs typeface="Arial" panose="020B0604020202020204" pitchFamily="34" charset="0"/>
                                </a:rPr>
                              </m:ctrlPr>
                            </m:dPr>
                            <m:e>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𝜔</m:t>
                              </m:r>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𝑡</m:t>
                              </m:r>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ctrlPr>
                                </m:sSupPr>
                                <m:e>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25</m:t>
                                  </m:r>
                                </m:e>
                                <m:sup>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𝑜</m:t>
                                  </m:r>
                                </m:sup>
                              </m:sSup>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ctrlPr>
                                </m:sSupPr>
                                <m:e>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90</m:t>
                                  </m:r>
                                </m:e>
                                <m:sup>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𝑜</m:t>
                                  </m:r>
                                </m:sup>
                              </m:sSup>
                            </m:e>
                          </m:d>
                        </m:e>
                      </m:func>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=3</m:t>
                      </m:r>
                      <m:rad>
                        <m:radPr>
                          <m:degHide m:val="on"/>
                          <m:ctrlP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ctrlPr>
                        </m:radPr>
                        <m:deg/>
                        <m:e>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2</m:t>
                          </m:r>
                        </m:e>
                      </m:rad>
                      <m:r>
                        <m:rPr>
                          <m:sty m:val="p"/>
                        </m:rPr>
                        <a:rPr lang="en-US" b="0" i="0"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sin</m:t>
                      </m:r>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m:t>
                      </m:r>
                      <m:r>
                        <a:rPr lang="en-US" i="1">
                          <a:solidFill>
                            <a:srgbClr val="C00000"/>
                          </a:solidFill>
                          <a:latin typeface="Cambria Math" panose="02040503050406030204" pitchFamily="18" charset="0"/>
                          <a:ea typeface="Cambria Math" panose="02040503050406030204" pitchFamily="18" charset="0"/>
                          <a:cs typeface="Arial" panose="020B0604020202020204" pitchFamily="34" charset="0"/>
                        </a:rPr>
                        <m:t>𝜔</m:t>
                      </m:r>
                      <m:r>
                        <a:rPr lang="en-US" i="1">
                          <a:solidFill>
                            <a:srgbClr val="C00000"/>
                          </a:solidFill>
                          <a:latin typeface="Cambria Math" panose="02040503050406030204" pitchFamily="18" charset="0"/>
                          <a:ea typeface="Cambria Math" panose="02040503050406030204" pitchFamily="18" charset="0"/>
                          <a:cs typeface="Arial" panose="020B0604020202020204" pitchFamily="34" charset="0"/>
                        </a:rPr>
                        <m:t>𝑡</m:t>
                      </m:r>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ctrlPr>
                        </m:sSupPr>
                        <m:e>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115</m:t>
                          </m:r>
                        </m:e>
                        <m:sup>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𝑜</m:t>
                          </m:r>
                        </m:sup>
                      </m:sSup>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 (</m:t>
                      </m:r>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𝑉</m:t>
                      </m:r>
                      <m:r>
                        <a:rPr lang="en-US"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m:t>
                      </m:r>
                    </m:oMath>
                  </m:oMathPara>
                </a14:m>
                <a:endParaRPr lang="en-US" dirty="0">
                  <a:solidFill>
                    <a:srgbClr val="C00000"/>
                  </a:solidFill>
                  <a:latin typeface="Arial" panose="020B0604020202020204" pitchFamily="34" charset="0"/>
                  <a:cs typeface="Arial" panose="020B0604020202020204" pitchFamily="34" charset="0"/>
                </a:endParaRPr>
              </a:p>
            </p:txBody>
          </p:sp>
        </mc:Choice>
        <mc:Fallback xmlns="">
          <p:sp>
            <p:nvSpPr>
              <p:cNvPr id="15" name="TextBox 14">
                <a:extLst>
                  <a:ext uri="{FF2B5EF4-FFF2-40B4-BE49-F238E27FC236}">
                    <a16:creationId xmlns:a16="http://schemas.microsoft.com/office/drawing/2014/main" id="{6C3AE508-2F57-42D2-9F5F-87FA80BE6AA7}"/>
                  </a:ext>
                </a:extLst>
              </p:cNvPr>
              <p:cNvSpPr txBox="1">
                <a:spLocks noRot="1" noChangeAspect="1" noMove="1" noResize="1" noEditPoints="1" noAdjustHandles="1" noChangeArrowheads="1" noChangeShapeType="1" noTextEdit="1"/>
              </p:cNvSpPr>
              <p:nvPr/>
            </p:nvSpPr>
            <p:spPr>
              <a:xfrm>
                <a:off x="756745" y="4680023"/>
                <a:ext cx="6365950" cy="678968"/>
              </a:xfrm>
              <a:prstGeom prst="rect">
                <a:avLst/>
              </a:prstGeom>
              <a:blipFill>
                <a:blip r:embed="rId4"/>
                <a:stretch>
                  <a:fillRect l="-766" t="-5405" b="-8108"/>
                </a:stretch>
              </a:blipFill>
            </p:spPr>
            <p:txBody>
              <a:bodyPr/>
              <a:lstStyle/>
              <a:p>
                <a:r>
                  <a:rPr lang="en-US">
                    <a:noFill/>
                  </a:rPr>
                  <a:t> </a:t>
                </a:r>
              </a:p>
            </p:txBody>
          </p:sp>
        </mc:Fallback>
      </mc:AlternateContent>
      <p:pic>
        <p:nvPicPr>
          <p:cNvPr id="4" name="Picture 3"/>
          <p:cNvPicPr>
            <a:picLocks noChangeAspect="1"/>
          </p:cNvPicPr>
          <p:nvPr/>
        </p:nvPicPr>
        <p:blipFill>
          <a:blip r:embed="rId5"/>
          <a:stretch>
            <a:fillRect/>
          </a:stretch>
        </p:blipFill>
        <p:spPr>
          <a:xfrm>
            <a:off x="7247005" y="2640654"/>
            <a:ext cx="4792783" cy="2730066"/>
          </a:xfrm>
          <a:prstGeom prst="rect">
            <a:avLst/>
          </a:prstGeom>
        </p:spPr>
      </p:pic>
      <p:sp>
        <p:nvSpPr>
          <p:cNvPr id="5" name="TextBox 4"/>
          <p:cNvSpPr txBox="1"/>
          <p:nvPr/>
        </p:nvSpPr>
        <p:spPr>
          <a:xfrm>
            <a:off x="7247005" y="5702968"/>
            <a:ext cx="4459721" cy="646331"/>
          </a:xfrm>
          <a:prstGeom prst="rect">
            <a:avLst/>
          </a:prstGeom>
          <a:noFill/>
        </p:spPr>
        <p:txBody>
          <a:bodyPr wrap="square" rtlCol="0">
            <a:spAutoFit/>
          </a:bodyPr>
          <a:lstStyle/>
          <a:p>
            <a:pPr algn="ctr"/>
            <a:r>
              <a:rPr lang="en-US" smtClean="0">
                <a:solidFill>
                  <a:srgbClr val="0070C0"/>
                </a:solidFill>
                <a:latin typeface="Arial" panose="020B0604020202020204" pitchFamily="34" charset="0"/>
                <a:cs typeface="Arial" panose="020B0604020202020204" pitchFamily="34" charset="0"/>
              </a:rPr>
              <a:t>Đồ thị vectơ biểu diên mối quan hệ giữa điện áp và dòng điện trong mạch</a:t>
            </a:r>
            <a:endParaRPr lang="en-US">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8959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1000"/>
                                        <p:tgtEl>
                                          <p:spTgt spid="11">
                                            <p:txEl>
                                              <p:pRg st="0" end="0"/>
                                            </p:txEl>
                                          </p:spTgt>
                                        </p:tgtEl>
                                      </p:cBhvr>
                                    </p:animEffect>
                                    <p:anim calcmode="lin" valueType="num">
                                      <p:cBhvr>
                                        <p:cTn id="8"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xEl>
                                              <p:pRg st="1" end="1"/>
                                            </p:txEl>
                                          </p:spTgt>
                                        </p:tgtEl>
                                        <p:attrNameLst>
                                          <p:attrName>style.visibility</p:attrName>
                                        </p:attrNameLst>
                                      </p:cBhvr>
                                      <p:to>
                                        <p:strVal val="visible"/>
                                      </p:to>
                                    </p:set>
                                    <p:animEffect transition="in" filter="fade">
                                      <p:cBhvr>
                                        <p:cTn id="14" dur="1000"/>
                                        <p:tgtEl>
                                          <p:spTgt spid="11">
                                            <p:txEl>
                                              <p:pRg st="1" end="1"/>
                                            </p:txEl>
                                          </p:spTgt>
                                        </p:tgtEl>
                                      </p:cBhvr>
                                    </p:animEffect>
                                    <p:anim calcmode="lin" valueType="num">
                                      <p:cBhvr>
                                        <p:cTn id="15"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3">
                                            <p:txEl>
                                              <p:pRg st="0" end="0"/>
                                            </p:txEl>
                                          </p:spTgt>
                                        </p:tgtEl>
                                        <p:attrNameLst>
                                          <p:attrName>style.visibility</p:attrName>
                                        </p:attrNameLst>
                                      </p:cBhvr>
                                      <p:to>
                                        <p:strVal val="visible"/>
                                      </p:to>
                                    </p:set>
                                    <p:animEffect transition="in" filter="fade">
                                      <p:cBhvr>
                                        <p:cTn id="21" dur="1000"/>
                                        <p:tgtEl>
                                          <p:spTgt spid="13">
                                            <p:txEl>
                                              <p:pRg st="0" end="0"/>
                                            </p:txEl>
                                          </p:spTgt>
                                        </p:tgtEl>
                                      </p:cBhvr>
                                    </p:animEffect>
                                    <p:anim calcmode="lin" valueType="num">
                                      <p:cBhvr>
                                        <p:cTn id="22"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1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3">
                                            <p:txEl>
                                              <p:pRg st="1" end="1"/>
                                            </p:txEl>
                                          </p:spTgt>
                                        </p:tgtEl>
                                        <p:attrNameLst>
                                          <p:attrName>style.visibility</p:attrName>
                                        </p:attrNameLst>
                                      </p:cBhvr>
                                      <p:to>
                                        <p:strVal val="visible"/>
                                      </p:to>
                                    </p:set>
                                    <p:anim calcmode="lin" valueType="num">
                                      <p:cBhvr additive="base">
                                        <p:cTn id="28"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15">
                                            <p:txEl>
                                              <p:pRg st="0" end="0"/>
                                            </p:txEl>
                                          </p:spTgt>
                                        </p:tgtEl>
                                        <p:attrNameLst>
                                          <p:attrName>style.visibility</p:attrName>
                                        </p:attrNameLst>
                                      </p:cBhvr>
                                      <p:to>
                                        <p:strVal val="visible"/>
                                      </p:to>
                                    </p:set>
                                    <p:animEffect transition="in" filter="fade">
                                      <p:cBhvr>
                                        <p:cTn id="34" dur="1000"/>
                                        <p:tgtEl>
                                          <p:spTgt spid="15">
                                            <p:txEl>
                                              <p:pRg st="0" end="0"/>
                                            </p:txEl>
                                          </p:spTgt>
                                        </p:tgtEl>
                                      </p:cBhvr>
                                    </p:animEffect>
                                    <p:anim calcmode="lin" valueType="num">
                                      <p:cBhvr>
                                        <p:cTn id="35"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36" dur="10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5">
                                            <p:txEl>
                                              <p:pRg st="1" end="1"/>
                                            </p:txEl>
                                          </p:spTgt>
                                        </p:tgtEl>
                                        <p:attrNameLst>
                                          <p:attrName>style.visibility</p:attrName>
                                        </p:attrNameLst>
                                      </p:cBhvr>
                                      <p:to>
                                        <p:strVal val="visible"/>
                                      </p:to>
                                    </p:set>
                                    <p:anim calcmode="lin" valueType="num">
                                      <p:cBhvr additive="base">
                                        <p:cTn id="41"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7" name="TextBox 6"/>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8" name="Rectangle 7"/>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9" name="Rectangle 8"/>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10" name="Rectangle 9"/>
          <p:cNvSpPr/>
          <p:nvPr/>
        </p:nvSpPr>
        <p:spPr>
          <a:xfrm>
            <a:off x="319236" y="1985142"/>
            <a:ext cx="6691255" cy="369332"/>
          </a:xfrm>
          <a:prstGeom prst="rect">
            <a:avLst/>
          </a:prstGeom>
        </p:spPr>
        <p:txBody>
          <a:bodyPr wrap="none">
            <a:spAutoFit/>
          </a:bodyPr>
          <a:lstStyle/>
          <a:p>
            <a:r>
              <a:rPr lang="en-US"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chiều</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1 pha gồm các phần tử R, L, C mắc nối tiếp</a:t>
            </a:r>
            <a:endParaRPr lang="en-US" dirty="0">
              <a:solidFill>
                <a:schemeClr val="accent6">
                  <a:lumMod val="50000"/>
                </a:schemeClr>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 xmlns:a16="http://schemas.microsoft.com/office/drawing/2014/main" id="{4FE1FB0A-0114-4002-95B6-7B7500161EC1}"/>
              </a:ext>
            </a:extLst>
          </p:cNvPr>
          <p:cNvSpPr txBox="1"/>
          <p:nvPr/>
        </p:nvSpPr>
        <p:spPr>
          <a:xfrm>
            <a:off x="984968" y="2376704"/>
            <a:ext cx="1023929" cy="369332"/>
          </a:xfrm>
          <a:prstGeom prst="rect">
            <a:avLst/>
          </a:prstGeom>
          <a:noFill/>
        </p:spPr>
        <p:txBody>
          <a:bodyPr wrap="square" rtlCol="0">
            <a:spAutoFit/>
          </a:bodyPr>
          <a:lstStyle/>
          <a:p>
            <a:r>
              <a:rPr lang="en-US" b="1" i="1" smtClean="0">
                <a:solidFill>
                  <a:srgbClr val="002060"/>
                </a:solidFill>
                <a:latin typeface="Arial" panose="020B0604020202020204" pitchFamily="34" charset="0"/>
                <a:cs typeface="Arial" panose="020B0604020202020204" pitchFamily="34" charset="0"/>
              </a:rPr>
              <a:t>Bài tập</a:t>
            </a:r>
            <a:endParaRPr lang="en-US" dirty="0">
              <a:solidFill>
                <a:srgbClr val="002060"/>
              </a:solidFill>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14" name="Rectangle 13">
                <a:extLst>
                  <a:ext uri="{FF2B5EF4-FFF2-40B4-BE49-F238E27FC236}">
                    <a16:creationId xmlns="" xmlns:a16="http://schemas.microsoft.com/office/drawing/2014/main" id="{BD73C153-3503-4421-83A9-63A10F5E763D}"/>
                  </a:ext>
                </a:extLst>
              </p:cNvPr>
              <p:cNvSpPr/>
              <p:nvPr/>
            </p:nvSpPr>
            <p:spPr>
              <a:xfrm>
                <a:off x="794265" y="2768266"/>
                <a:ext cx="11001452" cy="2776337"/>
              </a:xfrm>
              <a:prstGeom prst="rect">
                <a:avLst/>
              </a:prstGeom>
            </p:spPr>
            <p:txBody>
              <a:bodyPr wrap="square">
                <a:spAutoFit/>
              </a:bodyPr>
              <a:lstStyle/>
              <a:p>
                <a:pPr>
                  <a:lnSpc>
                    <a:spcPct val="150000"/>
                  </a:lnSpc>
                </a:pPr>
                <a:r>
                  <a:rPr lang="en-US" u="sng" dirty="0" err="1">
                    <a:solidFill>
                      <a:srgbClr val="FF0000"/>
                    </a:solidFill>
                    <a:latin typeface="Arial" panose="020B0604020202020204" pitchFamily="34" charset="0"/>
                    <a:cs typeface="Arial" panose="020B0604020202020204" pitchFamily="34" charset="0"/>
                  </a:rPr>
                  <a:t>Câu</a:t>
                </a:r>
                <a:r>
                  <a:rPr lang="en-US" u="sng" dirty="0">
                    <a:solidFill>
                      <a:srgbClr val="FF0000"/>
                    </a:solidFill>
                    <a:latin typeface="Arial" panose="020B0604020202020204" pitchFamily="34" charset="0"/>
                    <a:cs typeface="Arial" panose="020B0604020202020204" pitchFamily="34" charset="0"/>
                  </a:rPr>
                  <a:t> </a:t>
                </a:r>
                <a:r>
                  <a:rPr lang="en-US" u="sng" dirty="0" err="1">
                    <a:solidFill>
                      <a:srgbClr val="FF0000"/>
                    </a:solidFill>
                    <a:latin typeface="Arial" panose="020B0604020202020204" pitchFamily="34" charset="0"/>
                    <a:cs typeface="Arial" panose="020B0604020202020204" pitchFamily="34" charset="0"/>
                  </a:rPr>
                  <a:t>hỏi</a:t>
                </a:r>
                <a:r>
                  <a:rPr lang="en-US" u="sng" dirty="0">
                    <a:solidFill>
                      <a:srgbClr val="FF0000"/>
                    </a:solidFill>
                    <a:latin typeface="Arial" panose="020B0604020202020204" pitchFamily="34" charset="0"/>
                    <a:cs typeface="Arial" panose="020B0604020202020204" pitchFamily="34" charset="0"/>
                  </a:rPr>
                  <a:t>:</a:t>
                </a:r>
              </a:p>
              <a:p>
                <a:pPr>
                  <a:lnSpc>
                    <a:spcPct val="150000"/>
                  </a:lnSpc>
                </a:pPr>
                <a:r>
                  <a:rPr lang="en-US" dirty="0">
                    <a:solidFill>
                      <a:srgbClr val="002060"/>
                    </a:solidFill>
                    <a:latin typeface="Arial" panose="020B0604020202020204" pitchFamily="34" charset="0"/>
                    <a:cs typeface="Arial" panose="020B0604020202020204" pitchFamily="34" charset="0"/>
                  </a:rPr>
                  <a:t>	Cho mạch R, L, C mắc nối tiếp</a:t>
                </a:r>
                <a:r>
                  <a:rPr lang="el-GR" i="1" dirty="0">
                    <a:solidFill>
                      <a:srgbClr val="002060"/>
                    </a:solidFill>
                    <a:latin typeface="Arial" panose="020B0604020202020204" pitchFamily="34" charset="0"/>
                    <a:cs typeface="Arial" panose="020B0604020202020204" pitchFamily="34" charset="0"/>
                  </a:rPr>
                  <a:t>.</a:t>
                </a:r>
                <a:r>
                  <a:rPr lang="en-US" i="1" dirty="0">
                    <a:solidFill>
                      <a:srgbClr val="002060"/>
                    </a:solidFill>
                    <a:latin typeface="Arial" panose="020B0604020202020204" pitchFamily="34" charset="0"/>
                    <a:cs typeface="Arial" panose="020B0604020202020204" pitchFamily="34" charset="0"/>
                  </a:rPr>
                  <a:t> </a:t>
                </a:r>
                <a:r>
                  <a:rPr lang="en-US" i="1" dirty="0" err="1">
                    <a:solidFill>
                      <a:srgbClr val="002060"/>
                    </a:solidFill>
                    <a:latin typeface="Arial" panose="020B0604020202020204" pitchFamily="34" charset="0"/>
                    <a:cs typeface="Arial" panose="020B0604020202020204" pitchFamily="34" charset="0"/>
                  </a:rPr>
                  <a:t>Biết</a:t>
                </a:r>
                <a:r>
                  <a:rPr lang="en-US" i="1" dirty="0">
                    <a:solidFill>
                      <a:srgbClr val="002060"/>
                    </a:solidFill>
                    <a:latin typeface="Arial" panose="020B0604020202020204" pitchFamily="34" charset="0"/>
                    <a:cs typeface="Arial" panose="020B0604020202020204" pitchFamily="34" charset="0"/>
                  </a:rPr>
                  <a:t> C = 1(mF), L = 0,1 (H) </a:t>
                </a:r>
                <a14:m>
                  <m:oMath xmlns:m="http://schemas.openxmlformats.org/officeDocument/2006/math">
                    <m:r>
                      <m:rPr>
                        <m:nor/>
                      </m:rPr>
                      <a:rPr lang="en-US" i="1" dirty="0">
                        <a:solidFill>
                          <a:srgbClr val="002060"/>
                        </a:solidFill>
                        <a:latin typeface="Arial" panose="020B0604020202020204" pitchFamily="34" charset="0"/>
                        <a:cs typeface="Arial" panose="020B0604020202020204" pitchFamily="34" charset="0"/>
                      </a:rPr>
                      <m:t>,</m:t>
                    </m:r>
                  </m:oMath>
                </a14:m>
                <a:r>
                  <a:rPr lang="en-US" i="1" dirty="0">
                    <a:solidFill>
                      <a:srgbClr val="002060"/>
                    </a:solidFill>
                    <a:latin typeface="Arial" panose="020B0604020202020204" pitchFamily="34" charset="0"/>
                    <a:cs typeface="Arial" panose="020B0604020202020204" pitchFamily="34" charset="0"/>
                  </a:rPr>
                  <a:t> R = 15</a:t>
                </a:r>
                <a:r>
                  <a:rPr lang="el-GR" i="1" dirty="0">
                    <a:solidFill>
                      <a:srgbClr val="002060"/>
                    </a:solidFill>
                    <a:latin typeface="Arial" panose="020B0604020202020204" pitchFamily="34" charset="0"/>
                    <a:cs typeface="Arial" panose="020B0604020202020204" pitchFamily="34" charset="0"/>
                  </a:rPr>
                  <a:t> Ω</a:t>
                </a:r>
                <a:r>
                  <a:rPr lang="en-US" dirty="0">
                    <a:solidFill>
                      <a:srgbClr val="002060"/>
                    </a:solidFill>
                    <a:latin typeface="Arial" panose="020B0604020202020204" pitchFamily="34" charset="0"/>
                    <a:cs typeface="Arial" panose="020B0604020202020204" pitchFamily="34" charset="0"/>
                  </a:rPr>
                  <a:t>, mạch được nối với nguồn điện có hiệu điện </a:t>
                </a:r>
                <a:r>
                  <a:rPr lang="en-US" dirty="0" err="1">
                    <a:solidFill>
                      <a:srgbClr val="002060"/>
                    </a:solidFill>
                    <a:latin typeface="Arial" panose="020B0604020202020204" pitchFamily="34" charset="0"/>
                    <a:cs typeface="Arial" panose="020B0604020202020204" pitchFamily="34" charset="0"/>
                  </a:rPr>
                  <a:t>thế</a:t>
                </a:r>
                <a:r>
                  <a:rPr lang="en-US" dirty="0">
                    <a:solidFill>
                      <a:srgbClr val="002060"/>
                    </a:solidFill>
                    <a:latin typeface="Arial" panose="020B0604020202020204" pitchFamily="34" charset="0"/>
                    <a:cs typeface="Arial" panose="020B0604020202020204" pitchFamily="34" charset="0"/>
                  </a:rPr>
                  <a:t> </a:t>
                </a:r>
              </a:p>
              <a:p>
                <a:pPr>
                  <a:lnSpc>
                    <a:spcPct val="150000"/>
                  </a:lnSpc>
                </a:pPr>
                <a:r>
                  <a:rPr lang="en-US" b="1" i="1" dirty="0">
                    <a:solidFill>
                      <a:srgbClr val="002060"/>
                    </a:solidFill>
                    <a:latin typeface="Arial" panose="020B0604020202020204" pitchFamily="34" charset="0"/>
                    <a:cs typeface="Arial" panose="020B0604020202020204" pitchFamily="34" charset="0"/>
                  </a:rPr>
                  <a:t>u = 2</a:t>
                </a:r>
                <a14:m>
                  <m:oMath xmlns:m="http://schemas.openxmlformats.org/officeDocument/2006/math">
                    <m:r>
                      <a:rPr lang="en-US" b="1" i="1" smtClean="0">
                        <a:solidFill>
                          <a:srgbClr val="002060"/>
                        </a:solidFill>
                        <a:latin typeface="Cambria Math" panose="02040503050406030204" pitchFamily="18" charset="0"/>
                        <a:cs typeface="Arial" panose="020B0604020202020204" pitchFamily="34" charset="0"/>
                      </a:rPr>
                      <m:t>𝟎</m:t>
                    </m:r>
                    <m:rad>
                      <m:radPr>
                        <m:degHide m:val="on"/>
                        <m:ctrlPr>
                          <a:rPr lang="en-US" b="1" i="1" smtClean="0">
                            <a:solidFill>
                              <a:srgbClr val="002060"/>
                            </a:solidFill>
                            <a:latin typeface="Cambria Math" panose="02040503050406030204" pitchFamily="18" charset="0"/>
                            <a:cs typeface="Arial" panose="020B0604020202020204" pitchFamily="34" charset="0"/>
                          </a:rPr>
                        </m:ctrlPr>
                      </m:radPr>
                      <m:deg/>
                      <m:e>
                        <m:r>
                          <a:rPr lang="en-US" b="1" i="1" smtClean="0">
                            <a:solidFill>
                              <a:srgbClr val="002060"/>
                            </a:solidFill>
                            <a:latin typeface="Cambria Math" panose="02040503050406030204" pitchFamily="18" charset="0"/>
                            <a:cs typeface="Arial" panose="020B0604020202020204" pitchFamily="34" charset="0"/>
                          </a:rPr>
                          <m:t>𝟐</m:t>
                        </m:r>
                      </m:e>
                    </m:rad>
                  </m:oMath>
                </a14:m>
                <a:r>
                  <a:rPr lang="en-US" b="1" i="1" dirty="0">
                    <a:solidFill>
                      <a:srgbClr val="002060"/>
                    </a:solidFill>
                    <a:latin typeface="Arial" panose="020B0604020202020204" pitchFamily="34" charset="0"/>
                    <a:cs typeface="Arial" panose="020B0604020202020204" pitchFamily="34" charset="0"/>
                  </a:rPr>
                  <a:t>sin(</a:t>
                </a:r>
                <a:r>
                  <a:rPr lang="el-GR" b="1" i="1" dirty="0">
                    <a:solidFill>
                      <a:srgbClr val="002060"/>
                    </a:solidFill>
                    <a:latin typeface="Arial" panose="020B0604020202020204" pitchFamily="34" charset="0"/>
                    <a:cs typeface="Arial" panose="020B0604020202020204" pitchFamily="34" charset="0"/>
                  </a:rPr>
                  <a:t>ω</a:t>
                </a:r>
                <a:r>
                  <a:rPr lang="en-US" b="1" i="1" dirty="0">
                    <a:solidFill>
                      <a:srgbClr val="002060"/>
                    </a:solidFill>
                    <a:latin typeface="Arial" panose="020B0604020202020204" pitchFamily="34" charset="0"/>
                    <a:cs typeface="Arial" panose="020B0604020202020204" pitchFamily="34" charset="0"/>
                  </a:rPr>
                  <a:t>t - </a:t>
                </a:r>
                <a14:m>
                  <m:oMath xmlns:m="http://schemas.openxmlformats.org/officeDocument/2006/math">
                    <m:sSup>
                      <m:sSupPr>
                        <m:ctrlPr>
                          <a:rPr lang="en-US" b="1" i="1" smtClean="0">
                            <a:solidFill>
                              <a:srgbClr val="002060"/>
                            </a:solidFill>
                            <a:latin typeface="Cambria Math" panose="02040503050406030204" pitchFamily="18" charset="0"/>
                            <a:cs typeface="Arial" panose="020B0604020202020204" pitchFamily="34" charset="0"/>
                          </a:rPr>
                        </m:ctrlPr>
                      </m:sSupPr>
                      <m:e>
                        <m:r>
                          <a:rPr lang="en-US" b="1" i="1" smtClean="0">
                            <a:solidFill>
                              <a:srgbClr val="002060"/>
                            </a:solidFill>
                            <a:latin typeface="Cambria Math" panose="02040503050406030204" pitchFamily="18" charset="0"/>
                            <a:cs typeface="Arial" panose="020B0604020202020204" pitchFamily="34" charset="0"/>
                          </a:rPr>
                          <m:t>𝟑𝟎</m:t>
                        </m:r>
                      </m:e>
                      <m:sup>
                        <m:r>
                          <a:rPr lang="en-US" b="1" i="1" smtClean="0">
                            <a:solidFill>
                              <a:srgbClr val="002060"/>
                            </a:solidFill>
                            <a:latin typeface="Cambria Math" panose="02040503050406030204" pitchFamily="18" charset="0"/>
                            <a:cs typeface="Arial" panose="020B0604020202020204" pitchFamily="34" charset="0"/>
                          </a:rPr>
                          <m:t>𝒐</m:t>
                        </m:r>
                      </m:sup>
                    </m:sSup>
                  </m:oMath>
                </a14:m>
                <a:r>
                  <a:rPr lang="en-US" b="1" i="1" dirty="0">
                    <a:solidFill>
                      <a:srgbClr val="002060"/>
                    </a:solidFill>
                    <a:latin typeface="Arial" panose="020B0604020202020204" pitchFamily="34" charset="0"/>
                    <a:cs typeface="Arial" panose="020B0604020202020204" pitchFamily="34" charset="0"/>
                  </a:rPr>
                  <a:t>), </a:t>
                </a:r>
                <a14:m>
                  <m:oMath xmlns:m="http://schemas.openxmlformats.org/officeDocument/2006/math">
                    <m:r>
                      <a:rPr lang="en-US" b="1"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𝝎</m:t>
                    </m:r>
                    <m:r>
                      <a:rPr lang="en-US" b="1"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r>
                      <a:rPr lang="en-US" b="1"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𝟏𝟎𝟎</m:t>
                    </m:r>
                    <m:r>
                      <a:rPr lang="en-US" b="1"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 (</m:t>
                    </m:r>
                    <m:f>
                      <m:fPr>
                        <m:ctrlPr>
                          <a:rPr lang="en-US" b="1"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ctrlPr>
                      </m:fPr>
                      <m:num>
                        <m:r>
                          <a:rPr lang="en-US" b="1"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𝒓𝒂𝒅</m:t>
                        </m:r>
                      </m:num>
                      <m:den>
                        <m:r>
                          <a:rPr lang="en-US" b="1"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𝒔</m:t>
                        </m:r>
                      </m:den>
                    </m:f>
                    <m:r>
                      <a:rPr lang="en-US" b="1"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oMath>
                </a14:m>
                <a:endParaRPr lang="en-US" dirty="0">
                  <a:solidFill>
                    <a:srgbClr val="002060"/>
                  </a:solidFill>
                  <a:latin typeface="Arial" panose="020B0604020202020204" pitchFamily="34" charset="0"/>
                  <a:cs typeface="Arial" panose="020B0604020202020204" pitchFamily="34" charset="0"/>
                </a:endParaRPr>
              </a:p>
              <a:p>
                <a:pPr>
                  <a:lnSpc>
                    <a:spcPct val="150000"/>
                  </a:lnSpc>
                </a:pPr>
                <a:r>
                  <a:rPr lang="en-US" dirty="0">
                    <a:solidFill>
                      <a:srgbClr val="7030A0"/>
                    </a:solidFill>
                    <a:latin typeface="Arial" panose="020B0604020202020204" pitchFamily="34" charset="0"/>
                    <a:cs typeface="Arial" panose="020B0604020202020204" pitchFamily="34" charset="0"/>
                  </a:rPr>
                  <a:t>	- </a:t>
                </a:r>
                <a:r>
                  <a:rPr lang="en-US" dirty="0" err="1">
                    <a:solidFill>
                      <a:srgbClr val="7030A0"/>
                    </a:solidFill>
                    <a:latin typeface="Arial" panose="020B0604020202020204" pitchFamily="34" charset="0"/>
                    <a:cs typeface="Arial" panose="020B0604020202020204" pitchFamily="34" charset="0"/>
                  </a:rPr>
                  <a:t>Tính</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dòng</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điện</a:t>
                </a:r>
                <a:r>
                  <a:rPr lang="en-US" dirty="0">
                    <a:solidFill>
                      <a:srgbClr val="7030A0"/>
                    </a:solidFill>
                    <a:latin typeface="Arial" panose="020B0604020202020204" pitchFamily="34" charset="0"/>
                    <a:cs typeface="Arial" panose="020B0604020202020204" pitchFamily="34" charset="0"/>
                  </a:rPr>
                  <a:t> I </a:t>
                </a:r>
                <a:r>
                  <a:rPr lang="en-US" dirty="0" err="1">
                    <a:solidFill>
                      <a:srgbClr val="7030A0"/>
                    </a:solidFill>
                    <a:latin typeface="Arial" panose="020B0604020202020204" pitchFamily="34" charset="0"/>
                    <a:cs typeface="Arial" panose="020B0604020202020204" pitchFamily="34" charset="0"/>
                  </a:rPr>
                  <a:t>và</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điện</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áp</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trên</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các</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phần</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tử</a:t>
                </a:r>
                <a:r>
                  <a:rPr lang="en-US" dirty="0">
                    <a:solidFill>
                      <a:srgbClr val="7030A0"/>
                    </a:solidFill>
                    <a:latin typeface="Arial" panose="020B0604020202020204" pitchFamily="34" charset="0"/>
                    <a:cs typeface="Arial" panose="020B0604020202020204" pitchFamily="34" charset="0"/>
                  </a:rPr>
                  <a:t> R, L, C</a:t>
                </a:r>
              </a:p>
              <a:p>
                <a:pPr>
                  <a:lnSpc>
                    <a:spcPct val="150000"/>
                  </a:lnSpc>
                </a:pPr>
                <a:r>
                  <a:rPr lang="en-US" dirty="0">
                    <a:solidFill>
                      <a:srgbClr val="7030A0"/>
                    </a:solidFill>
                    <a:latin typeface="Arial" panose="020B0604020202020204" pitchFamily="34" charset="0"/>
                    <a:cs typeface="Arial" panose="020B0604020202020204" pitchFamily="34" charset="0"/>
                  </a:rPr>
                  <a:t>	- </a:t>
                </a:r>
                <a:r>
                  <a:rPr lang="en-US" dirty="0" err="1">
                    <a:solidFill>
                      <a:srgbClr val="7030A0"/>
                    </a:solidFill>
                    <a:latin typeface="Arial" panose="020B0604020202020204" pitchFamily="34" charset="0"/>
                    <a:cs typeface="Arial" panose="020B0604020202020204" pitchFamily="34" charset="0"/>
                  </a:rPr>
                  <a:t>Hãy</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vẽ</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đồ</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thị</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vec</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tơ</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mạch</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điện</a:t>
                </a:r>
                <a:endParaRPr lang="en-US" dirty="0">
                  <a:solidFill>
                    <a:srgbClr val="7030A0"/>
                  </a:solidFill>
                  <a:latin typeface="Arial" panose="020B0604020202020204" pitchFamily="34" charset="0"/>
                  <a:cs typeface="Arial" panose="020B0604020202020204" pitchFamily="34" charset="0"/>
                </a:endParaRPr>
              </a:p>
            </p:txBody>
          </p:sp>
        </mc:Choice>
        <mc:Fallback xmlns="">
          <p:sp>
            <p:nvSpPr>
              <p:cNvPr id="14" name="Rectangle 13">
                <a:extLst>
                  <a:ext uri="{FF2B5EF4-FFF2-40B4-BE49-F238E27FC236}">
                    <a16:creationId xmlns:a16="http://schemas.microsoft.com/office/drawing/2014/main" id="{BD73C153-3503-4421-83A9-63A10F5E763D}"/>
                  </a:ext>
                </a:extLst>
              </p:cNvPr>
              <p:cNvSpPr>
                <a:spLocks noRot="1" noChangeAspect="1" noMove="1" noResize="1" noEditPoints="1" noAdjustHandles="1" noChangeArrowheads="1" noChangeShapeType="1" noTextEdit="1"/>
              </p:cNvSpPr>
              <p:nvPr/>
            </p:nvSpPr>
            <p:spPr>
              <a:xfrm>
                <a:off x="794265" y="2768266"/>
                <a:ext cx="11001452" cy="2776337"/>
              </a:xfrm>
              <a:prstGeom prst="rect">
                <a:avLst/>
              </a:prstGeom>
              <a:blipFill>
                <a:blip r:embed="rId2"/>
                <a:stretch>
                  <a:fillRect l="-443" b="-658"/>
                </a:stretch>
              </a:blipFill>
            </p:spPr>
            <p:txBody>
              <a:bodyPr/>
              <a:lstStyle/>
              <a:p>
                <a:r>
                  <a:rPr lang="en-US">
                    <a:noFill/>
                  </a:rPr>
                  <a:t> </a:t>
                </a:r>
              </a:p>
            </p:txBody>
          </p:sp>
        </mc:Fallback>
      </mc:AlternateContent>
    </p:spTree>
    <p:extLst>
      <p:ext uri="{BB962C8B-B14F-4D97-AF65-F5344CB8AC3E}">
        <p14:creationId xmlns:p14="http://schemas.microsoft.com/office/powerpoint/2010/main" val="2825378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animEffect transition="in" filter="fade">
                                      <p:cBhvr>
                                        <p:cTn id="13" dur="1000"/>
                                        <p:tgtEl>
                                          <p:spTgt spid="14">
                                            <p:txEl>
                                              <p:pRg st="1" end="1"/>
                                            </p:txEl>
                                          </p:spTgt>
                                        </p:tgtEl>
                                      </p:cBhvr>
                                    </p:animEffect>
                                    <p:anim calcmode="lin" valueType="num">
                                      <p:cBhvr>
                                        <p:cTn id="14" dur="1000" fill="hold"/>
                                        <p:tgtEl>
                                          <p:spTgt spid="14">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1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14">
                                            <p:txEl>
                                              <p:pRg st="2" end="2"/>
                                            </p:txEl>
                                          </p:spTgt>
                                        </p:tgtEl>
                                        <p:attrNameLst>
                                          <p:attrName>style.visibility</p:attrName>
                                        </p:attrNameLst>
                                      </p:cBhvr>
                                      <p:to>
                                        <p:strVal val="visible"/>
                                      </p:to>
                                    </p:set>
                                    <p:animEffect transition="in" filter="fade">
                                      <p:cBhvr>
                                        <p:cTn id="20" dur="1000"/>
                                        <p:tgtEl>
                                          <p:spTgt spid="14">
                                            <p:txEl>
                                              <p:pRg st="2" end="2"/>
                                            </p:txEl>
                                          </p:spTgt>
                                        </p:tgtEl>
                                      </p:cBhvr>
                                    </p:animEffect>
                                    <p:anim calcmode="lin" valueType="num">
                                      <p:cBhvr>
                                        <p:cTn id="21" dur="1000" fill="hold"/>
                                        <p:tgtEl>
                                          <p:spTgt spid="14">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1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4">
                                            <p:txEl>
                                              <p:pRg st="3" end="3"/>
                                            </p:txEl>
                                          </p:spTgt>
                                        </p:tgtEl>
                                        <p:attrNameLst>
                                          <p:attrName>style.visibility</p:attrName>
                                        </p:attrNameLst>
                                      </p:cBhvr>
                                      <p:to>
                                        <p:strVal val="visible"/>
                                      </p:to>
                                    </p:set>
                                    <p:animEffect transition="in" filter="fade">
                                      <p:cBhvr>
                                        <p:cTn id="27" dur="1000"/>
                                        <p:tgtEl>
                                          <p:spTgt spid="14">
                                            <p:txEl>
                                              <p:pRg st="3" end="3"/>
                                            </p:txEl>
                                          </p:spTgt>
                                        </p:tgtEl>
                                      </p:cBhvr>
                                    </p:animEffect>
                                    <p:anim calcmode="lin" valueType="num">
                                      <p:cBhvr>
                                        <p:cTn id="28" dur="1000" fill="hold"/>
                                        <p:tgtEl>
                                          <p:spTgt spid="14">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1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14">
                                            <p:txEl>
                                              <p:pRg st="4" end="4"/>
                                            </p:txEl>
                                          </p:spTgt>
                                        </p:tgtEl>
                                        <p:attrNameLst>
                                          <p:attrName>style.visibility</p:attrName>
                                        </p:attrNameLst>
                                      </p:cBhvr>
                                      <p:to>
                                        <p:strVal val="visible"/>
                                      </p:to>
                                    </p:set>
                                    <p:anim calcmode="lin" valueType="num">
                                      <p:cBhvr additive="base">
                                        <p:cTn id="34"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1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5" name="TextBox 4">
                <a:extLst>
                  <a:ext uri="{FF2B5EF4-FFF2-40B4-BE49-F238E27FC236}">
                    <a16:creationId xmlns="" xmlns:a16="http://schemas.microsoft.com/office/drawing/2014/main" id="{8D375D04-2560-4C62-AC20-C7EA008AB71F}"/>
                  </a:ext>
                </a:extLst>
              </p:cNvPr>
              <p:cNvSpPr txBox="1"/>
              <p:nvPr/>
            </p:nvSpPr>
            <p:spPr>
              <a:xfrm>
                <a:off x="300883" y="2313365"/>
                <a:ext cx="6178179" cy="4011226"/>
              </a:xfrm>
              <a:prstGeom prst="rect">
                <a:avLst/>
              </a:prstGeom>
              <a:noFill/>
            </p:spPr>
            <p:txBody>
              <a:bodyPr wrap="square" rtlCol="0">
                <a:spAutoFit/>
              </a:bodyPr>
              <a:lstStyle/>
              <a:p>
                <a:r>
                  <a:rPr lang="en-US" sz="1400" dirty="0">
                    <a:solidFill>
                      <a:srgbClr val="002060"/>
                    </a:solidFill>
                    <a:latin typeface="Arial" panose="020B0604020202020204" pitchFamily="34" charset="0"/>
                    <a:cs typeface="Arial" panose="020B0604020202020204" pitchFamily="34" charset="0"/>
                  </a:rPr>
                  <a:t>- Dung </a:t>
                </a:r>
                <a:r>
                  <a:rPr lang="en-US" sz="1400" dirty="0" err="1">
                    <a:solidFill>
                      <a:srgbClr val="002060"/>
                    </a:solidFill>
                    <a:latin typeface="Arial" panose="020B0604020202020204" pitchFamily="34" charset="0"/>
                    <a:cs typeface="Arial" panose="020B0604020202020204" pitchFamily="34" charset="0"/>
                  </a:rPr>
                  <a:t>kháng</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tụ</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điện</a:t>
                </a:r>
                <a:r>
                  <a:rPr lang="en-US" sz="1400" dirty="0">
                    <a:solidFill>
                      <a:srgbClr val="002060"/>
                    </a:solidFill>
                    <a:latin typeface="Arial" panose="020B0604020202020204" pitchFamily="34" charset="0"/>
                    <a:cs typeface="Arial" panose="020B0604020202020204" pitchFamily="34" charset="0"/>
                  </a:rPr>
                  <a:t> </a:t>
                </a:r>
                <a14:m>
                  <m:oMath xmlns:m="http://schemas.openxmlformats.org/officeDocument/2006/math">
                    <m:sSub>
                      <m:sSubPr>
                        <m:ctrlPr>
                          <a:rPr lang="en-US" sz="1400" i="1" smtClean="0">
                            <a:solidFill>
                              <a:srgbClr val="002060"/>
                            </a:solidFill>
                            <a:latin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cs typeface="Arial" panose="020B0604020202020204" pitchFamily="34" charset="0"/>
                          </a:rPr>
                          <m:t>𝑋</m:t>
                        </m:r>
                      </m:e>
                      <m:sub>
                        <m:r>
                          <a:rPr lang="en-US" sz="1400" b="0" i="1" smtClean="0">
                            <a:solidFill>
                              <a:srgbClr val="002060"/>
                            </a:solidFill>
                            <a:latin typeface="Cambria Math" panose="02040503050406030204" pitchFamily="18" charset="0"/>
                            <a:cs typeface="Arial" panose="020B0604020202020204" pitchFamily="34" charset="0"/>
                          </a:rPr>
                          <m:t>𝐶</m:t>
                        </m:r>
                      </m:sub>
                    </m:sSub>
                    <m:r>
                      <a:rPr lang="en-US" sz="1400" b="0" i="1" smtClean="0">
                        <a:solidFill>
                          <a:srgbClr val="002060"/>
                        </a:solidFill>
                        <a:latin typeface="Cambria Math" panose="02040503050406030204" pitchFamily="18" charset="0"/>
                        <a:cs typeface="Arial" panose="020B0604020202020204" pitchFamily="34" charset="0"/>
                      </a:rPr>
                      <m:t>=</m:t>
                    </m:r>
                    <m:f>
                      <m:fPr>
                        <m:ctrlPr>
                          <a:rPr lang="en-US" sz="1400" b="0" i="1" smtClean="0">
                            <a:solidFill>
                              <a:srgbClr val="002060"/>
                            </a:solidFill>
                            <a:latin typeface="Cambria Math" panose="02040503050406030204" pitchFamily="18" charset="0"/>
                            <a:cs typeface="Arial" panose="020B0604020202020204" pitchFamily="34" charset="0"/>
                          </a:rPr>
                        </m:ctrlPr>
                      </m:fPr>
                      <m:num>
                        <m:r>
                          <a:rPr lang="en-US" sz="1400" b="0" i="1" smtClean="0">
                            <a:solidFill>
                              <a:srgbClr val="002060"/>
                            </a:solidFill>
                            <a:latin typeface="Cambria Math" panose="02040503050406030204" pitchFamily="18" charset="0"/>
                            <a:cs typeface="Arial" panose="020B0604020202020204" pitchFamily="34" charset="0"/>
                          </a:rPr>
                          <m:t>1</m:t>
                        </m:r>
                      </m:num>
                      <m:den>
                        <m:r>
                          <a:rPr lang="en-US" sz="1400" b="0" i="1" smtClean="0">
                            <a:solidFill>
                              <a:srgbClr val="002060"/>
                            </a:solidFill>
                            <a:latin typeface="Cambria Math" panose="02040503050406030204" pitchFamily="18" charset="0"/>
                            <a:cs typeface="Arial" panose="020B0604020202020204" pitchFamily="34" charset="0"/>
                          </a:rPr>
                          <m:t>𝐶</m:t>
                        </m:r>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𝜔</m:t>
                        </m:r>
                      </m:den>
                    </m:f>
                    <m:r>
                      <a:rPr lang="en-US" sz="1400" b="0" i="1" smtClean="0">
                        <a:solidFill>
                          <a:srgbClr val="002060"/>
                        </a:solidFill>
                        <a:latin typeface="Cambria Math" panose="02040503050406030204" pitchFamily="18" charset="0"/>
                        <a:cs typeface="Arial" panose="020B0604020202020204" pitchFamily="34" charset="0"/>
                      </a:rPr>
                      <m:t>=</m:t>
                    </m:r>
                    <m:f>
                      <m:fPr>
                        <m:ctrlPr>
                          <a:rPr lang="en-US" sz="1400" b="0" i="1" smtClean="0">
                            <a:solidFill>
                              <a:srgbClr val="002060"/>
                            </a:solidFill>
                            <a:latin typeface="Cambria Math" panose="02040503050406030204" pitchFamily="18" charset="0"/>
                            <a:cs typeface="Arial" panose="020B0604020202020204" pitchFamily="34" charset="0"/>
                          </a:rPr>
                        </m:ctrlPr>
                      </m:fPr>
                      <m:num>
                        <m:r>
                          <a:rPr lang="en-US" sz="1400" b="0" i="1" smtClean="0">
                            <a:solidFill>
                              <a:srgbClr val="002060"/>
                            </a:solidFill>
                            <a:latin typeface="Cambria Math" panose="02040503050406030204" pitchFamily="18" charset="0"/>
                            <a:cs typeface="Arial" panose="020B0604020202020204" pitchFamily="34" charset="0"/>
                          </a:rPr>
                          <m:t>1</m:t>
                        </m:r>
                      </m:num>
                      <m:den>
                        <m:r>
                          <a:rPr lang="en-US" sz="1400" b="0" i="1" smtClean="0">
                            <a:solidFill>
                              <a:srgbClr val="002060"/>
                            </a:solidFill>
                            <a:latin typeface="Cambria Math" panose="02040503050406030204" pitchFamily="18" charset="0"/>
                            <a:cs typeface="Arial" panose="020B0604020202020204" pitchFamily="34" charset="0"/>
                          </a:rPr>
                          <m:t>100.</m:t>
                        </m:r>
                        <m:sSup>
                          <m:sSupPr>
                            <m:ctrlPr>
                              <a:rPr lang="en-US" sz="1400" b="0" i="1" smtClean="0">
                                <a:solidFill>
                                  <a:srgbClr val="002060"/>
                                </a:solidFill>
                                <a:latin typeface="Cambria Math" panose="02040503050406030204" pitchFamily="18" charset="0"/>
                                <a:cs typeface="Arial" panose="020B0604020202020204" pitchFamily="34" charset="0"/>
                              </a:rPr>
                            </m:ctrlPr>
                          </m:sSupPr>
                          <m:e>
                            <m:r>
                              <a:rPr lang="en-US" sz="1400" b="0" i="1" smtClean="0">
                                <a:solidFill>
                                  <a:srgbClr val="002060"/>
                                </a:solidFill>
                                <a:latin typeface="Cambria Math" panose="02040503050406030204" pitchFamily="18" charset="0"/>
                                <a:cs typeface="Arial" panose="020B0604020202020204" pitchFamily="34" charset="0"/>
                              </a:rPr>
                              <m:t>10</m:t>
                            </m:r>
                          </m:e>
                          <m:sup>
                            <m:r>
                              <a:rPr lang="en-US" sz="1400" b="0" i="1" smtClean="0">
                                <a:solidFill>
                                  <a:srgbClr val="002060"/>
                                </a:solidFill>
                                <a:latin typeface="Cambria Math" panose="02040503050406030204" pitchFamily="18" charset="0"/>
                                <a:cs typeface="Arial" panose="020B0604020202020204" pitchFamily="34" charset="0"/>
                              </a:rPr>
                              <m:t>−3</m:t>
                            </m:r>
                          </m:sup>
                        </m:sSup>
                      </m:den>
                    </m:f>
                    <m:r>
                      <a:rPr lang="en-US" sz="1400" b="0" i="1" smtClean="0">
                        <a:solidFill>
                          <a:srgbClr val="002060"/>
                        </a:solidFill>
                        <a:latin typeface="Cambria Math" panose="02040503050406030204" pitchFamily="18" charset="0"/>
                        <a:cs typeface="Arial" panose="020B0604020202020204" pitchFamily="34" charset="0"/>
                      </a:rPr>
                      <m:t>=10 (</m:t>
                    </m:r>
                    <m:r>
                      <m:rPr>
                        <m:nor/>
                      </m:rPr>
                      <a:rPr lang="el-GR" sz="1400" b="1" i="1" dirty="0">
                        <a:solidFill>
                          <a:srgbClr val="002060"/>
                        </a:solidFill>
                        <a:latin typeface="Arial" panose="020B0604020202020204" pitchFamily="34" charset="0"/>
                        <a:cs typeface="Arial" panose="020B0604020202020204" pitchFamily="34" charset="0"/>
                      </a:rPr>
                      <m:t>Ω</m:t>
                    </m:r>
                    <m:r>
                      <m:rPr>
                        <m:nor/>
                      </m:rPr>
                      <a:rPr lang="en-US" sz="1400" b="1" i="1" dirty="0">
                        <a:solidFill>
                          <a:srgbClr val="002060"/>
                        </a:solidFill>
                        <a:latin typeface="Arial" panose="020B0604020202020204" pitchFamily="34" charset="0"/>
                        <a:cs typeface="Arial" panose="020B0604020202020204" pitchFamily="34" charset="0"/>
                      </a:rPr>
                      <m:t>)</m:t>
                    </m:r>
                  </m:oMath>
                </a14:m>
                <a:endParaRPr lang="en-US" sz="1400" dirty="0">
                  <a:solidFill>
                    <a:srgbClr val="002060"/>
                  </a:solidFill>
                  <a:latin typeface="Arial" panose="020B0604020202020204" pitchFamily="34" charset="0"/>
                  <a:cs typeface="Arial" panose="020B0604020202020204" pitchFamily="34" charset="0"/>
                </a:endParaRPr>
              </a:p>
              <a:p>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Cảm</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kháng</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tụ</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điện</a:t>
                </a:r>
                <a:r>
                  <a:rPr lang="en-US" sz="1400" dirty="0">
                    <a:solidFill>
                      <a:srgbClr val="002060"/>
                    </a:solidFill>
                    <a:latin typeface="Arial" panose="020B0604020202020204" pitchFamily="34" charset="0"/>
                    <a:cs typeface="Arial" panose="020B0604020202020204" pitchFamily="34" charset="0"/>
                  </a:rPr>
                  <a:t> </a:t>
                </a:r>
                <a14:m>
                  <m:oMath xmlns:m="http://schemas.openxmlformats.org/officeDocument/2006/math">
                    <m:sSub>
                      <m:sSubPr>
                        <m:ctrlPr>
                          <a:rPr lang="en-US" sz="1400" i="1" smtClean="0">
                            <a:solidFill>
                              <a:srgbClr val="002060"/>
                            </a:solidFill>
                            <a:latin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cs typeface="Arial" panose="020B0604020202020204" pitchFamily="34" charset="0"/>
                          </a:rPr>
                          <m:t>𝑋</m:t>
                        </m:r>
                      </m:e>
                      <m:sub>
                        <m:r>
                          <a:rPr lang="en-US" sz="1400" b="0" i="1" smtClean="0">
                            <a:solidFill>
                              <a:srgbClr val="002060"/>
                            </a:solidFill>
                            <a:latin typeface="Cambria Math" panose="02040503050406030204" pitchFamily="18" charset="0"/>
                            <a:cs typeface="Arial" panose="020B0604020202020204" pitchFamily="34" charset="0"/>
                          </a:rPr>
                          <m:t>𝐿</m:t>
                        </m:r>
                      </m:sub>
                    </m:sSub>
                    <m:r>
                      <a:rPr lang="en-US" sz="1400" b="0" i="1" smtClean="0">
                        <a:solidFill>
                          <a:srgbClr val="002060"/>
                        </a:solidFill>
                        <a:latin typeface="Cambria Math" panose="02040503050406030204" pitchFamily="18" charset="0"/>
                        <a:cs typeface="Arial" panose="020B0604020202020204" pitchFamily="34" charset="0"/>
                      </a:rPr>
                      <m:t>=</m:t>
                    </m:r>
                    <m:r>
                      <a:rPr lang="en-US" sz="1400" b="0" i="1" smtClean="0">
                        <a:solidFill>
                          <a:srgbClr val="002060"/>
                        </a:solidFill>
                        <a:latin typeface="Cambria Math" panose="02040503050406030204" pitchFamily="18" charset="0"/>
                        <a:cs typeface="Arial" panose="020B0604020202020204" pitchFamily="34" charset="0"/>
                      </a:rPr>
                      <m:t>𝐿</m:t>
                    </m:r>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𝜔</m:t>
                    </m:r>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=0,1.100=10 (</m:t>
                    </m:r>
                    <m:r>
                      <m:rPr>
                        <m:nor/>
                      </m:rPr>
                      <a:rPr lang="el-GR" sz="1400" b="1" i="1" dirty="0">
                        <a:solidFill>
                          <a:srgbClr val="002060"/>
                        </a:solidFill>
                        <a:latin typeface="Arial" panose="020B0604020202020204" pitchFamily="34" charset="0"/>
                        <a:cs typeface="Arial" panose="020B0604020202020204" pitchFamily="34" charset="0"/>
                      </a:rPr>
                      <m:t>Ω</m:t>
                    </m:r>
                    <m:r>
                      <m:rPr>
                        <m:nor/>
                      </m:rPr>
                      <a:rPr lang="en-US" sz="1400" b="1" i="1" dirty="0">
                        <a:solidFill>
                          <a:srgbClr val="002060"/>
                        </a:solidFill>
                        <a:latin typeface="Arial" panose="020B0604020202020204" pitchFamily="34" charset="0"/>
                        <a:cs typeface="Arial" panose="020B0604020202020204" pitchFamily="34" charset="0"/>
                      </a:rPr>
                      <m:t>)</m:t>
                    </m:r>
                  </m:oMath>
                </a14:m>
                <a:endParaRPr lang="en-US" sz="1400" dirty="0">
                  <a:solidFill>
                    <a:srgbClr val="002060"/>
                  </a:solidFill>
                  <a:latin typeface="Arial" panose="020B0604020202020204" pitchFamily="34" charset="0"/>
                  <a:cs typeface="Arial" panose="020B0604020202020204" pitchFamily="34" charset="0"/>
                </a:endParaRPr>
              </a:p>
              <a:p>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Tổng</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trở</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của</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mạch</a:t>
                </a:r>
                <a:r>
                  <a:rPr lang="en-US" sz="1400" dirty="0">
                    <a:solidFill>
                      <a:srgbClr val="002060"/>
                    </a:solidFill>
                    <a:latin typeface="Arial" panose="020B0604020202020204" pitchFamily="34" charset="0"/>
                    <a:cs typeface="Arial" panose="020B0604020202020204" pitchFamily="34" charset="0"/>
                  </a:rPr>
                  <a:t>: Z =</a:t>
                </a:r>
                <a14:m>
                  <m:oMath xmlns:m="http://schemas.openxmlformats.org/officeDocument/2006/math">
                    <m:rad>
                      <m:radPr>
                        <m:degHide m:val="on"/>
                        <m:ctrlPr>
                          <a:rPr lang="en-US" sz="1400" i="1" smtClean="0">
                            <a:solidFill>
                              <a:srgbClr val="002060"/>
                            </a:solidFill>
                            <a:latin typeface="Cambria Math" panose="02040503050406030204" pitchFamily="18" charset="0"/>
                            <a:cs typeface="Arial" panose="020B0604020202020204" pitchFamily="34" charset="0"/>
                          </a:rPr>
                        </m:ctrlPr>
                      </m:radPr>
                      <m:deg/>
                      <m:e>
                        <m:sSup>
                          <m:sSupPr>
                            <m:ctrlPr>
                              <a:rPr lang="en-US" sz="1400" i="1" smtClean="0">
                                <a:solidFill>
                                  <a:srgbClr val="002060"/>
                                </a:solidFill>
                                <a:latin typeface="Cambria Math" panose="02040503050406030204" pitchFamily="18" charset="0"/>
                                <a:cs typeface="Arial" panose="020B0604020202020204" pitchFamily="34" charset="0"/>
                              </a:rPr>
                            </m:ctrlPr>
                          </m:sSupPr>
                          <m:e>
                            <m:r>
                              <a:rPr lang="en-US" sz="1400" b="0" i="1" smtClean="0">
                                <a:solidFill>
                                  <a:srgbClr val="002060"/>
                                </a:solidFill>
                                <a:latin typeface="Cambria Math" panose="02040503050406030204" pitchFamily="18" charset="0"/>
                                <a:cs typeface="Arial" panose="020B0604020202020204" pitchFamily="34" charset="0"/>
                              </a:rPr>
                              <m:t>𝑅</m:t>
                            </m:r>
                          </m:e>
                          <m:sup>
                            <m:r>
                              <a:rPr lang="en-US" sz="1400" b="0" i="1" smtClean="0">
                                <a:solidFill>
                                  <a:srgbClr val="002060"/>
                                </a:solidFill>
                                <a:latin typeface="Cambria Math" panose="02040503050406030204" pitchFamily="18" charset="0"/>
                                <a:cs typeface="Arial" panose="020B0604020202020204" pitchFamily="34" charset="0"/>
                              </a:rPr>
                              <m:t>2</m:t>
                            </m:r>
                          </m:sup>
                        </m:sSup>
                        <m:r>
                          <a:rPr lang="en-US" sz="1400" b="0" i="1" smtClean="0">
                            <a:solidFill>
                              <a:srgbClr val="002060"/>
                            </a:solidFill>
                            <a:latin typeface="Cambria Math" panose="02040503050406030204" pitchFamily="18" charset="0"/>
                            <a:cs typeface="Arial" panose="020B0604020202020204" pitchFamily="34" charset="0"/>
                          </a:rPr>
                          <m:t>+</m:t>
                        </m:r>
                        <m:sSup>
                          <m:sSupPr>
                            <m:ctrlPr>
                              <a:rPr lang="en-US" sz="1400" b="0" i="1" smtClean="0">
                                <a:solidFill>
                                  <a:srgbClr val="002060"/>
                                </a:solidFill>
                                <a:latin typeface="Cambria Math" panose="02040503050406030204" pitchFamily="18" charset="0"/>
                                <a:cs typeface="Arial" panose="020B0604020202020204" pitchFamily="34" charset="0"/>
                              </a:rPr>
                            </m:ctrlPr>
                          </m:sSupPr>
                          <m:e>
                            <m:d>
                              <m:dPr>
                                <m:ctrlPr>
                                  <a:rPr lang="en-US" sz="1400" b="0" i="1" smtClean="0">
                                    <a:solidFill>
                                      <a:srgbClr val="002060"/>
                                    </a:solidFill>
                                    <a:latin typeface="Cambria Math" panose="02040503050406030204" pitchFamily="18" charset="0"/>
                                    <a:cs typeface="Arial" panose="020B0604020202020204" pitchFamily="34" charset="0"/>
                                  </a:rPr>
                                </m:ctrlPr>
                              </m:dPr>
                              <m:e>
                                <m:sSub>
                                  <m:sSubPr>
                                    <m:ctrlPr>
                                      <a:rPr lang="en-US" sz="1400" b="0" i="1" smtClean="0">
                                        <a:solidFill>
                                          <a:srgbClr val="002060"/>
                                        </a:solidFill>
                                        <a:latin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cs typeface="Arial" panose="020B0604020202020204" pitchFamily="34" charset="0"/>
                                      </a:rPr>
                                      <m:t>𝑋</m:t>
                                    </m:r>
                                  </m:e>
                                  <m:sub>
                                    <m:r>
                                      <a:rPr lang="en-US" sz="1400" b="0" i="1" smtClean="0">
                                        <a:solidFill>
                                          <a:srgbClr val="002060"/>
                                        </a:solidFill>
                                        <a:latin typeface="Cambria Math" panose="02040503050406030204" pitchFamily="18" charset="0"/>
                                        <a:cs typeface="Arial" panose="020B0604020202020204" pitchFamily="34" charset="0"/>
                                      </a:rPr>
                                      <m:t>𝐿</m:t>
                                    </m:r>
                                  </m:sub>
                                </m:sSub>
                                <m:r>
                                  <a:rPr lang="en-US" sz="1400" b="0" i="1" smtClean="0">
                                    <a:solidFill>
                                      <a:srgbClr val="002060"/>
                                    </a:solidFill>
                                    <a:latin typeface="Cambria Math" panose="02040503050406030204" pitchFamily="18" charset="0"/>
                                    <a:cs typeface="Arial" panose="020B0604020202020204" pitchFamily="34" charset="0"/>
                                  </a:rPr>
                                  <m:t>−</m:t>
                                </m:r>
                                <m:sSub>
                                  <m:sSubPr>
                                    <m:ctrlPr>
                                      <a:rPr lang="en-US" sz="1400" b="0" i="1" smtClean="0">
                                        <a:solidFill>
                                          <a:srgbClr val="002060"/>
                                        </a:solidFill>
                                        <a:latin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cs typeface="Arial" panose="020B0604020202020204" pitchFamily="34" charset="0"/>
                                      </a:rPr>
                                      <m:t>𝑋</m:t>
                                    </m:r>
                                  </m:e>
                                  <m:sub>
                                    <m:r>
                                      <a:rPr lang="en-US" sz="1400" b="0" i="1" smtClean="0">
                                        <a:solidFill>
                                          <a:srgbClr val="002060"/>
                                        </a:solidFill>
                                        <a:latin typeface="Cambria Math" panose="02040503050406030204" pitchFamily="18" charset="0"/>
                                        <a:cs typeface="Arial" panose="020B0604020202020204" pitchFamily="34" charset="0"/>
                                      </a:rPr>
                                      <m:t>𝐶</m:t>
                                    </m:r>
                                  </m:sub>
                                </m:sSub>
                              </m:e>
                            </m:d>
                          </m:e>
                          <m:sup>
                            <m:r>
                              <a:rPr lang="en-US" sz="1400" b="0" i="1" smtClean="0">
                                <a:solidFill>
                                  <a:srgbClr val="002060"/>
                                </a:solidFill>
                                <a:latin typeface="Cambria Math" panose="02040503050406030204" pitchFamily="18" charset="0"/>
                                <a:cs typeface="Arial" panose="020B0604020202020204" pitchFamily="34" charset="0"/>
                              </a:rPr>
                              <m:t>2</m:t>
                            </m:r>
                          </m:sup>
                        </m:sSup>
                      </m:e>
                    </m:rad>
                    <m:r>
                      <a:rPr lang="en-US" sz="1400" b="0" i="1" smtClean="0">
                        <a:solidFill>
                          <a:srgbClr val="002060"/>
                        </a:solidFill>
                        <a:latin typeface="Cambria Math" panose="02040503050406030204" pitchFamily="18" charset="0"/>
                        <a:cs typeface="Arial" panose="020B0604020202020204" pitchFamily="34" charset="0"/>
                      </a:rPr>
                      <m:t>=</m:t>
                    </m:r>
                    <m:rad>
                      <m:radPr>
                        <m:degHide m:val="on"/>
                        <m:ctrlPr>
                          <a:rPr lang="en-US" sz="1400" b="0" i="1" smtClean="0">
                            <a:solidFill>
                              <a:srgbClr val="002060"/>
                            </a:solidFill>
                            <a:latin typeface="Cambria Math" panose="02040503050406030204" pitchFamily="18" charset="0"/>
                            <a:cs typeface="Arial" panose="020B0604020202020204" pitchFamily="34" charset="0"/>
                          </a:rPr>
                        </m:ctrlPr>
                      </m:radPr>
                      <m:deg/>
                      <m:e>
                        <m:sSup>
                          <m:sSupPr>
                            <m:ctrlPr>
                              <a:rPr lang="en-US" sz="1400" b="0" i="1" smtClean="0">
                                <a:solidFill>
                                  <a:srgbClr val="002060"/>
                                </a:solidFill>
                                <a:latin typeface="Cambria Math" panose="02040503050406030204" pitchFamily="18" charset="0"/>
                                <a:cs typeface="Arial" panose="020B0604020202020204" pitchFamily="34" charset="0"/>
                              </a:rPr>
                            </m:ctrlPr>
                          </m:sSupPr>
                          <m:e>
                            <m:r>
                              <a:rPr lang="en-US" sz="1400" b="0" i="1" smtClean="0">
                                <a:solidFill>
                                  <a:srgbClr val="002060"/>
                                </a:solidFill>
                                <a:latin typeface="Cambria Math" panose="02040503050406030204" pitchFamily="18" charset="0"/>
                                <a:cs typeface="Arial" panose="020B0604020202020204" pitchFamily="34" charset="0"/>
                              </a:rPr>
                              <m:t>15</m:t>
                            </m:r>
                          </m:e>
                          <m:sup>
                            <m:r>
                              <a:rPr lang="en-US" sz="1400" b="0" i="1" smtClean="0">
                                <a:solidFill>
                                  <a:srgbClr val="002060"/>
                                </a:solidFill>
                                <a:latin typeface="Cambria Math" panose="02040503050406030204" pitchFamily="18" charset="0"/>
                                <a:cs typeface="Arial" panose="020B0604020202020204" pitchFamily="34" charset="0"/>
                              </a:rPr>
                              <m:t>2</m:t>
                            </m:r>
                          </m:sup>
                        </m:sSup>
                      </m:e>
                    </m:rad>
                    <m:r>
                      <a:rPr lang="en-US" sz="1400" b="0" i="1" smtClean="0">
                        <a:solidFill>
                          <a:srgbClr val="002060"/>
                        </a:solidFill>
                        <a:latin typeface="Cambria Math" panose="02040503050406030204" pitchFamily="18" charset="0"/>
                        <a:cs typeface="Arial" panose="020B0604020202020204" pitchFamily="34" charset="0"/>
                      </a:rPr>
                      <m:t>=15</m:t>
                    </m:r>
                    <m:r>
                      <a:rPr lang="en-US" sz="1400" i="1">
                        <a:solidFill>
                          <a:srgbClr val="002060"/>
                        </a:solidFill>
                        <a:latin typeface="Cambria Math" panose="02040503050406030204" pitchFamily="18" charset="0"/>
                        <a:cs typeface="Arial" panose="020B0604020202020204" pitchFamily="34" charset="0"/>
                      </a:rPr>
                      <m:t>(</m:t>
                    </m:r>
                    <m:r>
                      <m:rPr>
                        <m:nor/>
                      </m:rPr>
                      <a:rPr lang="el-GR" sz="1400" b="1" i="1" dirty="0">
                        <a:solidFill>
                          <a:srgbClr val="002060"/>
                        </a:solidFill>
                        <a:latin typeface="Arial" panose="020B0604020202020204" pitchFamily="34" charset="0"/>
                        <a:cs typeface="Arial" panose="020B0604020202020204" pitchFamily="34" charset="0"/>
                      </a:rPr>
                      <m:t>Ω</m:t>
                    </m:r>
                    <m:r>
                      <m:rPr>
                        <m:nor/>
                      </m:rPr>
                      <a:rPr lang="en-US" sz="1400" b="1" i="1" dirty="0">
                        <a:solidFill>
                          <a:srgbClr val="002060"/>
                        </a:solidFill>
                        <a:latin typeface="Arial" panose="020B0604020202020204" pitchFamily="34" charset="0"/>
                        <a:cs typeface="Arial" panose="020B0604020202020204" pitchFamily="34" charset="0"/>
                      </a:rPr>
                      <m:t>)</m:t>
                    </m:r>
                  </m:oMath>
                </a14:m>
                <a:endParaRPr lang="en-US" sz="1400" dirty="0">
                  <a:solidFill>
                    <a:srgbClr val="002060"/>
                  </a:solidFill>
                  <a:latin typeface="Arial" panose="020B0604020202020204" pitchFamily="34" charset="0"/>
                  <a:cs typeface="Arial" panose="020B0604020202020204" pitchFamily="34" charset="0"/>
                </a:endParaRPr>
              </a:p>
              <a:p>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Áp</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dụng</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Định</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luật</a:t>
                </a:r>
                <a:r>
                  <a:rPr lang="en-US" sz="1400" dirty="0">
                    <a:solidFill>
                      <a:srgbClr val="002060"/>
                    </a:solidFill>
                    <a:latin typeface="Arial" panose="020B0604020202020204" pitchFamily="34" charset="0"/>
                    <a:cs typeface="Arial" panose="020B0604020202020204" pitchFamily="34" charset="0"/>
                  </a:rPr>
                  <a:t> Ohm </a:t>
                </a:r>
                <a:r>
                  <a:rPr lang="en-US" sz="1400" dirty="0" err="1">
                    <a:solidFill>
                      <a:srgbClr val="002060"/>
                    </a:solidFill>
                    <a:latin typeface="Arial" panose="020B0604020202020204" pitchFamily="34" charset="0"/>
                    <a:cs typeface="Arial" panose="020B0604020202020204" pitchFamily="34" charset="0"/>
                  </a:rPr>
                  <a:t>để</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tìm</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giá</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trị</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dòng</a:t>
                </a:r>
                <a:r>
                  <a:rPr lang="en-US" sz="1400" dirty="0">
                    <a:solidFill>
                      <a:srgbClr val="002060"/>
                    </a:solidFill>
                    <a:latin typeface="Arial" panose="020B0604020202020204" pitchFamily="34" charset="0"/>
                    <a:cs typeface="Arial" panose="020B0604020202020204" pitchFamily="34" charset="0"/>
                  </a:rPr>
                  <a:t> I qua </a:t>
                </a:r>
                <a:r>
                  <a:rPr lang="en-US" sz="1400" dirty="0" err="1">
                    <a:solidFill>
                      <a:srgbClr val="002060"/>
                    </a:solidFill>
                    <a:latin typeface="Arial" panose="020B0604020202020204" pitchFamily="34" charset="0"/>
                    <a:cs typeface="Arial" panose="020B0604020202020204" pitchFamily="34" charset="0"/>
                  </a:rPr>
                  <a:t>mạch</a:t>
                </a:r>
                <a:r>
                  <a:rPr lang="en-US" sz="1400" dirty="0">
                    <a:solidFill>
                      <a:srgbClr val="002060"/>
                    </a:solidFill>
                    <a:latin typeface="Arial" panose="020B0604020202020204" pitchFamily="34" charset="0"/>
                    <a:cs typeface="Arial" panose="020B0604020202020204" pitchFamily="34" charset="0"/>
                  </a:rPr>
                  <a:t>:</a:t>
                </a:r>
              </a:p>
              <a:p>
                <a:r>
                  <a:rPr lang="en-US" sz="1400" dirty="0">
                    <a:solidFill>
                      <a:srgbClr val="002060"/>
                    </a:solidFill>
                    <a:latin typeface="Arial" panose="020B0604020202020204" pitchFamily="34" charset="0"/>
                    <a:cs typeface="Arial" panose="020B0604020202020204" pitchFamily="34" charset="0"/>
                  </a:rPr>
                  <a:t>	U = I. Z =&gt; I = </a:t>
                </a:r>
                <a14:m>
                  <m:oMath xmlns:m="http://schemas.openxmlformats.org/officeDocument/2006/math">
                    <m:f>
                      <m:fPr>
                        <m:ctrlPr>
                          <a:rPr lang="en-US" sz="1400" i="1" smtClean="0">
                            <a:solidFill>
                              <a:srgbClr val="002060"/>
                            </a:solidFill>
                            <a:latin typeface="Cambria Math" panose="02040503050406030204" pitchFamily="18" charset="0"/>
                            <a:cs typeface="Arial" panose="020B0604020202020204" pitchFamily="34" charset="0"/>
                          </a:rPr>
                        </m:ctrlPr>
                      </m:fPr>
                      <m:num>
                        <m:r>
                          <a:rPr lang="en-US" sz="1400" b="0" i="1" smtClean="0">
                            <a:solidFill>
                              <a:srgbClr val="002060"/>
                            </a:solidFill>
                            <a:latin typeface="Cambria Math" panose="02040503050406030204" pitchFamily="18" charset="0"/>
                            <a:cs typeface="Arial" panose="020B0604020202020204" pitchFamily="34" charset="0"/>
                          </a:rPr>
                          <m:t>𝑈</m:t>
                        </m:r>
                      </m:num>
                      <m:den>
                        <m:r>
                          <a:rPr lang="en-US" sz="1400" b="0" i="1" smtClean="0">
                            <a:solidFill>
                              <a:srgbClr val="002060"/>
                            </a:solidFill>
                            <a:latin typeface="Cambria Math" panose="02040503050406030204" pitchFamily="18" charset="0"/>
                            <a:cs typeface="Arial" panose="020B0604020202020204" pitchFamily="34" charset="0"/>
                          </a:rPr>
                          <m:t>𝑍</m:t>
                        </m:r>
                      </m:den>
                    </m:f>
                    <m:r>
                      <a:rPr lang="en-US" sz="1400" b="0" i="1" smtClean="0">
                        <a:solidFill>
                          <a:srgbClr val="002060"/>
                        </a:solidFill>
                        <a:latin typeface="Cambria Math" panose="02040503050406030204" pitchFamily="18" charset="0"/>
                        <a:cs typeface="Arial" panose="020B0604020202020204" pitchFamily="34" charset="0"/>
                      </a:rPr>
                      <m:t>=</m:t>
                    </m:r>
                    <m:f>
                      <m:fPr>
                        <m:ctrlPr>
                          <a:rPr lang="en-US" sz="1400" b="0" i="1" smtClean="0">
                            <a:solidFill>
                              <a:srgbClr val="002060"/>
                            </a:solidFill>
                            <a:latin typeface="Cambria Math" panose="02040503050406030204" pitchFamily="18" charset="0"/>
                            <a:cs typeface="Arial" panose="020B0604020202020204" pitchFamily="34" charset="0"/>
                          </a:rPr>
                        </m:ctrlPr>
                      </m:fPr>
                      <m:num>
                        <m:sSub>
                          <m:sSubPr>
                            <m:ctrlPr>
                              <a:rPr lang="en-US" sz="1400" b="0" i="1" smtClean="0">
                                <a:solidFill>
                                  <a:srgbClr val="002060"/>
                                </a:solidFill>
                                <a:latin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cs typeface="Arial" panose="020B0604020202020204" pitchFamily="34" charset="0"/>
                              </a:rPr>
                              <m:t>𝑈</m:t>
                            </m:r>
                          </m:e>
                          <m:sub>
                            <m:r>
                              <a:rPr lang="en-US" sz="1400" b="0" i="1" smtClean="0">
                                <a:solidFill>
                                  <a:srgbClr val="002060"/>
                                </a:solidFill>
                                <a:latin typeface="Cambria Math" panose="02040503050406030204" pitchFamily="18" charset="0"/>
                                <a:cs typeface="Arial" panose="020B0604020202020204" pitchFamily="34" charset="0"/>
                              </a:rPr>
                              <m:t>𝑚𝑎𝑥</m:t>
                            </m:r>
                          </m:sub>
                        </m:sSub>
                      </m:num>
                      <m:den>
                        <m:r>
                          <a:rPr lang="en-US" sz="1400" b="0" i="1" smtClean="0">
                            <a:solidFill>
                              <a:srgbClr val="002060"/>
                            </a:solidFill>
                            <a:latin typeface="Cambria Math" panose="02040503050406030204" pitchFamily="18" charset="0"/>
                            <a:cs typeface="Arial" panose="020B0604020202020204" pitchFamily="34" charset="0"/>
                          </a:rPr>
                          <m:t>𝑍</m:t>
                        </m:r>
                        <m:rad>
                          <m:radPr>
                            <m:degHide m:val="on"/>
                            <m:ctrlPr>
                              <a:rPr lang="en-US" sz="1400" b="0" i="1" smtClean="0">
                                <a:solidFill>
                                  <a:srgbClr val="002060"/>
                                </a:solidFill>
                                <a:latin typeface="Cambria Math" panose="02040503050406030204" pitchFamily="18" charset="0"/>
                                <a:cs typeface="Arial" panose="020B0604020202020204" pitchFamily="34" charset="0"/>
                              </a:rPr>
                            </m:ctrlPr>
                          </m:radPr>
                          <m:deg/>
                          <m:e>
                            <m:r>
                              <a:rPr lang="en-US" sz="1400" b="0" i="1" smtClean="0">
                                <a:solidFill>
                                  <a:srgbClr val="002060"/>
                                </a:solidFill>
                                <a:latin typeface="Cambria Math" panose="02040503050406030204" pitchFamily="18" charset="0"/>
                                <a:cs typeface="Arial" panose="020B0604020202020204" pitchFamily="34" charset="0"/>
                              </a:rPr>
                              <m:t>2</m:t>
                            </m:r>
                          </m:e>
                        </m:rad>
                      </m:den>
                    </m:f>
                    <m:r>
                      <a:rPr lang="en-US" sz="1400" b="0" i="1" smtClean="0">
                        <a:solidFill>
                          <a:srgbClr val="002060"/>
                        </a:solidFill>
                        <a:latin typeface="Cambria Math" panose="02040503050406030204" pitchFamily="18" charset="0"/>
                        <a:cs typeface="Arial" panose="020B0604020202020204" pitchFamily="34" charset="0"/>
                      </a:rPr>
                      <m:t>=</m:t>
                    </m:r>
                    <m:f>
                      <m:fPr>
                        <m:ctrlPr>
                          <a:rPr lang="en-US" sz="1400" b="0" i="1" smtClean="0">
                            <a:solidFill>
                              <a:srgbClr val="002060"/>
                            </a:solidFill>
                            <a:latin typeface="Cambria Math" panose="02040503050406030204" pitchFamily="18" charset="0"/>
                            <a:cs typeface="Arial" panose="020B0604020202020204" pitchFamily="34" charset="0"/>
                          </a:rPr>
                        </m:ctrlPr>
                      </m:fPr>
                      <m:num>
                        <m:r>
                          <a:rPr lang="en-US" sz="1400" b="0" i="1" smtClean="0">
                            <a:solidFill>
                              <a:srgbClr val="002060"/>
                            </a:solidFill>
                            <a:latin typeface="Cambria Math" panose="02040503050406030204" pitchFamily="18" charset="0"/>
                            <a:cs typeface="Arial" panose="020B0604020202020204" pitchFamily="34" charset="0"/>
                          </a:rPr>
                          <m:t>20</m:t>
                        </m:r>
                        <m:rad>
                          <m:radPr>
                            <m:degHide m:val="on"/>
                            <m:ctrlPr>
                              <a:rPr lang="en-US" sz="1400" b="0" i="1" smtClean="0">
                                <a:solidFill>
                                  <a:srgbClr val="002060"/>
                                </a:solidFill>
                                <a:latin typeface="Cambria Math" panose="02040503050406030204" pitchFamily="18" charset="0"/>
                                <a:cs typeface="Arial" panose="020B0604020202020204" pitchFamily="34" charset="0"/>
                              </a:rPr>
                            </m:ctrlPr>
                          </m:radPr>
                          <m:deg/>
                          <m:e>
                            <m:r>
                              <a:rPr lang="en-US" sz="1400" b="0" i="1" smtClean="0">
                                <a:solidFill>
                                  <a:srgbClr val="002060"/>
                                </a:solidFill>
                                <a:latin typeface="Cambria Math" panose="02040503050406030204" pitchFamily="18" charset="0"/>
                                <a:cs typeface="Arial" panose="020B0604020202020204" pitchFamily="34" charset="0"/>
                              </a:rPr>
                              <m:t>2</m:t>
                            </m:r>
                          </m:e>
                        </m:rad>
                      </m:num>
                      <m:den>
                        <m:r>
                          <a:rPr lang="en-US" sz="1400" b="0" i="1" smtClean="0">
                            <a:solidFill>
                              <a:srgbClr val="002060"/>
                            </a:solidFill>
                            <a:latin typeface="Cambria Math" panose="02040503050406030204" pitchFamily="18" charset="0"/>
                            <a:cs typeface="Arial" panose="020B0604020202020204" pitchFamily="34" charset="0"/>
                          </a:rPr>
                          <m:t>15</m:t>
                        </m:r>
                        <m:rad>
                          <m:radPr>
                            <m:degHide m:val="on"/>
                            <m:ctrlPr>
                              <a:rPr lang="en-US" sz="1400" b="0" i="1" smtClean="0">
                                <a:solidFill>
                                  <a:srgbClr val="002060"/>
                                </a:solidFill>
                                <a:latin typeface="Cambria Math" panose="02040503050406030204" pitchFamily="18" charset="0"/>
                                <a:cs typeface="Arial" panose="020B0604020202020204" pitchFamily="34" charset="0"/>
                              </a:rPr>
                            </m:ctrlPr>
                          </m:radPr>
                          <m:deg/>
                          <m:e>
                            <m:r>
                              <a:rPr lang="en-US" sz="1400" b="0" i="1" smtClean="0">
                                <a:solidFill>
                                  <a:srgbClr val="002060"/>
                                </a:solidFill>
                                <a:latin typeface="Cambria Math" panose="02040503050406030204" pitchFamily="18" charset="0"/>
                                <a:cs typeface="Arial" panose="020B0604020202020204" pitchFamily="34" charset="0"/>
                              </a:rPr>
                              <m:t>2</m:t>
                            </m:r>
                          </m:e>
                        </m:rad>
                      </m:den>
                    </m:f>
                    <m:r>
                      <a:rPr lang="en-US" sz="1400" b="0" i="1" smtClean="0">
                        <a:solidFill>
                          <a:srgbClr val="002060"/>
                        </a:solidFill>
                        <a:latin typeface="Cambria Math" panose="02040503050406030204" pitchFamily="18" charset="0"/>
                        <a:cs typeface="Arial" panose="020B0604020202020204" pitchFamily="34" charset="0"/>
                      </a:rPr>
                      <m:t>=1,33 (</m:t>
                    </m:r>
                    <m:r>
                      <a:rPr lang="en-US" sz="1400" b="0" i="1" smtClean="0">
                        <a:solidFill>
                          <a:srgbClr val="002060"/>
                        </a:solidFill>
                        <a:latin typeface="Cambria Math" panose="02040503050406030204" pitchFamily="18" charset="0"/>
                        <a:cs typeface="Arial" panose="020B0604020202020204" pitchFamily="34" charset="0"/>
                      </a:rPr>
                      <m:t>𝐴</m:t>
                    </m:r>
                    <m:r>
                      <a:rPr lang="en-US" sz="1400" b="0" i="1" smtClean="0">
                        <a:solidFill>
                          <a:srgbClr val="002060"/>
                        </a:solidFill>
                        <a:latin typeface="Cambria Math" panose="02040503050406030204" pitchFamily="18" charset="0"/>
                        <a:cs typeface="Arial" panose="020B0604020202020204" pitchFamily="34" charset="0"/>
                      </a:rPr>
                      <m:t>)</m:t>
                    </m:r>
                  </m:oMath>
                </a14:m>
                <a:r>
                  <a:rPr lang="en-US" sz="1400" dirty="0">
                    <a:solidFill>
                      <a:srgbClr val="002060"/>
                    </a:solidFill>
                    <a:latin typeface="Arial" panose="020B0604020202020204" pitchFamily="34" charset="0"/>
                    <a:cs typeface="Arial" panose="020B0604020202020204" pitchFamily="34" charset="0"/>
                  </a:rPr>
                  <a:t>=&gt; </a:t>
                </a:r>
                <a14:m>
                  <m:oMath xmlns:m="http://schemas.openxmlformats.org/officeDocument/2006/math">
                    <m:sSub>
                      <m:sSubPr>
                        <m:ctrlPr>
                          <a:rPr lang="en-US" sz="1400" i="1" dirty="0" smtClean="0">
                            <a:solidFill>
                              <a:srgbClr val="002060"/>
                            </a:solidFill>
                            <a:latin typeface="Cambria Math" panose="02040503050406030204" pitchFamily="18" charset="0"/>
                            <a:cs typeface="Arial" panose="020B0604020202020204" pitchFamily="34" charset="0"/>
                          </a:rPr>
                        </m:ctrlPr>
                      </m:sSubPr>
                      <m:e>
                        <m:r>
                          <a:rPr lang="en-US" sz="1400" b="0" i="1" dirty="0" smtClean="0">
                            <a:solidFill>
                              <a:srgbClr val="002060"/>
                            </a:solidFill>
                            <a:latin typeface="Cambria Math" panose="02040503050406030204" pitchFamily="18" charset="0"/>
                            <a:cs typeface="Arial" panose="020B0604020202020204" pitchFamily="34" charset="0"/>
                          </a:rPr>
                          <m:t>𝐼</m:t>
                        </m:r>
                      </m:e>
                      <m:sub>
                        <m:r>
                          <a:rPr lang="en-US" sz="1400" b="0" i="1" dirty="0" smtClean="0">
                            <a:solidFill>
                              <a:srgbClr val="002060"/>
                            </a:solidFill>
                            <a:latin typeface="Cambria Math" panose="02040503050406030204" pitchFamily="18" charset="0"/>
                            <a:cs typeface="Arial" panose="020B0604020202020204" pitchFamily="34" charset="0"/>
                          </a:rPr>
                          <m:t>𝑚𝑎𝑥</m:t>
                        </m:r>
                      </m:sub>
                    </m:sSub>
                    <m:r>
                      <a:rPr lang="en-US" sz="1400" b="0" i="1" dirty="0" smtClean="0">
                        <a:solidFill>
                          <a:srgbClr val="002060"/>
                        </a:solidFill>
                        <a:latin typeface="Cambria Math" panose="02040503050406030204" pitchFamily="18" charset="0"/>
                        <a:cs typeface="Arial" panose="020B0604020202020204" pitchFamily="34" charset="0"/>
                      </a:rPr>
                      <m:t>=1,33</m:t>
                    </m:r>
                    <m:rad>
                      <m:radPr>
                        <m:degHide m:val="on"/>
                        <m:ctrlPr>
                          <a:rPr lang="en-US" sz="1400" b="0" i="1" dirty="0" smtClean="0">
                            <a:solidFill>
                              <a:srgbClr val="002060"/>
                            </a:solidFill>
                            <a:latin typeface="Cambria Math" panose="02040503050406030204" pitchFamily="18" charset="0"/>
                            <a:cs typeface="Arial" panose="020B0604020202020204" pitchFamily="34" charset="0"/>
                          </a:rPr>
                        </m:ctrlPr>
                      </m:radPr>
                      <m:deg/>
                      <m:e>
                        <m:r>
                          <a:rPr lang="en-US" sz="1400" b="0" i="1" dirty="0" smtClean="0">
                            <a:solidFill>
                              <a:srgbClr val="002060"/>
                            </a:solidFill>
                            <a:latin typeface="Cambria Math" panose="02040503050406030204" pitchFamily="18" charset="0"/>
                            <a:cs typeface="Arial" panose="020B0604020202020204" pitchFamily="34" charset="0"/>
                          </a:rPr>
                          <m:t>2</m:t>
                        </m:r>
                      </m:e>
                    </m:rad>
                    <m:r>
                      <a:rPr lang="en-US" sz="1400" b="0" i="1" dirty="0" smtClean="0">
                        <a:solidFill>
                          <a:srgbClr val="002060"/>
                        </a:solidFill>
                        <a:latin typeface="Cambria Math" panose="02040503050406030204" pitchFamily="18" charset="0"/>
                        <a:cs typeface="Arial" panose="020B0604020202020204" pitchFamily="34" charset="0"/>
                      </a:rPr>
                      <m:t>(</m:t>
                    </m:r>
                    <m:r>
                      <a:rPr lang="en-US" sz="1400" b="0" i="1" dirty="0" smtClean="0">
                        <a:solidFill>
                          <a:srgbClr val="002060"/>
                        </a:solidFill>
                        <a:latin typeface="Cambria Math" panose="02040503050406030204" pitchFamily="18" charset="0"/>
                        <a:cs typeface="Arial" panose="020B0604020202020204" pitchFamily="34" charset="0"/>
                      </a:rPr>
                      <m:t>𝐴</m:t>
                    </m:r>
                    <m:r>
                      <a:rPr lang="en-US" sz="1400" b="0" i="1" dirty="0" smtClean="0">
                        <a:solidFill>
                          <a:srgbClr val="002060"/>
                        </a:solidFill>
                        <a:latin typeface="Cambria Math" panose="02040503050406030204" pitchFamily="18" charset="0"/>
                        <a:cs typeface="Arial" panose="020B0604020202020204" pitchFamily="34" charset="0"/>
                      </a:rPr>
                      <m:t>)</m:t>
                    </m:r>
                  </m:oMath>
                </a14:m>
                <a:endParaRPr lang="en-US" sz="1400" dirty="0">
                  <a:solidFill>
                    <a:srgbClr val="002060"/>
                  </a:solidFill>
                  <a:latin typeface="Arial" panose="020B0604020202020204" pitchFamily="34" charset="0"/>
                  <a:cs typeface="Arial" panose="020B0604020202020204" pitchFamily="34" charset="0"/>
                </a:endParaRPr>
              </a:p>
              <a:p>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Điện</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áp</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giữa</a:t>
                </a:r>
                <a:r>
                  <a:rPr lang="en-US" sz="1400" dirty="0">
                    <a:solidFill>
                      <a:srgbClr val="002060"/>
                    </a:solidFill>
                    <a:latin typeface="Arial" panose="020B0604020202020204" pitchFamily="34" charset="0"/>
                    <a:cs typeface="Arial" panose="020B0604020202020204" pitchFamily="34" charset="0"/>
                  </a:rPr>
                  <a:t> 2 </a:t>
                </a:r>
                <a:r>
                  <a:rPr lang="en-US" sz="1400" dirty="0" err="1">
                    <a:solidFill>
                      <a:srgbClr val="002060"/>
                    </a:solidFill>
                    <a:latin typeface="Arial" panose="020B0604020202020204" pitchFamily="34" charset="0"/>
                    <a:cs typeface="Arial" panose="020B0604020202020204" pitchFamily="34" charset="0"/>
                  </a:rPr>
                  <a:t>đầu</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điện</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trở</a:t>
                </a:r>
                <a:r>
                  <a:rPr lang="en-US" sz="1400" dirty="0">
                    <a:solidFill>
                      <a:srgbClr val="002060"/>
                    </a:solidFill>
                    <a:latin typeface="Arial" panose="020B0604020202020204" pitchFamily="34" charset="0"/>
                    <a:cs typeface="Arial" panose="020B0604020202020204" pitchFamily="34" charset="0"/>
                  </a:rPr>
                  <a:t>: </a:t>
                </a:r>
              </a:p>
              <a:p>
                <a:r>
                  <a:rPr lang="en-US" sz="1400" dirty="0">
                    <a:solidFill>
                      <a:srgbClr val="002060"/>
                    </a:solidFill>
                    <a:latin typeface="Arial" panose="020B0604020202020204" pitchFamily="34" charset="0"/>
                    <a:cs typeface="Arial" panose="020B0604020202020204" pitchFamily="34" charset="0"/>
                  </a:rPr>
                  <a:t>	</a:t>
                </a:r>
                <a14:m>
                  <m:oMath xmlns:m="http://schemas.openxmlformats.org/officeDocument/2006/math">
                    <m:sSub>
                      <m:sSubPr>
                        <m:ctrlPr>
                          <a:rPr lang="en-US" sz="1400" i="1" smtClean="0">
                            <a:solidFill>
                              <a:srgbClr val="002060"/>
                            </a:solidFill>
                            <a:latin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cs typeface="Arial" panose="020B0604020202020204" pitchFamily="34" charset="0"/>
                          </a:rPr>
                          <m:t>𝑈</m:t>
                        </m:r>
                      </m:e>
                      <m:sub>
                        <m:r>
                          <a:rPr lang="en-US" sz="1400" b="0" i="1" smtClean="0">
                            <a:solidFill>
                              <a:srgbClr val="002060"/>
                            </a:solidFill>
                            <a:latin typeface="Cambria Math" panose="02040503050406030204" pitchFamily="18" charset="0"/>
                            <a:cs typeface="Arial" panose="020B0604020202020204" pitchFamily="34" charset="0"/>
                          </a:rPr>
                          <m:t>𝑅</m:t>
                        </m:r>
                      </m:sub>
                    </m:sSub>
                    <m:r>
                      <a:rPr lang="en-US" sz="1400" b="0" i="1" smtClean="0">
                        <a:solidFill>
                          <a:srgbClr val="002060"/>
                        </a:solidFill>
                        <a:latin typeface="Cambria Math" panose="02040503050406030204" pitchFamily="18" charset="0"/>
                        <a:cs typeface="Arial" panose="020B0604020202020204" pitchFamily="34" charset="0"/>
                      </a:rPr>
                      <m:t>=</m:t>
                    </m:r>
                    <m:r>
                      <a:rPr lang="en-US" sz="1400" b="0" i="1" smtClean="0">
                        <a:solidFill>
                          <a:srgbClr val="002060"/>
                        </a:solidFill>
                        <a:latin typeface="Cambria Math" panose="02040503050406030204" pitchFamily="18" charset="0"/>
                        <a:cs typeface="Arial" panose="020B0604020202020204" pitchFamily="34" charset="0"/>
                      </a:rPr>
                      <m:t>𝐼</m:t>
                    </m:r>
                    <m:r>
                      <a:rPr lang="en-US" sz="1400" b="0" i="1" smtClean="0">
                        <a:solidFill>
                          <a:srgbClr val="002060"/>
                        </a:solidFill>
                        <a:latin typeface="Cambria Math" panose="02040503050406030204" pitchFamily="18" charset="0"/>
                        <a:cs typeface="Arial" panose="020B0604020202020204" pitchFamily="34" charset="0"/>
                      </a:rPr>
                      <m:t>.</m:t>
                    </m:r>
                    <m:r>
                      <a:rPr lang="en-US" sz="1400" b="0" i="1" smtClean="0">
                        <a:solidFill>
                          <a:srgbClr val="002060"/>
                        </a:solidFill>
                        <a:latin typeface="Cambria Math" panose="02040503050406030204" pitchFamily="18" charset="0"/>
                        <a:cs typeface="Arial" panose="020B0604020202020204" pitchFamily="34" charset="0"/>
                      </a:rPr>
                      <m:t>𝑅</m:t>
                    </m:r>
                    <m:r>
                      <a:rPr lang="en-US" sz="1400" b="0" i="1" smtClean="0">
                        <a:solidFill>
                          <a:srgbClr val="002060"/>
                        </a:solidFill>
                        <a:latin typeface="Cambria Math" panose="02040503050406030204" pitchFamily="18" charset="0"/>
                        <a:cs typeface="Arial" panose="020B0604020202020204" pitchFamily="34" charset="0"/>
                      </a:rPr>
                      <m:t>=1,33.15= </m:t>
                    </m:r>
                    <m:d>
                      <m:dPr>
                        <m:ctrlPr>
                          <a:rPr lang="en-US" sz="1400" b="0" i="1" smtClean="0">
                            <a:solidFill>
                              <a:srgbClr val="002060"/>
                            </a:solidFill>
                            <a:latin typeface="Cambria Math" panose="02040503050406030204" pitchFamily="18" charset="0"/>
                            <a:cs typeface="Arial" panose="020B0604020202020204" pitchFamily="34" charset="0"/>
                          </a:rPr>
                        </m:ctrlPr>
                      </m:dPr>
                      <m:e>
                        <m:r>
                          <a:rPr lang="en-US" sz="1400" b="0" i="1" smtClean="0">
                            <a:solidFill>
                              <a:srgbClr val="002060"/>
                            </a:solidFill>
                            <a:latin typeface="Cambria Math" panose="02040503050406030204" pitchFamily="18" charset="0"/>
                            <a:cs typeface="Arial" panose="020B0604020202020204" pitchFamily="34" charset="0"/>
                          </a:rPr>
                          <m:t>𝑉</m:t>
                        </m:r>
                      </m:e>
                    </m:d>
                    <m:r>
                      <a:rPr lang="en-US" sz="1400" b="0" i="1" smtClean="0">
                        <a:solidFill>
                          <a:srgbClr val="002060"/>
                        </a:solidFill>
                        <a:latin typeface="Cambria Math" panose="02040503050406030204" pitchFamily="18" charset="0"/>
                        <a:cs typeface="Arial" panose="020B0604020202020204" pitchFamily="34" charset="0"/>
                      </a:rPr>
                      <m:t>⇒ </m:t>
                    </m:r>
                    <m:sSub>
                      <m:sSubPr>
                        <m:ctrlPr>
                          <a:rPr lang="en-US" sz="1400" b="0" i="1" smtClean="0">
                            <a:solidFill>
                              <a:srgbClr val="002060"/>
                            </a:solidFill>
                            <a:latin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cs typeface="Arial" panose="020B0604020202020204" pitchFamily="34" charset="0"/>
                          </a:rPr>
                          <m:t>𝑈</m:t>
                        </m:r>
                      </m:e>
                      <m:sub>
                        <m:r>
                          <a:rPr lang="en-US" sz="1400" b="0" i="1" smtClean="0">
                            <a:solidFill>
                              <a:srgbClr val="002060"/>
                            </a:solidFill>
                            <a:latin typeface="Cambria Math" panose="02040503050406030204" pitchFamily="18" charset="0"/>
                            <a:cs typeface="Arial" panose="020B0604020202020204" pitchFamily="34" charset="0"/>
                          </a:rPr>
                          <m:t>𝑅𝑚𝑎𝑥</m:t>
                        </m:r>
                      </m:sub>
                    </m:sSub>
                    <m:r>
                      <a:rPr lang="en-US" sz="1400" b="0" i="1" smtClean="0">
                        <a:solidFill>
                          <a:srgbClr val="002060"/>
                        </a:solidFill>
                        <a:latin typeface="Cambria Math" panose="02040503050406030204" pitchFamily="18" charset="0"/>
                        <a:cs typeface="Arial" panose="020B0604020202020204" pitchFamily="34" charset="0"/>
                      </a:rPr>
                      <m:t>=20</m:t>
                    </m:r>
                    <m:rad>
                      <m:radPr>
                        <m:degHide m:val="on"/>
                        <m:ctrlPr>
                          <a:rPr lang="en-US" sz="1400" b="0" i="1" smtClean="0">
                            <a:solidFill>
                              <a:srgbClr val="002060"/>
                            </a:solidFill>
                            <a:latin typeface="Cambria Math" panose="02040503050406030204" pitchFamily="18" charset="0"/>
                            <a:cs typeface="Arial" panose="020B0604020202020204" pitchFamily="34" charset="0"/>
                          </a:rPr>
                        </m:ctrlPr>
                      </m:radPr>
                      <m:deg/>
                      <m:e>
                        <m:r>
                          <a:rPr lang="en-US" sz="1400" b="0" i="1" smtClean="0">
                            <a:solidFill>
                              <a:srgbClr val="002060"/>
                            </a:solidFill>
                            <a:latin typeface="Cambria Math" panose="02040503050406030204" pitchFamily="18" charset="0"/>
                            <a:cs typeface="Arial" panose="020B0604020202020204" pitchFamily="34" charset="0"/>
                          </a:rPr>
                          <m:t>2</m:t>
                        </m:r>
                      </m:e>
                    </m:rad>
                    <m:r>
                      <a:rPr lang="en-US" sz="1400" b="0" i="1" smtClean="0">
                        <a:solidFill>
                          <a:srgbClr val="002060"/>
                        </a:solidFill>
                        <a:latin typeface="Cambria Math" panose="02040503050406030204" pitchFamily="18" charset="0"/>
                        <a:cs typeface="Arial" panose="020B0604020202020204" pitchFamily="34" charset="0"/>
                      </a:rPr>
                      <m:t> (</m:t>
                    </m:r>
                    <m:r>
                      <a:rPr lang="en-US" sz="1400" b="0" i="1" smtClean="0">
                        <a:solidFill>
                          <a:srgbClr val="002060"/>
                        </a:solidFill>
                        <a:latin typeface="Cambria Math" panose="02040503050406030204" pitchFamily="18" charset="0"/>
                        <a:cs typeface="Arial" panose="020B0604020202020204" pitchFamily="34" charset="0"/>
                      </a:rPr>
                      <m:t>𝑉</m:t>
                    </m:r>
                    <m:r>
                      <a:rPr lang="en-US" sz="1400" b="0" i="1" smtClean="0">
                        <a:solidFill>
                          <a:srgbClr val="002060"/>
                        </a:solidFill>
                        <a:latin typeface="Cambria Math" panose="02040503050406030204" pitchFamily="18" charset="0"/>
                        <a:cs typeface="Arial" panose="020B0604020202020204" pitchFamily="34" charset="0"/>
                      </a:rPr>
                      <m:t>)</m:t>
                    </m:r>
                  </m:oMath>
                </a14:m>
                <a:endParaRPr lang="en-US" sz="1400" dirty="0">
                  <a:solidFill>
                    <a:srgbClr val="002060"/>
                  </a:solidFill>
                  <a:latin typeface="Arial" panose="020B0604020202020204" pitchFamily="34" charset="0"/>
                  <a:cs typeface="Arial" panose="020B0604020202020204" pitchFamily="34" charset="0"/>
                </a:endParaRPr>
              </a:p>
              <a:p>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Điện</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áp</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giữa</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đầu</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tụ</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điện</a:t>
                </a:r>
                <a:r>
                  <a:rPr lang="en-US" sz="1400" dirty="0">
                    <a:solidFill>
                      <a:srgbClr val="002060"/>
                    </a:solidFill>
                    <a:latin typeface="Arial" panose="020B0604020202020204" pitchFamily="34" charset="0"/>
                    <a:cs typeface="Arial" panose="020B0604020202020204" pitchFamily="34" charset="0"/>
                  </a:rPr>
                  <a:t>:</a:t>
                </a:r>
              </a:p>
              <a:p>
                <a:r>
                  <a:rPr lang="en-US" sz="1400" dirty="0">
                    <a:solidFill>
                      <a:srgbClr val="002060"/>
                    </a:solidFill>
                    <a:latin typeface="Arial" panose="020B0604020202020204" pitchFamily="34" charset="0"/>
                    <a:cs typeface="Arial" panose="020B0604020202020204" pitchFamily="34" charset="0"/>
                  </a:rPr>
                  <a:t>	</a:t>
                </a:r>
                <a14:m>
                  <m:oMath xmlns:m="http://schemas.openxmlformats.org/officeDocument/2006/math">
                    <m:sSub>
                      <m:sSubPr>
                        <m:ctrlPr>
                          <a:rPr lang="en-US" sz="1400" i="1" smtClean="0">
                            <a:solidFill>
                              <a:srgbClr val="002060"/>
                            </a:solidFill>
                            <a:latin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cs typeface="Arial" panose="020B0604020202020204" pitchFamily="34" charset="0"/>
                          </a:rPr>
                          <m:t>𝑈</m:t>
                        </m:r>
                      </m:e>
                      <m:sub>
                        <m:r>
                          <a:rPr lang="en-US" sz="1400" b="0" i="1" smtClean="0">
                            <a:solidFill>
                              <a:srgbClr val="002060"/>
                            </a:solidFill>
                            <a:latin typeface="Cambria Math" panose="02040503050406030204" pitchFamily="18" charset="0"/>
                            <a:cs typeface="Arial" panose="020B0604020202020204" pitchFamily="34" charset="0"/>
                          </a:rPr>
                          <m:t>𝐶</m:t>
                        </m:r>
                      </m:sub>
                    </m:sSub>
                    <m:r>
                      <a:rPr lang="en-US" sz="1400" b="0" i="1" smtClean="0">
                        <a:solidFill>
                          <a:srgbClr val="002060"/>
                        </a:solidFill>
                        <a:latin typeface="Cambria Math" panose="02040503050406030204" pitchFamily="18" charset="0"/>
                        <a:cs typeface="Arial" panose="020B0604020202020204" pitchFamily="34" charset="0"/>
                      </a:rPr>
                      <m:t>=</m:t>
                    </m:r>
                    <m:r>
                      <a:rPr lang="en-US" sz="1400" b="0" i="1" smtClean="0">
                        <a:solidFill>
                          <a:srgbClr val="002060"/>
                        </a:solidFill>
                        <a:latin typeface="Cambria Math" panose="02040503050406030204" pitchFamily="18" charset="0"/>
                        <a:cs typeface="Arial" panose="020B0604020202020204" pitchFamily="34" charset="0"/>
                      </a:rPr>
                      <m:t>𝐼</m:t>
                    </m:r>
                    <m:r>
                      <a:rPr lang="en-US" sz="1400" b="0" i="1" smtClean="0">
                        <a:solidFill>
                          <a:srgbClr val="002060"/>
                        </a:solidFill>
                        <a:latin typeface="Cambria Math" panose="02040503050406030204" pitchFamily="18" charset="0"/>
                        <a:cs typeface="Arial" panose="020B0604020202020204" pitchFamily="34" charset="0"/>
                      </a:rPr>
                      <m:t>.</m:t>
                    </m:r>
                    <m:sSub>
                      <m:sSubPr>
                        <m:ctrlPr>
                          <a:rPr lang="en-US" sz="1400" b="0" i="1" smtClean="0">
                            <a:solidFill>
                              <a:srgbClr val="002060"/>
                            </a:solidFill>
                            <a:latin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cs typeface="Arial" panose="020B0604020202020204" pitchFamily="34" charset="0"/>
                          </a:rPr>
                          <m:t>𝑋</m:t>
                        </m:r>
                      </m:e>
                      <m:sub>
                        <m:r>
                          <a:rPr lang="en-US" sz="1400" b="0" i="1" smtClean="0">
                            <a:solidFill>
                              <a:srgbClr val="002060"/>
                            </a:solidFill>
                            <a:latin typeface="Cambria Math" panose="02040503050406030204" pitchFamily="18" charset="0"/>
                            <a:cs typeface="Arial" panose="020B0604020202020204" pitchFamily="34" charset="0"/>
                          </a:rPr>
                          <m:t>𝐶</m:t>
                        </m:r>
                      </m:sub>
                    </m:sSub>
                    <m:r>
                      <a:rPr lang="en-US" sz="1400" b="0" i="1" smtClean="0">
                        <a:solidFill>
                          <a:srgbClr val="002060"/>
                        </a:solidFill>
                        <a:latin typeface="Cambria Math" panose="02040503050406030204" pitchFamily="18" charset="0"/>
                        <a:cs typeface="Arial" panose="020B0604020202020204" pitchFamily="34" charset="0"/>
                      </a:rPr>
                      <m:t>=1,33.10=13,3 </m:t>
                    </m:r>
                    <m:d>
                      <m:dPr>
                        <m:ctrlPr>
                          <a:rPr lang="en-US" sz="1400" b="0" i="1" smtClean="0">
                            <a:solidFill>
                              <a:srgbClr val="002060"/>
                            </a:solidFill>
                            <a:latin typeface="Cambria Math" panose="02040503050406030204" pitchFamily="18" charset="0"/>
                            <a:cs typeface="Arial" panose="020B0604020202020204" pitchFamily="34" charset="0"/>
                          </a:rPr>
                        </m:ctrlPr>
                      </m:dPr>
                      <m:e>
                        <m:r>
                          <a:rPr lang="en-US" sz="1400" b="0" i="1" smtClean="0">
                            <a:solidFill>
                              <a:srgbClr val="002060"/>
                            </a:solidFill>
                            <a:latin typeface="Cambria Math" panose="02040503050406030204" pitchFamily="18" charset="0"/>
                            <a:cs typeface="Arial" panose="020B0604020202020204" pitchFamily="34" charset="0"/>
                          </a:rPr>
                          <m:t>𝑉</m:t>
                        </m:r>
                      </m:e>
                    </m:d>
                    <m:r>
                      <a:rPr lang="en-US" sz="1400" b="0" i="1" smtClean="0">
                        <a:solidFill>
                          <a:srgbClr val="002060"/>
                        </a:solidFill>
                        <a:latin typeface="Cambria Math" panose="02040503050406030204" pitchFamily="18" charset="0"/>
                        <a:cs typeface="Arial" panose="020B0604020202020204" pitchFamily="34" charset="0"/>
                      </a:rPr>
                      <m:t>⇒ </m:t>
                    </m:r>
                    <m:sSub>
                      <m:sSubPr>
                        <m:ctrlPr>
                          <a:rPr lang="en-US" sz="1400" b="0" i="1" smtClean="0">
                            <a:solidFill>
                              <a:srgbClr val="002060"/>
                            </a:solidFill>
                            <a:latin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cs typeface="Arial" panose="020B0604020202020204" pitchFamily="34" charset="0"/>
                          </a:rPr>
                          <m:t>𝑈</m:t>
                        </m:r>
                      </m:e>
                      <m:sub>
                        <m:r>
                          <a:rPr lang="en-US" sz="1400" b="0" i="1" smtClean="0">
                            <a:solidFill>
                              <a:srgbClr val="002060"/>
                            </a:solidFill>
                            <a:latin typeface="Cambria Math" panose="02040503050406030204" pitchFamily="18" charset="0"/>
                            <a:cs typeface="Arial" panose="020B0604020202020204" pitchFamily="34" charset="0"/>
                          </a:rPr>
                          <m:t>𝐶𝑚𝑎𝑥</m:t>
                        </m:r>
                      </m:sub>
                    </m:sSub>
                    <m:r>
                      <a:rPr lang="en-US" sz="1400" b="0" i="1" smtClean="0">
                        <a:solidFill>
                          <a:srgbClr val="002060"/>
                        </a:solidFill>
                        <a:latin typeface="Cambria Math" panose="02040503050406030204" pitchFamily="18" charset="0"/>
                        <a:cs typeface="Arial" panose="020B0604020202020204" pitchFamily="34" charset="0"/>
                      </a:rPr>
                      <m:t>=</m:t>
                    </m:r>
                    <m:sSub>
                      <m:sSubPr>
                        <m:ctrlPr>
                          <a:rPr lang="en-US" sz="1400" b="0" i="1" smtClean="0">
                            <a:solidFill>
                              <a:srgbClr val="002060"/>
                            </a:solidFill>
                            <a:latin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cs typeface="Arial" panose="020B0604020202020204" pitchFamily="34" charset="0"/>
                          </a:rPr>
                          <m:t>𝑈</m:t>
                        </m:r>
                      </m:e>
                      <m:sub>
                        <m:r>
                          <a:rPr lang="en-US" sz="1400" b="0" i="1" smtClean="0">
                            <a:solidFill>
                              <a:srgbClr val="002060"/>
                            </a:solidFill>
                            <a:latin typeface="Cambria Math" panose="02040503050406030204" pitchFamily="18" charset="0"/>
                            <a:cs typeface="Arial" panose="020B0604020202020204" pitchFamily="34" charset="0"/>
                          </a:rPr>
                          <m:t>𝐶</m:t>
                        </m:r>
                      </m:sub>
                    </m:sSub>
                    <m:rad>
                      <m:radPr>
                        <m:degHide m:val="on"/>
                        <m:ctrlPr>
                          <a:rPr lang="en-US" sz="1400" b="0" i="1" smtClean="0">
                            <a:solidFill>
                              <a:srgbClr val="002060"/>
                            </a:solidFill>
                            <a:latin typeface="Cambria Math" panose="02040503050406030204" pitchFamily="18" charset="0"/>
                            <a:cs typeface="Arial" panose="020B0604020202020204" pitchFamily="34" charset="0"/>
                          </a:rPr>
                        </m:ctrlPr>
                      </m:radPr>
                      <m:deg/>
                      <m:e>
                        <m:r>
                          <a:rPr lang="en-US" sz="1400" b="0" i="1" smtClean="0">
                            <a:solidFill>
                              <a:srgbClr val="002060"/>
                            </a:solidFill>
                            <a:latin typeface="Cambria Math" panose="02040503050406030204" pitchFamily="18" charset="0"/>
                            <a:cs typeface="Arial" panose="020B0604020202020204" pitchFamily="34" charset="0"/>
                          </a:rPr>
                          <m:t>2</m:t>
                        </m:r>
                      </m:e>
                    </m:rad>
                    <m:r>
                      <a:rPr lang="en-US" sz="1400" b="0" i="1" smtClean="0">
                        <a:solidFill>
                          <a:srgbClr val="002060"/>
                        </a:solidFill>
                        <a:latin typeface="Cambria Math" panose="02040503050406030204" pitchFamily="18" charset="0"/>
                        <a:cs typeface="Arial" panose="020B0604020202020204" pitchFamily="34" charset="0"/>
                      </a:rPr>
                      <m:t>=13,3</m:t>
                    </m:r>
                    <m:rad>
                      <m:radPr>
                        <m:degHide m:val="on"/>
                        <m:ctrlPr>
                          <a:rPr lang="en-US" sz="1400" b="0" i="1" smtClean="0">
                            <a:solidFill>
                              <a:srgbClr val="002060"/>
                            </a:solidFill>
                            <a:latin typeface="Cambria Math" panose="02040503050406030204" pitchFamily="18" charset="0"/>
                            <a:cs typeface="Arial" panose="020B0604020202020204" pitchFamily="34" charset="0"/>
                          </a:rPr>
                        </m:ctrlPr>
                      </m:radPr>
                      <m:deg/>
                      <m:e>
                        <m:r>
                          <a:rPr lang="en-US" sz="1400" b="0" i="1" smtClean="0">
                            <a:solidFill>
                              <a:srgbClr val="002060"/>
                            </a:solidFill>
                            <a:latin typeface="Cambria Math" panose="02040503050406030204" pitchFamily="18" charset="0"/>
                            <a:cs typeface="Arial" panose="020B0604020202020204" pitchFamily="34" charset="0"/>
                          </a:rPr>
                          <m:t>2</m:t>
                        </m:r>
                      </m:e>
                    </m:rad>
                  </m:oMath>
                </a14:m>
                <a:r>
                  <a:rPr lang="en-US" sz="1400" dirty="0">
                    <a:solidFill>
                      <a:srgbClr val="002060"/>
                    </a:solidFill>
                    <a:latin typeface="Arial" panose="020B0604020202020204" pitchFamily="34" charset="0"/>
                    <a:cs typeface="Arial" panose="020B0604020202020204" pitchFamily="34" charset="0"/>
                  </a:rPr>
                  <a:t> (V)</a:t>
                </a:r>
              </a:p>
              <a:p>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Điện</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áp</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giữ</a:t>
                </a:r>
                <a:r>
                  <a:rPr lang="en-US" sz="1400" dirty="0">
                    <a:solidFill>
                      <a:srgbClr val="002060"/>
                    </a:solidFill>
                    <a:latin typeface="Arial" panose="020B0604020202020204" pitchFamily="34" charset="0"/>
                    <a:cs typeface="Arial" panose="020B0604020202020204" pitchFamily="34" charset="0"/>
                  </a:rPr>
                  <a:t> 2 </a:t>
                </a:r>
                <a:r>
                  <a:rPr lang="en-US" sz="1400" dirty="0" err="1">
                    <a:solidFill>
                      <a:srgbClr val="002060"/>
                    </a:solidFill>
                    <a:latin typeface="Arial" panose="020B0604020202020204" pitchFamily="34" charset="0"/>
                    <a:cs typeface="Arial" panose="020B0604020202020204" pitchFamily="34" charset="0"/>
                  </a:rPr>
                  <a:t>đầu</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cuộn</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dây</a:t>
                </a:r>
                <a:r>
                  <a:rPr lang="en-US" sz="1400" dirty="0">
                    <a:solidFill>
                      <a:srgbClr val="002060"/>
                    </a:solidFill>
                    <a:latin typeface="Arial" panose="020B0604020202020204" pitchFamily="34" charset="0"/>
                    <a:cs typeface="Arial" panose="020B0604020202020204" pitchFamily="34" charset="0"/>
                  </a:rPr>
                  <a:t>:</a:t>
                </a:r>
              </a:p>
              <a:p>
                <a:r>
                  <a:rPr lang="en-US" sz="1400" dirty="0">
                    <a:solidFill>
                      <a:srgbClr val="002060"/>
                    </a:solidFill>
                    <a:latin typeface="Arial" panose="020B0604020202020204" pitchFamily="34" charset="0"/>
                    <a:cs typeface="Arial" panose="020B0604020202020204" pitchFamily="34" charset="0"/>
                  </a:rPr>
                  <a:t>	</a:t>
                </a:r>
                <a14:m>
                  <m:oMath xmlns:m="http://schemas.openxmlformats.org/officeDocument/2006/math">
                    <m:sSub>
                      <m:sSubPr>
                        <m:ctrlPr>
                          <a:rPr lang="en-US" sz="1400" i="1" smtClean="0">
                            <a:solidFill>
                              <a:srgbClr val="002060"/>
                            </a:solidFill>
                            <a:latin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cs typeface="Arial" panose="020B0604020202020204" pitchFamily="34" charset="0"/>
                          </a:rPr>
                          <m:t>𝑈</m:t>
                        </m:r>
                      </m:e>
                      <m:sub>
                        <m:r>
                          <a:rPr lang="en-US" sz="1400" b="0" i="1" smtClean="0">
                            <a:solidFill>
                              <a:srgbClr val="002060"/>
                            </a:solidFill>
                            <a:latin typeface="Cambria Math" panose="02040503050406030204" pitchFamily="18" charset="0"/>
                            <a:cs typeface="Arial" panose="020B0604020202020204" pitchFamily="34" charset="0"/>
                          </a:rPr>
                          <m:t>𝐿</m:t>
                        </m:r>
                      </m:sub>
                    </m:sSub>
                    <m:r>
                      <a:rPr lang="en-US" sz="1400" b="0" i="1" smtClean="0">
                        <a:solidFill>
                          <a:srgbClr val="002060"/>
                        </a:solidFill>
                        <a:latin typeface="Cambria Math" panose="02040503050406030204" pitchFamily="18" charset="0"/>
                        <a:cs typeface="Arial" panose="020B0604020202020204" pitchFamily="34" charset="0"/>
                      </a:rPr>
                      <m:t>=</m:t>
                    </m:r>
                    <m:r>
                      <a:rPr lang="en-US" sz="1400" b="0" i="1" smtClean="0">
                        <a:solidFill>
                          <a:srgbClr val="002060"/>
                        </a:solidFill>
                        <a:latin typeface="Cambria Math" panose="02040503050406030204" pitchFamily="18" charset="0"/>
                        <a:cs typeface="Arial" panose="020B0604020202020204" pitchFamily="34" charset="0"/>
                      </a:rPr>
                      <m:t>𝐼</m:t>
                    </m:r>
                    <m:r>
                      <a:rPr lang="en-US" sz="1400" b="0" i="1" smtClean="0">
                        <a:solidFill>
                          <a:srgbClr val="002060"/>
                        </a:solidFill>
                        <a:latin typeface="Cambria Math" panose="02040503050406030204" pitchFamily="18" charset="0"/>
                        <a:cs typeface="Arial" panose="020B0604020202020204" pitchFamily="34" charset="0"/>
                      </a:rPr>
                      <m:t>.</m:t>
                    </m:r>
                    <m:sSub>
                      <m:sSubPr>
                        <m:ctrlPr>
                          <a:rPr lang="en-US" sz="1400" b="0" i="1" smtClean="0">
                            <a:solidFill>
                              <a:srgbClr val="002060"/>
                            </a:solidFill>
                            <a:latin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cs typeface="Arial" panose="020B0604020202020204" pitchFamily="34" charset="0"/>
                          </a:rPr>
                          <m:t>𝑋</m:t>
                        </m:r>
                      </m:e>
                      <m:sub>
                        <m:r>
                          <a:rPr lang="en-US" sz="1400" b="0" i="1" smtClean="0">
                            <a:solidFill>
                              <a:srgbClr val="002060"/>
                            </a:solidFill>
                            <a:latin typeface="Cambria Math" panose="02040503050406030204" pitchFamily="18" charset="0"/>
                            <a:cs typeface="Arial" panose="020B0604020202020204" pitchFamily="34" charset="0"/>
                          </a:rPr>
                          <m:t>𝐿</m:t>
                        </m:r>
                      </m:sub>
                    </m:sSub>
                    <m:r>
                      <a:rPr lang="en-US" sz="1400" b="0" i="1" smtClean="0">
                        <a:solidFill>
                          <a:srgbClr val="002060"/>
                        </a:solidFill>
                        <a:latin typeface="Cambria Math" panose="02040503050406030204" pitchFamily="18" charset="0"/>
                        <a:cs typeface="Arial" panose="020B0604020202020204" pitchFamily="34" charset="0"/>
                      </a:rPr>
                      <m:t>=1,33.10=13,3 </m:t>
                    </m:r>
                    <m:d>
                      <m:dPr>
                        <m:ctrlPr>
                          <a:rPr lang="en-US" sz="1400" b="0" i="1" smtClean="0">
                            <a:solidFill>
                              <a:srgbClr val="002060"/>
                            </a:solidFill>
                            <a:latin typeface="Cambria Math" panose="02040503050406030204" pitchFamily="18" charset="0"/>
                            <a:cs typeface="Arial" panose="020B0604020202020204" pitchFamily="34" charset="0"/>
                          </a:rPr>
                        </m:ctrlPr>
                      </m:dPr>
                      <m:e>
                        <m:r>
                          <a:rPr lang="en-US" sz="1400" b="0" i="1" smtClean="0">
                            <a:solidFill>
                              <a:srgbClr val="002060"/>
                            </a:solidFill>
                            <a:latin typeface="Cambria Math" panose="02040503050406030204" pitchFamily="18" charset="0"/>
                            <a:cs typeface="Arial" panose="020B0604020202020204" pitchFamily="34" charset="0"/>
                          </a:rPr>
                          <m:t>𝑉</m:t>
                        </m:r>
                      </m:e>
                    </m:d>
                    <m:r>
                      <a:rPr lang="en-US" sz="1400" b="0" i="1" smtClean="0">
                        <a:solidFill>
                          <a:srgbClr val="002060"/>
                        </a:solidFill>
                        <a:latin typeface="Cambria Math" panose="02040503050406030204" pitchFamily="18" charset="0"/>
                        <a:cs typeface="Arial" panose="020B0604020202020204" pitchFamily="34" charset="0"/>
                      </a:rPr>
                      <m:t>⇒ </m:t>
                    </m:r>
                    <m:sSub>
                      <m:sSubPr>
                        <m:ctrlPr>
                          <a:rPr lang="en-US" sz="1400" b="0" i="1" smtClean="0">
                            <a:solidFill>
                              <a:srgbClr val="002060"/>
                            </a:solidFill>
                            <a:latin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cs typeface="Arial" panose="020B0604020202020204" pitchFamily="34" charset="0"/>
                          </a:rPr>
                          <m:t>𝑈</m:t>
                        </m:r>
                      </m:e>
                      <m:sub>
                        <m:r>
                          <a:rPr lang="en-US" sz="1400" b="0" i="1" smtClean="0">
                            <a:solidFill>
                              <a:srgbClr val="002060"/>
                            </a:solidFill>
                            <a:latin typeface="Cambria Math" panose="02040503050406030204" pitchFamily="18" charset="0"/>
                            <a:cs typeface="Arial" panose="020B0604020202020204" pitchFamily="34" charset="0"/>
                          </a:rPr>
                          <m:t>𝐿𝑚𝑎𝑥</m:t>
                        </m:r>
                      </m:sub>
                    </m:sSub>
                    <m:r>
                      <a:rPr lang="en-US" sz="1400" b="0" i="1" smtClean="0">
                        <a:solidFill>
                          <a:srgbClr val="002060"/>
                        </a:solidFill>
                        <a:latin typeface="Cambria Math" panose="02040503050406030204" pitchFamily="18" charset="0"/>
                        <a:cs typeface="Arial" panose="020B0604020202020204" pitchFamily="34" charset="0"/>
                      </a:rPr>
                      <m:t>=</m:t>
                    </m:r>
                    <m:sSub>
                      <m:sSubPr>
                        <m:ctrlPr>
                          <a:rPr lang="en-US" sz="1400" b="0" i="1" smtClean="0">
                            <a:solidFill>
                              <a:srgbClr val="002060"/>
                            </a:solidFill>
                            <a:latin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cs typeface="Arial" panose="020B0604020202020204" pitchFamily="34" charset="0"/>
                          </a:rPr>
                          <m:t>𝑈</m:t>
                        </m:r>
                      </m:e>
                      <m:sub>
                        <m:r>
                          <a:rPr lang="en-US" sz="1400" b="0" i="1" smtClean="0">
                            <a:solidFill>
                              <a:srgbClr val="002060"/>
                            </a:solidFill>
                            <a:latin typeface="Cambria Math" panose="02040503050406030204" pitchFamily="18" charset="0"/>
                            <a:cs typeface="Arial" panose="020B0604020202020204" pitchFamily="34" charset="0"/>
                          </a:rPr>
                          <m:t>𝐿</m:t>
                        </m:r>
                      </m:sub>
                    </m:sSub>
                    <m:rad>
                      <m:radPr>
                        <m:degHide m:val="on"/>
                        <m:ctrlPr>
                          <a:rPr lang="en-US" sz="1400" b="0" i="1" smtClean="0">
                            <a:solidFill>
                              <a:srgbClr val="002060"/>
                            </a:solidFill>
                            <a:latin typeface="Cambria Math" panose="02040503050406030204" pitchFamily="18" charset="0"/>
                            <a:cs typeface="Arial" panose="020B0604020202020204" pitchFamily="34" charset="0"/>
                          </a:rPr>
                        </m:ctrlPr>
                      </m:radPr>
                      <m:deg/>
                      <m:e>
                        <m:r>
                          <a:rPr lang="en-US" sz="1400" b="0" i="1" smtClean="0">
                            <a:solidFill>
                              <a:srgbClr val="002060"/>
                            </a:solidFill>
                            <a:latin typeface="Cambria Math" panose="02040503050406030204" pitchFamily="18" charset="0"/>
                            <a:cs typeface="Arial" panose="020B0604020202020204" pitchFamily="34" charset="0"/>
                          </a:rPr>
                          <m:t>2</m:t>
                        </m:r>
                      </m:e>
                    </m:rad>
                    <m:r>
                      <a:rPr lang="en-US" sz="1400" b="0" i="1" smtClean="0">
                        <a:solidFill>
                          <a:srgbClr val="002060"/>
                        </a:solidFill>
                        <a:latin typeface="Cambria Math" panose="02040503050406030204" pitchFamily="18" charset="0"/>
                        <a:cs typeface="Arial" panose="020B0604020202020204" pitchFamily="34" charset="0"/>
                      </a:rPr>
                      <m:t>=13,3</m:t>
                    </m:r>
                    <m:rad>
                      <m:radPr>
                        <m:degHide m:val="on"/>
                        <m:ctrlPr>
                          <a:rPr lang="en-US" sz="1400" b="0" i="1" smtClean="0">
                            <a:solidFill>
                              <a:srgbClr val="002060"/>
                            </a:solidFill>
                            <a:latin typeface="Cambria Math" panose="02040503050406030204" pitchFamily="18" charset="0"/>
                            <a:cs typeface="Arial" panose="020B0604020202020204" pitchFamily="34" charset="0"/>
                          </a:rPr>
                        </m:ctrlPr>
                      </m:radPr>
                      <m:deg/>
                      <m:e>
                        <m:r>
                          <a:rPr lang="en-US" sz="1400" b="0" i="1" smtClean="0">
                            <a:solidFill>
                              <a:srgbClr val="002060"/>
                            </a:solidFill>
                            <a:latin typeface="Cambria Math" panose="02040503050406030204" pitchFamily="18" charset="0"/>
                            <a:cs typeface="Arial" panose="020B0604020202020204" pitchFamily="34" charset="0"/>
                          </a:rPr>
                          <m:t>2</m:t>
                        </m:r>
                      </m:e>
                    </m:rad>
                  </m:oMath>
                </a14:m>
                <a:r>
                  <a:rPr lang="en-US" sz="1400" dirty="0">
                    <a:solidFill>
                      <a:srgbClr val="002060"/>
                    </a:solidFill>
                    <a:latin typeface="Arial" panose="020B0604020202020204" pitchFamily="34" charset="0"/>
                    <a:cs typeface="Arial" panose="020B0604020202020204" pitchFamily="34" charset="0"/>
                  </a:rPr>
                  <a:t> (V)</a:t>
                </a:r>
              </a:p>
              <a:p>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Biểu</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thức</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tổng</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quát</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của</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dòng</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điện</a:t>
                </a:r>
                <a:r>
                  <a:rPr lang="en-US" sz="1400" dirty="0">
                    <a:solidFill>
                      <a:srgbClr val="002060"/>
                    </a:solidFill>
                    <a:latin typeface="Arial" panose="020B0604020202020204" pitchFamily="34" charset="0"/>
                    <a:cs typeface="Arial" panose="020B0604020202020204" pitchFamily="34" charset="0"/>
                  </a:rPr>
                  <a:t>:</a:t>
                </a:r>
              </a:p>
              <a:p>
                <a:r>
                  <a:rPr lang="en-US" sz="1400" dirty="0">
                    <a:solidFill>
                      <a:srgbClr val="002060"/>
                    </a:solidFill>
                    <a:latin typeface="Arial" panose="020B0604020202020204" pitchFamily="34" charset="0"/>
                    <a:cs typeface="Arial" panose="020B0604020202020204" pitchFamily="34" charset="0"/>
                  </a:rPr>
                  <a:t>	</a:t>
                </a:r>
                <a14:m>
                  <m:oMath xmlns:m="http://schemas.openxmlformats.org/officeDocument/2006/math">
                    <m:r>
                      <a:rPr lang="en-US" sz="1400" b="0" i="1" smtClean="0">
                        <a:solidFill>
                          <a:srgbClr val="002060"/>
                        </a:solidFill>
                        <a:latin typeface="Cambria Math" panose="02040503050406030204" pitchFamily="18" charset="0"/>
                        <a:cs typeface="Arial" panose="020B0604020202020204" pitchFamily="34" charset="0"/>
                      </a:rPr>
                      <m:t>𝑖</m:t>
                    </m:r>
                    <m:r>
                      <a:rPr lang="en-US" sz="1400" b="0" i="1" smtClean="0">
                        <a:solidFill>
                          <a:srgbClr val="002060"/>
                        </a:solidFill>
                        <a:latin typeface="Cambria Math" panose="02040503050406030204" pitchFamily="18" charset="0"/>
                        <a:cs typeface="Arial" panose="020B0604020202020204" pitchFamily="34" charset="0"/>
                      </a:rPr>
                      <m:t>=</m:t>
                    </m:r>
                    <m:sSub>
                      <m:sSubPr>
                        <m:ctrlPr>
                          <a:rPr lang="en-US" sz="1400" b="0" i="1" smtClean="0">
                            <a:solidFill>
                              <a:srgbClr val="002060"/>
                            </a:solidFill>
                            <a:latin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cs typeface="Arial" panose="020B0604020202020204" pitchFamily="34" charset="0"/>
                          </a:rPr>
                          <m:t>𝐼</m:t>
                        </m:r>
                      </m:e>
                      <m:sub>
                        <m:r>
                          <a:rPr lang="en-US" sz="1400" b="0" i="1" smtClean="0">
                            <a:solidFill>
                              <a:srgbClr val="002060"/>
                            </a:solidFill>
                            <a:latin typeface="Cambria Math" panose="02040503050406030204" pitchFamily="18" charset="0"/>
                            <a:cs typeface="Arial" panose="020B0604020202020204" pitchFamily="34" charset="0"/>
                          </a:rPr>
                          <m:t>𝑚𝑎𝑥</m:t>
                        </m:r>
                      </m:sub>
                    </m:sSub>
                    <m:func>
                      <m:funcPr>
                        <m:ctrlPr>
                          <a:rPr lang="en-US" sz="1400" b="0" i="1" smtClean="0">
                            <a:solidFill>
                              <a:srgbClr val="002060"/>
                            </a:solidFill>
                            <a:latin typeface="Cambria Math" panose="02040503050406030204" pitchFamily="18" charset="0"/>
                            <a:cs typeface="Arial" panose="020B0604020202020204" pitchFamily="34" charset="0"/>
                          </a:rPr>
                        </m:ctrlPr>
                      </m:funcPr>
                      <m:fName>
                        <m:r>
                          <m:rPr>
                            <m:sty m:val="p"/>
                          </m:rPr>
                          <a:rPr lang="en-US" sz="1400" b="0" i="0" smtClean="0">
                            <a:solidFill>
                              <a:srgbClr val="002060"/>
                            </a:solidFill>
                            <a:latin typeface="Cambria Math" panose="02040503050406030204" pitchFamily="18" charset="0"/>
                            <a:cs typeface="Arial" panose="020B0604020202020204" pitchFamily="34" charset="0"/>
                          </a:rPr>
                          <m:t>sin</m:t>
                        </m:r>
                      </m:fName>
                      <m:e>
                        <m:d>
                          <m:dPr>
                            <m:ctrlPr>
                              <a:rPr lang="en-US" sz="1400" b="0" i="1" smtClean="0">
                                <a:solidFill>
                                  <a:srgbClr val="002060"/>
                                </a:solidFill>
                                <a:latin typeface="Cambria Math" panose="02040503050406030204" pitchFamily="18" charset="0"/>
                                <a:cs typeface="Arial" panose="020B0604020202020204" pitchFamily="34" charset="0"/>
                              </a:rPr>
                            </m:ctrlPr>
                          </m:dPr>
                          <m:e>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𝜔</m:t>
                            </m:r>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𝑡</m:t>
                            </m:r>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sSub>
                              <m:sSubPr>
                                <m:ctrlP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Ψ</m:t>
                                </m:r>
                              </m:e>
                              <m:sub>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𝑖</m:t>
                                </m:r>
                              </m:sub>
                            </m:sSub>
                          </m:e>
                        </m:d>
                      </m:e>
                    </m:func>
                  </m:oMath>
                </a14:m>
                <a:endParaRPr lang="en-US" sz="1400" b="0" dirty="0">
                  <a:solidFill>
                    <a:srgbClr val="002060"/>
                  </a:solidFill>
                  <a:latin typeface="Arial" panose="020B0604020202020204" pitchFamily="34" charset="0"/>
                  <a:ea typeface="Cambria Math" panose="02040503050406030204" pitchFamily="18" charset="0"/>
                  <a:cs typeface="Arial" panose="020B0604020202020204" pitchFamily="34" charset="0"/>
                </a:endParaRPr>
              </a:p>
              <a:p>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Góc</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lệch</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pha</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giữa</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điện</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áp</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và</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dòng</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điện</a:t>
                </a:r>
                <a:r>
                  <a:rPr lang="en-US" sz="1400" dirty="0">
                    <a:solidFill>
                      <a:srgbClr val="002060"/>
                    </a:solidFill>
                    <a:latin typeface="Arial" panose="020B0604020202020204" pitchFamily="34" charset="0"/>
                    <a:cs typeface="Arial" panose="020B0604020202020204" pitchFamily="34" charset="0"/>
                  </a:rPr>
                  <a:t>: </a:t>
                </a:r>
                <a14:m>
                  <m:oMath xmlns:m="http://schemas.openxmlformats.org/officeDocument/2006/math">
                    <m:r>
                      <a:rPr lang="en-US" sz="140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𝜑</m:t>
                    </m:r>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oMath>
                </a14:m>
                <a:r>
                  <a:rPr lang="en-US" sz="1400" dirty="0">
                    <a:solidFill>
                      <a:srgbClr val="002060"/>
                    </a:solidFill>
                    <a:ea typeface="Cambria Math" panose="02040503050406030204" pitchFamily="18" charset="0"/>
                    <a:cs typeface="Arial" panose="020B0604020202020204" pitchFamily="34" charset="0"/>
                  </a:rPr>
                  <a:t> </a:t>
                </a:r>
                <a14:m>
                  <m:oMath xmlns:m="http://schemas.openxmlformats.org/officeDocument/2006/math">
                    <m:sSub>
                      <m:sSubPr>
                        <m:ctrlP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sz="1400" i="1">
                            <a:solidFill>
                              <a:srgbClr val="002060"/>
                            </a:solidFill>
                            <a:latin typeface="Cambria Math" panose="02040503050406030204" pitchFamily="18" charset="0"/>
                            <a:ea typeface="Cambria Math" panose="02040503050406030204" pitchFamily="18" charset="0"/>
                            <a:cs typeface="Arial" panose="020B0604020202020204" pitchFamily="34" charset="0"/>
                          </a:rPr>
                          <m:t>Ψ</m:t>
                        </m:r>
                      </m:e>
                      <m:sub>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𝑢</m:t>
                        </m:r>
                      </m:sub>
                    </m:sSub>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sSub>
                      <m:sSubPr>
                        <m:ctrlP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sz="140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Ψ</m:t>
                        </m:r>
                      </m:e>
                      <m:sub>
                        <m: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t>𝑖</m:t>
                        </m:r>
                      </m:sub>
                    </m:sSub>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oMath>
                </a14:m>
                <a:r>
                  <a:rPr lang="en-US" sz="1400" dirty="0">
                    <a:solidFill>
                      <a:srgbClr val="002060"/>
                    </a:solidFill>
                    <a:ea typeface="Cambria Math" panose="02040503050406030204" pitchFamily="18" charset="0"/>
                    <a:cs typeface="Arial" panose="020B0604020202020204" pitchFamily="34" charset="0"/>
                  </a:rPr>
                  <a:t> </a:t>
                </a:r>
                <a14:m>
                  <m:oMath xmlns:m="http://schemas.openxmlformats.org/officeDocument/2006/math">
                    <m:sSub>
                      <m:sSubPr>
                        <m:ctrlP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sz="1400" i="1">
                            <a:solidFill>
                              <a:srgbClr val="002060"/>
                            </a:solidFill>
                            <a:latin typeface="Cambria Math" panose="02040503050406030204" pitchFamily="18" charset="0"/>
                            <a:ea typeface="Cambria Math" panose="02040503050406030204" pitchFamily="18" charset="0"/>
                            <a:cs typeface="Arial" panose="020B0604020202020204" pitchFamily="34" charset="0"/>
                          </a:rPr>
                          <m:t>Ψ</m:t>
                        </m:r>
                      </m:e>
                      <m:sub>
                        <m: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t>𝑖</m:t>
                        </m:r>
                      </m:sub>
                    </m:sSub>
                  </m:oMath>
                </a14:m>
                <a:endParaRPr lang="en-US" sz="1400" dirty="0">
                  <a:solidFill>
                    <a:srgbClr val="002060"/>
                  </a:solidFill>
                  <a:latin typeface="Arial" panose="020B0604020202020204" pitchFamily="34" charset="0"/>
                  <a:cs typeface="Arial" panose="020B0604020202020204" pitchFamily="34" charset="0"/>
                </a:endParaRPr>
              </a:p>
              <a:p>
                <a:r>
                  <a:rPr lang="en-US" sz="1400" dirty="0" err="1">
                    <a:solidFill>
                      <a:srgbClr val="002060"/>
                    </a:solidFill>
                    <a:latin typeface="Arial" panose="020B0604020202020204" pitchFamily="34" charset="0"/>
                    <a:cs typeface="Arial" panose="020B0604020202020204" pitchFamily="34" charset="0"/>
                  </a:rPr>
                  <a:t>Mặt</a:t>
                </a:r>
                <a:r>
                  <a:rPr lang="en-US" sz="1400" dirty="0">
                    <a:solidFill>
                      <a:srgbClr val="002060"/>
                    </a:solidFill>
                    <a:latin typeface="Arial" panose="020B0604020202020204" pitchFamily="34" charset="0"/>
                    <a:cs typeface="Arial" panose="020B0604020202020204" pitchFamily="34" charset="0"/>
                  </a:rPr>
                  <a:t> </a:t>
                </a:r>
                <a:r>
                  <a:rPr lang="en-US" sz="1400" dirty="0" err="1">
                    <a:solidFill>
                      <a:srgbClr val="002060"/>
                    </a:solidFill>
                    <a:latin typeface="Arial" panose="020B0604020202020204" pitchFamily="34" charset="0"/>
                    <a:cs typeface="Arial" panose="020B0604020202020204" pitchFamily="34" charset="0"/>
                  </a:rPr>
                  <a:t>khác</a:t>
                </a:r>
                <a:r>
                  <a:rPr lang="en-US" sz="1400" dirty="0">
                    <a:solidFill>
                      <a:srgbClr val="002060"/>
                    </a:solidFill>
                    <a:latin typeface="Arial" panose="020B0604020202020204" pitchFamily="34" charset="0"/>
                    <a:cs typeface="Arial" panose="020B0604020202020204" pitchFamily="34" charset="0"/>
                  </a:rPr>
                  <a:t>: </a:t>
                </a:r>
                <a14:m>
                  <m:oMath xmlns:m="http://schemas.openxmlformats.org/officeDocument/2006/math">
                    <m:r>
                      <a:rPr lang="en-US" sz="140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𝜑</m:t>
                    </m:r>
                    <m:r>
                      <a:rPr lang="en-US" sz="1400" b="0" i="0"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pPr>
                      <m:e>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𝑡𝑎𝑛</m:t>
                        </m:r>
                      </m:e>
                      <m:sup>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−1</m:t>
                        </m:r>
                      </m:sup>
                    </m:sSup>
                    <m:d>
                      <m:dPr>
                        <m:ctrlP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ctrlPr>
                      </m:dPr>
                      <m:e>
                        <m:f>
                          <m:fPr>
                            <m:ctrlP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ctrlPr>
                          </m:fPr>
                          <m:num>
                            <m:sSub>
                              <m:sSubPr>
                                <m:ctrlP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𝑋</m:t>
                                </m:r>
                              </m:e>
                              <m:sub>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𝐿</m:t>
                                </m:r>
                              </m:sub>
                            </m:sSub>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sSub>
                              <m:sSubPr>
                                <m:ctrlP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bPr>
                              <m:e>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𝑋</m:t>
                                </m:r>
                              </m:e>
                              <m:sub>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𝐶</m:t>
                                </m:r>
                              </m:sub>
                            </m:sSub>
                          </m:num>
                          <m:den>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𝑅</m:t>
                            </m:r>
                          </m:den>
                        </m:f>
                      </m:e>
                    </m:d>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oMath>
                </a14:m>
                <a:r>
                  <a:rPr lang="en-US" sz="1400" dirty="0">
                    <a:solidFill>
                      <a:srgbClr val="002060"/>
                    </a:solidFill>
                    <a:ea typeface="Cambria Math" panose="02040503050406030204" pitchFamily="18" charset="0"/>
                    <a:cs typeface="Arial" panose="020B0604020202020204" pitchFamily="34" charset="0"/>
                  </a:rPr>
                  <a:t> </a:t>
                </a:r>
                <a14:m>
                  <m:oMath xmlns:m="http://schemas.openxmlformats.org/officeDocument/2006/math">
                    <m:sSup>
                      <m:sSupPr>
                        <m:ctrlP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pPr>
                      <m:e>
                        <m: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t>𝑡𝑎𝑛</m:t>
                        </m:r>
                      </m:e>
                      <m:sup>
                        <m: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t>−1</m:t>
                        </m:r>
                      </m:sup>
                    </m:sSup>
                    <m:d>
                      <m:dPr>
                        <m:ctrlP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dPr>
                      <m:e>
                        <m:f>
                          <m:fPr>
                            <m:ctrlP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fPr>
                          <m:num>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10−10</m:t>
                            </m:r>
                          </m:num>
                          <m:den>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15</m:t>
                            </m:r>
                          </m:den>
                        </m:f>
                      </m:e>
                    </m:d>
                    <m:r>
                      <a:rPr lang="en-US" sz="1400" b="0" i="0"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=0⇒ </m:t>
                    </m:r>
                    <m:sSub>
                      <m:sSubPr>
                        <m:ctrlP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sz="1400" i="1">
                            <a:solidFill>
                              <a:srgbClr val="002060"/>
                            </a:solidFill>
                            <a:latin typeface="Cambria Math" panose="02040503050406030204" pitchFamily="18" charset="0"/>
                            <a:ea typeface="Cambria Math" panose="02040503050406030204" pitchFamily="18" charset="0"/>
                            <a:cs typeface="Arial" panose="020B0604020202020204" pitchFamily="34" charset="0"/>
                          </a:rPr>
                          <m:t>Ψ</m:t>
                        </m:r>
                      </m:e>
                      <m:sub>
                        <m: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t>𝑖</m:t>
                        </m:r>
                      </m:sub>
                    </m:sSub>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oMath>
                </a14:m>
                <a:r>
                  <a:rPr lang="en-US" sz="1400" dirty="0">
                    <a:solidFill>
                      <a:srgbClr val="002060"/>
                    </a:solidFill>
                    <a:ea typeface="Cambria Math" panose="02040503050406030204" pitchFamily="18" charset="0"/>
                    <a:cs typeface="Arial" panose="020B0604020202020204" pitchFamily="34" charset="0"/>
                  </a:rPr>
                  <a:t> </a:t>
                </a:r>
                <a14:m>
                  <m:oMath xmlns:m="http://schemas.openxmlformats.org/officeDocument/2006/math">
                    <m:sSup>
                      <m:sSupPr>
                        <m:ctrlP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pPr>
                      <m:e>
                        <m:r>
                          <a:rPr lang="en-US" sz="1400" b="0" i="1"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−30</m:t>
                        </m:r>
                      </m:e>
                      <m:sup>
                        <m: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t>𝑜</m:t>
                        </m:r>
                      </m:sup>
                    </m:sSup>
                  </m:oMath>
                </a14:m>
                <a:endParaRPr lang="en-US" sz="1400" dirty="0">
                  <a:solidFill>
                    <a:srgbClr val="002060"/>
                  </a:solidFill>
                  <a:latin typeface="Arial" panose="020B0604020202020204" pitchFamily="34" charset="0"/>
                  <a:cs typeface="Arial" panose="020B0604020202020204" pitchFamily="34" charset="0"/>
                </a:endParaRPr>
              </a:p>
              <a:p>
                <a:r>
                  <a:rPr lang="en-US" sz="1400" dirty="0">
                    <a:solidFill>
                      <a:srgbClr val="002060"/>
                    </a:solidFill>
                    <a:latin typeface="Arial" panose="020B0604020202020204" pitchFamily="34" charset="0"/>
                    <a:cs typeface="Arial" panose="020B0604020202020204" pitchFamily="34" charset="0"/>
                  </a:rPr>
                  <a:t>Do </a:t>
                </a:r>
                <a:r>
                  <a:rPr lang="en-US" sz="1400" dirty="0" err="1">
                    <a:solidFill>
                      <a:srgbClr val="002060"/>
                    </a:solidFill>
                    <a:latin typeface="Arial" panose="020B0604020202020204" pitchFamily="34" charset="0"/>
                    <a:cs typeface="Arial" panose="020B0604020202020204" pitchFamily="34" charset="0"/>
                  </a:rPr>
                  <a:t>đó</a:t>
                </a:r>
                <a:r>
                  <a:rPr lang="en-US" sz="1400" dirty="0">
                    <a:solidFill>
                      <a:srgbClr val="002060"/>
                    </a:solidFill>
                    <a:latin typeface="Arial" panose="020B0604020202020204" pitchFamily="34" charset="0"/>
                    <a:cs typeface="Arial" panose="020B0604020202020204" pitchFamily="34" charset="0"/>
                  </a:rPr>
                  <a:t>: </a:t>
                </a:r>
                <a14:m>
                  <m:oMath xmlns:m="http://schemas.openxmlformats.org/officeDocument/2006/math">
                    <m:r>
                      <a:rPr lang="en-US" sz="1400" i="1">
                        <a:solidFill>
                          <a:srgbClr val="002060"/>
                        </a:solidFill>
                        <a:latin typeface="Cambria Math" panose="02040503050406030204" pitchFamily="18" charset="0"/>
                        <a:cs typeface="Arial" panose="020B0604020202020204" pitchFamily="34" charset="0"/>
                      </a:rPr>
                      <m:t>𝑖</m:t>
                    </m:r>
                    <m:r>
                      <a:rPr lang="en-US" sz="1400" i="1">
                        <a:solidFill>
                          <a:srgbClr val="002060"/>
                        </a:solidFill>
                        <a:latin typeface="Cambria Math" panose="02040503050406030204" pitchFamily="18" charset="0"/>
                        <a:cs typeface="Arial" panose="020B0604020202020204" pitchFamily="34" charset="0"/>
                      </a:rPr>
                      <m:t>=</m:t>
                    </m:r>
                    <m:sSub>
                      <m:sSubPr>
                        <m:ctrlPr>
                          <a:rPr lang="en-US" sz="1400" i="1">
                            <a:solidFill>
                              <a:srgbClr val="002060"/>
                            </a:solidFill>
                            <a:latin typeface="Cambria Math" panose="02040503050406030204" pitchFamily="18" charset="0"/>
                            <a:cs typeface="Arial" panose="020B0604020202020204" pitchFamily="34" charset="0"/>
                          </a:rPr>
                        </m:ctrlPr>
                      </m:sSubPr>
                      <m:e>
                        <m:r>
                          <a:rPr lang="en-US" sz="1400" i="1">
                            <a:solidFill>
                              <a:srgbClr val="002060"/>
                            </a:solidFill>
                            <a:latin typeface="Cambria Math" panose="02040503050406030204" pitchFamily="18" charset="0"/>
                            <a:cs typeface="Arial" panose="020B0604020202020204" pitchFamily="34" charset="0"/>
                          </a:rPr>
                          <m:t>𝐼</m:t>
                        </m:r>
                      </m:e>
                      <m:sub>
                        <m:r>
                          <a:rPr lang="en-US" sz="1400" i="1">
                            <a:solidFill>
                              <a:srgbClr val="002060"/>
                            </a:solidFill>
                            <a:latin typeface="Cambria Math" panose="02040503050406030204" pitchFamily="18" charset="0"/>
                            <a:cs typeface="Arial" panose="020B0604020202020204" pitchFamily="34" charset="0"/>
                          </a:rPr>
                          <m:t>𝑚𝑎𝑥</m:t>
                        </m:r>
                      </m:sub>
                    </m:sSub>
                    <m:func>
                      <m:funcPr>
                        <m:ctrlPr>
                          <a:rPr lang="en-US" sz="1400" i="1">
                            <a:solidFill>
                              <a:srgbClr val="002060"/>
                            </a:solidFill>
                            <a:latin typeface="Cambria Math" panose="02040503050406030204" pitchFamily="18" charset="0"/>
                            <a:cs typeface="Arial" panose="020B0604020202020204" pitchFamily="34" charset="0"/>
                          </a:rPr>
                        </m:ctrlPr>
                      </m:funcPr>
                      <m:fName>
                        <m:r>
                          <m:rPr>
                            <m:sty m:val="p"/>
                          </m:rPr>
                          <a:rPr lang="en-US" sz="1400">
                            <a:solidFill>
                              <a:srgbClr val="002060"/>
                            </a:solidFill>
                            <a:latin typeface="Cambria Math" panose="02040503050406030204" pitchFamily="18" charset="0"/>
                            <a:cs typeface="Arial" panose="020B0604020202020204" pitchFamily="34" charset="0"/>
                          </a:rPr>
                          <m:t>sin</m:t>
                        </m:r>
                      </m:fName>
                      <m:e>
                        <m:d>
                          <m:dPr>
                            <m:ctrlPr>
                              <a:rPr lang="en-US" sz="1400" i="1">
                                <a:solidFill>
                                  <a:srgbClr val="002060"/>
                                </a:solidFill>
                                <a:latin typeface="Cambria Math" panose="02040503050406030204" pitchFamily="18" charset="0"/>
                                <a:cs typeface="Arial" panose="020B0604020202020204" pitchFamily="34" charset="0"/>
                              </a:rPr>
                            </m:ctrlPr>
                          </m:dPr>
                          <m:e>
                            <m: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t>𝜔</m:t>
                            </m:r>
                            <m: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t>𝑡</m:t>
                            </m:r>
                            <m: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t>+</m:t>
                            </m:r>
                            <m:sSub>
                              <m:sSubPr>
                                <m:ctrlP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sz="1400" i="1">
                                    <a:solidFill>
                                      <a:srgbClr val="002060"/>
                                    </a:solidFill>
                                    <a:latin typeface="Cambria Math" panose="02040503050406030204" pitchFamily="18" charset="0"/>
                                    <a:ea typeface="Cambria Math" panose="02040503050406030204" pitchFamily="18" charset="0"/>
                                    <a:cs typeface="Arial" panose="020B0604020202020204" pitchFamily="34" charset="0"/>
                                  </a:rPr>
                                  <m:t>Ψ</m:t>
                                </m:r>
                              </m:e>
                              <m:sub>
                                <m:r>
                                  <a:rPr lang="en-US" sz="1400" i="1">
                                    <a:solidFill>
                                      <a:srgbClr val="002060"/>
                                    </a:solidFill>
                                    <a:latin typeface="Cambria Math" panose="02040503050406030204" pitchFamily="18" charset="0"/>
                                    <a:ea typeface="Cambria Math" panose="02040503050406030204" pitchFamily="18" charset="0"/>
                                    <a:cs typeface="Arial" panose="020B0604020202020204" pitchFamily="34" charset="0"/>
                                  </a:rPr>
                                  <m:t>𝑖</m:t>
                                </m:r>
                              </m:sub>
                            </m:sSub>
                          </m:e>
                        </m:d>
                      </m:e>
                    </m:func>
                    <m:r>
                      <a:rPr lang="en-US" sz="1400" b="0" i="0" smtClean="0">
                        <a:solidFill>
                          <a:srgbClr val="002060"/>
                        </a:solidFill>
                        <a:latin typeface="Cambria Math" panose="02040503050406030204" pitchFamily="18" charset="0"/>
                        <a:ea typeface="Cambria Math" panose="02040503050406030204" pitchFamily="18" charset="0"/>
                        <a:cs typeface="Arial" panose="020B0604020202020204" pitchFamily="34" charset="0"/>
                      </a:rPr>
                      <m:t>=</m:t>
                    </m:r>
                    <m:r>
                      <a:rPr lang="en-US" sz="1400" b="0" i="0" smtClean="0">
                        <a:solidFill>
                          <a:srgbClr val="00B0F0"/>
                        </a:solidFill>
                        <a:latin typeface="Cambria Math" panose="02040503050406030204" pitchFamily="18" charset="0"/>
                        <a:ea typeface="Cambria Math" panose="02040503050406030204" pitchFamily="18" charset="0"/>
                        <a:cs typeface="Arial" panose="020B0604020202020204" pitchFamily="34" charset="0"/>
                      </a:rPr>
                      <m:t>1,33</m:t>
                    </m:r>
                    <m:rad>
                      <m:radPr>
                        <m:degHide m:val="on"/>
                        <m:ctrlPr>
                          <a:rPr lang="en-US" sz="1400" b="0" i="1" smtClean="0">
                            <a:solidFill>
                              <a:srgbClr val="00B0F0"/>
                            </a:solidFill>
                            <a:latin typeface="Cambria Math" panose="02040503050406030204" pitchFamily="18" charset="0"/>
                            <a:ea typeface="Cambria Math" panose="02040503050406030204" pitchFamily="18" charset="0"/>
                            <a:cs typeface="Arial" panose="020B0604020202020204" pitchFamily="34" charset="0"/>
                          </a:rPr>
                        </m:ctrlPr>
                      </m:radPr>
                      <m:deg/>
                      <m:e>
                        <m:r>
                          <a:rPr lang="en-US" sz="1400" b="0" i="1" smtClean="0">
                            <a:solidFill>
                              <a:srgbClr val="00B0F0"/>
                            </a:solidFill>
                            <a:latin typeface="Cambria Math" panose="02040503050406030204" pitchFamily="18" charset="0"/>
                            <a:ea typeface="Cambria Math" panose="02040503050406030204" pitchFamily="18" charset="0"/>
                            <a:cs typeface="Arial" panose="020B0604020202020204" pitchFamily="34" charset="0"/>
                          </a:rPr>
                          <m:t>2</m:t>
                        </m:r>
                      </m:e>
                    </m:rad>
                    <m:r>
                      <m:rPr>
                        <m:sty m:val="p"/>
                      </m:rPr>
                      <a:rPr lang="en-US" sz="1400" b="0" i="0" smtClean="0">
                        <a:solidFill>
                          <a:srgbClr val="00B0F0"/>
                        </a:solidFill>
                        <a:latin typeface="Cambria Math" panose="02040503050406030204" pitchFamily="18" charset="0"/>
                        <a:ea typeface="Cambria Math" panose="02040503050406030204" pitchFamily="18" charset="0"/>
                        <a:cs typeface="Arial" panose="020B0604020202020204" pitchFamily="34" charset="0"/>
                      </a:rPr>
                      <m:t>sin</m:t>
                    </m:r>
                    <m:r>
                      <a:rPr lang="en-US" sz="1400" b="0" i="1" smtClean="0">
                        <a:solidFill>
                          <a:srgbClr val="00B0F0"/>
                        </a:solidFill>
                        <a:latin typeface="Cambria Math" panose="02040503050406030204" pitchFamily="18" charset="0"/>
                        <a:ea typeface="Cambria Math" panose="02040503050406030204" pitchFamily="18" charset="0"/>
                        <a:cs typeface="Arial" panose="020B0604020202020204" pitchFamily="34" charset="0"/>
                      </a:rPr>
                      <m:t>⁡(100</m:t>
                    </m:r>
                    <m:r>
                      <a:rPr lang="en-US" sz="1400" i="1">
                        <a:solidFill>
                          <a:srgbClr val="00B0F0"/>
                        </a:solidFill>
                        <a:latin typeface="Cambria Math" panose="02040503050406030204" pitchFamily="18" charset="0"/>
                        <a:ea typeface="Cambria Math" panose="02040503050406030204" pitchFamily="18" charset="0"/>
                        <a:cs typeface="Arial" panose="020B0604020202020204" pitchFamily="34" charset="0"/>
                      </a:rPr>
                      <m:t>𝑡</m:t>
                    </m:r>
                    <m:r>
                      <a:rPr lang="en-US" sz="1400" b="0" i="1" smtClean="0">
                        <a:solidFill>
                          <a:srgbClr val="00B0F0"/>
                        </a:solidFill>
                        <a:latin typeface="Cambria Math" panose="02040503050406030204" pitchFamily="18" charset="0"/>
                        <a:ea typeface="Cambria Math" panose="02040503050406030204" pitchFamily="18" charset="0"/>
                        <a:cs typeface="Arial" panose="020B0604020202020204" pitchFamily="34" charset="0"/>
                      </a:rPr>
                      <m:t>−</m:t>
                    </m:r>
                  </m:oMath>
                </a14:m>
                <a:r>
                  <a:rPr lang="en-US" sz="1400" dirty="0">
                    <a:solidFill>
                      <a:srgbClr val="00B0F0"/>
                    </a:solidFill>
                    <a:ea typeface="Cambria Math" panose="02040503050406030204" pitchFamily="18" charset="0"/>
                    <a:cs typeface="Arial" panose="020B0604020202020204" pitchFamily="34" charset="0"/>
                  </a:rPr>
                  <a:t> </a:t>
                </a:r>
                <a14:m>
                  <m:oMath xmlns:m="http://schemas.openxmlformats.org/officeDocument/2006/math">
                    <m:sSup>
                      <m:sSupPr>
                        <m:ctrlPr>
                          <a:rPr lang="en-US" sz="1400" i="1">
                            <a:solidFill>
                              <a:srgbClr val="00B0F0"/>
                            </a:solidFill>
                            <a:latin typeface="Cambria Math" panose="02040503050406030204" pitchFamily="18" charset="0"/>
                            <a:ea typeface="Cambria Math" panose="02040503050406030204" pitchFamily="18" charset="0"/>
                            <a:cs typeface="Arial" panose="020B0604020202020204" pitchFamily="34" charset="0"/>
                          </a:rPr>
                        </m:ctrlPr>
                      </m:sSupPr>
                      <m:e>
                        <m:r>
                          <a:rPr lang="en-US" sz="1400" b="0" i="1" smtClean="0">
                            <a:solidFill>
                              <a:srgbClr val="00B0F0"/>
                            </a:solidFill>
                            <a:latin typeface="Cambria Math" panose="02040503050406030204" pitchFamily="18" charset="0"/>
                            <a:ea typeface="Cambria Math" panose="02040503050406030204" pitchFamily="18" charset="0"/>
                            <a:cs typeface="Arial" panose="020B0604020202020204" pitchFamily="34" charset="0"/>
                          </a:rPr>
                          <m:t>30</m:t>
                        </m:r>
                      </m:e>
                      <m:sup>
                        <m:r>
                          <a:rPr lang="en-US" sz="1400" i="1">
                            <a:solidFill>
                              <a:srgbClr val="00B0F0"/>
                            </a:solidFill>
                            <a:latin typeface="Cambria Math" panose="02040503050406030204" pitchFamily="18" charset="0"/>
                            <a:ea typeface="Cambria Math" panose="02040503050406030204" pitchFamily="18" charset="0"/>
                            <a:cs typeface="Arial" panose="020B0604020202020204" pitchFamily="34" charset="0"/>
                          </a:rPr>
                          <m:t>𝑜</m:t>
                        </m:r>
                      </m:sup>
                    </m:sSup>
                    <m:r>
                      <a:rPr lang="en-US" sz="1400" b="0" i="1" smtClean="0">
                        <a:solidFill>
                          <a:srgbClr val="00B0F0"/>
                        </a:solidFill>
                        <a:latin typeface="Cambria Math" panose="02040503050406030204" pitchFamily="18" charset="0"/>
                        <a:ea typeface="Cambria Math" panose="02040503050406030204" pitchFamily="18" charset="0"/>
                        <a:cs typeface="Arial" panose="020B0604020202020204" pitchFamily="34" charset="0"/>
                      </a:rPr>
                      <m:t>) (</m:t>
                    </m:r>
                    <m:r>
                      <a:rPr lang="en-US" sz="1400" b="0" i="1" smtClean="0">
                        <a:solidFill>
                          <a:srgbClr val="00B0F0"/>
                        </a:solidFill>
                        <a:latin typeface="Cambria Math" panose="02040503050406030204" pitchFamily="18" charset="0"/>
                        <a:ea typeface="Cambria Math" panose="02040503050406030204" pitchFamily="18" charset="0"/>
                        <a:cs typeface="Arial" panose="020B0604020202020204" pitchFamily="34" charset="0"/>
                      </a:rPr>
                      <m:t>𝐴</m:t>
                    </m:r>
                    <m:r>
                      <a:rPr lang="en-US" sz="1400" b="0" i="1" smtClean="0">
                        <a:solidFill>
                          <a:srgbClr val="00B0F0"/>
                        </a:solidFill>
                        <a:latin typeface="Cambria Math" panose="02040503050406030204" pitchFamily="18" charset="0"/>
                        <a:ea typeface="Cambria Math" panose="02040503050406030204" pitchFamily="18" charset="0"/>
                        <a:cs typeface="Arial" panose="020B0604020202020204" pitchFamily="34" charset="0"/>
                      </a:rPr>
                      <m:t>)</m:t>
                    </m:r>
                  </m:oMath>
                </a14:m>
                <a:endParaRPr lang="en-US" sz="1400" dirty="0">
                  <a:solidFill>
                    <a:srgbClr val="002060"/>
                  </a:solidFill>
                  <a:latin typeface="Arial" panose="020B0604020202020204" pitchFamily="34" charset="0"/>
                  <a:cs typeface="Arial" panose="020B0604020202020204" pitchFamily="34" charset="0"/>
                </a:endParaRPr>
              </a:p>
            </p:txBody>
          </p:sp>
        </mc:Choice>
        <mc:Fallback>
          <p:sp>
            <p:nvSpPr>
              <p:cNvPr id="5" name="TextBox 4">
                <a:extLst>
                  <a:ext uri="{FF2B5EF4-FFF2-40B4-BE49-F238E27FC236}">
                    <a16:creationId xmlns="" xmlns:a16="http://schemas.microsoft.com/office/drawing/2014/main" xmlns:a14="http://schemas.microsoft.com/office/drawing/2010/main" id="{8D375D04-2560-4C62-AC20-C7EA008AB71F}"/>
                  </a:ext>
                </a:extLst>
              </p:cNvPr>
              <p:cNvSpPr txBox="1">
                <a:spLocks noRot="1" noChangeAspect="1" noMove="1" noResize="1" noEditPoints="1" noAdjustHandles="1" noChangeArrowheads="1" noChangeShapeType="1" noTextEdit="1"/>
              </p:cNvSpPr>
              <p:nvPr/>
            </p:nvSpPr>
            <p:spPr>
              <a:xfrm>
                <a:off x="300883" y="2313365"/>
                <a:ext cx="6178179" cy="4011226"/>
              </a:xfrm>
              <a:prstGeom prst="rect">
                <a:avLst/>
              </a:prstGeom>
              <a:blipFill rotWithShape="0">
                <a:blip r:embed="rId2"/>
                <a:stretch>
                  <a:fillRect l="-296" b="-45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 xmlns:a16="http://schemas.microsoft.com/office/drawing/2014/main" id="{2C67ED66-0C86-411A-8A1A-8115ACF587C1}"/>
                  </a:ext>
                </a:extLst>
              </p:cNvPr>
              <p:cNvSpPr txBox="1"/>
              <p:nvPr/>
            </p:nvSpPr>
            <p:spPr>
              <a:xfrm>
                <a:off x="6697360" y="2272767"/>
                <a:ext cx="5412258" cy="561436"/>
              </a:xfrm>
              <a:prstGeom prst="rect">
                <a:avLst/>
              </a:prstGeom>
              <a:noFill/>
            </p:spPr>
            <p:txBody>
              <a:bodyPr wrap="square" rtlCol="0">
                <a:spAutoFit/>
              </a:bodyPr>
              <a:lstStyle/>
              <a:p>
                <a:r>
                  <a:rPr lang="en-US" sz="1400" dirty="0">
                    <a:solidFill>
                      <a:srgbClr val="00B050"/>
                    </a:solidFill>
                    <a:latin typeface="Arial" panose="020B0604020202020204" pitchFamily="34" charset="0"/>
                    <a:cs typeface="Arial" panose="020B0604020202020204" pitchFamily="34" charset="0"/>
                  </a:rPr>
                  <a:t>- </a:t>
                </a:r>
                <a:r>
                  <a:rPr lang="en-US" sz="1400" dirty="0" err="1">
                    <a:solidFill>
                      <a:srgbClr val="00B050"/>
                    </a:solidFill>
                    <a:latin typeface="Arial" panose="020B0604020202020204" pitchFamily="34" charset="0"/>
                    <a:cs typeface="Arial" panose="020B0604020202020204" pitchFamily="34" charset="0"/>
                  </a:rPr>
                  <a:t>Biểu</a:t>
                </a:r>
                <a:r>
                  <a:rPr lang="en-US" sz="1400" dirty="0">
                    <a:solidFill>
                      <a:srgbClr val="00B050"/>
                    </a:solidFill>
                    <a:latin typeface="Arial" panose="020B0604020202020204" pitchFamily="34" charset="0"/>
                    <a:cs typeface="Arial" panose="020B0604020202020204" pitchFamily="34" charset="0"/>
                  </a:rPr>
                  <a:t> </a:t>
                </a:r>
                <a:r>
                  <a:rPr lang="en-US" sz="1400" dirty="0" err="1">
                    <a:solidFill>
                      <a:srgbClr val="00B050"/>
                    </a:solidFill>
                    <a:latin typeface="Arial" panose="020B0604020202020204" pitchFamily="34" charset="0"/>
                    <a:cs typeface="Arial" panose="020B0604020202020204" pitchFamily="34" charset="0"/>
                  </a:rPr>
                  <a:t>thức</a:t>
                </a:r>
                <a:r>
                  <a:rPr lang="en-US" sz="1400" dirty="0">
                    <a:solidFill>
                      <a:srgbClr val="00B050"/>
                    </a:solidFill>
                    <a:latin typeface="Arial" panose="020B0604020202020204" pitchFamily="34" charset="0"/>
                    <a:cs typeface="Arial" panose="020B0604020202020204" pitchFamily="34" charset="0"/>
                  </a:rPr>
                  <a:t> </a:t>
                </a:r>
                <a:r>
                  <a:rPr lang="en-US" sz="1400" dirty="0" err="1">
                    <a:solidFill>
                      <a:srgbClr val="00B050"/>
                    </a:solidFill>
                    <a:latin typeface="Arial" panose="020B0604020202020204" pitchFamily="34" charset="0"/>
                    <a:cs typeface="Arial" panose="020B0604020202020204" pitchFamily="34" charset="0"/>
                  </a:rPr>
                  <a:t>của</a:t>
                </a:r>
                <a:r>
                  <a:rPr lang="en-US" sz="1400" dirty="0">
                    <a:solidFill>
                      <a:srgbClr val="00B050"/>
                    </a:solidFill>
                    <a:latin typeface="Arial" panose="020B0604020202020204" pitchFamily="34" charset="0"/>
                    <a:cs typeface="Arial" panose="020B0604020202020204" pitchFamily="34" charset="0"/>
                  </a:rPr>
                  <a:t> </a:t>
                </a:r>
                <a:r>
                  <a:rPr lang="en-US" sz="1400" dirty="0" err="1">
                    <a:solidFill>
                      <a:srgbClr val="00B050"/>
                    </a:solidFill>
                    <a:latin typeface="Arial" panose="020B0604020202020204" pitchFamily="34" charset="0"/>
                    <a:cs typeface="Arial" panose="020B0604020202020204" pitchFamily="34" charset="0"/>
                  </a:rPr>
                  <a:t>điện</a:t>
                </a:r>
                <a:r>
                  <a:rPr lang="en-US" sz="1400" dirty="0">
                    <a:solidFill>
                      <a:srgbClr val="00B050"/>
                    </a:solidFill>
                    <a:latin typeface="Arial" panose="020B0604020202020204" pitchFamily="34" charset="0"/>
                    <a:cs typeface="Arial" panose="020B0604020202020204" pitchFamily="34" charset="0"/>
                  </a:rPr>
                  <a:t> </a:t>
                </a:r>
                <a:r>
                  <a:rPr lang="en-US" sz="1400" dirty="0" err="1">
                    <a:solidFill>
                      <a:srgbClr val="00B050"/>
                    </a:solidFill>
                    <a:latin typeface="Arial" panose="020B0604020202020204" pitchFamily="34" charset="0"/>
                    <a:cs typeface="Arial" panose="020B0604020202020204" pitchFamily="34" charset="0"/>
                  </a:rPr>
                  <a:t>áp</a:t>
                </a:r>
                <a:r>
                  <a:rPr lang="en-US" sz="1400" dirty="0">
                    <a:solidFill>
                      <a:srgbClr val="00B050"/>
                    </a:solidFill>
                    <a:latin typeface="Arial" panose="020B0604020202020204" pitchFamily="34" charset="0"/>
                    <a:cs typeface="Arial" panose="020B0604020202020204" pitchFamily="34" charset="0"/>
                  </a:rPr>
                  <a:t> </a:t>
                </a:r>
                <a14:m>
                  <m:oMath xmlns:m="http://schemas.openxmlformats.org/officeDocument/2006/math">
                    <m:sSub>
                      <m:sSubPr>
                        <m:ctrlPr>
                          <a:rPr lang="en-US" sz="1400" i="1" smtClean="0">
                            <a:solidFill>
                              <a:srgbClr val="00B050"/>
                            </a:solidFill>
                            <a:latin typeface="Cambria Math" panose="02040503050406030204" pitchFamily="18" charset="0"/>
                            <a:cs typeface="Arial" panose="020B0604020202020204" pitchFamily="34" charset="0"/>
                          </a:rPr>
                        </m:ctrlPr>
                      </m:sSubPr>
                      <m:e>
                        <m:r>
                          <a:rPr lang="en-US" sz="1400" b="0" i="1" smtClean="0">
                            <a:solidFill>
                              <a:srgbClr val="00B050"/>
                            </a:solidFill>
                            <a:latin typeface="Cambria Math" panose="02040503050406030204" pitchFamily="18" charset="0"/>
                            <a:cs typeface="Arial" panose="020B0604020202020204" pitchFamily="34" charset="0"/>
                          </a:rPr>
                          <m:t>𝑢</m:t>
                        </m:r>
                      </m:e>
                      <m:sub>
                        <m:r>
                          <a:rPr lang="en-US" sz="1400" b="0" i="1" smtClean="0">
                            <a:solidFill>
                              <a:srgbClr val="00B050"/>
                            </a:solidFill>
                            <a:latin typeface="Cambria Math" panose="02040503050406030204" pitchFamily="18" charset="0"/>
                            <a:cs typeface="Arial" panose="020B0604020202020204" pitchFamily="34" charset="0"/>
                          </a:rPr>
                          <m:t>𝑅</m:t>
                        </m:r>
                      </m:sub>
                    </m:sSub>
                    <m:r>
                      <a:rPr lang="en-US" sz="1400" b="0" i="1" smtClean="0">
                        <a:solidFill>
                          <a:srgbClr val="00B050"/>
                        </a:solidFill>
                        <a:latin typeface="Cambria Math" panose="02040503050406030204" pitchFamily="18" charset="0"/>
                        <a:cs typeface="Arial" panose="020B0604020202020204" pitchFamily="34" charset="0"/>
                      </a:rPr>
                      <m:t>:</m:t>
                    </m:r>
                  </m:oMath>
                </a14:m>
                <a:endParaRPr lang="en-US" sz="1400" b="0" dirty="0">
                  <a:solidFill>
                    <a:srgbClr val="00B050"/>
                  </a:solidFill>
                  <a:latin typeface="Arial" panose="020B0604020202020204" pitchFamily="34" charset="0"/>
                  <a:cs typeface="Arial" panose="020B0604020202020204" pitchFamily="34" charset="0"/>
                </a:endParaRPr>
              </a:p>
              <a:p>
                <a:r>
                  <a:rPr lang="en-US" sz="1400" dirty="0">
                    <a:solidFill>
                      <a:srgbClr val="00B050"/>
                    </a:solidFill>
                    <a:latin typeface="Arial" panose="020B0604020202020204" pitchFamily="34" charset="0"/>
                    <a:cs typeface="Arial" panose="020B0604020202020204" pitchFamily="34" charset="0"/>
                  </a:rPr>
                  <a:t>	</a:t>
                </a:r>
                <a14:m>
                  <m:oMath xmlns:m="http://schemas.openxmlformats.org/officeDocument/2006/math">
                    <m:sSub>
                      <m:sSubPr>
                        <m:ctrlPr>
                          <a:rPr lang="en-US" sz="1400" i="1" smtClean="0">
                            <a:solidFill>
                              <a:srgbClr val="00B050"/>
                            </a:solidFill>
                            <a:latin typeface="Cambria Math" panose="02040503050406030204" pitchFamily="18" charset="0"/>
                            <a:cs typeface="Arial" panose="020B0604020202020204" pitchFamily="34" charset="0"/>
                          </a:rPr>
                        </m:ctrlPr>
                      </m:sSubPr>
                      <m:e>
                        <m:r>
                          <a:rPr lang="en-US" sz="1400" b="0" i="1" smtClean="0">
                            <a:solidFill>
                              <a:srgbClr val="00B050"/>
                            </a:solidFill>
                            <a:latin typeface="Cambria Math" panose="02040503050406030204" pitchFamily="18" charset="0"/>
                            <a:cs typeface="Arial" panose="020B0604020202020204" pitchFamily="34" charset="0"/>
                          </a:rPr>
                          <m:t>𝑢</m:t>
                        </m:r>
                      </m:e>
                      <m:sub>
                        <m:r>
                          <a:rPr lang="en-US" sz="1400" b="0" i="1" smtClean="0">
                            <a:solidFill>
                              <a:srgbClr val="00B050"/>
                            </a:solidFill>
                            <a:latin typeface="Cambria Math" panose="02040503050406030204" pitchFamily="18" charset="0"/>
                            <a:cs typeface="Arial" panose="020B0604020202020204" pitchFamily="34" charset="0"/>
                          </a:rPr>
                          <m:t>𝑅</m:t>
                        </m:r>
                      </m:sub>
                    </m:sSub>
                    <m:r>
                      <a:rPr lang="en-US" sz="1400" b="0" i="1" smtClean="0">
                        <a:solidFill>
                          <a:srgbClr val="00B050"/>
                        </a:solidFill>
                        <a:latin typeface="Cambria Math" panose="02040503050406030204" pitchFamily="18" charset="0"/>
                        <a:cs typeface="Arial" panose="020B0604020202020204" pitchFamily="34" charset="0"/>
                      </a:rPr>
                      <m:t>=</m:t>
                    </m:r>
                    <m:sSub>
                      <m:sSubPr>
                        <m:ctrlPr>
                          <a:rPr lang="en-US" sz="1400" b="0" i="1" smtClean="0">
                            <a:solidFill>
                              <a:srgbClr val="00B050"/>
                            </a:solidFill>
                            <a:latin typeface="Cambria Math" panose="02040503050406030204" pitchFamily="18" charset="0"/>
                            <a:cs typeface="Arial" panose="020B0604020202020204" pitchFamily="34" charset="0"/>
                          </a:rPr>
                        </m:ctrlPr>
                      </m:sSubPr>
                      <m:e>
                        <m:r>
                          <a:rPr lang="en-US" sz="1400" b="0" i="1" smtClean="0">
                            <a:solidFill>
                              <a:srgbClr val="00B050"/>
                            </a:solidFill>
                            <a:latin typeface="Cambria Math" panose="02040503050406030204" pitchFamily="18" charset="0"/>
                            <a:cs typeface="Arial" panose="020B0604020202020204" pitchFamily="34" charset="0"/>
                          </a:rPr>
                          <m:t>𝑈</m:t>
                        </m:r>
                      </m:e>
                      <m:sub>
                        <m:r>
                          <a:rPr lang="en-US" sz="1400" b="0" i="1" smtClean="0">
                            <a:solidFill>
                              <a:srgbClr val="00B050"/>
                            </a:solidFill>
                            <a:latin typeface="Cambria Math" panose="02040503050406030204" pitchFamily="18" charset="0"/>
                            <a:cs typeface="Arial" panose="020B0604020202020204" pitchFamily="34" charset="0"/>
                          </a:rPr>
                          <m:t>𝑅𝑚𝑎𝑥</m:t>
                        </m:r>
                      </m:sub>
                    </m:sSub>
                    <m:func>
                      <m:funcPr>
                        <m:ctrlPr>
                          <a:rPr lang="en-US" sz="1400" b="0" i="1" smtClean="0">
                            <a:solidFill>
                              <a:srgbClr val="00B050"/>
                            </a:solidFill>
                            <a:latin typeface="Cambria Math" panose="02040503050406030204" pitchFamily="18" charset="0"/>
                            <a:cs typeface="Arial" panose="020B0604020202020204" pitchFamily="34" charset="0"/>
                          </a:rPr>
                        </m:ctrlPr>
                      </m:funcPr>
                      <m:fName>
                        <m:r>
                          <m:rPr>
                            <m:sty m:val="p"/>
                          </m:rPr>
                          <a:rPr lang="en-US" sz="1400" b="0" i="0" smtClean="0">
                            <a:solidFill>
                              <a:srgbClr val="00B050"/>
                            </a:solidFill>
                            <a:latin typeface="Cambria Math" panose="02040503050406030204" pitchFamily="18" charset="0"/>
                            <a:cs typeface="Arial" panose="020B0604020202020204" pitchFamily="34" charset="0"/>
                          </a:rPr>
                          <m:t>sin</m:t>
                        </m:r>
                      </m:fName>
                      <m:e>
                        <m:d>
                          <m:dPr>
                            <m:ctrlPr>
                              <a:rPr lang="en-US" sz="1400" b="0" i="1" smtClean="0">
                                <a:solidFill>
                                  <a:srgbClr val="00B050"/>
                                </a:solidFill>
                                <a:latin typeface="Cambria Math" panose="02040503050406030204" pitchFamily="18" charset="0"/>
                                <a:cs typeface="Arial" panose="020B0604020202020204" pitchFamily="34" charset="0"/>
                              </a:rPr>
                            </m:ctrlPr>
                          </m:dPr>
                          <m:e>
                            <m:r>
                              <a:rPr lang="en-US" sz="1400"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𝜔</m:t>
                            </m:r>
                            <m:r>
                              <a:rPr lang="en-US" sz="1400"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𝑡</m:t>
                            </m:r>
                            <m:r>
                              <a:rPr lang="en-US" sz="1400"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sz="1400"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ctrlPr>
                              </m:sSupPr>
                              <m:e>
                                <m:r>
                                  <a:rPr lang="en-US" sz="1400"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25</m:t>
                                </m:r>
                              </m:e>
                              <m:sup>
                                <m:r>
                                  <a:rPr lang="en-US" sz="1400"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𝑜</m:t>
                                </m:r>
                              </m:sup>
                            </m:sSup>
                          </m:e>
                        </m:d>
                      </m:e>
                    </m:func>
                    <m:r>
                      <a:rPr lang="en-US" sz="1400"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=20</m:t>
                    </m:r>
                    <m:rad>
                      <m:radPr>
                        <m:degHide m:val="on"/>
                        <m:ctrlPr>
                          <a:rPr lang="en-US" sz="1400"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ctrlPr>
                      </m:radPr>
                      <m:deg/>
                      <m:e>
                        <m:r>
                          <a:rPr lang="en-US" sz="1400"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2</m:t>
                        </m:r>
                      </m:e>
                    </m:rad>
                    <m:r>
                      <a:rPr lang="en-US" sz="1400"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𝑠𝑖𝑛</m:t>
                    </m:r>
                    <m:d>
                      <m:dPr>
                        <m:ctrlPr>
                          <a:rPr lang="en-US" sz="1400" i="1" smtClean="0">
                            <a:solidFill>
                              <a:srgbClr val="00B050"/>
                            </a:solidFill>
                            <a:latin typeface="Cambria Math" panose="02040503050406030204" pitchFamily="18" charset="0"/>
                            <a:cs typeface="Arial" panose="020B0604020202020204" pitchFamily="34" charset="0"/>
                          </a:rPr>
                        </m:ctrlPr>
                      </m:dPr>
                      <m:e>
                        <m:r>
                          <a:rPr lang="en-US" sz="1400" b="0" i="1" smtClean="0">
                            <a:solidFill>
                              <a:srgbClr val="00B050"/>
                            </a:solidFill>
                            <a:latin typeface="Cambria Math" panose="02040503050406030204" pitchFamily="18" charset="0"/>
                            <a:cs typeface="Arial" panose="020B0604020202020204" pitchFamily="34" charset="0"/>
                          </a:rPr>
                          <m:t>100</m:t>
                        </m:r>
                        <m:r>
                          <a:rPr lang="en-US" sz="1400" i="1">
                            <a:solidFill>
                              <a:srgbClr val="00B050"/>
                            </a:solidFill>
                            <a:latin typeface="Cambria Math" panose="02040503050406030204" pitchFamily="18" charset="0"/>
                            <a:ea typeface="Cambria Math" panose="02040503050406030204" pitchFamily="18" charset="0"/>
                            <a:cs typeface="Arial" panose="020B0604020202020204" pitchFamily="34" charset="0"/>
                          </a:rPr>
                          <m:t>𝑡</m:t>
                        </m:r>
                        <m:r>
                          <a:rPr lang="en-US" sz="1400"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sz="1400" i="1">
                                <a:solidFill>
                                  <a:srgbClr val="00B050"/>
                                </a:solidFill>
                                <a:latin typeface="Cambria Math" panose="02040503050406030204" pitchFamily="18" charset="0"/>
                                <a:ea typeface="Cambria Math" panose="02040503050406030204" pitchFamily="18" charset="0"/>
                                <a:cs typeface="Arial" panose="020B0604020202020204" pitchFamily="34" charset="0"/>
                              </a:rPr>
                            </m:ctrlPr>
                          </m:sSupPr>
                          <m:e>
                            <m:r>
                              <a:rPr lang="en-US" sz="1400"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30</m:t>
                            </m:r>
                          </m:e>
                          <m:sup>
                            <m:r>
                              <a:rPr lang="en-US" sz="1400" i="1">
                                <a:solidFill>
                                  <a:srgbClr val="00B050"/>
                                </a:solidFill>
                                <a:latin typeface="Cambria Math" panose="02040503050406030204" pitchFamily="18" charset="0"/>
                                <a:ea typeface="Cambria Math" panose="02040503050406030204" pitchFamily="18" charset="0"/>
                                <a:cs typeface="Arial" panose="020B0604020202020204" pitchFamily="34" charset="0"/>
                              </a:rPr>
                              <m:t>𝑜</m:t>
                            </m:r>
                          </m:sup>
                        </m:sSup>
                      </m:e>
                    </m:d>
                    <m:r>
                      <a:rPr lang="en-US" sz="1400"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 (</m:t>
                    </m:r>
                    <m:r>
                      <a:rPr lang="en-US" sz="1400"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𝑉</m:t>
                    </m:r>
                    <m:r>
                      <a:rPr lang="en-US" sz="1400" b="0" i="1" smtClean="0">
                        <a:solidFill>
                          <a:srgbClr val="00B050"/>
                        </a:solidFill>
                        <a:latin typeface="Cambria Math" panose="02040503050406030204" pitchFamily="18" charset="0"/>
                        <a:ea typeface="Cambria Math" panose="02040503050406030204" pitchFamily="18" charset="0"/>
                        <a:cs typeface="Arial" panose="020B0604020202020204" pitchFamily="34" charset="0"/>
                      </a:rPr>
                      <m:t>)</m:t>
                    </m:r>
                  </m:oMath>
                </a14:m>
                <a:endParaRPr lang="en-US" sz="1400" dirty="0">
                  <a:solidFill>
                    <a:srgbClr val="00B050"/>
                  </a:solidFill>
                  <a:latin typeface="Arial" panose="020B0604020202020204" pitchFamily="34" charset="0"/>
                  <a:cs typeface="Arial" panose="020B0604020202020204" pitchFamily="34" charset="0"/>
                </a:endParaRPr>
              </a:p>
            </p:txBody>
          </p:sp>
        </mc:Choice>
        <mc:Fallback xmlns="">
          <p:sp>
            <p:nvSpPr>
              <p:cNvPr id="6" name="TextBox 5">
                <a:extLst>
                  <a:ext uri="{FF2B5EF4-FFF2-40B4-BE49-F238E27FC236}">
                    <a16:creationId xmlns:a16="http://schemas.microsoft.com/office/drawing/2014/main" id="{2C67ED66-0C86-411A-8A1A-8115ACF587C1}"/>
                  </a:ext>
                </a:extLst>
              </p:cNvPr>
              <p:cNvSpPr txBox="1">
                <a:spLocks noRot="1" noChangeAspect="1" noMove="1" noResize="1" noEditPoints="1" noAdjustHandles="1" noChangeArrowheads="1" noChangeShapeType="1" noTextEdit="1"/>
              </p:cNvSpPr>
              <p:nvPr/>
            </p:nvSpPr>
            <p:spPr>
              <a:xfrm>
                <a:off x="6697360" y="2272767"/>
                <a:ext cx="5412258" cy="561436"/>
              </a:xfrm>
              <a:prstGeom prst="rect">
                <a:avLst/>
              </a:prstGeom>
              <a:blipFill>
                <a:blip r:embed="rId4"/>
                <a:stretch>
                  <a:fillRect l="-338" t="-2174" b="-2174"/>
                </a:stretch>
              </a:blipFill>
            </p:spPr>
            <p:txBody>
              <a:bodyPr/>
              <a:lstStyle/>
              <a:p>
                <a:r>
                  <a:rPr lang="en-US">
                    <a:noFill/>
                  </a:rPr>
                  <a:t> </a:t>
                </a:r>
              </a:p>
            </p:txBody>
          </p:sp>
        </mc:Fallback>
      </mc:AlternateContent>
      <p:cxnSp>
        <p:nvCxnSpPr>
          <p:cNvPr id="7" name="Straight Connector 6">
            <a:extLst>
              <a:ext uri="{FF2B5EF4-FFF2-40B4-BE49-F238E27FC236}">
                <a16:creationId xmlns="" xmlns:a16="http://schemas.microsoft.com/office/drawing/2014/main" id="{EA962256-220F-4FDF-B68C-768B43211359}"/>
              </a:ext>
            </a:extLst>
          </p:cNvPr>
          <p:cNvCxnSpPr/>
          <p:nvPr/>
        </p:nvCxnSpPr>
        <p:spPr>
          <a:xfrm>
            <a:off x="6425513" y="2274038"/>
            <a:ext cx="0" cy="3756059"/>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TextBox 8">
                <a:extLst>
                  <a:ext uri="{FF2B5EF4-FFF2-40B4-BE49-F238E27FC236}">
                    <a16:creationId xmlns="" xmlns:a16="http://schemas.microsoft.com/office/drawing/2014/main" id="{E9FC68C9-A9F9-441F-924B-C396CE743D9F}"/>
                  </a:ext>
                </a:extLst>
              </p:cNvPr>
              <p:cNvSpPr txBox="1"/>
              <p:nvPr/>
            </p:nvSpPr>
            <p:spPr>
              <a:xfrm>
                <a:off x="6697360" y="2811639"/>
                <a:ext cx="5354595" cy="544188"/>
              </a:xfrm>
              <a:prstGeom prst="rect">
                <a:avLst/>
              </a:prstGeom>
              <a:noFill/>
            </p:spPr>
            <p:txBody>
              <a:bodyPr wrap="square" rtlCol="0">
                <a:spAutoFit/>
              </a:bodyPr>
              <a:lstStyle/>
              <a:p>
                <a:r>
                  <a:rPr lang="en-US" sz="1400" dirty="0">
                    <a:solidFill>
                      <a:srgbClr val="7030A0"/>
                    </a:solidFill>
                    <a:latin typeface="Arial" panose="020B0604020202020204" pitchFamily="34" charset="0"/>
                    <a:cs typeface="Arial" panose="020B0604020202020204" pitchFamily="34" charset="0"/>
                  </a:rPr>
                  <a:t>- </a:t>
                </a:r>
                <a:r>
                  <a:rPr lang="en-US" sz="1400" dirty="0" err="1">
                    <a:solidFill>
                      <a:srgbClr val="7030A0"/>
                    </a:solidFill>
                    <a:latin typeface="Arial" panose="020B0604020202020204" pitchFamily="34" charset="0"/>
                    <a:cs typeface="Arial" panose="020B0604020202020204" pitchFamily="34" charset="0"/>
                  </a:rPr>
                  <a:t>Biểu</a:t>
                </a:r>
                <a:r>
                  <a:rPr lang="en-US" sz="1400" dirty="0">
                    <a:solidFill>
                      <a:srgbClr val="7030A0"/>
                    </a:solidFill>
                    <a:latin typeface="Arial" panose="020B0604020202020204" pitchFamily="34" charset="0"/>
                    <a:cs typeface="Arial" panose="020B0604020202020204" pitchFamily="34" charset="0"/>
                  </a:rPr>
                  <a:t> </a:t>
                </a:r>
                <a:r>
                  <a:rPr lang="en-US" sz="1400" dirty="0" err="1">
                    <a:solidFill>
                      <a:srgbClr val="7030A0"/>
                    </a:solidFill>
                    <a:latin typeface="Arial" panose="020B0604020202020204" pitchFamily="34" charset="0"/>
                    <a:cs typeface="Arial" panose="020B0604020202020204" pitchFamily="34" charset="0"/>
                  </a:rPr>
                  <a:t>thức</a:t>
                </a:r>
                <a:r>
                  <a:rPr lang="en-US" sz="1400" dirty="0">
                    <a:solidFill>
                      <a:srgbClr val="7030A0"/>
                    </a:solidFill>
                    <a:latin typeface="Arial" panose="020B0604020202020204" pitchFamily="34" charset="0"/>
                    <a:cs typeface="Arial" panose="020B0604020202020204" pitchFamily="34" charset="0"/>
                  </a:rPr>
                  <a:t> </a:t>
                </a:r>
                <a:r>
                  <a:rPr lang="en-US" sz="1400" dirty="0" err="1">
                    <a:solidFill>
                      <a:srgbClr val="7030A0"/>
                    </a:solidFill>
                    <a:latin typeface="Arial" panose="020B0604020202020204" pitchFamily="34" charset="0"/>
                    <a:cs typeface="Arial" panose="020B0604020202020204" pitchFamily="34" charset="0"/>
                  </a:rPr>
                  <a:t>của</a:t>
                </a:r>
                <a:r>
                  <a:rPr lang="en-US" sz="1400" dirty="0">
                    <a:solidFill>
                      <a:srgbClr val="7030A0"/>
                    </a:solidFill>
                    <a:latin typeface="Arial" panose="020B0604020202020204" pitchFamily="34" charset="0"/>
                    <a:cs typeface="Arial" panose="020B0604020202020204" pitchFamily="34" charset="0"/>
                  </a:rPr>
                  <a:t> </a:t>
                </a:r>
                <a:r>
                  <a:rPr lang="en-US" sz="1400" dirty="0" err="1">
                    <a:solidFill>
                      <a:srgbClr val="7030A0"/>
                    </a:solidFill>
                    <a:latin typeface="Arial" panose="020B0604020202020204" pitchFamily="34" charset="0"/>
                    <a:cs typeface="Arial" panose="020B0604020202020204" pitchFamily="34" charset="0"/>
                  </a:rPr>
                  <a:t>điện</a:t>
                </a:r>
                <a:r>
                  <a:rPr lang="en-US" sz="1400" dirty="0">
                    <a:solidFill>
                      <a:srgbClr val="7030A0"/>
                    </a:solidFill>
                    <a:latin typeface="Arial" panose="020B0604020202020204" pitchFamily="34" charset="0"/>
                    <a:cs typeface="Arial" panose="020B0604020202020204" pitchFamily="34" charset="0"/>
                  </a:rPr>
                  <a:t> </a:t>
                </a:r>
                <a:r>
                  <a:rPr lang="en-US" sz="1400" dirty="0" err="1">
                    <a:solidFill>
                      <a:srgbClr val="7030A0"/>
                    </a:solidFill>
                    <a:latin typeface="Arial" panose="020B0604020202020204" pitchFamily="34" charset="0"/>
                    <a:cs typeface="Arial" panose="020B0604020202020204" pitchFamily="34" charset="0"/>
                  </a:rPr>
                  <a:t>áp</a:t>
                </a:r>
                <a:r>
                  <a:rPr lang="en-US" sz="1400" dirty="0">
                    <a:solidFill>
                      <a:srgbClr val="7030A0"/>
                    </a:solidFill>
                    <a:latin typeface="Arial" panose="020B0604020202020204" pitchFamily="34" charset="0"/>
                    <a:cs typeface="Arial" panose="020B0604020202020204" pitchFamily="34" charset="0"/>
                  </a:rPr>
                  <a:t> </a:t>
                </a:r>
                <a14:m>
                  <m:oMath xmlns:m="http://schemas.openxmlformats.org/officeDocument/2006/math">
                    <m:sSub>
                      <m:sSubPr>
                        <m:ctrlPr>
                          <a:rPr lang="en-US" sz="1400" i="1" smtClean="0">
                            <a:solidFill>
                              <a:srgbClr val="7030A0"/>
                            </a:solidFill>
                            <a:latin typeface="Cambria Math" panose="02040503050406030204" pitchFamily="18" charset="0"/>
                            <a:cs typeface="Arial" panose="020B0604020202020204" pitchFamily="34" charset="0"/>
                          </a:rPr>
                        </m:ctrlPr>
                      </m:sSubPr>
                      <m:e>
                        <m:r>
                          <a:rPr lang="en-US" sz="1400" b="0" i="1" smtClean="0">
                            <a:solidFill>
                              <a:srgbClr val="7030A0"/>
                            </a:solidFill>
                            <a:latin typeface="Cambria Math" panose="02040503050406030204" pitchFamily="18" charset="0"/>
                            <a:cs typeface="Arial" panose="020B0604020202020204" pitchFamily="34" charset="0"/>
                          </a:rPr>
                          <m:t>𝑢</m:t>
                        </m:r>
                      </m:e>
                      <m:sub>
                        <m:r>
                          <a:rPr lang="en-US" sz="1400" b="0" i="1" smtClean="0">
                            <a:solidFill>
                              <a:srgbClr val="7030A0"/>
                            </a:solidFill>
                            <a:latin typeface="Cambria Math" panose="02040503050406030204" pitchFamily="18" charset="0"/>
                            <a:cs typeface="Arial" panose="020B0604020202020204" pitchFamily="34" charset="0"/>
                          </a:rPr>
                          <m:t>𝐶</m:t>
                        </m:r>
                      </m:sub>
                    </m:sSub>
                    <m:r>
                      <a:rPr lang="en-US" sz="1400" b="0" i="1" smtClean="0">
                        <a:solidFill>
                          <a:srgbClr val="7030A0"/>
                        </a:solidFill>
                        <a:latin typeface="Cambria Math" panose="02040503050406030204" pitchFamily="18" charset="0"/>
                        <a:cs typeface="Arial" panose="020B0604020202020204" pitchFamily="34" charset="0"/>
                      </a:rPr>
                      <m:t>:</m:t>
                    </m:r>
                  </m:oMath>
                </a14:m>
                <a:endParaRPr lang="en-US" sz="1400" b="0" dirty="0">
                  <a:solidFill>
                    <a:srgbClr val="7030A0"/>
                  </a:solidFill>
                  <a:latin typeface="Arial" panose="020B0604020202020204" pitchFamily="34" charset="0"/>
                  <a:cs typeface="Arial" panose="020B0604020202020204" pitchFamily="34" charset="0"/>
                </a:endParaRPr>
              </a:p>
              <a:p>
                <a:pPr/>
                <a14:m>
                  <m:oMathPara xmlns:m="http://schemas.openxmlformats.org/officeDocument/2006/math">
                    <m:oMathParaPr>
                      <m:jc m:val="centerGroup"/>
                    </m:oMathParaPr>
                    <m:oMath xmlns:m="http://schemas.openxmlformats.org/officeDocument/2006/math">
                      <m:sSub>
                        <m:sSubPr>
                          <m:ctrlPr>
                            <a:rPr lang="en-US" sz="1400" i="1" smtClean="0">
                              <a:solidFill>
                                <a:srgbClr val="7030A0"/>
                              </a:solidFill>
                              <a:latin typeface="Cambria Math" panose="02040503050406030204" pitchFamily="18" charset="0"/>
                              <a:cs typeface="Arial" panose="020B0604020202020204" pitchFamily="34" charset="0"/>
                            </a:rPr>
                          </m:ctrlPr>
                        </m:sSubPr>
                        <m:e>
                          <m:r>
                            <a:rPr lang="en-US" sz="1400" b="0" i="1" smtClean="0">
                              <a:solidFill>
                                <a:srgbClr val="7030A0"/>
                              </a:solidFill>
                              <a:latin typeface="Cambria Math" panose="02040503050406030204" pitchFamily="18" charset="0"/>
                              <a:cs typeface="Arial" panose="020B0604020202020204" pitchFamily="34" charset="0"/>
                            </a:rPr>
                            <m:t>𝑢</m:t>
                          </m:r>
                        </m:e>
                        <m:sub>
                          <m:r>
                            <a:rPr lang="en-US" sz="1400" b="0" i="1" smtClean="0">
                              <a:solidFill>
                                <a:srgbClr val="7030A0"/>
                              </a:solidFill>
                              <a:latin typeface="Cambria Math" panose="02040503050406030204" pitchFamily="18" charset="0"/>
                              <a:cs typeface="Arial" panose="020B0604020202020204" pitchFamily="34" charset="0"/>
                            </a:rPr>
                            <m:t>𝐶</m:t>
                          </m:r>
                        </m:sub>
                      </m:sSub>
                      <m:r>
                        <a:rPr lang="en-US" sz="1400" b="0" i="1" smtClean="0">
                          <a:solidFill>
                            <a:srgbClr val="7030A0"/>
                          </a:solidFill>
                          <a:latin typeface="Cambria Math" panose="02040503050406030204" pitchFamily="18" charset="0"/>
                          <a:cs typeface="Arial" panose="020B0604020202020204" pitchFamily="34" charset="0"/>
                        </a:rPr>
                        <m:t>=</m:t>
                      </m:r>
                      <m:sSub>
                        <m:sSubPr>
                          <m:ctrlPr>
                            <a:rPr lang="en-US" sz="1400" b="0" i="1" smtClean="0">
                              <a:solidFill>
                                <a:srgbClr val="7030A0"/>
                              </a:solidFill>
                              <a:latin typeface="Cambria Math" panose="02040503050406030204" pitchFamily="18" charset="0"/>
                              <a:cs typeface="Arial" panose="020B0604020202020204" pitchFamily="34" charset="0"/>
                            </a:rPr>
                          </m:ctrlPr>
                        </m:sSubPr>
                        <m:e>
                          <m:r>
                            <a:rPr lang="en-US" sz="1400" b="0" i="1" smtClean="0">
                              <a:solidFill>
                                <a:srgbClr val="7030A0"/>
                              </a:solidFill>
                              <a:latin typeface="Cambria Math" panose="02040503050406030204" pitchFamily="18" charset="0"/>
                              <a:cs typeface="Arial" panose="020B0604020202020204" pitchFamily="34" charset="0"/>
                            </a:rPr>
                            <m:t>𝑈</m:t>
                          </m:r>
                        </m:e>
                        <m:sub>
                          <m:r>
                            <a:rPr lang="en-US" sz="1400" b="0" i="1" smtClean="0">
                              <a:solidFill>
                                <a:srgbClr val="7030A0"/>
                              </a:solidFill>
                              <a:latin typeface="Cambria Math" panose="02040503050406030204" pitchFamily="18" charset="0"/>
                              <a:cs typeface="Arial" panose="020B0604020202020204" pitchFamily="34" charset="0"/>
                            </a:rPr>
                            <m:t>𝐶𝑚𝑎𝑥</m:t>
                          </m:r>
                        </m:sub>
                      </m:sSub>
                      <m:func>
                        <m:funcPr>
                          <m:ctrlPr>
                            <a:rPr lang="en-US" sz="1400" b="0" i="1" smtClean="0">
                              <a:solidFill>
                                <a:srgbClr val="7030A0"/>
                              </a:solidFill>
                              <a:latin typeface="Cambria Math" panose="02040503050406030204" pitchFamily="18" charset="0"/>
                              <a:cs typeface="Arial" panose="020B0604020202020204" pitchFamily="34" charset="0"/>
                            </a:rPr>
                          </m:ctrlPr>
                        </m:funcPr>
                        <m:fName>
                          <m:r>
                            <m:rPr>
                              <m:sty m:val="p"/>
                            </m:rPr>
                            <a:rPr lang="en-US" sz="1400" b="0" i="0" smtClean="0">
                              <a:solidFill>
                                <a:srgbClr val="7030A0"/>
                              </a:solidFill>
                              <a:latin typeface="Cambria Math" panose="02040503050406030204" pitchFamily="18" charset="0"/>
                              <a:cs typeface="Arial" panose="020B0604020202020204" pitchFamily="34" charset="0"/>
                            </a:rPr>
                            <m:t>sin</m:t>
                          </m:r>
                        </m:fName>
                        <m:e>
                          <m:d>
                            <m:dPr>
                              <m:ctrlPr>
                                <a:rPr lang="en-US" sz="1400" b="0" i="1" smtClean="0">
                                  <a:solidFill>
                                    <a:srgbClr val="7030A0"/>
                                  </a:solidFill>
                                  <a:latin typeface="Cambria Math" panose="02040503050406030204" pitchFamily="18" charset="0"/>
                                  <a:cs typeface="Arial" panose="020B0604020202020204" pitchFamily="34" charset="0"/>
                                </a:rPr>
                              </m:ctrlPr>
                            </m:dPr>
                            <m:e>
                              <m: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𝜔</m:t>
                              </m:r>
                              <m: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𝑡</m:t>
                              </m:r>
                              <m: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sSupPr>
                                <m:e>
                                  <m: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30</m:t>
                                  </m:r>
                                </m:e>
                                <m:sup>
                                  <m: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𝑜</m:t>
                                  </m:r>
                                </m:sup>
                              </m:sSup>
                              <m: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sSupPr>
                                <m:e>
                                  <m: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90</m:t>
                                  </m:r>
                                </m:e>
                                <m:sup>
                                  <m: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𝑜</m:t>
                                  </m:r>
                                </m:sup>
                              </m:sSup>
                            </m:e>
                          </m:d>
                        </m:e>
                      </m:func>
                      <m: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=13,3</m:t>
                      </m:r>
                      <m:rad>
                        <m:radPr>
                          <m:degHide m:val="on"/>
                          <m:ctrlP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radPr>
                        <m:deg/>
                        <m:e>
                          <m: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2</m:t>
                          </m:r>
                        </m:e>
                      </m:rad>
                      <m:func>
                        <m:funcPr>
                          <m:ctrlP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funcPr>
                        <m:fName>
                          <m:r>
                            <m:rPr>
                              <m:sty m:val="p"/>
                            </m:rPr>
                            <a:rPr lang="en-US" sz="1400" b="0" i="0"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sin</m:t>
                          </m:r>
                        </m:fName>
                        <m:e>
                          <m:d>
                            <m:dPr>
                              <m:ctrlP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dPr>
                            <m:e>
                              <m: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100</m:t>
                              </m:r>
                              <m:r>
                                <a:rPr lang="en-US" sz="1400" i="1">
                                  <a:solidFill>
                                    <a:srgbClr val="7030A0"/>
                                  </a:solidFill>
                                  <a:latin typeface="Cambria Math" panose="02040503050406030204" pitchFamily="18" charset="0"/>
                                  <a:ea typeface="Cambria Math" panose="02040503050406030204" pitchFamily="18" charset="0"/>
                                  <a:cs typeface="Arial" panose="020B0604020202020204" pitchFamily="34" charset="0"/>
                                </a:rPr>
                                <m:t>𝑡</m:t>
                              </m:r>
                              <m: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ctrlPr>
                                </m:sSupPr>
                                <m:e>
                                  <m: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60</m:t>
                                  </m:r>
                                </m:e>
                                <m:sup>
                                  <m: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𝑜</m:t>
                                  </m:r>
                                </m:sup>
                              </m:sSup>
                            </m:e>
                          </m:d>
                        </m:e>
                      </m:func>
                      <m: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m:t>
                      </m:r>
                      <m: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𝑉</m:t>
                      </m:r>
                      <m:r>
                        <a:rPr lang="en-US" sz="1400" b="0" i="1" smtClean="0">
                          <a:solidFill>
                            <a:srgbClr val="7030A0"/>
                          </a:solidFill>
                          <a:latin typeface="Cambria Math" panose="02040503050406030204" pitchFamily="18" charset="0"/>
                          <a:ea typeface="Cambria Math" panose="02040503050406030204" pitchFamily="18" charset="0"/>
                          <a:cs typeface="Arial" panose="020B0604020202020204" pitchFamily="34" charset="0"/>
                        </a:rPr>
                        <m:t>)</m:t>
                      </m:r>
                    </m:oMath>
                  </m:oMathPara>
                </a14:m>
                <a:endParaRPr lang="en-US" sz="1400" dirty="0">
                  <a:solidFill>
                    <a:srgbClr val="7030A0"/>
                  </a:solidFill>
                  <a:latin typeface="Arial" panose="020B0604020202020204" pitchFamily="34" charset="0"/>
                  <a:cs typeface="Arial" panose="020B0604020202020204" pitchFamily="34" charset="0"/>
                </a:endParaRPr>
              </a:p>
            </p:txBody>
          </p:sp>
        </mc:Choice>
        <mc:Fallback xmlns="">
          <p:sp>
            <p:nvSpPr>
              <p:cNvPr id="9" name="TextBox 8">
                <a:extLst>
                  <a:ext uri="{FF2B5EF4-FFF2-40B4-BE49-F238E27FC236}">
                    <a16:creationId xmlns:a16="http://schemas.microsoft.com/office/drawing/2014/main" id="{E9FC68C9-A9F9-441F-924B-C396CE743D9F}"/>
                  </a:ext>
                </a:extLst>
              </p:cNvPr>
              <p:cNvSpPr txBox="1">
                <a:spLocks noRot="1" noChangeAspect="1" noMove="1" noResize="1" noEditPoints="1" noAdjustHandles="1" noChangeArrowheads="1" noChangeShapeType="1" noTextEdit="1"/>
              </p:cNvSpPr>
              <p:nvPr/>
            </p:nvSpPr>
            <p:spPr>
              <a:xfrm>
                <a:off x="6697360" y="2811639"/>
                <a:ext cx="5354595" cy="544188"/>
              </a:xfrm>
              <a:prstGeom prst="rect">
                <a:avLst/>
              </a:prstGeom>
              <a:blipFill>
                <a:blip r:embed="rId5"/>
                <a:stretch>
                  <a:fillRect l="-342" t="-2247" b="-674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9">
                <a:extLst>
                  <a:ext uri="{FF2B5EF4-FFF2-40B4-BE49-F238E27FC236}">
                    <a16:creationId xmlns="" xmlns:a16="http://schemas.microsoft.com/office/drawing/2014/main" id="{B2B413A3-4D53-4C19-B3E5-49413E04ED02}"/>
                  </a:ext>
                </a:extLst>
              </p:cNvPr>
              <p:cNvSpPr txBox="1"/>
              <p:nvPr/>
            </p:nvSpPr>
            <p:spPr>
              <a:xfrm>
                <a:off x="6697360" y="3400897"/>
                <a:ext cx="5354595" cy="565861"/>
              </a:xfrm>
              <a:prstGeom prst="rect">
                <a:avLst/>
              </a:prstGeom>
              <a:noFill/>
            </p:spPr>
            <p:txBody>
              <a:bodyPr wrap="square" rtlCol="0">
                <a:spAutoFit/>
              </a:bodyPr>
              <a:lstStyle/>
              <a:p>
                <a:r>
                  <a:rPr lang="en-US" sz="1400" dirty="0">
                    <a:solidFill>
                      <a:srgbClr val="C00000"/>
                    </a:solidFill>
                    <a:latin typeface="Arial" panose="020B0604020202020204" pitchFamily="34" charset="0"/>
                    <a:cs typeface="Arial" panose="020B0604020202020204" pitchFamily="34" charset="0"/>
                  </a:rPr>
                  <a:t>- </a:t>
                </a:r>
                <a:r>
                  <a:rPr lang="en-US" sz="1400" dirty="0" err="1">
                    <a:solidFill>
                      <a:srgbClr val="C00000"/>
                    </a:solidFill>
                    <a:latin typeface="Arial" panose="020B0604020202020204" pitchFamily="34" charset="0"/>
                    <a:cs typeface="Arial" panose="020B0604020202020204" pitchFamily="34" charset="0"/>
                  </a:rPr>
                  <a:t>Biểu</a:t>
                </a:r>
                <a:r>
                  <a:rPr lang="en-US" sz="1400" dirty="0">
                    <a:solidFill>
                      <a:srgbClr val="C00000"/>
                    </a:solidFill>
                    <a:latin typeface="Arial" panose="020B0604020202020204" pitchFamily="34" charset="0"/>
                    <a:cs typeface="Arial" panose="020B0604020202020204" pitchFamily="34" charset="0"/>
                  </a:rPr>
                  <a:t> </a:t>
                </a:r>
                <a:r>
                  <a:rPr lang="en-US" sz="1400" dirty="0" err="1">
                    <a:solidFill>
                      <a:srgbClr val="C00000"/>
                    </a:solidFill>
                    <a:latin typeface="Arial" panose="020B0604020202020204" pitchFamily="34" charset="0"/>
                    <a:cs typeface="Arial" panose="020B0604020202020204" pitchFamily="34" charset="0"/>
                  </a:rPr>
                  <a:t>thức</a:t>
                </a:r>
                <a:r>
                  <a:rPr lang="en-US" sz="1400" dirty="0">
                    <a:solidFill>
                      <a:srgbClr val="C00000"/>
                    </a:solidFill>
                    <a:latin typeface="Arial" panose="020B0604020202020204" pitchFamily="34" charset="0"/>
                    <a:cs typeface="Arial" panose="020B0604020202020204" pitchFamily="34" charset="0"/>
                  </a:rPr>
                  <a:t> </a:t>
                </a:r>
                <a:r>
                  <a:rPr lang="en-US" sz="1400" dirty="0" err="1">
                    <a:solidFill>
                      <a:srgbClr val="C00000"/>
                    </a:solidFill>
                    <a:latin typeface="Arial" panose="020B0604020202020204" pitchFamily="34" charset="0"/>
                    <a:cs typeface="Arial" panose="020B0604020202020204" pitchFamily="34" charset="0"/>
                  </a:rPr>
                  <a:t>của</a:t>
                </a:r>
                <a:r>
                  <a:rPr lang="en-US" sz="1400" dirty="0">
                    <a:solidFill>
                      <a:srgbClr val="C00000"/>
                    </a:solidFill>
                    <a:latin typeface="Arial" panose="020B0604020202020204" pitchFamily="34" charset="0"/>
                    <a:cs typeface="Arial" panose="020B0604020202020204" pitchFamily="34" charset="0"/>
                  </a:rPr>
                  <a:t> </a:t>
                </a:r>
                <a:r>
                  <a:rPr lang="en-US" sz="1400" dirty="0" err="1">
                    <a:solidFill>
                      <a:srgbClr val="C00000"/>
                    </a:solidFill>
                    <a:latin typeface="Arial" panose="020B0604020202020204" pitchFamily="34" charset="0"/>
                    <a:cs typeface="Arial" panose="020B0604020202020204" pitchFamily="34" charset="0"/>
                  </a:rPr>
                  <a:t>điện</a:t>
                </a:r>
                <a:r>
                  <a:rPr lang="en-US" sz="1400" dirty="0">
                    <a:solidFill>
                      <a:srgbClr val="C00000"/>
                    </a:solidFill>
                    <a:latin typeface="Arial" panose="020B0604020202020204" pitchFamily="34" charset="0"/>
                    <a:cs typeface="Arial" panose="020B0604020202020204" pitchFamily="34" charset="0"/>
                  </a:rPr>
                  <a:t> </a:t>
                </a:r>
                <a:r>
                  <a:rPr lang="en-US" sz="1400" dirty="0" err="1">
                    <a:solidFill>
                      <a:srgbClr val="C00000"/>
                    </a:solidFill>
                    <a:latin typeface="Arial" panose="020B0604020202020204" pitchFamily="34" charset="0"/>
                    <a:cs typeface="Arial" panose="020B0604020202020204" pitchFamily="34" charset="0"/>
                  </a:rPr>
                  <a:t>áp</a:t>
                </a:r>
                <a:r>
                  <a:rPr lang="en-US" sz="1400" dirty="0">
                    <a:solidFill>
                      <a:srgbClr val="C00000"/>
                    </a:solidFill>
                    <a:latin typeface="Arial" panose="020B0604020202020204" pitchFamily="34" charset="0"/>
                    <a:cs typeface="Arial" panose="020B0604020202020204" pitchFamily="34" charset="0"/>
                  </a:rPr>
                  <a:t> </a:t>
                </a:r>
                <a14:m>
                  <m:oMath xmlns:m="http://schemas.openxmlformats.org/officeDocument/2006/math">
                    <m:sSub>
                      <m:sSubPr>
                        <m:ctrlPr>
                          <a:rPr lang="en-US" sz="1400" i="1" smtClean="0">
                            <a:solidFill>
                              <a:srgbClr val="C00000"/>
                            </a:solidFill>
                            <a:latin typeface="Cambria Math" panose="02040503050406030204" pitchFamily="18" charset="0"/>
                            <a:cs typeface="Arial" panose="020B0604020202020204" pitchFamily="34" charset="0"/>
                          </a:rPr>
                        </m:ctrlPr>
                      </m:sSubPr>
                      <m:e>
                        <m:r>
                          <a:rPr lang="en-US" sz="1400" b="0" i="1" smtClean="0">
                            <a:solidFill>
                              <a:srgbClr val="C00000"/>
                            </a:solidFill>
                            <a:latin typeface="Cambria Math" panose="02040503050406030204" pitchFamily="18" charset="0"/>
                            <a:cs typeface="Arial" panose="020B0604020202020204" pitchFamily="34" charset="0"/>
                          </a:rPr>
                          <m:t>𝑢</m:t>
                        </m:r>
                      </m:e>
                      <m:sub>
                        <m:r>
                          <a:rPr lang="en-US" sz="1400" b="0" i="1" smtClean="0">
                            <a:solidFill>
                              <a:srgbClr val="C00000"/>
                            </a:solidFill>
                            <a:latin typeface="Cambria Math" panose="02040503050406030204" pitchFamily="18" charset="0"/>
                            <a:cs typeface="Arial" panose="020B0604020202020204" pitchFamily="34" charset="0"/>
                          </a:rPr>
                          <m:t>𝐿</m:t>
                        </m:r>
                      </m:sub>
                    </m:sSub>
                    <m:r>
                      <a:rPr lang="en-US" sz="1400" b="0" i="1" smtClean="0">
                        <a:solidFill>
                          <a:srgbClr val="C00000"/>
                        </a:solidFill>
                        <a:latin typeface="Cambria Math" panose="02040503050406030204" pitchFamily="18" charset="0"/>
                        <a:cs typeface="Arial" panose="020B0604020202020204" pitchFamily="34" charset="0"/>
                      </a:rPr>
                      <m:t>:</m:t>
                    </m:r>
                  </m:oMath>
                </a14:m>
                <a:endParaRPr lang="en-US" sz="1400" b="0" dirty="0">
                  <a:solidFill>
                    <a:srgbClr val="C00000"/>
                  </a:solidFill>
                  <a:latin typeface="Arial" panose="020B0604020202020204" pitchFamily="34" charset="0"/>
                  <a:cs typeface="Arial" panose="020B0604020202020204" pitchFamily="34" charset="0"/>
                </a:endParaRPr>
              </a:p>
              <a:p>
                <a:pPr/>
                <a14:m>
                  <m:oMathPara xmlns:m="http://schemas.openxmlformats.org/officeDocument/2006/math">
                    <m:oMathParaPr>
                      <m:jc m:val="centerGroup"/>
                    </m:oMathParaPr>
                    <m:oMath xmlns:m="http://schemas.openxmlformats.org/officeDocument/2006/math">
                      <m:sSub>
                        <m:sSubPr>
                          <m:ctrlPr>
                            <a:rPr lang="en-US" sz="1400" i="1" smtClean="0">
                              <a:solidFill>
                                <a:srgbClr val="C00000"/>
                              </a:solidFill>
                              <a:latin typeface="Cambria Math" panose="02040503050406030204" pitchFamily="18" charset="0"/>
                              <a:cs typeface="Arial" panose="020B0604020202020204" pitchFamily="34" charset="0"/>
                            </a:rPr>
                          </m:ctrlPr>
                        </m:sSubPr>
                        <m:e>
                          <m:r>
                            <a:rPr lang="en-US" sz="1400" b="0" i="1" smtClean="0">
                              <a:solidFill>
                                <a:srgbClr val="C00000"/>
                              </a:solidFill>
                              <a:latin typeface="Cambria Math" panose="02040503050406030204" pitchFamily="18" charset="0"/>
                              <a:cs typeface="Arial" panose="020B0604020202020204" pitchFamily="34" charset="0"/>
                            </a:rPr>
                            <m:t>𝑢</m:t>
                          </m:r>
                        </m:e>
                        <m:sub>
                          <m:r>
                            <a:rPr lang="en-US" sz="1400" b="0" i="1" smtClean="0">
                              <a:solidFill>
                                <a:srgbClr val="C00000"/>
                              </a:solidFill>
                              <a:latin typeface="Cambria Math" panose="02040503050406030204" pitchFamily="18" charset="0"/>
                              <a:cs typeface="Arial" panose="020B0604020202020204" pitchFamily="34" charset="0"/>
                            </a:rPr>
                            <m:t>𝐿</m:t>
                          </m:r>
                        </m:sub>
                      </m:sSub>
                      <m:r>
                        <a:rPr lang="en-US" sz="1400" b="0" i="1" smtClean="0">
                          <a:solidFill>
                            <a:srgbClr val="C00000"/>
                          </a:solidFill>
                          <a:latin typeface="Cambria Math" panose="02040503050406030204" pitchFamily="18" charset="0"/>
                          <a:cs typeface="Arial" panose="020B0604020202020204" pitchFamily="34" charset="0"/>
                        </a:rPr>
                        <m:t>=</m:t>
                      </m:r>
                      <m:sSub>
                        <m:sSubPr>
                          <m:ctrlPr>
                            <a:rPr lang="en-US" sz="1400" b="0" i="1" smtClean="0">
                              <a:solidFill>
                                <a:srgbClr val="C00000"/>
                              </a:solidFill>
                              <a:latin typeface="Cambria Math" panose="02040503050406030204" pitchFamily="18" charset="0"/>
                              <a:cs typeface="Arial" panose="020B0604020202020204" pitchFamily="34" charset="0"/>
                            </a:rPr>
                          </m:ctrlPr>
                        </m:sSubPr>
                        <m:e>
                          <m:r>
                            <a:rPr lang="en-US" sz="1400" b="0" i="1" smtClean="0">
                              <a:solidFill>
                                <a:srgbClr val="C00000"/>
                              </a:solidFill>
                              <a:latin typeface="Cambria Math" panose="02040503050406030204" pitchFamily="18" charset="0"/>
                              <a:cs typeface="Arial" panose="020B0604020202020204" pitchFamily="34" charset="0"/>
                            </a:rPr>
                            <m:t>𝑈</m:t>
                          </m:r>
                        </m:e>
                        <m:sub>
                          <m:r>
                            <a:rPr lang="en-US" sz="1400" b="0" i="1" smtClean="0">
                              <a:solidFill>
                                <a:srgbClr val="C00000"/>
                              </a:solidFill>
                              <a:latin typeface="Cambria Math" panose="02040503050406030204" pitchFamily="18" charset="0"/>
                              <a:cs typeface="Arial" panose="020B0604020202020204" pitchFamily="34" charset="0"/>
                            </a:rPr>
                            <m:t>𝐿𝑚𝑎𝑥</m:t>
                          </m:r>
                        </m:sub>
                      </m:sSub>
                      <m:func>
                        <m:funcPr>
                          <m:ctrlPr>
                            <a:rPr lang="en-US" sz="1400" b="0" i="1" smtClean="0">
                              <a:solidFill>
                                <a:srgbClr val="C00000"/>
                              </a:solidFill>
                              <a:latin typeface="Cambria Math" panose="02040503050406030204" pitchFamily="18" charset="0"/>
                              <a:cs typeface="Arial" panose="020B0604020202020204" pitchFamily="34" charset="0"/>
                            </a:rPr>
                          </m:ctrlPr>
                        </m:funcPr>
                        <m:fName>
                          <m:r>
                            <m:rPr>
                              <m:sty m:val="p"/>
                            </m:rPr>
                            <a:rPr lang="en-US" sz="1400" b="0" i="0" smtClean="0">
                              <a:solidFill>
                                <a:srgbClr val="C00000"/>
                              </a:solidFill>
                              <a:latin typeface="Cambria Math" panose="02040503050406030204" pitchFamily="18" charset="0"/>
                              <a:cs typeface="Arial" panose="020B0604020202020204" pitchFamily="34" charset="0"/>
                            </a:rPr>
                            <m:t>sin</m:t>
                          </m:r>
                        </m:fName>
                        <m:e>
                          <m:d>
                            <m:dPr>
                              <m:ctrlPr>
                                <a:rPr lang="en-US" sz="1400" b="0" i="1" smtClean="0">
                                  <a:solidFill>
                                    <a:srgbClr val="C00000"/>
                                  </a:solidFill>
                                  <a:latin typeface="Cambria Math" panose="02040503050406030204" pitchFamily="18" charset="0"/>
                                  <a:cs typeface="Arial" panose="020B0604020202020204" pitchFamily="34" charset="0"/>
                                </a:rPr>
                              </m:ctrlPr>
                            </m:dPr>
                            <m:e>
                              <m: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𝜔</m:t>
                              </m:r>
                              <m: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𝑡</m:t>
                              </m:r>
                              <m: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ctrlPr>
                                </m:sSupPr>
                                <m:e>
                                  <m: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30</m:t>
                                  </m:r>
                                </m:e>
                                <m:sup>
                                  <m: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𝑜</m:t>
                                  </m:r>
                                </m:sup>
                              </m:sSup>
                              <m: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ctrlPr>
                                </m:sSupPr>
                                <m:e>
                                  <m: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90</m:t>
                                  </m:r>
                                </m:e>
                                <m:sup>
                                  <m: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𝑜</m:t>
                                  </m:r>
                                </m:sup>
                              </m:sSup>
                            </m:e>
                          </m:d>
                        </m:e>
                      </m:func>
                      <m: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=13,3</m:t>
                      </m:r>
                      <m:rad>
                        <m:radPr>
                          <m:degHide m:val="on"/>
                          <m:ctrlP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ctrlPr>
                        </m:radPr>
                        <m:deg/>
                        <m:e>
                          <m: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2</m:t>
                          </m:r>
                        </m:e>
                      </m:rad>
                      <m:r>
                        <m:rPr>
                          <m:sty m:val="p"/>
                        </m:rPr>
                        <a:rPr lang="en-US" sz="1400" b="0" i="0"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sin</m:t>
                      </m:r>
                      <m: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m:t>
                      </m:r>
                      <m:r>
                        <a:rPr lang="en-US" sz="1400" i="1">
                          <a:solidFill>
                            <a:srgbClr val="C00000"/>
                          </a:solidFill>
                          <a:latin typeface="Cambria Math" panose="02040503050406030204" pitchFamily="18" charset="0"/>
                          <a:ea typeface="Cambria Math" panose="02040503050406030204" pitchFamily="18" charset="0"/>
                          <a:cs typeface="Arial" panose="020B0604020202020204" pitchFamily="34" charset="0"/>
                        </a:rPr>
                        <m:t>𝜔</m:t>
                      </m:r>
                      <m:r>
                        <a:rPr lang="en-US" sz="1400" i="1">
                          <a:solidFill>
                            <a:srgbClr val="C00000"/>
                          </a:solidFill>
                          <a:latin typeface="Cambria Math" panose="02040503050406030204" pitchFamily="18" charset="0"/>
                          <a:ea typeface="Cambria Math" panose="02040503050406030204" pitchFamily="18" charset="0"/>
                          <a:cs typeface="Arial" panose="020B0604020202020204" pitchFamily="34" charset="0"/>
                        </a:rPr>
                        <m:t>𝑡</m:t>
                      </m:r>
                      <m: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m:t>
                      </m:r>
                      <m:sSup>
                        <m:sSupPr>
                          <m:ctrlP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ctrlPr>
                        </m:sSupPr>
                        <m:e>
                          <m: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120</m:t>
                          </m:r>
                        </m:e>
                        <m:sup>
                          <m: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𝑜</m:t>
                          </m:r>
                        </m:sup>
                      </m:sSup>
                      <m: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 (</m:t>
                      </m:r>
                      <m: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𝑉</m:t>
                      </m:r>
                      <m:r>
                        <a:rPr lang="en-US" sz="1400" b="0" i="1" smtClean="0">
                          <a:solidFill>
                            <a:srgbClr val="C00000"/>
                          </a:solidFill>
                          <a:latin typeface="Cambria Math" panose="02040503050406030204" pitchFamily="18" charset="0"/>
                          <a:ea typeface="Cambria Math" panose="02040503050406030204" pitchFamily="18" charset="0"/>
                          <a:cs typeface="Arial" panose="020B0604020202020204" pitchFamily="34" charset="0"/>
                        </a:rPr>
                        <m:t>)</m:t>
                      </m:r>
                    </m:oMath>
                  </m:oMathPara>
                </a14:m>
                <a:endParaRPr lang="en-US" sz="1400" dirty="0">
                  <a:solidFill>
                    <a:srgbClr val="C00000"/>
                  </a:solidFill>
                  <a:latin typeface="Arial" panose="020B0604020202020204" pitchFamily="34" charset="0"/>
                  <a:cs typeface="Arial" panose="020B0604020202020204" pitchFamily="34" charset="0"/>
                </a:endParaRPr>
              </a:p>
            </p:txBody>
          </p:sp>
        </mc:Choice>
        <mc:Fallback xmlns="">
          <p:sp>
            <p:nvSpPr>
              <p:cNvPr id="10" name="TextBox 9">
                <a:extLst>
                  <a:ext uri="{FF2B5EF4-FFF2-40B4-BE49-F238E27FC236}">
                    <a16:creationId xmlns:a16="http://schemas.microsoft.com/office/drawing/2014/main" id="{B2B413A3-4D53-4C19-B3E5-49413E04ED02}"/>
                  </a:ext>
                </a:extLst>
              </p:cNvPr>
              <p:cNvSpPr txBox="1">
                <a:spLocks noRot="1" noChangeAspect="1" noMove="1" noResize="1" noEditPoints="1" noAdjustHandles="1" noChangeArrowheads="1" noChangeShapeType="1" noTextEdit="1"/>
              </p:cNvSpPr>
              <p:nvPr/>
            </p:nvSpPr>
            <p:spPr>
              <a:xfrm>
                <a:off x="6697360" y="3400897"/>
                <a:ext cx="5354595" cy="565861"/>
              </a:xfrm>
              <a:prstGeom prst="rect">
                <a:avLst/>
              </a:prstGeom>
              <a:blipFill>
                <a:blip r:embed="rId6"/>
                <a:stretch>
                  <a:fillRect l="-342" t="-2151" b="-2151"/>
                </a:stretch>
              </a:blipFill>
            </p:spPr>
            <p:txBody>
              <a:bodyPr/>
              <a:lstStyle/>
              <a:p>
                <a:r>
                  <a:rPr lang="en-US">
                    <a:noFill/>
                  </a:rPr>
                  <a:t> </a:t>
                </a:r>
              </a:p>
            </p:txBody>
          </p:sp>
        </mc:Fallback>
      </mc:AlternateContent>
      <p:cxnSp>
        <p:nvCxnSpPr>
          <p:cNvPr id="11" name="Straight Arrow Connector 10">
            <a:extLst>
              <a:ext uri="{FF2B5EF4-FFF2-40B4-BE49-F238E27FC236}">
                <a16:creationId xmlns="" xmlns:a16="http://schemas.microsoft.com/office/drawing/2014/main" id="{F86CC8ED-E314-4024-92E4-040D2CF4C99F}"/>
              </a:ext>
            </a:extLst>
          </p:cNvPr>
          <p:cNvCxnSpPr/>
          <p:nvPr/>
        </p:nvCxnSpPr>
        <p:spPr>
          <a:xfrm>
            <a:off x="8155459" y="5107460"/>
            <a:ext cx="320451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 xmlns:a16="http://schemas.microsoft.com/office/drawing/2014/main" id="{42A103B5-B0DE-4C2F-80E1-AA4F6AB30231}"/>
              </a:ext>
            </a:extLst>
          </p:cNvPr>
          <p:cNvCxnSpPr/>
          <p:nvPr/>
        </p:nvCxnSpPr>
        <p:spPr>
          <a:xfrm flipV="1">
            <a:off x="8460259" y="4242486"/>
            <a:ext cx="0" cy="17299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 xmlns:a16="http://schemas.microsoft.com/office/drawing/2014/main" id="{4E06EC88-05FD-4D83-902A-1EE645A2D4FF}"/>
              </a:ext>
            </a:extLst>
          </p:cNvPr>
          <p:cNvCxnSpPr>
            <a:cxnSpLocks/>
          </p:cNvCxnSpPr>
          <p:nvPr/>
        </p:nvCxnSpPr>
        <p:spPr>
          <a:xfrm>
            <a:off x="8460258" y="5082746"/>
            <a:ext cx="1408671" cy="510746"/>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 xmlns:a16="http://schemas.microsoft.com/office/drawing/2014/main" id="{545F8B04-D727-45EE-8D15-344FC0996BB9}"/>
              </a:ext>
            </a:extLst>
          </p:cNvPr>
          <p:cNvCxnSpPr/>
          <p:nvPr/>
        </p:nvCxnSpPr>
        <p:spPr>
          <a:xfrm>
            <a:off x="8460259" y="5107460"/>
            <a:ext cx="337752" cy="675502"/>
          </a:xfrm>
          <a:prstGeom prst="straightConnector1">
            <a:avLst/>
          </a:prstGeom>
          <a:ln>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 xmlns:a16="http://schemas.microsoft.com/office/drawing/2014/main" id="{9191BFBD-A95B-45E7-A9F5-F45026476D45}"/>
              </a:ext>
            </a:extLst>
          </p:cNvPr>
          <p:cNvCxnSpPr/>
          <p:nvPr/>
        </p:nvCxnSpPr>
        <p:spPr>
          <a:xfrm flipH="1" flipV="1">
            <a:off x="8155459" y="4473146"/>
            <a:ext cx="304800" cy="634313"/>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4" name="TextBox 23">
                <a:extLst>
                  <a:ext uri="{FF2B5EF4-FFF2-40B4-BE49-F238E27FC236}">
                    <a16:creationId xmlns="" xmlns:a16="http://schemas.microsoft.com/office/drawing/2014/main" id="{053D7FBC-7C7E-4976-A3D5-03B66499E8AD}"/>
                  </a:ext>
                </a:extLst>
              </p:cNvPr>
              <p:cNvSpPr txBox="1"/>
              <p:nvPr/>
            </p:nvSpPr>
            <p:spPr>
              <a:xfrm>
                <a:off x="7887731" y="4380403"/>
                <a:ext cx="337749" cy="253916"/>
              </a:xfrm>
              <a:prstGeom prst="rect">
                <a:avLst/>
              </a:prstGeom>
              <a:noFill/>
              <a:ln>
                <a:noFill/>
              </a:ln>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1050" i="1" smtClean="0">
                              <a:solidFill>
                                <a:srgbClr val="C00000"/>
                              </a:solidFill>
                              <a:latin typeface="Cambria Math" panose="02040503050406030204" pitchFamily="18" charset="0"/>
                            </a:rPr>
                          </m:ctrlPr>
                        </m:sSubPr>
                        <m:e>
                          <m:r>
                            <a:rPr lang="en-US" sz="1050" b="0" i="1" smtClean="0">
                              <a:solidFill>
                                <a:srgbClr val="C00000"/>
                              </a:solidFill>
                              <a:latin typeface="Cambria Math" panose="02040503050406030204" pitchFamily="18" charset="0"/>
                            </a:rPr>
                            <m:t>𝑈</m:t>
                          </m:r>
                        </m:e>
                        <m:sub>
                          <m:r>
                            <a:rPr lang="en-US" sz="1050" b="0" i="1" smtClean="0">
                              <a:solidFill>
                                <a:srgbClr val="C00000"/>
                              </a:solidFill>
                              <a:latin typeface="Cambria Math" panose="02040503050406030204" pitchFamily="18" charset="0"/>
                            </a:rPr>
                            <m:t>𝐿</m:t>
                          </m:r>
                        </m:sub>
                      </m:sSub>
                    </m:oMath>
                  </m:oMathPara>
                </a14:m>
                <a:endParaRPr lang="en-US" sz="1050" dirty="0">
                  <a:solidFill>
                    <a:srgbClr val="00B050"/>
                  </a:solidFill>
                  <a:latin typeface="Calibri" panose="020F0502020204030204" pitchFamily="34" charset="0"/>
                  <a:cs typeface="Calibri" panose="020F0502020204030204" pitchFamily="34" charset="0"/>
                </a:endParaRPr>
              </a:p>
            </p:txBody>
          </p:sp>
        </mc:Choice>
        <mc:Fallback xmlns="">
          <p:sp>
            <p:nvSpPr>
              <p:cNvPr id="24" name="TextBox 23">
                <a:extLst>
                  <a:ext uri="{FF2B5EF4-FFF2-40B4-BE49-F238E27FC236}">
                    <a16:creationId xmlns:a16="http://schemas.microsoft.com/office/drawing/2014/main" id="{053D7FBC-7C7E-4976-A3D5-03B66499E8AD}"/>
                  </a:ext>
                </a:extLst>
              </p:cNvPr>
              <p:cNvSpPr txBox="1">
                <a:spLocks noRot="1" noChangeAspect="1" noMove="1" noResize="1" noEditPoints="1" noAdjustHandles="1" noChangeArrowheads="1" noChangeShapeType="1" noTextEdit="1"/>
              </p:cNvSpPr>
              <p:nvPr/>
            </p:nvSpPr>
            <p:spPr>
              <a:xfrm>
                <a:off x="7887731" y="4380403"/>
                <a:ext cx="337749" cy="253916"/>
              </a:xfrm>
              <a:prstGeom prst="rect">
                <a:avLst/>
              </a:prstGeom>
              <a:blipFill>
                <a:blip r:embed="rId7"/>
                <a:stretch>
                  <a:fillRect/>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TextBox 24">
                <a:extLst>
                  <a:ext uri="{FF2B5EF4-FFF2-40B4-BE49-F238E27FC236}">
                    <a16:creationId xmlns="" xmlns:a16="http://schemas.microsoft.com/office/drawing/2014/main" id="{7822AD3F-5EEC-4BD8-80BB-237B0ED2266B}"/>
                  </a:ext>
                </a:extLst>
              </p:cNvPr>
              <p:cNvSpPr txBox="1"/>
              <p:nvPr/>
            </p:nvSpPr>
            <p:spPr>
              <a:xfrm>
                <a:off x="9757718" y="5383189"/>
                <a:ext cx="337749" cy="253916"/>
              </a:xfrm>
              <a:prstGeom prst="rect">
                <a:avLst/>
              </a:prstGeom>
              <a:noFill/>
              <a:ln>
                <a:noFill/>
              </a:ln>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1050" i="1" smtClean="0">
                              <a:solidFill>
                                <a:srgbClr val="00B050"/>
                              </a:solidFill>
                              <a:latin typeface="Cambria Math" panose="02040503050406030204" pitchFamily="18" charset="0"/>
                            </a:rPr>
                          </m:ctrlPr>
                        </m:sSubPr>
                        <m:e>
                          <m:r>
                            <a:rPr lang="en-US" sz="1050" b="0" i="1" smtClean="0">
                              <a:solidFill>
                                <a:srgbClr val="00B050"/>
                              </a:solidFill>
                              <a:latin typeface="Cambria Math" panose="02040503050406030204" pitchFamily="18" charset="0"/>
                            </a:rPr>
                            <m:t>𝑈</m:t>
                          </m:r>
                        </m:e>
                        <m:sub>
                          <m:r>
                            <a:rPr lang="en-US" sz="1050" b="0" i="1" smtClean="0">
                              <a:solidFill>
                                <a:srgbClr val="00B050"/>
                              </a:solidFill>
                              <a:latin typeface="Cambria Math" panose="02040503050406030204" pitchFamily="18" charset="0"/>
                            </a:rPr>
                            <m:t>𝑅</m:t>
                          </m:r>
                        </m:sub>
                      </m:sSub>
                    </m:oMath>
                  </m:oMathPara>
                </a14:m>
                <a:endParaRPr lang="en-US" sz="1050" dirty="0">
                  <a:solidFill>
                    <a:srgbClr val="00B050"/>
                  </a:solidFill>
                  <a:latin typeface="Calibri" panose="020F0502020204030204" pitchFamily="34" charset="0"/>
                  <a:cs typeface="Calibri" panose="020F0502020204030204" pitchFamily="34" charset="0"/>
                </a:endParaRPr>
              </a:p>
            </p:txBody>
          </p:sp>
        </mc:Choice>
        <mc:Fallback xmlns="">
          <p:sp>
            <p:nvSpPr>
              <p:cNvPr id="25" name="TextBox 24">
                <a:extLst>
                  <a:ext uri="{FF2B5EF4-FFF2-40B4-BE49-F238E27FC236}">
                    <a16:creationId xmlns:a16="http://schemas.microsoft.com/office/drawing/2014/main" id="{7822AD3F-5EEC-4BD8-80BB-237B0ED2266B}"/>
                  </a:ext>
                </a:extLst>
              </p:cNvPr>
              <p:cNvSpPr txBox="1">
                <a:spLocks noRot="1" noChangeAspect="1" noMove="1" noResize="1" noEditPoints="1" noAdjustHandles="1" noChangeArrowheads="1" noChangeShapeType="1" noTextEdit="1"/>
              </p:cNvSpPr>
              <p:nvPr/>
            </p:nvSpPr>
            <p:spPr>
              <a:xfrm>
                <a:off x="9757718" y="5383189"/>
                <a:ext cx="337749" cy="253916"/>
              </a:xfrm>
              <a:prstGeom prst="rect">
                <a:avLst/>
              </a:prstGeom>
              <a:blipFill>
                <a:blip r:embed="rId8"/>
                <a:stretch>
                  <a:fillRect/>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TextBox 25">
                <a:extLst>
                  <a:ext uri="{FF2B5EF4-FFF2-40B4-BE49-F238E27FC236}">
                    <a16:creationId xmlns="" xmlns:a16="http://schemas.microsoft.com/office/drawing/2014/main" id="{3F450260-3021-4AB1-AB88-64E2F336C644}"/>
                  </a:ext>
                </a:extLst>
              </p:cNvPr>
              <p:cNvSpPr txBox="1"/>
              <p:nvPr/>
            </p:nvSpPr>
            <p:spPr>
              <a:xfrm>
                <a:off x="8765060" y="5656005"/>
                <a:ext cx="337749" cy="253916"/>
              </a:xfrm>
              <a:prstGeom prst="rect">
                <a:avLst/>
              </a:prstGeom>
              <a:noFill/>
              <a:ln>
                <a:noFill/>
              </a:ln>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1050" i="1" smtClean="0">
                              <a:solidFill>
                                <a:srgbClr val="7030A0"/>
                              </a:solidFill>
                              <a:latin typeface="Cambria Math" panose="02040503050406030204" pitchFamily="18" charset="0"/>
                            </a:rPr>
                          </m:ctrlPr>
                        </m:sSubPr>
                        <m:e>
                          <m:r>
                            <a:rPr lang="en-US" sz="1050" b="0" i="1" smtClean="0">
                              <a:solidFill>
                                <a:srgbClr val="7030A0"/>
                              </a:solidFill>
                              <a:latin typeface="Cambria Math" panose="02040503050406030204" pitchFamily="18" charset="0"/>
                            </a:rPr>
                            <m:t>𝑈</m:t>
                          </m:r>
                        </m:e>
                        <m:sub>
                          <m:r>
                            <a:rPr lang="en-US" sz="1050" b="0" i="1" smtClean="0">
                              <a:solidFill>
                                <a:srgbClr val="7030A0"/>
                              </a:solidFill>
                              <a:latin typeface="Cambria Math" panose="02040503050406030204" pitchFamily="18" charset="0"/>
                            </a:rPr>
                            <m:t>𝐶</m:t>
                          </m:r>
                        </m:sub>
                      </m:sSub>
                    </m:oMath>
                  </m:oMathPara>
                </a14:m>
                <a:endParaRPr lang="en-US" sz="1050" dirty="0">
                  <a:solidFill>
                    <a:srgbClr val="7030A0"/>
                  </a:solidFill>
                  <a:latin typeface="Calibri" panose="020F0502020204030204" pitchFamily="34" charset="0"/>
                  <a:cs typeface="Calibri" panose="020F0502020204030204" pitchFamily="34" charset="0"/>
                </a:endParaRPr>
              </a:p>
            </p:txBody>
          </p:sp>
        </mc:Choice>
        <mc:Fallback xmlns="">
          <p:sp>
            <p:nvSpPr>
              <p:cNvPr id="26" name="TextBox 25">
                <a:extLst>
                  <a:ext uri="{FF2B5EF4-FFF2-40B4-BE49-F238E27FC236}">
                    <a16:creationId xmlns:a16="http://schemas.microsoft.com/office/drawing/2014/main" id="{3F450260-3021-4AB1-AB88-64E2F336C644}"/>
                  </a:ext>
                </a:extLst>
              </p:cNvPr>
              <p:cNvSpPr txBox="1">
                <a:spLocks noRot="1" noChangeAspect="1" noMove="1" noResize="1" noEditPoints="1" noAdjustHandles="1" noChangeArrowheads="1" noChangeShapeType="1" noTextEdit="1"/>
              </p:cNvSpPr>
              <p:nvPr/>
            </p:nvSpPr>
            <p:spPr>
              <a:xfrm>
                <a:off x="8765060" y="5656005"/>
                <a:ext cx="337749" cy="253916"/>
              </a:xfrm>
              <a:prstGeom prst="rect">
                <a:avLst/>
              </a:prstGeom>
              <a:blipFill>
                <a:blip r:embed="rId9"/>
                <a:stretch>
                  <a:fillRect/>
                </a:stretch>
              </a:blipFill>
              <a:ln>
                <a:noFill/>
              </a:ln>
            </p:spPr>
            <p:txBody>
              <a:bodyPr/>
              <a:lstStyle/>
              <a:p>
                <a:r>
                  <a:rPr lang="en-US">
                    <a:noFill/>
                  </a:rPr>
                  <a:t> </a:t>
                </a:r>
              </a:p>
            </p:txBody>
          </p:sp>
        </mc:Fallback>
      </mc:AlternateContent>
      <p:cxnSp>
        <p:nvCxnSpPr>
          <p:cNvPr id="32" name="Straight Arrow Connector 31">
            <a:extLst>
              <a:ext uri="{FF2B5EF4-FFF2-40B4-BE49-F238E27FC236}">
                <a16:creationId xmlns="" xmlns:a16="http://schemas.microsoft.com/office/drawing/2014/main" id="{D2A2639E-505E-47C8-AD25-1A9BDEA7F20F}"/>
              </a:ext>
            </a:extLst>
          </p:cNvPr>
          <p:cNvCxnSpPr>
            <a:cxnSpLocks/>
          </p:cNvCxnSpPr>
          <p:nvPr/>
        </p:nvCxnSpPr>
        <p:spPr>
          <a:xfrm>
            <a:off x="8431426" y="5132173"/>
            <a:ext cx="1466334" cy="529646"/>
          </a:xfrm>
          <a:prstGeom prst="straightConnector1">
            <a:avLst/>
          </a:prstGeom>
          <a:ln w="38100">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 xmlns:a16="http://schemas.microsoft.com/office/drawing/2014/main" id="{9AB018B0-DBAA-4763-9596-98B11DCE75B3}"/>
              </a:ext>
            </a:extLst>
          </p:cNvPr>
          <p:cNvSpPr txBox="1"/>
          <p:nvPr/>
        </p:nvSpPr>
        <p:spPr>
          <a:xfrm>
            <a:off x="11207401" y="5028126"/>
            <a:ext cx="222417" cy="307777"/>
          </a:xfrm>
          <a:prstGeom prst="rect">
            <a:avLst/>
          </a:prstGeom>
          <a:noFill/>
        </p:spPr>
        <p:txBody>
          <a:bodyPr wrap="square" rtlCol="0">
            <a:spAutoFit/>
          </a:bodyPr>
          <a:lstStyle/>
          <a:p>
            <a:r>
              <a:rPr lang="en-US" sz="1400" i="1" dirty="0">
                <a:solidFill>
                  <a:srgbClr val="002060"/>
                </a:solidFill>
                <a:latin typeface="Arial" panose="020B0604020202020204" pitchFamily="34" charset="0"/>
                <a:cs typeface="Arial" panose="020B0604020202020204" pitchFamily="34" charset="0"/>
              </a:rPr>
              <a:t>x</a:t>
            </a:r>
          </a:p>
        </p:txBody>
      </p:sp>
      <p:sp>
        <p:nvSpPr>
          <p:cNvPr id="34" name="TextBox 33">
            <a:extLst>
              <a:ext uri="{FF2B5EF4-FFF2-40B4-BE49-F238E27FC236}">
                <a16:creationId xmlns="" xmlns:a16="http://schemas.microsoft.com/office/drawing/2014/main" id="{6C52A8B8-FF05-448B-AAA0-001FF02A5E78}"/>
              </a:ext>
            </a:extLst>
          </p:cNvPr>
          <p:cNvSpPr txBox="1"/>
          <p:nvPr/>
        </p:nvSpPr>
        <p:spPr>
          <a:xfrm>
            <a:off x="8431426" y="4043529"/>
            <a:ext cx="222417" cy="307777"/>
          </a:xfrm>
          <a:prstGeom prst="rect">
            <a:avLst/>
          </a:prstGeom>
          <a:noFill/>
        </p:spPr>
        <p:txBody>
          <a:bodyPr wrap="square" rtlCol="0">
            <a:spAutoFit/>
          </a:bodyPr>
          <a:lstStyle/>
          <a:p>
            <a:r>
              <a:rPr lang="en-US" sz="1400" i="1" dirty="0">
                <a:solidFill>
                  <a:srgbClr val="002060"/>
                </a:solidFill>
                <a:latin typeface="Arial" panose="020B0604020202020204" pitchFamily="34" charset="0"/>
                <a:cs typeface="Arial" panose="020B0604020202020204" pitchFamily="34" charset="0"/>
              </a:rPr>
              <a:t>y</a:t>
            </a:r>
          </a:p>
        </p:txBody>
      </p:sp>
      <mc:AlternateContent xmlns:mc="http://schemas.openxmlformats.org/markup-compatibility/2006" xmlns:a14="http://schemas.microsoft.com/office/drawing/2010/main">
        <mc:Choice Requires="a14">
          <p:sp>
            <p:nvSpPr>
              <p:cNvPr id="35" name="TextBox 34">
                <a:extLst>
                  <a:ext uri="{FF2B5EF4-FFF2-40B4-BE49-F238E27FC236}">
                    <a16:creationId xmlns="" xmlns:a16="http://schemas.microsoft.com/office/drawing/2014/main" id="{FE00D4E4-8F82-42F5-8C43-1A8AC65CECA3}"/>
                  </a:ext>
                </a:extLst>
              </p:cNvPr>
              <p:cNvSpPr txBox="1"/>
              <p:nvPr/>
            </p:nvSpPr>
            <p:spPr>
              <a:xfrm>
                <a:off x="9040952" y="5107459"/>
                <a:ext cx="411879" cy="24622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US" sz="1000" i="1" smtClean="0">
                              <a:latin typeface="Cambria Math" panose="02040503050406030204" pitchFamily="18" charset="0"/>
                            </a:rPr>
                          </m:ctrlPr>
                        </m:sSupPr>
                        <m:e>
                          <m:r>
                            <a:rPr lang="en-US" sz="1000" b="0" i="1" smtClean="0">
                              <a:latin typeface="Cambria Math" panose="02040503050406030204" pitchFamily="18" charset="0"/>
                            </a:rPr>
                            <m:t>30</m:t>
                          </m:r>
                        </m:e>
                        <m:sup>
                          <m:r>
                            <a:rPr lang="en-US" sz="1000" b="0" i="1" smtClean="0">
                              <a:latin typeface="Cambria Math" panose="02040503050406030204" pitchFamily="18" charset="0"/>
                            </a:rPr>
                            <m:t>𝑜</m:t>
                          </m:r>
                        </m:sup>
                      </m:sSup>
                    </m:oMath>
                  </m:oMathPara>
                </a14:m>
                <a:endParaRPr lang="en-US" sz="1000" dirty="0">
                  <a:latin typeface="Calibri" panose="020F0502020204030204" pitchFamily="34" charset="0"/>
                  <a:cs typeface="Calibri" panose="020F0502020204030204" pitchFamily="34" charset="0"/>
                </a:endParaRPr>
              </a:p>
            </p:txBody>
          </p:sp>
        </mc:Choice>
        <mc:Fallback xmlns="">
          <p:sp>
            <p:nvSpPr>
              <p:cNvPr id="35" name="TextBox 34">
                <a:extLst>
                  <a:ext uri="{FF2B5EF4-FFF2-40B4-BE49-F238E27FC236}">
                    <a16:creationId xmlns:a16="http://schemas.microsoft.com/office/drawing/2014/main" id="{FE00D4E4-8F82-42F5-8C43-1A8AC65CECA3}"/>
                  </a:ext>
                </a:extLst>
              </p:cNvPr>
              <p:cNvSpPr txBox="1">
                <a:spLocks noRot="1" noChangeAspect="1" noMove="1" noResize="1" noEditPoints="1" noAdjustHandles="1" noChangeArrowheads="1" noChangeShapeType="1" noTextEdit="1"/>
              </p:cNvSpPr>
              <p:nvPr/>
            </p:nvSpPr>
            <p:spPr>
              <a:xfrm>
                <a:off x="9040952" y="5107459"/>
                <a:ext cx="411879" cy="246221"/>
              </a:xfrm>
              <a:prstGeom prst="rect">
                <a:avLst/>
              </a:prstGeom>
              <a:blipFill>
                <a:blip r:embed="rId10"/>
                <a:stretch>
                  <a:fillRect/>
                </a:stretch>
              </a:blipFill>
            </p:spPr>
            <p:txBody>
              <a:bodyPr/>
              <a:lstStyle/>
              <a:p>
                <a:r>
                  <a:rPr lang="en-US">
                    <a:noFill/>
                  </a:rPr>
                  <a:t> </a:t>
                </a:r>
              </a:p>
            </p:txBody>
          </p:sp>
        </mc:Fallback>
      </mc:AlternateContent>
      <p:sp>
        <p:nvSpPr>
          <p:cNvPr id="22" name="TextBox 21"/>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23" name="Rectangle 22"/>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8" name="Rectangle 27"/>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1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9" name="Rectangle 28"/>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b="1">
                <a:solidFill>
                  <a:srgbClr val="C00000"/>
                </a:solidFill>
                <a:latin typeface="Arial" panose="020B0604020202020204" pitchFamily="34" charset="0"/>
                <a:ea typeface="Tahoma" panose="020B0604030504040204" pitchFamily="34" charset="0"/>
                <a:cs typeface="Arial" panose="020B0604020202020204" pitchFamily="34" charset="0"/>
              </a:rPr>
              <a:t>Các </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mạch điện xoay chiều 1 pha </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cơ </a:t>
            </a:r>
            <a:r>
              <a:rPr lang="vi-VN" b="1" dirty="0">
                <a:solidFill>
                  <a:srgbClr val="C00000"/>
                </a:solidFill>
                <a:latin typeface="Arial" panose="020B0604020202020204" pitchFamily="34" charset="0"/>
                <a:ea typeface="Tahoma" panose="020B0604030504040204" pitchFamily="34" charset="0"/>
                <a:cs typeface="Arial" panose="020B0604020202020204" pitchFamily="34" charset="0"/>
              </a:rPr>
              <a:t>bản</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30" name="Rectangle 29"/>
          <p:cNvSpPr/>
          <p:nvPr/>
        </p:nvSpPr>
        <p:spPr>
          <a:xfrm>
            <a:off x="170949" y="1930959"/>
            <a:ext cx="6691255" cy="369332"/>
          </a:xfrm>
          <a:prstGeom prst="rect">
            <a:avLst/>
          </a:prstGeom>
        </p:spPr>
        <p:txBody>
          <a:bodyPr wrap="none">
            <a:spAutoFit/>
          </a:bodyPr>
          <a:lstStyle/>
          <a:p>
            <a:r>
              <a:rPr lang="en-US"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d</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Mạch </a:t>
            </a:r>
            <a:r>
              <a:rPr lang="vi-VN" i="1">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xoay </a:t>
            </a:r>
            <a:r>
              <a:rPr lang="vi-VN"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chiều</a:t>
            </a:r>
            <a:r>
              <a:rPr lang="en-US" i="1" smtClean="0">
                <a:solidFill>
                  <a:schemeClr val="accent6">
                    <a:lumMod val="50000"/>
                  </a:schemeClr>
                </a:solidFill>
                <a:latin typeface="Arial" panose="020B0604020202020204" pitchFamily="34" charset="0"/>
                <a:ea typeface="Times New Roman" panose="02020603050405020304" pitchFamily="18" charset="0"/>
                <a:cs typeface="Arial" panose="020B0604020202020204" pitchFamily="34" charset="0"/>
              </a:rPr>
              <a:t> 1 pha gồm các phần tử R, L, C mắc nối tiếp</a:t>
            </a:r>
            <a:endParaRPr lang="en-US" dirty="0">
              <a:solidFill>
                <a:schemeClr val="accent6">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86064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 calcmode="lin" valueType="num">
                                      <p:cBhvr additive="base">
                                        <p:cTn id="14"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 calcmode="lin" valueType="num">
                                      <p:cBhvr additive="base">
                                        <p:cTn id="20"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5">
                                            <p:txEl>
                                              <p:pRg st="3" end="3"/>
                                            </p:txEl>
                                          </p:spTgt>
                                        </p:tgtEl>
                                        <p:attrNameLst>
                                          <p:attrName>style.visibility</p:attrName>
                                        </p:attrNameLst>
                                      </p:cBhvr>
                                      <p:to>
                                        <p:strVal val="visible"/>
                                      </p:to>
                                    </p:set>
                                    <p:anim calcmode="lin" valueType="num">
                                      <p:cBhvr additive="base">
                                        <p:cTn id="26"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5">
                                            <p:txEl>
                                              <p:pRg st="4" end="4"/>
                                            </p:txEl>
                                          </p:spTgt>
                                        </p:tgtEl>
                                        <p:attrNameLst>
                                          <p:attrName>style.visibility</p:attrName>
                                        </p:attrNameLst>
                                      </p:cBhvr>
                                      <p:to>
                                        <p:strVal val="visible"/>
                                      </p:to>
                                    </p:set>
                                    <p:animEffect transition="in" filter="fade">
                                      <p:cBhvr>
                                        <p:cTn id="32" dur="1000"/>
                                        <p:tgtEl>
                                          <p:spTgt spid="5">
                                            <p:txEl>
                                              <p:pRg st="4" end="4"/>
                                            </p:txEl>
                                          </p:spTgt>
                                        </p:tgtEl>
                                      </p:cBhvr>
                                    </p:animEffect>
                                    <p:anim calcmode="lin" valueType="num">
                                      <p:cBhvr>
                                        <p:cTn id="33"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5">
                                            <p:txEl>
                                              <p:pRg st="5" end="5"/>
                                            </p:txEl>
                                          </p:spTgt>
                                        </p:tgtEl>
                                        <p:attrNameLst>
                                          <p:attrName>style.visibility</p:attrName>
                                        </p:attrNameLst>
                                      </p:cBhvr>
                                      <p:to>
                                        <p:strVal val="visible"/>
                                      </p:to>
                                    </p:set>
                                    <p:anim calcmode="lin" valueType="num">
                                      <p:cBhvr additive="base">
                                        <p:cTn id="39"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5">
                                            <p:txEl>
                                              <p:pRg st="6" end="6"/>
                                            </p:txEl>
                                          </p:spTgt>
                                        </p:tgtEl>
                                        <p:attrNameLst>
                                          <p:attrName>style.visibility</p:attrName>
                                        </p:attrNameLst>
                                      </p:cBhvr>
                                      <p:to>
                                        <p:strVal val="visible"/>
                                      </p:to>
                                    </p:set>
                                    <p:anim calcmode="lin" valueType="num">
                                      <p:cBhvr additive="base">
                                        <p:cTn id="4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5">
                                            <p:txEl>
                                              <p:pRg st="7" end="7"/>
                                            </p:txEl>
                                          </p:spTgt>
                                        </p:tgtEl>
                                        <p:attrNameLst>
                                          <p:attrName>style.visibility</p:attrName>
                                        </p:attrNameLst>
                                      </p:cBhvr>
                                      <p:to>
                                        <p:strVal val="visible"/>
                                      </p:to>
                                    </p:set>
                                    <p:anim calcmode="lin" valueType="num">
                                      <p:cBhvr additive="base">
                                        <p:cTn id="51"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5">
                                            <p:txEl>
                                              <p:pRg st="8" end="8"/>
                                            </p:txEl>
                                          </p:spTgt>
                                        </p:tgtEl>
                                        <p:attrNameLst>
                                          <p:attrName>style.visibility</p:attrName>
                                        </p:attrNameLst>
                                      </p:cBhvr>
                                      <p:to>
                                        <p:strVal val="visible"/>
                                      </p:to>
                                    </p:set>
                                    <p:anim calcmode="lin" valueType="num">
                                      <p:cBhvr additive="base">
                                        <p:cTn id="57"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5">
                                            <p:txEl>
                                              <p:pRg st="9" end="9"/>
                                            </p:txEl>
                                          </p:spTgt>
                                        </p:tgtEl>
                                        <p:attrNameLst>
                                          <p:attrName>style.visibility</p:attrName>
                                        </p:attrNameLst>
                                      </p:cBhvr>
                                      <p:to>
                                        <p:strVal val="visible"/>
                                      </p:to>
                                    </p:set>
                                    <p:anim calcmode="lin" valueType="num">
                                      <p:cBhvr additive="base">
                                        <p:cTn id="63"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5">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5">
                                            <p:txEl>
                                              <p:pRg st="10" end="10"/>
                                            </p:txEl>
                                          </p:spTgt>
                                        </p:tgtEl>
                                        <p:attrNameLst>
                                          <p:attrName>style.visibility</p:attrName>
                                        </p:attrNameLst>
                                      </p:cBhvr>
                                      <p:to>
                                        <p:strVal val="visible"/>
                                      </p:to>
                                    </p:set>
                                    <p:anim calcmode="lin" valueType="num">
                                      <p:cBhvr additive="base">
                                        <p:cTn id="69" dur="500" fill="hold"/>
                                        <p:tgtEl>
                                          <p:spTgt spid="5">
                                            <p:txEl>
                                              <p:pRg st="10" end="10"/>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5">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nodeType="clickEffect">
                                  <p:stCondLst>
                                    <p:cond delay="0"/>
                                  </p:stCondLst>
                                  <p:childTnLst>
                                    <p:set>
                                      <p:cBhvr>
                                        <p:cTn id="74" dur="1" fill="hold">
                                          <p:stCondLst>
                                            <p:cond delay="0"/>
                                          </p:stCondLst>
                                        </p:cTn>
                                        <p:tgtEl>
                                          <p:spTgt spid="5">
                                            <p:txEl>
                                              <p:pRg st="11" end="11"/>
                                            </p:txEl>
                                          </p:spTgt>
                                        </p:tgtEl>
                                        <p:attrNameLst>
                                          <p:attrName>style.visibility</p:attrName>
                                        </p:attrNameLst>
                                      </p:cBhvr>
                                      <p:to>
                                        <p:strVal val="visible"/>
                                      </p:to>
                                    </p:set>
                                    <p:anim calcmode="lin" valueType="num">
                                      <p:cBhvr additive="base">
                                        <p:cTn id="75" dur="500" fill="hold"/>
                                        <p:tgtEl>
                                          <p:spTgt spid="5">
                                            <p:txEl>
                                              <p:pRg st="11" end="11"/>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5">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nodeType="clickEffect">
                                  <p:stCondLst>
                                    <p:cond delay="0"/>
                                  </p:stCondLst>
                                  <p:childTnLst>
                                    <p:set>
                                      <p:cBhvr>
                                        <p:cTn id="80" dur="1" fill="hold">
                                          <p:stCondLst>
                                            <p:cond delay="0"/>
                                          </p:stCondLst>
                                        </p:cTn>
                                        <p:tgtEl>
                                          <p:spTgt spid="5">
                                            <p:txEl>
                                              <p:pRg st="12" end="12"/>
                                            </p:txEl>
                                          </p:spTgt>
                                        </p:tgtEl>
                                        <p:attrNameLst>
                                          <p:attrName>style.visibility</p:attrName>
                                        </p:attrNameLst>
                                      </p:cBhvr>
                                      <p:to>
                                        <p:strVal val="visible"/>
                                      </p:to>
                                    </p:set>
                                    <p:anim calcmode="lin" valueType="num">
                                      <p:cBhvr additive="base">
                                        <p:cTn id="81" dur="500" fill="hold"/>
                                        <p:tgtEl>
                                          <p:spTgt spid="5">
                                            <p:txEl>
                                              <p:pRg st="12" end="12"/>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5">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nodeType="clickEffect">
                                  <p:stCondLst>
                                    <p:cond delay="0"/>
                                  </p:stCondLst>
                                  <p:childTnLst>
                                    <p:set>
                                      <p:cBhvr>
                                        <p:cTn id="86" dur="1" fill="hold">
                                          <p:stCondLst>
                                            <p:cond delay="0"/>
                                          </p:stCondLst>
                                        </p:cTn>
                                        <p:tgtEl>
                                          <p:spTgt spid="5">
                                            <p:txEl>
                                              <p:pRg st="13" end="13"/>
                                            </p:txEl>
                                          </p:spTgt>
                                        </p:tgtEl>
                                        <p:attrNameLst>
                                          <p:attrName>style.visibility</p:attrName>
                                        </p:attrNameLst>
                                      </p:cBhvr>
                                      <p:to>
                                        <p:strVal val="visible"/>
                                      </p:to>
                                    </p:set>
                                    <p:anim calcmode="lin" valueType="num">
                                      <p:cBhvr additive="base">
                                        <p:cTn id="87" dur="500" fill="hold"/>
                                        <p:tgtEl>
                                          <p:spTgt spid="5">
                                            <p:txEl>
                                              <p:pRg st="13" end="13"/>
                                            </p:txEl>
                                          </p:spTgt>
                                        </p:tgtEl>
                                        <p:attrNameLst>
                                          <p:attrName>ppt_x</p:attrName>
                                        </p:attrNameLst>
                                      </p:cBhvr>
                                      <p:tavLst>
                                        <p:tav tm="0">
                                          <p:val>
                                            <p:strVal val="#ppt_x"/>
                                          </p:val>
                                        </p:tav>
                                        <p:tav tm="100000">
                                          <p:val>
                                            <p:strVal val="#ppt_x"/>
                                          </p:val>
                                        </p:tav>
                                      </p:tavLst>
                                    </p:anim>
                                    <p:anim calcmode="lin" valueType="num">
                                      <p:cBhvr additive="base">
                                        <p:cTn id="88" dur="500" fill="hold"/>
                                        <p:tgtEl>
                                          <p:spTgt spid="5">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4" fill="hold" nodeType="clickEffect">
                                  <p:stCondLst>
                                    <p:cond delay="0"/>
                                  </p:stCondLst>
                                  <p:childTnLst>
                                    <p:set>
                                      <p:cBhvr>
                                        <p:cTn id="92" dur="1" fill="hold">
                                          <p:stCondLst>
                                            <p:cond delay="0"/>
                                          </p:stCondLst>
                                        </p:cTn>
                                        <p:tgtEl>
                                          <p:spTgt spid="5">
                                            <p:txEl>
                                              <p:pRg st="14" end="14"/>
                                            </p:txEl>
                                          </p:spTgt>
                                        </p:tgtEl>
                                        <p:attrNameLst>
                                          <p:attrName>style.visibility</p:attrName>
                                        </p:attrNameLst>
                                      </p:cBhvr>
                                      <p:to>
                                        <p:strVal val="visible"/>
                                      </p:to>
                                    </p:set>
                                    <p:anim calcmode="lin" valueType="num">
                                      <p:cBhvr additive="base">
                                        <p:cTn id="93" dur="500" fill="hold"/>
                                        <p:tgtEl>
                                          <p:spTgt spid="5">
                                            <p:txEl>
                                              <p:pRg st="14" end="14"/>
                                            </p:txEl>
                                          </p:spTgt>
                                        </p:tgtEl>
                                        <p:attrNameLst>
                                          <p:attrName>ppt_x</p:attrName>
                                        </p:attrNameLst>
                                      </p:cBhvr>
                                      <p:tavLst>
                                        <p:tav tm="0">
                                          <p:val>
                                            <p:strVal val="#ppt_x"/>
                                          </p:val>
                                        </p:tav>
                                        <p:tav tm="100000">
                                          <p:val>
                                            <p:strVal val="#ppt_x"/>
                                          </p:val>
                                        </p:tav>
                                      </p:tavLst>
                                    </p:anim>
                                    <p:anim calcmode="lin" valueType="num">
                                      <p:cBhvr additive="base">
                                        <p:cTn id="94" dur="500" fill="hold"/>
                                        <p:tgtEl>
                                          <p:spTgt spid="5">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2" presetClass="entr" presetSubtype="4" fill="hold" nodeType="clickEffect">
                                  <p:stCondLst>
                                    <p:cond delay="0"/>
                                  </p:stCondLst>
                                  <p:childTnLst>
                                    <p:set>
                                      <p:cBhvr>
                                        <p:cTn id="98" dur="1" fill="hold">
                                          <p:stCondLst>
                                            <p:cond delay="0"/>
                                          </p:stCondLst>
                                        </p:cTn>
                                        <p:tgtEl>
                                          <p:spTgt spid="5">
                                            <p:txEl>
                                              <p:pRg st="15" end="15"/>
                                            </p:txEl>
                                          </p:spTgt>
                                        </p:tgtEl>
                                        <p:attrNameLst>
                                          <p:attrName>style.visibility</p:attrName>
                                        </p:attrNameLst>
                                      </p:cBhvr>
                                      <p:to>
                                        <p:strVal val="visible"/>
                                      </p:to>
                                    </p:set>
                                    <p:anim calcmode="lin" valueType="num">
                                      <p:cBhvr additive="base">
                                        <p:cTn id="99" dur="500" fill="hold"/>
                                        <p:tgtEl>
                                          <p:spTgt spid="5">
                                            <p:txEl>
                                              <p:pRg st="15" end="15"/>
                                            </p:txEl>
                                          </p:spTgt>
                                        </p:tgtEl>
                                        <p:attrNameLst>
                                          <p:attrName>ppt_x</p:attrName>
                                        </p:attrNameLst>
                                      </p:cBhvr>
                                      <p:tavLst>
                                        <p:tav tm="0">
                                          <p:val>
                                            <p:strVal val="#ppt_x"/>
                                          </p:val>
                                        </p:tav>
                                        <p:tav tm="100000">
                                          <p:val>
                                            <p:strVal val="#ppt_x"/>
                                          </p:val>
                                        </p:tav>
                                      </p:tavLst>
                                    </p:anim>
                                    <p:anim calcmode="lin" valueType="num">
                                      <p:cBhvr additive="base">
                                        <p:cTn id="100" dur="500" fill="hold"/>
                                        <p:tgtEl>
                                          <p:spTgt spid="5">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2" presetClass="entr" presetSubtype="4" fill="hold" grpId="0" nodeType="clickEffect">
                                  <p:stCondLst>
                                    <p:cond delay="0"/>
                                  </p:stCondLst>
                                  <p:childTnLst>
                                    <p:set>
                                      <p:cBhvr>
                                        <p:cTn id="104" dur="1" fill="hold">
                                          <p:stCondLst>
                                            <p:cond delay="0"/>
                                          </p:stCondLst>
                                        </p:cTn>
                                        <p:tgtEl>
                                          <p:spTgt spid="6"/>
                                        </p:tgtEl>
                                        <p:attrNameLst>
                                          <p:attrName>style.visibility</p:attrName>
                                        </p:attrNameLst>
                                      </p:cBhvr>
                                      <p:to>
                                        <p:strVal val="visible"/>
                                      </p:to>
                                    </p:set>
                                    <p:anim calcmode="lin" valueType="num">
                                      <p:cBhvr additive="base">
                                        <p:cTn id="105" dur="500" fill="hold"/>
                                        <p:tgtEl>
                                          <p:spTgt spid="6"/>
                                        </p:tgtEl>
                                        <p:attrNameLst>
                                          <p:attrName>ppt_x</p:attrName>
                                        </p:attrNameLst>
                                      </p:cBhvr>
                                      <p:tavLst>
                                        <p:tav tm="0">
                                          <p:val>
                                            <p:strVal val="#ppt_x"/>
                                          </p:val>
                                        </p:tav>
                                        <p:tav tm="100000">
                                          <p:val>
                                            <p:strVal val="#ppt_x"/>
                                          </p:val>
                                        </p:tav>
                                      </p:tavLst>
                                    </p:anim>
                                    <p:anim calcmode="lin" valueType="num">
                                      <p:cBhvr additive="base">
                                        <p:cTn id="10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42" presetClass="entr" presetSubtype="0" fill="hold" grpId="0" nodeType="clickEffect">
                                  <p:stCondLst>
                                    <p:cond delay="0"/>
                                  </p:stCondLst>
                                  <p:childTnLst>
                                    <p:set>
                                      <p:cBhvr>
                                        <p:cTn id="110" dur="1" fill="hold">
                                          <p:stCondLst>
                                            <p:cond delay="0"/>
                                          </p:stCondLst>
                                        </p:cTn>
                                        <p:tgtEl>
                                          <p:spTgt spid="9"/>
                                        </p:tgtEl>
                                        <p:attrNameLst>
                                          <p:attrName>style.visibility</p:attrName>
                                        </p:attrNameLst>
                                      </p:cBhvr>
                                      <p:to>
                                        <p:strVal val="visible"/>
                                      </p:to>
                                    </p:set>
                                    <p:animEffect transition="in" filter="fade">
                                      <p:cBhvr>
                                        <p:cTn id="111" dur="1000"/>
                                        <p:tgtEl>
                                          <p:spTgt spid="9"/>
                                        </p:tgtEl>
                                      </p:cBhvr>
                                    </p:animEffect>
                                    <p:anim calcmode="lin" valueType="num">
                                      <p:cBhvr>
                                        <p:cTn id="112" dur="1000" fill="hold"/>
                                        <p:tgtEl>
                                          <p:spTgt spid="9"/>
                                        </p:tgtEl>
                                        <p:attrNameLst>
                                          <p:attrName>ppt_x</p:attrName>
                                        </p:attrNameLst>
                                      </p:cBhvr>
                                      <p:tavLst>
                                        <p:tav tm="0">
                                          <p:val>
                                            <p:strVal val="#ppt_x"/>
                                          </p:val>
                                        </p:tav>
                                        <p:tav tm="100000">
                                          <p:val>
                                            <p:strVal val="#ppt_x"/>
                                          </p:val>
                                        </p:tav>
                                      </p:tavLst>
                                    </p:anim>
                                    <p:anim calcmode="lin" valueType="num">
                                      <p:cBhvr>
                                        <p:cTn id="11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42" presetClass="entr" presetSubtype="0" fill="hold" grpId="0" nodeType="clickEffect">
                                  <p:stCondLst>
                                    <p:cond delay="0"/>
                                  </p:stCondLst>
                                  <p:childTnLst>
                                    <p:set>
                                      <p:cBhvr>
                                        <p:cTn id="117" dur="1" fill="hold">
                                          <p:stCondLst>
                                            <p:cond delay="0"/>
                                          </p:stCondLst>
                                        </p:cTn>
                                        <p:tgtEl>
                                          <p:spTgt spid="10"/>
                                        </p:tgtEl>
                                        <p:attrNameLst>
                                          <p:attrName>style.visibility</p:attrName>
                                        </p:attrNameLst>
                                      </p:cBhvr>
                                      <p:to>
                                        <p:strVal val="visible"/>
                                      </p:to>
                                    </p:set>
                                    <p:animEffect transition="in" filter="fade">
                                      <p:cBhvr>
                                        <p:cTn id="118" dur="1000"/>
                                        <p:tgtEl>
                                          <p:spTgt spid="10"/>
                                        </p:tgtEl>
                                      </p:cBhvr>
                                    </p:animEffect>
                                    <p:anim calcmode="lin" valueType="num">
                                      <p:cBhvr>
                                        <p:cTn id="119" dur="1000" fill="hold"/>
                                        <p:tgtEl>
                                          <p:spTgt spid="10"/>
                                        </p:tgtEl>
                                        <p:attrNameLst>
                                          <p:attrName>ppt_x</p:attrName>
                                        </p:attrNameLst>
                                      </p:cBhvr>
                                      <p:tavLst>
                                        <p:tav tm="0">
                                          <p:val>
                                            <p:strVal val="#ppt_x"/>
                                          </p:val>
                                        </p:tav>
                                        <p:tav tm="100000">
                                          <p:val>
                                            <p:strVal val="#ppt_x"/>
                                          </p:val>
                                        </p:tav>
                                      </p:tavLst>
                                    </p:anim>
                                    <p:anim calcmode="lin" valueType="num">
                                      <p:cBhvr>
                                        <p:cTn id="12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23" name="Rectangle 22"/>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8" name="Rectangle 27"/>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dirty="0">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dirty="0"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dirty="0" err="1" smtClean="0">
                <a:solidFill>
                  <a:srgbClr val="0070C0"/>
                </a:solidFill>
                <a:latin typeface="Arial" panose="020B0604020202020204" pitchFamily="34" charset="0"/>
                <a:ea typeface="Tahoma" panose="020B0604030504040204" pitchFamily="34" charset="0"/>
                <a:cs typeface="Arial" panose="020B0604020202020204" pitchFamily="34" charset="0"/>
              </a:rPr>
              <a:t>Mạch</a:t>
            </a:r>
            <a:r>
              <a:rPr lang="en-US" b="1" dirty="0" smtClean="0">
                <a:solidFill>
                  <a:srgbClr val="0070C0"/>
                </a:solidFill>
                <a:latin typeface="Arial" panose="020B0604020202020204" pitchFamily="34" charset="0"/>
                <a:ea typeface="Tahoma" panose="020B0604030504040204" pitchFamily="34" charset="0"/>
                <a:cs typeface="Arial" panose="020B0604020202020204" pitchFamily="34" charset="0"/>
              </a:rPr>
              <a:t> </a:t>
            </a:r>
            <a:r>
              <a:rPr lang="en-US" b="1" dirty="0" err="1" smtClean="0">
                <a:solidFill>
                  <a:srgbClr val="0070C0"/>
                </a:solidFill>
                <a:latin typeface="Arial" panose="020B0604020202020204" pitchFamily="34" charset="0"/>
                <a:ea typeface="Tahoma" panose="020B0604030504040204" pitchFamily="34" charset="0"/>
                <a:cs typeface="Arial" panose="020B0604020202020204" pitchFamily="34" charset="0"/>
              </a:rPr>
              <a:t>điện</a:t>
            </a:r>
            <a:r>
              <a:rPr lang="en-US" b="1" dirty="0" smtClean="0">
                <a:solidFill>
                  <a:srgbClr val="0070C0"/>
                </a:solidFill>
                <a:latin typeface="Arial" panose="020B0604020202020204" pitchFamily="34" charset="0"/>
                <a:ea typeface="Tahoma" panose="020B0604030504040204" pitchFamily="34" charset="0"/>
                <a:cs typeface="Arial" panose="020B0604020202020204" pitchFamily="34" charset="0"/>
              </a:rPr>
              <a:t> </a:t>
            </a:r>
            <a:r>
              <a:rPr lang="en-US" b="1" dirty="0" err="1" smtClean="0">
                <a:solidFill>
                  <a:srgbClr val="0070C0"/>
                </a:solidFill>
                <a:latin typeface="Arial" panose="020B0604020202020204" pitchFamily="34" charset="0"/>
                <a:ea typeface="Tahoma" panose="020B0604030504040204" pitchFamily="34" charset="0"/>
                <a:cs typeface="Arial" panose="020B0604020202020204" pitchFamily="34" charset="0"/>
              </a:rPr>
              <a:t>xoay</a:t>
            </a:r>
            <a:r>
              <a:rPr lang="en-US" b="1" dirty="0" smtClean="0">
                <a:solidFill>
                  <a:srgbClr val="0070C0"/>
                </a:solidFill>
                <a:latin typeface="Arial" panose="020B0604020202020204" pitchFamily="34" charset="0"/>
                <a:ea typeface="Tahoma" panose="020B0604030504040204" pitchFamily="34" charset="0"/>
                <a:cs typeface="Arial" panose="020B0604020202020204" pitchFamily="34" charset="0"/>
              </a:rPr>
              <a:t> </a:t>
            </a:r>
            <a:r>
              <a:rPr lang="en-US" b="1" dirty="0" err="1" smtClean="0">
                <a:solidFill>
                  <a:srgbClr val="0070C0"/>
                </a:solidFill>
                <a:latin typeface="Arial" panose="020B0604020202020204" pitchFamily="34" charset="0"/>
                <a:ea typeface="Tahoma" panose="020B0604030504040204" pitchFamily="34" charset="0"/>
                <a:cs typeface="Arial" panose="020B0604020202020204" pitchFamily="34" charset="0"/>
              </a:rPr>
              <a:t>chiều</a:t>
            </a:r>
            <a:r>
              <a:rPr lang="en-US" b="1" dirty="0" smtClean="0">
                <a:solidFill>
                  <a:srgbClr val="0070C0"/>
                </a:solidFill>
                <a:latin typeface="Arial" panose="020B0604020202020204" pitchFamily="34" charset="0"/>
                <a:ea typeface="Tahoma" panose="020B0604030504040204" pitchFamily="34" charset="0"/>
                <a:cs typeface="Arial" panose="020B0604020202020204" pitchFamily="34" charset="0"/>
              </a:rPr>
              <a:t> 3 </a:t>
            </a:r>
            <a:r>
              <a:rPr lang="en-US" b="1" dirty="0" err="1" smtClean="0">
                <a:solidFill>
                  <a:srgbClr val="0070C0"/>
                </a:solidFill>
                <a:latin typeface="Arial" panose="020B0604020202020204" pitchFamily="34" charset="0"/>
                <a:ea typeface="Tahoma" panose="020B0604030504040204" pitchFamily="34" charset="0"/>
                <a:cs typeface="Arial" panose="020B0604020202020204" pitchFamily="34" charset="0"/>
              </a:rPr>
              <a:t>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9" name="Rectangle 28"/>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dirty="0"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dirty="0"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dirty="0"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dirty="0">
                <a:solidFill>
                  <a:srgbClr val="C00000"/>
                </a:solidFill>
                <a:ea typeface="Tahoma" panose="020B0604030504040204" pitchFamily="34" charset="0"/>
                <a:cs typeface="Arial" panose="020B0604020202020204" pitchFamily="34" charset="0"/>
              </a:rPr>
              <a:t> Khái niệm về mạch điện xoay chiều ba pha</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 name="Rectangle 1"/>
          <p:cNvSpPr/>
          <p:nvPr/>
        </p:nvSpPr>
        <p:spPr>
          <a:xfrm>
            <a:off x="641684" y="2030364"/>
            <a:ext cx="4182979" cy="1200329"/>
          </a:xfrm>
          <a:prstGeom prst="rect">
            <a:avLst/>
          </a:prstGeom>
        </p:spPr>
        <p:txBody>
          <a:bodyPr wrap="square">
            <a:spAutoFit/>
          </a:bodyPr>
          <a:lstStyle/>
          <a:p>
            <a:r>
              <a:rPr lang="en-US" dirty="0" err="1">
                <a:solidFill>
                  <a:schemeClr val="accent6">
                    <a:lumMod val="50000"/>
                  </a:schemeClr>
                </a:solidFill>
                <a:latin typeface="Arial" panose="020B0604020202020204" pitchFamily="34" charset="0"/>
                <a:cs typeface="Arial" panose="020B0604020202020204" pitchFamily="34" charset="0"/>
              </a:rPr>
              <a:t>Mạch</a:t>
            </a:r>
            <a:r>
              <a:rPr lang="en-US" dirty="0">
                <a:solidFill>
                  <a:schemeClr val="accent6">
                    <a:lumMod val="50000"/>
                  </a:schemeClr>
                </a:solidFill>
                <a:latin typeface="Arial" panose="020B0604020202020204" pitchFamily="34" charset="0"/>
                <a:cs typeface="Arial" panose="020B0604020202020204" pitchFamily="34" charset="0"/>
              </a:rPr>
              <a:t> </a:t>
            </a:r>
            <a:r>
              <a:rPr lang="en-US" dirty="0" err="1">
                <a:solidFill>
                  <a:schemeClr val="accent6">
                    <a:lumMod val="50000"/>
                  </a:schemeClr>
                </a:solidFill>
                <a:latin typeface="Arial" panose="020B0604020202020204" pitchFamily="34" charset="0"/>
                <a:cs typeface="Arial" panose="020B0604020202020204" pitchFamily="34" charset="0"/>
              </a:rPr>
              <a:t>điện</a:t>
            </a:r>
            <a:r>
              <a:rPr lang="en-US" dirty="0">
                <a:solidFill>
                  <a:schemeClr val="accent6">
                    <a:lumMod val="50000"/>
                  </a:schemeClr>
                </a:solidFill>
                <a:latin typeface="Arial" panose="020B0604020202020204" pitchFamily="34" charset="0"/>
                <a:cs typeface="Arial" panose="020B0604020202020204" pitchFamily="34" charset="0"/>
              </a:rPr>
              <a:t> </a:t>
            </a:r>
            <a:r>
              <a:rPr lang="en-US" dirty="0" err="1">
                <a:solidFill>
                  <a:schemeClr val="accent6">
                    <a:lumMod val="50000"/>
                  </a:schemeClr>
                </a:solidFill>
                <a:latin typeface="Arial" panose="020B0604020202020204" pitchFamily="34" charset="0"/>
                <a:cs typeface="Arial" panose="020B0604020202020204" pitchFamily="34" charset="0"/>
              </a:rPr>
              <a:t>xoay</a:t>
            </a:r>
            <a:r>
              <a:rPr lang="en-US" dirty="0">
                <a:solidFill>
                  <a:schemeClr val="accent6">
                    <a:lumMod val="50000"/>
                  </a:schemeClr>
                </a:solidFill>
                <a:latin typeface="Arial" panose="020B0604020202020204" pitchFamily="34" charset="0"/>
                <a:cs typeface="Arial" panose="020B0604020202020204" pitchFamily="34" charset="0"/>
              </a:rPr>
              <a:t> </a:t>
            </a:r>
            <a:r>
              <a:rPr lang="en-US" dirty="0" err="1">
                <a:solidFill>
                  <a:schemeClr val="accent6">
                    <a:lumMod val="50000"/>
                  </a:schemeClr>
                </a:solidFill>
                <a:latin typeface="Arial" panose="020B0604020202020204" pitchFamily="34" charset="0"/>
                <a:cs typeface="Arial" panose="020B0604020202020204" pitchFamily="34" charset="0"/>
              </a:rPr>
              <a:t>chiều</a:t>
            </a:r>
            <a:r>
              <a:rPr lang="en-US" dirty="0">
                <a:solidFill>
                  <a:schemeClr val="accent6">
                    <a:lumMod val="50000"/>
                  </a:schemeClr>
                </a:solidFill>
                <a:latin typeface="Arial" panose="020B0604020202020204" pitchFamily="34" charset="0"/>
                <a:cs typeface="Arial" panose="020B0604020202020204" pitchFamily="34" charset="0"/>
              </a:rPr>
              <a:t> </a:t>
            </a:r>
            <a:r>
              <a:rPr lang="en-US" dirty="0" err="1">
                <a:solidFill>
                  <a:schemeClr val="accent6">
                    <a:lumMod val="50000"/>
                  </a:schemeClr>
                </a:solidFill>
                <a:latin typeface="Arial" panose="020B0604020202020204" pitchFamily="34" charset="0"/>
                <a:cs typeface="Arial" panose="020B0604020202020204" pitchFamily="34" charset="0"/>
              </a:rPr>
              <a:t>ba</a:t>
            </a:r>
            <a:r>
              <a:rPr lang="en-US" dirty="0">
                <a:solidFill>
                  <a:schemeClr val="accent6">
                    <a:lumMod val="50000"/>
                  </a:schemeClr>
                </a:solidFill>
                <a:latin typeface="Arial" panose="020B0604020202020204" pitchFamily="34" charset="0"/>
                <a:cs typeface="Arial" panose="020B0604020202020204" pitchFamily="34" charset="0"/>
              </a:rPr>
              <a:t> </a:t>
            </a:r>
            <a:r>
              <a:rPr lang="en-US" dirty="0" err="1">
                <a:solidFill>
                  <a:schemeClr val="accent6">
                    <a:lumMod val="50000"/>
                  </a:schemeClr>
                </a:solidFill>
                <a:latin typeface="Arial" panose="020B0604020202020204" pitchFamily="34" charset="0"/>
                <a:cs typeface="Arial" panose="020B0604020202020204" pitchFamily="34" charset="0"/>
              </a:rPr>
              <a:t>pha</a:t>
            </a:r>
            <a:r>
              <a:rPr lang="en-US" dirty="0">
                <a:solidFill>
                  <a:schemeClr val="accent6">
                    <a:lumMod val="50000"/>
                  </a:schemeClr>
                </a:solidFill>
                <a:latin typeface="Arial" panose="020B0604020202020204" pitchFamily="34" charset="0"/>
                <a:cs typeface="Arial" panose="020B0604020202020204" pitchFamily="34" charset="0"/>
              </a:rPr>
              <a:t> </a:t>
            </a:r>
            <a:r>
              <a:rPr lang="en-US" dirty="0" err="1">
                <a:solidFill>
                  <a:schemeClr val="accent6">
                    <a:lumMod val="50000"/>
                  </a:schemeClr>
                </a:solidFill>
                <a:latin typeface="Arial" panose="020B0604020202020204" pitchFamily="34" charset="0"/>
                <a:cs typeface="Arial" panose="020B0604020202020204" pitchFamily="34" charset="0"/>
              </a:rPr>
              <a:t>gồm</a:t>
            </a:r>
            <a:r>
              <a:rPr lang="en-US" dirty="0">
                <a:solidFill>
                  <a:schemeClr val="accent6">
                    <a:lumMod val="50000"/>
                  </a:schemeClr>
                </a:solidFill>
                <a:latin typeface="Arial" panose="020B0604020202020204" pitchFamily="34" charset="0"/>
                <a:cs typeface="Arial" panose="020B0604020202020204" pitchFamily="34" charset="0"/>
              </a:rPr>
              <a:t>:</a:t>
            </a:r>
          </a:p>
          <a:p>
            <a:r>
              <a:rPr lang="en-US" dirty="0" smtClean="0">
                <a:solidFill>
                  <a:schemeClr val="accent6">
                    <a:lumMod val="50000"/>
                  </a:schemeClr>
                </a:solidFill>
                <a:latin typeface="Arial" panose="020B0604020202020204" pitchFamily="34" charset="0"/>
                <a:cs typeface="Arial" panose="020B0604020202020204" pitchFamily="34" charset="0"/>
              </a:rPr>
              <a:t> 	- </a:t>
            </a:r>
            <a:r>
              <a:rPr lang="en-US" dirty="0" err="1" smtClean="0">
                <a:solidFill>
                  <a:schemeClr val="accent6">
                    <a:lumMod val="50000"/>
                  </a:schemeClr>
                </a:solidFill>
                <a:latin typeface="Arial" panose="020B0604020202020204" pitchFamily="34" charset="0"/>
                <a:cs typeface="Arial" panose="020B0604020202020204" pitchFamily="34" charset="0"/>
              </a:rPr>
              <a:t>Nguồn</a:t>
            </a:r>
            <a:r>
              <a:rPr lang="en-US" dirty="0" smtClean="0">
                <a:solidFill>
                  <a:schemeClr val="accent6">
                    <a:lumMod val="50000"/>
                  </a:schemeClr>
                </a:solidFill>
                <a:latin typeface="Arial" panose="020B0604020202020204" pitchFamily="34" charset="0"/>
                <a:cs typeface="Arial" panose="020B0604020202020204" pitchFamily="34" charset="0"/>
              </a:rPr>
              <a:t> </a:t>
            </a:r>
            <a:r>
              <a:rPr lang="en-US" dirty="0" err="1">
                <a:solidFill>
                  <a:schemeClr val="accent6">
                    <a:lumMod val="50000"/>
                  </a:schemeClr>
                </a:solidFill>
                <a:latin typeface="Arial" panose="020B0604020202020204" pitchFamily="34" charset="0"/>
                <a:cs typeface="Arial" panose="020B0604020202020204" pitchFamily="34" charset="0"/>
              </a:rPr>
              <a:t>điện</a:t>
            </a:r>
            <a:endParaRPr lang="en-US" dirty="0">
              <a:solidFill>
                <a:schemeClr val="accent6">
                  <a:lumMod val="50000"/>
                </a:schemeClr>
              </a:solidFill>
              <a:latin typeface="Arial" panose="020B0604020202020204" pitchFamily="34" charset="0"/>
              <a:cs typeface="Arial" panose="020B0604020202020204" pitchFamily="34" charset="0"/>
            </a:endParaRPr>
          </a:p>
          <a:p>
            <a:r>
              <a:rPr lang="en-US" dirty="0" smtClean="0">
                <a:solidFill>
                  <a:schemeClr val="accent6">
                    <a:lumMod val="50000"/>
                  </a:schemeClr>
                </a:solidFill>
                <a:latin typeface="Arial" panose="020B0604020202020204" pitchFamily="34" charset="0"/>
                <a:cs typeface="Arial" panose="020B0604020202020204" pitchFamily="34" charset="0"/>
              </a:rPr>
              <a:t> 	- </a:t>
            </a:r>
            <a:r>
              <a:rPr lang="en-US" dirty="0" err="1" smtClean="0">
                <a:solidFill>
                  <a:schemeClr val="accent6">
                    <a:lumMod val="50000"/>
                  </a:schemeClr>
                </a:solidFill>
                <a:latin typeface="Arial" panose="020B0604020202020204" pitchFamily="34" charset="0"/>
                <a:cs typeface="Arial" panose="020B0604020202020204" pitchFamily="34" charset="0"/>
              </a:rPr>
              <a:t>Dây</a:t>
            </a:r>
            <a:r>
              <a:rPr lang="en-US" dirty="0" smtClean="0">
                <a:solidFill>
                  <a:schemeClr val="accent6">
                    <a:lumMod val="50000"/>
                  </a:schemeClr>
                </a:solidFill>
                <a:latin typeface="Arial" panose="020B0604020202020204" pitchFamily="34" charset="0"/>
                <a:cs typeface="Arial" panose="020B0604020202020204" pitchFamily="34" charset="0"/>
              </a:rPr>
              <a:t> </a:t>
            </a:r>
            <a:r>
              <a:rPr lang="en-US" dirty="0" err="1">
                <a:solidFill>
                  <a:schemeClr val="accent6">
                    <a:lumMod val="50000"/>
                  </a:schemeClr>
                </a:solidFill>
                <a:latin typeface="Arial" panose="020B0604020202020204" pitchFamily="34" charset="0"/>
                <a:cs typeface="Arial" panose="020B0604020202020204" pitchFamily="34" charset="0"/>
              </a:rPr>
              <a:t>dẫn</a:t>
            </a:r>
            <a:r>
              <a:rPr lang="en-US" dirty="0">
                <a:solidFill>
                  <a:schemeClr val="accent6">
                    <a:lumMod val="50000"/>
                  </a:schemeClr>
                </a:solidFill>
                <a:latin typeface="Arial" panose="020B0604020202020204" pitchFamily="34" charset="0"/>
                <a:cs typeface="Arial" panose="020B0604020202020204" pitchFamily="34" charset="0"/>
              </a:rPr>
              <a:t> </a:t>
            </a:r>
          </a:p>
          <a:p>
            <a:r>
              <a:rPr lang="en-US" dirty="0" smtClean="0">
                <a:solidFill>
                  <a:schemeClr val="accent6">
                    <a:lumMod val="50000"/>
                  </a:schemeClr>
                </a:solidFill>
                <a:latin typeface="Arial" panose="020B0604020202020204" pitchFamily="34" charset="0"/>
                <a:cs typeface="Arial" panose="020B0604020202020204" pitchFamily="34" charset="0"/>
              </a:rPr>
              <a:t> 	- </a:t>
            </a:r>
            <a:r>
              <a:rPr lang="en-US" dirty="0" err="1" smtClean="0">
                <a:solidFill>
                  <a:schemeClr val="accent6">
                    <a:lumMod val="50000"/>
                  </a:schemeClr>
                </a:solidFill>
                <a:latin typeface="Arial" panose="020B0604020202020204" pitchFamily="34" charset="0"/>
                <a:cs typeface="Arial" panose="020B0604020202020204" pitchFamily="34" charset="0"/>
              </a:rPr>
              <a:t>Các</a:t>
            </a:r>
            <a:r>
              <a:rPr lang="en-US" dirty="0" smtClean="0">
                <a:solidFill>
                  <a:schemeClr val="accent6">
                    <a:lumMod val="50000"/>
                  </a:schemeClr>
                </a:solidFill>
                <a:latin typeface="Arial" panose="020B0604020202020204" pitchFamily="34" charset="0"/>
                <a:cs typeface="Arial" panose="020B0604020202020204" pitchFamily="34" charset="0"/>
              </a:rPr>
              <a:t> </a:t>
            </a:r>
            <a:r>
              <a:rPr lang="en-US" dirty="0" err="1">
                <a:solidFill>
                  <a:schemeClr val="accent6">
                    <a:lumMod val="50000"/>
                  </a:schemeClr>
                </a:solidFill>
                <a:latin typeface="Arial" panose="020B0604020202020204" pitchFamily="34" charset="0"/>
                <a:cs typeface="Arial" panose="020B0604020202020204" pitchFamily="34" charset="0"/>
              </a:rPr>
              <a:t>tải</a:t>
            </a:r>
            <a:r>
              <a:rPr lang="en-US" dirty="0">
                <a:solidFill>
                  <a:schemeClr val="accent6">
                    <a:lumMod val="50000"/>
                  </a:schemeClr>
                </a:solidFill>
                <a:latin typeface="Arial" panose="020B0604020202020204" pitchFamily="34" charset="0"/>
                <a:cs typeface="Arial" panose="020B0604020202020204" pitchFamily="34" charset="0"/>
              </a:rPr>
              <a:t> </a:t>
            </a:r>
            <a:r>
              <a:rPr lang="en-US" dirty="0" err="1">
                <a:solidFill>
                  <a:schemeClr val="accent6">
                    <a:lumMod val="50000"/>
                  </a:schemeClr>
                </a:solidFill>
                <a:latin typeface="Arial" panose="020B0604020202020204" pitchFamily="34" charset="0"/>
                <a:cs typeface="Arial" panose="020B0604020202020204" pitchFamily="34" charset="0"/>
              </a:rPr>
              <a:t>ba</a:t>
            </a:r>
            <a:r>
              <a:rPr lang="en-US" dirty="0">
                <a:solidFill>
                  <a:schemeClr val="accent6">
                    <a:lumMod val="50000"/>
                  </a:schemeClr>
                </a:solidFill>
                <a:latin typeface="Arial" panose="020B0604020202020204" pitchFamily="34" charset="0"/>
                <a:cs typeface="Arial" panose="020B0604020202020204" pitchFamily="34" charset="0"/>
              </a:rPr>
              <a:t> </a:t>
            </a:r>
            <a:r>
              <a:rPr lang="en-US" dirty="0" err="1">
                <a:solidFill>
                  <a:schemeClr val="accent6">
                    <a:lumMod val="50000"/>
                  </a:schemeClr>
                </a:solidFill>
                <a:latin typeface="Arial" panose="020B0604020202020204" pitchFamily="34" charset="0"/>
                <a:cs typeface="Arial" panose="020B0604020202020204" pitchFamily="34" charset="0"/>
              </a:rPr>
              <a:t>pha</a:t>
            </a:r>
            <a:r>
              <a:rPr lang="en-US" dirty="0">
                <a:solidFill>
                  <a:schemeClr val="accent6">
                    <a:lumMod val="50000"/>
                  </a:schemeClr>
                </a:solidFill>
                <a:latin typeface="Arial" panose="020B0604020202020204" pitchFamily="34" charset="0"/>
                <a:cs typeface="Arial" panose="020B0604020202020204" pitchFamily="34" charset="0"/>
              </a:rPr>
              <a:t>.</a:t>
            </a:r>
            <a:endParaRPr lang="en-US" b="0" i="0" dirty="0">
              <a:solidFill>
                <a:schemeClr val="accent6">
                  <a:lumMod val="50000"/>
                </a:schemeClr>
              </a:solidFill>
              <a:effectLst/>
              <a:latin typeface="Arial" panose="020B0604020202020204" pitchFamily="34" charset="0"/>
              <a:cs typeface="Arial" panose="020B0604020202020204" pitchFamily="34" charset="0"/>
            </a:endParaRPr>
          </a:p>
        </p:txBody>
      </p:sp>
      <p:sp>
        <p:nvSpPr>
          <p:cNvPr id="3" name="Rectangle 2"/>
          <p:cNvSpPr/>
          <p:nvPr/>
        </p:nvSpPr>
        <p:spPr>
          <a:xfrm>
            <a:off x="641684" y="3548298"/>
            <a:ext cx="5927558" cy="923330"/>
          </a:xfrm>
          <a:prstGeom prst="rect">
            <a:avLst/>
          </a:prstGeom>
        </p:spPr>
        <p:txBody>
          <a:bodyPr wrap="square">
            <a:spAutoFit/>
          </a:bodyPr>
          <a:lstStyle/>
          <a:p>
            <a:r>
              <a:rPr lang="en-US" i="1" dirty="0" smtClean="0">
                <a:solidFill>
                  <a:srgbClr val="7030A0"/>
                </a:solidFill>
                <a:latin typeface="Arial" panose="020B0604020202020204" pitchFamily="34" charset="0"/>
                <a:cs typeface="Arial" panose="020B0604020202020204" pitchFamily="34" charset="0"/>
              </a:rPr>
              <a:t>a. </a:t>
            </a:r>
            <a:r>
              <a:rPr lang="en-US" i="1" dirty="0" err="1" smtClean="0">
                <a:solidFill>
                  <a:srgbClr val="7030A0"/>
                </a:solidFill>
                <a:latin typeface="Arial" panose="020B0604020202020204" pitchFamily="34" charset="0"/>
                <a:cs typeface="Arial" panose="020B0604020202020204" pitchFamily="34" charset="0"/>
              </a:rPr>
              <a:t>Nguồn</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điện</a:t>
            </a:r>
            <a:r>
              <a:rPr lang="en-US" i="1" dirty="0" smtClean="0">
                <a:solidFill>
                  <a:srgbClr val="7030A0"/>
                </a:solidFill>
                <a:latin typeface="Arial" panose="020B0604020202020204" pitchFamily="34" charset="0"/>
                <a:cs typeface="Arial" panose="020B0604020202020204" pitchFamily="34" charset="0"/>
              </a:rPr>
              <a:t> 3 </a:t>
            </a:r>
            <a:r>
              <a:rPr lang="en-US" i="1" dirty="0" err="1" smtClean="0">
                <a:solidFill>
                  <a:srgbClr val="7030A0"/>
                </a:solidFill>
                <a:latin typeface="Arial" panose="020B0604020202020204" pitchFamily="34" charset="0"/>
                <a:cs typeface="Arial" panose="020B0604020202020204" pitchFamily="34" charset="0"/>
              </a:rPr>
              <a:t>pha</a:t>
            </a:r>
            <a:r>
              <a:rPr lang="en-US" i="1" dirty="0" smtClean="0">
                <a:solidFill>
                  <a:srgbClr val="7030A0"/>
                </a:solidFill>
                <a:latin typeface="Arial" panose="020B0604020202020204" pitchFamily="34" charset="0"/>
                <a:cs typeface="Arial" panose="020B0604020202020204" pitchFamily="34" charset="0"/>
              </a:rPr>
              <a:t>:</a:t>
            </a:r>
          </a:p>
          <a:p>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Để</a:t>
            </a:r>
            <a:r>
              <a:rPr lang="en-US" dirty="0" smtClean="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tạo</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ra</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dòng</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điện</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xoay</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chiều</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ba</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pha</a:t>
            </a:r>
            <a:r>
              <a:rPr lang="en-US" dirty="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bằng</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cách</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dùng</a:t>
            </a:r>
            <a:r>
              <a:rPr lang="en-US" dirty="0" smtClean="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máy</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phát</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điện</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xoay</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chiều</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ba</a:t>
            </a:r>
            <a:r>
              <a:rPr lang="en-US" dirty="0">
                <a:solidFill>
                  <a:srgbClr val="7030A0"/>
                </a:solidFill>
                <a:latin typeface="Arial" panose="020B0604020202020204" pitchFamily="34" charset="0"/>
                <a:cs typeface="Arial" panose="020B0604020202020204" pitchFamily="34" charset="0"/>
              </a:rPr>
              <a:t> </a:t>
            </a:r>
            <a:r>
              <a:rPr lang="en-US" dirty="0" err="1">
                <a:solidFill>
                  <a:srgbClr val="7030A0"/>
                </a:solidFill>
                <a:latin typeface="Arial" panose="020B0604020202020204" pitchFamily="34" charset="0"/>
                <a:cs typeface="Arial" panose="020B0604020202020204" pitchFamily="34" charset="0"/>
              </a:rPr>
              <a:t>pha</a:t>
            </a:r>
            <a:endParaRPr lang="en-US" dirty="0">
              <a:solidFill>
                <a:srgbClr val="7030A0"/>
              </a:solidFill>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6657132" y="2017020"/>
            <a:ext cx="4243478" cy="3985887"/>
          </a:xfrm>
          <a:prstGeom prst="rect">
            <a:avLst/>
          </a:prstGeom>
        </p:spPr>
      </p:pic>
    </p:spTree>
    <p:extLst>
      <p:ext uri="{BB962C8B-B14F-4D97-AF65-F5344CB8AC3E}">
        <p14:creationId xmlns:p14="http://schemas.microsoft.com/office/powerpoint/2010/main" val="318593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 grpId="0"/>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23" name="Rectangle 22"/>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8" name="Rectangle 27"/>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3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9" name="Rectangle 28"/>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a:solidFill>
                  <a:srgbClr val="C00000"/>
                </a:solidFill>
                <a:ea typeface="Tahoma" panose="020B0604030504040204" pitchFamily="34" charset="0"/>
                <a:cs typeface="Arial" panose="020B0604020202020204" pitchFamily="34" charset="0"/>
              </a:rPr>
              <a:t> Khái niệm về mạch điện xoay chiều ba pha</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3" name="Rectangle 2"/>
          <p:cNvSpPr/>
          <p:nvPr/>
        </p:nvSpPr>
        <p:spPr>
          <a:xfrm>
            <a:off x="468486" y="2058158"/>
            <a:ext cx="2616364" cy="369332"/>
          </a:xfrm>
          <a:prstGeom prst="rect">
            <a:avLst/>
          </a:prstGeom>
        </p:spPr>
        <p:txBody>
          <a:bodyPr wrap="square">
            <a:spAutoFit/>
          </a:bodyPr>
          <a:lstStyle/>
          <a:p>
            <a:r>
              <a:rPr lang="en-US" i="1" dirty="0" smtClean="0">
                <a:solidFill>
                  <a:srgbClr val="7030A0"/>
                </a:solidFill>
                <a:latin typeface="Arial" panose="020B0604020202020204" pitchFamily="34" charset="0"/>
                <a:cs typeface="Arial" panose="020B0604020202020204" pitchFamily="34" charset="0"/>
              </a:rPr>
              <a:t>a. </a:t>
            </a:r>
            <a:r>
              <a:rPr lang="en-US" i="1" dirty="0" err="1" smtClean="0">
                <a:solidFill>
                  <a:srgbClr val="7030A0"/>
                </a:solidFill>
                <a:latin typeface="Arial" panose="020B0604020202020204" pitchFamily="34" charset="0"/>
                <a:cs typeface="Arial" panose="020B0604020202020204" pitchFamily="34" charset="0"/>
              </a:rPr>
              <a:t>Nguồn</a:t>
            </a:r>
            <a:r>
              <a:rPr lang="en-US" i="1" dirty="0" smtClean="0">
                <a:solidFill>
                  <a:srgbClr val="7030A0"/>
                </a:solidFill>
                <a:latin typeface="Arial" panose="020B0604020202020204" pitchFamily="34" charset="0"/>
                <a:cs typeface="Arial" panose="020B0604020202020204" pitchFamily="34" charset="0"/>
              </a:rPr>
              <a:t> </a:t>
            </a:r>
            <a:r>
              <a:rPr lang="en-US" i="1" dirty="0" err="1" smtClean="0">
                <a:solidFill>
                  <a:srgbClr val="7030A0"/>
                </a:solidFill>
                <a:latin typeface="Arial" panose="020B0604020202020204" pitchFamily="34" charset="0"/>
                <a:cs typeface="Arial" panose="020B0604020202020204" pitchFamily="34" charset="0"/>
              </a:rPr>
              <a:t>điện</a:t>
            </a:r>
            <a:r>
              <a:rPr lang="en-US" i="1" dirty="0" smtClean="0">
                <a:solidFill>
                  <a:srgbClr val="7030A0"/>
                </a:solidFill>
                <a:latin typeface="Arial" panose="020B0604020202020204" pitchFamily="34" charset="0"/>
                <a:cs typeface="Arial" panose="020B0604020202020204" pitchFamily="34" charset="0"/>
              </a:rPr>
              <a:t> 3 </a:t>
            </a:r>
            <a:r>
              <a:rPr lang="en-US" i="1" dirty="0" err="1" smtClean="0">
                <a:solidFill>
                  <a:srgbClr val="7030A0"/>
                </a:solidFill>
                <a:latin typeface="Arial" panose="020B0604020202020204" pitchFamily="34" charset="0"/>
                <a:cs typeface="Arial" panose="020B0604020202020204" pitchFamily="34" charset="0"/>
              </a:rPr>
              <a:t>pha</a:t>
            </a:r>
            <a:r>
              <a:rPr lang="en-US" i="1" dirty="0" smtClean="0">
                <a:solidFill>
                  <a:srgbClr val="7030A0"/>
                </a:solidFill>
                <a:latin typeface="Arial" panose="020B0604020202020204" pitchFamily="34" charset="0"/>
                <a:cs typeface="Arial" panose="020B0604020202020204" pitchFamily="34" charset="0"/>
              </a:rPr>
              <a:t>:</a:t>
            </a:r>
          </a:p>
        </p:txBody>
      </p:sp>
      <p:sp>
        <p:nvSpPr>
          <p:cNvPr id="8" name="Rectangle 7"/>
          <p:cNvSpPr/>
          <p:nvPr/>
        </p:nvSpPr>
        <p:spPr>
          <a:xfrm>
            <a:off x="885575" y="2427490"/>
            <a:ext cx="6096000" cy="3831818"/>
          </a:xfrm>
          <a:prstGeom prst="rect">
            <a:avLst/>
          </a:prstGeom>
        </p:spPr>
        <p:txBody>
          <a:bodyPr>
            <a:spAutoFit/>
          </a:bodyPr>
          <a:lstStyle/>
          <a:p>
            <a:pPr>
              <a:lnSpc>
                <a:spcPct val="150000"/>
              </a:lnSpc>
            </a:pPr>
            <a:r>
              <a:rPr lang="en-US" i="1" u="sng" dirty="0" err="1">
                <a:solidFill>
                  <a:srgbClr val="002060"/>
                </a:solidFill>
                <a:latin typeface="Arial" panose="020B0604020202020204" pitchFamily="34" charset="0"/>
                <a:cs typeface="Arial" panose="020B0604020202020204" pitchFamily="34" charset="0"/>
              </a:rPr>
              <a:t>Cấu</a:t>
            </a:r>
            <a:r>
              <a:rPr lang="en-US" i="1" u="sng" dirty="0">
                <a:solidFill>
                  <a:srgbClr val="002060"/>
                </a:solidFill>
                <a:latin typeface="Arial" panose="020B0604020202020204" pitchFamily="34" charset="0"/>
                <a:cs typeface="Arial" panose="020B0604020202020204" pitchFamily="34" charset="0"/>
              </a:rPr>
              <a:t> </a:t>
            </a:r>
            <a:r>
              <a:rPr lang="en-US" i="1" u="sng" dirty="0" err="1">
                <a:solidFill>
                  <a:srgbClr val="002060"/>
                </a:solidFill>
                <a:latin typeface="Arial" panose="020B0604020202020204" pitchFamily="34" charset="0"/>
                <a:cs typeface="Arial" panose="020B0604020202020204" pitchFamily="34" charset="0"/>
              </a:rPr>
              <a:t>tạo</a:t>
            </a:r>
            <a:r>
              <a:rPr lang="en-US" i="1" u="sng" dirty="0">
                <a:solidFill>
                  <a:srgbClr val="002060"/>
                </a:solidFill>
                <a:latin typeface="Arial" panose="020B0604020202020204" pitchFamily="34" charset="0"/>
                <a:cs typeface="Arial" panose="020B0604020202020204" pitchFamily="34" charset="0"/>
              </a:rPr>
              <a:t> </a:t>
            </a:r>
            <a:r>
              <a:rPr lang="en-US" i="1" u="sng" dirty="0" err="1">
                <a:solidFill>
                  <a:srgbClr val="002060"/>
                </a:solidFill>
                <a:latin typeface="Arial" panose="020B0604020202020204" pitchFamily="34" charset="0"/>
                <a:cs typeface="Arial" panose="020B0604020202020204" pitchFamily="34" charset="0"/>
              </a:rPr>
              <a:t>máy</a:t>
            </a:r>
            <a:r>
              <a:rPr lang="en-US" i="1" u="sng" dirty="0">
                <a:solidFill>
                  <a:srgbClr val="002060"/>
                </a:solidFill>
                <a:latin typeface="Arial" panose="020B0604020202020204" pitchFamily="34" charset="0"/>
                <a:cs typeface="Arial" panose="020B0604020202020204" pitchFamily="34" charset="0"/>
              </a:rPr>
              <a:t> </a:t>
            </a:r>
            <a:r>
              <a:rPr lang="en-US" i="1" u="sng" dirty="0" err="1">
                <a:solidFill>
                  <a:srgbClr val="002060"/>
                </a:solidFill>
                <a:latin typeface="Arial" panose="020B0604020202020204" pitchFamily="34" charset="0"/>
                <a:cs typeface="Arial" panose="020B0604020202020204" pitchFamily="34" charset="0"/>
              </a:rPr>
              <a:t>phát</a:t>
            </a:r>
            <a:r>
              <a:rPr lang="en-US" i="1" u="sng" dirty="0">
                <a:solidFill>
                  <a:srgbClr val="002060"/>
                </a:solidFill>
                <a:latin typeface="Arial" panose="020B0604020202020204" pitchFamily="34" charset="0"/>
                <a:cs typeface="Arial" panose="020B0604020202020204" pitchFamily="34" charset="0"/>
              </a:rPr>
              <a:t> </a:t>
            </a:r>
            <a:r>
              <a:rPr lang="en-US" i="1" u="sng" dirty="0" err="1">
                <a:solidFill>
                  <a:srgbClr val="002060"/>
                </a:solidFill>
                <a:latin typeface="Arial" panose="020B0604020202020204" pitchFamily="34" charset="0"/>
                <a:cs typeface="Arial" panose="020B0604020202020204" pitchFamily="34" charset="0"/>
              </a:rPr>
              <a:t>điện</a:t>
            </a:r>
            <a:r>
              <a:rPr lang="en-US" i="1" u="sng" dirty="0">
                <a:solidFill>
                  <a:srgbClr val="002060"/>
                </a:solidFill>
                <a:latin typeface="Arial" panose="020B0604020202020204" pitchFamily="34" charset="0"/>
                <a:cs typeface="Arial" panose="020B0604020202020204" pitchFamily="34" charset="0"/>
              </a:rPr>
              <a:t> </a:t>
            </a:r>
            <a:r>
              <a:rPr lang="en-US" i="1" u="sng" dirty="0" err="1">
                <a:solidFill>
                  <a:srgbClr val="002060"/>
                </a:solidFill>
                <a:latin typeface="Arial" panose="020B0604020202020204" pitchFamily="34" charset="0"/>
                <a:cs typeface="Arial" panose="020B0604020202020204" pitchFamily="34" charset="0"/>
              </a:rPr>
              <a:t>ba</a:t>
            </a:r>
            <a:r>
              <a:rPr lang="en-US" i="1" u="sng" dirty="0">
                <a:solidFill>
                  <a:srgbClr val="002060"/>
                </a:solidFill>
                <a:latin typeface="Arial" panose="020B0604020202020204" pitchFamily="34" charset="0"/>
                <a:cs typeface="Arial" panose="020B0604020202020204" pitchFamily="34" charset="0"/>
              </a:rPr>
              <a:t> </a:t>
            </a:r>
            <a:r>
              <a:rPr lang="en-US" i="1" u="sng" dirty="0" err="1">
                <a:solidFill>
                  <a:srgbClr val="002060"/>
                </a:solidFill>
                <a:latin typeface="Arial" panose="020B0604020202020204" pitchFamily="34" charset="0"/>
                <a:cs typeface="Arial" panose="020B0604020202020204" pitchFamily="34" charset="0"/>
              </a:rPr>
              <a:t>pha</a:t>
            </a:r>
            <a:r>
              <a:rPr lang="en-US" i="1" u="sng" dirty="0">
                <a:solidFill>
                  <a:srgbClr val="002060"/>
                </a:solidFill>
                <a:latin typeface="Arial" panose="020B0604020202020204" pitchFamily="34" charset="0"/>
                <a:cs typeface="Arial" panose="020B0604020202020204" pitchFamily="34" charset="0"/>
              </a:rPr>
              <a:t>:</a:t>
            </a:r>
          </a:p>
          <a:p>
            <a:pPr>
              <a:lnSpc>
                <a:spcPct val="150000"/>
              </a:lnSpc>
            </a:pPr>
            <a:r>
              <a:rPr lang="en-US" b="1" dirty="0" err="1">
                <a:solidFill>
                  <a:srgbClr val="002060"/>
                </a:solidFill>
                <a:latin typeface="Arial" panose="020B0604020202020204" pitchFamily="34" charset="0"/>
                <a:cs typeface="Arial" panose="020B0604020202020204" pitchFamily="34" charset="0"/>
              </a:rPr>
              <a:t>Stato</a:t>
            </a:r>
            <a:r>
              <a:rPr lang="en-US" dirty="0">
                <a:solidFill>
                  <a:srgbClr val="002060"/>
                </a:solidFill>
                <a:latin typeface="Arial" panose="020B0604020202020204" pitchFamily="34" charset="0"/>
                <a:cs typeface="Arial" panose="020B0604020202020204" pitchFamily="34" charset="0"/>
              </a:rPr>
              <a:t>: 3 </a:t>
            </a:r>
            <a:r>
              <a:rPr lang="en-US" dirty="0" err="1">
                <a:solidFill>
                  <a:srgbClr val="002060"/>
                </a:solidFill>
                <a:latin typeface="Arial" panose="020B0604020202020204" pitchFamily="34" charset="0"/>
                <a:cs typeface="Arial" panose="020B0604020202020204" pitchFamily="34" charset="0"/>
              </a:rPr>
              <a:t>cuộn</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dây</a:t>
            </a:r>
            <a:r>
              <a:rPr lang="en-US" dirty="0">
                <a:solidFill>
                  <a:srgbClr val="002060"/>
                </a:solidFill>
                <a:latin typeface="Arial" panose="020B0604020202020204" pitchFamily="34" charset="0"/>
                <a:cs typeface="Arial" panose="020B0604020202020204" pitchFamily="34" charset="0"/>
              </a:rPr>
              <a:t> AX, BY, CZ </a:t>
            </a:r>
            <a:r>
              <a:rPr lang="en-US" dirty="0" err="1">
                <a:solidFill>
                  <a:srgbClr val="002060"/>
                </a:solidFill>
                <a:latin typeface="Arial" panose="020B0604020202020204" pitchFamily="34" charset="0"/>
                <a:cs typeface="Arial" panose="020B0604020202020204" pitchFamily="34" charset="0"/>
              </a:rPr>
              <a:t>giống</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nhau</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có</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cùng</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số</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vòng</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dây</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đặt</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lệch</a:t>
            </a:r>
            <a:r>
              <a:rPr lang="en-US" dirty="0">
                <a:solidFill>
                  <a:srgbClr val="002060"/>
                </a:solidFill>
                <a:latin typeface="Arial" panose="020B0604020202020204" pitchFamily="34" charset="0"/>
                <a:cs typeface="Arial" panose="020B0604020202020204" pitchFamily="34" charset="0"/>
              </a:rPr>
              <a:t> 120</a:t>
            </a:r>
            <a:r>
              <a:rPr lang="en-US" baseline="30000" dirty="0">
                <a:solidFill>
                  <a:srgbClr val="002060"/>
                </a:solidFill>
                <a:latin typeface="Arial" panose="020B0604020202020204" pitchFamily="34" charset="0"/>
                <a:cs typeface="Arial" panose="020B0604020202020204" pitchFamily="34" charset="0"/>
              </a:rPr>
              <a:t>0  </a:t>
            </a:r>
            <a:r>
              <a:rPr lang="en-US" dirty="0">
                <a:solidFill>
                  <a:srgbClr val="002060"/>
                </a:solidFill>
                <a:latin typeface="Arial" panose="020B0604020202020204" pitchFamily="34" charset="0"/>
                <a:cs typeface="Arial" panose="020B0604020202020204" pitchFamily="34" charset="0"/>
              </a:rPr>
              <a:t>trong </a:t>
            </a:r>
            <a:r>
              <a:rPr lang="en-US" dirty="0" err="1">
                <a:solidFill>
                  <a:srgbClr val="002060"/>
                </a:solidFill>
                <a:latin typeface="Arial" panose="020B0604020202020204" pitchFamily="34" charset="0"/>
                <a:cs typeface="Arial" panose="020B0604020202020204" pitchFamily="34" charset="0"/>
              </a:rPr>
              <a:t>không</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gian</a:t>
            </a:r>
            <a:r>
              <a:rPr lang="en-US" dirty="0">
                <a:solidFill>
                  <a:srgbClr val="002060"/>
                </a:solidFill>
                <a:latin typeface="Arial" panose="020B0604020202020204" pitchFamily="34" charset="0"/>
                <a:cs typeface="Arial" panose="020B0604020202020204" pitchFamily="34" charset="0"/>
              </a:rPr>
              <a:t>.</a:t>
            </a:r>
          </a:p>
          <a:p>
            <a:pPr>
              <a:lnSpc>
                <a:spcPct val="150000"/>
              </a:lnSpc>
            </a:pPr>
            <a:r>
              <a:rPr lang="en-US" dirty="0" smtClean="0">
                <a:solidFill>
                  <a:srgbClr val="00B0F0"/>
                </a:solidFill>
                <a:latin typeface="Arial" panose="020B0604020202020204" pitchFamily="34" charset="0"/>
                <a:cs typeface="Arial" panose="020B0604020202020204" pitchFamily="34" charset="0"/>
              </a:rPr>
              <a:t>	</a:t>
            </a:r>
            <a:r>
              <a:rPr lang="en-US" dirty="0" err="1" smtClean="0">
                <a:solidFill>
                  <a:srgbClr val="00B0F0"/>
                </a:solidFill>
                <a:latin typeface="Arial" panose="020B0604020202020204" pitchFamily="34" charset="0"/>
                <a:cs typeface="Arial" panose="020B0604020202020204" pitchFamily="34" charset="0"/>
              </a:rPr>
              <a:t>Dây</a:t>
            </a:r>
            <a:r>
              <a:rPr lang="en-US" dirty="0" smtClean="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quấn</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pha</a:t>
            </a:r>
            <a:r>
              <a:rPr lang="en-US" dirty="0">
                <a:solidFill>
                  <a:srgbClr val="00B0F0"/>
                </a:solidFill>
                <a:latin typeface="Arial" panose="020B0604020202020204" pitchFamily="34" charset="0"/>
                <a:cs typeface="Arial" panose="020B0604020202020204" pitchFamily="34" charset="0"/>
              </a:rPr>
              <a:t> A </a:t>
            </a:r>
            <a:r>
              <a:rPr lang="en-US" dirty="0" err="1">
                <a:solidFill>
                  <a:srgbClr val="00B0F0"/>
                </a:solidFill>
                <a:latin typeface="Arial" panose="020B0604020202020204" pitchFamily="34" charset="0"/>
                <a:cs typeface="Arial" panose="020B0604020202020204" pitchFamily="34" charset="0"/>
              </a:rPr>
              <a:t>ký</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hiệu</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AX.</a:t>
            </a:r>
          </a:p>
          <a:p>
            <a:pPr>
              <a:lnSpc>
                <a:spcPct val="150000"/>
              </a:lnSpc>
            </a:pPr>
            <a:r>
              <a:rPr lang="en-US" dirty="0" smtClean="0">
                <a:solidFill>
                  <a:srgbClr val="00B0F0"/>
                </a:solidFill>
                <a:latin typeface="Arial" panose="020B0604020202020204" pitchFamily="34" charset="0"/>
                <a:cs typeface="Arial" panose="020B0604020202020204" pitchFamily="34" charset="0"/>
              </a:rPr>
              <a:t>	</a:t>
            </a:r>
            <a:r>
              <a:rPr lang="en-US" dirty="0" err="1" smtClean="0">
                <a:solidFill>
                  <a:srgbClr val="00B0F0"/>
                </a:solidFill>
                <a:latin typeface="Arial" panose="020B0604020202020204" pitchFamily="34" charset="0"/>
                <a:cs typeface="Arial" panose="020B0604020202020204" pitchFamily="34" charset="0"/>
              </a:rPr>
              <a:t>Dây</a:t>
            </a:r>
            <a:r>
              <a:rPr lang="en-US" dirty="0" smtClean="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quấn</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pha</a:t>
            </a:r>
            <a:r>
              <a:rPr lang="en-US" dirty="0">
                <a:solidFill>
                  <a:srgbClr val="00B0F0"/>
                </a:solidFill>
                <a:latin typeface="Arial" panose="020B0604020202020204" pitchFamily="34" charset="0"/>
                <a:cs typeface="Arial" panose="020B0604020202020204" pitchFamily="34" charset="0"/>
              </a:rPr>
              <a:t> B </a:t>
            </a:r>
            <a:r>
              <a:rPr lang="en-US" dirty="0" err="1">
                <a:solidFill>
                  <a:srgbClr val="00B0F0"/>
                </a:solidFill>
                <a:latin typeface="Arial" panose="020B0604020202020204" pitchFamily="34" charset="0"/>
                <a:cs typeface="Arial" panose="020B0604020202020204" pitchFamily="34" charset="0"/>
              </a:rPr>
              <a:t>ký</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hiệu</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BY.</a:t>
            </a:r>
          </a:p>
          <a:p>
            <a:pPr>
              <a:lnSpc>
                <a:spcPct val="150000"/>
              </a:lnSpc>
            </a:pPr>
            <a:r>
              <a:rPr lang="en-US" dirty="0" smtClean="0">
                <a:solidFill>
                  <a:srgbClr val="00B0F0"/>
                </a:solidFill>
                <a:latin typeface="Arial" panose="020B0604020202020204" pitchFamily="34" charset="0"/>
                <a:cs typeface="Arial" panose="020B0604020202020204" pitchFamily="34" charset="0"/>
              </a:rPr>
              <a:t>	</a:t>
            </a:r>
            <a:r>
              <a:rPr lang="en-US" dirty="0" err="1" smtClean="0">
                <a:solidFill>
                  <a:srgbClr val="00B0F0"/>
                </a:solidFill>
                <a:latin typeface="Arial" panose="020B0604020202020204" pitchFamily="34" charset="0"/>
                <a:cs typeface="Arial" panose="020B0604020202020204" pitchFamily="34" charset="0"/>
              </a:rPr>
              <a:t>Dây</a:t>
            </a:r>
            <a:r>
              <a:rPr lang="en-US" dirty="0" smtClean="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quấn</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pha</a:t>
            </a:r>
            <a:r>
              <a:rPr lang="en-US" dirty="0">
                <a:solidFill>
                  <a:srgbClr val="00B0F0"/>
                </a:solidFill>
                <a:latin typeface="Arial" panose="020B0604020202020204" pitchFamily="34" charset="0"/>
                <a:cs typeface="Arial" panose="020B0604020202020204" pitchFamily="34" charset="0"/>
              </a:rPr>
              <a:t> C </a:t>
            </a:r>
            <a:r>
              <a:rPr lang="en-US" dirty="0" err="1">
                <a:solidFill>
                  <a:srgbClr val="00B0F0"/>
                </a:solidFill>
                <a:latin typeface="Arial" panose="020B0604020202020204" pitchFamily="34" charset="0"/>
                <a:cs typeface="Arial" panose="020B0604020202020204" pitchFamily="34" charset="0"/>
              </a:rPr>
              <a:t>ký</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hiệu</a:t>
            </a:r>
            <a:r>
              <a:rPr lang="en-US" dirty="0">
                <a:solidFill>
                  <a:srgbClr val="00B0F0"/>
                </a:solidFill>
                <a:latin typeface="Arial" panose="020B0604020202020204" pitchFamily="34" charset="0"/>
                <a:cs typeface="Arial" panose="020B0604020202020204" pitchFamily="34" charset="0"/>
              </a:rPr>
              <a:t> </a:t>
            </a:r>
            <a:r>
              <a:rPr lang="en-US" dirty="0" err="1">
                <a:solidFill>
                  <a:srgbClr val="00B0F0"/>
                </a:solidFill>
                <a:latin typeface="Arial" panose="020B0604020202020204" pitchFamily="34" charset="0"/>
                <a:cs typeface="Arial" panose="020B0604020202020204" pitchFamily="34" charset="0"/>
              </a:rPr>
              <a:t>là</a:t>
            </a:r>
            <a:r>
              <a:rPr lang="en-US" dirty="0">
                <a:solidFill>
                  <a:srgbClr val="00B0F0"/>
                </a:solidFill>
                <a:latin typeface="Arial" panose="020B0604020202020204" pitchFamily="34" charset="0"/>
                <a:cs typeface="Arial" panose="020B0604020202020204" pitchFamily="34" charset="0"/>
              </a:rPr>
              <a:t> CZ.</a:t>
            </a:r>
          </a:p>
          <a:p>
            <a:pPr>
              <a:lnSpc>
                <a:spcPct val="150000"/>
              </a:lnSpc>
            </a:pPr>
            <a:r>
              <a:rPr lang="en-US" dirty="0">
                <a:solidFill>
                  <a:srgbClr val="363636"/>
                </a:solidFill>
                <a:latin typeface="Arial" panose="020B0604020202020204" pitchFamily="34" charset="0"/>
                <a:cs typeface="Arial" panose="020B0604020202020204" pitchFamily="34" charset="0"/>
              </a:rPr>
              <a:t>               </a:t>
            </a:r>
            <a:r>
              <a:rPr lang="en-US" dirty="0">
                <a:solidFill>
                  <a:schemeClr val="accent2">
                    <a:lumMod val="75000"/>
                  </a:schemeClr>
                </a:solidFill>
                <a:latin typeface="Arial" panose="020B0604020202020204" pitchFamily="34" charset="0"/>
                <a:cs typeface="Arial" panose="020B0604020202020204" pitchFamily="34" charset="0"/>
              </a:rPr>
              <a:t>X, Y, Z: </a:t>
            </a:r>
            <a:r>
              <a:rPr lang="en-US" dirty="0" err="1">
                <a:solidFill>
                  <a:schemeClr val="accent2">
                    <a:lumMod val="75000"/>
                  </a:schemeClr>
                </a:solidFill>
                <a:latin typeface="Arial" panose="020B0604020202020204" pitchFamily="34" charset="0"/>
                <a:cs typeface="Arial" panose="020B0604020202020204" pitchFamily="34" charset="0"/>
              </a:rPr>
              <a:t>Điểm</a:t>
            </a:r>
            <a:r>
              <a:rPr lang="en-US" dirty="0">
                <a:solidFill>
                  <a:schemeClr val="accent2">
                    <a:lumMod val="75000"/>
                  </a:schemeClr>
                </a:solidFill>
                <a:latin typeface="Arial" panose="020B0604020202020204" pitchFamily="34" charset="0"/>
                <a:cs typeface="Arial" panose="020B0604020202020204" pitchFamily="34" charset="0"/>
              </a:rPr>
              <a:t> </a:t>
            </a:r>
            <a:r>
              <a:rPr lang="en-US" dirty="0" err="1">
                <a:solidFill>
                  <a:schemeClr val="accent2">
                    <a:lumMod val="75000"/>
                  </a:schemeClr>
                </a:solidFill>
                <a:latin typeface="Arial" panose="020B0604020202020204" pitchFamily="34" charset="0"/>
                <a:cs typeface="Arial" panose="020B0604020202020204" pitchFamily="34" charset="0"/>
              </a:rPr>
              <a:t>cuối</a:t>
            </a:r>
            <a:r>
              <a:rPr lang="en-US" dirty="0">
                <a:solidFill>
                  <a:schemeClr val="accent2">
                    <a:lumMod val="75000"/>
                  </a:schemeClr>
                </a:solidFill>
                <a:latin typeface="Arial" panose="020B0604020202020204" pitchFamily="34" charset="0"/>
                <a:cs typeface="Arial" panose="020B0604020202020204" pitchFamily="34" charset="0"/>
              </a:rPr>
              <a:t> </a:t>
            </a:r>
            <a:r>
              <a:rPr lang="en-US" dirty="0" err="1">
                <a:solidFill>
                  <a:schemeClr val="accent2">
                    <a:lumMod val="75000"/>
                  </a:schemeClr>
                </a:solidFill>
                <a:latin typeface="Arial" panose="020B0604020202020204" pitchFamily="34" charset="0"/>
                <a:cs typeface="Arial" panose="020B0604020202020204" pitchFamily="34" charset="0"/>
              </a:rPr>
              <a:t>pha</a:t>
            </a:r>
            <a:r>
              <a:rPr lang="en-US" dirty="0">
                <a:solidFill>
                  <a:schemeClr val="accent2">
                    <a:lumMod val="75000"/>
                  </a:schemeClr>
                </a:solidFill>
                <a:latin typeface="Arial" panose="020B0604020202020204" pitchFamily="34" charset="0"/>
                <a:cs typeface="Arial" panose="020B0604020202020204" pitchFamily="34" charset="0"/>
              </a:rPr>
              <a:t>.</a:t>
            </a:r>
          </a:p>
          <a:p>
            <a:pPr>
              <a:lnSpc>
                <a:spcPct val="150000"/>
              </a:lnSpc>
            </a:pPr>
            <a:r>
              <a:rPr lang="en-US" dirty="0">
                <a:solidFill>
                  <a:schemeClr val="accent2">
                    <a:lumMod val="75000"/>
                  </a:schemeClr>
                </a:solidFill>
                <a:latin typeface="Arial" panose="020B0604020202020204" pitchFamily="34" charset="0"/>
                <a:cs typeface="Arial" panose="020B0604020202020204" pitchFamily="34" charset="0"/>
              </a:rPr>
              <a:t>               A, B, C: </a:t>
            </a:r>
            <a:r>
              <a:rPr lang="en-US" dirty="0" err="1">
                <a:solidFill>
                  <a:schemeClr val="accent2">
                    <a:lumMod val="75000"/>
                  </a:schemeClr>
                </a:solidFill>
                <a:latin typeface="Arial" panose="020B0604020202020204" pitchFamily="34" charset="0"/>
                <a:cs typeface="Arial" panose="020B0604020202020204" pitchFamily="34" charset="0"/>
              </a:rPr>
              <a:t>Điểm</a:t>
            </a:r>
            <a:r>
              <a:rPr lang="en-US" dirty="0">
                <a:solidFill>
                  <a:schemeClr val="accent2">
                    <a:lumMod val="75000"/>
                  </a:schemeClr>
                </a:solidFill>
                <a:latin typeface="Arial" panose="020B0604020202020204" pitchFamily="34" charset="0"/>
                <a:cs typeface="Arial" panose="020B0604020202020204" pitchFamily="34" charset="0"/>
              </a:rPr>
              <a:t> </a:t>
            </a:r>
            <a:r>
              <a:rPr lang="en-US" dirty="0" err="1">
                <a:solidFill>
                  <a:schemeClr val="accent2">
                    <a:lumMod val="75000"/>
                  </a:schemeClr>
                </a:solidFill>
                <a:latin typeface="Arial" panose="020B0604020202020204" pitchFamily="34" charset="0"/>
                <a:cs typeface="Arial" panose="020B0604020202020204" pitchFamily="34" charset="0"/>
              </a:rPr>
              <a:t>đầu</a:t>
            </a:r>
            <a:r>
              <a:rPr lang="en-US" dirty="0">
                <a:solidFill>
                  <a:schemeClr val="accent2">
                    <a:lumMod val="75000"/>
                  </a:schemeClr>
                </a:solidFill>
                <a:latin typeface="Arial" panose="020B0604020202020204" pitchFamily="34" charset="0"/>
                <a:cs typeface="Arial" panose="020B0604020202020204" pitchFamily="34" charset="0"/>
              </a:rPr>
              <a:t> </a:t>
            </a:r>
            <a:r>
              <a:rPr lang="en-US" dirty="0" err="1">
                <a:solidFill>
                  <a:schemeClr val="accent2">
                    <a:lumMod val="75000"/>
                  </a:schemeClr>
                </a:solidFill>
                <a:latin typeface="Arial" panose="020B0604020202020204" pitchFamily="34" charset="0"/>
                <a:cs typeface="Arial" panose="020B0604020202020204" pitchFamily="34" charset="0"/>
              </a:rPr>
              <a:t>pha</a:t>
            </a:r>
            <a:r>
              <a:rPr lang="en-US" dirty="0" smtClean="0">
                <a:solidFill>
                  <a:schemeClr val="accent2">
                    <a:lumMod val="75000"/>
                  </a:schemeClr>
                </a:solidFill>
                <a:latin typeface="Arial" panose="020B0604020202020204" pitchFamily="34" charset="0"/>
                <a:cs typeface="Arial" panose="020B0604020202020204" pitchFamily="34" charset="0"/>
              </a:rPr>
              <a:t>.</a:t>
            </a:r>
          </a:p>
          <a:p>
            <a:pPr>
              <a:lnSpc>
                <a:spcPct val="150000"/>
              </a:lnSpc>
            </a:pPr>
            <a:r>
              <a:rPr lang="en-US" b="1" dirty="0" err="1">
                <a:solidFill>
                  <a:srgbClr val="002060"/>
                </a:solidFill>
                <a:latin typeface="Arial" panose="020B0604020202020204" pitchFamily="34" charset="0"/>
                <a:cs typeface="Arial" panose="020B0604020202020204" pitchFamily="34" charset="0"/>
              </a:rPr>
              <a:t>Roto</a:t>
            </a:r>
            <a:r>
              <a:rPr lang="en-US" b="1" dirty="0">
                <a:solidFill>
                  <a:srgbClr val="002060"/>
                </a:solidFill>
                <a:latin typeface="Arial" panose="020B0604020202020204" pitchFamily="34" charset="0"/>
                <a:cs typeface="Arial" panose="020B0604020202020204" pitchFamily="34" charset="0"/>
              </a:rPr>
              <a:t>: </a:t>
            </a:r>
            <a:r>
              <a:rPr lang="en-US" dirty="0">
                <a:solidFill>
                  <a:srgbClr val="002060"/>
                </a:solidFill>
                <a:latin typeface="Arial" panose="020B0604020202020204" pitchFamily="34" charset="0"/>
                <a:cs typeface="Arial" panose="020B0604020202020204" pitchFamily="34" charset="0"/>
              </a:rPr>
              <a:t>Nam </a:t>
            </a:r>
            <a:r>
              <a:rPr lang="en-US" dirty="0" err="1">
                <a:solidFill>
                  <a:srgbClr val="002060"/>
                </a:solidFill>
                <a:latin typeface="Arial" panose="020B0604020202020204" pitchFamily="34" charset="0"/>
                <a:cs typeface="Arial" panose="020B0604020202020204" pitchFamily="34" charset="0"/>
              </a:rPr>
              <a:t>châm</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điện</a:t>
            </a:r>
            <a:r>
              <a:rPr lang="en-US" dirty="0">
                <a:solidFill>
                  <a:srgbClr val="002060"/>
                </a:solidFill>
                <a:latin typeface="Arial" panose="020B0604020202020204" pitchFamily="34" charset="0"/>
                <a:cs typeface="Arial" panose="020B0604020202020204" pitchFamily="34" charset="0"/>
              </a:rPr>
              <a:t>.</a:t>
            </a:r>
            <a:endParaRPr lang="en-US" b="0" i="0" dirty="0">
              <a:solidFill>
                <a:srgbClr val="002060"/>
              </a:solidFill>
              <a:effectLst/>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2"/>
          <a:stretch>
            <a:fillRect/>
          </a:stretch>
        </p:blipFill>
        <p:spPr>
          <a:xfrm>
            <a:off x="6885732" y="2030364"/>
            <a:ext cx="4243478" cy="3985887"/>
          </a:xfrm>
          <a:prstGeom prst="rect">
            <a:avLst/>
          </a:prstGeom>
        </p:spPr>
      </p:pic>
    </p:spTree>
    <p:extLst>
      <p:ext uri="{BB962C8B-B14F-4D97-AF65-F5344CB8AC3E}">
        <p14:creationId xmlns:p14="http://schemas.microsoft.com/office/powerpoint/2010/main" val="4101808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8">
                                            <p:txEl>
                                              <p:pRg st="1" end="1"/>
                                            </p:txEl>
                                          </p:spTgt>
                                        </p:tgtEl>
                                        <p:attrNameLst>
                                          <p:attrName>style.visibility</p:attrName>
                                        </p:attrNameLst>
                                      </p:cBhvr>
                                      <p:to>
                                        <p:strVal val="visible"/>
                                      </p:to>
                                    </p:set>
                                    <p:animEffect transition="in" filter="fade">
                                      <p:cBhvr>
                                        <p:cTn id="19" dur="1000"/>
                                        <p:tgtEl>
                                          <p:spTgt spid="8">
                                            <p:txEl>
                                              <p:pRg st="1" end="1"/>
                                            </p:txEl>
                                          </p:spTgt>
                                        </p:tgtEl>
                                      </p:cBhvr>
                                    </p:animEffect>
                                    <p:anim calcmode="lin" valueType="num">
                                      <p:cBhvr>
                                        <p:cTn id="20"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8">
                                            <p:txEl>
                                              <p:pRg st="2" end="2"/>
                                            </p:txEl>
                                          </p:spTgt>
                                        </p:tgtEl>
                                        <p:attrNameLst>
                                          <p:attrName>style.visibility</p:attrName>
                                        </p:attrNameLst>
                                      </p:cBhvr>
                                      <p:to>
                                        <p:strVal val="visible"/>
                                      </p:to>
                                    </p:set>
                                    <p:animEffect transition="in" filter="fade">
                                      <p:cBhvr>
                                        <p:cTn id="26" dur="1000"/>
                                        <p:tgtEl>
                                          <p:spTgt spid="8">
                                            <p:txEl>
                                              <p:pRg st="2" end="2"/>
                                            </p:txEl>
                                          </p:spTgt>
                                        </p:tgtEl>
                                      </p:cBhvr>
                                    </p:animEffect>
                                    <p:anim calcmode="lin" valueType="num">
                                      <p:cBhvr>
                                        <p:cTn id="27"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8">
                                            <p:txEl>
                                              <p:pRg st="3" end="3"/>
                                            </p:txEl>
                                          </p:spTgt>
                                        </p:tgtEl>
                                        <p:attrNameLst>
                                          <p:attrName>style.visibility</p:attrName>
                                        </p:attrNameLst>
                                      </p:cBhvr>
                                      <p:to>
                                        <p:strVal val="visible"/>
                                      </p:to>
                                    </p:set>
                                    <p:animEffect transition="in" filter="fade">
                                      <p:cBhvr>
                                        <p:cTn id="33" dur="1000"/>
                                        <p:tgtEl>
                                          <p:spTgt spid="8">
                                            <p:txEl>
                                              <p:pRg st="3" end="3"/>
                                            </p:txEl>
                                          </p:spTgt>
                                        </p:tgtEl>
                                      </p:cBhvr>
                                    </p:animEffect>
                                    <p:anim calcmode="lin" valueType="num">
                                      <p:cBhvr>
                                        <p:cTn id="34"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8">
                                            <p:txEl>
                                              <p:pRg st="4" end="4"/>
                                            </p:txEl>
                                          </p:spTgt>
                                        </p:tgtEl>
                                        <p:attrNameLst>
                                          <p:attrName>style.visibility</p:attrName>
                                        </p:attrNameLst>
                                      </p:cBhvr>
                                      <p:to>
                                        <p:strVal val="visible"/>
                                      </p:to>
                                    </p:set>
                                    <p:animEffect transition="in" filter="fade">
                                      <p:cBhvr>
                                        <p:cTn id="40" dur="1000"/>
                                        <p:tgtEl>
                                          <p:spTgt spid="8">
                                            <p:txEl>
                                              <p:pRg st="4" end="4"/>
                                            </p:txEl>
                                          </p:spTgt>
                                        </p:tgtEl>
                                      </p:cBhvr>
                                    </p:animEffect>
                                    <p:anim calcmode="lin" valueType="num">
                                      <p:cBhvr>
                                        <p:cTn id="41"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8">
                                            <p:txEl>
                                              <p:pRg st="5" end="5"/>
                                            </p:txEl>
                                          </p:spTgt>
                                        </p:tgtEl>
                                        <p:attrNameLst>
                                          <p:attrName>style.visibility</p:attrName>
                                        </p:attrNameLst>
                                      </p:cBhvr>
                                      <p:to>
                                        <p:strVal val="visible"/>
                                      </p:to>
                                    </p:set>
                                    <p:animEffect transition="in" filter="fade">
                                      <p:cBhvr>
                                        <p:cTn id="47" dur="1000"/>
                                        <p:tgtEl>
                                          <p:spTgt spid="8">
                                            <p:txEl>
                                              <p:pRg st="5" end="5"/>
                                            </p:txEl>
                                          </p:spTgt>
                                        </p:tgtEl>
                                      </p:cBhvr>
                                    </p:animEffect>
                                    <p:anim calcmode="lin" valueType="num">
                                      <p:cBhvr>
                                        <p:cTn id="48"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8">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8">
                                            <p:txEl>
                                              <p:pRg st="6" end="6"/>
                                            </p:txEl>
                                          </p:spTgt>
                                        </p:tgtEl>
                                        <p:attrNameLst>
                                          <p:attrName>style.visibility</p:attrName>
                                        </p:attrNameLst>
                                      </p:cBhvr>
                                      <p:to>
                                        <p:strVal val="visible"/>
                                      </p:to>
                                    </p:set>
                                    <p:animEffect transition="in" filter="fade">
                                      <p:cBhvr>
                                        <p:cTn id="54" dur="1000"/>
                                        <p:tgtEl>
                                          <p:spTgt spid="8">
                                            <p:txEl>
                                              <p:pRg st="6" end="6"/>
                                            </p:txEl>
                                          </p:spTgt>
                                        </p:tgtEl>
                                      </p:cBhvr>
                                    </p:animEffect>
                                    <p:anim calcmode="lin" valueType="num">
                                      <p:cBhvr>
                                        <p:cTn id="55"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8">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8">
                                            <p:txEl>
                                              <p:pRg st="7" end="7"/>
                                            </p:txEl>
                                          </p:spTgt>
                                        </p:tgtEl>
                                        <p:attrNameLst>
                                          <p:attrName>style.visibility</p:attrName>
                                        </p:attrNameLst>
                                      </p:cBhvr>
                                      <p:to>
                                        <p:strVal val="visible"/>
                                      </p:to>
                                    </p:set>
                                    <p:anim calcmode="lin" valueType="num">
                                      <p:cBhvr additive="base">
                                        <p:cTn id="61" dur="5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8">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23" name="Rectangle 22"/>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8" name="Rectangle 27"/>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3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9" name="Rectangle 28"/>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a:solidFill>
                  <a:srgbClr val="C00000"/>
                </a:solidFill>
                <a:ea typeface="Tahoma" panose="020B0604030504040204" pitchFamily="34" charset="0"/>
                <a:cs typeface="Arial" panose="020B0604020202020204" pitchFamily="34" charset="0"/>
              </a:rPr>
              <a:t> Khái niệm về mạch điện xoay chiều ba pha</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3" name="Rectangle 2"/>
          <p:cNvSpPr/>
          <p:nvPr/>
        </p:nvSpPr>
        <p:spPr>
          <a:xfrm>
            <a:off x="468486" y="2058158"/>
            <a:ext cx="2616364" cy="369332"/>
          </a:xfrm>
          <a:prstGeom prst="rect">
            <a:avLst/>
          </a:prstGeom>
        </p:spPr>
        <p:txBody>
          <a:bodyPr wrap="square">
            <a:spAutoFit/>
          </a:bodyPr>
          <a:lstStyle/>
          <a:p>
            <a:r>
              <a:rPr lang="en-US" i="1" smtClean="0">
                <a:solidFill>
                  <a:srgbClr val="7030A0"/>
                </a:solidFill>
                <a:latin typeface="Arial" panose="020B0604020202020204" pitchFamily="34" charset="0"/>
                <a:cs typeface="Arial" panose="020B0604020202020204" pitchFamily="34" charset="0"/>
              </a:rPr>
              <a:t>a. Nguồn điện 3 pha:</a:t>
            </a:r>
          </a:p>
        </p:txBody>
      </p:sp>
      <p:sp>
        <p:nvSpPr>
          <p:cNvPr id="2" name="Rectangle 1"/>
          <p:cNvSpPr/>
          <p:nvPr/>
        </p:nvSpPr>
        <p:spPr>
          <a:xfrm>
            <a:off x="1082683" y="2460609"/>
            <a:ext cx="2133918" cy="369332"/>
          </a:xfrm>
          <a:prstGeom prst="rect">
            <a:avLst/>
          </a:prstGeom>
        </p:spPr>
        <p:txBody>
          <a:bodyPr wrap="none">
            <a:spAutoFit/>
          </a:bodyPr>
          <a:lstStyle/>
          <a:p>
            <a:r>
              <a:rPr lang="en-US" i="1" u="sng">
                <a:solidFill>
                  <a:srgbClr val="002060"/>
                </a:solidFill>
                <a:latin typeface="Arial" panose="020B0604020202020204" pitchFamily="34" charset="0"/>
                <a:cs typeface="Arial" panose="020B0604020202020204" pitchFamily="34" charset="0"/>
              </a:rPr>
              <a:t>Nguyên lí làm việc:</a:t>
            </a:r>
          </a:p>
        </p:txBody>
      </p:sp>
      <p:pic>
        <p:nvPicPr>
          <p:cNvPr id="4" name="Picture 3"/>
          <p:cNvPicPr>
            <a:picLocks noChangeAspect="1"/>
          </p:cNvPicPr>
          <p:nvPr/>
        </p:nvPicPr>
        <p:blipFill>
          <a:blip r:embed="rId2"/>
          <a:stretch>
            <a:fillRect/>
          </a:stretch>
        </p:blipFill>
        <p:spPr>
          <a:xfrm>
            <a:off x="5602386" y="1344265"/>
            <a:ext cx="6589614" cy="2281486"/>
          </a:xfrm>
          <a:prstGeom prst="rect">
            <a:avLst/>
          </a:prstGeom>
        </p:spPr>
      </p:pic>
      <p:sp>
        <p:nvSpPr>
          <p:cNvPr id="5" name="Rectangle 4"/>
          <p:cNvSpPr/>
          <p:nvPr/>
        </p:nvSpPr>
        <p:spPr>
          <a:xfrm>
            <a:off x="966536" y="2929553"/>
            <a:ext cx="3579852" cy="1338828"/>
          </a:xfrm>
          <a:prstGeom prst="rect">
            <a:avLst/>
          </a:prstGeom>
        </p:spPr>
        <p:txBody>
          <a:bodyPr wrap="square">
            <a:spAutoFit/>
          </a:bodyPr>
          <a:lstStyle/>
          <a:p>
            <a:pPr algn="just">
              <a:lnSpc>
                <a:spcPct val="150000"/>
              </a:lnSpc>
            </a:pPr>
            <a:r>
              <a:rPr lang="en-US" dirty="0" err="1">
                <a:solidFill>
                  <a:schemeClr val="accent4">
                    <a:lumMod val="50000"/>
                  </a:schemeClr>
                </a:solidFill>
                <a:latin typeface="Arial" panose="020B0604020202020204" pitchFamily="34" charset="0"/>
                <a:cs typeface="Arial" panose="020B0604020202020204" pitchFamily="34" charset="0"/>
              </a:rPr>
              <a:t>Khi</a:t>
            </a:r>
            <a:r>
              <a:rPr lang="en-US" dirty="0">
                <a:solidFill>
                  <a:schemeClr val="accent4">
                    <a:lumMod val="50000"/>
                  </a:schemeClr>
                </a:solidFill>
                <a:latin typeface="Arial" panose="020B0604020202020204" pitchFamily="34" charset="0"/>
                <a:cs typeface="Arial" panose="020B0604020202020204" pitchFamily="34" charset="0"/>
              </a:rPr>
              <a:t> </a:t>
            </a:r>
            <a:r>
              <a:rPr lang="en-US" dirty="0" err="1">
                <a:solidFill>
                  <a:schemeClr val="accent4">
                    <a:lumMod val="50000"/>
                  </a:schemeClr>
                </a:solidFill>
                <a:latin typeface="Arial" panose="020B0604020202020204" pitchFamily="34" charset="0"/>
                <a:cs typeface="Arial" panose="020B0604020202020204" pitchFamily="34" charset="0"/>
              </a:rPr>
              <a:t>nam</a:t>
            </a:r>
            <a:r>
              <a:rPr lang="en-US" dirty="0">
                <a:solidFill>
                  <a:schemeClr val="accent4">
                    <a:lumMod val="50000"/>
                  </a:schemeClr>
                </a:solidFill>
                <a:latin typeface="Arial" panose="020B0604020202020204" pitchFamily="34" charset="0"/>
                <a:cs typeface="Arial" panose="020B0604020202020204" pitchFamily="34" charset="0"/>
              </a:rPr>
              <a:t> </a:t>
            </a:r>
            <a:r>
              <a:rPr lang="en-US" dirty="0" err="1">
                <a:solidFill>
                  <a:schemeClr val="accent4">
                    <a:lumMod val="50000"/>
                  </a:schemeClr>
                </a:solidFill>
                <a:latin typeface="Arial" panose="020B0604020202020204" pitchFamily="34" charset="0"/>
                <a:cs typeface="Arial" panose="020B0604020202020204" pitchFamily="34" charset="0"/>
              </a:rPr>
              <a:t>châm</a:t>
            </a:r>
            <a:r>
              <a:rPr lang="en-US" dirty="0">
                <a:solidFill>
                  <a:schemeClr val="accent4">
                    <a:lumMod val="50000"/>
                  </a:schemeClr>
                </a:solidFill>
                <a:latin typeface="Arial" panose="020B0604020202020204" pitchFamily="34" charset="0"/>
                <a:cs typeface="Arial" panose="020B0604020202020204" pitchFamily="34" charset="0"/>
              </a:rPr>
              <a:t> quay </a:t>
            </a:r>
            <a:r>
              <a:rPr lang="en-US" dirty="0" err="1">
                <a:solidFill>
                  <a:schemeClr val="accent4">
                    <a:lumMod val="50000"/>
                  </a:schemeClr>
                </a:solidFill>
                <a:latin typeface="Arial" panose="020B0604020202020204" pitchFamily="34" charset="0"/>
                <a:cs typeface="Arial" panose="020B0604020202020204" pitchFamily="34" charset="0"/>
              </a:rPr>
              <a:t>đều</a:t>
            </a:r>
            <a:r>
              <a:rPr lang="en-US" dirty="0">
                <a:solidFill>
                  <a:schemeClr val="accent4">
                    <a:lumMod val="50000"/>
                  </a:schemeClr>
                </a:solidFill>
                <a:latin typeface="Arial" panose="020B0604020202020204" pitchFamily="34" charset="0"/>
                <a:cs typeface="Arial" panose="020B0604020202020204" pitchFamily="34" charset="0"/>
              </a:rPr>
              <a:t>, trong </a:t>
            </a:r>
            <a:r>
              <a:rPr lang="en-US" dirty="0" err="1">
                <a:solidFill>
                  <a:schemeClr val="accent4">
                    <a:lumMod val="50000"/>
                  </a:schemeClr>
                </a:solidFill>
                <a:latin typeface="Arial" panose="020B0604020202020204" pitchFamily="34" charset="0"/>
                <a:cs typeface="Arial" panose="020B0604020202020204" pitchFamily="34" charset="0"/>
              </a:rPr>
              <a:t>giây</a:t>
            </a:r>
            <a:r>
              <a:rPr lang="en-US" dirty="0">
                <a:solidFill>
                  <a:schemeClr val="accent4">
                    <a:lumMod val="50000"/>
                  </a:schemeClr>
                </a:solidFill>
                <a:latin typeface="Arial" panose="020B0604020202020204" pitchFamily="34" charset="0"/>
                <a:cs typeface="Arial" panose="020B0604020202020204" pitchFamily="34" charset="0"/>
              </a:rPr>
              <a:t> </a:t>
            </a:r>
            <a:r>
              <a:rPr lang="en-US" dirty="0" err="1">
                <a:solidFill>
                  <a:schemeClr val="accent4">
                    <a:lumMod val="50000"/>
                  </a:schemeClr>
                </a:solidFill>
                <a:latin typeface="Arial" panose="020B0604020202020204" pitchFamily="34" charset="0"/>
                <a:cs typeface="Arial" panose="020B0604020202020204" pitchFamily="34" charset="0"/>
              </a:rPr>
              <a:t>cuốn</a:t>
            </a:r>
            <a:r>
              <a:rPr lang="en-US" dirty="0">
                <a:solidFill>
                  <a:schemeClr val="accent4">
                    <a:lumMod val="50000"/>
                  </a:schemeClr>
                </a:solidFill>
                <a:latin typeface="Arial" panose="020B0604020202020204" pitchFamily="34" charset="0"/>
                <a:cs typeface="Arial" panose="020B0604020202020204" pitchFamily="34" charset="0"/>
              </a:rPr>
              <a:t> </a:t>
            </a:r>
            <a:r>
              <a:rPr lang="en-US" dirty="0" err="1">
                <a:solidFill>
                  <a:schemeClr val="accent4">
                    <a:lumMod val="50000"/>
                  </a:schemeClr>
                </a:solidFill>
                <a:latin typeface="Arial" panose="020B0604020202020204" pitchFamily="34" charset="0"/>
                <a:cs typeface="Arial" panose="020B0604020202020204" pitchFamily="34" charset="0"/>
              </a:rPr>
              <a:t>mỗi</a:t>
            </a:r>
            <a:r>
              <a:rPr lang="en-US" dirty="0">
                <a:solidFill>
                  <a:schemeClr val="accent4">
                    <a:lumMod val="50000"/>
                  </a:schemeClr>
                </a:solidFill>
                <a:latin typeface="Arial" panose="020B0604020202020204" pitchFamily="34" charset="0"/>
                <a:cs typeface="Arial" panose="020B0604020202020204" pitchFamily="34" charset="0"/>
              </a:rPr>
              <a:t> </a:t>
            </a:r>
            <a:r>
              <a:rPr lang="en-US" dirty="0" err="1">
                <a:solidFill>
                  <a:schemeClr val="accent4">
                    <a:lumMod val="50000"/>
                  </a:schemeClr>
                </a:solidFill>
                <a:latin typeface="Arial" panose="020B0604020202020204" pitchFamily="34" charset="0"/>
                <a:cs typeface="Arial" panose="020B0604020202020204" pitchFamily="34" charset="0"/>
              </a:rPr>
              <a:t>pha</a:t>
            </a:r>
            <a:r>
              <a:rPr lang="en-US" dirty="0">
                <a:solidFill>
                  <a:schemeClr val="accent4">
                    <a:lumMod val="50000"/>
                  </a:schemeClr>
                </a:solidFill>
                <a:latin typeface="Arial" panose="020B0604020202020204" pitchFamily="34" charset="0"/>
                <a:cs typeface="Arial" panose="020B0604020202020204" pitchFamily="34" charset="0"/>
              </a:rPr>
              <a:t> </a:t>
            </a:r>
            <a:r>
              <a:rPr lang="en-US" dirty="0" err="1">
                <a:solidFill>
                  <a:schemeClr val="accent4">
                    <a:lumMod val="50000"/>
                  </a:schemeClr>
                </a:solidFill>
                <a:latin typeface="Arial" panose="020B0604020202020204" pitchFamily="34" charset="0"/>
                <a:cs typeface="Arial" panose="020B0604020202020204" pitchFamily="34" charset="0"/>
              </a:rPr>
              <a:t>xuất</a:t>
            </a:r>
            <a:r>
              <a:rPr lang="en-US" dirty="0">
                <a:solidFill>
                  <a:schemeClr val="accent4">
                    <a:lumMod val="50000"/>
                  </a:schemeClr>
                </a:solidFill>
                <a:latin typeface="Arial" panose="020B0604020202020204" pitchFamily="34" charset="0"/>
                <a:cs typeface="Arial" panose="020B0604020202020204" pitchFamily="34" charset="0"/>
              </a:rPr>
              <a:t> </a:t>
            </a:r>
            <a:r>
              <a:rPr lang="en-US" dirty="0" err="1">
                <a:solidFill>
                  <a:schemeClr val="accent4">
                    <a:lumMod val="50000"/>
                  </a:schemeClr>
                </a:solidFill>
                <a:latin typeface="Arial" panose="020B0604020202020204" pitchFamily="34" charset="0"/>
                <a:cs typeface="Arial" panose="020B0604020202020204" pitchFamily="34" charset="0"/>
              </a:rPr>
              <a:t>hiện</a:t>
            </a:r>
            <a:r>
              <a:rPr lang="en-US" dirty="0">
                <a:solidFill>
                  <a:schemeClr val="accent4">
                    <a:lumMod val="50000"/>
                  </a:schemeClr>
                </a:solidFill>
                <a:latin typeface="Arial" panose="020B0604020202020204" pitchFamily="34" charset="0"/>
                <a:cs typeface="Arial" panose="020B0604020202020204" pitchFamily="34" charset="0"/>
              </a:rPr>
              <a:t> </a:t>
            </a:r>
            <a:r>
              <a:rPr lang="en-US" dirty="0" err="1">
                <a:solidFill>
                  <a:schemeClr val="accent4">
                    <a:lumMod val="50000"/>
                  </a:schemeClr>
                </a:solidFill>
                <a:latin typeface="Arial" panose="020B0604020202020204" pitchFamily="34" charset="0"/>
                <a:cs typeface="Arial" panose="020B0604020202020204" pitchFamily="34" charset="0"/>
              </a:rPr>
              <a:t>suất</a:t>
            </a:r>
            <a:r>
              <a:rPr lang="en-US" dirty="0">
                <a:solidFill>
                  <a:schemeClr val="accent4">
                    <a:lumMod val="50000"/>
                  </a:schemeClr>
                </a:solidFill>
                <a:latin typeface="Arial" panose="020B0604020202020204" pitchFamily="34" charset="0"/>
                <a:cs typeface="Arial" panose="020B0604020202020204" pitchFamily="34" charset="0"/>
              </a:rPr>
              <a:t> </a:t>
            </a:r>
            <a:r>
              <a:rPr lang="en-US" dirty="0" err="1">
                <a:solidFill>
                  <a:schemeClr val="accent4">
                    <a:lumMod val="50000"/>
                  </a:schemeClr>
                </a:solidFill>
                <a:latin typeface="Arial" panose="020B0604020202020204" pitchFamily="34" charset="0"/>
                <a:cs typeface="Arial" panose="020B0604020202020204" pitchFamily="34" charset="0"/>
              </a:rPr>
              <a:t>điện</a:t>
            </a:r>
            <a:r>
              <a:rPr lang="en-US" dirty="0">
                <a:solidFill>
                  <a:schemeClr val="accent4">
                    <a:lumMod val="50000"/>
                  </a:schemeClr>
                </a:solidFill>
                <a:latin typeface="Arial" panose="020B0604020202020204" pitchFamily="34" charset="0"/>
                <a:cs typeface="Arial" panose="020B0604020202020204" pitchFamily="34" charset="0"/>
              </a:rPr>
              <a:t> </a:t>
            </a:r>
            <a:r>
              <a:rPr lang="en-US" dirty="0" err="1">
                <a:solidFill>
                  <a:schemeClr val="accent4">
                    <a:lumMod val="50000"/>
                  </a:schemeClr>
                </a:solidFill>
                <a:latin typeface="Arial" panose="020B0604020202020204" pitchFamily="34" charset="0"/>
                <a:cs typeface="Arial" panose="020B0604020202020204" pitchFamily="34" charset="0"/>
              </a:rPr>
              <a:t>động</a:t>
            </a:r>
            <a:r>
              <a:rPr lang="en-US" dirty="0">
                <a:solidFill>
                  <a:schemeClr val="accent4">
                    <a:lumMod val="50000"/>
                  </a:schemeClr>
                </a:solidFill>
                <a:latin typeface="Arial" panose="020B0604020202020204" pitchFamily="34" charset="0"/>
                <a:cs typeface="Arial" panose="020B0604020202020204" pitchFamily="34" charset="0"/>
              </a:rPr>
              <a:t>  </a:t>
            </a:r>
            <a:r>
              <a:rPr lang="en-US" dirty="0" err="1">
                <a:solidFill>
                  <a:schemeClr val="accent4">
                    <a:lumMod val="50000"/>
                  </a:schemeClr>
                </a:solidFill>
                <a:latin typeface="Arial" panose="020B0604020202020204" pitchFamily="34" charset="0"/>
                <a:cs typeface="Arial" panose="020B0604020202020204" pitchFamily="34" charset="0"/>
              </a:rPr>
              <a:t>xoay</a:t>
            </a:r>
            <a:r>
              <a:rPr lang="en-US" dirty="0">
                <a:solidFill>
                  <a:schemeClr val="accent4">
                    <a:lumMod val="50000"/>
                  </a:schemeClr>
                </a:solidFill>
                <a:latin typeface="Arial" panose="020B0604020202020204" pitchFamily="34" charset="0"/>
                <a:cs typeface="Arial" panose="020B0604020202020204" pitchFamily="34" charset="0"/>
              </a:rPr>
              <a:t> </a:t>
            </a:r>
            <a:r>
              <a:rPr lang="en-US" dirty="0" err="1">
                <a:solidFill>
                  <a:schemeClr val="accent4">
                    <a:lumMod val="50000"/>
                  </a:schemeClr>
                </a:solidFill>
                <a:latin typeface="Arial" panose="020B0604020202020204" pitchFamily="34" charset="0"/>
                <a:cs typeface="Arial" panose="020B0604020202020204" pitchFamily="34" charset="0"/>
              </a:rPr>
              <a:t>chiều</a:t>
            </a:r>
            <a:r>
              <a:rPr lang="en-US" dirty="0">
                <a:solidFill>
                  <a:schemeClr val="accent4">
                    <a:lumMod val="50000"/>
                  </a:schemeClr>
                </a:solidFill>
                <a:latin typeface="Arial" panose="020B0604020202020204" pitchFamily="34" charset="0"/>
                <a:cs typeface="Arial" panose="020B0604020202020204" pitchFamily="34" charset="0"/>
              </a:rPr>
              <a:t> </a:t>
            </a:r>
            <a:r>
              <a:rPr lang="en-US" dirty="0" err="1">
                <a:solidFill>
                  <a:schemeClr val="accent4">
                    <a:lumMod val="50000"/>
                  </a:schemeClr>
                </a:solidFill>
                <a:latin typeface="Arial" panose="020B0604020202020204" pitchFamily="34" charset="0"/>
                <a:cs typeface="Arial" panose="020B0604020202020204" pitchFamily="34" charset="0"/>
              </a:rPr>
              <a:t>một</a:t>
            </a:r>
            <a:r>
              <a:rPr lang="en-US" dirty="0">
                <a:solidFill>
                  <a:schemeClr val="accent4">
                    <a:lumMod val="50000"/>
                  </a:schemeClr>
                </a:solidFill>
                <a:latin typeface="Arial" panose="020B0604020202020204" pitchFamily="34" charset="0"/>
                <a:cs typeface="Arial" panose="020B0604020202020204" pitchFamily="34" charset="0"/>
              </a:rPr>
              <a:t> </a:t>
            </a:r>
            <a:r>
              <a:rPr lang="en-US" dirty="0" err="1">
                <a:solidFill>
                  <a:schemeClr val="accent4">
                    <a:lumMod val="50000"/>
                  </a:schemeClr>
                </a:solidFill>
                <a:latin typeface="Arial" panose="020B0604020202020204" pitchFamily="34" charset="0"/>
                <a:cs typeface="Arial" panose="020B0604020202020204" pitchFamily="34" charset="0"/>
              </a:rPr>
              <a:t>pha</a:t>
            </a:r>
            <a:endParaRPr lang="en-US" dirty="0">
              <a:solidFill>
                <a:schemeClr val="accent4">
                  <a:lumMod val="50000"/>
                </a:schemeClr>
              </a:solidFill>
              <a:latin typeface="Arial" panose="020B0604020202020204" pitchFamily="34" charset="0"/>
              <a:cs typeface="Arial" panose="020B0604020202020204" pitchFamily="34" charset="0"/>
            </a:endParaRPr>
          </a:p>
        </p:txBody>
      </p:sp>
      <p:sp>
        <p:nvSpPr>
          <p:cNvPr id="7" name="Rectangle 6"/>
          <p:cNvSpPr/>
          <p:nvPr/>
        </p:nvSpPr>
        <p:spPr>
          <a:xfrm>
            <a:off x="966536" y="4393811"/>
            <a:ext cx="3210884" cy="1754326"/>
          </a:xfrm>
          <a:prstGeom prst="rect">
            <a:avLst/>
          </a:prstGeom>
        </p:spPr>
        <p:txBody>
          <a:bodyPr wrap="square">
            <a:spAutoFit/>
          </a:bodyPr>
          <a:lstStyle/>
          <a:p>
            <a:pPr algn="just">
              <a:lnSpc>
                <a:spcPct val="150000"/>
              </a:lnSpc>
            </a:pPr>
            <a:r>
              <a:rPr lang="en-US" dirty="0" err="1">
                <a:solidFill>
                  <a:srgbClr val="00B050"/>
                </a:solidFill>
                <a:latin typeface="Arial" panose="020B0604020202020204" pitchFamily="34" charset="0"/>
                <a:cs typeface="Arial" panose="020B0604020202020204" pitchFamily="34" charset="0"/>
              </a:rPr>
              <a:t>Vì</a:t>
            </a:r>
            <a:r>
              <a:rPr lang="en-US" dirty="0">
                <a:solidFill>
                  <a:srgbClr val="00B050"/>
                </a:solidFill>
                <a:latin typeface="Arial" panose="020B0604020202020204" pitchFamily="34" charset="0"/>
                <a:cs typeface="Arial" panose="020B0604020202020204" pitchFamily="34" charset="0"/>
              </a:rPr>
              <a:t> 3 </a:t>
            </a:r>
            <a:r>
              <a:rPr lang="en-US" dirty="0" err="1">
                <a:solidFill>
                  <a:srgbClr val="00B050"/>
                </a:solidFill>
                <a:latin typeface="Arial" panose="020B0604020202020204" pitchFamily="34" charset="0"/>
                <a:cs typeface="Arial" panose="020B0604020202020204" pitchFamily="34" charset="0"/>
              </a:rPr>
              <a:t>cuộn</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dây</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giống</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nhau</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đặt</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lệch</a:t>
            </a:r>
            <a:r>
              <a:rPr lang="en-US" dirty="0">
                <a:solidFill>
                  <a:srgbClr val="00B050"/>
                </a:solidFill>
                <a:latin typeface="Arial" panose="020B0604020202020204" pitchFamily="34" charset="0"/>
                <a:cs typeface="Arial" panose="020B0604020202020204" pitchFamily="34" charset="0"/>
              </a:rPr>
              <a:t> 120</a:t>
            </a:r>
            <a:r>
              <a:rPr lang="en-US" baseline="30000" dirty="0">
                <a:solidFill>
                  <a:srgbClr val="00B050"/>
                </a:solidFill>
                <a:latin typeface="Arial" panose="020B0604020202020204" pitchFamily="34" charset="0"/>
                <a:cs typeface="Arial" panose="020B0604020202020204" pitchFamily="34" charset="0"/>
              </a:rPr>
              <a:t>0</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nên</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suất</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điện</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động</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các</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pha</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bằng</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nhau</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và</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lệch</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pha</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nhau</a:t>
            </a:r>
            <a:r>
              <a:rPr lang="en-US" dirty="0">
                <a:solidFill>
                  <a:srgbClr val="00B050"/>
                </a:solidFill>
                <a:latin typeface="Arial" panose="020B0604020202020204" pitchFamily="34" charset="0"/>
                <a:cs typeface="Arial" panose="020B0604020202020204" pitchFamily="34" charset="0"/>
              </a:rPr>
              <a:t> </a:t>
            </a:r>
            <a:r>
              <a:rPr lang="en-US" dirty="0" err="1">
                <a:solidFill>
                  <a:srgbClr val="00B050"/>
                </a:solidFill>
                <a:latin typeface="Arial" panose="020B0604020202020204" pitchFamily="34" charset="0"/>
                <a:cs typeface="Arial" panose="020B0604020202020204" pitchFamily="34" charset="0"/>
              </a:rPr>
              <a:t>một</a:t>
            </a:r>
            <a:r>
              <a:rPr lang="en-US" dirty="0">
                <a:solidFill>
                  <a:srgbClr val="00B050"/>
                </a:solidFill>
                <a:latin typeface="Arial" panose="020B0604020202020204" pitchFamily="34" charset="0"/>
                <a:cs typeface="Arial" panose="020B0604020202020204" pitchFamily="34" charset="0"/>
              </a:rPr>
              <a:t> </a:t>
            </a:r>
            <a:r>
              <a:rPr lang="en-US" dirty="0" err="1" smtClean="0">
                <a:solidFill>
                  <a:srgbClr val="00B050"/>
                </a:solidFill>
                <a:latin typeface="Arial" panose="020B0604020202020204" pitchFamily="34" charset="0"/>
                <a:cs typeface="Arial" panose="020B0604020202020204" pitchFamily="34" charset="0"/>
              </a:rPr>
              <a:t>góc</a:t>
            </a:r>
            <a:r>
              <a:rPr lang="en-US" dirty="0" smtClean="0">
                <a:solidFill>
                  <a:srgbClr val="00B050"/>
                </a:solidFill>
                <a:latin typeface="Arial" panose="020B0604020202020204" pitchFamily="34" charset="0"/>
                <a:cs typeface="Arial" panose="020B0604020202020204" pitchFamily="34" charset="0"/>
              </a:rPr>
              <a:t> 2</a:t>
            </a:r>
            <a:r>
              <a:rPr lang="el-GR" dirty="0" smtClean="0">
                <a:solidFill>
                  <a:srgbClr val="00B050"/>
                </a:solidFill>
                <a:latin typeface="Times New Roman" panose="02020603050405020304" pitchFamily="18" charset="0"/>
                <a:cs typeface="Times New Roman" panose="02020603050405020304" pitchFamily="18" charset="0"/>
              </a:rPr>
              <a:t>π</a:t>
            </a:r>
            <a:r>
              <a:rPr lang="en-US" dirty="0" smtClean="0">
                <a:solidFill>
                  <a:srgbClr val="00B050"/>
                </a:solidFill>
                <a:latin typeface="Times New Roman" panose="02020603050405020304" pitchFamily="18" charset="0"/>
                <a:cs typeface="Times New Roman" panose="02020603050405020304" pitchFamily="18" charset="0"/>
              </a:rPr>
              <a:t>/3</a:t>
            </a:r>
            <a:endParaRPr lang="en-US" dirty="0">
              <a:solidFill>
                <a:srgbClr val="00B050"/>
              </a:solidFill>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3"/>
          <a:stretch>
            <a:fillRect/>
          </a:stretch>
        </p:blipFill>
        <p:spPr>
          <a:xfrm>
            <a:off x="5721531" y="3890991"/>
            <a:ext cx="5521326" cy="2257146"/>
          </a:xfrm>
          <a:prstGeom prst="rect">
            <a:avLst/>
          </a:prstGeom>
        </p:spPr>
      </p:pic>
    </p:spTree>
    <p:extLst>
      <p:ext uri="{BB962C8B-B14F-4D97-AF65-F5344CB8AC3E}">
        <p14:creationId xmlns:p14="http://schemas.microsoft.com/office/powerpoint/2010/main" val="919248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23" name="Rectangle 22"/>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8" name="Rectangle 27"/>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3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9" name="Rectangle 28"/>
          <p:cNvSpPr/>
          <p:nvPr/>
        </p:nvSpPr>
        <p:spPr>
          <a:xfrm>
            <a:off x="-1" y="1619482"/>
            <a:ext cx="5721532" cy="410882"/>
          </a:xfrm>
          <a:prstGeom prst="rect">
            <a:avLst/>
          </a:prstGeom>
        </p:spPr>
        <p:txBody>
          <a:bodyPr wrap="square">
            <a:spAutoFit/>
          </a:bodyPr>
          <a:lstStyle/>
          <a:p>
            <a:pPr algn="just">
              <a:lnSpc>
                <a:spcPct val="115000"/>
              </a:lnSpc>
              <a:spcAft>
                <a:spcPts val="800"/>
              </a:spcAft>
            </a:pP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b="1"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b="1">
                <a:solidFill>
                  <a:srgbClr val="C00000"/>
                </a:solidFill>
                <a:ea typeface="Tahoma" panose="020B0604030504040204" pitchFamily="34" charset="0"/>
                <a:cs typeface="Arial" panose="020B0604020202020204" pitchFamily="34" charset="0"/>
              </a:rPr>
              <a:t> Khái niệm về mạch điện xoay chiều ba pha</a:t>
            </a:r>
            <a:endParaRPr lang="en-US" dirty="0">
              <a:solidFill>
                <a:srgbClr val="C0000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3" name="Rectangle 2"/>
          <p:cNvSpPr/>
          <p:nvPr/>
        </p:nvSpPr>
        <p:spPr>
          <a:xfrm>
            <a:off x="468486" y="2058158"/>
            <a:ext cx="2616364" cy="369332"/>
          </a:xfrm>
          <a:prstGeom prst="rect">
            <a:avLst/>
          </a:prstGeom>
        </p:spPr>
        <p:txBody>
          <a:bodyPr wrap="square">
            <a:spAutoFit/>
          </a:bodyPr>
          <a:lstStyle/>
          <a:p>
            <a:r>
              <a:rPr lang="en-US" i="1" smtClean="0">
                <a:solidFill>
                  <a:srgbClr val="7030A0"/>
                </a:solidFill>
                <a:latin typeface="Arial" panose="020B0604020202020204" pitchFamily="34" charset="0"/>
                <a:cs typeface="Arial" panose="020B0604020202020204" pitchFamily="34" charset="0"/>
              </a:rPr>
              <a:t>b. Tải 3 pha:</a:t>
            </a:r>
          </a:p>
        </p:txBody>
      </p:sp>
      <p:sp>
        <p:nvSpPr>
          <p:cNvPr id="6" name="Rectangle 5"/>
          <p:cNvSpPr/>
          <p:nvPr/>
        </p:nvSpPr>
        <p:spPr>
          <a:xfrm>
            <a:off x="945318" y="2395271"/>
            <a:ext cx="5491162" cy="1754326"/>
          </a:xfrm>
          <a:prstGeom prst="rect">
            <a:avLst/>
          </a:prstGeom>
        </p:spPr>
        <p:txBody>
          <a:bodyPr wrap="square">
            <a:spAutoFit/>
          </a:bodyPr>
          <a:lstStyle/>
          <a:p>
            <a:pPr>
              <a:lnSpc>
                <a:spcPct val="150000"/>
              </a:lnSpc>
            </a:pPr>
            <a:r>
              <a:rPr lang="vi-VN" dirty="0">
                <a:solidFill>
                  <a:srgbClr val="0070C0"/>
                </a:solidFill>
                <a:latin typeface="Arial" panose="020B0604020202020204" pitchFamily="34" charset="0"/>
                <a:cs typeface="Arial" panose="020B0604020202020204" pitchFamily="34" charset="0"/>
              </a:rPr>
              <a:t>Thường là: động cơ điện 3 pha, lò điện 3 pha.....</a:t>
            </a:r>
          </a:p>
          <a:p>
            <a:pPr>
              <a:lnSpc>
                <a:spcPct val="150000"/>
              </a:lnSpc>
            </a:pPr>
            <a:r>
              <a:rPr lang="en-US" dirty="0" smtClean="0">
                <a:solidFill>
                  <a:srgbClr val="0070C0"/>
                </a:solidFill>
                <a:latin typeface="Arial" panose="020B0604020202020204" pitchFamily="34" charset="0"/>
                <a:cs typeface="Arial" panose="020B0604020202020204" pitchFamily="34" charset="0"/>
              </a:rPr>
              <a:t>	</a:t>
            </a:r>
            <a:r>
              <a:rPr lang="vi-VN" dirty="0" smtClean="0">
                <a:solidFill>
                  <a:srgbClr val="0070C0"/>
                </a:solidFill>
                <a:latin typeface="Arial" panose="020B0604020202020204" pitchFamily="34" charset="0"/>
                <a:cs typeface="Arial" panose="020B0604020202020204" pitchFamily="34" charset="0"/>
              </a:rPr>
              <a:t>Z</a:t>
            </a:r>
            <a:r>
              <a:rPr lang="vi-VN" baseline="-25000" dirty="0" smtClean="0">
                <a:solidFill>
                  <a:srgbClr val="0070C0"/>
                </a:solidFill>
                <a:latin typeface="Arial" panose="020B0604020202020204" pitchFamily="34" charset="0"/>
                <a:cs typeface="Arial" panose="020B0604020202020204" pitchFamily="34" charset="0"/>
              </a:rPr>
              <a:t>A</a:t>
            </a:r>
            <a:r>
              <a:rPr lang="vi-VN" dirty="0">
                <a:solidFill>
                  <a:srgbClr val="0070C0"/>
                </a:solidFill>
                <a:latin typeface="Arial" panose="020B0604020202020204" pitchFamily="34" charset="0"/>
                <a:cs typeface="Arial" panose="020B0604020202020204" pitchFamily="34" charset="0"/>
              </a:rPr>
              <a:t>: Tổng trở pha A</a:t>
            </a:r>
          </a:p>
          <a:p>
            <a:pPr>
              <a:lnSpc>
                <a:spcPct val="150000"/>
              </a:lnSpc>
            </a:pPr>
            <a:r>
              <a:rPr lang="en-US" dirty="0" smtClean="0">
                <a:solidFill>
                  <a:srgbClr val="0070C0"/>
                </a:solidFill>
                <a:latin typeface="Arial" panose="020B0604020202020204" pitchFamily="34" charset="0"/>
                <a:cs typeface="Arial" panose="020B0604020202020204" pitchFamily="34" charset="0"/>
              </a:rPr>
              <a:t>	</a:t>
            </a:r>
            <a:r>
              <a:rPr lang="vi-VN" dirty="0" smtClean="0">
                <a:solidFill>
                  <a:srgbClr val="0070C0"/>
                </a:solidFill>
                <a:latin typeface="Arial" panose="020B0604020202020204" pitchFamily="34" charset="0"/>
                <a:cs typeface="Arial" panose="020B0604020202020204" pitchFamily="34" charset="0"/>
              </a:rPr>
              <a:t>Z</a:t>
            </a:r>
            <a:r>
              <a:rPr lang="vi-VN" baseline="-25000" dirty="0" smtClean="0">
                <a:solidFill>
                  <a:srgbClr val="0070C0"/>
                </a:solidFill>
                <a:latin typeface="Arial" panose="020B0604020202020204" pitchFamily="34" charset="0"/>
                <a:cs typeface="Arial" panose="020B0604020202020204" pitchFamily="34" charset="0"/>
              </a:rPr>
              <a:t>B</a:t>
            </a:r>
            <a:r>
              <a:rPr lang="vi-VN" dirty="0">
                <a:solidFill>
                  <a:srgbClr val="0070C0"/>
                </a:solidFill>
                <a:latin typeface="Arial" panose="020B0604020202020204" pitchFamily="34" charset="0"/>
                <a:cs typeface="Arial" panose="020B0604020202020204" pitchFamily="34" charset="0"/>
              </a:rPr>
              <a:t>: Tổng trở pha B</a:t>
            </a:r>
          </a:p>
          <a:p>
            <a:pPr>
              <a:lnSpc>
                <a:spcPct val="150000"/>
              </a:lnSpc>
            </a:pPr>
            <a:r>
              <a:rPr lang="en-US" dirty="0" smtClean="0">
                <a:solidFill>
                  <a:srgbClr val="0070C0"/>
                </a:solidFill>
                <a:latin typeface="Arial" panose="020B0604020202020204" pitchFamily="34" charset="0"/>
                <a:cs typeface="Arial" panose="020B0604020202020204" pitchFamily="34" charset="0"/>
              </a:rPr>
              <a:t>	</a:t>
            </a:r>
            <a:r>
              <a:rPr lang="vi-VN" dirty="0" smtClean="0">
                <a:solidFill>
                  <a:srgbClr val="0070C0"/>
                </a:solidFill>
                <a:latin typeface="Arial" panose="020B0604020202020204" pitchFamily="34" charset="0"/>
                <a:cs typeface="Arial" panose="020B0604020202020204" pitchFamily="34" charset="0"/>
              </a:rPr>
              <a:t>Z</a:t>
            </a:r>
            <a:r>
              <a:rPr lang="vi-VN" baseline="-25000" dirty="0" smtClean="0">
                <a:solidFill>
                  <a:srgbClr val="0070C0"/>
                </a:solidFill>
                <a:latin typeface="Arial" panose="020B0604020202020204" pitchFamily="34" charset="0"/>
                <a:cs typeface="Arial" panose="020B0604020202020204" pitchFamily="34" charset="0"/>
              </a:rPr>
              <a:t>C</a:t>
            </a:r>
            <a:r>
              <a:rPr lang="vi-VN" dirty="0">
                <a:solidFill>
                  <a:srgbClr val="0070C0"/>
                </a:solidFill>
                <a:latin typeface="Arial" panose="020B0604020202020204" pitchFamily="34" charset="0"/>
                <a:cs typeface="Arial" panose="020B0604020202020204" pitchFamily="34" charset="0"/>
              </a:rPr>
              <a:t>: Tổng trở pha C</a:t>
            </a:r>
            <a:endParaRPr lang="vi-VN" b="0" i="0" dirty="0">
              <a:solidFill>
                <a:srgbClr val="0070C0"/>
              </a:solidFill>
              <a:effectLst/>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2"/>
          <a:stretch>
            <a:fillRect/>
          </a:stretch>
        </p:blipFill>
        <p:spPr>
          <a:xfrm>
            <a:off x="7151428" y="1824923"/>
            <a:ext cx="3544646" cy="3318110"/>
          </a:xfrm>
          <a:prstGeom prst="rect">
            <a:avLst/>
          </a:prstGeom>
        </p:spPr>
      </p:pic>
    </p:spTree>
    <p:extLst>
      <p:ext uri="{BB962C8B-B14F-4D97-AF65-F5344CB8AC3E}">
        <p14:creationId xmlns:p14="http://schemas.microsoft.com/office/powerpoint/2010/main" val="1181905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23" name="Rectangle 22"/>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8" name="Rectangle 27"/>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3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9" name="Rectangle 28"/>
          <p:cNvSpPr/>
          <p:nvPr/>
        </p:nvSpPr>
        <p:spPr>
          <a:xfrm>
            <a:off x="-1" y="1619482"/>
            <a:ext cx="4247148" cy="369332"/>
          </a:xfrm>
          <a:prstGeom prst="rect">
            <a:avLst/>
          </a:prstGeom>
        </p:spPr>
        <p:txBody>
          <a:bodyPr wrap="square">
            <a:spAutoFit/>
          </a:bodyPr>
          <a:lstStyle/>
          <a:p>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en-US">
                <a:solidFill>
                  <a:srgbClr val="C00000"/>
                </a:solidFill>
                <a:latin typeface="Arial" panose="020B0604020202020204" pitchFamily="34" charset="0"/>
                <a:cs typeface="Arial" panose="020B0604020202020204" pitchFamily="34" charset="0"/>
              </a:rPr>
              <a:t>Cách nối nguồn điện ba pha</a:t>
            </a:r>
          </a:p>
        </p:txBody>
      </p:sp>
      <p:sp>
        <p:nvSpPr>
          <p:cNvPr id="2" name="Rectangle 1"/>
          <p:cNvSpPr/>
          <p:nvPr/>
        </p:nvSpPr>
        <p:spPr>
          <a:xfrm>
            <a:off x="815538" y="2487373"/>
            <a:ext cx="3583032" cy="1200329"/>
          </a:xfrm>
          <a:prstGeom prst="rect">
            <a:avLst/>
          </a:prstGeom>
        </p:spPr>
        <p:txBody>
          <a:bodyPr wrap="none">
            <a:spAutoFit/>
          </a:bodyPr>
          <a:lstStyle/>
          <a:p>
            <a:r>
              <a:rPr lang="en-US" dirty="0" smtClean="0">
                <a:solidFill>
                  <a:srgbClr val="002060"/>
                </a:solidFill>
                <a:latin typeface="Arial" panose="020B0604020202020204" pitchFamily="34" charset="0"/>
                <a:cs typeface="Arial" panose="020B0604020202020204" pitchFamily="34" charset="0"/>
              </a:rPr>
              <a:t>- </a:t>
            </a:r>
            <a:r>
              <a:rPr lang="en-US" dirty="0" err="1" smtClean="0">
                <a:solidFill>
                  <a:srgbClr val="002060"/>
                </a:solidFill>
                <a:latin typeface="Arial" panose="020B0604020202020204" pitchFamily="34" charset="0"/>
                <a:cs typeface="Arial" panose="020B0604020202020204" pitchFamily="34" charset="0"/>
              </a:rPr>
              <a:t>Nối</a:t>
            </a:r>
            <a:r>
              <a:rPr lang="en-US" dirty="0">
                <a:solidFill>
                  <a:srgbClr val="002060"/>
                </a:solidFill>
                <a:latin typeface="Arial" panose="020B0604020202020204" pitchFamily="34" charset="0"/>
                <a:cs typeface="Arial" panose="020B0604020202020204" pitchFamily="34" charset="0"/>
              </a:rPr>
              <a:t> tam </a:t>
            </a:r>
            <a:r>
              <a:rPr lang="en-US" dirty="0" err="1" smtClean="0">
                <a:solidFill>
                  <a:srgbClr val="002060"/>
                </a:solidFill>
                <a:latin typeface="Arial" panose="020B0604020202020204" pitchFamily="34" charset="0"/>
                <a:cs typeface="Arial" panose="020B0604020202020204" pitchFamily="34" charset="0"/>
              </a:rPr>
              <a:t>giác</a:t>
            </a:r>
            <a:endParaRPr lang="en-US" dirty="0" smtClean="0">
              <a:solidFill>
                <a:srgbClr val="002060"/>
              </a:solidFill>
              <a:latin typeface="Arial" panose="020B0604020202020204" pitchFamily="34" charset="0"/>
              <a:cs typeface="Arial" panose="020B0604020202020204" pitchFamily="34" charset="0"/>
            </a:endParaRPr>
          </a:p>
          <a:p>
            <a:r>
              <a:rPr lang="en-US" b="0" i="0" dirty="0" smtClean="0">
                <a:solidFill>
                  <a:schemeClr val="accent4">
                    <a:lumMod val="75000"/>
                  </a:schemeClr>
                </a:solidFill>
                <a:effectLst/>
                <a:latin typeface="Arial" panose="020B0604020202020204" pitchFamily="34" charset="0"/>
                <a:cs typeface="Arial" panose="020B0604020202020204" pitchFamily="34" charset="0"/>
              </a:rPr>
              <a:t>- </a:t>
            </a:r>
            <a:r>
              <a:rPr lang="en-US" b="0" i="0" dirty="0" err="1" smtClean="0">
                <a:solidFill>
                  <a:schemeClr val="accent4">
                    <a:lumMod val="75000"/>
                  </a:schemeClr>
                </a:solidFill>
                <a:effectLst/>
                <a:latin typeface="Arial" panose="020B0604020202020204" pitchFamily="34" charset="0"/>
                <a:cs typeface="Arial" panose="020B0604020202020204" pitchFamily="34" charset="0"/>
              </a:rPr>
              <a:t>Nối</a:t>
            </a:r>
            <a:r>
              <a:rPr lang="en-US" b="0" i="0" dirty="0" smtClean="0">
                <a:solidFill>
                  <a:schemeClr val="accent4">
                    <a:lumMod val="75000"/>
                  </a:schemeClr>
                </a:solidFill>
                <a:effectLst/>
                <a:latin typeface="Arial" panose="020B0604020202020204" pitchFamily="34" charset="0"/>
                <a:cs typeface="Arial" panose="020B0604020202020204" pitchFamily="34" charset="0"/>
              </a:rPr>
              <a:t> </a:t>
            </a:r>
            <a:r>
              <a:rPr lang="en-US" b="0" i="0" dirty="0" err="1" smtClean="0">
                <a:solidFill>
                  <a:schemeClr val="accent4">
                    <a:lumMod val="75000"/>
                  </a:schemeClr>
                </a:solidFill>
                <a:effectLst/>
                <a:latin typeface="Arial" panose="020B0604020202020204" pitchFamily="34" charset="0"/>
                <a:cs typeface="Arial" panose="020B0604020202020204" pitchFamily="34" charset="0"/>
              </a:rPr>
              <a:t>hình</a:t>
            </a:r>
            <a:r>
              <a:rPr lang="en-US" b="0" i="0" dirty="0" smtClean="0">
                <a:solidFill>
                  <a:schemeClr val="accent4">
                    <a:lumMod val="75000"/>
                  </a:schemeClr>
                </a:solidFill>
                <a:effectLst/>
                <a:latin typeface="Arial" panose="020B0604020202020204" pitchFamily="34" charset="0"/>
                <a:cs typeface="Arial" panose="020B0604020202020204" pitchFamily="34" charset="0"/>
              </a:rPr>
              <a:t> </a:t>
            </a:r>
            <a:r>
              <a:rPr lang="en-US" b="0" i="0" dirty="0" err="1" smtClean="0">
                <a:solidFill>
                  <a:schemeClr val="accent4">
                    <a:lumMod val="75000"/>
                  </a:schemeClr>
                </a:solidFill>
                <a:effectLst/>
                <a:latin typeface="Arial" panose="020B0604020202020204" pitchFamily="34" charset="0"/>
                <a:cs typeface="Arial" panose="020B0604020202020204" pitchFamily="34" charset="0"/>
              </a:rPr>
              <a:t>sao</a:t>
            </a:r>
            <a:endParaRPr lang="en-US" b="0" i="0" dirty="0" smtClean="0">
              <a:solidFill>
                <a:schemeClr val="accent4">
                  <a:lumMod val="75000"/>
                </a:schemeClr>
              </a:solidFill>
              <a:effectLst/>
              <a:latin typeface="Arial" panose="020B0604020202020204" pitchFamily="34" charset="0"/>
              <a:cs typeface="Arial" panose="020B0604020202020204" pitchFamily="34" charset="0"/>
            </a:endParaRPr>
          </a:p>
          <a:p>
            <a:r>
              <a:rPr lang="en-US" dirty="0" smtClean="0">
                <a:solidFill>
                  <a:srgbClr val="002060"/>
                </a:solidFill>
                <a:latin typeface="Arial" panose="020B0604020202020204" pitchFamily="34" charset="0"/>
                <a:cs typeface="Arial" panose="020B0604020202020204" pitchFamily="34" charset="0"/>
              </a:rPr>
              <a:t>- </a:t>
            </a:r>
            <a:r>
              <a:rPr lang="en-US" dirty="0" err="1" smtClean="0">
                <a:solidFill>
                  <a:srgbClr val="002060"/>
                </a:solidFill>
                <a:latin typeface="Arial" panose="020B0604020202020204" pitchFamily="34" charset="0"/>
                <a:cs typeface="Arial" panose="020B0604020202020204" pitchFamily="34" charset="0"/>
              </a:rPr>
              <a:t>Nối</a:t>
            </a:r>
            <a:r>
              <a:rPr lang="en-US" dirty="0" smtClean="0">
                <a:solidFill>
                  <a:srgbClr val="002060"/>
                </a:solidFill>
                <a:latin typeface="Arial" panose="020B0604020202020204" pitchFamily="34" charset="0"/>
                <a:cs typeface="Arial" panose="020B0604020202020204" pitchFamily="34" charset="0"/>
              </a:rPr>
              <a:t> </a:t>
            </a:r>
            <a:r>
              <a:rPr lang="en-US" dirty="0" err="1" smtClean="0">
                <a:solidFill>
                  <a:srgbClr val="002060"/>
                </a:solidFill>
                <a:latin typeface="Arial" panose="020B0604020202020204" pitchFamily="34" charset="0"/>
                <a:cs typeface="Arial" panose="020B0604020202020204" pitchFamily="34" charset="0"/>
              </a:rPr>
              <a:t>sao</a:t>
            </a:r>
            <a:r>
              <a:rPr lang="en-US" dirty="0" smtClean="0">
                <a:solidFill>
                  <a:srgbClr val="002060"/>
                </a:solidFill>
                <a:latin typeface="Arial" panose="020B0604020202020204" pitchFamily="34" charset="0"/>
                <a:cs typeface="Arial" panose="020B0604020202020204" pitchFamily="34" charset="0"/>
              </a:rPr>
              <a:t> </a:t>
            </a:r>
            <a:r>
              <a:rPr lang="en-US" dirty="0" err="1" smtClean="0">
                <a:solidFill>
                  <a:srgbClr val="002060"/>
                </a:solidFill>
                <a:latin typeface="Arial" panose="020B0604020202020204" pitchFamily="34" charset="0"/>
                <a:cs typeface="Arial" panose="020B0604020202020204" pitchFamily="34" charset="0"/>
              </a:rPr>
              <a:t>không</a:t>
            </a:r>
            <a:r>
              <a:rPr lang="en-US" dirty="0" smtClean="0">
                <a:solidFill>
                  <a:srgbClr val="002060"/>
                </a:solidFill>
                <a:latin typeface="Arial" panose="020B0604020202020204" pitchFamily="34" charset="0"/>
                <a:cs typeface="Arial" panose="020B0604020202020204" pitchFamily="34" charset="0"/>
              </a:rPr>
              <a:t> </a:t>
            </a:r>
            <a:r>
              <a:rPr lang="en-US" dirty="0" err="1" smtClean="0">
                <a:solidFill>
                  <a:srgbClr val="002060"/>
                </a:solidFill>
                <a:latin typeface="Arial" panose="020B0604020202020204" pitchFamily="34" charset="0"/>
                <a:cs typeface="Arial" panose="020B0604020202020204" pitchFamily="34" charset="0"/>
              </a:rPr>
              <a:t>có</a:t>
            </a:r>
            <a:r>
              <a:rPr lang="en-US" dirty="0" smtClean="0">
                <a:solidFill>
                  <a:srgbClr val="002060"/>
                </a:solidFill>
                <a:latin typeface="Arial" panose="020B0604020202020204" pitchFamily="34" charset="0"/>
                <a:cs typeface="Arial" panose="020B0604020202020204" pitchFamily="34" charset="0"/>
              </a:rPr>
              <a:t> </a:t>
            </a:r>
            <a:r>
              <a:rPr lang="en-US" dirty="0" err="1" smtClean="0">
                <a:solidFill>
                  <a:srgbClr val="002060"/>
                </a:solidFill>
                <a:latin typeface="Arial" panose="020B0604020202020204" pitchFamily="34" charset="0"/>
                <a:cs typeface="Arial" panose="020B0604020202020204" pitchFamily="34" charset="0"/>
              </a:rPr>
              <a:t>dây</a:t>
            </a:r>
            <a:r>
              <a:rPr lang="en-US" dirty="0" smtClean="0">
                <a:solidFill>
                  <a:srgbClr val="002060"/>
                </a:solidFill>
                <a:latin typeface="Arial" panose="020B0604020202020204" pitchFamily="34" charset="0"/>
                <a:cs typeface="Arial" panose="020B0604020202020204" pitchFamily="34" charset="0"/>
              </a:rPr>
              <a:t> </a:t>
            </a:r>
            <a:r>
              <a:rPr lang="en-US" dirty="0" err="1" smtClean="0">
                <a:solidFill>
                  <a:srgbClr val="002060"/>
                </a:solidFill>
                <a:latin typeface="Arial" panose="020B0604020202020204" pitchFamily="34" charset="0"/>
                <a:cs typeface="Arial" panose="020B0604020202020204" pitchFamily="34" charset="0"/>
              </a:rPr>
              <a:t>trung</a:t>
            </a:r>
            <a:r>
              <a:rPr lang="en-US" dirty="0" smtClean="0">
                <a:solidFill>
                  <a:srgbClr val="002060"/>
                </a:solidFill>
                <a:latin typeface="Arial" panose="020B0604020202020204" pitchFamily="34" charset="0"/>
                <a:cs typeface="Arial" panose="020B0604020202020204" pitchFamily="34" charset="0"/>
              </a:rPr>
              <a:t> </a:t>
            </a:r>
            <a:r>
              <a:rPr lang="en-US" dirty="0" err="1" smtClean="0">
                <a:solidFill>
                  <a:srgbClr val="002060"/>
                </a:solidFill>
                <a:latin typeface="Arial" panose="020B0604020202020204" pitchFamily="34" charset="0"/>
                <a:cs typeface="Arial" panose="020B0604020202020204" pitchFamily="34" charset="0"/>
              </a:rPr>
              <a:t>tính</a:t>
            </a:r>
            <a:endParaRPr lang="en-US" dirty="0" smtClean="0">
              <a:solidFill>
                <a:srgbClr val="002060"/>
              </a:solidFill>
              <a:latin typeface="Arial" panose="020B0604020202020204" pitchFamily="34" charset="0"/>
              <a:cs typeface="Arial" panose="020B0604020202020204" pitchFamily="34" charset="0"/>
            </a:endParaRPr>
          </a:p>
          <a:p>
            <a:r>
              <a:rPr lang="en-US" dirty="0" smtClean="0">
                <a:solidFill>
                  <a:schemeClr val="accent4">
                    <a:lumMod val="75000"/>
                  </a:schemeClr>
                </a:solidFill>
                <a:latin typeface="Arial" panose="020B0604020202020204" pitchFamily="34" charset="0"/>
                <a:cs typeface="Arial" panose="020B0604020202020204" pitchFamily="34" charset="0"/>
              </a:rPr>
              <a:t>- </a:t>
            </a:r>
            <a:r>
              <a:rPr lang="en-US" dirty="0" err="1" smtClean="0">
                <a:solidFill>
                  <a:schemeClr val="accent4">
                    <a:lumMod val="75000"/>
                  </a:schemeClr>
                </a:solidFill>
                <a:latin typeface="Arial" panose="020B0604020202020204" pitchFamily="34" charset="0"/>
                <a:cs typeface="Arial" panose="020B0604020202020204" pitchFamily="34" charset="0"/>
              </a:rPr>
              <a:t>Nối</a:t>
            </a:r>
            <a:r>
              <a:rPr lang="en-US" dirty="0" smtClean="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sao</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có</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dây</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trung</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tính</a:t>
            </a:r>
            <a:endParaRPr lang="en-US" b="0" i="0" dirty="0">
              <a:solidFill>
                <a:schemeClr val="accent4">
                  <a:lumMod val="75000"/>
                </a:schemeClr>
              </a:solidFill>
              <a:effectLst/>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4549992" y="1804148"/>
            <a:ext cx="7452153" cy="2924263"/>
          </a:xfrm>
          <a:prstGeom prst="rect">
            <a:avLst/>
          </a:prstGeom>
        </p:spPr>
      </p:pic>
    </p:spTree>
    <p:extLst>
      <p:ext uri="{BB962C8B-B14F-4D97-AF65-F5344CB8AC3E}">
        <p14:creationId xmlns:p14="http://schemas.microsoft.com/office/powerpoint/2010/main" val="4211772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23" name="Rectangle 22"/>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8" name="Rectangle 27"/>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3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9" name="Rectangle 28"/>
          <p:cNvSpPr/>
          <p:nvPr/>
        </p:nvSpPr>
        <p:spPr>
          <a:xfrm>
            <a:off x="-1" y="1619482"/>
            <a:ext cx="4247148" cy="369332"/>
          </a:xfrm>
          <a:prstGeom prst="rect">
            <a:avLst/>
          </a:prstGeom>
        </p:spPr>
        <p:txBody>
          <a:bodyPr wrap="square">
            <a:spAutoFit/>
          </a:bodyPr>
          <a:lstStyle/>
          <a:p>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2.1.</a:t>
            </a:r>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3</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en-US">
                <a:solidFill>
                  <a:srgbClr val="C00000"/>
                </a:solidFill>
                <a:latin typeface="Arial" panose="020B0604020202020204" pitchFamily="34" charset="0"/>
                <a:cs typeface="Arial" panose="020B0604020202020204" pitchFamily="34" charset="0"/>
              </a:rPr>
              <a:t>Cách nối </a:t>
            </a:r>
            <a:r>
              <a:rPr lang="en-US" smtClean="0">
                <a:solidFill>
                  <a:srgbClr val="C00000"/>
                </a:solidFill>
                <a:latin typeface="Arial" panose="020B0604020202020204" pitchFamily="34" charset="0"/>
                <a:cs typeface="Arial" panose="020B0604020202020204" pitchFamily="34" charset="0"/>
              </a:rPr>
              <a:t>tải </a:t>
            </a:r>
            <a:r>
              <a:rPr lang="en-US">
                <a:solidFill>
                  <a:srgbClr val="C00000"/>
                </a:solidFill>
                <a:latin typeface="Arial" panose="020B0604020202020204" pitchFamily="34" charset="0"/>
                <a:cs typeface="Arial" panose="020B0604020202020204" pitchFamily="34" charset="0"/>
              </a:rPr>
              <a:t>ba pha</a:t>
            </a:r>
          </a:p>
        </p:txBody>
      </p:sp>
      <p:pic>
        <p:nvPicPr>
          <p:cNvPr id="3" name="Picture 2"/>
          <p:cNvPicPr>
            <a:picLocks noChangeAspect="1"/>
          </p:cNvPicPr>
          <p:nvPr/>
        </p:nvPicPr>
        <p:blipFill>
          <a:blip r:embed="rId2"/>
          <a:stretch>
            <a:fillRect/>
          </a:stretch>
        </p:blipFill>
        <p:spPr>
          <a:xfrm>
            <a:off x="2273004" y="2367425"/>
            <a:ext cx="7230109" cy="3251322"/>
          </a:xfrm>
          <a:prstGeom prst="rect">
            <a:avLst/>
          </a:prstGeom>
        </p:spPr>
      </p:pic>
    </p:spTree>
    <p:extLst>
      <p:ext uri="{BB962C8B-B14F-4D97-AF65-F5344CB8AC3E}">
        <p14:creationId xmlns:p14="http://schemas.microsoft.com/office/powerpoint/2010/main" val="2333920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23" name="Rectangle 22"/>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8" name="Rectangle 27"/>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3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9" name="Rectangle 28"/>
          <p:cNvSpPr/>
          <p:nvPr/>
        </p:nvSpPr>
        <p:spPr>
          <a:xfrm>
            <a:off x="-1" y="1619482"/>
            <a:ext cx="4247148" cy="369332"/>
          </a:xfrm>
          <a:prstGeom prst="rect">
            <a:avLst/>
          </a:prstGeom>
        </p:spPr>
        <p:txBody>
          <a:bodyPr wrap="square">
            <a:spAutoFit/>
          </a:bodyPr>
          <a:lstStyle/>
          <a:p>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a:t>
            </a:r>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a:solidFill>
                  <a:srgbClr val="C00000"/>
                </a:solidFill>
                <a:cs typeface="Arial" panose="020B0604020202020204" pitchFamily="34" charset="0"/>
              </a:rPr>
              <a:t>Sơ đồ mạch điện ba pha</a:t>
            </a:r>
            <a:endParaRPr lang="en-US">
              <a:solidFill>
                <a:srgbClr val="C00000"/>
              </a:solidFill>
              <a:latin typeface="Arial" panose="020B0604020202020204" pitchFamily="34" charset="0"/>
              <a:cs typeface="Arial" panose="020B0604020202020204" pitchFamily="34" charset="0"/>
            </a:endParaRPr>
          </a:p>
        </p:txBody>
      </p:sp>
      <p:sp>
        <p:nvSpPr>
          <p:cNvPr id="2" name="Rectangle 1"/>
          <p:cNvSpPr/>
          <p:nvPr/>
        </p:nvSpPr>
        <p:spPr>
          <a:xfrm>
            <a:off x="541829" y="1965822"/>
            <a:ext cx="1467068" cy="369332"/>
          </a:xfrm>
          <a:prstGeom prst="rect">
            <a:avLst/>
          </a:prstGeom>
        </p:spPr>
        <p:txBody>
          <a:bodyPr wrap="none">
            <a:spAutoFit/>
          </a:bodyPr>
          <a:lstStyle/>
          <a:p>
            <a:r>
              <a:rPr lang="en-US">
                <a:solidFill>
                  <a:srgbClr val="00B050"/>
                </a:solidFill>
                <a:latin typeface="Arial" panose="020B0604020202020204" pitchFamily="34" charset="0"/>
                <a:cs typeface="Arial" panose="020B0604020202020204" pitchFamily="34" charset="0"/>
              </a:rPr>
              <a:t>a. Khái niệm</a:t>
            </a:r>
          </a:p>
        </p:txBody>
      </p:sp>
      <p:sp>
        <p:nvSpPr>
          <p:cNvPr id="4" name="Rectangle 3"/>
          <p:cNvSpPr/>
          <p:nvPr/>
        </p:nvSpPr>
        <p:spPr>
          <a:xfrm>
            <a:off x="1542425" y="2367425"/>
            <a:ext cx="8345906" cy="3000821"/>
          </a:xfrm>
          <a:prstGeom prst="rect">
            <a:avLst/>
          </a:prstGeom>
        </p:spPr>
        <p:txBody>
          <a:bodyPr wrap="square">
            <a:spAutoFit/>
          </a:bodyPr>
          <a:lstStyle/>
          <a:p>
            <a:pPr algn="just">
              <a:lnSpc>
                <a:spcPct val="150000"/>
              </a:lnSpc>
            </a:pPr>
            <a:r>
              <a:rPr lang="en-US" dirty="0" smtClean="0">
                <a:solidFill>
                  <a:schemeClr val="accent1">
                    <a:lumMod val="75000"/>
                  </a:schemeClr>
                </a:solidFill>
                <a:latin typeface="Arial" panose="020B0604020202020204" pitchFamily="34" charset="0"/>
                <a:cs typeface="Arial" panose="020B0604020202020204" pitchFamily="34" charset="0"/>
              </a:rPr>
              <a:t>- </a:t>
            </a:r>
            <a:r>
              <a:rPr lang="en-US" dirty="0" err="1" smtClean="0">
                <a:solidFill>
                  <a:schemeClr val="accent1">
                    <a:lumMod val="75000"/>
                  </a:schemeClr>
                </a:solidFill>
                <a:latin typeface="Arial" panose="020B0604020202020204" pitchFamily="34" charset="0"/>
                <a:cs typeface="Arial" panose="020B0604020202020204" pitchFamily="34" charset="0"/>
              </a:rPr>
              <a:t>Dây</a:t>
            </a:r>
            <a:r>
              <a:rPr lang="en-US" dirty="0" smtClean="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pha</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Nối</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điểm</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đầu</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của</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nguồn</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A,B,C</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đến</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các</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tải</a:t>
            </a:r>
            <a:endParaRPr lang="en-US" dirty="0">
              <a:solidFill>
                <a:schemeClr val="accent1">
                  <a:lumMod val="75000"/>
                </a:schemeClr>
              </a:solidFill>
              <a:latin typeface="Arial" panose="020B0604020202020204" pitchFamily="34" charset="0"/>
              <a:cs typeface="Arial" panose="020B0604020202020204" pitchFamily="34" charset="0"/>
            </a:endParaRPr>
          </a:p>
          <a:p>
            <a:pPr algn="just">
              <a:lnSpc>
                <a:spcPct val="150000"/>
              </a:lnSpc>
            </a:pPr>
            <a:r>
              <a:rPr lang="en-US" dirty="0" smtClean="0">
                <a:solidFill>
                  <a:schemeClr val="accent4">
                    <a:lumMod val="75000"/>
                  </a:schemeClr>
                </a:solidFill>
                <a:latin typeface="Arial" panose="020B0604020202020204" pitchFamily="34" charset="0"/>
                <a:cs typeface="Arial" panose="020B0604020202020204" pitchFamily="34" charset="0"/>
              </a:rPr>
              <a:t>- </a:t>
            </a:r>
            <a:r>
              <a:rPr lang="en-US" dirty="0" err="1" smtClean="0">
                <a:solidFill>
                  <a:schemeClr val="accent4">
                    <a:lumMod val="75000"/>
                  </a:schemeClr>
                </a:solidFill>
                <a:latin typeface="Arial" panose="020B0604020202020204" pitchFamily="34" charset="0"/>
                <a:cs typeface="Arial" panose="020B0604020202020204" pitchFamily="34" charset="0"/>
              </a:rPr>
              <a:t>Dây</a:t>
            </a:r>
            <a:r>
              <a:rPr lang="en-US" dirty="0" smtClean="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trung</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tính</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Nối</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từ</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điểm</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trung</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tính</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của</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nguồn</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đến</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điểm</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trung</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tính</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của</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tải</a:t>
            </a:r>
            <a:r>
              <a:rPr lang="en-US" dirty="0">
                <a:solidFill>
                  <a:srgbClr val="363636"/>
                </a:solidFill>
                <a:latin typeface="Arial" panose="020B0604020202020204" pitchFamily="34" charset="0"/>
                <a:cs typeface="Arial" panose="020B0604020202020204" pitchFamily="34" charset="0"/>
              </a:rPr>
              <a:t> </a:t>
            </a:r>
          </a:p>
          <a:p>
            <a:pPr algn="just">
              <a:lnSpc>
                <a:spcPct val="150000"/>
              </a:lnSpc>
            </a:pPr>
            <a:r>
              <a:rPr lang="en-US" dirty="0" smtClean="0">
                <a:solidFill>
                  <a:schemeClr val="accent1">
                    <a:lumMod val="75000"/>
                  </a:schemeClr>
                </a:solidFill>
                <a:latin typeface="Arial" panose="020B0604020202020204" pitchFamily="34" charset="0"/>
                <a:cs typeface="Arial" panose="020B0604020202020204" pitchFamily="34" charset="0"/>
              </a:rPr>
              <a:t>- </a:t>
            </a:r>
            <a:r>
              <a:rPr lang="en-US" dirty="0" err="1" smtClean="0">
                <a:solidFill>
                  <a:schemeClr val="accent1">
                    <a:lumMod val="75000"/>
                  </a:schemeClr>
                </a:solidFill>
                <a:latin typeface="Arial" panose="020B0604020202020204" pitchFamily="34" charset="0"/>
                <a:cs typeface="Arial" panose="020B0604020202020204" pitchFamily="34" charset="0"/>
              </a:rPr>
              <a:t>Điện</a:t>
            </a:r>
            <a:r>
              <a:rPr lang="en-US" dirty="0" smtClean="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áp</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dây</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Điện</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áp</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giữa</a:t>
            </a:r>
            <a:r>
              <a:rPr lang="en-US" dirty="0">
                <a:solidFill>
                  <a:schemeClr val="accent1">
                    <a:lumMod val="75000"/>
                  </a:schemeClr>
                </a:solidFill>
                <a:latin typeface="Arial" panose="020B0604020202020204" pitchFamily="34" charset="0"/>
                <a:cs typeface="Arial" panose="020B0604020202020204" pitchFamily="34" charset="0"/>
              </a:rPr>
              <a:t> 2 </a:t>
            </a:r>
            <a:r>
              <a:rPr lang="en-US" dirty="0" err="1">
                <a:solidFill>
                  <a:schemeClr val="accent1">
                    <a:lumMod val="75000"/>
                  </a:schemeClr>
                </a:solidFill>
                <a:latin typeface="Arial" panose="020B0604020202020204" pitchFamily="34" charset="0"/>
                <a:cs typeface="Arial" panose="020B0604020202020204" pitchFamily="34" charset="0"/>
              </a:rPr>
              <a:t>dây</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pha</a:t>
            </a:r>
            <a:r>
              <a:rPr lang="en-US" dirty="0">
                <a:solidFill>
                  <a:schemeClr val="accent1">
                    <a:lumMod val="75000"/>
                  </a:schemeClr>
                </a:solidFill>
                <a:latin typeface="Arial" panose="020B0604020202020204" pitchFamily="34" charset="0"/>
                <a:cs typeface="Arial" panose="020B0604020202020204" pitchFamily="34" charset="0"/>
              </a:rPr>
              <a:t>.(</a:t>
            </a:r>
            <a:r>
              <a:rPr lang="en-US" dirty="0" err="1">
                <a:solidFill>
                  <a:schemeClr val="accent1">
                    <a:lumMod val="75000"/>
                  </a:schemeClr>
                </a:solidFill>
                <a:latin typeface="Arial" panose="020B0604020202020204" pitchFamily="34" charset="0"/>
                <a:cs typeface="Arial" panose="020B0604020202020204" pitchFamily="34" charset="0"/>
              </a:rPr>
              <a:t>U</a:t>
            </a:r>
            <a:r>
              <a:rPr lang="en-US" baseline="-25000" dirty="0" err="1">
                <a:solidFill>
                  <a:schemeClr val="accent1">
                    <a:lumMod val="75000"/>
                  </a:schemeClr>
                </a:solidFill>
                <a:latin typeface="Arial" panose="020B0604020202020204" pitchFamily="34" charset="0"/>
                <a:cs typeface="Arial" panose="020B0604020202020204" pitchFamily="34" charset="0"/>
              </a:rPr>
              <a:t>d</a:t>
            </a:r>
            <a:r>
              <a:rPr lang="en-US" dirty="0">
                <a:solidFill>
                  <a:schemeClr val="accent1">
                    <a:lumMod val="75000"/>
                  </a:schemeClr>
                </a:solidFill>
                <a:latin typeface="Arial" panose="020B0604020202020204" pitchFamily="34" charset="0"/>
                <a:cs typeface="Arial" panose="020B0604020202020204" pitchFamily="34" charset="0"/>
              </a:rPr>
              <a:t>)</a:t>
            </a:r>
          </a:p>
          <a:p>
            <a:pPr algn="just">
              <a:lnSpc>
                <a:spcPct val="150000"/>
              </a:lnSpc>
            </a:pPr>
            <a:r>
              <a:rPr lang="en-US" dirty="0" smtClean="0">
                <a:solidFill>
                  <a:schemeClr val="accent4">
                    <a:lumMod val="75000"/>
                  </a:schemeClr>
                </a:solidFill>
                <a:latin typeface="Arial" panose="020B0604020202020204" pitchFamily="34" charset="0"/>
                <a:cs typeface="Arial" panose="020B0604020202020204" pitchFamily="34" charset="0"/>
              </a:rPr>
              <a:t>- </a:t>
            </a:r>
            <a:r>
              <a:rPr lang="en-US" dirty="0" err="1" smtClean="0">
                <a:solidFill>
                  <a:schemeClr val="accent4">
                    <a:lumMod val="75000"/>
                  </a:schemeClr>
                </a:solidFill>
                <a:latin typeface="Arial" panose="020B0604020202020204" pitchFamily="34" charset="0"/>
                <a:cs typeface="Arial" panose="020B0604020202020204" pitchFamily="34" charset="0"/>
              </a:rPr>
              <a:t>Điện</a:t>
            </a:r>
            <a:r>
              <a:rPr lang="en-US" dirty="0" smtClean="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áp</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pha</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Điện</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áp</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giữa</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điểm</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đầu</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và</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điểm</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cuối</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một</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pha</a:t>
            </a:r>
            <a:r>
              <a:rPr lang="en-US" dirty="0">
                <a:solidFill>
                  <a:schemeClr val="accent4">
                    <a:lumMod val="75000"/>
                  </a:schemeClr>
                </a:solidFill>
                <a:latin typeface="Arial" panose="020B0604020202020204" pitchFamily="34" charset="0"/>
                <a:cs typeface="Arial" panose="020B0604020202020204" pitchFamily="34" charset="0"/>
              </a:rPr>
              <a:t>.(U</a:t>
            </a:r>
            <a:r>
              <a:rPr lang="en-US" baseline="-25000" dirty="0">
                <a:solidFill>
                  <a:schemeClr val="accent4">
                    <a:lumMod val="75000"/>
                  </a:schemeClr>
                </a:solidFill>
                <a:latin typeface="Arial" panose="020B0604020202020204" pitchFamily="34" charset="0"/>
                <a:cs typeface="Arial" panose="020B0604020202020204" pitchFamily="34" charset="0"/>
              </a:rPr>
              <a:t>p</a:t>
            </a:r>
            <a:r>
              <a:rPr lang="en-US" dirty="0">
                <a:solidFill>
                  <a:schemeClr val="accent4">
                    <a:lumMod val="75000"/>
                  </a:schemeClr>
                </a:solidFill>
                <a:latin typeface="Arial" panose="020B0604020202020204" pitchFamily="34" charset="0"/>
                <a:cs typeface="Arial" panose="020B0604020202020204" pitchFamily="34" charset="0"/>
              </a:rPr>
              <a:t>)</a:t>
            </a:r>
          </a:p>
          <a:p>
            <a:pPr algn="just">
              <a:lnSpc>
                <a:spcPct val="150000"/>
              </a:lnSpc>
            </a:pPr>
            <a:r>
              <a:rPr lang="en-US" dirty="0" smtClean="0">
                <a:solidFill>
                  <a:schemeClr val="accent1">
                    <a:lumMod val="75000"/>
                  </a:schemeClr>
                </a:solidFill>
                <a:latin typeface="Arial" panose="020B0604020202020204" pitchFamily="34" charset="0"/>
                <a:cs typeface="Arial" panose="020B0604020202020204" pitchFamily="34" charset="0"/>
              </a:rPr>
              <a:t>- </a:t>
            </a:r>
            <a:r>
              <a:rPr lang="en-US" dirty="0" err="1" smtClean="0">
                <a:solidFill>
                  <a:schemeClr val="accent1">
                    <a:lumMod val="75000"/>
                  </a:schemeClr>
                </a:solidFill>
                <a:latin typeface="Arial" panose="020B0604020202020204" pitchFamily="34" charset="0"/>
                <a:cs typeface="Arial" panose="020B0604020202020204" pitchFamily="34" charset="0"/>
              </a:rPr>
              <a:t>Dòng</a:t>
            </a:r>
            <a:r>
              <a:rPr lang="en-US" dirty="0" smtClean="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điện</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dây</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Dòng</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điện</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trên</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dây</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pha</a:t>
            </a:r>
            <a:r>
              <a:rPr lang="en-US" dirty="0">
                <a:solidFill>
                  <a:schemeClr val="accent1">
                    <a:lumMod val="75000"/>
                  </a:schemeClr>
                </a:solidFill>
                <a:latin typeface="Arial" panose="020B0604020202020204" pitchFamily="34" charset="0"/>
                <a:cs typeface="Arial" panose="020B0604020202020204" pitchFamily="34" charset="0"/>
              </a:rPr>
              <a:t>. (I</a:t>
            </a:r>
            <a:r>
              <a:rPr lang="en-US" baseline="-25000" dirty="0">
                <a:solidFill>
                  <a:schemeClr val="accent1">
                    <a:lumMod val="75000"/>
                  </a:schemeClr>
                </a:solidFill>
                <a:latin typeface="Arial" panose="020B0604020202020204" pitchFamily="34" charset="0"/>
                <a:cs typeface="Arial" panose="020B0604020202020204" pitchFamily="34" charset="0"/>
              </a:rPr>
              <a:t>d</a:t>
            </a:r>
            <a:r>
              <a:rPr lang="en-US" dirty="0">
                <a:solidFill>
                  <a:schemeClr val="accent1">
                    <a:lumMod val="75000"/>
                  </a:schemeClr>
                </a:solidFill>
                <a:latin typeface="Arial" panose="020B0604020202020204" pitchFamily="34" charset="0"/>
                <a:cs typeface="Arial" panose="020B0604020202020204" pitchFamily="34" charset="0"/>
              </a:rPr>
              <a:t>)</a:t>
            </a:r>
          </a:p>
          <a:p>
            <a:pPr algn="just">
              <a:lnSpc>
                <a:spcPct val="150000"/>
              </a:lnSpc>
            </a:pPr>
            <a:r>
              <a:rPr lang="en-US" dirty="0" smtClean="0">
                <a:solidFill>
                  <a:schemeClr val="accent4">
                    <a:lumMod val="75000"/>
                  </a:schemeClr>
                </a:solidFill>
                <a:latin typeface="Arial" panose="020B0604020202020204" pitchFamily="34" charset="0"/>
                <a:cs typeface="Arial" panose="020B0604020202020204" pitchFamily="34" charset="0"/>
              </a:rPr>
              <a:t>- </a:t>
            </a:r>
            <a:r>
              <a:rPr lang="en-US" dirty="0" err="1" smtClean="0">
                <a:solidFill>
                  <a:schemeClr val="accent4">
                    <a:lumMod val="75000"/>
                  </a:schemeClr>
                </a:solidFill>
                <a:latin typeface="Arial" panose="020B0604020202020204" pitchFamily="34" charset="0"/>
                <a:cs typeface="Arial" panose="020B0604020202020204" pitchFamily="34" charset="0"/>
              </a:rPr>
              <a:t>Dòng</a:t>
            </a:r>
            <a:r>
              <a:rPr lang="en-US" dirty="0" smtClean="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điện</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pha</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Dòng</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điện</a:t>
            </a:r>
            <a:r>
              <a:rPr lang="en-US" dirty="0">
                <a:solidFill>
                  <a:schemeClr val="accent4">
                    <a:lumMod val="75000"/>
                  </a:schemeClr>
                </a:solidFill>
                <a:latin typeface="Arial" panose="020B0604020202020204" pitchFamily="34" charset="0"/>
                <a:cs typeface="Arial" panose="020B0604020202020204" pitchFamily="34" charset="0"/>
              </a:rPr>
              <a:t> trong </a:t>
            </a:r>
            <a:r>
              <a:rPr lang="en-US" dirty="0" err="1">
                <a:solidFill>
                  <a:schemeClr val="accent4">
                    <a:lumMod val="75000"/>
                  </a:schemeClr>
                </a:solidFill>
                <a:latin typeface="Arial" panose="020B0604020202020204" pitchFamily="34" charset="0"/>
                <a:cs typeface="Arial" panose="020B0604020202020204" pitchFamily="34" charset="0"/>
              </a:rPr>
              <a:t>mỗi</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pha</a:t>
            </a:r>
            <a:r>
              <a:rPr lang="en-US" dirty="0">
                <a:solidFill>
                  <a:schemeClr val="accent4">
                    <a:lumMod val="75000"/>
                  </a:schemeClr>
                </a:solidFill>
                <a:latin typeface="Arial" panose="020B0604020202020204" pitchFamily="34" charset="0"/>
                <a:cs typeface="Arial" panose="020B0604020202020204" pitchFamily="34" charset="0"/>
              </a:rPr>
              <a:t>. (</a:t>
            </a:r>
            <a:r>
              <a:rPr lang="en-US" dirty="0" err="1">
                <a:solidFill>
                  <a:schemeClr val="accent4">
                    <a:lumMod val="75000"/>
                  </a:schemeClr>
                </a:solidFill>
                <a:latin typeface="Arial" panose="020B0604020202020204" pitchFamily="34" charset="0"/>
                <a:cs typeface="Arial" panose="020B0604020202020204" pitchFamily="34" charset="0"/>
              </a:rPr>
              <a:t>I</a:t>
            </a:r>
            <a:r>
              <a:rPr lang="en-US" baseline="-25000" dirty="0" err="1">
                <a:solidFill>
                  <a:schemeClr val="accent4">
                    <a:lumMod val="75000"/>
                  </a:schemeClr>
                </a:solidFill>
                <a:latin typeface="Arial" panose="020B0604020202020204" pitchFamily="34" charset="0"/>
                <a:cs typeface="Arial" panose="020B0604020202020204" pitchFamily="34" charset="0"/>
              </a:rPr>
              <a:t>p</a:t>
            </a:r>
            <a:r>
              <a:rPr lang="en-US" dirty="0">
                <a:solidFill>
                  <a:schemeClr val="accent4">
                    <a:lumMod val="75000"/>
                  </a:schemeClr>
                </a:solidFill>
                <a:latin typeface="Arial" panose="020B0604020202020204" pitchFamily="34" charset="0"/>
                <a:cs typeface="Arial" panose="020B0604020202020204" pitchFamily="34" charset="0"/>
              </a:rPr>
              <a:t>)</a:t>
            </a:r>
          </a:p>
          <a:p>
            <a:pPr algn="just">
              <a:lnSpc>
                <a:spcPct val="150000"/>
              </a:lnSpc>
            </a:pPr>
            <a:r>
              <a:rPr lang="en-US" dirty="0" smtClean="0">
                <a:solidFill>
                  <a:schemeClr val="accent1">
                    <a:lumMod val="75000"/>
                  </a:schemeClr>
                </a:solidFill>
                <a:latin typeface="Arial" panose="020B0604020202020204" pitchFamily="34" charset="0"/>
                <a:cs typeface="Arial" panose="020B0604020202020204" pitchFamily="34" charset="0"/>
              </a:rPr>
              <a:t>- </a:t>
            </a:r>
            <a:r>
              <a:rPr lang="en-US" dirty="0" err="1" smtClean="0">
                <a:solidFill>
                  <a:schemeClr val="accent1">
                    <a:lumMod val="75000"/>
                  </a:schemeClr>
                </a:solidFill>
                <a:latin typeface="Arial" panose="020B0604020202020204" pitchFamily="34" charset="0"/>
                <a:cs typeface="Arial" panose="020B0604020202020204" pitchFamily="34" charset="0"/>
              </a:rPr>
              <a:t>Dòng</a:t>
            </a:r>
            <a:r>
              <a:rPr lang="en-US" dirty="0" smtClean="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điện</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trung</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tính</a:t>
            </a:r>
            <a:r>
              <a:rPr lang="en-US" dirty="0">
                <a:solidFill>
                  <a:schemeClr val="accent1">
                    <a:lumMod val="75000"/>
                  </a:schemeClr>
                </a:solidFill>
                <a:latin typeface="Arial" panose="020B0604020202020204" pitchFamily="34" charset="0"/>
                <a:cs typeface="Arial" panose="020B0604020202020204" pitchFamily="34" charset="0"/>
              </a:rPr>
              <a:t>: (I</a:t>
            </a:r>
            <a:r>
              <a:rPr lang="en-US" baseline="-25000" dirty="0">
                <a:solidFill>
                  <a:schemeClr val="accent1">
                    <a:lumMod val="75000"/>
                  </a:schemeClr>
                </a:solidFill>
                <a:latin typeface="Arial" panose="020B0604020202020204" pitchFamily="34" charset="0"/>
                <a:cs typeface="Arial" panose="020B0604020202020204" pitchFamily="34" charset="0"/>
              </a:rPr>
              <a:t>o</a:t>
            </a:r>
            <a:r>
              <a:rPr lang="en-US" dirty="0">
                <a:solidFill>
                  <a:schemeClr val="accent1">
                    <a:lumMod val="75000"/>
                  </a:schemeClr>
                </a:solidFill>
                <a:latin typeface="Arial" panose="020B0604020202020204" pitchFamily="34" charset="0"/>
                <a:cs typeface="Arial" panose="020B0604020202020204" pitchFamily="34" charset="0"/>
              </a:rPr>
              <a:t>)</a:t>
            </a:r>
            <a:endParaRPr lang="en-US" b="0" i="0" dirty="0">
              <a:solidFill>
                <a:schemeClr val="accent1">
                  <a:lumMod val="75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5781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 calcmode="lin" valueType="num">
                                      <p:cBhvr additive="base">
                                        <p:cTn id="26"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 calcmode="lin" valueType="num">
                                      <p:cBhvr additive="base">
                                        <p:cTn id="32"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4">
                                            <p:txEl>
                                              <p:pRg st="5" end="5"/>
                                            </p:txEl>
                                          </p:spTgt>
                                        </p:tgtEl>
                                        <p:attrNameLst>
                                          <p:attrName>style.visibility</p:attrName>
                                        </p:attrNameLst>
                                      </p:cBhvr>
                                      <p:to>
                                        <p:strVal val="visible"/>
                                      </p:to>
                                    </p:set>
                                    <p:animEffect transition="in" filter="fade">
                                      <p:cBhvr>
                                        <p:cTn id="38" dur="1000"/>
                                        <p:tgtEl>
                                          <p:spTgt spid="4">
                                            <p:txEl>
                                              <p:pRg st="5" end="5"/>
                                            </p:txEl>
                                          </p:spTgt>
                                        </p:tgtEl>
                                      </p:cBhvr>
                                    </p:animEffect>
                                    <p:anim calcmode="lin" valueType="num">
                                      <p:cBhvr>
                                        <p:cTn id="39"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4">
                                            <p:txEl>
                                              <p:pRg st="6" end="6"/>
                                            </p:txEl>
                                          </p:spTgt>
                                        </p:tgtEl>
                                        <p:attrNameLst>
                                          <p:attrName>style.visibility</p:attrName>
                                        </p:attrNameLst>
                                      </p:cBhvr>
                                      <p:to>
                                        <p:strVal val="visible"/>
                                      </p:to>
                                    </p:set>
                                    <p:animEffect transition="in" filter="fade">
                                      <p:cBhvr>
                                        <p:cTn id="45" dur="1000"/>
                                        <p:tgtEl>
                                          <p:spTgt spid="4">
                                            <p:txEl>
                                              <p:pRg st="6" end="6"/>
                                            </p:txEl>
                                          </p:spTgt>
                                        </p:tgtEl>
                                      </p:cBhvr>
                                    </p:animEffect>
                                    <p:anim calcmode="lin" valueType="num">
                                      <p:cBhvr>
                                        <p:cTn id="46"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23" name="Rectangle 22"/>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8" name="Rectangle 27"/>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3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9" name="Rectangle 28"/>
          <p:cNvSpPr/>
          <p:nvPr/>
        </p:nvSpPr>
        <p:spPr>
          <a:xfrm>
            <a:off x="-1" y="1619482"/>
            <a:ext cx="4247148" cy="369332"/>
          </a:xfrm>
          <a:prstGeom prst="rect">
            <a:avLst/>
          </a:prstGeom>
        </p:spPr>
        <p:txBody>
          <a:bodyPr wrap="square">
            <a:spAutoFit/>
          </a:bodyPr>
          <a:lstStyle/>
          <a:p>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a:t>
            </a:r>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a:solidFill>
                  <a:srgbClr val="C00000"/>
                </a:solidFill>
                <a:cs typeface="Arial" panose="020B0604020202020204" pitchFamily="34" charset="0"/>
              </a:rPr>
              <a:t>Sơ đồ mạch điện ba pha</a:t>
            </a:r>
            <a:endParaRPr lang="en-US">
              <a:solidFill>
                <a:srgbClr val="C00000"/>
              </a:solidFill>
              <a:latin typeface="Arial" panose="020B0604020202020204" pitchFamily="34" charset="0"/>
              <a:cs typeface="Arial" panose="020B0604020202020204" pitchFamily="34" charset="0"/>
            </a:endParaRPr>
          </a:p>
        </p:txBody>
      </p:sp>
      <p:sp>
        <p:nvSpPr>
          <p:cNvPr id="3" name="Rectangle 2"/>
          <p:cNvSpPr/>
          <p:nvPr/>
        </p:nvSpPr>
        <p:spPr>
          <a:xfrm>
            <a:off x="496152" y="1965822"/>
            <a:ext cx="4134465" cy="369332"/>
          </a:xfrm>
          <a:prstGeom prst="rect">
            <a:avLst/>
          </a:prstGeom>
        </p:spPr>
        <p:txBody>
          <a:bodyPr wrap="none">
            <a:spAutoFit/>
          </a:bodyPr>
          <a:lstStyle/>
          <a:p>
            <a:r>
              <a:rPr lang="en-US" smtClean="0">
                <a:solidFill>
                  <a:schemeClr val="accent4">
                    <a:lumMod val="75000"/>
                  </a:schemeClr>
                </a:solidFill>
                <a:latin typeface="Arial" panose="020B0604020202020204" pitchFamily="34" charset="0"/>
                <a:cs typeface="Arial" panose="020B0604020202020204" pitchFamily="34" charset="0"/>
              </a:rPr>
              <a:t>b. Nguồn </a:t>
            </a:r>
            <a:r>
              <a:rPr lang="en-US">
                <a:solidFill>
                  <a:schemeClr val="accent4">
                    <a:lumMod val="75000"/>
                  </a:schemeClr>
                </a:solidFill>
                <a:latin typeface="Arial" panose="020B0604020202020204" pitchFamily="34" charset="0"/>
                <a:cs typeface="Arial" panose="020B0604020202020204" pitchFamily="34" charset="0"/>
              </a:rPr>
              <a:t>nối hình sao, tải nối hình sao</a:t>
            </a:r>
          </a:p>
        </p:txBody>
      </p:sp>
      <p:pic>
        <p:nvPicPr>
          <p:cNvPr id="5" name="Picture 4"/>
          <p:cNvPicPr>
            <a:picLocks noChangeAspect="1"/>
          </p:cNvPicPr>
          <p:nvPr/>
        </p:nvPicPr>
        <p:blipFill>
          <a:blip r:embed="rId2"/>
          <a:stretch>
            <a:fillRect/>
          </a:stretch>
        </p:blipFill>
        <p:spPr>
          <a:xfrm>
            <a:off x="3084850" y="2603725"/>
            <a:ext cx="5719388" cy="3454859"/>
          </a:xfrm>
          <a:prstGeom prst="rect">
            <a:avLst/>
          </a:prstGeom>
        </p:spPr>
      </p:pic>
    </p:spTree>
    <p:extLst>
      <p:ext uri="{BB962C8B-B14F-4D97-AF65-F5344CB8AC3E}">
        <p14:creationId xmlns:p14="http://schemas.microsoft.com/office/powerpoint/2010/main" val="1275498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23" name="Rectangle 22"/>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8" name="Rectangle 27"/>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3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9" name="Rectangle 28"/>
          <p:cNvSpPr/>
          <p:nvPr/>
        </p:nvSpPr>
        <p:spPr>
          <a:xfrm>
            <a:off x="-1" y="1619482"/>
            <a:ext cx="4247148" cy="369332"/>
          </a:xfrm>
          <a:prstGeom prst="rect">
            <a:avLst/>
          </a:prstGeom>
        </p:spPr>
        <p:txBody>
          <a:bodyPr wrap="square">
            <a:spAutoFit/>
          </a:bodyPr>
          <a:lstStyle/>
          <a:p>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a:t>
            </a:r>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a:solidFill>
                  <a:srgbClr val="C00000"/>
                </a:solidFill>
                <a:cs typeface="Arial" panose="020B0604020202020204" pitchFamily="34" charset="0"/>
              </a:rPr>
              <a:t>Sơ đồ mạch điện ba pha</a:t>
            </a:r>
            <a:endParaRPr lang="en-US">
              <a:solidFill>
                <a:srgbClr val="C00000"/>
              </a:solidFill>
              <a:latin typeface="Arial" panose="020B0604020202020204" pitchFamily="34" charset="0"/>
              <a:cs typeface="Arial" panose="020B0604020202020204" pitchFamily="34" charset="0"/>
            </a:endParaRPr>
          </a:p>
        </p:txBody>
      </p:sp>
      <p:sp>
        <p:nvSpPr>
          <p:cNvPr id="3" name="Rectangle 2"/>
          <p:cNvSpPr/>
          <p:nvPr/>
        </p:nvSpPr>
        <p:spPr>
          <a:xfrm>
            <a:off x="496152" y="1965822"/>
            <a:ext cx="4826962" cy="369332"/>
          </a:xfrm>
          <a:prstGeom prst="rect">
            <a:avLst/>
          </a:prstGeom>
        </p:spPr>
        <p:txBody>
          <a:bodyPr wrap="none">
            <a:spAutoFit/>
          </a:bodyPr>
          <a:lstStyle/>
          <a:p>
            <a:r>
              <a:rPr lang="en-US">
                <a:solidFill>
                  <a:schemeClr val="accent4">
                    <a:lumMod val="75000"/>
                  </a:schemeClr>
                </a:solidFill>
                <a:latin typeface="Arial" panose="020B0604020202020204" pitchFamily="34" charset="0"/>
                <a:cs typeface="Arial" panose="020B0604020202020204" pitchFamily="34" charset="0"/>
              </a:rPr>
              <a:t>c. Nguồn và tải nối hình sao có dây trung tính</a:t>
            </a:r>
          </a:p>
        </p:txBody>
      </p:sp>
      <p:pic>
        <p:nvPicPr>
          <p:cNvPr id="4" name="Picture 3"/>
          <p:cNvPicPr>
            <a:picLocks noChangeAspect="1"/>
          </p:cNvPicPr>
          <p:nvPr/>
        </p:nvPicPr>
        <p:blipFill>
          <a:blip r:embed="rId2"/>
          <a:stretch>
            <a:fillRect/>
          </a:stretch>
        </p:blipFill>
        <p:spPr>
          <a:xfrm>
            <a:off x="2573917" y="2483356"/>
            <a:ext cx="6563310" cy="3881349"/>
          </a:xfrm>
          <a:prstGeom prst="rect">
            <a:avLst/>
          </a:prstGeom>
        </p:spPr>
      </p:pic>
    </p:spTree>
    <p:extLst>
      <p:ext uri="{BB962C8B-B14F-4D97-AF65-F5344CB8AC3E}">
        <p14:creationId xmlns:p14="http://schemas.microsoft.com/office/powerpoint/2010/main" val="534352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23" name="Rectangle 22"/>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8" name="Rectangle 27"/>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3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9" name="Rectangle 28"/>
          <p:cNvSpPr/>
          <p:nvPr/>
        </p:nvSpPr>
        <p:spPr>
          <a:xfrm>
            <a:off x="-1" y="1619482"/>
            <a:ext cx="4247148" cy="369332"/>
          </a:xfrm>
          <a:prstGeom prst="rect">
            <a:avLst/>
          </a:prstGeom>
        </p:spPr>
        <p:txBody>
          <a:bodyPr wrap="square">
            <a:spAutoFit/>
          </a:bodyPr>
          <a:lstStyle/>
          <a:p>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a:t>
            </a:r>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a:solidFill>
                  <a:srgbClr val="C00000"/>
                </a:solidFill>
                <a:cs typeface="Arial" panose="020B0604020202020204" pitchFamily="34" charset="0"/>
              </a:rPr>
              <a:t>Sơ đồ mạch điện ba pha</a:t>
            </a:r>
            <a:endParaRPr lang="en-US">
              <a:solidFill>
                <a:srgbClr val="C00000"/>
              </a:solidFill>
              <a:latin typeface="Arial" panose="020B0604020202020204" pitchFamily="34" charset="0"/>
              <a:cs typeface="Arial" panose="020B0604020202020204" pitchFamily="34" charset="0"/>
            </a:endParaRPr>
          </a:p>
        </p:txBody>
      </p:sp>
      <p:sp>
        <p:nvSpPr>
          <p:cNvPr id="3" name="Rectangle 2"/>
          <p:cNvSpPr/>
          <p:nvPr/>
        </p:nvSpPr>
        <p:spPr>
          <a:xfrm>
            <a:off x="496152" y="1965822"/>
            <a:ext cx="4621778" cy="369332"/>
          </a:xfrm>
          <a:prstGeom prst="rect">
            <a:avLst/>
          </a:prstGeom>
        </p:spPr>
        <p:txBody>
          <a:bodyPr wrap="none">
            <a:spAutoFit/>
          </a:bodyPr>
          <a:lstStyle/>
          <a:p>
            <a:r>
              <a:rPr lang="en-US" smtClean="0">
                <a:solidFill>
                  <a:schemeClr val="accent4">
                    <a:lumMod val="75000"/>
                  </a:schemeClr>
                </a:solidFill>
                <a:latin typeface="Arial" panose="020B0604020202020204" pitchFamily="34" charset="0"/>
                <a:cs typeface="Arial" panose="020B0604020202020204" pitchFamily="34" charset="0"/>
              </a:rPr>
              <a:t>d. </a:t>
            </a:r>
            <a:r>
              <a:rPr lang="en-US">
                <a:solidFill>
                  <a:schemeClr val="accent4">
                    <a:lumMod val="75000"/>
                  </a:schemeClr>
                </a:solidFill>
                <a:latin typeface="Arial" panose="020B0604020202020204" pitchFamily="34" charset="0"/>
                <a:cs typeface="Arial" panose="020B0604020202020204" pitchFamily="34" charset="0"/>
              </a:rPr>
              <a:t>Nguồn nối hình sao, tải nối hình tam giác</a:t>
            </a:r>
          </a:p>
        </p:txBody>
      </p:sp>
      <p:pic>
        <p:nvPicPr>
          <p:cNvPr id="2" name="Picture 1"/>
          <p:cNvPicPr>
            <a:picLocks noChangeAspect="1"/>
          </p:cNvPicPr>
          <p:nvPr/>
        </p:nvPicPr>
        <p:blipFill>
          <a:blip r:embed="rId2"/>
          <a:stretch>
            <a:fillRect/>
          </a:stretch>
        </p:blipFill>
        <p:spPr>
          <a:xfrm>
            <a:off x="2123573" y="2367425"/>
            <a:ext cx="7967620" cy="3744617"/>
          </a:xfrm>
          <a:prstGeom prst="rect">
            <a:avLst/>
          </a:prstGeom>
        </p:spPr>
      </p:pic>
    </p:spTree>
    <p:extLst>
      <p:ext uri="{BB962C8B-B14F-4D97-AF65-F5344CB8AC3E}">
        <p14:creationId xmlns:p14="http://schemas.microsoft.com/office/powerpoint/2010/main" val="2749527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23" name="Rectangle 22"/>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8" name="Rectangle 27"/>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3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9" name="Rectangle 28"/>
          <p:cNvSpPr/>
          <p:nvPr/>
        </p:nvSpPr>
        <p:spPr>
          <a:xfrm>
            <a:off x="-2" y="1619482"/>
            <a:ext cx="4740443" cy="369332"/>
          </a:xfrm>
          <a:prstGeom prst="rect">
            <a:avLst/>
          </a:prstGeom>
        </p:spPr>
        <p:txBody>
          <a:bodyPr wrap="square">
            <a:spAutoFit/>
          </a:bodyPr>
          <a:lstStyle/>
          <a:p>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a:t>
            </a:r>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a:solidFill>
                  <a:srgbClr val="C00000"/>
                </a:solidFill>
                <a:cs typeface="Arial" panose="020B0604020202020204" pitchFamily="34" charset="0"/>
              </a:rPr>
              <a:t>Quan hệ giữa đại lượng dây và pha</a:t>
            </a:r>
            <a:endParaRPr lang="en-US">
              <a:solidFill>
                <a:srgbClr val="C00000"/>
              </a:solidFill>
              <a:latin typeface="Arial" panose="020B0604020202020204" pitchFamily="34" charset="0"/>
              <a:cs typeface="Arial" panose="020B0604020202020204" pitchFamily="34" charset="0"/>
            </a:endParaRPr>
          </a:p>
        </p:txBody>
      </p:sp>
      <p:sp>
        <p:nvSpPr>
          <p:cNvPr id="3" name="Rectangle 2"/>
          <p:cNvSpPr/>
          <p:nvPr/>
        </p:nvSpPr>
        <p:spPr>
          <a:xfrm>
            <a:off x="496152" y="1965822"/>
            <a:ext cx="2095445" cy="369332"/>
          </a:xfrm>
          <a:prstGeom prst="rect">
            <a:avLst/>
          </a:prstGeom>
        </p:spPr>
        <p:txBody>
          <a:bodyPr wrap="none">
            <a:spAutoFit/>
          </a:bodyPr>
          <a:lstStyle/>
          <a:p>
            <a:r>
              <a:rPr lang="en-US">
                <a:solidFill>
                  <a:schemeClr val="accent4">
                    <a:lumMod val="75000"/>
                  </a:schemeClr>
                </a:solidFill>
                <a:latin typeface="Arial" panose="020B0604020202020204" pitchFamily="34" charset="0"/>
                <a:cs typeface="Arial" panose="020B0604020202020204" pitchFamily="34" charset="0"/>
              </a:rPr>
              <a:t>a. Khi nối hình sao</a:t>
            </a:r>
          </a:p>
        </p:txBody>
      </p:sp>
      <p:sp>
        <p:nvSpPr>
          <p:cNvPr id="4" name="Rectangle 3"/>
          <p:cNvSpPr/>
          <p:nvPr/>
        </p:nvSpPr>
        <p:spPr>
          <a:xfrm>
            <a:off x="1002227" y="2496828"/>
            <a:ext cx="3015569" cy="369332"/>
          </a:xfrm>
          <a:prstGeom prst="rect">
            <a:avLst/>
          </a:prstGeom>
        </p:spPr>
        <p:txBody>
          <a:bodyPr wrap="none">
            <a:spAutoFit/>
          </a:bodyPr>
          <a:lstStyle/>
          <a:p>
            <a:r>
              <a:rPr lang="en-US">
                <a:solidFill>
                  <a:schemeClr val="accent6">
                    <a:lumMod val="75000"/>
                  </a:schemeClr>
                </a:solidFill>
                <a:latin typeface="Arial" panose="020B0604020202020204" pitchFamily="34" charset="0"/>
                <a:cs typeface="Arial" panose="020B0604020202020204" pitchFamily="34" charset="0"/>
              </a:rPr>
              <a:t>Xét với tải ba pha đối </a:t>
            </a:r>
            <a:r>
              <a:rPr lang="en-US" smtClean="0">
                <a:solidFill>
                  <a:schemeClr val="accent6">
                    <a:lumMod val="75000"/>
                  </a:schemeClr>
                </a:solidFill>
                <a:latin typeface="Arial" panose="020B0604020202020204" pitchFamily="34" charset="0"/>
                <a:cs typeface="Arial" panose="020B0604020202020204" pitchFamily="34" charset="0"/>
              </a:rPr>
              <a:t>xứng</a:t>
            </a:r>
            <a:endParaRPr lang="en-US">
              <a:solidFill>
                <a:schemeClr val="accent6">
                  <a:lumMod val="75000"/>
                </a:schemeClr>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stretch>
            <a:fillRect/>
          </a:stretch>
        </p:blipFill>
        <p:spPr>
          <a:xfrm>
            <a:off x="4360356" y="1988814"/>
            <a:ext cx="4123626" cy="4154059"/>
          </a:xfrm>
          <a:prstGeom prst="rect">
            <a:avLst/>
          </a:prstGeom>
        </p:spPr>
      </p:pic>
    </p:spTree>
    <p:extLst>
      <p:ext uri="{BB962C8B-B14F-4D97-AF65-F5344CB8AC3E}">
        <p14:creationId xmlns:p14="http://schemas.microsoft.com/office/powerpoint/2010/main" val="51882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23" name="Rectangle 22"/>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8" name="Rectangle 27"/>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3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9" name="Rectangle 28"/>
          <p:cNvSpPr/>
          <p:nvPr/>
        </p:nvSpPr>
        <p:spPr>
          <a:xfrm>
            <a:off x="-2" y="1619482"/>
            <a:ext cx="4740443" cy="369332"/>
          </a:xfrm>
          <a:prstGeom prst="rect">
            <a:avLst/>
          </a:prstGeom>
        </p:spPr>
        <p:txBody>
          <a:bodyPr wrap="square">
            <a:spAutoFit/>
          </a:bodyPr>
          <a:lstStyle/>
          <a:p>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a:t>
            </a:r>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vi-VN">
                <a:solidFill>
                  <a:srgbClr val="C00000"/>
                </a:solidFill>
                <a:cs typeface="Arial" panose="020B0604020202020204" pitchFamily="34" charset="0"/>
              </a:rPr>
              <a:t>Quan hệ giữa đại lượng dây và pha</a:t>
            </a:r>
            <a:endParaRPr lang="en-US">
              <a:solidFill>
                <a:srgbClr val="C00000"/>
              </a:solidFill>
              <a:latin typeface="Arial" panose="020B0604020202020204" pitchFamily="34" charset="0"/>
              <a:cs typeface="Arial" panose="020B0604020202020204" pitchFamily="34" charset="0"/>
            </a:endParaRPr>
          </a:p>
        </p:txBody>
      </p:sp>
      <p:sp>
        <p:nvSpPr>
          <p:cNvPr id="3" name="Rectangle 2"/>
          <p:cNvSpPr/>
          <p:nvPr/>
        </p:nvSpPr>
        <p:spPr>
          <a:xfrm>
            <a:off x="496152" y="1965822"/>
            <a:ext cx="2595582" cy="369332"/>
          </a:xfrm>
          <a:prstGeom prst="rect">
            <a:avLst/>
          </a:prstGeom>
        </p:spPr>
        <p:txBody>
          <a:bodyPr wrap="none">
            <a:spAutoFit/>
          </a:bodyPr>
          <a:lstStyle/>
          <a:p>
            <a:r>
              <a:rPr lang="en-US" smtClean="0">
                <a:solidFill>
                  <a:schemeClr val="accent4">
                    <a:lumMod val="75000"/>
                  </a:schemeClr>
                </a:solidFill>
                <a:latin typeface="Arial" panose="020B0604020202020204" pitchFamily="34" charset="0"/>
                <a:cs typeface="Arial" panose="020B0604020202020204" pitchFamily="34" charset="0"/>
              </a:rPr>
              <a:t>b. </a:t>
            </a:r>
            <a:r>
              <a:rPr lang="en-US">
                <a:solidFill>
                  <a:schemeClr val="accent4">
                    <a:lumMod val="75000"/>
                  </a:schemeClr>
                </a:solidFill>
                <a:latin typeface="Arial" panose="020B0604020202020204" pitchFamily="34" charset="0"/>
                <a:cs typeface="Arial" panose="020B0604020202020204" pitchFamily="34" charset="0"/>
              </a:rPr>
              <a:t>Khi nối hình tam giác</a:t>
            </a:r>
          </a:p>
        </p:txBody>
      </p:sp>
      <p:sp>
        <p:nvSpPr>
          <p:cNvPr id="4" name="Rectangle 3"/>
          <p:cNvSpPr/>
          <p:nvPr/>
        </p:nvSpPr>
        <p:spPr>
          <a:xfrm>
            <a:off x="1002227" y="2496828"/>
            <a:ext cx="3015569" cy="369332"/>
          </a:xfrm>
          <a:prstGeom prst="rect">
            <a:avLst/>
          </a:prstGeom>
        </p:spPr>
        <p:txBody>
          <a:bodyPr wrap="none">
            <a:spAutoFit/>
          </a:bodyPr>
          <a:lstStyle/>
          <a:p>
            <a:r>
              <a:rPr lang="en-US">
                <a:solidFill>
                  <a:schemeClr val="accent6">
                    <a:lumMod val="75000"/>
                  </a:schemeClr>
                </a:solidFill>
                <a:latin typeface="Arial" panose="020B0604020202020204" pitchFamily="34" charset="0"/>
                <a:cs typeface="Arial" panose="020B0604020202020204" pitchFamily="34" charset="0"/>
              </a:rPr>
              <a:t>Xét với tải ba pha đối </a:t>
            </a:r>
            <a:r>
              <a:rPr lang="en-US" smtClean="0">
                <a:solidFill>
                  <a:schemeClr val="accent6">
                    <a:lumMod val="75000"/>
                  </a:schemeClr>
                </a:solidFill>
                <a:latin typeface="Arial" panose="020B0604020202020204" pitchFamily="34" charset="0"/>
                <a:cs typeface="Arial" panose="020B0604020202020204" pitchFamily="34" charset="0"/>
              </a:rPr>
              <a:t>xứng</a:t>
            </a:r>
            <a:endParaRPr lang="en-US">
              <a:solidFill>
                <a:schemeClr val="accent6">
                  <a:lumMod val="75000"/>
                </a:schemeClr>
              </a:solidFill>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2"/>
          <a:stretch>
            <a:fillRect/>
          </a:stretch>
        </p:blipFill>
        <p:spPr>
          <a:xfrm>
            <a:off x="4656220" y="2250933"/>
            <a:ext cx="3924010" cy="3500162"/>
          </a:xfrm>
          <a:prstGeom prst="rect">
            <a:avLst/>
          </a:prstGeom>
        </p:spPr>
      </p:pic>
    </p:spTree>
    <p:extLst>
      <p:ext uri="{BB962C8B-B14F-4D97-AF65-F5344CB8AC3E}">
        <p14:creationId xmlns:p14="http://schemas.microsoft.com/office/powerpoint/2010/main" val="827835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23" name="Rectangle 22"/>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8" name="Rectangle 27"/>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3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9" name="Rectangle 28"/>
          <p:cNvSpPr/>
          <p:nvPr/>
        </p:nvSpPr>
        <p:spPr>
          <a:xfrm>
            <a:off x="-2" y="1619482"/>
            <a:ext cx="4740443" cy="369332"/>
          </a:xfrm>
          <a:prstGeom prst="rect">
            <a:avLst/>
          </a:prstGeom>
        </p:spPr>
        <p:txBody>
          <a:bodyPr wrap="square">
            <a:spAutoFit/>
          </a:bodyPr>
          <a:lstStyle/>
          <a:p>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a:t>
            </a:r>
            <a:r>
              <a:rPr lang="en-US">
                <a:solidFill>
                  <a:srgbClr val="C00000"/>
                </a:solidFill>
                <a:latin typeface="Arial" panose="020B0604020202020204" pitchFamily="34" charset="0"/>
                <a:ea typeface="Tahoma" panose="020B0604030504040204" pitchFamily="34" charset="0"/>
                <a:cs typeface="Arial" panose="020B0604020202020204" pitchFamily="34" charset="0"/>
              </a:rPr>
              <a:t>3</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en-US" smtClean="0">
                <a:solidFill>
                  <a:srgbClr val="C00000"/>
                </a:solidFill>
                <a:latin typeface="Arial" panose="020B0604020202020204" pitchFamily="34" charset="0"/>
                <a:cs typeface="Arial" panose="020B0604020202020204" pitchFamily="34" charset="0"/>
              </a:rPr>
              <a:t>Bài tập về mạch xoay chiều 3 pha</a:t>
            </a:r>
            <a:endParaRPr lang="en-US">
              <a:solidFill>
                <a:srgbClr val="C00000"/>
              </a:solidFill>
              <a:latin typeface="Arial" panose="020B0604020202020204" pitchFamily="34" charset="0"/>
              <a:cs typeface="Arial" panose="020B0604020202020204" pitchFamily="34" charset="0"/>
            </a:endParaRPr>
          </a:p>
        </p:txBody>
      </p:sp>
      <p:sp>
        <p:nvSpPr>
          <p:cNvPr id="5" name="Rectangle 4"/>
          <p:cNvSpPr/>
          <p:nvPr/>
        </p:nvSpPr>
        <p:spPr>
          <a:xfrm>
            <a:off x="605590" y="1988814"/>
            <a:ext cx="9043737" cy="923330"/>
          </a:xfrm>
          <a:prstGeom prst="rect">
            <a:avLst/>
          </a:prstGeom>
        </p:spPr>
        <p:txBody>
          <a:bodyPr wrap="square">
            <a:spAutoFit/>
          </a:bodyPr>
          <a:lstStyle/>
          <a:p>
            <a:r>
              <a:rPr lang="en-US" i="1" u="sng" smtClean="0">
                <a:solidFill>
                  <a:srgbClr val="0070C0"/>
                </a:solidFill>
                <a:latin typeface="Arial" panose="020B0604020202020204" pitchFamily="34" charset="0"/>
                <a:cs typeface="Arial" panose="020B0604020202020204" pitchFamily="34" charset="0"/>
              </a:rPr>
              <a:t>Ví dụ 1: </a:t>
            </a:r>
          </a:p>
          <a:p>
            <a:r>
              <a:rPr lang="en-US" smtClean="0">
                <a:solidFill>
                  <a:srgbClr val="0070C0"/>
                </a:solidFill>
                <a:latin typeface="Arial" panose="020B0604020202020204" pitchFamily="34" charset="0"/>
                <a:cs typeface="Arial" panose="020B0604020202020204" pitchFamily="34" charset="0"/>
              </a:rPr>
              <a:t>Máy </a:t>
            </a:r>
            <a:r>
              <a:rPr lang="en-US">
                <a:solidFill>
                  <a:srgbClr val="0070C0"/>
                </a:solidFill>
                <a:latin typeface="Arial" panose="020B0604020202020204" pitchFamily="34" charset="0"/>
                <a:cs typeface="Arial" panose="020B0604020202020204" pitchFamily="34" charset="0"/>
              </a:rPr>
              <a:t>phát điện ba pha có điện áp pha là 220V. Nếu nối sao hoặc tam giác thì ta sẽ có những giá trị điện áp dây, pha khác nhau . Tính các giá trị đó</a:t>
            </a:r>
          </a:p>
        </p:txBody>
      </p:sp>
      <p:sp>
        <p:nvSpPr>
          <p:cNvPr id="6" name="Rectangle 5"/>
          <p:cNvSpPr/>
          <p:nvPr/>
        </p:nvSpPr>
        <p:spPr>
          <a:xfrm>
            <a:off x="605590" y="3116857"/>
            <a:ext cx="2069797" cy="646331"/>
          </a:xfrm>
          <a:prstGeom prst="rect">
            <a:avLst/>
          </a:prstGeom>
        </p:spPr>
        <p:txBody>
          <a:bodyPr wrap="none">
            <a:spAutoFit/>
          </a:bodyPr>
          <a:lstStyle/>
          <a:p>
            <a:r>
              <a:rPr lang="en-US" b="1" i="1" u="sng" smtClean="0">
                <a:solidFill>
                  <a:srgbClr val="7030A0"/>
                </a:solidFill>
                <a:latin typeface="Arial" panose="020B0604020202020204" pitchFamily="34" charset="0"/>
                <a:cs typeface="Arial" panose="020B0604020202020204" pitchFamily="34" charset="0"/>
              </a:rPr>
              <a:t>Lời giải:</a:t>
            </a:r>
          </a:p>
          <a:p>
            <a:r>
              <a:rPr lang="en-US" smtClean="0">
                <a:solidFill>
                  <a:srgbClr val="7030A0"/>
                </a:solidFill>
                <a:latin typeface="Arial" panose="020B0604020202020204" pitchFamily="34" charset="0"/>
                <a:cs typeface="Arial" panose="020B0604020202020204" pitchFamily="34" charset="0"/>
              </a:rPr>
              <a:t>- Nếu </a:t>
            </a:r>
            <a:r>
              <a:rPr lang="en-US">
                <a:solidFill>
                  <a:srgbClr val="7030A0"/>
                </a:solidFill>
                <a:latin typeface="Arial" panose="020B0604020202020204" pitchFamily="34" charset="0"/>
                <a:cs typeface="Arial" panose="020B0604020202020204" pitchFamily="34" charset="0"/>
              </a:rPr>
              <a:t>nối hình sao</a:t>
            </a:r>
          </a:p>
        </p:txBody>
      </p:sp>
      <p:pic>
        <p:nvPicPr>
          <p:cNvPr id="7" name="Picture 6"/>
          <p:cNvPicPr>
            <a:picLocks noChangeAspect="1"/>
          </p:cNvPicPr>
          <p:nvPr/>
        </p:nvPicPr>
        <p:blipFill>
          <a:blip r:embed="rId2"/>
          <a:stretch>
            <a:fillRect/>
          </a:stretch>
        </p:blipFill>
        <p:spPr>
          <a:xfrm>
            <a:off x="960515" y="3896387"/>
            <a:ext cx="2537590" cy="495139"/>
          </a:xfrm>
          <a:prstGeom prst="rect">
            <a:avLst/>
          </a:prstGeom>
        </p:spPr>
      </p:pic>
      <p:pic>
        <p:nvPicPr>
          <p:cNvPr id="8" name="Picture 7"/>
          <p:cNvPicPr>
            <a:picLocks noChangeAspect="1"/>
          </p:cNvPicPr>
          <p:nvPr/>
        </p:nvPicPr>
        <p:blipFill>
          <a:blip r:embed="rId3"/>
          <a:stretch>
            <a:fillRect/>
          </a:stretch>
        </p:blipFill>
        <p:spPr>
          <a:xfrm>
            <a:off x="3498105" y="3444123"/>
            <a:ext cx="3016508" cy="2728078"/>
          </a:xfrm>
          <a:prstGeom prst="rect">
            <a:avLst/>
          </a:prstGeom>
        </p:spPr>
      </p:pic>
      <p:sp>
        <p:nvSpPr>
          <p:cNvPr id="9" name="Rectangle 8"/>
          <p:cNvSpPr/>
          <p:nvPr/>
        </p:nvSpPr>
        <p:spPr>
          <a:xfrm>
            <a:off x="6742074" y="3393856"/>
            <a:ext cx="2056973" cy="369332"/>
          </a:xfrm>
          <a:prstGeom prst="rect">
            <a:avLst/>
          </a:prstGeom>
        </p:spPr>
        <p:txBody>
          <a:bodyPr wrap="none">
            <a:spAutoFit/>
          </a:bodyPr>
          <a:lstStyle/>
          <a:p>
            <a:r>
              <a:rPr lang="en-US">
                <a:solidFill>
                  <a:srgbClr val="7030A0"/>
                </a:solidFill>
                <a:latin typeface="Arial" panose="020B0604020202020204" pitchFamily="34" charset="0"/>
                <a:cs typeface="Arial" panose="020B0604020202020204" pitchFamily="34" charset="0"/>
              </a:rPr>
              <a:t>- Nếu nối </a:t>
            </a:r>
            <a:r>
              <a:rPr lang="en-US" smtClean="0">
                <a:solidFill>
                  <a:srgbClr val="7030A0"/>
                </a:solidFill>
                <a:latin typeface="Arial" panose="020B0604020202020204" pitchFamily="34" charset="0"/>
                <a:cs typeface="Arial" panose="020B0604020202020204" pitchFamily="34" charset="0"/>
              </a:rPr>
              <a:t>tam giác</a:t>
            </a:r>
            <a:endParaRPr lang="en-US">
              <a:solidFill>
                <a:srgbClr val="7030A0"/>
              </a:solidFill>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6910231" y="3896387"/>
            <a:ext cx="2084795" cy="495139"/>
          </a:xfrm>
          <a:prstGeom prst="rect">
            <a:avLst/>
          </a:prstGeom>
        </p:spPr>
      </p:pic>
      <p:pic>
        <p:nvPicPr>
          <p:cNvPr id="11" name="Picture 10"/>
          <p:cNvPicPr>
            <a:picLocks noChangeAspect="1"/>
          </p:cNvPicPr>
          <p:nvPr/>
        </p:nvPicPr>
        <p:blipFill>
          <a:blip r:embed="rId5"/>
          <a:stretch>
            <a:fillRect/>
          </a:stretch>
        </p:blipFill>
        <p:spPr>
          <a:xfrm>
            <a:off x="8995026" y="3654904"/>
            <a:ext cx="3067234" cy="2228538"/>
          </a:xfrm>
          <a:prstGeom prst="rect">
            <a:avLst/>
          </a:prstGeom>
        </p:spPr>
      </p:pic>
    </p:spTree>
    <p:extLst>
      <p:ext uri="{BB962C8B-B14F-4D97-AF65-F5344CB8AC3E}">
        <p14:creationId xmlns:p14="http://schemas.microsoft.com/office/powerpoint/2010/main" val="1331484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516577" y="542906"/>
            <a:ext cx="4677990" cy="461665"/>
          </a:xfrm>
          <a:prstGeom prst="rect">
            <a:avLst/>
          </a:prstGeom>
          <a:noFill/>
        </p:spPr>
        <p:txBody>
          <a:bodyPr wrap="square" rtlCol="0">
            <a:spAutoFit/>
          </a:bodyPr>
          <a:lstStyle/>
          <a:p>
            <a:pPr algn="ctr"/>
            <a:r>
              <a:rPr lang="en-US" sz="2400" b="1" smtClean="0">
                <a:solidFill>
                  <a:srgbClr val="002060"/>
                </a:solidFill>
                <a:latin typeface="Arial" panose="020B0604020202020204" pitchFamily="34" charset="0"/>
                <a:cs typeface="Arial" panose="020B0604020202020204" pitchFamily="34" charset="0"/>
              </a:rPr>
              <a:t>CHƯƠNG 1: KỸ THUẬT ĐIỆN</a:t>
            </a:r>
            <a:endParaRPr lang="en-US" sz="2400" b="1" dirty="0">
              <a:solidFill>
                <a:srgbClr val="002060"/>
              </a:solidFill>
              <a:latin typeface="Arial" panose="020B0604020202020204" pitchFamily="34" charset="0"/>
              <a:cs typeface="Arial" panose="020B0604020202020204" pitchFamily="34" charset="0"/>
            </a:endParaRPr>
          </a:p>
        </p:txBody>
      </p:sp>
      <p:sp>
        <p:nvSpPr>
          <p:cNvPr id="23" name="Rectangle 22"/>
          <p:cNvSpPr/>
          <p:nvPr/>
        </p:nvSpPr>
        <p:spPr>
          <a:xfrm>
            <a:off x="0" y="862260"/>
            <a:ext cx="3084850" cy="410882"/>
          </a:xfrm>
          <a:prstGeom prst="rect">
            <a:avLst/>
          </a:prstGeom>
        </p:spPr>
        <p:txBody>
          <a:bodyPr wrap="square">
            <a:spAutoFit/>
          </a:bodyPr>
          <a:lstStyle/>
          <a:p>
            <a:pPr algn="just">
              <a:lnSpc>
                <a:spcPct val="115000"/>
              </a:lnSpc>
              <a:spcAft>
                <a:spcPts val="800"/>
              </a:spcAft>
            </a:pPr>
            <a:r>
              <a:rPr lang="en-US" b="1" smtClean="0">
                <a:solidFill>
                  <a:srgbClr val="00B050"/>
                </a:solidFill>
                <a:latin typeface="Arial" panose="020B0604020202020204" pitchFamily="34" charset="0"/>
                <a:ea typeface="Tahoma" panose="020B0604030504040204" pitchFamily="34" charset="0"/>
                <a:cs typeface="Arial" panose="020B0604020202020204" pitchFamily="34" charset="0"/>
              </a:rPr>
              <a:t>1.2 Mạch điện xoay chiều</a:t>
            </a:r>
            <a:endParaRPr lang="en-US" dirty="0">
              <a:solidFill>
                <a:srgbClr val="00B05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8" name="Rectangle 27"/>
          <p:cNvSpPr/>
          <p:nvPr/>
        </p:nvSpPr>
        <p:spPr>
          <a:xfrm>
            <a:off x="-1" y="1240871"/>
            <a:ext cx="4017797" cy="410882"/>
          </a:xfrm>
          <a:prstGeom prst="rect">
            <a:avLst/>
          </a:prstGeom>
        </p:spPr>
        <p:txBody>
          <a:bodyPr wrap="square">
            <a:spAutoFit/>
          </a:bodyPr>
          <a:lstStyle/>
          <a:p>
            <a:pPr algn="just">
              <a:lnSpc>
                <a:spcPct val="115000"/>
              </a:lnSpc>
              <a:spcAft>
                <a:spcPts val="800"/>
              </a:spcAft>
            </a:pPr>
            <a:r>
              <a:rPr lang="en-US" b="1">
                <a:solidFill>
                  <a:srgbClr val="0070C0"/>
                </a:solidFill>
                <a:latin typeface="Arial" panose="020B0604020202020204" pitchFamily="34" charset="0"/>
                <a:ea typeface="Tahoma" panose="020B0604030504040204" pitchFamily="34" charset="0"/>
                <a:cs typeface="Arial" panose="020B0604020202020204" pitchFamily="34" charset="0"/>
              </a:rPr>
              <a:t>1.</a:t>
            </a:r>
            <a:r>
              <a:rPr lang="vi-VN" b="1" smtClean="0">
                <a:solidFill>
                  <a:srgbClr val="0070C0"/>
                </a:solidFill>
                <a:latin typeface="Arial" panose="020B0604020202020204" pitchFamily="34" charset="0"/>
                <a:ea typeface="Tahoma" panose="020B0604030504040204" pitchFamily="34" charset="0"/>
                <a:cs typeface="Arial" panose="020B0604020202020204" pitchFamily="34" charset="0"/>
              </a:rPr>
              <a:t>2.1 </a:t>
            </a:r>
            <a:r>
              <a:rPr lang="en-US" b="1" smtClean="0">
                <a:solidFill>
                  <a:srgbClr val="0070C0"/>
                </a:solidFill>
                <a:latin typeface="Arial" panose="020B0604020202020204" pitchFamily="34" charset="0"/>
                <a:ea typeface="Tahoma" panose="020B0604030504040204" pitchFamily="34" charset="0"/>
                <a:cs typeface="Arial" panose="020B0604020202020204" pitchFamily="34" charset="0"/>
              </a:rPr>
              <a:t>Mạch điện xoay chiều 3 pha</a:t>
            </a:r>
            <a:endParaRPr lang="en-US" dirty="0">
              <a:solidFill>
                <a:srgbClr val="0070C0"/>
              </a:solidFill>
              <a:effectLst/>
              <a:latin typeface="Arial" panose="020B0604020202020204" pitchFamily="34" charset="0"/>
              <a:ea typeface="Tahoma" panose="020B0604030504040204" pitchFamily="34" charset="0"/>
              <a:cs typeface="Arial" panose="020B0604020202020204" pitchFamily="34" charset="0"/>
            </a:endParaRPr>
          </a:p>
        </p:txBody>
      </p:sp>
      <p:sp>
        <p:nvSpPr>
          <p:cNvPr id="29" name="Rectangle 28"/>
          <p:cNvSpPr/>
          <p:nvPr/>
        </p:nvSpPr>
        <p:spPr>
          <a:xfrm>
            <a:off x="-2" y="1619482"/>
            <a:ext cx="4740443" cy="369332"/>
          </a:xfrm>
          <a:prstGeom prst="rect">
            <a:avLst/>
          </a:prstGeom>
        </p:spPr>
        <p:txBody>
          <a:bodyPr wrap="square">
            <a:spAutoFit/>
          </a:bodyPr>
          <a:lstStyle/>
          <a:p>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1.</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en-US" smtClean="0">
                <a:solidFill>
                  <a:srgbClr val="C00000"/>
                </a:solidFill>
                <a:latin typeface="Arial" panose="020B0604020202020204" pitchFamily="34" charset="0"/>
                <a:ea typeface="Tahoma" panose="020B0604030504040204" pitchFamily="34" charset="0"/>
                <a:cs typeface="Arial" panose="020B0604020202020204" pitchFamily="34" charset="0"/>
              </a:rPr>
              <a:t>2</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a:t>
            </a:r>
            <a:r>
              <a:rPr lang="en-US">
                <a:solidFill>
                  <a:srgbClr val="C00000"/>
                </a:solidFill>
                <a:latin typeface="Arial" panose="020B0604020202020204" pitchFamily="34" charset="0"/>
                <a:ea typeface="Tahoma" panose="020B0604030504040204" pitchFamily="34" charset="0"/>
                <a:cs typeface="Arial" panose="020B0604020202020204" pitchFamily="34" charset="0"/>
              </a:rPr>
              <a:t>3</a:t>
            </a:r>
            <a:r>
              <a:rPr lang="vi-VN" smtClean="0">
                <a:solidFill>
                  <a:srgbClr val="C00000"/>
                </a:solidFill>
                <a:latin typeface="Arial" panose="020B0604020202020204" pitchFamily="34" charset="0"/>
                <a:ea typeface="Tahoma" panose="020B0604030504040204" pitchFamily="34" charset="0"/>
                <a:cs typeface="Arial" panose="020B0604020202020204" pitchFamily="34" charset="0"/>
              </a:rPr>
              <a:t> </a:t>
            </a:r>
            <a:r>
              <a:rPr lang="en-US" smtClean="0">
                <a:solidFill>
                  <a:srgbClr val="C00000"/>
                </a:solidFill>
                <a:latin typeface="Arial" panose="020B0604020202020204" pitchFamily="34" charset="0"/>
                <a:cs typeface="Arial" panose="020B0604020202020204" pitchFamily="34" charset="0"/>
              </a:rPr>
              <a:t>Bài tập về mạch xoay chiều 3 pha</a:t>
            </a:r>
            <a:endParaRPr lang="en-US">
              <a:solidFill>
                <a:srgbClr val="C00000"/>
              </a:solidFill>
              <a:latin typeface="Arial" panose="020B0604020202020204" pitchFamily="34" charset="0"/>
              <a:cs typeface="Arial" panose="020B0604020202020204" pitchFamily="34" charset="0"/>
            </a:endParaRPr>
          </a:p>
        </p:txBody>
      </p:sp>
      <p:sp>
        <p:nvSpPr>
          <p:cNvPr id="5" name="Rectangle 4"/>
          <p:cNvSpPr/>
          <p:nvPr/>
        </p:nvSpPr>
        <p:spPr>
          <a:xfrm>
            <a:off x="605590" y="1988814"/>
            <a:ext cx="9043737" cy="923330"/>
          </a:xfrm>
          <a:prstGeom prst="rect">
            <a:avLst/>
          </a:prstGeom>
        </p:spPr>
        <p:txBody>
          <a:bodyPr wrap="square">
            <a:spAutoFit/>
          </a:bodyPr>
          <a:lstStyle/>
          <a:p>
            <a:r>
              <a:rPr lang="en-US" i="1" u="sng" smtClean="0">
                <a:solidFill>
                  <a:srgbClr val="0070C0"/>
                </a:solidFill>
                <a:latin typeface="Arial" panose="020B0604020202020204" pitchFamily="34" charset="0"/>
                <a:cs typeface="Arial" panose="020B0604020202020204" pitchFamily="34" charset="0"/>
              </a:rPr>
              <a:t>Ví dụ 2: </a:t>
            </a:r>
          </a:p>
          <a:p>
            <a:r>
              <a:rPr lang="en-US">
                <a:solidFill>
                  <a:srgbClr val="7030A0"/>
                </a:solidFill>
                <a:latin typeface="Arial" panose="020B0604020202020204" pitchFamily="34" charset="0"/>
                <a:cs typeface="Arial" panose="020B0604020202020204" pitchFamily="34" charset="0"/>
              </a:rPr>
              <a:t>Tải ba pha gồm 3 điện </a:t>
            </a:r>
            <a:r>
              <a:rPr lang="en-US" smtClean="0">
                <a:solidFill>
                  <a:srgbClr val="7030A0"/>
                </a:solidFill>
                <a:latin typeface="Arial" panose="020B0604020202020204" pitchFamily="34" charset="0"/>
                <a:cs typeface="Arial" panose="020B0604020202020204" pitchFamily="34" charset="0"/>
              </a:rPr>
              <a:t>trở R = 10 </a:t>
            </a:r>
            <a:r>
              <a:rPr lang="el-GR" smtClean="0">
                <a:solidFill>
                  <a:srgbClr val="7030A0"/>
                </a:solidFill>
                <a:latin typeface="Arial" panose="020B0604020202020204" pitchFamily="34" charset="0"/>
                <a:cs typeface="Arial" panose="020B0604020202020204" pitchFamily="34" charset="0"/>
              </a:rPr>
              <a:t>Ω</a:t>
            </a:r>
            <a:r>
              <a:rPr lang="en-US" smtClean="0">
                <a:solidFill>
                  <a:srgbClr val="7030A0"/>
                </a:solidFill>
                <a:latin typeface="Arial" panose="020B0604020202020204" pitchFamily="34" charset="0"/>
                <a:cs typeface="Arial" panose="020B0604020202020204" pitchFamily="34" charset="0"/>
              </a:rPr>
              <a:t>, </a:t>
            </a:r>
            <a:r>
              <a:rPr lang="en-US">
                <a:solidFill>
                  <a:srgbClr val="7030A0"/>
                </a:solidFill>
                <a:latin typeface="Arial" panose="020B0604020202020204" pitchFamily="34" charset="0"/>
                <a:cs typeface="Arial" panose="020B0604020202020204" pitchFamily="34" charset="0"/>
              </a:rPr>
              <a:t>nối tam giác, đấu vào nguồn ba pha </a:t>
            </a:r>
            <a:r>
              <a:rPr lang="en-US" smtClean="0">
                <a:solidFill>
                  <a:srgbClr val="7030A0"/>
                </a:solidFill>
                <a:latin typeface="Arial" panose="020B0604020202020204" pitchFamily="34" charset="0"/>
                <a:cs typeface="Arial" panose="020B0604020202020204" pitchFamily="34" charset="0"/>
              </a:rPr>
              <a:t>có U</a:t>
            </a:r>
            <a:r>
              <a:rPr lang="en-US" baseline="-25000" smtClean="0">
                <a:solidFill>
                  <a:srgbClr val="7030A0"/>
                </a:solidFill>
                <a:latin typeface="Arial" panose="020B0604020202020204" pitchFamily="34" charset="0"/>
                <a:cs typeface="Arial" panose="020B0604020202020204" pitchFamily="34" charset="0"/>
              </a:rPr>
              <a:t>d</a:t>
            </a:r>
            <a:r>
              <a:rPr lang="en-US" smtClean="0">
                <a:solidFill>
                  <a:srgbClr val="7030A0"/>
                </a:solidFill>
                <a:latin typeface="Arial" panose="020B0604020202020204" pitchFamily="34" charset="0"/>
                <a:cs typeface="Arial" panose="020B0604020202020204" pitchFamily="34" charset="0"/>
              </a:rPr>
              <a:t> =380 V.</a:t>
            </a:r>
          </a:p>
          <a:p>
            <a:r>
              <a:rPr lang="en-US" smtClean="0">
                <a:solidFill>
                  <a:srgbClr val="7030A0"/>
                </a:solidFill>
                <a:latin typeface="Arial" panose="020B0604020202020204" pitchFamily="34" charset="0"/>
                <a:cs typeface="Arial" panose="020B0604020202020204" pitchFamily="34" charset="0"/>
              </a:rPr>
              <a:t>Tính </a:t>
            </a:r>
            <a:r>
              <a:rPr lang="en-US">
                <a:solidFill>
                  <a:srgbClr val="7030A0"/>
                </a:solidFill>
                <a:latin typeface="Arial" panose="020B0604020202020204" pitchFamily="34" charset="0"/>
                <a:cs typeface="Arial" panose="020B0604020202020204" pitchFamily="34" charset="0"/>
              </a:rPr>
              <a:t>dòng điện pha, dòng điện dây?</a:t>
            </a:r>
          </a:p>
        </p:txBody>
      </p:sp>
      <p:sp>
        <p:nvSpPr>
          <p:cNvPr id="6" name="Rectangle 5"/>
          <p:cNvSpPr/>
          <p:nvPr/>
        </p:nvSpPr>
        <p:spPr>
          <a:xfrm>
            <a:off x="605590" y="2973057"/>
            <a:ext cx="1083951" cy="369332"/>
          </a:xfrm>
          <a:prstGeom prst="rect">
            <a:avLst/>
          </a:prstGeom>
        </p:spPr>
        <p:txBody>
          <a:bodyPr wrap="none">
            <a:spAutoFit/>
          </a:bodyPr>
          <a:lstStyle/>
          <a:p>
            <a:r>
              <a:rPr lang="en-US" b="1" i="1" u="sng" smtClean="0">
                <a:solidFill>
                  <a:srgbClr val="00B0F0"/>
                </a:solidFill>
                <a:latin typeface="Arial" panose="020B0604020202020204" pitchFamily="34" charset="0"/>
                <a:cs typeface="Arial" panose="020B0604020202020204" pitchFamily="34" charset="0"/>
              </a:rPr>
              <a:t>Lời giải:</a:t>
            </a:r>
          </a:p>
        </p:txBody>
      </p:sp>
      <p:sp>
        <p:nvSpPr>
          <p:cNvPr id="2" name="Rectangle 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rgbClr val="363636"/>
                </a:solidFill>
                <a:effectLst/>
                <a:latin typeface="BlinkMacSystemFont"/>
              </a:rPr>
              <a:t>Tải ba pha gồm 3 điện trở </a:t>
            </a:r>
            <a:r>
              <a:rPr kumimoji="0" lang="en-US" altLang="en-US" sz="1300" b="0" i="0" u="none" strike="noStrike" cap="none" normalizeH="0" baseline="0" smtClean="0">
                <a:ln>
                  <a:noFill/>
                </a:ln>
                <a:solidFill>
                  <a:srgbClr val="363636"/>
                </a:solidFill>
                <a:effectLst/>
                <a:latin typeface="MathJax_Math-italic"/>
              </a:rPr>
              <a:t>R</a:t>
            </a:r>
            <a:r>
              <a:rPr kumimoji="0" lang="en-US" altLang="en-US" sz="1300" b="0" i="0" u="none" strike="noStrike" cap="none" normalizeH="0" baseline="0" smtClean="0">
                <a:ln>
                  <a:noFill/>
                </a:ln>
                <a:solidFill>
                  <a:srgbClr val="363636"/>
                </a:solidFill>
                <a:effectLst/>
                <a:latin typeface="MathJax_Main"/>
              </a:rPr>
              <a:t>=10Ω</a:t>
            </a:r>
            <a:r>
              <a:rPr kumimoji="0" lang="en-US" altLang="en-US" sz="1200" b="0" i="0" u="none" strike="noStrike" cap="none" normalizeH="0" baseline="0" smtClean="0">
                <a:ln>
                  <a:noFill/>
                </a:ln>
                <a:solidFill>
                  <a:srgbClr val="363636"/>
                </a:solidFill>
                <a:effectLst/>
                <a:latin typeface="BlinkMacSystemFont"/>
              </a:rPr>
              <a:t>R=10Ω, nối tam giác, đấu vào nguồn ba pha có </a:t>
            </a:r>
            <a:r>
              <a:rPr kumimoji="0" lang="en-US" altLang="en-US" sz="1300" b="0" i="0" u="none" strike="noStrike" cap="none" normalizeH="0" baseline="0" smtClean="0">
                <a:ln>
                  <a:noFill/>
                </a:ln>
                <a:solidFill>
                  <a:srgbClr val="363636"/>
                </a:solidFill>
                <a:effectLst/>
                <a:latin typeface="MathJax_Math-italic"/>
              </a:rPr>
              <a:t>U</a:t>
            </a:r>
            <a:r>
              <a:rPr kumimoji="0" lang="en-US" altLang="en-US" sz="900" b="0" i="0" u="none" strike="noStrike" cap="none" normalizeH="0" baseline="0" smtClean="0">
                <a:ln>
                  <a:noFill/>
                </a:ln>
                <a:solidFill>
                  <a:srgbClr val="363636"/>
                </a:solidFill>
                <a:effectLst/>
                <a:latin typeface="MathJax_Math-italic"/>
              </a:rPr>
              <a:t>d</a:t>
            </a:r>
            <a:r>
              <a:rPr kumimoji="0" lang="en-US" altLang="en-US" sz="1300" b="0" i="0" u="none" strike="noStrike" cap="none" normalizeH="0" baseline="0" smtClean="0">
                <a:ln>
                  <a:noFill/>
                </a:ln>
                <a:solidFill>
                  <a:srgbClr val="363636"/>
                </a:solidFill>
                <a:effectLst/>
                <a:latin typeface="MathJax_Main"/>
              </a:rPr>
              <a:t>=380</a:t>
            </a:r>
            <a:r>
              <a:rPr kumimoji="0" lang="en-US" altLang="en-US" sz="1300" b="0" i="0" u="none" strike="noStrike" cap="none" normalizeH="0" baseline="0" smtClean="0">
                <a:ln>
                  <a:noFill/>
                </a:ln>
                <a:solidFill>
                  <a:srgbClr val="363636"/>
                </a:solidFill>
                <a:effectLst/>
                <a:latin typeface="MathJax_Math-italic"/>
              </a:rPr>
              <a:t>V</a:t>
            </a:r>
            <a:r>
              <a:rPr kumimoji="0" lang="en-US" altLang="en-US" sz="1200" b="0" i="0" u="none" strike="noStrike" cap="none" normalizeH="0" baseline="0" smtClean="0">
                <a:ln>
                  <a:noFill/>
                </a:ln>
                <a:solidFill>
                  <a:srgbClr val="363636"/>
                </a:solidFill>
                <a:effectLst/>
                <a:latin typeface="BlinkMacSystemFont"/>
              </a:rPr>
              <a:t>Ud=380V . Tính dòng điện pha, dòng điện dây?</a:t>
            </a:r>
            <a:r>
              <a:rPr kumimoji="0" lang="en-US" altLang="en-US" sz="11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pic>
        <p:nvPicPr>
          <p:cNvPr id="3" name="Picture 2"/>
          <p:cNvPicPr>
            <a:picLocks noChangeAspect="1"/>
          </p:cNvPicPr>
          <p:nvPr/>
        </p:nvPicPr>
        <p:blipFill>
          <a:blip r:embed="rId2"/>
          <a:stretch>
            <a:fillRect/>
          </a:stretch>
        </p:blipFill>
        <p:spPr>
          <a:xfrm>
            <a:off x="5127458" y="3116857"/>
            <a:ext cx="6119102" cy="3103469"/>
          </a:xfrm>
          <a:prstGeom prst="rect">
            <a:avLst/>
          </a:prstGeom>
        </p:spPr>
      </p:pic>
      <p:pic>
        <p:nvPicPr>
          <p:cNvPr id="4" name="Picture 3"/>
          <p:cNvPicPr>
            <a:picLocks noChangeAspect="1"/>
          </p:cNvPicPr>
          <p:nvPr/>
        </p:nvPicPr>
        <p:blipFill>
          <a:blip r:embed="rId3"/>
          <a:stretch>
            <a:fillRect/>
          </a:stretch>
        </p:blipFill>
        <p:spPr>
          <a:xfrm>
            <a:off x="754321" y="3449997"/>
            <a:ext cx="2330529" cy="498571"/>
          </a:xfrm>
          <a:prstGeom prst="rect">
            <a:avLst/>
          </a:prstGeom>
        </p:spPr>
      </p:pic>
      <p:pic>
        <p:nvPicPr>
          <p:cNvPr id="12" name="Picture 11"/>
          <p:cNvPicPr>
            <a:picLocks noChangeAspect="1"/>
          </p:cNvPicPr>
          <p:nvPr/>
        </p:nvPicPr>
        <p:blipFill>
          <a:blip r:embed="rId4"/>
          <a:stretch>
            <a:fillRect/>
          </a:stretch>
        </p:blipFill>
        <p:spPr>
          <a:xfrm>
            <a:off x="754322" y="4056176"/>
            <a:ext cx="3059690" cy="1936210"/>
          </a:xfrm>
          <a:prstGeom prst="rect">
            <a:avLst/>
          </a:prstGeom>
        </p:spPr>
      </p:pic>
    </p:spTree>
    <p:extLst>
      <p:ext uri="{BB962C8B-B14F-4D97-AF65-F5344CB8AC3E}">
        <p14:creationId xmlns:p14="http://schemas.microsoft.com/office/powerpoint/2010/main" val="3201099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1359</TotalTime>
  <Words>2980</Words>
  <Application>Microsoft Office PowerPoint</Application>
  <PresentationFormat>Widescreen</PresentationFormat>
  <Paragraphs>442</Paragraphs>
  <Slides>47</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Arial</vt:lpstr>
      <vt:lpstr>BlinkMacSystemFont</vt:lpstr>
      <vt:lpstr>Calibri</vt:lpstr>
      <vt:lpstr>Cambria Math</vt:lpstr>
      <vt:lpstr>MathJax_Main</vt:lpstr>
      <vt:lpstr>MathJax_Math-italic</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CHI CRAZY</dc:creator>
  <cp:lastModifiedBy>THANH GIANG</cp:lastModifiedBy>
  <cp:revision>116</cp:revision>
  <dcterms:created xsi:type="dcterms:W3CDTF">2019-09-25T12:22:45Z</dcterms:created>
  <dcterms:modified xsi:type="dcterms:W3CDTF">2021-08-30T14:12:30Z</dcterms:modified>
</cp:coreProperties>
</file>