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95" r:id="rId4"/>
    <p:sldId id="296" r:id="rId5"/>
    <p:sldId id="259" r:id="rId6"/>
    <p:sldId id="258" r:id="rId7"/>
    <p:sldId id="261" r:id="rId8"/>
    <p:sldId id="263" r:id="rId9"/>
    <p:sldId id="264" r:id="rId10"/>
    <p:sldId id="266" r:id="rId11"/>
    <p:sldId id="268" r:id="rId12"/>
    <p:sldId id="269" r:id="rId13"/>
    <p:sldId id="270" r:id="rId14"/>
    <p:sldId id="271" r:id="rId15"/>
    <p:sldId id="272" r:id="rId16"/>
    <p:sldId id="274" r:id="rId17"/>
    <p:sldId id="276" r:id="rId18"/>
    <p:sldId id="278" r:id="rId19"/>
    <p:sldId id="280" r:id="rId20"/>
    <p:sldId id="281" r:id="rId21"/>
    <p:sldId id="282" r:id="rId22"/>
    <p:sldId id="283" r:id="rId23"/>
    <p:sldId id="284" r:id="rId24"/>
    <p:sldId id="287" r:id="rId25"/>
    <p:sldId id="288" r:id="rId26"/>
    <p:sldId id="289" r:id="rId27"/>
    <p:sldId id="290" r:id="rId28"/>
    <p:sldId id="292" r:id="rId29"/>
    <p:sldId id="293" r:id="rId3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000" autoAdjust="0"/>
  </p:normalViewPr>
  <p:slideViewPr>
    <p:cSldViewPr snapToGrid="0">
      <p:cViewPr varScale="1">
        <p:scale>
          <a:sx n="69" d="100"/>
          <a:sy n="69" d="100"/>
        </p:scale>
        <p:origin x="-1428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0787F-F20A-4494-BA56-557E5D073C6A}" type="datetimeFigureOut">
              <a:rPr lang="en-US" smtClean="0"/>
              <a:t>9/28/2021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1BF91-5020-4484-A297-C34163D8C4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17592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0787F-F20A-4494-BA56-557E5D073C6A}" type="datetimeFigureOut">
              <a:rPr lang="en-US" smtClean="0"/>
              <a:t>9/28/2021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1BF91-5020-4484-A297-C34163D8C4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71369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0787F-F20A-4494-BA56-557E5D073C6A}" type="datetimeFigureOut">
              <a:rPr lang="en-US" smtClean="0"/>
              <a:t>9/28/2021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1BF91-5020-4484-A297-C34163D8C4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96047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0787F-F20A-4494-BA56-557E5D073C6A}" type="datetimeFigureOut">
              <a:rPr lang="en-US" smtClean="0"/>
              <a:t>9/28/2021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1BF91-5020-4484-A297-C34163D8C4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71952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0787F-F20A-4494-BA56-557E5D073C6A}" type="datetimeFigureOut">
              <a:rPr lang="en-US" smtClean="0"/>
              <a:t>9/28/2021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1BF91-5020-4484-A297-C34163D8C4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67076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0787F-F20A-4494-BA56-557E5D073C6A}" type="datetimeFigureOut">
              <a:rPr lang="en-US" smtClean="0"/>
              <a:t>9/28/2021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1BF91-5020-4484-A297-C34163D8C4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37107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0787F-F20A-4494-BA56-557E5D073C6A}" type="datetimeFigureOut">
              <a:rPr lang="en-US" smtClean="0"/>
              <a:t>9/28/2021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1BF91-5020-4484-A297-C34163D8C4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48034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0787F-F20A-4494-BA56-557E5D073C6A}" type="datetimeFigureOut">
              <a:rPr lang="en-US" smtClean="0"/>
              <a:t>9/28/2021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1BF91-5020-4484-A297-C34163D8C4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07764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0787F-F20A-4494-BA56-557E5D073C6A}" type="datetimeFigureOut">
              <a:rPr lang="en-US" smtClean="0"/>
              <a:t>9/28/2021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1BF91-5020-4484-A297-C34163D8C4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04864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0787F-F20A-4494-BA56-557E5D073C6A}" type="datetimeFigureOut">
              <a:rPr lang="en-US" smtClean="0"/>
              <a:t>9/28/2021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1BF91-5020-4484-A297-C34163D8C4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26003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D0787F-F20A-4494-BA56-557E5D073C6A}" type="datetimeFigureOut">
              <a:rPr lang="en-US" smtClean="0"/>
              <a:t>9/28/2021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1BF91-5020-4484-A297-C34163D8C4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18675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D0787F-F20A-4494-BA56-557E5D073C6A}" type="datetimeFigureOut">
              <a:rPr lang="en-US" smtClean="0"/>
              <a:t>9/28/2021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21BF91-5020-4484-A297-C34163D8C4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32138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2715490"/>
          </a:xfrm>
          <a:noFill/>
        </p:spPr>
        <p:txBody>
          <a:bodyPr>
            <a:normAutofit/>
          </a:bodyPr>
          <a:lstStyle/>
          <a:p>
            <a:r>
              <a:rPr lang="en-US" sz="4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MÔN CẦU LÔNG </a:t>
            </a:r>
            <a:endParaRPr lang="en-US" sz="4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2715491"/>
            <a:ext cx="9144000" cy="4142509"/>
          </a:xfrm>
        </p:spPr>
        <p:txBody>
          <a:bodyPr/>
          <a:lstStyle/>
          <a:p>
            <a:endParaRPr lang="en-US" dirty="0" smtClean="0"/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32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CHÀO </a:t>
            </a:r>
            <a:r>
              <a:rPr lang="en-US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MỪNG CÁC BẠN SINH VIÊN ĐẾN VỚI CHƯƠNG TRÌNH  HỌC TRỰC TUYẾN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MÔN CẦU LÔNG </a:t>
            </a:r>
            <a:endParaRPr lang="en-US" sz="3200" dirty="0">
              <a:solidFill>
                <a:srgbClr val="0070C0"/>
              </a:solidFill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4732"/>
            <a:ext cx="3676650" cy="141922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4727" y="4575420"/>
            <a:ext cx="6268316" cy="2282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9090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1084216"/>
          </a:xfrm>
        </p:spPr>
        <p:txBody>
          <a:bodyPr>
            <a:normAutofit/>
          </a:bodyPr>
          <a:lstStyle/>
          <a:p>
            <a:r>
              <a:rPr lang="en-US" sz="4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 SỐ QUY ĐỊNH CHUNG</a:t>
            </a:r>
            <a:endParaRPr lang="en-US" sz="4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1084217"/>
            <a:ext cx="9144000" cy="5773783"/>
          </a:xfrm>
        </p:spPr>
        <p:txBody>
          <a:bodyPr>
            <a:noAutofit/>
          </a:bodyPr>
          <a:lstStyle/>
          <a:p>
            <a:pPr marL="457200" indent="-457200" algn="l">
              <a:buAutoNum type="arabicPeriod"/>
            </a:pP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THỜI GIAN: </a:t>
            </a:r>
          </a:p>
          <a:p>
            <a:pPr marL="457200" indent="-457200" algn="l">
              <a:buAutoNum type="arabicPeriod"/>
            </a:pP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TRANG PHỤC: </a:t>
            </a:r>
            <a:r>
              <a:rPr lang="en-US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Gọn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gàng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lịch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457200" indent="-457200" algn="l">
              <a:buAutoNum type="arabicPeriod"/>
            </a:pPr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CHUẨN BỊ: </a:t>
            </a:r>
          </a:p>
          <a:p>
            <a:pPr marL="342900" indent="-342900" algn="l">
              <a:buFontTx/>
              <a:buChar char="-"/>
            </a:pPr>
            <a:r>
              <a:rPr lang="vi-VN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Đọc </a:t>
            </a:r>
            <a:r>
              <a:rPr lang="vi-VN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tài liệu và thực hiện các hoạt động trước buổi học theo yêu cầu của </a:t>
            </a:r>
            <a:r>
              <a:rPr lang="en-US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giảng</a:t>
            </a:r>
            <a:r>
              <a:rPr lang="vi-VN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viên. </a:t>
            </a:r>
            <a:endParaRPr lang="en-US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l">
              <a:buFontTx/>
              <a:buChar char="-"/>
            </a:pPr>
            <a:r>
              <a:rPr lang="en-US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Chuẩn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đầy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đủ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cụ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do </a:t>
            </a:r>
            <a:r>
              <a:rPr lang="en-US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giảng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yêu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l"/>
            <a:r>
              <a:rPr lang="en-US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 YÊU CẦU:</a:t>
            </a:r>
          </a:p>
          <a:p>
            <a:pPr marL="342900" indent="-342900" algn="l">
              <a:buFontTx/>
              <a:buChar char="-"/>
            </a:pPr>
            <a:r>
              <a:rPr lang="vi-VN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Tham gia đầy đủ các bài học theo lịch; đăng nhập trước từ 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r>
              <a:rPr lang="vi-VN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vi-VN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 </a:t>
            </a:r>
            <a:r>
              <a:rPr lang="vi-VN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phút để đảm bảo kết nối sẵn sàng trước khi buổi học bắt đầu</a:t>
            </a:r>
            <a:r>
              <a:rPr lang="vi-VN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l">
              <a:buFontTx/>
              <a:buChar char="-"/>
            </a:pPr>
            <a:r>
              <a:rPr lang="en-US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Tham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xây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dựng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sôi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nổi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quả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342900" indent="-342900" algn="l">
              <a:buFontTx/>
              <a:buChar char="-"/>
            </a:pPr>
            <a:r>
              <a:rPr lang="vi-VN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 bật các thiết bị, chương trình khác trên máy tính hoặc làm việc riêng trong khi </a:t>
            </a:r>
            <a:r>
              <a:rPr lang="vi-VN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8755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1240970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MỤC TIÊU MÔN HỌC</a:t>
            </a:r>
            <a:endParaRPr lang="en-US" sz="3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1240971"/>
            <a:ext cx="9144000" cy="5617029"/>
          </a:xfrm>
        </p:spPr>
        <p:txBody>
          <a:bodyPr>
            <a:noAutofit/>
          </a:bodyPr>
          <a:lstStyle/>
          <a:p>
            <a:pPr algn="l"/>
            <a:endParaRPr lang="en-US" dirty="0" smtClean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4268761"/>
              </p:ext>
            </p:extLst>
          </p:nvPr>
        </p:nvGraphicFramePr>
        <p:xfrm>
          <a:off x="0" y="1240970"/>
          <a:ext cx="9144000" cy="561703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85109">
                  <a:extLst>
                    <a:ext uri="{9D8B030D-6E8A-4147-A177-3AD203B41FA5}">
                      <a16:colId xmlns:a16="http://schemas.microsoft.com/office/drawing/2014/main" xmlns="" val="2194217657"/>
                    </a:ext>
                  </a:extLst>
                </a:gridCol>
                <a:gridCol w="7458891">
                  <a:extLst>
                    <a:ext uri="{9D8B030D-6E8A-4147-A177-3AD203B41FA5}">
                      <a16:colId xmlns:a16="http://schemas.microsoft.com/office/drawing/2014/main" xmlns="" val="276117165"/>
                    </a:ext>
                  </a:extLst>
                </a:gridCol>
              </a:tblGrid>
              <a:tr h="1334340"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 err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Lý</a:t>
                      </a:r>
                      <a:r>
                        <a:rPr lang="en-US" sz="2800" b="1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b="1" dirty="0" err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thuyết</a:t>
                      </a:r>
                      <a:endParaRPr lang="en-US" sz="2800" b="1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Cung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cấp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cho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sinh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viên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lịch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sử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phát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triển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400" b="1" dirty="0" err="1" smtClean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nguyên</a:t>
                      </a:r>
                      <a:r>
                        <a:rPr lang="en-US" sz="2400" b="1" dirty="0" smtClean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en-US" sz="2400" b="1" dirty="0" err="1" smtClean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lý</a:t>
                      </a:r>
                      <a:r>
                        <a:rPr lang="en-US" sz="2400" b="1" dirty="0" smtClean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chấn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thương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và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phương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pháp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phòng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ngừa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trong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tập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luyện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và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thi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đấu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cầu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lông</a:t>
                      </a:r>
                      <a:endParaRPr lang="en-US" sz="2400" b="1" dirty="0"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15787255"/>
                  </a:ext>
                </a:extLst>
              </a:tr>
              <a:tr h="64674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Nắm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được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các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điều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luật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cơ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bản</a:t>
                      </a:r>
                      <a:endParaRPr lang="en-US" sz="2400" b="1" dirty="0"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939112327"/>
                  </a:ext>
                </a:extLst>
              </a:tr>
              <a:tr h="1334340">
                <a:tc rowSpan="4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 err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Thực</a:t>
                      </a:r>
                      <a:r>
                        <a:rPr lang="en-US" sz="2800" b="1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b="1" dirty="0" err="1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hành</a:t>
                      </a:r>
                      <a:endParaRPr lang="en-US" sz="2800" b="1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Xây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dựng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và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hình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thành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các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kỹ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thuật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cầm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vợt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tư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thế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chuẩn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bị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di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chuyển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giao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cầu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thuận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tay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cao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sâu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trái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tay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thấp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gần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lốp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cầu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thuận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tay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cao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sâu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…</a:t>
                      </a:r>
                      <a:endParaRPr lang="en-US" sz="2400" b="1" dirty="0"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87850354"/>
                  </a:ext>
                </a:extLst>
              </a:tr>
              <a:tr h="87734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Cung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cấp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cho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sinh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viên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khả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năng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phối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hợp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vận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động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phản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ứng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và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phán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đoán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trong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hoạt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động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vận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động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en-US" sz="2400" b="1" dirty="0"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334140667"/>
                  </a:ext>
                </a:extLst>
              </a:tr>
              <a:tr h="87734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Cung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cấp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cho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sinh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viên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khả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năng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phối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hợp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nhóm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đồng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đội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cách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thức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di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chuyển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linh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hoạt</a:t>
                      </a:r>
                      <a:endParaRPr lang="en-US" sz="2400" b="1" dirty="0"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265581871"/>
                  </a:ext>
                </a:extLst>
              </a:tr>
              <a:tr h="54690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Bước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đầu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hình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thành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thói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quen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tự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tập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luyện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cầu</a:t>
                      </a:r>
                      <a:r>
                        <a:rPr lang="en-US" sz="2400" b="1" dirty="0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="1" dirty="0" err="1">
                          <a:solidFill>
                            <a:srgbClr val="FFFF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lông</a:t>
                      </a:r>
                      <a:endParaRPr lang="en-US" sz="2400" b="1" dirty="0">
                        <a:solidFill>
                          <a:srgbClr val="FFFF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29187592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12378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1293222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3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HÌNH THỨC ĐÁNH GIÁ</a:t>
            </a:r>
            <a:endParaRPr lang="en-US" sz="3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7" name="Picture 3" descr="D:\HỒ SƠ CHUYÊN MÔN\hình Mạnh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199" y="2549727"/>
            <a:ext cx="7219662" cy="2576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5722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1097279"/>
          </a:xfrm>
        </p:spPr>
        <p:txBody>
          <a:bodyPr>
            <a:normAutofit/>
          </a:bodyPr>
          <a:lstStyle/>
          <a:p>
            <a:r>
              <a:rPr lang="en-US" sz="4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 1: LÝ THUYẾT </a:t>
            </a:r>
            <a:endParaRPr lang="en-US" sz="4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1293223"/>
            <a:ext cx="9144000" cy="5564777"/>
          </a:xfrm>
        </p:spPr>
        <p:txBody>
          <a:bodyPr>
            <a:noAutofit/>
          </a:bodyPr>
          <a:lstStyle/>
          <a:p>
            <a:pPr marL="571500" indent="-571500" algn="l">
              <a:buFont typeface="Arial" panose="020B0604020202020204" pitchFamily="34" charset="0"/>
              <a:buChar char="•"/>
            </a:pPr>
            <a:endParaRPr lang="en-US" sz="3600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36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PHẦN 1: LỊCH SỬ PHÁT TRIỂN CẦU</a:t>
            </a:r>
          </a:p>
          <a:p>
            <a:pPr algn="l"/>
            <a:r>
              <a:rPr lang="en-US" sz="36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LÔNG Ở THẾ GIỚI VÀ VIỆT NAM.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36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PHẦN 2: CHẤN THƯƠNG – NGUYÊN</a:t>
            </a:r>
          </a:p>
          <a:p>
            <a:pPr algn="l"/>
            <a:r>
              <a:rPr lang="en-US" sz="36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NHÂN VÀ MỘT BIỆN PHÁP PHÒNG NGỪA.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36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PHẦN 3: LUẬT THI ĐẤU CẦU LÔNG.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36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PHẦN 4: CÂU HỎI ÔN TẬP.</a:t>
            </a:r>
          </a:p>
          <a:p>
            <a:pPr algn="l"/>
            <a:endParaRPr lang="en-US" sz="4800" dirty="0" smtClean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2923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267097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1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1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1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LỊCH </a:t>
            </a:r>
            <a:r>
              <a:rPr lang="en-US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SỬ PHÁT TRIỂN </a:t>
            </a:r>
            <a:r>
              <a:rPr lang="en-US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 LÔNG Ở </a:t>
            </a:r>
            <a:r>
              <a:rPr lang="en-US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THẾ GIỚI VÀ VIỆT NAM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67098"/>
            <a:ext cx="9144000" cy="5590902"/>
          </a:xfrm>
        </p:spPr>
        <p:txBody>
          <a:bodyPr>
            <a:noAutofit/>
          </a:bodyPr>
          <a:lstStyle/>
          <a:p>
            <a:pPr lvl="0"/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VỊ TRÍ – TÁC DỤNG MÔN CẦU LÔNG.</a:t>
            </a:r>
          </a:p>
          <a:p>
            <a:pPr>
              <a:lnSpc>
                <a:spcPct val="100000"/>
              </a:lnSpc>
              <a:buFontTx/>
              <a:buChar char="-"/>
            </a:pPr>
            <a:r>
              <a:rPr lang="en-US" sz="3200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32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môn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chơi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trí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bởi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dễ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dễ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chơi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mọi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tượng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già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trẻ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gái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trai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đều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luyện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2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00000"/>
              </a:lnSpc>
              <a:buFontTx/>
              <a:buChar char="-"/>
            </a:pPr>
            <a:r>
              <a:rPr lang="en-US" sz="32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cụ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sân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bãi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giản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nên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mặc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dù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đời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khá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muộn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so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nhiều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môn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thao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song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nó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nhanh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chóng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hút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đông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đảo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quần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chúng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tham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ngày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càng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triển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rộng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khắp</a:t>
            </a:r>
            <a:r>
              <a:rPr lang="en-US" sz="32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00000"/>
              </a:lnSpc>
              <a:buFontTx/>
              <a:buChar char="-"/>
            </a:pP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Đặc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biệt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năm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1992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môn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lông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đã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trở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môn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thao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đấu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Thế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Vận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Hội</a:t>
            </a:r>
            <a:r>
              <a:rPr lang="en-US" sz="32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32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622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-1" y="1"/>
            <a:ext cx="9144001" cy="6857999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US" sz="3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NGUỒN </a:t>
            </a:r>
            <a:r>
              <a:rPr lang="en-US" sz="3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GỐC RA ĐỜI MÔN CẦU </a:t>
            </a:r>
            <a:r>
              <a:rPr lang="en-US" sz="3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LÔNG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3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1.Từ </a:t>
            </a:r>
            <a:r>
              <a:rPr lang="en-US" sz="3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en-US" sz="3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trò</a:t>
            </a:r>
            <a:r>
              <a:rPr lang="en-US" sz="3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chơi</a:t>
            </a:r>
            <a:r>
              <a:rPr lang="en-US" sz="3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Poona” </a:t>
            </a:r>
            <a:r>
              <a:rPr lang="en-US" sz="3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3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sz="3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3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đời</a:t>
            </a:r>
            <a:r>
              <a:rPr lang="en-US" sz="3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“Badminton</a:t>
            </a:r>
            <a:r>
              <a:rPr lang="en-US" sz="3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”.</a:t>
            </a:r>
          </a:p>
          <a:p>
            <a:pPr>
              <a:lnSpc>
                <a:spcPct val="100000"/>
              </a:lnSpc>
              <a:buFontTx/>
              <a:buChar char="-"/>
            </a:pPr>
            <a:r>
              <a:rPr lang="en-US" sz="3000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Môn</a:t>
            </a:r>
            <a:r>
              <a:rPr lang="en-US" sz="30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3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thao</a:t>
            </a:r>
            <a:r>
              <a:rPr lang="en-US" sz="3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sz="3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sz="3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dần</a:t>
            </a:r>
            <a:r>
              <a:rPr lang="en-US" sz="3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3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trò</a:t>
            </a:r>
            <a:r>
              <a:rPr lang="en-US" sz="3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chơi</a:t>
            </a:r>
            <a:r>
              <a:rPr lang="en-US" sz="3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“Poona” </a:t>
            </a: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Ấn</a:t>
            </a:r>
            <a:r>
              <a:rPr lang="en-US" sz="3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30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00000"/>
              </a:lnSpc>
              <a:buFontTx/>
              <a:buChar char="-"/>
            </a:pP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3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3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năm</a:t>
            </a:r>
            <a:r>
              <a:rPr lang="en-US" sz="3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60 </a:t>
            </a: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thế</a:t>
            </a:r>
            <a:r>
              <a:rPr lang="en-US" sz="3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kỷ</a:t>
            </a:r>
            <a:r>
              <a:rPr lang="en-US" sz="3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19, </a:t>
            </a: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3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tốp</a:t>
            </a:r>
            <a:r>
              <a:rPr lang="en-US" sz="3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sĩ</a:t>
            </a:r>
            <a:r>
              <a:rPr lang="en-US" sz="3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3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3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Anh</a:t>
            </a:r>
            <a:r>
              <a:rPr lang="en-US" sz="3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phục</a:t>
            </a:r>
            <a:r>
              <a:rPr lang="en-US" sz="3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3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đã</a:t>
            </a:r>
            <a:r>
              <a:rPr lang="en-US" sz="3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đem</a:t>
            </a:r>
            <a:r>
              <a:rPr lang="en-US" sz="3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trò</a:t>
            </a:r>
            <a:r>
              <a:rPr lang="en-US" sz="3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chơi</a:t>
            </a:r>
            <a:r>
              <a:rPr lang="en-US" sz="3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Poona (</a:t>
            </a: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Poonagame</a:t>
            </a:r>
            <a:r>
              <a:rPr lang="en-US" sz="3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3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Ấn</a:t>
            </a:r>
            <a:r>
              <a:rPr lang="en-US" sz="3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3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3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nước</a:t>
            </a:r>
            <a:r>
              <a:rPr lang="en-US" sz="3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Anh</a:t>
            </a:r>
            <a:r>
              <a:rPr lang="en-US" sz="3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3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trò</a:t>
            </a:r>
            <a:r>
              <a:rPr lang="en-US" sz="3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chơi</a:t>
            </a:r>
            <a:r>
              <a:rPr lang="en-US" sz="3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sz="3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đã</a:t>
            </a:r>
            <a:r>
              <a:rPr lang="en-US" sz="3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dần</a:t>
            </a:r>
            <a:r>
              <a:rPr lang="en-US" sz="3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dần</a:t>
            </a:r>
            <a:r>
              <a:rPr lang="en-US" sz="3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sz="3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sz="3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trở</a:t>
            </a:r>
            <a:r>
              <a:rPr lang="en-US" sz="3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3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3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môn</a:t>
            </a:r>
            <a:r>
              <a:rPr lang="en-US" sz="3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3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thao</a:t>
            </a:r>
            <a:r>
              <a:rPr lang="en-US" sz="3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</a:t>
            </a:r>
            <a:r>
              <a:rPr lang="en-US" sz="3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đấu</a:t>
            </a:r>
            <a:r>
              <a:rPr lang="en-US" sz="30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lnSpc>
                <a:spcPct val="100000"/>
              </a:lnSpc>
              <a:buNone/>
            </a:pPr>
            <a:endParaRPr lang="en-US" sz="3200" dirty="0" smtClean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Cầu lông - lịch sử hình thành và phát triển của nó?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800" y="4064795"/>
            <a:ext cx="3886200" cy="2793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5212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7999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buFontTx/>
              <a:buChar char="-"/>
            </a:pPr>
            <a:r>
              <a:rPr lang="en-US" sz="32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3200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Năm</a:t>
            </a:r>
            <a:r>
              <a:rPr lang="en-US" sz="32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1873 ở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trấn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Badminton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thuộc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quận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Gơlasco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Anh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quốc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vị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tước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tên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Beau Fort.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lần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mời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dự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tiệc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ở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trang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mình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may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gặp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mưa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to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nên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vị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đành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trung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tại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phòng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khách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lâu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đài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lúc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sĩ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quân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đội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phục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Ấn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trở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đã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đem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trò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chơi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“Poona”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giới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thiệu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mọi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đồng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hành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chơi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ngay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đại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sảnh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Do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trò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chơi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rất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thú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vị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nên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đã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phổ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rất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nhanh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khắp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nơi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chẳng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bao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lâu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đã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nhanh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chóng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lan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rộng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khắp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nước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Anh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Badminton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đã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trở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tên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gọi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tiếng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Anh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môn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lông</a:t>
            </a:r>
            <a:r>
              <a:rPr lang="en-US" sz="32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2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buFontTx/>
              <a:buChar char="-"/>
            </a:pPr>
            <a:endParaRPr lang="en-US" sz="3200" dirty="0" smtClean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5954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7999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truyền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bá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triển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môn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lông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thế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giới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0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buFontTx/>
              <a:buChar char="-"/>
            </a:pPr>
            <a:r>
              <a:rPr lang="en-US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Năm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1877,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cuốn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Luật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đấu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lông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tiên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bản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ở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nước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Anh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Năm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1893, ở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nước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Anh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lập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Liên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đoàn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lông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tiên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thế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giới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00000"/>
              </a:lnSpc>
              <a:buFontTx/>
              <a:buChar char="-"/>
            </a:pP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Năm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1899,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Liên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đoàn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đã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hành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tổ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vô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địch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lông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toàn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nước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Anh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lần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nhất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mỗi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năm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tổ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lần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duy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nay. </a:t>
            </a:r>
            <a:endParaRPr lang="en-US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buFontTx/>
              <a:buChar char="-"/>
            </a:pPr>
            <a:r>
              <a:rPr lang="en-US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thế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kỷ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20,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môn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lông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lan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rộng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châu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Á,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châu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Mỹ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châu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Đại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Dương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cuối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cùng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châu</a:t>
            </a: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Phi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00000"/>
              </a:lnSpc>
              <a:buFontTx/>
              <a:buChar char="-"/>
            </a:pPr>
            <a:endParaRPr lang="en-US" sz="3200" dirty="0" smtClean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Nguồn gốc môn cầu lông, lịch sử và phát triể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8227" y="4391891"/>
            <a:ext cx="3945773" cy="2466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427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7999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buFontTx/>
              <a:buChar char="-"/>
            </a:pPr>
            <a:r>
              <a:rPr lang="en-US" sz="3200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Năm</a:t>
            </a:r>
            <a:r>
              <a:rPr lang="en-US" sz="32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1934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Liên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đoàn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lông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Quốc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tế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đã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lập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gọi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tắt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IBF (International Badminton Federation),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trụ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sở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đặt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tại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Luân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Đôn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320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buFontTx/>
              <a:buChar char="-"/>
            </a:pP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Năm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1939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Liên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đoàn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lông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Quốc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tế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đã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qua “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Luật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đấu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lông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mà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tất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cả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nước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hội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tuân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thủ</a:t>
            </a:r>
            <a:r>
              <a:rPr lang="en-US" sz="32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00000"/>
              </a:lnSpc>
              <a:buFontTx/>
              <a:buChar char="-"/>
            </a:pP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Năm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1988,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Đại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hội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Olympic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Sêun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môn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lông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đưa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chương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biểu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diễn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tại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Đại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hội</a:t>
            </a:r>
            <a:r>
              <a:rPr lang="en-US" sz="32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00000"/>
              </a:lnSpc>
              <a:buFontTx/>
              <a:buChar char="-"/>
            </a:pPr>
            <a:r>
              <a:rPr lang="en-US" sz="32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Năm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1992, ở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Đại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hội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Olympic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Bácxêlôna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lông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đưa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đấu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môn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lông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đã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bước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kỳ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triển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mới</a:t>
            </a: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>
              <a:lnSpc>
                <a:spcPct val="100000"/>
              </a:lnSpc>
              <a:buFontTx/>
              <a:buChar char="-"/>
            </a:pPr>
            <a:endParaRPr lang="en-US" sz="3200" dirty="0" smtClean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8345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7999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sz="31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31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sz="31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31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triển</a:t>
            </a:r>
            <a:r>
              <a:rPr lang="en-US" sz="31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1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môn</a:t>
            </a:r>
            <a:r>
              <a:rPr lang="en-US" sz="31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31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lông</a:t>
            </a:r>
            <a:r>
              <a:rPr lang="en-US" sz="31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ở </a:t>
            </a:r>
            <a:r>
              <a:rPr lang="en-US" sz="31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Việt</a:t>
            </a:r>
            <a:r>
              <a:rPr lang="en-US" sz="31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Nam: </a:t>
            </a:r>
            <a:endParaRPr lang="en-US" sz="31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buFontTx/>
              <a:buChar char="-"/>
            </a:pPr>
            <a:r>
              <a:rPr lang="en-US" sz="31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Ở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Việt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Nam,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năm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1960,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môn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lông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bắt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ở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vài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câu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lạc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phố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lớn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Sài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Gòn</a:t>
            </a:r>
            <a:r>
              <a:rPr lang="en-US" sz="31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00000"/>
              </a:lnSpc>
              <a:buFontTx/>
              <a:buChar char="-"/>
            </a:pP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</a:t>
            </a:r>
            <a:r>
              <a:rPr lang="en-US" sz="3100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ến</a:t>
            </a:r>
            <a:r>
              <a:rPr lang="en-US" sz="31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năm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1975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thì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lan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tỉnh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Hải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Phòng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Huế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Thơ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An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Giang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Bắc</a:t>
            </a:r>
            <a:r>
              <a:rPr lang="en-US" sz="31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</a:p>
          <a:p>
            <a:pPr>
              <a:lnSpc>
                <a:spcPct val="100000"/>
              </a:lnSpc>
              <a:buFontTx/>
              <a:buChar char="-"/>
            </a:pP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Năm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1980,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lông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vô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địch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toàn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quốc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lần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tiên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tổ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tại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thủ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đô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3100" dirty="0" smtClean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buFontTx/>
              <a:buChar char="-"/>
            </a:pP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Năm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1990,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Liên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đoàn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lông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Việt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Nam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lập</a:t>
            </a:r>
            <a:r>
              <a:rPr lang="en-US" sz="31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00000"/>
              </a:lnSpc>
              <a:buFontTx/>
              <a:buChar char="-"/>
            </a:pP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Năm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1994,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Liên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đoàn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lông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Việt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Nam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trở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Liên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đoàn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lông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Thế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giới</a:t>
            </a:r>
            <a:r>
              <a:rPr lang="en-US" sz="31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3100" dirty="0" smtClean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8418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57199"/>
            <a:ext cx="9144000" cy="955965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CHẤN </a:t>
            </a:r>
            <a:r>
              <a:rPr lang="en-US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THƯƠNG </a:t>
            </a:r>
            <a:r>
              <a:rPr lang="en-US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NGUYÊN NHÂN </a:t>
            </a:r>
            <a:br>
              <a:rPr lang="en-US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 </a:t>
            </a:r>
            <a:r>
              <a:rPr lang="en-US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 BIỆN PHÁP PHÒNG NGỪA</a:t>
            </a:r>
            <a: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31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413164"/>
            <a:ext cx="9144000" cy="5444835"/>
          </a:xfrm>
        </p:spPr>
        <p:txBody>
          <a:bodyPr>
            <a:noAutofit/>
          </a:bodyPr>
          <a:lstStyle/>
          <a:p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Khái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niệm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chấn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endParaRPr lang="en-US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b="1" i="1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Khái</a:t>
            </a:r>
            <a:r>
              <a:rPr lang="en-US" b="1" i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niệm</a:t>
            </a:r>
            <a:r>
              <a:rPr lang="en-US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Chấn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dục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thao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tổn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do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luyện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đấu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gây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nên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Chấn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thao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chấn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lao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ở 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chỗ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nó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liên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trực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tố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kiện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luyện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thao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môn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thao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hoạch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huấn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luyện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kỹ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thuật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luyện</a:t>
            </a:r>
            <a:r>
              <a:rPr 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...</a:t>
            </a:r>
          </a:p>
          <a:p>
            <a:pPr lvl="0"/>
            <a:endParaRPr lang="en-US" sz="3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3096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371600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/>
              <a:t/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r>
              <a:rPr lang="en-US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CHẤN </a:t>
            </a:r>
            <a:r>
              <a:rPr lang="en-US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THƯƠNG </a:t>
            </a:r>
            <a:r>
              <a:rPr lang="en-US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–NGUYÊN </a:t>
            </a:r>
            <a:r>
              <a:rPr lang="en-US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NHÂN </a:t>
            </a:r>
            <a:r>
              <a:rPr lang="en-US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 </a:t>
            </a:r>
            <a:r>
              <a:rPr lang="en-US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 BIỆN PHÁP PHÒNG NGỪA</a:t>
            </a:r>
            <a:br>
              <a:rPr lang="en-US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854926"/>
            <a:ext cx="9144000" cy="5003073"/>
          </a:xfrm>
        </p:spPr>
        <p:txBody>
          <a:bodyPr>
            <a:noAutofit/>
          </a:bodyPr>
          <a:lstStyle/>
          <a:p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Khái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niệm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chấn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endParaRPr lang="en-US" sz="36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buFont typeface="Wingdings" panose="05000000000000000000" pitchFamily="2" charset="2"/>
              <a:buChar char="Ø"/>
            </a:pPr>
            <a:r>
              <a:rPr lang="en-US" sz="3200" b="1" i="1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200" b="1" i="1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3200" b="1" i="1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chấn</a:t>
            </a:r>
            <a:r>
              <a:rPr lang="en-US" sz="3200" b="1" i="1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sz="3200" b="1" i="1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3200" b="1" i="1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3200" b="1" i="1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dục</a:t>
            </a:r>
            <a:r>
              <a:rPr lang="en-US" sz="3200" b="1" i="1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3200" b="1" i="1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thao</a:t>
            </a:r>
            <a:r>
              <a:rPr lang="en-US" sz="3200" b="1" i="1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marL="0" lvl="0" indent="0">
              <a:buNone/>
            </a:pPr>
            <a:r>
              <a:rPr lang="en-US" sz="3200" b="1" i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3200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Cũng</a:t>
            </a:r>
            <a:r>
              <a:rPr lang="en-US" sz="32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32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n-US" sz="32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chấn</a:t>
            </a:r>
            <a:r>
              <a:rPr lang="en-US" sz="32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sz="32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sz="32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chấn</a:t>
            </a:r>
            <a:r>
              <a:rPr lang="en-US" sz="32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sz="32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32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32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dục</a:t>
            </a:r>
            <a:r>
              <a:rPr lang="en-US" sz="32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32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thao</a:t>
            </a:r>
            <a:r>
              <a:rPr lang="en-US" sz="32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cũng</a:t>
            </a:r>
            <a:r>
              <a:rPr lang="en-US" sz="32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2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32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32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32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32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lvl="1"/>
            <a:r>
              <a:rPr lang="en-US" sz="3600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6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chia </a:t>
            </a:r>
            <a:r>
              <a:rPr lang="en-US" sz="3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3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lang="en-US" sz="3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36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3600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32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3200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Tổn</a:t>
            </a:r>
            <a:r>
              <a:rPr lang="en-US" sz="32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sz="32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sz="32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cứng</a:t>
            </a:r>
            <a:r>
              <a:rPr lang="en-US" sz="32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32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gãy</a:t>
            </a:r>
            <a:r>
              <a:rPr lang="en-US" sz="32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xương</a:t>
            </a:r>
            <a:r>
              <a:rPr lang="en-US" sz="32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sai</a:t>
            </a:r>
            <a:r>
              <a:rPr lang="en-US" sz="32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khớp</a:t>
            </a:r>
            <a:r>
              <a:rPr lang="en-US" sz="32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…</a:t>
            </a:r>
          </a:p>
          <a:p>
            <a:pPr marL="0" indent="0">
              <a:buNone/>
            </a:pPr>
            <a:r>
              <a:rPr lang="en-US" sz="32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3200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Tổn</a:t>
            </a:r>
            <a:r>
              <a:rPr lang="en-US" sz="32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sz="32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sz="32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mềm</a:t>
            </a:r>
            <a:r>
              <a:rPr lang="en-US" sz="32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32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đụng</a:t>
            </a:r>
            <a:r>
              <a:rPr lang="en-US" sz="32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dập</a:t>
            </a:r>
            <a:r>
              <a:rPr lang="en-US" sz="32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rách</a:t>
            </a:r>
            <a:r>
              <a:rPr lang="en-US" sz="32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thủng</a:t>
            </a:r>
            <a:r>
              <a:rPr lang="en-US" sz="32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đứt</a:t>
            </a:r>
            <a:r>
              <a:rPr lang="en-US" sz="32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32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màng</a:t>
            </a:r>
            <a:r>
              <a:rPr lang="en-US" sz="32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32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gân</a:t>
            </a:r>
            <a:r>
              <a:rPr lang="en-US" sz="32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túi</a:t>
            </a:r>
            <a:r>
              <a:rPr lang="en-US" sz="32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sz="32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mạc</a:t>
            </a:r>
            <a:r>
              <a:rPr lang="en-US" sz="32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bao</a:t>
            </a:r>
            <a:r>
              <a:rPr lang="en-US" sz="32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32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dích</a:t>
            </a:r>
            <a:r>
              <a:rPr lang="en-US" sz="32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tổn</a:t>
            </a:r>
            <a:r>
              <a:rPr lang="en-US" sz="32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sz="32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thần</a:t>
            </a:r>
            <a:r>
              <a:rPr lang="en-US" sz="32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kinh</a:t>
            </a:r>
            <a:r>
              <a:rPr lang="en-US" sz="32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32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tạng</a:t>
            </a:r>
            <a:r>
              <a:rPr lang="en-US" sz="32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,… </a:t>
            </a:r>
          </a:p>
        </p:txBody>
      </p:sp>
    </p:spTree>
    <p:extLst>
      <p:ext uri="{BB962C8B-B14F-4D97-AF65-F5344CB8AC3E}">
        <p14:creationId xmlns:p14="http://schemas.microsoft.com/office/powerpoint/2010/main" val="935115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567543"/>
          </a:xfrm>
        </p:spPr>
        <p:txBody>
          <a:bodyPr>
            <a:normAutofit fontScale="90000"/>
          </a:bodyPr>
          <a:lstStyle/>
          <a:p>
            <a:pPr marL="571500" indent="-571500" algn="ctr">
              <a:buFont typeface="Arial" panose="020B0604020202020204" pitchFamily="34" charset="0"/>
              <a:buChar char="•"/>
            </a:pP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CHẤN THƯƠNG </a:t>
            </a:r>
            <a:r>
              <a:rPr lang="en-US" sz="31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NGUYÊN NHÂN</a:t>
            </a:r>
            <a:br>
              <a:rPr lang="en-US" sz="31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1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 MỘT BIỆN PHÁP PHÒNG NGỪA</a:t>
            </a:r>
            <a:b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854926"/>
            <a:ext cx="9144000" cy="5003073"/>
          </a:xfrm>
        </p:spPr>
        <p:txBody>
          <a:bodyPr>
            <a:noAutofit/>
          </a:bodyPr>
          <a:lstStyle/>
          <a:p>
            <a:pPr lvl="0"/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gây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chấn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luyện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đấu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dục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thao</a:t>
            </a:r>
            <a:endParaRPr lang="en-US" sz="3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0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Oval 3"/>
          <p:cNvSpPr/>
          <p:nvPr/>
        </p:nvSpPr>
        <p:spPr>
          <a:xfrm>
            <a:off x="4206240" y="2652415"/>
            <a:ext cx="4820194" cy="42055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3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 NHÂN BÊN TRONG</a:t>
            </a:r>
          </a:p>
          <a:p>
            <a:pPr algn="just"/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3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hững</a:t>
            </a:r>
            <a:r>
              <a:rPr lang="en-US" sz="23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đặc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bẩm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hay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trạng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thái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cấu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trúc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dưới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ảnh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hưởng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phù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ngoài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5" name="Rectangle 4"/>
          <p:cNvSpPr/>
          <p:nvPr/>
        </p:nvSpPr>
        <p:spPr>
          <a:xfrm>
            <a:off x="633549" y="3095898"/>
            <a:ext cx="2475411" cy="849086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 2 NGUYÊN NHÂN CHÍNH</a:t>
            </a:r>
            <a:endParaRPr lang="en-US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ight Arrow 6"/>
          <p:cNvSpPr/>
          <p:nvPr/>
        </p:nvSpPr>
        <p:spPr>
          <a:xfrm>
            <a:off x="3323190" y="3278125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Down Arrow 7"/>
          <p:cNvSpPr/>
          <p:nvPr/>
        </p:nvSpPr>
        <p:spPr>
          <a:xfrm>
            <a:off x="1618488" y="3944985"/>
            <a:ext cx="484632" cy="203780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8893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03564"/>
          </a:xfrm>
        </p:spPr>
        <p:txBody>
          <a:bodyPr>
            <a:normAutofit fontScale="90000"/>
          </a:bodyPr>
          <a:lstStyle/>
          <a:p>
            <a:pPr marL="571500" indent="-571500" algn="ctr">
              <a:buFont typeface="Arial" panose="020B0604020202020204" pitchFamily="34" charset="0"/>
              <a:buChar char="•"/>
            </a:pP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CHẤN THƯƠNG </a:t>
            </a:r>
            <a:r>
              <a:rPr lang="en-US" sz="31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NGUYÊN </a:t>
            </a:r>
            <a: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NHÂN </a:t>
            </a:r>
            <a:r>
              <a:rPr lang="en-US" sz="31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1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1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 </a:t>
            </a:r>
            <a: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 BIỆN PHÁP PHÒNG NGỪA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3069771"/>
            <a:ext cx="9144000" cy="3788228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en-US" sz="40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Oval 5"/>
          <p:cNvSpPr/>
          <p:nvPr/>
        </p:nvSpPr>
        <p:spPr>
          <a:xfrm>
            <a:off x="0" y="1619794"/>
            <a:ext cx="9144000" cy="523820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 smtClean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3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 NHÂN BÊN NGOÀI</a:t>
            </a:r>
          </a:p>
          <a:p>
            <a:pPr lvl="1"/>
            <a:r>
              <a:rPr lang="en-US" sz="23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Do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sai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lầm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giảng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dạy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huấn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luyện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giáo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endParaRPr lang="en-US" sz="23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sz="23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Do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thiếu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sót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tổ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chức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luyện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đấu</a:t>
            </a:r>
            <a:endParaRPr lang="en-US" sz="23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sz="23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Do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đáp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đầy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đủ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yêu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mặt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kỹ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thuật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luyện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1"/>
            <a:r>
              <a:rPr lang="en-US" sz="23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Do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đáp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đầy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đủ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yêu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kiện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khí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hậu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kiện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vệ</a:t>
            </a:r>
            <a:r>
              <a:rPr lang="en-US" sz="2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endParaRPr lang="en-US" sz="23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sz="23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Do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hành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vi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đúng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đắn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bản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thân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vận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endParaRPr lang="en-US" sz="23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sz="23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Do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tuân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thủ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yêu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3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 </a:t>
            </a:r>
            <a:r>
              <a:rPr lang="en-US" sz="23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tế</a:t>
            </a:r>
            <a:endParaRPr lang="en-US" sz="23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1985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1066800"/>
          </a:xfrm>
        </p:spPr>
        <p:txBody>
          <a:bodyPr>
            <a:normAutofit fontScale="90000"/>
          </a:bodyPr>
          <a:lstStyle/>
          <a:p>
            <a:pPr marL="571500" indent="-571500" algn="ctr">
              <a:buFont typeface="Arial" panose="020B0604020202020204" pitchFamily="34" charset="0"/>
              <a:buChar char="•"/>
            </a:pP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CHẤN THƯƠNG </a:t>
            </a:r>
            <a:r>
              <a:rPr lang="en-US" sz="31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NGUYÊN </a:t>
            </a:r>
            <a: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NHÂN </a:t>
            </a:r>
            <a:r>
              <a:rPr lang="en-US" sz="31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1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1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 </a:t>
            </a:r>
            <a: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 BIỆN PHÁP PHÒNG NGỪA</a:t>
            </a:r>
            <a:b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31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763486"/>
            <a:ext cx="9144000" cy="5094513"/>
          </a:xfrm>
        </p:spPr>
        <p:txBody>
          <a:bodyPr>
            <a:noAutofit/>
          </a:bodyPr>
          <a:lstStyle/>
          <a:p>
            <a:endParaRPr lang="en-US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854926"/>
            <a:ext cx="3788229" cy="2024743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8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hấn</a:t>
            </a:r>
            <a:r>
              <a:rPr lang="en-US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endParaRPr lang="en-US" sz="28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thường</a:t>
            </a:r>
            <a:r>
              <a:rPr lang="en-US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gặp</a:t>
            </a:r>
            <a:r>
              <a:rPr lang="en-US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luyện</a:t>
            </a:r>
            <a:r>
              <a:rPr lang="en-US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</a:t>
            </a:r>
            <a:r>
              <a:rPr lang="en-US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đấu</a:t>
            </a:r>
            <a:r>
              <a:rPr lang="en-US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3788229" y="1763486"/>
            <a:ext cx="5355771" cy="2116184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i="1" dirty="0" smtClean="0"/>
          </a:p>
          <a:p>
            <a:pPr algn="ctr"/>
            <a:r>
              <a:rPr lang="en-US" b="1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1:Chấn </a:t>
            </a:r>
            <a:r>
              <a:rPr lang="en-US" b="1" i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bả</a:t>
            </a:r>
            <a:r>
              <a:rPr lang="en-US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vai</a:t>
            </a:r>
            <a:endParaRPr lang="en-US" b="1" i="1" dirty="0" smtClean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quay,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xoay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lặp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lặp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khớp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vai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quay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mạnh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mẽ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vượt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qua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phạm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vi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bình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thường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dẫn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tới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gân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cánh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vai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nang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dưới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mỏm</a:t>
            </a:r>
            <a:r>
              <a:rPr lang="en-US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vai</a:t>
            </a:r>
            <a:r>
              <a:rPr lang="en-US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xương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cánh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chèn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ép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co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sát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mỏm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vai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dây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chằng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vai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lôi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kéo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mà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dẫn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tới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chấn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/>
            <a:endParaRPr lang="en-US" dirty="0"/>
          </a:p>
        </p:txBody>
      </p:sp>
      <p:sp>
        <p:nvSpPr>
          <p:cNvPr id="12" name="Rounded Rectangle 11"/>
          <p:cNvSpPr/>
          <p:nvPr/>
        </p:nvSpPr>
        <p:spPr>
          <a:xfrm>
            <a:off x="3788229" y="3879670"/>
            <a:ext cx="5355771" cy="2978330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/>
            <a:endParaRPr lang="en-US" b="1" dirty="0" smtClean="0"/>
          </a:p>
          <a:p>
            <a:pPr lvl="1" algn="ctr"/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3: 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Sai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khớp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vai</a:t>
            </a:r>
            <a:endParaRPr lang="en-US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Khớp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vai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do ổ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khớp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xương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bả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vai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xương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cánh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cấu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Nó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khớp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linh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rất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lơn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nhất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con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Do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lồi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xương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cánh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lớn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ổ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khớp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nhỏ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nên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dễ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sai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trật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khớp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Sai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trật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khớp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vai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còn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do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lực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bột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trức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gián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mà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dẫn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tới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chấn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lực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bột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phán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gián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dẫn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tới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chấn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chiếm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tỷ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lệ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nhiều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hơn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1"/>
            <a:endParaRPr lang="en-US" b="1" dirty="0" smtClean="0"/>
          </a:p>
          <a:p>
            <a:pPr lvl="1"/>
            <a:endParaRPr lang="en-US" sz="1400" dirty="0"/>
          </a:p>
        </p:txBody>
      </p:sp>
      <p:sp>
        <p:nvSpPr>
          <p:cNvPr id="13" name="Rounded Rectangle 12"/>
          <p:cNvSpPr/>
          <p:nvPr/>
        </p:nvSpPr>
        <p:spPr>
          <a:xfrm>
            <a:off x="-1" y="3879669"/>
            <a:ext cx="3788230" cy="2978331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19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2: </a:t>
            </a:r>
            <a:r>
              <a:rPr lang="en-US" sz="19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Chấn</a:t>
            </a:r>
            <a:r>
              <a:rPr lang="en-US" sz="19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sz="19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dây</a:t>
            </a:r>
            <a:r>
              <a:rPr lang="en-US" sz="19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chằng</a:t>
            </a:r>
            <a:r>
              <a:rPr lang="en-US" sz="19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endParaRPr lang="en-US" sz="19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1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1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gập</a:t>
            </a:r>
            <a:r>
              <a:rPr lang="en-US" sz="1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khớp</a:t>
            </a:r>
            <a:r>
              <a:rPr lang="en-US" sz="1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gối</a:t>
            </a:r>
            <a:r>
              <a:rPr lang="en-US" sz="1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1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góc</a:t>
            </a:r>
            <a:r>
              <a:rPr lang="en-US" sz="1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khoảng</a:t>
            </a:r>
            <a:r>
              <a:rPr lang="en-US" sz="1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130 – 150</a:t>
            </a:r>
            <a:r>
              <a:rPr lang="en-US" sz="1900" baseline="30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1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1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thì</a:t>
            </a:r>
            <a:r>
              <a:rPr lang="en-US" sz="1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dây</a:t>
            </a:r>
            <a:r>
              <a:rPr lang="en-US" sz="1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chằng</a:t>
            </a:r>
            <a:r>
              <a:rPr lang="en-US" sz="1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lỏng</a:t>
            </a:r>
            <a:r>
              <a:rPr lang="en-US" sz="1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lẻo</a:t>
            </a:r>
            <a:r>
              <a:rPr lang="en-US" sz="1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cẳng</a:t>
            </a:r>
            <a:r>
              <a:rPr lang="en-US" sz="1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sz="1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đột</a:t>
            </a:r>
            <a:r>
              <a:rPr lang="en-US" sz="1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ngột</a:t>
            </a:r>
            <a:r>
              <a:rPr lang="en-US" sz="1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xoay</a:t>
            </a:r>
            <a:r>
              <a:rPr lang="en-US" sz="1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ngoài</a:t>
            </a:r>
            <a:r>
              <a:rPr lang="en-US" sz="1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1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bàn</a:t>
            </a:r>
            <a:r>
              <a:rPr lang="en-US" sz="1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sz="1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1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cẳng</a:t>
            </a:r>
            <a:r>
              <a:rPr lang="en-US" sz="1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sz="1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cố</a:t>
            </a:r>
            <a:r>
              <a:rPr lang="en-US" sz="1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1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đùi</a:t>
            </a:r>
            <a:r>
              <a:rPr lang="en-US" sz="1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  <a:r>
              <a:rPr lang="en-US" sz="1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đột</a:t>
            </a:r>
            <a:r>
              <a:rPr lang="en-US" sz="1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ngột</a:t>
            </a:r>
            <a:r>
              <a:rPr lang="en-US" sz="1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khép</a:t>
            </a:r>
            <a:r>
              <a:rPr lang="en-US" sz="1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1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1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xoay</a:t>
            </a:r>
            <a:r>
              <a:rPr lang="en-US" sz="1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1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đều</a:t>
            </a:r>
            <a:r>
              <a:rPr lang="en-US" sz="1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1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1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1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tổng</a:t>
            </a:r>
            <a:r>
              <a:rPr lang="en-US" sz="1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sz="1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dây</a:t>
            </a:r>
            <a:r>
              <a:rPr lang="en-US" sz="1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chằng</a:t>
            </a:r>
            <a:r>
              <a:rPr lang="en-US" sz="1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r>
              <a:rPr lang="en-US" sz="1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19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00430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580606"/>
          </a:xfrm>
        </p:spPr>
        <p:txBody>
          <a:bodyPr>
            <a:normAutofit fontScale="90000"/>
          </a:bodyPr>
          <a:lstStyle/>
          <a:p>
            <a:pPr marL="571500" indent="-571500" algn="ctr">
              <a:buFont typeface="Arial" panose="020B0604020202020204" pitchFamily="34" charset="0"/>
              <a:buChar char="•"/>
            </a:pP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CHẤN THƯƠNG </a:t>
            </a:r>
            <a:r>
              <a:rPr lang="en-US" sz="31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NGUYÊN </a:t>
            </a:r>
            <a: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NHÂN </a:t>
            </a:r>
            <a:r>
              <a:rPr lang="en-US" sz="31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1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1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 </a:t>
            </a:r>
            <a: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 BIỆN PHÁP PHÒNG NGỪA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854926"/>
            <a:ext cx="9144000" cy="5003073"/>
          </a:xfrm>
        </p:spPr>
        <p:txBody>
          <a:bodyPr>
            <a:noAutofit/>
          </a:bodyPr>
          <a:lstStyle/>
          <a:p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ngăn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ngừa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chấn</a:t>
            </a: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endParaRPr lang="en-US" sz="36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Tx/>
              <a:buChar char="-"/>
            </a:pPr>
            <a:r>
              <a:rPr lang="en-US" sz="3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Tăng</a:t>
            </a:r>
            <a:r>
              <a:rPr lang="en-US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cường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huấn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luyện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nhằm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triển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toàn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diện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cả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4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tố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</a:p>
          <a:p>
            <a:pPr>
              <a:buFontTx/>
              <a:buChar char="-"/>
            </a:pP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Tăng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cường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giáo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dục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vận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hiểu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rõ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ý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nghĩa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tầm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trọng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phòng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ngừa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chấn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endParaRPr lang="en-US" sz="3600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Tx/>
              <a:buChar char="-"/>
            </a:pPr>
            <a:r>
              <a:rPr lang="en-US" sz="3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Nghiêm</a:t>
            </a:r>
            <a:r>
              <a:rPr lang="en-US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túc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tắc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huấn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luyện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hiểu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rõ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mối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giữa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huấn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luyện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chủ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yếu</a:t>
            </a:r>
            <a:r>
              <a:rPr lang="en-US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6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48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4697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49977"/>
          </a:xfrm>
        </p:spPr>
        <p:txBody>
          <a:bodyPr>
            <a:normAutofit/>
          </a:bodyPr>
          <a:lstStyle/>
          <a:p>
            <a:pPr algn="ctr"/>
            <a:r>
              <a:rPr lang="en-US" sz="31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LUẬT THI ĐẤU CẦU LÔNG</a:t>
            </a:r>
            <a: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449977"/>
            <a:ext cx="9144000" cy="5408023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US" sz="24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khái</a:t>
            </a:r>
            <a:r>
              <a:rPr lang="en-US" sz="24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niệm</a:t>
            </a:r>
            <a:r>
              <a:rPr lang="en-US" sz="24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Vận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(VĐV):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bất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kỳ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chơi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lông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Trận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đấu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4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cuộc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đấu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bản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lông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mà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mỗi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diện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nhau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Sân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gồm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 VĐV.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đấu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4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trận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đấu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mà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mỗi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diện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nhau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sân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 VĐV.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đấu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đôi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4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trận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đấu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mà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mỗi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diện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nhau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sân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 VĐV.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giao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4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đang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quyền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giao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nhận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4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diện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giao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Pha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4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cú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đánh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hay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loạt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nhiều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cú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đánh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bắt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quả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giao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ngoài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cuộc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b="1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Cú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đánh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4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chuyển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vợt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phía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trước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VĐV.</a:t>
            </a:r>
            <a:endParaRPr lang="en-US" sz="2400" b="1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buNone/>
            </a:pPr>
            <a:endParaRPr lang="en-US" sz="3200" dirty="0" smtClean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endParaRPr lang="en-US" sz="3200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8905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267097"/>
          </a:xfrm>
        </p:spPr>
        <p:txBody>
          <a:bodyPr>
            <a:normAutofit/>
          </a:bodyPr>
          <a:lstStyle/>
          <a:p>
            <a:pPr algn="ctr"/>
            <a:r>
              <a:rPr lang="en-US" sz="31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LUẬT THI ĐẤU CẦU LÔNG</a:t>
            </a:r>
            <a: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97726"/>
            <a:ext cx="9144000" cy="5460273"/>
          </a:xfrm>
        </p:spPr>
        <p:txBody>
          <a:bodyPr>
            <a:noAutofit/>
          </a:bodyPr>
          <a:lstStyle/>
          <a:p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Sân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sân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endParaRPr lang="en-US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Sân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chữ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nhật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xác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bởi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đường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biên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rộng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40cm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sơ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đồ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chú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	(1)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dài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đường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chéo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sân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đôi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14m723.</a:t>
            </a:r>
          </a:p>
          <a:p>
            <a:pPr marL="0" indent="0">
              <a:buNone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	(2)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dài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đường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chéo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sân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14m366.</a:t>
            </a:r>
          </a:p>
          <a:p>
            <a:pPr marL="0" indent="0">
              <a:buNone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	(3)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Sân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ở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sơ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đồ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cả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đấu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đôi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	(4)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đấu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thủ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tuỳ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ý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ở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sơ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đồ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B.</a:t>
            </a:r>
          </a:p>
          <a:p>
            <a:pPr lvl="1"/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đường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biên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sân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dễ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phân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biệt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tốt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hơn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màu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trắng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màu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vàng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 </a:t>
            </a:r>
          </a:p>
          <a:p>
            <a:pPr lvl="1"/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Tất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cả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đường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biên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nên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khu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vực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mà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chúng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xác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1"/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Hai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cột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lưới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cao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1m55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mặt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sân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Chúng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đủ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chắc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chắn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đứng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thẳng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lưới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căng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1.10). Hai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cột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lưới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phụ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kiện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chúng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đuựơc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đặt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sân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lvl="1"/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Hai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cột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lưới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đặt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ngay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đường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biên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đôi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bất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kể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trận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đấu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hay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đôi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sơ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đồ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A).</a:t>
            </a:r>
          </a:p>
          <a:p>
            <a:pPr marL="0" indent="0">
              <a:buNone/>
            </a:pPr>
            <a:endParaRPr lang="en-US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7662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36914"/>
          </a:xfrm>
        </p:spPr>
        <p:txBody>
          <a:bodyPr>
            <a:normAutofit/>
          </a:bodyPr>
          <a:lstStyle/>
          <a:p>
            <a:pPr algn="ctr"/>
            <a:r>
              <a:rPr lang="en-US" sz="31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LUẬT THI ĐẤU CẦU LÔNG</a:t>
            </a:r>
            <a: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593670"/>
            <a:ext cx="9144000" cy="5264330"/>
          </a:xfrm>
        </p:spPr>
        <p:txBody>
          <a:bodyPr>
            <a:noAutofit/>
          </a:bodyPr>
          <a:lstStyle/>
          <a:p>
            <a:r>
              <a:rPr lang="en-US" sz="32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Sân</a:t>
            </a:r>
            <a:r>
              <a:rPr lang="en-US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sân</a:t>
            </a:r>
            <a:r>
              <a:rPr lang="en-US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32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endParaRPr lang="en-US" sz="3200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Tx/>
              <a:buChar char="-"/>
            </a:pP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dài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sân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13,4m</a:t>
            </a:r>
          </a:p>
          <a:p>
            <a:pPr>
              <a:buFontTx/>
              <a:buChar char="-"/>
            </a:pP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dài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chéo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	+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Sân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: 14,3m</a:t>
            </a:r>
          </a:p>
          <a:p>
            <a:pPr marL="0" indent="0">
              <a:buNone/>
            </a:pP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		+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Sân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đôi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14,7m</a:t>
            </a:r>
          </a:p>
          <a:p>
            <a:pPr>
              <a:buFontTx/>
              <a:buChar char="-"/>
            </a:pP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rộng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sân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	+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sân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đơn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5,18m</a:t>
            </a:r>
          </a:p>
          <a:p>
            <a:pPr marL="0" indent="0">
              <a:buNone/>
            </a:pP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		+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sân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đôi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6,1m</a:t>
            </a:r>
          </a:p>
          <a:p>
            <a:pPr>
              <a:buFontTx/>
              <a:buChar char="-"/>
            </a:pPr>
            <a:r>
              <a:rPr lang="vi-VN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 </a:t>
            </a:r>
            <a:r>
              <a:rPr lang="vi-VN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dày của đường biên bằng 4cm </a:t>
            </a:r>
            <a:r>
              <a:rPr lang="vi-VN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endParaRPr lang="en-US" sz="24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vi-VN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thường </a:t>
            </a:r>
            <a:r>
              <a:rPr lang="vi-VN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 kẻ bằng màu trắng hay </a:t>
            </a:r>
            <a:endParaRPr lang="en-US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vi-VN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màu </a:t>
            </a:r>
            <a:r>
              <a:rPr lang="vi-VN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vàng (dễ phân biệt với màu nền </a:t>
            </a:r>
            <a:endParaRPr lang="en-US" sz="24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vi-VN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 </a:t>
            </a:r>
            <a:r>
              <a:rPr lang="vi-VN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sân).</a:t>
            </a:r>
            <a:endParaRPr lang="en-US" sz="24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2080" y="2323014"/>
            <a:ext cx="3931920" cy="4691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7360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319349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LUẬT THI ĐẤU CẦU LÔNG</a:t>
            </a:r>
            <a: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19350"/>
            <a:ext cx="9144000" cy="5538650"/>
          </a:xfrm>
        </p:spPr>
        <p:txBody>
          <a:bodyPr>
            <a:noAutofit/>
          </a:bodyPr>
          <a:lstStyle/>
          <a:p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Sân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sân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endParaRPr lang="en-US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Tx/>
              <a:buChar char="-"/>
            </a:pPr>
            <a:r>
              <a:rPr lang="en-US" sz="2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2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thiên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nhiên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tổng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Cho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dù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quả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endParaRPr lang="en-US" sz="22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2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gì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thì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đặc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đường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hay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tổng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quát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nó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tương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đường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bay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quả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thiên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nhiên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200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đế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Lie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phủ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lớp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da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mỏng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en-US" sz="2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2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lông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vũ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indent="0">
              <a:buNone/>
            </a:pPr>
            <a:r>
              <a:rPr lang="en-US" sz="2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+ </a:t>
            </a:r>
            <a:r>
              <a:rPr lang="en-US" sz="2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Quả</a:t>
            </a:r>
            <a:r>
              <a:rPr lang="en-US" sz="2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16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lông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vũ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gắn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đế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2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en-US" sz="2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+</a:t>
            </a:r>
            <a:r>
              <a:rPr lang="en-US" sz="2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lông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vũ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đồng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dài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khoảng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62mm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72mm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lông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vũ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đế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2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en-US" sz="2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Đỉnh</a:t>
            </a:r>
            <a:r>
              <a:rPr lang="en-US" sz="2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lông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vũ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nằm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vòng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tròn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đường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kính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58mm </a:t>
            </a:r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68mm.</a:t>
            </a:r>
            <a:endParaRPr lang="en-US" sz="22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lông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vũ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buộc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thích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en-US" sz="2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Đế</a:t>
            </a:r>
            <a:r>
              <a:rPr lang="en-US" sz="2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đường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kính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25mm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28mm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đáy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tròn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en-US" sz="2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Quả</a:t>
            </a:r>
            <a:r>
              <a:rPr lang="en-US" sz="2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nặng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4,74 gram </a:t>
            </a:r>
            <a:r>
              <a:rPr lang="en-US" sz="2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5,50 gram.</a:t>
            </a:r>
          </a:p>
          <a:p>
            <a:pPr marL="0" indent="0">
              <a:buNone/>
            </a:pPr>
            <a:endParaRPr lang="en-US" sz="3200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2241" y="2651760"/>
            <a:ext cx="2508068" cy="1619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7690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397726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/>
              <a:t>          </a:t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>    </a:t>
            </a:r>
            <a:r>
              <a:rPr lang="en-US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LUẬT THI ĐẤU CẦU LÔNG</a:t>
            </a:r>
            <a: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97726"/>
            <a:ext cx="9144000" cy="5460274"/>
          </a:xfrm>
        </p:spPr>
        <p:txBody>
          <a:bodyPr>
            <a:noAutofit/>
          </a:bodyPr>
          <a:lstStyle/>
          <a:p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Thử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tốc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3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Vợt</a:t>
            </a:r>
            <a:endParaRPr lang="en-US" sz="36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Tx/>
              <a:buChar char="-"/>
            </a:pPr>
            <a:r>
              <a:rPr lang="en-US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thử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quả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VĐV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cú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đánh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hết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lực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hướng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lên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đường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biên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cuối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sân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đường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bay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quả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song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song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biên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dọc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2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Tx/>
              <a:buChar char="-"/>
            </a:pPr>
            <a:r>
              <a:rPr lang="en-US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quả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tốc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đúng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rơi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xuống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sân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ngắn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hơn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biên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cuối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sân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kia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3200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dưới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530mm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3200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hơn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990mm</a:t>
            </a:r>
            <a:endParaRPr lang="en-US" sz="32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4515" y="4075612"/>
            <a:ext cx="4049485" cy="278238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345382" y="4075612"/>
            <a:ext cx="2798618" cy="665017"/>
          </a:xfrm>
          <a:prstGeom prst="rect">
            <a:avLst/>
          </a:prstGeom>
          <a:solidFill>
            <a:srgbClr val="92D05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dirty="0" smtClean="0">
                <a:solidFill>
                  <a:schemeClr val="tx1"/>
                </a:solidFill>
              </a:rPr>
              <a:t>CẦU LÔNG</a:t>
            </a:r>
          </a:p>
          <a:p>
            <a:pPr algn="ctr"/>
            <a:r>
              <a:rPr lang="vi-VN" dirty="0" smtClean="0">
                <a:solidFill>
                  <a:schemeClr val="tx1"/>
                </a:solidFill>
              </a:rPr>
              <a:t>GV: LÊ THÁI HÙNG</a:t>
            </a:r>
            <a:endParaRPr lang="vi-VN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6288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45029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/>
              <a:t/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r>
              <a:rPr lang="en-US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LUẬT THI ĐẤU CẦU LÔNG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67096"/>
            <a:ext cx="9144000" cy="5590903"/>
          </a:xfrm>
        </p:spPr>
        <p:txBody>
          <a:bodyPr>
            <a:noAutofit/>
          </a:bodyPr>
          <a:lstStyle/>
          <a:p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Thử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tốc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3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3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Vợt</a:t>
            </a:r>
            <a:endParaRPr lang="en-US" sz="36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6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600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Khung</a:t>
            </a:r>
            <a:r>
              <a:rPr lang="en-US" sz="26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vợt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vượt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quá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680mm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tổng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dài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230mm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tổng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rộng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en-US" sz="2600" dirty="0" smtClean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6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600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Cán</a:t>
            </a:r>
            <a:r>
              <a:rPr lang="en-US" sz="26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vợt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vợt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mà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VĐV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cầm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en-US" sz="26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600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Khu</a:t>
            </a:r>
            <a:r>
              <a:rPr lang="en-US" sz="26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vực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đan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lưới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vợt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mà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VĐV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đánh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en-US" sz="26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600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sz="26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vợt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giới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hạn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khu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vực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đan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dây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en-US" sz="26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600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Thân</a:t>
            </a:r>
            <a:r>
              <a:rPr lang="en-US" sz="26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vợt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nối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vợt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cán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vợt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4.1.5</a:t>
            </a:r>
            <a:r>
              <a:rPr lang="en-US" sz="26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marL="0" indent="0">
              <a:buNone/>
            </a:pPr>
            <a:r>
              <a:rPr lang="en-US" sz="26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600" dirty="0" err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Cổ</a:t>
            </a:r>
            <a:r>
              <a:rPr lang="en-US" sz="26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vợt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nếu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)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nối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thân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vợt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vợt</a:t>
            </a:r>
            <a:r>
              <a:rPr lang="en-US" sz="2600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endParaRPr lang="en-US" sz="2600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8548" y="5068389"/>
            <a:ext cx="4698275" cy="178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0495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45029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/>
              <a:t/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r>
              <a:rPr lang="en-US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LUẬT THI ĐẤU CẦU LÔNG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62594"/>
            <a:ext cx="9144000" cy="569540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TRANG THIẾT BỊ HỢP LỆ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Liên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đoàn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lông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Thế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giới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quyết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bất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cứ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vấn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đề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nào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lệ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so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bất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cứ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vợt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trang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bất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cứ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mẫu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nào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đấu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lông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Quyết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sáng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kiến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Liên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đoàn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hay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áp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bất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cứ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nào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lợi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ích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tâm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đáng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bao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gồm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VĐV,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kỹ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thuật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sản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trang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thiết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Liên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đoàn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hay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liên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endParaRPr lang="en-US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6417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280160"/>
          </a:xfrm>
        </p:spPr>
        <p:txBody>
          <a:bodyPr>
            <a:normAutofit fontScale="90000"/>
          </a:bodyPr>
          <a:lstStyle/>
          <a:p>
            <a:pPr marL="571500" indent="-571500" algn="ctr">
              <a:buFont typeface="Arial" panose="020B0604020202020204" pitchFamily="34" charset="0"/>
              <a:buChar char="•"/>
            </a:pPr>
            <a:r>
              <a:rPr lang="en-US" dirty="0"/>
              <a:t/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r>
              <a:rPr lang="en-US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LUẬT THI ĐẤU CẦU LÔNG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1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1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80160"/>
            <a:ext cx="9144000" cy="557784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TUNG ĐỒNG XU BẮT THĂM</a:t>
            </a:r>
          </a:p>
          <a:p>
            <a:pPr>
              <a:lnSpc>
                <a:spcPct val="150000"/>
              </a:lnSpc>
            </a:pPr>
            <a:r>
              <a:rPr lang="en-US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Trước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trận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đấu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bắt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tung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đồng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bắt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thăm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hai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đấu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thăm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tuỳ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chọn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6.1.1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6.1.2.</a:t>
            </a:r>
          </a:p>
          <a:p>
            <a:pPr>
              <a:lnSpc>
                <a:spcPct val="150000"/>
              </a:lnSpc>
            </a:pPr>
            <a:r>
              <a:rPr lang="en-US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Giao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trước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nhận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trước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>
              <a:lnSpc>
                <a:spcPct val="150000"/>
              </a:lnSpc>
            </a:pPr>
            <a:r>
              <a:rPr lang="en-US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Bắt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trận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đấu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ở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hay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kia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sân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thăm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thăm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nhận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lựa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chọn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còn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endParaRPr lang="en-US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1054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63040"/>
          </a:xfrm>
        </p:spPr>
        <p:txBody>
          <a:bodyPr>
            <a:normAutofit fontScale="90000"/>
          </a:bodyPr>
          <a:lstStyle/>
          <a:p>
            <a:pPr marL="571500" indent="-571500" algn="ctr">
              <a:buFont typeface="Arial" panose="020B0604020202020204" pitchFamily="34" charset="0"/>
              <a:buChar char="•"/>
            </a:pPr>
            <a:r>
              <a:rPr lang="en-US" dirty="0"/>
              <a:t/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r>
              <a:rPr lang="en-US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LUẬT THI ĐẤU CẦU LÔNG</a:t>
            </a:r>
            <a: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1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1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463040"/>
            <a:ext cx="9144000" cy="539496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HỆ THỐNG TÍNH ĐIỂM</a:t>
            </a:r>
            <a:endParaRPr lang="en-US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trận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đấu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đấu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ván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thắng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hai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trừ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sắp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xếp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sz="2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</a:p>
          <a:p>
            <a:r>
              <a:rPr lang="en-US" sz="2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r>
              <a:rPr lang="en-US" sz="2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nào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21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trước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thắng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ván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ngoại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trừ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ở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7.4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7.5.</a:t>
            </a:r>
          </a:p>
          <a:p>
            <a:r>
              <a:rPr lang="en-US" sz="2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r>
              <a:rPr lang="en-US" sz="2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thắng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pha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môt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mình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thắng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pha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nếu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phạm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Lỗi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ngoài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cuộc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vì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đã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chạm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mặt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sân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Nếu</a:t>
            </a:r>
            <a:r>
              <a:rPr lang="en-US" sz="2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tỷ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20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đều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nào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trước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biệt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thắng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ván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Nếu</a:t>
            </a:r>
            <a:r>
              <a:rPr lang="en-US" sz="2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tỷ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29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đều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nào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30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thắng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ván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6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r>
              <a:rPr lang="en-US" sz="2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thắng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ván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giao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trước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ở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ván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endParaRPr lang="en-US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5703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541417"/>
          </a:xfrm>
        </p:spPr>
        <p:txBody>
          <a:bodyPr>
            <a:normAutofit fontScale="90000"/>
          </a:bodyPr>
          <a:lstStyle/>
          <a:p>
            <a:pPr marL="571500" indent="-571500" algn="ctr">
              <a:buFont typeface="Arial" panose="020B0604020202020204" pitchFamily="34" charset="0"/>
              <a:buChar char="•"/>
            </a:pPr>
            <a:r>
              <a:rPr lang="en-US" dirty="0"/>
              <a:t/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r>
              <a:rPr lang="en-US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LUẬT THI ĐẤU CẦU LÔNG</a:t>
            </a:r>
            <a: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1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1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85108"/>
            <a:ext cx="9144000" cy="5172891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36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ĐỔI SÂN</a:t>
            </a:r>
            <a:endParaRPr lang="en-US" sz="36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VĐV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sân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en-US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thúc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ván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tiên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en-US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thúc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ván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hai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nếu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đấu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ván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endParaRPr lang="en-US" sz="32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ván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11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trước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Nếu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sân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chưa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nêu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ở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8.1,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thì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VĐV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sân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ngay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lỗi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còn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cuộc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Tỷ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ván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đấu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vẫn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giữ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endParaRPr lang="en-US" sz="3200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2341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2403566"/>
          </a:xfrm>
        </p:spPr>
        <p:txBody>
          <a:bodyPr>
            <a:normAutofit fontScale="90000"/>
          </a:bodyPr>
          <a:lstStyle/>
          <a:p>
            <a:pPr marL="571500" indent="-571500" algn="ctr">
              <a:buFont typeface="Arial" panose="020B0604020202020204" pitchFamily="34" charset="0"/>
              <a:buChar char="•"/>
            </a:pP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CÂU HỎI ÔN TẬP</a:t>
            </a:r>
            <a:br>
              <a:rPr lang="en-U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 smtClean="0"/>
              <a:t/>
            </a:r>
            <a:br>
              <a:rPr lang="en-US" dirty="0" smtClean="0"/>
            </a:b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763486"/>
            <a:ext cx="9144000" cy="5094514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endParaRPr lang="en-US" sz="3200" dirty="0" smtClean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buNone/>
            </a:pPr>
            <a:r>
              <a:rPr lang="en-US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dung 1: </a:t>
            </a:r>
            <a:r>
              <a:rPr lang="en-US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Anh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chị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hãy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vị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trí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dụng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nguồn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gốc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đời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môn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lông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marL="0" lvl="0" indent="0">
              <a:buNone/>
            </a:pPr>
            <a:endParaRPr lang="en-US" sz="3200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buNone/>
            </a:pPr>
            <a:r>
              <a:rPr lang="en-US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dung 2: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Anh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chị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hãy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bày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</a:t>
            </a:r>
            <a:r>
              <a:rPr lang="en-US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thường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gây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chấn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luyện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thao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phòng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ngừa</a:t>
            </a:r>
            <a:r>
              <a:rPr lang="en-US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marL="0" lvl="0" indent="0">
              <a:buNone/>
            </a:pPr>
            <a:endParaRPr lang="en-US" sz="3200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buNone/>
            </a:pPr>
            <a:endParaRPr lang="en-US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2744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2390502"/>
          </a:xfrm>
          <a:noFill/>
        </p:spPr>
        <p:txBody>
          <a:bodyPr>
            <a:normAutofit/>
          </a:bodyPr>
          <a:lstStyle/>
          <a:p>
            <a:r>
              <a:rPr lang="en-US" sz="5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MÔN CẦU </a:t>
            </a:r>
            <a:r>
              <a:rPr lang="en-US" sz="5400" b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LÔNG </a:t>
            </a:r>
            <a:endParaRPr lang="en-US" sz="5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2390503"/>
            <a:ext cx="9144000" cy="4467497"/>
          </a:xfrm>
        </p:spPr>
        <p:txBody>
          <a:bodyPr/>
          <a:lstStyle/>
          <a:p>
            <a:endParaRPr lang="en-US" dirty="0" smtClean="0"/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US" sz="3200" b="1" dirty="0" smtClean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CẢM ƠN CÁC BẠN THAM GIA BUỔI HỌC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CHÚC CÁC BẠN NHIỀU SỨC KHỎE VÀ ĐẠT KẾT QUẢ TỐT.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2333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413</TotalTime>
  <Words>2768</Words>
  <Application>Microsoft Office PowerPoint</Application>
  <PresentationFormat>On-screen Show (4:3)</PresentationFormat>
  <Paragraphs>192</Paragraphs>
  <Slides>29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0" baseType="lpstr">
      <vt:lpstr>Office Theme</vt:lpstr>
      <vt:lpstr>MÔN CẦU LÔNG </vt:lpstr>
      <vt:lpstr>MỘT SỐ QUY ĐỊNH CHUNG</vt:lpstr>
      <vt:lpstr>   MỤC TIÊU MÔN HỌC</vt:lpstr>
      <vt:lpstr> HÌNH THỨC ĐÁNH GIÁ</vt:lpstr>
      <vt:lpstr>BÀI 1: LÝ THUYẾT </vt:lpstr>
      <vt:lpstr>   LỊCH SỬ PHÁT TRIỂN CẦU LÔNG Ở THẾ GIỚI VÀ VIỆT NAM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CHẤN THƯƠNG – NGUYÊN NHÂN  VÀ MỘT BIỆN PHÁP PHÒNG NGỪA  </vt:lpstr>
      <vt:lpstr>  CHẤN THƯƠNG –NGUYÊN NHÂN  VÀ MỘT BIỆN PHÁP PHÒNG NGỪA  </vt:lpstr>
      <vt:lpstr>   CHẤN THƯƠNG – NGUYÊN NHÂN  VÀ MỘT BIỆN PHÁP PHÒNG NGỪA  </vt:lpstr>
      <vt:lpstr>   CHẤN THƯƠNG – NGUYÊN NHÂN  VÀ MỘT BIỆN PHÁP PHÒNG NGỪA  </vt:lpstr>
      <vt:lpstr>   CHẤN THƯƠNG – NGUYÊN NHÂN  VÀ MỘT BIỆN PHÁP PHÒNG NGỪA  </vt:lpstr>
      <vt:lpstr>   CHẤN THƯƠNG – NGUYÊN NHÂN  VÀ MỘT BIỆN PHÁP PHÒNG NGỪA  </vt:lpstr>
      <vt:lpstr>LUẬT THI ĐẤU CẦU LÔNG </vt:lpstr>
      <vt:lpstr>LUẬT THI ĐẤU CẦU LÔNG </vt:lpstr>
      <vt:lpstr>LUẬT THI ĐẤU CẦU LÔNG </vt:lpstr>
      <vt:lpstr>LUẬT THI ĐẤU CẦU LÔNG </vt:lpstr>
      <vt:lpstr>                LUẬT THI ĐẤU CẦU LÔNG </vt:lpstr>
      <vt:lpstr>  LUẬT THI ĐẤU CẦU LÔNG   </vt:lpstr>
      <vt:lpstr>  LUẬT THI ĐẤU CẦU LÔNG   </vt:lpstr>
      <vt:lpstr>  LUẬT THI ĐẤU CẦU LÔNG   </vt:lpstr>
      <vt:lpstr>  LUẬT THI ĐẤU CẦU LÔNG   </vt:lpstr>
      <vt:lpstr>  LUẬT THI ĐẤU CẦU LÔNG   </vt:lpstr>
      <vt:lpstr>   CÂU HỎI ÔN TẬP  </vt:lpstr>
      <vt:lpstr>MÔN CẦU LÔNG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Windows User</cp:lastModifiedBy>
  <cp:revision>56</cp:revision>
  <dcterms:created xsi:type="dcterms:W3CDTF">2020-03-21T06:07:14Z</dcterms:created>
  <dcterms:modified xsi:type="dcterms:W3CDTF">2021-09-28T02:19:26Z</dcterms:modified>
</cp:coreProperties>
</file>